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>
  <p:sldMasterIdLst>
    <p:sldMasterId id="2147483651" r:id="rId1"/>
    <p:sldMasterId id="2147483657" r:id="rId2"/>
    <p:sldMasterId id="2147483653" r:id="rId3"/>
    <p:sldMasterId id="2147483654" r:id="rId4"/>
    <p:sldMasterId id="2147483655" r:id="rId5"/>
    <p:sldMasterId id="2147483656" r:id="rId6"/>
  </p:sldMasterIdLst>
  <p:notesMasterIdLst>
    <p:notesMasterId r:id="rId54"/>
  </p:notesMasterIdLst>
  <p:handoutMasterIdLst>
    <p:handoutMasterId r:id="rId55"/>
  </p:handoutMasterIdLst>
  <p:sldIdLst>
    <p:sldId id="314" r:id="rId7"/>
    <p:sldId id="684" r:id="rId8"/>
    <p:sldId id="704" r:id="rId9"/>
    <p:sldId id="699" r:id="rId10"/>
    <p:sldId id="731" r:id="rId11"/>
    <p:sldId id="700" r:id="rId12"/>
    <p:sldId id="693" r:id="rId13"/>
    <p:sldId id="690" r:id="rId14"/>
    <p:sldId id="691" r:id="rId15"/>
    <p:sldId id="701" r:id="rId16"/>
    <p:sldId id="732" r:id="rId17"/>
    <p:sldId id="702" r:id="rId18"/>
    <p:sldId id="703" r:id="rId19"/>
    <p:sldId id="705" r:id="rId20"/>
    <p:sldId id="711" r:id="rId21"/>
    <p:sldId id="734" r:id="rId22"/>
    <p:sldId id="735" r:id="rId23"/>
    <p:sldId id="707" r:id="rId24"/>
    <p:sldId id="708" r:id="rId25"/>
    <p:sldId id="710" r:id="rId26"/>
    <p:sldId id="706" r:id="rId27"/>
    <p:sldId id="714" r:id="rId28"/>
    <p:sldId id="712" r:id="rId29"/>
    <p:sldId id="718" r:id="rId30"/>
    <p:sldId id="713" r:id="rId31"/>
    <p:sldId id="720" r:id="rId32"/>
    <p:sldId id="717" r:id="rId33"/>
    <p:sldId id="716" r:id="rId34"/>
    <p:sldId id="721" r:id="rId35"/>
    <p:sldId id="715" r:id="rId36"/>
    <p:sldId id="736" r:id="rId37"/>
    <p:sldId id="723" r:id="rId38"/>
    <p:sldId id="725" r:id="rId39"/>
    <p:sldId id="726" r:id="rId40"/>
    <p:sldId id="727" r:id="rId41"/>
    <p:sldId id="728" r:id="rId42"/>
    <p:sldId id="729" r:id="rId43"/>
    <p:sldId id="722" r:id="rId44"/>
    <p:sldId id="730" r:id="rId45"/>
    <p:sldId id="737" r:id="rId46"/>
    <p:sldId id="738" r:id="rId47"/>
    <p:sldId id="709" r:id="rId48"/>
    <p:sldId id="659" r:id="rId49"/>
    <p:sldId id="668" r:id="rId50"/>
    <p:sldId id="669" r:id="rId51"/>
    <p:sldId id="670" r:id="rId52"/>
    <p:sldId id="671" r:id="rId53"/>
  </p:sldIdLst>
  <p:sldSz cx="9144000" cy="6858000" type="screen4x3"/>
  <p:notesSz cx="7010400" cy="9296400"/>
  <p:embeddedFontLst>
    <p:embeddedFont>
      <p:font typeface="Verdana" pitchFamily="34" charset="0"/>
      <p:regular r:id="rId56"/>
      <p:bold r:id="rId57"/>
      <p:italic r:id="rId58"/>
      <p:boldItalic r:id="rId59"/>
    </p:embeddedFont>
    <p:embeddedFont>
      <p:font typeface="cmr7" pitchFamily="34" charset="0"/>
      <p:regular r:id="rId60"/>
    </p:embeddedFont>
    <p:embeddedFont>
      <p:font typeface="cmsy10" pitchFamily="34" charset="0"/>
      <p:regular r:id="rId61"/>
    </p:embeddedFont>
    <p:embeddedFont>
      <p:font typeface="cmmi10" pitchFamily="34" charset="0"/>
      <p:regular r:id="rId62"/>
    </p:embeddedFont>
    <p:embeddedFont>
      <p:font typeface="lcmss8" pitchFamily="34" charset="0"/>
      <p:regular r:id="rId63"/>
    </p:embeddedFont>
    <p:embeddedFont>
      <p:font typeface="cmmi5" pitchFamily="34" charset="0"/>
      <p:regular r:id="rId64"/>
    </p:embeddedFont>
    <p:embeddedFont>
      <p:font typeface="MT Extra" pitchFamily="18" charset="2"/>
      <p:regular r:id="rId65"/>
    </p:embeddedFont>
    <p:embeddedFont>
      <p:font typeface="Tahoma" pitchFamily="34" charset="0"/>
      <p:regular r:id="rId66"/>
      <p:bold r:id="rId67"/>
    </p:embeddedFont>
    <p:embeddedFont>
      <p:font typeface="cmsy8" pitchFamily="34" charset="0"/>
      <p:regular r:id="rId68"/>
    </p:embeddedFont>
    <p:embeddedFont>
      <p:font typeface="cmmi8" pitchFamily="34" charset="0"/>
      <p:regular r:id="rId69"/>
    </p:embeddedFont>
  </p:embeddedFontLst>
  <p:custDataLst>
    <p:tags r:id="rId70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CC"/>
    <a:srgbClr val="DC53F3"/>
    <a:srgbClr val="CC99FF"/>
    <a:srgbClr val="CC9900"/>
    <a:srgbClr val="FF0066"/>
    <a:srgbClr val="6699FF"/>
    <a:srgbClr val="33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41" autoAdjust="0"/>
    <p:restoredTop sz="97350" autoAdjust="0"/>
  </p:normalViewPr>
  <p:slideViewPr>
    <p:cSldViewPr snapToGrid="0">
      <p:cViewPr>
        <p:scale>
          <a:sx n="83" d="100"/>
          <a:sy n="83" d="100"/>
        </p:scale>
        <p:origin x="-1056" y="-42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5712"/>
    </p:cViewPr>
  </p:sorterViewPr>
  <p:notesViewPr>
    <p:cSldViewPr snapToGrid="0">
      <p:cViewPr varScale="1">
        <p:scale>
          <a:sx n="55" d="100"/>
          <a:sy n="55" d="100"/>
        </p:scale>
        <p:origin x="-1260" y="-96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575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1425"/>
            <a:ext cx="30559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61425"/>
            <a:ext cx="3057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85FDABD-B4B3-499C-A8D1-E8F219F2332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fld id="{330FA5B3-51B5-42F8-BE42-FC855FF1A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F2B98-8864-471E-BE85-3A53453EEE33}" type="slidenum">
              <a:rPr lang="en-US"/>
              <a:pPr/>
              <a:t>1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3188" y="6245225"/>
            <a:ext cx="4379404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8004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773D1F-DFAC-4464-8866-878208831F6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0016" y="6400800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of 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4616-4C7A-41ED-9D0F-A0B41241762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2D7D-91A4-4FBC-84DA-25A5D25C177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488" y="6232589"/>
            <a:ext cx="428237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24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DAA0BF-1A74-43EF-87ED-563EA043C52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0016" y="641299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of 40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0778-35F3-4ED5-9038-411AC32F7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206F-49B5-499F-AF21-C782AE655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6ED3-2FAC-41FE-81C0-C17D976FF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7B9DC-AD7C-43CB-8FD0-0CD111D42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8FCE3-05F1-405C-B51E-247450F95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FEDC-01CB-47E9-8E9D-5A63B1FBA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0CA1-CFAB-460E-950B-2E74A5D8E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D11AF-510C-457B-B7F3-78720251C6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41D40-7EED-42A3-95D3-F18076C57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92CB-DFE6-487F-9177-2523B3F58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561-114D-4571-8BAD-6DEEF0524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0AA25-8945-4B4C-AE4C-4F9D6A920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8C50-3D44-418F-842B-6AAF0A4C9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513E-33B7-4E12-B12D-BB3874953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576FD-B1F7-42F9-88BF-36FDCDDBD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CC1B-661A-460A-AF9A-550EBCACA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2523-04E1-49CC-8A60-BE113831A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4EB4-2521-441F-8E2C-70345AA2D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CBD6-5CB1-4C52-AAA4-14DA2AF0F3E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DCD0-33DC-4D5A-BEDC-B81D8B477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629D2-AE92-4FDB-8032-74E842CD4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9D3A-AF4D-4365-9B57-5E5486EBD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41D2-683B-44C0-BE1C-A3529ED0D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C4EC-9224-4441-817E-F2DC47288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2C02-A70C-4F3A-B395-1BF4550BE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A92C-CD49-4A9C-B414-CE1F1773C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A6E28-EF6B-4245-8238-A86A8BB15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A3EAD-EAD6-4C9F-8D7D-20000463F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0FC2-6DB8-4B02-B3AA-7018A5966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1779-7C15-4620-9775-3C02208CB75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E204C-7ED2-423F-8244-B2DDE5CF9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DB75C-C411-4B39-859B-EEA513260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D36A-62C1-4C40-B211-E89A2313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41FD0-C09A-452A-861E-389B6AEB9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11C3-4B0F-47A6-86E2-D36F0EA66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01FB-78B8-47DC-A592-7D2B29E2A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0CF5-ECC8-446A-9643-D458DB8A3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B9F5-770C-4E05-8639-639CC579D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DA9D-888B-4882-A0F1-C7DA722EE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C6C6-8211-4E61-A05A-444970AE0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0AF73-4355-4AA5-9D56-0E3217C636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2894-1075-40ED-8055-28DC01B82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9C3D-0E00-4FEE-881A-9B8028DB0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45E3-DFE0-4D67-8A78-C00576596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D46C-9552-4E95-BD8B-FB9E0CF1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7379E-C569-48CA-B3BB-8D5C8AD05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6748-892D-4AAC-A82F-66BC49401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21DD-8EAE-4E7E-94E2-8C885DA54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9427-BD95-46EF-8291-9A34BFD645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7F96-0417-4E10-968D-AE7FE14DFEF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2B44-F4FD-432E-97C8-BD53D95EBD9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0488" y="6196013"/>
            <a:ext cx="3859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E9617DEA-1EA9-490E-9CAE-DF7678F81A2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00B05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C0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6600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BCF4DD00-DCB2-4F51-B5EB-3B9E08B80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661728CF-A598-4C40-9AC0-F5B383EC2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3B6878AF-A805-4BBD-A035-2DE65E957B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7BF35389-BD61-494A-9986-77278C92E5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FFFB972-58A7-4209-9873-972C90D87C0D}" type="slidenum">
              <a:rPr lang="ar-SA"/>
              <a:pPr/>
              <a:t>1</a:t>
            </a:fld>
            <a:endParaRPr lang="en-US" dirty="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2400" y="1096963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Testing Affine-Invariant Properties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655248" y="2905340"/>
            <a:ext cx="594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</a:rPr>
              <a:t>Madhu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</a:rPr>
              <a:t> Sudan</a:t>
            </a:r>
          </a:p>
          <a:p>
            <a:pPr algn="ctr"/>
            <a:r>
              <a:rPr lang="en-US" sz="2800" dirty="0" smtClean="0">
                <a:solidFill>
                  <a:srgbClr val="FF0066"/>
                </a:solidFill>
                <a:latin typeface="Tahoma" pitchFamily="34" charset="0"/>
              </a:rPr>
              <a:t>Microsoft</a:t>
            </a:r>
            <a:endParaRPr lang="en-US" sz="2800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254" y="5259615"/>
            <a:ext cx="827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Surveys: works with/of Eli Ben-</a:t>
            </a:r>
            <a:r>
              <a:rPr lang="en-US" sz="2000" dirty="0" err="1" smtClean="0"/>
              <a:t>Sasson</a:t>
            </a:r>
            <a:r>
              <a:rPr lang="en-US" sz="2000" dirty="0" smtClean="0"/>
              <a:t>, Elena </a:t>
            </a:r>
            <a:r>
              <a:rPr lang="en-US" sz="2000" dirty="0" err="1" smtClean="0"/>
              <a:t>Grigorescu</a:t>
            </a:r>
            <a:r>
              <a:rPr lang="en-US" sz="2000" dirty="0" smtClean="0"/>
              <a:t>, </a:t>
            </a:r>
            <a:r>
              <a:rPr lang="en-US" sz="2000" dirty="0" err="1" smtClean="0"/>
              <a:t>Tali</a:t>
            </a:r>
            <a:r>
              <a:rPr lang="en-US" sz="2000" dirty="0" smtClean="0"/>
              <a:t> Kaufman, </a:t>
            </a:r>
            <a:r>
              <a:rPr lang="en-US" sz="2000" dirty="0" err="1" smtClean="0"/>
              <a:t>Shachar</a:t>
            </a:r>
            <a:r>
              <a:rPr lang="en-US" sz="2000" dirty="0" smtClean="0"/>
              <a:t> Lovett, </a:t>
            </a:r>
            <a:r>
              <a:rPr lang="en-US" sz="2000" dirty="0" err="1" smtClean="0"/>
              <a:t>Ghid</a:t>
            </a:r>
            <a:r>
              <a:rPr lang="en-US" sz="2000" dirty="0" smtClean="0"/>
              <a:t> </a:t>
            </a:r>
            <a:r>
              <a:rPr lang="en-US" sz="2000" dirty="0" err="1" smtClean="0"/>
              <a:t>Maatouk</a:t>
            </a:r>
            <a:r>
              <a:rPr lang="en-US" sz="2000" dirty="0" smtClean="0"/>
              <a:t>, Amir </a:t>
            </a:r>
            <a:r>
              <a:rPr lang="en-US" sz="2000" dirty="0" err="1" smtClean="0"/>
              <a:t>Shpilka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affine-invariance: More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Very few permutations (</a:t>
            </a:r>
            <a:r>
              <a:rPr lang="en-US" dirty="0" smtClean="0">
                <a:solidFill>
                  <a:srgbClr val="00B050"/>
                </a:solidFill>
              </a:rPr>
              <a:t>|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K|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) !!</a:t>
            </a:r>
          </a:p>
          <a:p>
            <a:pPr lvl="1"/>
            <a:r>
              <a:rPr lang="en-US" dirty="0" smtClean="0"/>
              <a:t>Still “2-transitive”</a:t>
            </a:r>
          </a:p>
          <a:p>
            <a:pPr lvl="1"/>
            <a:r>
              <a:rPr lang="en-US" dirty="0" smtClean="0"/>
              <a:t>Includes all properties from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that are affine-invariant over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(Hope: Maybe find a new range of parameters?)</a:t>
            </a:r>
            <a:endParaRPr lang="en-US" dirty="0"/>
          </a:p>
          <a:p>
            <a:r>
              <a:rPr lang="en-US" dirty="0" smtClean="0"/>
              <a:t>Contrast with “linear-invariance” [</a:t>
            </a:r>
            <a:r>
              <a:rPr lang="en-US" sz="1600" dirty="0" smtClean="0"/>
              <a:t>Bhattacharyya et al.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Linear vs. Affine.</a:t>
            </a:r>
          </a:p>
          <a:p>
            <a:pPr lvl="1"/>
            <a:r>
              <a:rPr lang="en-US" dirty="0" smtClean="0"/>
              <a:t>Arbitrary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-vector space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over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</a:t>
            </a:r>
            <a:r>
              <a:rPr lang="en-US" dirty="0"/>
              <a:t>vs. Affine over </a:t>
            </a:r>
            <a:r>
              <a:rPr lang="en-US" dirty="0" smtClean="0">
                <a:solidFill>
                  <a:srgbClr val="00B050"/>
                </a:solidFill>
              </a:rPr>
              <a:t>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54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Single-orbit-characterization (S-O-C)</a:t>
            </a:r>
          </a:p>
          <a:p>
            <a:r>
              <a:rPr lang="en-US" dirty="0" smtClean="0"/>
              <a:t>Known testable affine-invariant properties </a:t>
            </a:r>
          </a:p>
          <a:p>
            <a:pPr>
              <a:buNone/>
            </a:pPr>
            <a:r>
              <a:rPr lang="en-US" dirty="0" smtClean="0"/>
              <a:t>     (all S-O-C!).</a:t>
            </a:r>
          </a:p>
          <a:p>
            <a:r>
              <a:rPr lang="en-US" dirty="0" smtClean="0"/>
              <a:t>Structure of Affine-invariant properties.</a:t>
            </a:r>
          </a:p>
          <a:p>
            <a:r>
              <a:rPr lang="en-US" dirty="0" smtClean="0"/>
              <a:t>Non testability results</a:t>
            </a:r>
            <a:endParaRPr lang="en-US" dirty="0"/>
          </a:p>
          <a:p>
            <a:r>
              <a:rPr lang="en-US" dirty="0" smtClean="0"/>
              <a:t>Open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1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Single-orbit-characterization (S-O-C)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common properties are given by </a:t>
            </a:r>
          </a:p>
          <a:p>
            <a:pPr lvl="1"/>
            <a:r>
              <a:rPr lang="en-US" dirty="0" smtClean="0"/>
              <a:t>(Affine-)invariance</a:t>
            </a:r>
          </a:p>
          <a:p>
            <a:pPr lvl="1"/>
            <a:r>
              <a:rPr lang="en-US" dirty="0" smtClean="0"/>
              <a:t>Single constraint.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Affineness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00B050"/>
                </a:solidFill>
              </a:rPr>
              <a:t>GF(2)</a:t>
            </a:r>
            <a:r>
              <a:rPr lang="en-US" baseline="30000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Affineness</a:t>
            </a:r>
            <a:r>
              <a:rPr lang="en-US" dirty="0" smtClean="0"/>
              <a:t> is affine-invariant.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f(000000) - f(100000) ≠ f(010000) – f(110000)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S-O-C: Abstracts this notion. </a:t>
            </a:r>
          </a:p>
          <a:p>
            <a:pPr lvl="1"/>
            <a:r>
              <a:rPr lang="en-US" dirty="0" smtClean="0"/>
              <a:t>Suffices for testability [</a:t>
            </a:r>
            <a:r>
              <a:rPr lang="en-US" dirty="0" smtClean="0">
                <a:solidFill>
                  <a:srgbClr val="C00000"/>
                </a:solidFill>
              </a:rPr>
              <a:t>Kaufman+S’08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Unifies all known testability results!!</a:t>
            </a:r>
          </a:p>
          <a:p>
            <a:pPr lvl="1"/>
            <a:r>
              <a:rPr lang="en-US" dirty="0" smtClean="0"/>
              <a:t>Nice structural properties.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S-O-C: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 = 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err="1" smtClean="0">
                <a:solidFill>
                  <a:srgbClr val="00B050"/>
                </a:solidFill>
              </a:rPr>
              <a:t>;V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); 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 satisfied by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if </a:t>
            </a:r>
          </a:p>
          <a:p>
            <a:pPr lvl="2"/>
            <a:r>
              <a:rPr lang="en-US" dirty="0" smtClean="0"/>
              <a:t>(f(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1</a:t>
            </a:r>
            <a:r>
              <a:rPr lang="en-US" dirty="0" smtClean="0"/>
              <a:t>),…,f(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k</a:t>
            </a:r>
            <a:r>
              <a:rPr lang="en-US" dirty="0" smtClean="0"/>
              <a:t>)) </a:t>
            </a:r>
            <a:r>
              <a:rPr lang="az-Cyrl-AZ" dirty="0" smtClean="0">
                <a:latin typeface="Verdana"/>
                <a:ea typeface="Verdana"/>
                <a:cs typeface="Verdana"/>
              </a:rPr>
              <a:t>є</a:t>
            </a:r>
            <a:r>
              <a:rPr lang="en-US" dirty="0" smtClean="0"/>
              <a:t> V.</a:t>
            </a:r>
          </a:p>
          <a:p>
            <a:endParaRPr lang="en-US" dirty="0" smtClean="0"/>
          </a:p>
          <a:p>
            <a:r>
              <a:rPr lang="en-US" dirty="0" smtClean="0"/>
              <a:t>Orbit of constraint = </a:t>
            </a:r>
            <a:r>
              <a:rPr lang="en-US" dirty="0" smtClean="0">
                <a:solidFill>
                  <a:srgbClr val="00B050"/>
                </a:solidFill>
              </a:rPr>
              <a:t>{C 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}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affine.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 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= 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),…,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); V).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 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if orbit(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) characterizes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[Kaufman-S.’08]: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testable.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16</a:t>
            </a:fld>
            <a:endParaRPr lang="en-US"/>
          </a:p>
        </p:txBody>
      </p:sp>
      <p:grpSp>
        <p:nvGrpSpPr>
          <p:cNvPr id="13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[Kaufman-S.’08]: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testable.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But who 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-S-O-C?</a:t>
            </a:r>
          </a:p>
          <a:p>
            <a:pPr lvl="1"/>
            <a:r>
              <a:rPr lang="en-US" dirty="0" smtClean="0"/>
              <a:t>Affine functions: </a:t>
            </a:r>
          </a:p>
          <a:p>
            <a:pPr lvl="2"/>
            <a:r>
              <a:rPr lang="en-US" dirty="0" smtClean="0"/>
              <a:t>over affine transforms of </a:t>
            </a:r>
            <a:r>
              <a:rPr lang="en-US" dirty="0" smtClean="0">
                <a:latin typeface="Verdana"/>
              </a:rPr>
              <a:t>F</a:t>
            </a:r>
            <a:r>
              <a:rPr lang="en-US" baseline="30000" dirty="0" smtClean="0">
                <a:latin typeface="Verdana"/>
              </a:rPr>
              <a:t>n</a:t>
            </a:r>
          </a:p>
          <a:p>
            <a:pPr lvl="1"/>
            <a:r>
              <a:rPr lang="en-US" dirty="0" smtClean="0"/>
              <a:t>Degree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polynomials:</a:t>
            </a:r>
          </a:p>
          <a:p>
            <a:pPr lvl="2"/>
            <a:r>
              <a:rPr lang="en-US" dirty="0" smtClean="0"/>
              <a:t>again, over affine transforms of </a:t>
            </a:r>
            <a:r>
              <a:rPr lang="en-US" dirty="0" smtClean="0">
                <a:latin typeface="Verdana"/>
              </a:rPr>
              <a:t>F</a:t>
            </a:r>
            <a:r>
              <a:rPr lang="en-US" baseline="30000" dirty="0" smtClean="0">
                <a:latin typeface="Verdana"/>
              </a:rPr>
              <a:t>n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Reed-Muller Property:</a:t>
            </a:r>
          </a:p>
          <a:p>
            <a:pPr lvl="1"/>
            <a:r>
              <a:rPr lang="en-US" dirty="0" smtClean="0"/>
              <a:t>View domain as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-</a:t>
            </a:r>
            <a:r>
              <a:rPr lang="en-US" dirty="0" err="1" smtClean="0"/>
              <a:t>variate</a:t>
            </a:r>
            <a:r>
              <a:rPr lang="en-US" dirty="0" smtClean="0"/>
              <a:t> functions)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RM(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-var. polynomials of degree </a:t>
            </a:r>
            <a:r>
              <a:rPr lang="en-US" dirty="0" smtClean="0">
                <a:solidFill>
                  <a:srgbClr val="00B050"/>
                </a:solidFill>
              </a:rPr>
              <a:t>≤ d</a:t>
            </a:r>
            <a:r>
              <a:rPr lang="en-US" dirty="0" smtClean="0"/>
              <a:t>.</a:t>
            </a:r>
          </a:p>
          <a:p>
            <a:r>
              <a:rPr lang="en-US" dirty="0" smtClean="0"/>
              <a:t>Known to be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O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(d/q</a:t>
            </a:r>
            <a:r>
              <a:rPr lang="en-US" baseline="30000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-locally testable: </a:t>
            </a:r>
          </a:p>
          <a:p>
            <a:pPr lvl="1"/>
            <a:r>
              <a:rPr lang="en-US" dirty="0" smtClean="0"/>
              <a:t>Test: Test if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restricted to </a:t>
            </a:r>
            <a:r>
              <a:rPr lang="en-US" dirty="0" smtClean="0">
                <a:solidFill>
                  <a:srgbClr val="00B050"/>
                </a:solidFill>
              </a:rPr>
              <a:t>O(d/q)</a:t>
            </a:r>
            <a:r>
              <a:rPr lang="en-US" dirty="0" smtClean="0"/>
              <a:t>-dimensional subspace is of degree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Analysis: [</a:t>
            </a:r>
            <a:r>
              <a:rPr lang="en-US" dirty="0" smtClean="0">
                <a:solidFill>
                  <a:srgbClr val="C00000"/>
                </a:solidFill>
              </a:rPr>
              <a:t>Kaufman-Ron</a:t>
            </a:r>
            <a:r>
              <a:rPr lang="en-US" dirty="0" smtClean="0"/>
              <a:t>] </a:t>
            </a:r>
            <a:r>
              <a:rPr lang="en-US" sz="900" dirty="0" smtClean="0"/>
              <a:t>(see appendix 1).</a:t>
            </a:r>
            <a:endParaRPr lang="en-US" dirty="0" smtClean="0"/>
          </a:p>
          <a:p>
            <a:r>
              <a:rPr lang="en-US" dirty="0" smtClean="0"/>
              <a:t>Single-Orbit?</a:t>
            </a:r>
          </a:p>
          <a:p>
            <a:pPr lvl="1"/>
            <a:r>
              <a:rPr lang="en-US" dirty="0" smtClean="0"/>
              <a:t>Yes – naturally over affine transforms of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Yes – unnaturally over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(field of size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properties: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|P| ≤ |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K|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t</a:t>
            </a:r>
            <a:endParaRPr lang="en-US" baseline="30000" dirty="0" smtClean="0">
              <a:solidFill>
                <a:srgbClr val="00B050"/>
              </a:solidFill>
              <a:latin typeface="Verdana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Testability:</a:t>
            </a:r>
          </a:p>
          <a:p>
            <a:pPr lvl="1"/>
            <a:r>
              <a:rPr lang="en-US" dirty="0" smtClean="0"/>
              <a:t>Conditioned on “high-distance” [</a:t>
            </a:r>
            <a:r>
              <a:rPr lang="en-US" dirty="0" smtClean="0">
                <a:solidFill>
                  <a:srgbClr val="C00000"/>
                </a:solidFill>
              </a:rPr>
              <a:t>Kaufman-</a:t>
            </a:r>
            <a:r>
              <a:rPr lang="en-US" dirty="0" err="1" smtClean="0">
                <a:solidFill>
                  <a:srgbClr val="C00000"/>
                </a:solidFill>
              </a:rPr>
              <a:t>Litsyn</a:t>
            </a:r>
            <a:r>
              <a:rPr lang="en-US" dirty="0" smtClean="0">
                <a:solidFill>
                  <a:srgbClr val="C00000"/>
                </a:solidFill>
              </a:rPr>
              <a:t>, Kaufman-S.</a:t>
            </a:r>
            <a:r>
              <a:rPr lang="en-US" dirty="0" smtClean="0"/>
              <a:t>]. (no need for </a:t>
            </a:r>
            <a:r>
              <a:rPr lang="en-US" dirty="0" err="1" smtClean="0"/>
              <a:t>aff</a:t>
            </a:r>
            <a:r>
              <a:rPr lang="en-US" dirty="0" smtClean="0"/>
              <a:t>. inv.)</a:t>
            </a:r>
          </a:p>
          <a:p>
            <a:pPr lvl="1"/>
            <a:r>
              <a:rPr lang="en-US" dirty="0" smtClean="0"/>
              <a:t>Unconditionally 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 smtClean="0">
                <a:solidFill>
                  <a:srgbClr val="C00000"/>
                </a:solidFill>
              </a:rPr>
              <a:t>Grigorescu</a:t>
            </a:r>
            <a:r>
              <a:rPr lang="en-US" dirty="0" smtClean="0">
                <a:solidFill>
                  <a:srgbClr val="C00000"/>
                </a:solidFill>
              </a:rPr>
              <a:t>, Kaufman, S. </a:t>
            </a:r>
            <a:r>
              <a:rPr lang="en-US" dirty="0" smtClean="0"/>
              <a:t>], [</a:t>
            </a:r>
            <a:r>
              <a:rPr lang="en-US" dirty="0" smtClean="0">
                <a:solidFill>
                  <a:srgbClr val="C00000"/>
                </a:solidFill>
              </a:rPr>
              <a:t>Kaufman-Lovett</a:t>
            </a:r>
            <a:r>
              <a:rPr lang="en-US" dirty="0" smtClean="0"/>
              <a:t>] (for prime q).</a:t>
            </a:r>
          </a:p>
          <a:p>
            <a:pPr lvl="2"/>
            <a:r>
              <a:rPr lang="en-US" dirty="0" smtClean="0"/>
              <a:t>Also S-O-C.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2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2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7FC-197F-4D0D-B17D-86665DB3170C}" type="slidenum">
              <a:rPr lang="ar-SA"/>
              <a:pPr/>
              <a:t>2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Testing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21" y="1152659"/>
            <a:ext cx="8229600" cy="4724400"/>
          </a:xfrm>
        </p:spPr>
        <p:txBody>
          <a:bodyPr/>
          <a:lstStyle/>
          <a:p>
            <a:r>
              <a:rPr lang="en-US" dirty="0" smtClean="0"/>
              <a:t>… of functions from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{D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R}</a:t>
            </a:r>
          </a:p>
          <a:p>
            <a:r>
              <a:rPr lang="en-US" dirty="0" smtClean="0"/>
              <a:t>Distance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 = </a:t>
            </a:r>
            <a:r>
              <a:rPr lang="en-US" dirty="0" err="1" smtClean="0"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cmsy10"/>
              </a:rPr>
              <a:t>2 </a:t>
            </a:r>
            <a:r>
              <a:rPr lang="en-US" b="1" baseline="-25000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00B050"/>
                </a:solidFill>
              </a:rPr>
              <a:t>f(x) ≠ g(x)</a:t>
            </a:r>
            <a:r>
              <a:rPr lang="en-US" dirty="0" smtClean="0"/>
              <a:t>]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f,P</a:t>
            </a:r>
            <a:r>
              <a:rPr lang="en-US" dirty="0" smtClean="0"/>
              <a:t>) = </a:t>
            </a:r>
            <a:r>
              <a:rPr lang="en-US" dirty="0" err="1" smtClean="0">
                <a:latin typeface="Verdana"/>
              </a:rPr>
              <a:t>min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g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cmsy10"/>
              </a:rPr>
              <a:t>2 </a:t>
            </a:r>
            <a:r>
              <a:rPr lang="en-US" b="1" baseline="-25000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[</a:t>
            </a:r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is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/>
              <a:t>-close to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¼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B050"/>
                </a:solidFill>
              </a:rPr>
              <a:t> g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l-GR" dirty="0" smtClean="0">
                <a:latin typeface="Verdana"/>
              </a:rPr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 </a:t>
            </a:r>
            <a:r>
              <a:rPr lang="en-US" b="1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Local testability:</a:t>
            </a:r>
          </a:p>
          <a:p>
            <a:pPr lvl="1"/>
            <a:r>
              <a:rPr lang="en-US" dirty="0" smtClean="0"/>
              <a:t>P is (</a:t>
            </a:r>
            <a:r>
              <a:rPr lang="en-US" dirty="0" smtClean="0">
                <a:solidFill>
                  <a:srgbClr val="00B050"/>
                </a:solidFill>
              </a:rPr>
              <a:t>k,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/>
              <a:t>)-locally testable if </a:t>
            </a:r>
            <a:r>
              <a:rPr lang="en-US" b="1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-query test T</a:t>
            </a:r>
          </a:p>
          <a:p>
            <a:pPr lvl="2"/>
            <a:r>
              <a:rPr lang="en-US" dirty="0" smtClean="0"/>
              <a:t>f </a:t>
            </a:r>
            <a:r>
              <a:rPr lang="en-US" b="1" dirty="0" smtClean="0">
                <a:latin typeface="cmsy10"/>
              </a:rPr>
              <a:t>2</a:t>
            </a:r>
            <a:r>
              <a:rPr lang="en-US" dirty="0" smtClean="0"/>
              <a:t> P </a:t>
            </a:r>
            <a:r>
              <a:rPr lang="en-US" b="1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err="1" smtClean="0">
                <a:latin typeface="Verdana"/>
              </a:rPr>
              <a:t>T</a:t>
            </a:r>
            <a:r>
              <a:rPr lang="en-US" baseline="30000" dirty="0" err="1" smtClean="0">
                <a:latin typeface="Verdana"/>
              </a:rPr>
              <a:t>f</a:t>
            </a:r>
            <a:r>
              <a:rPr lang="en-US" dirty="0" smtClean="0">
                <a:latin typeface="Verdana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accepts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smtClean="0"/>
              <a:t>1-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</a:p>
          <a:p>
            <a:pPr lvl="2"/>
            <a:r>
              <a:rPr lang="el-GR" dirty="0" smtClean="0">
                <a:solidFill>
                  <a:srgbClr val="0000FF"/>
                </a:solidFill>
                <a:latin typeface="Verdana"/>
              </a:rPr>
              <a:t>δ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/>
              <a:t>f,P</a:t>
            </a:r>
            <a:r>
              <a:rPr lang="en-US" dirty="0" smtClean="0">
                <a:solidFill>
                  <a:srgbClr val="0000FF"/>
                </a:solidFill>
              </a:rPr>
              <a:t>) &gt; </a:t>
            </a:r>
            <a:r>
              <a:rPr lang="el-GR" dirty="0" smtClean="0"/>
              <a:t>δ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latin typeface="Verdana"/>
              </a:rPr>
              <a:t>T</a:t>
            </a:r>
            <a:r>
              <a:rPr lang="en-US" baseline="30000" dirty="0" err="1" smtClean="0">
                <a:latin typeface="Verdana"/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accepts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l-GR" dirty="0" smtClean="0"/>
              <a:t>ε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Notes: want </a:t>
            </a:r>
            <a:r>
              <a:rPr lang="en-US" dirty="0" smtClean="0">
                <a:solidFill>
                  <a:srgbClr val="00B050"/>
                </a:solidFill>
              </a:rPr>
              <a:t>k(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O(1)</a:t>
            </a:r>
            <a:r>
              <a:rPr lang="en-US" dirty="0" smtClean="0"/>
              <a:t> for 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l-GR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rgbClr val="00B050"/>
                </a:solidFill>
              </a:rPr>
              <a:t>(1)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  <a:sym typeface="Symbol"/>
              </a:rPr>
              <a:t>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always locally testable, also S-O-C.</a:t>
            </a:r>
          </a:p>
          <a:p>
            <a:r>
              <a:rPr lang="en-US" dirty="0" smtClean="0"/>
              <a:t>Sums: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(= {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|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})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S-O-C </a:t>
            </a:r>
            <a:r>
              <a:rPr lang="en-US" dirty="0" err="1" smtClean="0">
                <a:solidFill>
                  <a:srgbClr val="0000FF"/>
                </a:solidFill>
              </a:rPr>
              <a:t>iff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are S-O-C [</a:t>
            </a:r>
            <a:r>
              <a:rPr lang="en-US" dirty="0" smtClean="0">
                <a:solidFill>
                  <a:srgbClr val="C00000"/>
                </a:solidFill>
              </a:rPr>
              <a:t>BGMSS’11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dirty="0" smtClean="0"/>
              <a:t>Lifts [</a:t>
            </a:r>
            <a:r>
              <a:rPr lang="en-US" dirty="0" smtClean="0">
                <a:solidFill>
                  <a:srgbClr val="C00000"/>
                </a:solidFill>
              </a:rPr>
              <a:t>BMSS’11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L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{L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F}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with constraint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Lift_{L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K}(P) </a:t>
            </a:r>
            <a:r>
              <a:rPr lang="en-US" dirty="0" smtClean="0"/>
              <a:t>= property characterized by K-orbit(C).</a:t>
            </a:r>
          </a:p>
          <a:p>
            <a:pPr lvl="1"/>
            <a:r>
              <a:rPr lang="en-US" dirty="0" smtClean="0"/>
              <a:t>By Definition: </a:t>
            </a:r>
            <a:r>
              <a:rPr lang="en-US" dirty="0" smtClean="0">
                <a:solidFill>
                  <a:srgbClr val="00B050"/>
                </a:solidFill>
              </a:rPr>
              <a:t>Lift(P)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</a:t>
            </a:r>
            <a:r>
              <a:rPr lang="en-US" dirty="0" smtClean="0">
                <a:latin typeface="cmsy10"/>
              </a:rPr>
              <a:t>1</a:t>
            </a:r>
            <a:endParaRPr lang="en-US" dirty="0">
              <a:latin typeface="cmsy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combination of Lifts, Intersections, Sums of Sparse and Reed-Muller properties.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Known: They are testable (for prime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Open: Are they the only testable properties?</a:t>
            </a:r>
          </a:p>
          <a:p>
            <a:pPr lvl="2"/>
            <a:r>
              <a:rPr lang="en-US" dirty="0" smtClean="0"/>
              <a:t>If so, Testability </a:t>
            </a:r>
            <a:r>
              <a:rPr lang="en-US" dirty="0" smtClean="0">
                <a:latin typeface="Verdana"/>
                <a:ea typeface="Verdana"/>
                <a:cs typeface="Verdana"/>
              </a:rPr>
              <a:t>≡ </a:t>
            </a:r>
            <a:r>
              <a:rPr lang="en-US" dirty="0" smtClean="0"/>
              <a:t>Single-Orbit.</a:t>
            </a:r>
          </a:p>
          <a:p>
            <a:pPr lvl="1"/>
            <a:r>
              <a:rPr lang="en-US" dirty="0" smtClean="0"/>
              <a:t>First target: n = prime:</a:t>
            </a:r>
          </a:p>
          <a:p>
            <a:pPr lvl="2"/>
            <a:r>
              <a:rPr lang="en-US" dirty="0" smtClean="0"/>
              <a:t>no lifts/intersections; only need to show that every testable property is sum of sparse and Reed-Muller property.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DF5AB7A-84DA-4FCC-8760-6EE5B3F2B3DE}" type="slidenum">
              <a:rPr lang="ar-SA"/>
              <a:pPr/>
              <a:t>22</a:t>
            </a:fld>
            <a:endParaRPr lang="en-US"/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828800"/>
          </a:xfrm>
        </p:spPr>
        <p:txBody>
          <a:bodyPr/>
          <a:lstStyle/>
          <a:p>
            <a:r>
              <a:rPr lang="en-US" sz="3200" dirty="0" smtClean="0"/>
              <a:t>Affine-Invariant Properties: Structure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function from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, including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is a polynomial in </a:t>
            </a:r>
            <a:r>
              <a:rPr lang="en-US" dirty="0" smtClean="0">
                <a:solidFill>
                  <a:srgbClr val="00B050"/>
                </a:solidFill>
              </a:rPr>
              <a:t>K[x]</a:t>
            </a:r>
          </a:p>
          <a:p>
            <a:pPr lvl="1"/>
            <a:r>
              <a:rPr lang="en-US" dirty="0" smtClean="0"/>
              <a:t>So every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= {set of polynomials}.</a:t>
            </a:r>
          </a:p>
          <a:p>
            <a:pPr lvl="1"/>
            <a:r>
              <a:rPr lang="en-US" dirty="0" smtClean="0"/>
              <a:t>Is set arbitrary? Any structure?</a:t>
            </a:r>
          </a:p>
          <a:p>
            <a:r>
              <a:rPr lang="en-US" dirty="0" smtClean="0"/>
              <a:t>Alternate representation: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 = x +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5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55000" dirty="0" smtClean="0">
                <a:solidFill>
                  <a:srgbClr val="00B050"/>
                </a:solidFill>
                <a:latin typeface="Verdana"/>
              </a:rPr>
              <a:t>n-1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(x)+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(y);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</a:rPr>
              <a:t>x) =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F.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: 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F.</a:t>
            </a:r>
          </a:p>
          <a:p>
            <a:pPr lvl="1"/>
            <a:r>
              <a:rPr lang="en-US" dirty="0" smtClean="0"/>
              <a:t>Every function from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 </a:t>
            </a:r>
            <a:r>
              <a:rPr lang="en-US" dirty="0" smtClean="0"/>
              <a:t>is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 for some polynomial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K[x</a:t>
            </a:r>
            <a:r>
              <a:rPr lang="en-US" dirty="0" smtClean="0"/>
              <a:t>]. </a:t>
            </a:r>
          </a:p>
          <a:p>
            <a:pPr lvl="1"/>
            <a:r>
              <a:rPr lang="en-US" dirty="0" smtClean="0"/>
              <a:t>Any structure to these polynomials?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= GF(2), 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contains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 + 1).</a:t>
            </a:r>
          </a:p>
          <a:p>
            <a:r>
              <a:rPr lang="en-US" dirty="0" smtClean="0"/>
              <a:t>What other functions must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 (to be affine-invariant)?</a:t>
            </a:r>
          </a:p>
          <a:p>
            <a:r>
              <a:rPr lang="en-US" dirty="0" smtClean="0"/>
              <a:t>Claims: 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rgbClr val="00B050"/>
                </a:solidFill>
              </a:rPr>
              <a:t>D = {0,1,3,5,9,11}.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contains every function of the form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is supported on monomials with degrees from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+x)+1 </a:t>
            </a:r>
            <a:r>
              <a:rPr lang="az-Cyrl-AZ" dirty="0" smtClean="0">
                <a:latin typeface="Verdana"/>
                <a:ea typeface="Verdana"/>
                <a:cs typeface="Verdana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How?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= {d |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 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P, with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 supp(f)}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= {f: 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 | supp(f)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D}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Proposition: For affine-invariant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B050"/>
                </a:solidFill>
              </a:rPr>
              <a:t>P = 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(Deg(P)).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Shift(d) = {d, </a:t>
            </a:r>
            <a:r>
              <a:rPr lang="en-US" dirty="0" err="1" smtClean="0">
                <a:solidFill>
                  <a:srgbClr val="00B050"/>
                </a:solidFill>
              </a:rPr>
              <a:t>q.d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.d, … }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mod (q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en-US" dirty="0" smtClean="0"/>
              <a:t>is </a:t>
            </a:r>
            <a:r>
              <a:rPr lang="en-US" u="sng" dirty="0" smtClean="0"/>
              <a:t>shift-closed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B050"/>
                </a:solidFill>
              </a:rPr>
              <a:t>Shift(D) = 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 ≤ d : e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p + …;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d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p + …;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e ≤ d</a:t>
            </a:r>
            <a:r>
              <a:rPr lang="en-US" dirty="0" smtClean="0"/>
              <a:t> if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≤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/>
              <a:t> for all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Shadow(d) = {e ≤ d};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Shadow(D) =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d </a:t>
            </a:r>
            <a:r>
              <a:rPr lang="az-Cyrl-AZ" baseline="-25000" dirty="0" smtClean="0">
                <a:solidFill>
                  <a:srgbClr val="00B050"/>
                </a:solidFill>
                <a:latin typeface="Verdana"/>
              </a:rPr>
              <a:t>є 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Shadow(d).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is </a:t>
            </a:r>
            <a:r>
              <a:rPr lang="en-US" u="sng" dirty="0" smtClean="0"/>
              <a:t>shadow-closed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B050"/>
                </a:solidFill>
              </a:rPr>
              <a:t>Shadow(D) = 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Proposition: For every affine-invariant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Deg(P)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-shadow-closed and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-shift-closed.</a:t>
            </a:r>
          </a:p>
          <a:p>
            <a:pPr lvl="2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Shadowing comes from affine-transforms; Shifts come from range being </a:t>
            </a:r>
            <a:r>
              <a:rPr lang="en-US" dirty="0" smtClean="0"/>
              <a:t>F).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Proposition: For every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-shadow-closed, 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-shift-closed family </a:t>
            </a:r>
            <a:r>
              <a:rPr lang="en-US" dirty="0" smtClean="0">
                <a:solidFill>
                  <a:srgbClr val="00B050"/>
                </a:solidFill>
              </a:rPr>
              <a:t>D,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</a:t>
            </a:r>
            <a:r>
              <a:rPr lang="en-US" dirty="0" smtClean="0"/>
              <a:t>is affine-invariant and 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0B050"/>
                </a:solidFill>
              </a:rPr>
              <a:t>D = Deg(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(D))</a:t>
            </a:r>
          </a:p>
          <a:p>
            <a:pPr lvl="3"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</a:t>
            </a:r>
            <a:r>
              <a:rPr lang="en-US" dirty="0" smtClean="0">
                <a:solidFill>
                  <a:srgbClr val="00B050"/>
                </a:solidFill>
              </a:rPr>
              <a:t> 11, 3 </a:t>
            </a:r>
            <a:r>
              <a:rPr lang="en-US" dirty="0" smtClean="0"/>
              <a:t>(definition of Deg)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smtClean="0">
                <a:solidFill>
                  <a:srgbClr val="00B050"/>
                </a:solidFill>
              </a:rPr>
              <a:t>11, 9, 5, 3, 1, 0 </a:t>
            </a:r>
            <a:r>
              <a:rPr lang="en-US" dirty="0" smtClean="0"/>
              <a:t>(shadow-closure)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),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etc. (shift-closure).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(Deg(P))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etc. (definition of </a:t>
            </a:r>
            <a:r>
              <a:rPr lang="en-US" dirty="0" err="1" smtClean="0"/>
              <a:t>Fam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(P = </a:t>
            </a:r>
            <a:r>
              <a:rPr lang="en-US" dirty="0" err="1" smtClean="0"/>
              <a:t>Fam</a:t>
            </a:r>
            <a:r>
              <a:rPr lang="en-US" dirty="0" smtClean="0"/>
              <a:t>(Deg(P)))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properties have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(Positive results interpreted structurally)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propery</a:t>
            </a:r>
            <a:r>
              <a:rPr lang="en-US" dirty="0" smtClean="0"/>
              <a:t> has all degrees of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-weight at most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/>
              <a:t>then it is RM and has 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/>
              <a:t>)-S-O-C: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q-weight(d) =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Symbol"/>
                <a:sym typeface="Symbol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</a:p>
          <a:p>
            <a:pPr lvl="1">
              <a:buNone/>
            </a:pPr>
            <a:r>
              <a:rPr lang="en-US" dirty="0" smtClean="0"/>
              <a:t>            where </a:t>
            </a:r>
            <a:r>
              <a:rPr lang="en-US" dirty="0" smtClean="0">
                <a:solidFill>
                  <a:srgbClr val="00B050"/>
                </a:solidFill>
              </a:rPr>
              <a:t>d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q + …</a:t>
            </a:r>
          </a:p>
          <a:p>
            <a:r>
              <a:rPr lang="en-US" dirty="0" smtClean="0"/>
              <a:t>Also, if </a:t>
            </a:r>
            <a:r>
              <a:rPr lang="en-US" dirty="0" smtClean="0">
                <a:solidFill>
                  <a:srgbClr val="00B050"/>
                </a:solidFill>
              </a:rPr>
              <a:t>P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B050"/>
                </a:solidFill>
              </a:rPr>
              <a:t>D = Shift(S) </a:t>
            </a:r>
            <a:r>
              <a:rPr lang="en-US" dirty="0" smtClean="0"/>
              <a:t>for small shadow-closed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k(|S|)</a:t>
            </a:r>
            <a:r>
              <a:rPr lang="en-US" dirty="0" smtClean="0"/>
              <a:t>-S-O-C.</a:t>
            </a:r>
          </a:p>
          <a:p>
            <a:pPr lvl="1"/>
            <a:r>
              <a:rPr lang="en-US" dirty="0" smtClean="0"/>
              <a:t>(Alternate definition of </a:t>
            </a:r>
            <a:r>
              <a:rPr lang="en-US" dirty="0" err="1" smtClean="0"/>
              <a:t>sparsity</a:t>
            </a:r>
            <a:r>
              <a:rPr lang="en-US" dirty="0" smtClean="0"/>
              <a:t>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examples from Intersection, Sum, Lift.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Property Test: Linearity [BLR]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= f(x) + f(y)</a:t>
            </a:r>
            <a:r>
              <a:rPr lang="en-US" dirty="0" smtClean="0"/>
              <a:t>, for all </a:t>
            </a:r>
            <a:r>
              <a:rPr lang="en-US" dirty="0" smtClean="0">
                <a:solidFill>
                  <a:srgbClr val="00B050"/>
                </a:solidFill>
              </a:rPr>
              <a:t>x, y</a:t>
            </a:r>
            <a:r>
              <a:rPr lang="en-US" dirty="0" smtClean="0"/>
              <a:t>?</a:t>
            </a:r>
          </a:p>
          <a:p>
            <a:r>
              <a:rPr lang="en-US" dirty="0" smtClean="0"/>
              <a:t>Variation (</a:t>
            </a:r>
            <a:r>
              <a:rPr lang="en-US" dirty="0" err="1" smtClean="0"/>
              <a:t>Affineness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+ f(0) = f(x) + f(y) </a:t>
            </a:r>
            <a:r>
              <a:rPr lang="en-US" dirty="0" smtClean="0"/>
              <a:t>, for all </a:t>
            </a:r>
            <a:r>
              <a:rPr lang="en-US" dirty="0" smtClean="0">
                <a:solidFill>
                  <a:srgbClr val="00B050"/>
                </a:solidFill>
              </a:rPr>
              <a:t>x, 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(roughly </a:t>
            </a:r>
            <a:r>
              <a:rPr lang="en-US" dirty="0" smtClean="0">
                <a:solidFill>
                  <a:srgbClr val="00B050"/>
                </a:solidFill>
              </a:rPr>
              <a:t>f(x)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Symbol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Symbol"/>
                <a:sym typeface="Symbol"/>
              </a:rPr>
              <a:t>=1</a:t>
            </a:r>
            <a:r>
              <a:rPr lang="en-US" baseline="30000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)</a:t>
            </a:r>
            <a:endParaRPr lang="en-US" baseline="-25000" dirty="0" smtClean="0">
              <a:latin typeface="Verdana"/>
            </a:endParaRPr>
          </a:p>
          <a:p>
            <a:r>
              <a:rPr lang="en-US" dirty="0" smtClean="0"/>
              <a:t>Test: </a:t>
            </a:r>
            <a:r>
              <a:rPr lang="en-US" dirty="0" smtClean="0">
                <a:solidFill>
                  <a:srgbClr val="0000FF"/>
                </a:solidFill>
              </a:rPr>
              <a:t>Pick random </a:t>
            </a:r>
            <a:r>
              <a:rPr lang="en-US" dirty="0" err="1" smtClean="0">
                <a:solidFill>
                  <a:srgbClr val="00B050"/>
                </a:solidFill>
              </a:rPr>
              <a:t>x,y</a:t>
            </a:r>
            <a:r>
              <a:rPr lang="en-US" dirty="0" smtClean="0">
                <a:solidFill>
                  <a:srgbClr val="0000FF"/>
                </a:solidFill>
              </a:rPr>
              <a:t> and verify above.</a:t>
            </a:r>
          </a:p>
          <a:p>
            <a:r>
              <a:rPr lang="en-US" dirty="0" smtClean="0"/>
              <a:t>Obvious: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affine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passes test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/>
              <a:t>BLR Theorem: </a:t>
            </a:r>
            <a:r>
              <a:rPr lang="en-US" dirty="0" smtClean="0">
                <a:solidFill>
                  <a:srgbClr val="0000FF"/>
                </a:solidFill>
              </a:rPr>
              <a:t>If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is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00FF"/>
                </a:solidFill>
              </a:rPr>
              <a:t>-far from every affine function, then it fails test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Ultimate goal of talk: </a:t>
            </a:r>
            <a:r>
              <a:rPr lang="en-US" dirty="0" smtClean="0">
                <a:solidFill>
                  <a:srgbClr val="0000FF"/>
                </a:solidFill>
              </a:rPr>
              <a:t>To understand such testing results.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affine-invariant properties are not locally testable.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known.</a:t>
            </a:r>
          </a:p>
          <a:p>
            <a:endParaRPr lang="en-US" dirty="0" smtClean="0"/>
          </a:p>
          <a:p>
            <a:r>
              <a:rPr lang="en-US" dirty="0" smtClean="0"/>
              <a:t>Specific examples: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GKS08</a:t>
            </a:r>
            <a:r>
              <a:rPr lang="en-US" dirty="0" smtClean="0"/>
              <a:t>: Exists a-</a:t>
            </a:r>
            <a:r>
              <a:rPr lang="en-US" dirty="0" err="1" smtClean="0"/>
              <a:t>i</a:t>
            </a:r>
            <a:r>
              <a:rPr lang="en-US" dirty="0" smtClean="0"/>
              <a:t> property with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 which is not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BMSS11</a:t>
            </a:r>
            <a:r>
              <a:rPr lang="en-US" dirty="0" smtClean="0"/>
              <a:t>: Exists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 a-</a:t>
            </a:r>
            <a:r>
              <a:rPr lang="en-US" dirty="0" err="1" smtClean="0"/>
              <a:t>i</a:t>
            </a:r>
            <a:r>
              <a:rPr lang="en-US" dirty="0" smtClean="0"/>
              <a:t> property that is not testable.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BSS’10</a:t>
            </a:r>
            <a:r>
              <a:rPr lang="en-US" dirty="0" smtClean="0"/>
              <a:t>: If </a:t>
            </a:r>
            <a:r>
              <a:rPr lang="en-US" dirty="0" smtClean="0">
                <a:solidFill>
                  <a:srgbClr val="00B050"/>
                </a:solidFill>
              </a:rPr>
              <a:t>wt(d)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k </a:t>
            </a:r>
            <a:r>
              <a:rPr lang="en-US" dirty="0" smtClean="0"/>
              <a:t>for some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B050"/>
                </a:solidFill>
              </a:rPr>
              <a:t>Deg(P)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does not have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95300" y="1447800"/>
            <a:ext cx="5994400" cy="4838700"/>
            <a:chOff x="495300" y="1447800"/>
            <a:chExt cx="5994400" cy="4838700"/>
          </a:xfrm>
        </p:grpSpPr>
        <p:sp>
          <p:nvSpPr>
            <p:cNvPr id="32" name="Oval 31"/>
            <p:cNvSpPr/>
            <p:nvPr/>
          </p:nvSpPr>
          <p:spPr bwMode="auto">
            <a:xfrm>
              <a:off x="495300" y="1930400"/>
              <a:ext cx="5994400" cy="43561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ap="flat" cmpd="sng" algn="ctr"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124200" y="1727200"/>
              <a:ext cx="317500" cy="25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689100" y="1447800"/>
              <a:ext cx="14351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BS’10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31</a:t>
            </a:fld>
            <a:endParaRPr lang="en-US"/>
          </a:p>
        </p:txBody>
      </p:sp>
      <p:grpSp>
        <p:nvGrpSpPr>
          <p:cNvPr id="13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7500" y="5092700"/>
            <a:ext cx="1689100" cy="1007765"/>
            <a:chOff x="317500" y="5092700"/>
            <a:chExt cx="1689100" cy="1007765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479550" y="5099050"/>
              <a:ext cx="533400" cy="5207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17500" y="5638800"/>
              <a:ext cx="16637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GKS’08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2184400"/>
            <a:ext cx="2044700" cy="1358900"/>
            <a:chOff x="0" y="2184400"/>
            <a:chExt cx="2044700" cy="13589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104900" y="2628900"/>
              <a:ext cx="9398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0" y="2184400"/>
              <a:ext cx="19050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BMSS’11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5500" y="1079500"/>
            <a:ext cx="4175278" cy="1206500"/>
            <a:chOff x="4635500" y="1079500"/>
            <a:chExt cx="4175278" cy="12065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10800000" flipV="1">
              <a:off x="4635500" y="1282700"/>
              <a:ext cx="12827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947109" y="1079500"/>
              <a:ext cx="2863669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weight-k degrees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in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degree set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(shadow-closed, shift-closed) prove it has no S-O-C.</a:t>
            </a:r>
          </a:p>
          <a:p>
            <a:endParaRPr lang="en-US" dirty="0" smtClean="0"/>
          </a:p>
          <a:p>
            <a:r>
              <a:rPr lang="en-US" dirty="0" smtClean="0"/>
              <a:t>Equivalently: Prove there are no </a:t>
            </a:r>
          </a:p>
          <a:p>
            <a:pPr>
              <a:buNone/>
            </a:pPr>
            <a:r>
              <a:rPr lang="en-US" dirty="0" smtClean="0">
                <a:latin typeface="cmmi10"/>
              </a:rPr>
              <a:t>            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…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F,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…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 such that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  <a:sym typeface="Symbol"/>
              </a:rPr>
              <a:t>=1</a:t>
            </a:r>
            <a:r>
              <a:rPr lang="en-US" baseline="-5000" dirty="0" smtClean="0">
                <a:solidFill>
                  <a:srgbClr val="00B050"/>
                </a:solidFill>
                <a:latin typeface="Verdana"/>
                <a:sym typeface="Symbol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baseline="30000" dirty="0" smtClean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= 0 </a:t>
            </a:r>
            <a:r>
              <a:rPr lang="en-US" dirty="0" smtClean="0"/>
              <a:t>for every </a:t>
            </a:r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  <a:sym typeface="Symbol"/>
              </a:rPr>
              <a:t>=1</a:t>
            </a:r>
            <a:r>
              <a:rPr lang="en-US" baseline="-5000" dirty="0" smtClean="0">
                <a:solidFill>
                  <a:srgbClr val="00B050"/>
                </a:solidFill>
                <a:latin typeface="Verdana"/>
                <a:sym typeface="Symbol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baseline="30000" dirty="0" smtClean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≠ 0 </a:t>
            </a:r>
            <a:r>
              <a:rPr lang="en-US" dirty="0" smtClean="0"/>
              <a:t>for every minimal </a:t>
            </a:r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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81563" y="1156062"/>
            <a:ext cx="2933700" cy="5127171"/>
            <a:chOff x="876300" y="1625600"/>
            <a:chExt cx="2933700" cy="3937000"/>
          </a:xfrm>
        </p:grpSpPr>
        <p:sp>
          <p:nvSpPr>
            <p:cNvPr id="7" name="TextBox 6"/>
            <p:cNvSpPr txBox="1"/>
            <p:nvPr/>
          </p:nvSpPr>
          <p:spPr>
            <a:xfrm>
              <a:off x="901700" y="32258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smtClean="0">
                  <a:latin typeface="cmmi10"/>
                </a:rPr>
                <a:t>1</a:t>
              </a:r>
              <a:r>
                <a:rPr lang="en-US" sz="3200" b="1" baseline="30000" dirty="0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7500" y="32512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smtClean="0">
                  <a:latin typeface="cmmi10"/>
                </a:rPr>
                <a:t>2</a:t>
              </a:r>
              <a:r>
                <a:rPr lang="en-US" sz="3200" b="1" baseline="30000" dirty="0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9900" y="3251200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err="1" smtClean="0">
                  <a:latin typeface="cmmi10"/>
                </a:rPr>
                <a:t>k</a:t>
              </a:r>
              <a:r>
                <a:rPr lang="en-US" sz="3200" b="1" baseline="30000" dirty="0" err="1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13" name="Double Bracket 12"/>
            <p:cNvSpPr/>
            <p:nvPr/>
          </p:nvSpPr>
          <p:spPr bwMode="auto">
            <a:xfrm>
              <a:off x="876300" y="1625600"/>
              <a:ext cx="2908300" cy="3937000"/>
            </a:xfrm>
            <a:prstGeom prst="bracketPair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51100" y="3314700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7700" y="3263900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M(D) =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4705" y="1128486"/>
            <a:ext cx="374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vector (</a:t>
            </a:r>
            <a:r>
              <a:rPr lang="en-US" dirty="0" smtClean="0">
                <a:latin typeface="cmmi10"/>
              </a:rPr>
              <a:t>¸</a:t>
            </a:r>
            <a:r>
              <a:rPr lang="en-US" baseline="-25000" dirty="0" smtClean="0">
                <a:latin typeface="cmmi10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mmi10"/>
              </a:rPr>
              <a:t>¸</a:t>
            </a:r>
            <a:r>
              <a:rPr lang="en-US" baseline="-25000" dirty="0" smtClean="0">
                <a:latin typeface="cmmi10"/>
              </a:rPr>
              <a:t>k</a:t>
            </a:r>
            <a:r>
              <a:rPr lang="en-US" dirty="0" smtClean="0"/>
              <a:t>) in its</a:t>
            </a:r>
          </a:p>
          <a:p>
            <a:r>
              <a:rPr lang="en-US" dirty="0" smtClean="0"/>
              <a:t>right kernel?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5900" y="2578100"/>
            <a:ext cx="344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try to prove “NO” by proving</a:t>
            </a:r>
          </a:p>
          <a:p>
            <a:r>
              <a:rPr lang="en-US" dirty="0" smtClean="0"/>
              <a:t>matrix has full rank.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19848" y="4130766"/>
            <a:ext cx="321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few techniques to prove non-square matrix has high rank.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Non-testable Property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AKKLR (</a:t>
            </a:r>
            <a:r>
              <a:rPr lang="en-US" sz="1800" dirty="0" err="1" smtClean="0">
                <a:solidFill>
                  <a:srgbClr val="C00000"/>
                </a:solidFill>
              </a:rPr>
              <a:t>Alon,Kaufman,Krivelevich,Litsyn,Ron</a:t>
            </a:r>
            <a:r>
              <a:rPr lang="en-US" dirty="0" smtClean="0"/>
              <a:t>) Conjecture:</a:t>
            </a:r>
          </a:p>
          <a:p>
            <a:pPr lvl="1"/>
            <a:r>
              <a:rPr lang="en-US" dirty="0" smtClean="0"/>
              <a:t>If a linear property is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-transitive and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 then it is testable.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GKS’08</a:t>
            </a:r>
            <a:r>
              <a:rPr lang="en-US" dirty="0" smtClean="0"/>
              <a:t>]: For every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, there exists affine-invariant property with </a:t>
            </a:r>
            <a:r>
              <a:rPr lang="en-US" dirty="0" smtClean="0">
                <a:solidFill>
                  <a:srgbClr val="00B050"/>
                </a:solidFill>
              </a:rPr>
              <a:t>8</a:t>
            </a:r>
            <a:r>
              <a:rPr lang="en-US" dirty="0" smtClean="0"/>
              <a:t>-local constraint that is not k-locally testable.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(Shift({0,1}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{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1+2,1+2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1+2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})).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(based on [BMSS’11])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GF(2)</a:t>
            </a:r>
            <a:r>
              <a:rPr lang="en-US" dirty="0" smtClean="0">
                <a:solidFill>
                  <a:srgbClr val="00B050"/>
                </a:solidFill>
              </a:rPr>
              <a:t>; 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(Shift({0,1}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{1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|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{1,…,k}}))</a:t>
            </a:r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=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i+1</a:t>
            </a:r>
            <a:r>
              <a:rPr lang="en-US" dirty="0" smtClean="0"/>
              <a:t>), then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i+2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= would accept all functions in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k+1</a:t>
            </a:r>
            <a:endParaRPr lang="en-US" baseline="-25000" dirty="0" smtClean="0">
              <a:solidFill>
                <a:srgbClr val="00B050"/>
              </a:solidFill>
              <a:latin typeface="Verdana"/>
              <a:sym typeface="Wingdings" pitchFamily="2" charset="2"/>
            </a:endParaRPr>
          </a:p>
          <a:p>
            <a:r>
              <a:rPr lang="en-US" dirty="0" smtClean="0"/>
              <a:t>So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must go down at each step, implying </a:t>
            </a:r>
            <a:r>
              <a:rPr lang="en-US" dirty="0" smtClean="0">
                <a:solidFill>
                  <a:srgbClr val="00B050"/>
                </a:solidFill>
              </a:rPr>
              <a:t>Rank(M_{i+1}) &gt; Rank(</a:t>
            </a:r>
            <a:r>
              <a:rPr lang="en-US" dirty="0" err="1" smtClean="0">
                <a:solidFill>
                  <a:srgbClr val="00B050"/>
                </a:solidFill>
              </a:rPr>
              <a:t>M_i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349862" y="2408165"/>
            <a:ext cx="4952638" cy="2011395"/>
            <a:chOff x="2629262" y="1214365"/>
            <a:chExt cx="4952638" cy="2011395"/>
          </a:xfrm>
        </p:grpSpPr>
        <p:sp>
          <p:nvSpPr>
            <p:cNvPr id="11" name="Double Bracket 10"/>
            <p:cNvSpPr/>
            <p:nvPr/>
          </p:nvSpPr>
          <p:spPr bwMode="auto">
            <a:xfrm>
              <a:off x="2629262" y="1308099"/>
              <a:ext cx="4508137" cy="1612901"/>
            </a:xfrm>
            <a:prstGeom prst="bracketPair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9263" y="22811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1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4963" y="2362200"/>
              <a:ext cx="43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…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063" y="1214365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1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0963" y="12319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7163" y="1262871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k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8763" y="1308100"/>
              <a:ext cx="43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…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4546574" y="3175000"/>
              <a:ext cx="50850" cy="507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07163" y="22938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0663" y="22938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k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 Counterexample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GKS counterexample: </a:t>
            </a:r>
          </a:p>
          <a:p>
            <a:pPr lvl="1"/>
            <a:r>
              <a:rPr lang="en-US" dirty="0" smtClean="0"/>
              <a:t>Takes AKKLR question too literally; </a:t>
            </a:r>
          </a:p>
          <a:p>
            <a:pPr lvl="1"/>
            <a:r>
              <a:rPr lang="en-US" dirty="0" smtClean="0"/>
              <a:t>Of course, a non-locally-</a:t>
            </a:r>
            <a:r>
              <a:rPr lang="en-US" dirty="0" err="1" smtClean="0"/>
              <a:t>characterizable</a:t>
            </a:r>
            <a:r>
              <a:rPr lang="en-US" dirty="0" smtClean="0"/>
              <a:t> property can not be locally tested.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Weaker conjecture: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 affine-invariant (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-transitive) property is locally testable.</a:t>
            </a:r>
          </a:p>
          <a:p>
            <a:pPr lvl="1"/>
            <a:r>
              <a:rPr lang="en-US" dirty="0" smtClean="0"/>
              <a:t>Alas, not true: [BMSS]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[BMSS] </a:t>
            </a:r>
            <a:r>
              <a:rPr lang="en-US" dirty="0" err="1" smtClean="0"/>
              <a:t>CounterExample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</a:p>
          <a:p>
            <a:pPr lvl="1"/>
            <a:r>
              <a:rPr lang="en-US" dirty="0" smtClean="0"/>
              <a:t>Every known locally characterized property was locally testable</a:t>
            </a:r>
          </a:p>
          <a:p>
            <a:pPr lvl="1"/>
            <a:r>
              <a:rPr lang="en-US" dirty="0" smtClean="0"/>
              <a:t>Every known locally testable property is S-O-C.</a:t>
            </a:r>
          </a:p>
          <a:p>
            <a:pPr lvl="1"/>
            <a:r>
              <a:rPr lang="en-US" dirty="0" smtClean="0"/>
              <a:t>Need a locally characterized property which is (provably) not S-O-C.</a:t>
            </a:r>
          </a:p>
          <a:p>
            <a:pPr lvl="1"/>
            <a:r>
              <a:rPr lang="en-US" dirty="0" smtClean="0"/>
              <a:t>Idea: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Start with sparse family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i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Lift it to get </a:t>
            </a:r>
            <a:r>
              <a:rPr lang="en-US" dirty="0" err="1" smtClean="0">
                <a:latin typeface="Verdana"/>
              </a:rPr>
              <a:t>Q</a:t>
            </a:r>
            <a:r>
              <a:rPr lang="en-US" baseline="-25000" dirty="0" err="1" smtClean="0">
                <a:latin typeface="Verdana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CC"/>
                </a:solidFill>
              </a:rPr>
              <a:t>(still S-O-C).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Take intersection of </a:t>
            </a:r>
            <a:r>
              <a:rPr lang="en-US" dirty="0" err="1" smtClean="0">
                <a:solidFill>
                  <a:srgbClr val="CC00CC"/>
                </a:solidFill>
              </a:rPr>
              <a:t>superconstantly</a:t>
            </a:r>
            <a:r>
              <a:rPr lang="en-US" dirty="0" smtClean="0">
                <a:solidFill>
                  <a:srgbClr val="CC00CC"/>
                </a:solidFill>
              </a:rPr>
              <a:t> many such properties. </a:t>
            </a:r>
            <a:r>
              <a:rPr lang="en-US" dirty="0" smtClean="0"/>
              <a:t>Q = </a:t>
            </a:r>
            <a:r>
              <a:rPr lang="en-US" dirty="0" smtClean="0">
                <a:sym typeface="Symbol"/>
              </a:rPr>
              <a:t>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Verdana"/>
              </a:rPr>
              <a:t>Q</a:t>
            </a:r>
            <a:r>
              <a:rPr lang="en-US" baseline="-25000" dirty="0" err="1" smtClean="0">
                <a:latin typeface="Verdana"/>
              </a:rPr>
              <a:t>i</a:t>
            </a:r>
            <a:endParaRPr lang="en-US" baseline="-25000" dirty="0">
              <a:latin typeface="Verdan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Sums of S-O-C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Suppose S-O-C of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f(a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= 0</a:t>
            </a:r>
            <a:r>
              <a:rPr lang="en-US" dirty="0" smtClean="0"/>
              <a:t>; and S-O-C of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2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f(b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every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satisfies: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i,j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j</a:t>
            </a:r>
            <a:r>
              <a:rPr lang="en-US" dirty="0" smtClean="0">
                <a:solidFill>
                  <a:srgbClr val="00B050"/>
                </a:solidFill>
              </a:rPr>
              <a:t>) = 0</a:t>
            </a:r>
          </a:p>
          <a:p>
            <a:r>
              <a:rPr lang="en-US" dirty="0" smtClean="0"/>
              <a:t>Doesn’t yield S-O-C, but applied to random constraints in </a:t>
            </a:r>
            <a:r>
              <a:rPr lang="en-US" dirty="0" smtClean="0">
                <a:latin typeface="Verdana"/>
              </a:rPr>
              <a:t>orbit(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latin typeface="Verdana"/>
              </a:rPr>
              <a:t>orbit(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) does!</a:t>
            </a:r>
          </a:p>
          <a:p>
            <a:pPr lvl="1"/>
            <a:r>
              <a:rPr lang="en-US" dirty="0" smtClean="0"/>
              <a:t>Proof uses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wt(Deg(P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≤ 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Affine-invariance gives nice umbrella to capture algebraic property testing:</a:t>
            </a:r>
          </a:p>
          <a:p>
            <a:pPr lvl="1"/>
            <a:r>
              <a:rPr lang="en-US" dirty="0" smtClean="0"/>
              <a:t>Important (historically) for PCPs, LTCs, LDCs.</a:t>
            </a:r>
          </a:p>
          <a:p>
            <a:pPr lvl="1"/>
            <a:r>
              <a:rPr lang="en-US" dirty="0" smtClean="0"/>
              <a:t>Incorporates symmetry.</a:t>
            </a:r>
          </a:p>
          <a:p>
            <a:r>
              <a:rPr lang="en-US" dirty="0" smtClean="0"/>
              <a:t>Would be nice to have a complete characterization of testability of affine-invariant properties.</a:t>
            </a:r>
          </a:p>
          <a:p>
            <a:pPr lvl="1"/>
            <a:r>
              <a:rPr lang="en-US" dirty="0" smtClean="0"/>
              <a:t>Understanding (severely) lacking.</a:t>
            </a:r>
          </a:p>
          <a:p>
            <a:r>
              <a:rPr lang="en-US" dirty="0" smtClean="0"/>
              <a:t>Know: </a:t>
            </a:r>
          </a:p>
          <a:p>
            <a:pPr lvl="1"/>
            <a:r>
              <a:rPr lang="en-US" dirty="0" smtClean="0"/>
              <a:t>Can’t be much better than Reed-Muller.</a:t>
            </a:r>
          </a:p>
          <a:p>
            <a:pPr lvl="1"/>
            <a:r>
              <a:rPr lang="en-US" dirty="0" smtClean="0"/>
              <a:t>Can they be slightly better? YES!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=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Verdana"/>
              </a:rPr>
              <a:t>GF(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) (field with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elements)</a:t>
            </a:r>
          </a:p>
          <a:p>
            <a:r>
              <a:rPr lang="en-US" dirty="0" smtClean="0"/>
              <a:t>Range = GF(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); </a:t>
            </a:r>
            <a:r>
              <a:rPr lang="en-US" dirty="0" smtClean="0">
                <a:solidFill>
                  <a:srgbClr val="00B050"/>
                </a:solidFill>
              </a:rPr>
              <a:t>q </a:t>
            </a:r>
            <a:r>
              <a:rPr lang="en-US" dirty="0" smtClean="0"/>
              <a:t>= power of prime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forms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-vector space.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u="sng" dirty="0" smtClean="0"/>
              <a:t>invariant</a:t>
            </a:r>
            <a:r>
              <a:rPr lang="en-US" dirty="0" smtClean="0"/>
              <a:t> under affine transformations of domain. </a:t>
            </a:r>
          </a:p>
          <a:p>
            <a:pPr lvl="1"/>
            <a:r>
              <a:rPr lang="en-US" dirty="0" smtClean="0"/>
              <a:t>Affine transforms? </a:t>
            </a:r>
            <a:r>
              <a:rPr lang="en-US" dirty="0" smtClean="0">
                <a:solidFill>
                  <a:srgbClr val="00B050"/>
                </a:solidFill>
              </a:rPr>
              <a:t>x </a:t>
            </a:r>
            <a:r>
              <a:rPr lang="en-US" dirty="0" smtClean="0">
                <a:solidFill>
                  <a:srgbClr val="00B05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a.x</a:t>
            </a:r>
            <a:r>
              <a:rPr lang="en-US" dirty="0" smtClean="0">
                <a:solidFill>
                  <a:srgbClr val="00B050"/>
                </a:solidFill>
              </a:rPr>
              <a:t> + b, a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baseline="30000" dirty="0" smtClean="0">
                <a:solidFill>
                  <a:srgbClr val="00B050"/>
                </a:solidFill>
              </a:rPr>
              <a:t>*</a:t>
            </a:r>
            <a:r>
              <a:rPr lang="en-US" dirty="0" smtClean="0">
                <a:solidFill>
                  <a:srgbClr val="00B050"/>
                </a:solidFill>
              </a:rPr>
              <a:t>, b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K.</a:t>
            </a:r>
          </a:p>
          <a:p>
            <a:pPr lvl="1"/>
            <a:r>
              <a:rPr lang="en-US" dirty="0" smtClean="0"/>
              <a:t>Invariance?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g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a,b</a:t>
            </a:r>
            <a:r>
              <a:rPr lang="en-US" dirty="0" smtClean="0">
                <a:solidFill>
                  <a:srgbClr val="00B050"/>
                </a:solidFill>
              </a:rPr>
              <a:t>(x) = f(</a:t>
            </a:r>
            <a:r>
              <a:rPr lang="en-US" dirty="0" err="1" smtClean="0">
                <a:solidFill>
                  <a:srgbClr val="00B050"/>
                </a:solidFill>
              </a:rPr>
              <a:t>ax+b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P.</a:t>
            </a:r>
          </a:p>
          <a:p>
            <a:pPr lvl="1"/>
            <a:r>
              <a:rPr lang="en-US" dirty="0" smtClean="0"/>
              <a:t>“affine permutation of domain leaves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unchanged”.</a:t>
            </a:r>
          </a:p>
          <a:p>
            <a:r>
              <a:rPr lang="en-US" dirty="0" smtClean="0"/>
              <a:t>Quest: What makes affine-invariant property testable?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9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971800"/>
            <a:ext cx="8229600" cy="609600"/>
          </a:xfrm>
        </p:spPr>
        <p:txBody>
          <a:bodyPr/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0: Main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results mentioning invariance: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Babai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</a:t>
            </a:r>
            <a:r>
              <a:rPr lang="en-US" sz="1400" dirty="0" err="1" smtClean="0"/>
              <a:t>Stefankovic</a:t>
            </a:r>
            <a:r>
              <a:rPr lang="en-US" sz="1400" dirty="0" smtClean="0"/>
              <a:t>] Cyclic codes</a:t>
            </a:r>
          </a:p>
          <a:p>
            <a:pPr lvl="1"/>
            <a:r>
              <a:rPr lang="en-US" sz="1400" dirty="0" smtClean="0"/>
              <a:t>[AKKLR] 2-transitivity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Goldreich-Sheffett</a:t>
            </a:r>
            <a:r>
              <a:rPr lang="en-US" sz="1400" dirty="0" smtClean="0"/>
              <a:t>] Lower bounds on randomness required.</a:t>
            </a:r>
          </a:p>
          <a:p>
            <a:r>
              <a:rPr lang="en-US" dirty="0" smtClean="0"/>
              <a:t>Affine-invariance</a:t>
            </a:r>
          </a:p>
          <a:p>
            <a:pPr lvl="1"/>
            <a:r>
              <a:rPr lang="en-US" sz="1400" dirty="0" smtClean="0"/>
              <a:t>[Kaufman-Sudan, STOC ‘08]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Kaufman, Sudan, CCC ‘08]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Kaufman, Sudan, Random ‘09] </a:t>
            </a:r>
          </a:p>
          <a:p>
            <a:pPr lvl="1"/>
            <a:r>
              <a:rPr lang="en-US" sz="1400" dirty="0" smtClean="0"/>
              <a:t>[Kaufman, Lovett, ECCC TR10-065]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Sudan, ECCC TR 10-108]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</a:t>
            </a:r>
            <a:r>
              <a:rPr lang="en-US" sz="1400" dirty="0" err="1" smtClean="0"/>
              <a:t>Maatouk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Sudan, CCC‘11]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</a:t>
            </a:r>
            <a:r>
              <a:rPr lang="en-US" sz="1400" dirty="0" err="1" smtClean="0"/>
              <a:t>Maatouk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Sudan, ECCC TR 11-079]</a:t>
            </a:r>
            <a:endParaRPr lang="en-US" dirty="0" smtClean="0"/>
          </a:p>
          <a:p>
            <a:r>
              <a:rPr lang="en-US" dirty="0" smtClean="0"/>
              <a:t>Other related themes:</a:t>
            </a:r>
          </a:p>
          <a:p>
            <a:pPr lvl="1"/>
            <a:r>
              <a:rPr lang="en-US" sz="1400" dirty="0" smtClean="0"/>
              <a:t>Fair amount of work on (non-linear, linear-invariance) – refs omitted.</a:t>
            </a:r>
          </a:p>
          <a:p>
            <a:pPr lvl="1"/>
            <a:r>
              <a:rPr lang="en-US" sz="1400" dirty="0" err="1" smtClean="0"/>
              <a:t>Kaufman+Wigderson</a:t>
            </a:r>
            <a:r>
              <a:rPr lang="en-US" sz="1400" dirty="0" smtClean="0"/>
              <a:t>, ??? – other algebraic </a:t>
            </a:r>
            <a:r>
              <a:rPr lang="en-US" sz="1400" dirty="0" err="1" smtClean="0"/>
              <a:t>invariances</a:t>
            </a:r>
            <a:r>
              <a:rPr lang="en-US" sz="1400" dirty="0" smtClean="0"/>
              <a:t> (1-transitive)</a:t>
            </a:r>
          </a:p>
          <a:p>
            <a:pPr lvl="1"/>
            <a:r>
              <a:rPr lang="en-US" sz="1400" dirty="0" err="1" smtClean="0"/>
              <a:t>Goldreich</a:t>
            </a:r>
            <a:r>
              <a:rPr lang="en-US" sz="1400" dirty="0" smtClean="0"/>
              <a:t> + Kaufman – general relationships between invariance and testing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Bertinor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Reed-Muller testing:</a:t>
            </a:r>
          </a:p>
          <a:p>
            <a:pPr lvl="1"/>
            <a:r>
              <a:rPr lang="en-US" dirty="0" smtClean="0"/>
              <a:t>Early works (PCP etc.): consider only d &lt; q.</a:t>
            </a:r>
          </a:p>
          <a:p>
            <a:pPr lvl="2"/>
            <a:r>
              <a:rPr lang="en-US" sz="1200" dirty="0" smtClean="0"/>
              <a:t>[</a:t>
            </a:r>
            <a:r>
              <a:rPr lang="en-US" sz="1200" dirty="0" err="1" smtClean="0"/>
              <a:t>Rubinfeld</a:t>
            </a:r>
            <a:r>
              <a:rPr lang="en-US" sz="1200" dirty="0" smtClean="0"/>
              <a:t>, Sudan ‘92]</a:t>
            </a:r>
          </a:p>
          <a:p>
            <a:pPr lvl="2"/>
            <a:r>
              <a:rPr lang="en-US" sz="1200" dirty="0" smtClean="0"/>
              <a:t>[</a:t>
            </a:r>
            <a:r>
              <a:rPr lang="en-US" sz="1200" dirty="0" err="1" smtClean="0"/>
              <a:t>Arora</a:t>
            </a:r>
            <a:r>
              <a:rPr lang="en-US" sz="1200" dirty="0" smtClean="0"/>
              <a:t>, </a:t>
            </a:r>
            <a:r>
              <a:rPr lang="en-US" sz="1200" dirty="0" err="1" smtClean="0"/>
              <a:t>Safra</a:t>
            </a:r>
            <a:r>
              <a:rPr lang="en-US" sz="1200" dirty="0" smtClean="0"/>
              <a:t> ’92]</a:t>
            </a:r>
          </a:p>
          <a:p>
            <a:pPr lvl="2"/>
            <a:r>
              <a:rPr lang="en-US" sz="1200" dirty="0" smtClean="0"/>
              <a:t>[ALMSS ‘92]</a:t>
            </a:r>
          </a:p>
          <a:p>
            <a:pPr lvl="2"/>
            <a:r>
              <a:rPr lang="en-US" sz="1200" dirty="0" smtClean="0"/>
              <a:t>Variations (</a:t>
            </a:r>
            <a:r>
              <a:rPr lang="en-US" sz="1200" dirty="0" err="1" smtClean="0"/>
              <a:t>multilinear</a:t>
            </a:r>
            <a:r>
              <a:rPr lang="en-US" sz="1200" dirty="0" smtClean="0"/>
              <a:t>, low </a:t>
            </a:r>
            <a:r>
              <a:rPr lang="en-US" sz="1200" dirty="0" err="1" smtClean="0"/>
              <a:t>indiv</a:t>
            </a:r>
            <a:r>
              <a:rPr lang="en-US" sz="1200" dirty="0" smtClean="0"/>
              <a:t>. degree) due to [BFL,BFLS,FGLSS].</a:t>
            </a:r>
            <a:endParaRPr lang="en-US" dirty="0" smtClean="0"/>
          </a:p>
          <a:p>
            <a:pPr lvl="1"/>
            <a:r>
              <a:rPr lang="en-US" dirty="0" smtClean="0"/>
              <a:t>d &gt; n: q</a:t>
            </a:r>
          </a:p>
          <a:p>
            <a:pPr lvl="2"/>
            <a:r>
              <a:rPr lang="en-US" sz="1200" dirty="0" smtClean="0"/>
              <a:t>q = 2: [</a:t>
            </a:r>
            <a:r>
              <a:rPr lang="en-US" sz="1200" dirty="0" err="1" smtClean="0"/>
              <a:t>Alon,Kaufman,Krivelevich,Litsyn,Ron</a:t>
            </a:r>
            <a:r>
              <a:rPr lang="en-US" sz="1200" dirty="0" smtClean="0"/>
              <a:t> ’02]</a:t>
            </a:r>
          </a:p>
          <a:p>
            <a:pPr lvl="2"/>
            <a:r>
              <a:rPr lang="en-US" sz="1200" dirty="0" smtClean="0"/>
              <a:t>general q: [Kaufman Ron ’04]</a:t>
            </a:r>
          </a:p>
          <a:p>
            <a:pPr lvl="2"/>
            <a:r>
              <a:rPr lang="en-US" sz="1200" dirty="0" smtClean="0"/>
              <a:t>(prime q): [</a:t>
            </a:r>
            <a:r>
              <a:rPr lang="en-US" sz="1200" dirty="0" err="1" smtClean="0"/>
              <a:t>Jutla</a:t>
            </a:r>
            <a:r>
              <a:rPr lang="en-US" sz="1200" dirty="0" smtClean="0"/>
              <a:t> </a:t>
            </a:r>
            <a:r>
              <a:rPr lang="en-US" sz="1200" dirty="0" err="1" smtClean="0"/>
              <a:t>Patthak</a:t>
            </a:r>
            <a:r>
              <a:rPr lang="en-US" sz="1200" dirty="0" smtClean="0"/>
              <a:t> </a:t>
            </a:r>
            <a:r>
              <a:rPr lang="en-US" sz="1200" dirty="0" err="1" smtClean="0"/>
              <a:t>Rudra</a:t>
            </a:r>
            <a:r>
              <a:rPr lang="en-US" sz="1200" dirty="0" smtClean="0"/>
              <a:t> Zuckerman ‘04.]</a:t>
            </a:r>
          </a:p>
          <a:p>
            <a:pPr lvl="1"/>
            <a:r>
              <a:rPr lang="en-US" dirty="0" smtClean="0"/>
              <a:t>Tight results:</a:t>
            </a:r>
          </a:p>
          <a:p>
            <a:pPr lvl="2"/>
            <a:r>
              <a:rPr lang="en-US" sz="1200" dirty="0" smtClean="0"/>
              <a:t>q=2: O(2^d)-locally testable: </a:t>
            </a:r>
          </a:p>
          <a:p>
            <a:pPr lvl="2">
              <a:buNone/>
            </a:pPr>
            <a:r>
              <a:rPr lang="en-US" sz="1200" dirty="0" smtClean="0"/>
              <a:t>    [</a:t>
            </a:r>
            <a:r>
              <a:rPr lang="en-US" sz="1200" dirty="0" err="1" smtClean="0"/>
              <a:t>Bhattacharyya,Kopparty,Schoenebeck,Sudan,Zuckerman</a:t>
            </a:r>
            <a:r>
              <a:rPr lang="en-US" sz="1200" dirty="0" smtClean="0"/>
              <a:t> ‘09]</a:t>
            </a:r>
          </a:p>
          <a:p>
            <a:pPr lvl="2"/>
            <a:r>
              <a:rPr lang="en-US" sz="1200" dirty="0" smtClean="0"/>
              <a:t>general q: q^{d/(q-q/p} [</a:t>
            </a:r>
            <a:r>
              <a:rPr lang="en-US" sz="1200" dirty="0" err="1" smtClean="0"/>
              <a:t>Haramaty</a:t>
            </a:r>
            <a:r>
              <a:rPr lang="en-US" sz="1200" dirty="0" smtClean="0"/>
              <a:t> </a:t>
            </a:r>
            <a:r>
              <a:rPr lang="en-US" sz="1200" dirty="0" err="1" smtClean="0"/>
              <a:t>Shpilka</a:t>
            </a:r>
            <a:r>
              <a:rPr lang="en-US" sz="1200" dirty="0" smtClean="0"/>
              <a:t> Sudan ’11]</a:t>
            </a:r>
          </a:p>
          <a:p>
            <a:pPr lvl="3"/>
            <a:r>
              <a:rPr lang="en-US" sz="1100" dirty="0" smtClean="0"/>
              <a:t>tight for prime q; open for general q.</a:t>
            </a:r>
            <a:endParaRPr lang="en-US" sz="1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Analysis of k-S-O-C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54314" cy="4724400"/>
          </a:xfrm>
        </p:spPr>
        <p:txBody>
          <a:bodyPr/>
          <a:lstStyle/>
          <a:p>
            <a:r>
              <a:rPr lang="en-US" dirty="0" smtClean="0"/>
              <a:t>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(k-S-O-C) given by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; V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endParaRPr lang="en-US" baseline="30000" dirty="0" smtClean="0">
              <a:solidFill>
                <a:srgbClr val="00B050"/>
              </a:solidFill>
              <a:latin typeface="Verdana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P = {f |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…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V,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6600CC"/>
                </a:solidFill>
              </a:rPr>
              <a:t>affine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A:K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}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 = </a:t>
            </a:r>
            <a:r>
              <a:rPr lang="en-US" dirty="0" err="1" smtClean="0">
                <a:latin typeface="Verdana"/>
              </a:rPr>
              <a:t>Prob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dirty="0" smtClean="0"/>
              <a:t> [ </a:t>
            </a:r>
            <a:r>
              <a:rPr lang="en-US" dirty="0" smtClean="0">
                <a:solidFill>
                  <a:srgbClr val="00B050"/>
                </a:solidFill>
              </a:rPr>
              <a:t>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…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dirty="0" smtClean="0"/>
              <a:t>not in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Wish to show: If </a:t>
            </a:r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 &lt;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1/k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                     then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f,P</a:t>
            </a:r>
            <a:r>
              <a:rPr lang="en-US" dirty="0" smtClean="0">
                <a:solidFill>
                  <a:srgbClr val="00B050"/>
                </a:solidFill>
              </a:rPr>
              <a:t>) = O(</a:t>
            </a:r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BLR 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 = </a:t>
            </a:r>
            <a:r>
              <a:rPr lang="en-US" dirty="0" err="1" smtClean="0">
                <a:solidFill>
                  <a:srgbClr val="00B050"/>
                </a:solidFill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</a:rPr>
              <a:t>x,y</a:t>
            </a:r>
            <a:r>
              <a:rPr lang="en-US" dirty="0" smtClean="0">
                <a:solidFill>
                  <a:srgbClr val="00B050"/>
                </a:solidFill>
              </a:rPr>
              <a:t> [ f(x) + f(y) ≠ 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)] &lt;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²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smtClean="0">
                <a:solidFill>
                  <a:srgbClr val="00B050"/>
                </a:solidFill>
              </a:rPr>
              <a:t>g(x)</a:t>
            </a:r>
            <a:r>
              <a:rPr lang="en-US" dirty="0" smtClean="0"/>
              <a:t> = </a:t>
            </a:r>
            <a:r>
              <a:rPr lang="en-US" dirty="0" err="1" smtClean="0">
                <a:latin typeface="Verdana"/>
              </a:rPr>
              <a:t>majority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{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},</a:t>
            </a:r>
          </a:p>
          <a:p>
            <a:pPr>
              <a:buNone/>
            </a:pPr>
            <a:r>
              <a:rPr lang="en-US" dirty="0" smtClean="0"/>
              <a:t>                        where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 = 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– f(y)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Step 0: Show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small</a:t>
            </a:r>
          </a:p>
          <a:p>
            <a:endParaRPr lang="en-US" dirty="0" smtClean="0"/>
          </a:p>
          <a:p>
            <a:r>
              <a:rPr lang="en-US" dirty="0" smtClean="0"/>
              <a:t>Step 1: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x, </a:t>
            </a:r>
            <a:r>
              <a:rPr lang="en-US" dirty="0" err="1" smtClean="0">
                <a:solidFill>
                  <a:srgbClr val="0000FF"/>
                </a:solidFill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y,z</a:t>
            </a:r>
            <a:r>
              <a:rPr lang="en-US" dirty="0" smtClean="0">
                <a:solidFill>
                  <a:srgbClr val="00B050"/>
                </a:solidFill>
              </a:rPr>
              <a:t> [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 ≠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(z</a:t>
            </a:r>
            <a:r>
              <a:rPr lang="en-US" dirty="0" smtClean="0">
                <a:solidFill>
                  <a:srgbClr val="00B050"/>
                </a:solidFill>
              </a:rPr>
              <a:t>)]</a:t>
            </a:r>
            <a:r>
              <a:rPr lang="en-US" dirty="0" smtClean="0"/>
              <a:t> small.</a:t>
            </a:r>
          </a:p>
          <a:p>
            <a:endParaRPr lang="en-US" dirty="0" smtClean="0"/>
          </a:p>
          <a:p>
            <a:r>
              <a:rPr lang="en-US" dirty="0" smtClean="0"/>
              <a:t>Step 2: Use above to show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 is well-defined and a homomorphism.</a:t>
            </a:r>
          </a:p>
          <a:p>
            <a:endParaRPr lang="en-US" dirty="0" smtClean="0"/>
          </a:p>
          <a:p>
            <a:endParaRPr lang="en-US" b="1" dirty="0" smtClean="0">
              <a:latin typeface="cmmi1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BLR Analysis of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– f(y) = f(</a:t>
            </a:r>
            <a:r>
              <a:rPr lang="en-US" dirty="0" err="1" smtClean="0">
                <a:solidFill>
                  <a:srgbClr val="00B050"/>
                </a:solidFill>
              </a:rPr>
              <a:t>x+z</a:t>
            </a:r>
            <a:r>
              <a:rPr lang="en-US" dirty="0" smtClean="0">
                <a:solidFill>
                  <a:srgbClr val="00B050"/>
                </a:solidFill>
              </a:rPr>
              <a:t>) – f(z), </a:t>
            </a:r>
            <a:r>
              <a:rPr lang="en-US" dirty="0" smtClean="0"/>
              <a:t>usually?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45</a:t>
            </a:fld>
            <a:endParaRPr lang="en-US" dirty="0"/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2527300" y="1981200"/>
            <a:ext cx="5181600" cy="3619500"/>
            <a:chOff x="1224" y="1616"/>
            <a:chExt cx="3264" cy="2280"/>
          </a:xfrm>
        </p:grpSpPr>
        <p:sp>
          <p:nvSpPr>
            <p:cNvPr id="8" name="Rectangle 94"/>
            <p:cNvSpPr>
              <a:spLocks noChangeArrowheads="1"/>
            </p:cNvSpPr>
            <p:nvPr/>
          </p:nvSpPr>
          <p:spPr bwMode="auto">
            <a:xfrm>
              <a:off x="1224" y="1616"/>
              <a:ext cx="3248" cy="228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>
              <a:off x="2352" y="1624"/>
              <a:ext cx="8" cy="2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>
              <a:off x="3408" y="1624"/>
              <a:ext cx="8" cy="2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1224" y="2344"/>
              <a:ext cx="3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8"/>
            <p:cNvSpPr>
              <a:spLocks noChangeShapeType="1"/>
            </p:cNvSpPr>
            <p:nvPr/>
          </p:nvSpPr>
          <p:spPr bwMode="auto">
            <a:xfrm>
              <a:off x="1232" y="3112"/>
              <a:ext cx="3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Line 172"/>
          <p:cNvSpPr>
            <a:spLocks noChangeShapeType="1"/>
          </p:cNvSpPr>
          <p:nvPr/>
        </p:nvSpPr>
        <p:spPr bwMode="auto">
          <a:xfrm flipH="1">
            <a:off x="7759700" y="3721100"/>
            <a:ext cx="889000" cy="127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3"/>
          <p:cNvSpPr>
            <a:spLocks noChangeShapeType="1"/>
          </p:cNvSpPr>
          <p:nvPr/>
        </p:nvSpPr>
        <p:spPr bwMode="auto">
          <a:xfrm flipH="1">
            <a:off x="7708900" y="4914900"/>
            <a:ext cx="889000" cy="127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4"/>
          <p:cNvSpPr>
            <a:spLocks noChangeShapeType="1"/>
          </p:cNvSpPr>
          <p:nvPr/>
        </p:nvSpPr>
        <p:spPr bwMode="auto">
          <a:xfrm flipV="1">
            <a:off x="5181600" y="5613400"/>
            <a:ext cx="127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5"/>
          <p:cNvSpPr>
            <a:spLocks noChangeShapeType="1"/>
          </p:cNvSpPr>
          <p:nvPr/>
        </p:nvSpPr>
        <p:spPr bwMode="auto">
          <a:xfrm flipV="1">
            <a:off x="6934200" y="5600700"/>
            <a:ext cx="127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28950" y="2298357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x+z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9762" y="3472248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f(y)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0246" y="4724401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x+y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898" y="2327190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f(z)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1968" y="3517557"/>
            <a:ext cx="114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-f(y)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1881" y="4683210"/>
            <a:ext cx="1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x+y+z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9706" y="4707925"/>
            <a:ext cx="116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-f(z)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6848" y="3509319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3329" y="2211860"/>
            <a:ext cx="58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g(x) =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 </a:t>
            </a:r>
            <a:r>
              <a:rPr lang="en-US" dirty="0" smtClean="0"/>
              <a:t>that maximizes, over </a:t>
            </a:r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= x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>
                <a:latin typeface="Verdana"/>
              </a:rPr>
              <a:t>            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 [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,f(A(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),…,f(A(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 0: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small.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(A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,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))…f(A(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 </a:t>
            </a:r>
          </a:p>
          <a:p>
            <a:pPr>
              <a:buNone/>
            </a:pPr>
            <a:r>
              <a:rPr lang="en-US" dirty="0" smtClean="0"/>
              <a:t>                   (if such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/>
              <a:t> exists)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 1 (key):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x</a:t>
            </a:r>
            <a:r>
              <a:rPr lang="en-US" dirty="0" smtClean="0"/>
              <a:t>, </a:t>
            </a:r>
            <a:r>
              <a:rPr lang="en-US" dirty="0" err="1" smtClean="0"/>
              <a:t>whp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(A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(B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dirty="0" smtClean="0"/>
              <a:t>Step 2: Use above to show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P.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Appendix 2: Matrix Magic?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47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019854" y="2226276"/>
            <a:ext cx="5232400" cy="3644900"/>
            <a:chOff x="635000" y="1905000"/>
            <a:chExt cx="5232400" cy="36449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60400" y="1905000"/>
              <a:ext cx="5156200" cy="36195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651000" y="19304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787900" y="19050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635000" y="26162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98500" y="47371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527300" y="19431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60400" y="33401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2374900" y="3429000"/>
            <a:ext cx="12700" cy="11811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23"/>
          <p:cNvSpPr>
            <a:spLocks noChangeAspect="1" noChangeArrowheads="1"/>
          </p:cNvSpPr>
          <p:nvPr/>
        </p:nvSpPr>
        <p:spPr bwMode="auto">
          <a:xfrm>
            <a:off x="1027113" y="2254250"/>
            <a:ext cx="187325" cy="1412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43"/>
          <p:cNvSpPr>
            <a:spLocks noChangeAspect="1" noChangeArrowheads="1"/>
          </p:cNvSpPr>
          <p:nvPr/>
        </p:nvSpPr>
        <p:spPr bwMode="auto">
          <a:xfrm>
            <a:off x="2106613" y="1276350"/>
            <a:ext cx="136525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991233" y="233542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68595" y="514453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60358" y="303564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79277" y="236014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81640" y="2347784"/>
            <a:ext cx="3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</a:t>
            </a:r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>
            <a:off x="5963097" y="1878227"/>
            <a:ext cx="45719" cy="43248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2347784" y="4300151"/>
            <a:ext cx="646258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Left Brace 91"/>
          <p:cNvSpPr/>
          <p:nvPr/>
        </p:nvSpPr>
        <p:spPr bwMode="auto">
          <a:xfrm>
            <a:off x="2409568" y="2224216"/>
            <a:ext cx="506628" cy="2075936"/>
          </a:xfrm>
          <a:prstGeom prst="leftBrace">
            <a:avLst>
              <a:gd name="adj1" fmla="val 8333"/>
              <a:gd name="adj2" fmla="val 49405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89438" y="2940908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94" name="Left Brace 93"/>
          <p:cNvSpPr/>
          <p:nvPr/>
        </p:nvSpPr>
        <p:spPr bwMode="auto">
          <a:xfrm rot="5400000">
            <a:off x="4304270" y="537520"/>
            <a:ext cx="360405" cy="2889424"/>
          </a:xfrm>
          <a:prstGeom prst="leftBrace">
            <a:avLst>
              <a:gd name="adj1" fmla="val 8333"/>
              <a:gd name="adj2" fmla="val 49405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63313" y="345989"/>
            <a:ext cx="509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 A(</a:t>
            </a:r>
            <a:r>
              <a:rPr lang="en-US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1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… A(</a:t>
            </a:r>
            <a:r>
              <a:rPr lang="en-US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t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independent; rest dependent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78455" y="1198599"/>
            <a:ext cx="3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4040659" y="2928551"/>
            <a:ext cx="1940011" cy="13716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993027" y="2940908"/>
            <a:ext cx="2199503" cy="133453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5053914" y="3571103"/>
            <a:ext cx="1705232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 bwMode="auto">
          <a:xfrm>
            <a:off x="4053016" y="4324865"/>
            <a:ext cx="1952368" cy="1495167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 rot="16200000" flipH="1">
            <a:off x="4281616" y="4442254"/>
            <a:ext cx="1421030" cy="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6046574" y="4366055"/>
            <a:ext cx="2211859" cy="1482810"/>
          </a:xfrm>
          <a:prstGeom prst="rect">
            <a:avLst/>
          </a:prstGeom>
          <a:solidFill>
            <a:srgbClr val="CC99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017741" y="4337222"/>
            <a:ext cx="2211859" cy="148281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5008605" y="5231028"/>
            <a:ext cx="1705232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rot="16200000" flipH="1">
            <a:off x="6262816" y="4359876"/>
            <a:ext cx="1421030" cy="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84205" y="2557848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Random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754659" y="2804984"/>
            <a:ext cx="2940909" cy="7414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146323" y="1239794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Choice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 bwMode="auto">
          <a:xfrm rot="5400000">
            <a:off x="6755147" y="2187371"/>
            <a:ext cx="1746076" cy="774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97708" y="5115697"/>
            <a:ext cx="259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Doesn’t Matter!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942704" y="2100649"/>
            <a:ext cx="3150973" cy="2434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3" grpId="0"/>
      <p:bldP spid="94" grpId="0" animBg="1"/>
      <p:bldP spid="96" grpId="0"/>
      <p:bldP spid="98" grpId="0"/>
      <p:bldP spid="99" grpId="0" animBg="1"/>
      <p:bldP spid="100" grpId="0" animBg="1"/>
      <p:bldP spid="103" grpId="0" animBg="1"/>
      <p:bldP spid="110" grpId="0" animBg="1"/>
      <p:bldP spid="110" grpId="1" animBg="1"/>
      <p:bldP spid="107" grpId="1" animBg="1"/>
      <p:bldP spid="40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(My)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BLR test has been very useful (in PCPs, LTCs).</a:t>
            </a:r>
          </a:p>
          <a:p>
            <a:pPr lvl="1"/>
            <a:r>
              <a:rPr lang="en-US" dirty="0" smtClean="0"/>
              <a:t>Other derivatives equally so (low-degree test).</a:t>
            </a:r>
          </a:p>
          <a:p>
            <a:pPr lvl="1"/>
            <a:r>
              <a:rPr lang="en-US" dirty="0" smtClean="0"/>
              <a:t>Proof magical! Why did 3 (4) queries suffice?</a:t>
            </a:r>
          </a:p>
          <a:p>
            <a:pPr lvl="1"/>
            <a:r>
              <a:rPr lang="en-US" dirty="0" smtClean="0"/>
              <a:t>Can we find other useful properties?</a:t>
            </a:r>
          </a:p>
          <a:p>
            <a:endParaRPr lang="en-US" dirty="0" smtClean="0"/>
          </a:p>
          <a:p>
            <a:r>
              <a:rPr lang="en-US" dirty="0" smtClean="0"/>
              <a:t>Program:</a:t>
            </a:r>
          </a:p>
          <a:p>
            <a:pPr lvl="1"/>
            <a:r>
              <a:rPr lang="en-US" dirty="0" smtClean="0"/>
              <a:t>Understand the proof better (</a:t>
            </a:r>
            <a:r>
              <a:rPr lang="en-US" sz="1800" dirty="0" smtClean="0"/>
              <a:t>using invariance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Get structural understanding of affine-invariant properties, </a:t>
            </a:r>
            <a:r>
              <a:rPr lang="en-US" dirty="0" err="1" smtClean="0"/>
              <a:t>visavis</a:t>
            </a:r>
            <a:r>
              <a:rPr lang="en-US" dirty="0" smtClean="0"/>
              <a:t> local testability.</a:t>
            </a:r>
          </a:p>
          <a:p>
            <a:pPr lvl="1"/>
            <a:r>
              <a:rPr lang="en-US" dirty="0" smtClean="0"/>
              <a:t>Get better codes/proofs?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Invariance</a:t>
            </a:r>
          </a:p>
          <a:p>
            <a:pPr lvl="1"/>
            <a:r>
              <a:rPr lang="en-US" dirty="0" smtClean="0"/>
              <a:t>Natural way to abstract/unify common themes (in property testing).</a:t>
            </a:r>
          </a:p>
          <a:p>
            <a:pPr lvl="1"/>
            <a:r>
              <a:rPr lang="en-US" dirty="0" smtClean="0"/>
              <a:t>Graph properties, Boolean, Statistical etc.?</a:t>
            </a:r>
          </a:p>
          <a:p>
            <a:r>
              <a:rPr lang="en-US" dirty="0" smtClean="0"/>
              <a:t>Why affine-invariance:</a:t>
            </a:r>
          </a:p>
          <a:p>
            <a:pPr lvl="1"/>
            <a:r>
              <a:rPr lang="en-US" dirty="0" smtClean="0"/>
              <a:t>Abstracts linearity (affine-ness) testing.</a:t>
            </a:r>
          </a:p>
          <a:p>
            <a:pPr lvl="1"/>
            <a:r>
              <a:rPr lang="en-US" dirty="0" smtClean="0"/>
              <a:t>Low-degree testing</a:t>
            </a:r>
          </a:p>
          <a:p>
            <a:pPr lvl="1"/>
            <a:r>
              <a:rPr lang="en-US" dirty="0" smtClean="0"/>
              <a:t>BCH testing …</a:t>
            </a:r>
          </a:p>
          <a:p>
            <a:r>
              <a:rPr lang="en-US" dirty="0" smtClean="0"/>
              <a:t>Why F-vector space?</a:t>
            </a:r>
          </a:p>
          <a:p>
            <a:pPr lvl="1"/>
            <a:r>
              <a:rPr lang="en-US" dirty="0" smtClean="0"/>
              <a:t>Easier to study (gives nice structure).</a:t>
            </a:r>
          </a:p>
          <a:p>
            <a:pPr lvl="1"/>
            <a:r>
              <a:rPr lang="en-US" dirty="0" smtClean="0"/>
              <a:t>Common feature (in above + in codes).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1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Oval 3"/>
          <p:cNvSpPr>
            <a:spLocks noChangeArrowheads="1"/>
          </p:cNvSpPr>
          <p:nvPr/>
        </p:nvSpPr>
        <p:spPr bwMode="auto">
          <a:xfrm>
            <a:off x="514350" y="1582738"/>
            <a:ext cx="7070725" cy="4148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 dirty="0"/>
          </a:p>
        </p:txBody>
      </p:sp>
      <p:sp>
        <p:nvSpPr>
          <p:cNvPr id="2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1851" y="6196013"/>
            <a:ext cx="3859212" cy="476250"/>
          </a:xfrm>
        </p:spPr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2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C657-014C-49D9-A17C-EC7B6194F44D}" type="slidenum">
              <a:rPr lang="ar-SA"/>
              <a:pPr/>
              <a:t>7</a:t>
            </a:fld>
            <a:endParaRPr lang="en-US" dirty="0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w. Combinatorial P.T. </a:t>
            </a:r>
          </a:p>
        </p:txBody>
      </p:sp>
      <p:sp>
        <p:nvSpPr>
          <p:cNvPr id="971797" name="Line 21"/>
          <p:cNvSpPr>
            <a:spLocks noChangeShapeType="1"/>
          </p:cNvSpPr>
          <p:nvPr/>
        </p:nvSpPr>
        <p:spPr bwMode="auto">
          <a:xfrm flipH="1">
            <a:off x="5959475" y="1243013"/>
            <a:ext cx="739775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1849" name="Text Box 73"/>
          <p:cNvSpPr txBox="1">
            <a:spLocks noChangeArrowheads="1"/>
          </p:cNvSpPr>
          <p:nvPr/>
        </p:nvSpPr>
        <p:spPr bwMode="auto">
          <a:xfrm>
            <a:off x="218873" y="5757328"/>
            <a:ext cx="59102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Algebraic Property = Code! (usually)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824771" y="2017537"/>
            <a:ext cx="6272215" cy="3551240"/>
            <a:chOff x="9144000" y="575102"/>
            <a:chExt cx="6272215" cy="3551240"/>
          </a:xfrm>
        </p:grpSpPr>
        <p:sp>
          <p:nvSpPr>
            <p:cNvPr id="971851" name="Oval 75"/>
            <p:cNvSpPr>
              <a:spLocks noChangeArrowheads="1"/>
            </p:cNvSpPr>
            <p:nvPr/>
          </p:nvSpPr>
          <p:spPr bwMode="auto">
            <a:xfrm>
              <a:off x="12639676" y="14958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0" name="Oval 74"/>
            <p:cNvSpPr>
              <a:spLocks noChangeArrowheads="1"/>
            </p:cNvSpPr>
            <p:nvPr/>
          </p:nvSpPr>
          <p:spPr bwMode="auto">
            <a:xfrm>
              <a:off x="12860339" y="16895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4" name="Oval 78"/>
            <p:cNvSpPr>
              <a:spLocks noChangeArrowheads="1"/>
            </p:cNvSpPr>
            <p:nvPr/>
          </p:nvSpPr>
          <p:spPr bwMode="auto">
            <a:xfrm>
              <a:off x="14633577" y="278172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5" name="Oval 79"/>
            <p:cNvSpPr>
              <a:spLocks noChangeArrowheads="1"/>
            </p:cNvSpPr>
            <p:nvPr/>
          </p:nvSpPr>
          <p:spPr bwMode="auto">
            <a:xfrm>
              <a:off x="14854240" y="297540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7" name="Oval 81"/>
            <p:cNvSpPr>
              <a:spLocks noChangeArrowheads="1"/>
            </p:cNvSpPr>
            <p:nvPr/>
          </p:nvSpPr>
          <p:spPr bwMode="auto">
            <a:xfrm>
              <a:off x="13768389" y="3256391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8" name="Oval 82"/>
            <p:cNvSpPr>
              <a:spLocks noChangeArrowheads="1"/>
            </p:cNvSpPr>
            <p:nvPr/>
          </p:nvSpPr>
          <p:spPr bwMode="auto">
            <a:xfrm>
              <a:off x="13989052" y="3450066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0" name="Oval 84"/>
            <p:cNvSpPr>
              <a:spLocks noChangeArrowheads="1"/>
            </p:cNvSpPr>
            <p:nvPr/>
          </p:nvSpPr>
          <p:spPr bwMode="auto">
            <a:xfrm>
              <a:off x="11628438" y="575102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1" name="Oval 85"/>
            <p:cNvSpPr>
              <a:spLocks noChangeArrowheads="1"/>
            </p:cNvSpPr>
            <p:nvPr/>
          </p:nvSpPr>
          <p:spPr bwMode="auto">
            <a:xfrm>
              <a:off x="11849101" y="768777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3" name="Oval 87"/>
            <p:cNvSpPr>
              <a:spLocks noChangeArrowheads="1"/>
            </p:cNvSpPr>
            <p:nvPr/>
          </p:nvSpPr>
          <p:spPr bwMode="auto">
            <a:xfrm>
              <a:off x="12861926" y="3534204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4" name="Oval 88"/>
            <p:cNvSpPr>
              <a:spLocks noChangeArrowheads="1"/>
            </p:cNvSpPr>
            <p:nvPr/>
          </p:nvSpPr>
          <p:spPr bwMode="auto">
            <a:xfrm>
              <a:off x="13082589" y="3727879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6" name="Oval 90"/>
            <p:cNvSpPr>
              <a:spLocks noChangeArrowheads="1"/>
            </p:cNvSpPr>
            <p:nvPr/>
          </p:nvSpPr>
          <p:spPr bwMode="auto">
            <a:xfrm>
              <a:off x="11947526" y="3623104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7" name="Oval 91"/>
            <p:cNvSpPr>
              <a:spLocks noChangeArrowheads="1"/>
            </p:cNvSpPr>
            <p:nvPr/>
          </p:nvSpPr>
          <p:spPr bwMode="auto">
            <a:xfrm>
              <a:off x="12168189" y="3816779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9" name="Oval 93"/>
            <p:cNvSpPr>
              <a:spLocks noChangeArrowheads="1"/>
            </p:cNvSpPr>
            <p:nvPr/>
          </p:nvSpPr>
          <p:spPr bwMode="auto">
            <a:xfrm>
              <a:off x="11042651" y="353102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0" name="Oval 94"/>
            <p:cNvSpPr>
              <a:spLocks noChangeArrowheads="1"/>
            </p:cNvSpPr>
            <p:nvPr/>
          </p:nvSpPr>
          <p:spPr bwMode="auto">
            <a:xfrm>
              <a:off x="11263314" y="372470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2" name="Oval 96"/>
            <p:cNvSpPr>
              <a:spLocks noChangeArrowheads="1"/>
            </p:cNvSpPr>
            <p:nvPr/>
          </p:nvSpPr>
          <p:spPr bwMode="auto">
            <a:xfrm>
              <a:off x="10163175" y="327067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3" name="Oval 97"/>
            <p:cNvSpPr>
              <a:spLocks noChangeArrowheads="1"/>
            </p:cNvSpPr>
            <p:nvPr/>
          </p:nvSpPr>
          <p:spPr bwMode="auto">
            <a:xfrm>
              <a:off x="10383838" y="346435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5" name="Oval 99"/>
            <p:cNvSpPr>
              <a:spLocks noChangeArrowheads="1"/>
            </p:cNvSpPr>
            <p:nvPr/>
          </p:nvSpPr>
          <p:spPr bwMode="auto">
            <a:xfrm>
              <a:off x="9377363" y="26896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6" name="Oval 100"/>
            <p:cNvSpPr>
              <a:spLocks noChangeArrowheads="1"/>
            </p:cNvSpPr>
            <p:nvPr/>
          </p:nvSpPr>
          <p:spPr bwMode="auto">
            <a:xfrm>
              <a:off x="9598026" y="28833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8" name="Oval 102"/>
            <p:cNvSpPr>
              <a:spLocks noChangeArrowheads="1"/>
            </p:cNvSpPr>
            <p:nvPr/>
          </p:nvSpPr>
          <p:spPr bwMode="auto">
            <a:xfrm>
              <a:off x="9144000" y="18244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9" name="Oval 103"/>
            <p:cNvSpPr>
              <a:spLocks noChangeArrowheads="1"/>
            </p:cNvSpPr>
            <p:nvPr/>
          </p:nvSpPr>
          <p:spPr bwMode="auto">
            <a:xfrm>
              <a:off x="9364663" y="20181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1" name="Oval 105"/>
            <p:cNvSpPr>
              <a:spLocks noChangeArrowheads="1"/>
            </p:cNvSpPr>
            <p:nvPr/>
          </p:nvSpPr>
          <p:spPr bwMode="auto">
            <a:xfrm>
              <a:off x="9682163" y="11005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2" name="Oval 106"/>
            <p:cNvSpPr>
              <a:spLocks noChangeArrowheads="1"/>
            </p:cNvSpPr>
            <p:nvPr/>
          </p:nvSpPr>
          <p:spPr bwMode="auto">
            <a:xfrm>
              <a:off x="9902826" y="12942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4" name="Oval 108"/>
            <p:cNvSpPr>
              <a:spLocks noChangeArrowheads="1"/>
            </p:cNvSpPr>
            <p:nvPr/>
          </p:nvSpPr>
          <p:spPr bwMode="auto">
            <a:xfrm>
              <a:off x="10606088" y="633840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5" name="Oval 109"/>
            <p:cNvSpPr>
              <a:spLocks noChangeArrowheads="1"/>
            </p:cNvSpPr>
            <p:nvPr/>
          </p:nvSpPr>
          <p:spPr bwMode="auto">
            <a:xfrm>
              <a:off x="10826751" y="827515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7" name="Oval 111"/>
            <p:cNvSpPr>
              <a:spLocks noChangeArrowheads="1"/>
            </p:cNvSpPr>
            <p:nvPr/>
          </p:nvSpPr>
          <p:spPr bwMode="auto">
            <a:xfrm>
              <a:off x="12625389" y="60367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8" name="Oval 112"/>
            <p:cNvSpPr>
              <a:spLocks noChangeArrowheads="1"/>
            </p:cNvSpPr>
            <p:nvPr/>
          </p:nvSpPr>
          <p:spPr bwMode="auto">
            <a:xfrm>
              <a:off x="12846052" y="79735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0" name="Oval 114"/>
            <p:cNvSpPr>
              <a:spLocks noChangeArrowheads="1"/>
            </p:cNvSpPr>
            <p:nvPr/>
          </p:nvSpPr>
          <p:spPr bwMode="auto">
            <a:xfrm>
              <a:off x="11785601" y="134980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1" name="Oval 115"/>
            <p:cNvSpPr>
              <a:spLocks noChangeArrowheads="1"/>
            </p:cNvSpPr>
            <p:nvPr/>
          </p:nvSpPr>
          <p:spPr bwMode="auto">
            <a:xfrm>
              <a:off x="12006264" y="154347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3" name="Oval 117"/>
            <p:cNvSpPr>
              <a:spLocks noChangeArrowheads="1"/>
            </p:cNvSpPr>
            <p:nvPr/>
          </p:nvSpPr>
          <p:spPr bwMode="auto">
            <a:xfrm>
              <a:off x="11461751" y="215942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4" name="Oval 118"/>
            <p:cNvSpPr>
              <a:spLocks noChangeArrowheads="1"/>
            </p:cNvSpPr>
            <p:nvPr/>
          </p:nvSpPr>
          <p:spPr bwMode="auto">
            <a:xfrm>
              <a:off x="11682414" y="235310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6" name="Oval 120"/>
            <p:cNvSpPr>
              <a:spLocks noChangeArrowheads="1"/>
            </p:cNvSpPr>
            <p:nvPr/>
          </p:nvSpPr>
          <p:spPr bwMode="auto">
            <a:xfrm>
              <a:off x="11858626" y="282617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7" name="Oval 121"/>
            <p:cNvSpPr>
              <a:spLocks noChangeArrowheads="1"/>
            </p:cNvSpPr>
            <p:nvPr/>
          </p:nvSpPr>
          <p:spPr bwMode="auto">
            <a:xfrm>
              <a:off x="12079289" y="301985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9" name="Oval 123"/>
            <p:cNvSpPr>
              <a:spLocks noChangeArrowheads="1"/>
            </p:cNvSpPr>
            <p:nvPr/>
          </p:nvSpPr>
          <p:spPr bwMode="auto">
            <a:xfrm>
              <a:off x="10826751" y="2643616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0" name="Oval 124"/>
            <p:cNvSpPr>
              <a:spLocks noChangeArrowheads="1"/>
            </p:cNvSpPr>
            <p:nvPr/>
          </p:nvSpPr>
          <p:spPr bwMode="auto">
            <a:xfrm>
              <a:off x="11047414" y="2837291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2" name="Oval 126"/>
            <p:cNvSpPr>
              <a:spLocks noChangeArrowheads="1"/>
            </p:cNvSpPr>
            <p:nvPr/>
          </p:nvSpPr>
          <p:spPr bwMode="auto">
            <a:xfrm>
              <a:off x="10850563" y="14561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3" name="Oval 127"/>
            <p:cNvSpPr>
              <a:spLocks noChangeArrowheads="1"/>
            </p:cNvSpPr>
            <p:nvPr/>
          </p:nvSpPr>
          <p:spPr bwMode="auto">
            <a:xfrm>
              <a:off x="11071226" y="16498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5" name="Oval 129"/>
            <p:cNvSpPr>
              <a:spLocks noChangeArrowheads="1"/>
            </p:cNvSpPr>
            <p:nvPr/>
          </p:nvSpPr>
          <p:spPr bwMode="auto">
            <a:xfrm>
              <a:off x="10099675" y="2008616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6" name="Oval 130"/>
            <p:cNvSpPr>
              <a:spLocks noChangeArrowheads="1"/>
            </p:cNvSpPr>
            <p:nvPr/>
          </p:nvSpPr>
          <p:spPr bwMode="auto">
            <a:xfrm>
              <a:off x="10320338" y="2202291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8" name="Oval 132"/>
            <p:cNvSpPr>
              <a:spLocks noChangeArrowheads="1"/>
            </p:cNvSpPr>
            <p:nvPr/>
          </p:nvSpPr>
          <p:spPr bwMode="auto">
            <a:xfrm>
              <a:off x="13425489" y="81322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9" name="Oval 133"/>
            <p:cNvSpPr>
              <a:spLocks noChangeArrowheads="1"/>
            </p:cNvSpPr>
            <p:nvPr/>
          </p:nvSpPr>
          <p:spPr bwMode="auto">
            <a:xfrm>
              <a:off x="13646152" y="100690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1" name="Oval 135"/>
            <p:cNvSpPr>
              <a:spLocks noChangeArrowheads="1"/>
            </p:cNvSpPr>
            <p:nvPr/>
          </p:nvSpPr>
          <p:spPr bwMode="auto">
            <a:xfrm>
              <a:off x="14093827" y="106722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2" name="Oval 136"/>
            <p:cNvSpPr>
              <a:spLocks noChangeArrowheads="1"/>
            </p:cNvSpPr>
            <p:nvPr/>
          </p:nvSpPr>
          <p:spPr bwMode="auto">
            <a:xfrm>
              <a:off x="14314490" y="126090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4" name="Oval 138"/>
            <p:cNvSpPr>
              <a:spLocks noChangeArrowheads="1"/>
            </p:cNvSpPr>
            <p:nvPr/>
          </p:nvSpPr>
          <p:spPr bwMode="auto">
            <a:xfrm>
              <a:off x="14181140" y="17752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5" name="Oval 139"/>
            <p:cNvSpPr>
              <a:spLocks noChangeArrowheads="1"/>
            </p:cNvSpPr>
            <p:nvPr/>
          </p:nvSpPr>
          <p:spPr bwMode="auto">
            <a:xfrm>
              <a:off x="14401803" y="19689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7" name="Oval 141"/>
            <p:cNvSpPr>
              <a:spLocks noChangeArrowheads="1"/>
            </p:cNvSpPr>
            <p:nvPr/>
          </p:nvSpPr>
          <p:spPr bwMode="auto">
            <a:xfrm>
              <a:off x="14849477" y="20038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8" name="Oval 142"/>
            <p:cNvSpPr>
              <a:spLocks noChangeArrowheads="1"/>
            </p:cNvSpPr>
            <p:nvPr/>
          </p:nvSpPr>
          <p:spPr bwMode="auto">
            <a:xfrm>
              <a:off x="15070140" y="21975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0" name="Oval 144"/>
            <p:cNvSpPr>
              <a:spLocks noChangeArrowheads="1"/>
            </p:cNvSpPr>
            <p:nvPr/>
          </p:nvSpPr>
          <p:spPr bwMode="auto">
            <a:xfrm>
              <a:off x="13468352" y="1757790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1" name="Oval 145"/>
            <p:cNvSpPr>
              <a:spLocks noChangeArrowheads="1"/>
            </p:cNvSpPr>
            <p:nvPr/>
          </p:nvSpPr>
          <p:spPr bwMode="auto">
            <a:xfrm>
              <a:off x="13689015" y="1951465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3" name="Oval 147"/>
            <p:cNvSpPr>
              <a:spLocks noChangeArrowheads="1"/>
            </p:cNvSpPr>
            <p:nvPr/>
          </p:nvSpPr>
          <p:spPr bwMode="auto">
            <a:xfrm>
              <a:off x="13723939" y="2399141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4" name="Oval 148"/>
            <p:cNvSpPr>
              <a:spLocks noChangeArrowheads="1"/>
            </p:cNvSpPr>
            <p:nvPr/>
          </p:nvSpPr>
          <p:spPr bwMode="auto">
            <a:xfrm>
              <a:off x="13944602" y="2592816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6" name="Oval 150"/>
            <p:cNvSpPr>
              <a:spLocks noChangeArrowheads="1"/>
            </p:cNvSpPr>
            <p:nvPr/>
          </p:nvSpPr>
          <p:spPr bwMode="auto">
            <a:xfrm>
              <a:off x="12860339" y="270552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7" name="Oval 151"/>
            <p:cNvSpPr>
              <a:spLocks noChangeArrowheads="1"/>
            </p:cNvSpPr>
            <p:nvPr/>
          </p:nvSpPr>
          <p:spPr bwMode="auto">
            <a:xfrm>
              <a:off x="13081002" y="289920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9" name="Oval 153"/>
            <p:cNvSpPr>
              <a:spLocks noChangeArrowheads="1"/>
            </p:cNvSpPr>
            <p:nvPr/>
          </p:nvSpPr>
          <p:spPr bwMode="auto">
            <a:xfrm>
              <a:off x="12342814" y="217847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30" name="Oval 154"/>
            <p:cNvSpPr>
              <a:spLocks noChangeArrowheads="1"/>
            </p:cNvSpPr>
            <p:nvPr/>
          </p:nvSpPr>
          <p:spPr bwMode="auto">
            <a:xfrm>
              <a:off x="12563477" y="237215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6709893" y="798491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{f:D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/>
              </a:rPr>
              <a:t>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R}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30" name="Group 220"/>
          <p:cNvGrpSpPr/>
          <p:nvPr/>
        </p:nvGrpSpPr>
        <p:grpSpPr>
          <a:xfrm>
            <a:off x="1484313" y="2809875"/>
            <a:ext cx="7659687" cy="3249807"/>
            <a:chOff x="1484313" y="2809875"/>
            <a:chExt cx="7659687" cy="3249807"/>
          </a:xfrm>
        </p:grpSpPr>
        <p:sp>
          <p:nvSpPr>
            <p:cNvPr id="971798" name="Oval 22"/>
            <p:cNvSpPr>
              <a:spLocks noChangeArrowheads="1"/>
            </p:cNvSpPr>
            <p:nvPr/>
          </p:nvSpPr>
          <p:spPr bwMode="auto">
            <a:xfrm>
              <a:off x="1484313" y="2809875"/>
              <a:ext cx="3021012" cy="1497013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9" name="Oval 23"/>
            <p:cNvSpPr>
              <a:spLocks noChangeArrowheads="1"/>
            </p:cNvSpPr>
            <p:nvPr/>
          </p:nvSpPr>
          <p:spPr bwMode="auto">
            <a:xfrm>
              <a:off x="1908175" y="3087688"/>
              <a:ext cx="2173287" cy="928688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endParaRPr lang="en-US" dirty="0"/>
            </a:p>
          </p:txBody>
        </p:sp>
        <p:sp>
          <p:nvSpPr>
            <p:cNvPr id="971803" name="Line 27"/>
            <p:cNvSpPr>
              <a:spLocks noChangeShapeType="1"/>
            </p:cNvSpPr>
            <p:nvPr/>
          </p:nvSpPr>
          <p:spPr bwMode="auto">
            <a:xfrm flipH="1" flipV="1">
              <a:off x="3676650" y="3640138"/>
              <a:ext cx="3425825" cy="1171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816" name="Line 40"/>
            <p:cNvSpPr>
              <a:spLocks noChangeShapeType="1"/>
            </p:cNvSpPr>
            <p:nvPr/>
          </p:nvSpPr>
          <p:spPr bwMode="auto">
            <a:xfrm flipH="1" flipV="1">
              <a:off x="3552825" y="4070350"/>
              <a:ext cx="3167062" cy="1192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847" name="Line 71"/>
            <p:cNvSpPr>
              <a:spLocks noChangeShapeType="1"/>
            </p:cNvSpPr>
            <p:nvPr/>
          </p:nvSpPr>
          <p:spPr bwMode="auto">
            <a:xfrm flipH="1" flipV="1">
              <a:off x="3914775" y="4946650"/>
              <a:ext cx="1893887" cy="849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759262" y="5097888"/>
              <a:ext cx="1784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Don’t care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859887" y="5598017"/>
              <a:ext cx="19159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Must reject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111071" y="4629955"/>
              <a:ext cx="2032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Must accept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31" name="Group 222"/>
          <p:cNvGrpSpPr/>
          <p:nvPr/>
        </p:nvGrpSpPr>
        <p:grpSpPr>
          <a:xfrm>
            <a:off x="373487" y="3542092"/>
            <a:ext cx="2575249" cy="1813546"/>
            <a:chOff x="-1223493" y="1829202"/>
            <a:chExt cx="2575249" cy="1813546"/>
          </a:xfrm>
        </p:grpSpPr>
        <p:sp>
          <p:nvSpPr>
            <p:cNvPr id="971935" name="Line 159"/>
            <p:cNvSpPr>
              <a:spLocks noChangeShapeType="1"/>
            </p:cNvSpPr>
            <p:nvPr/>
          </p:nvSpPr>
          <p:spPr bwMode="auto">
            <a:xfrm>
              <a:off x="-813594" y="3489727"/>
              <a:ext cx="2165350" cy="12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36" name="Line 160"/>
            <p:cNvSpPr>
              <a:spLocks noChangeShapeType="1"/>
            </p:cNvSpPr>
            <p:nvPr/>
          </p:nvSpPr>
          <p:spPr bwMode="auto">
            <a:xfrm flipV="1">
              <a:off x="-786606" y="3257952"/>
              <a:ext cx="1314450" cy="103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39" name="Line 163"/>
            <p:cNvSpPr>
              <a:spLocks noChangeShapeType="1"/>
            </p:cNvSpPr>
            <p:nvPr/>
          </p:nvSpPr>
          <p:spPr bwMode="auto">
            <a:xfrm flipV="1">
              <a:off x="-812006" y="2678515"/>
              <a:ext cx="579437" cy="503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40" name="Line 164"/>
            <p:cNvSpPr>
              <a:spLocks noChangeShapeType="1"/>
            </p:cNvSpPr>
            <p:nvPr/>
          </p:nvSpPr>
          <p:spPr bwMode="auto">
            <a:xfrm flipV="1">
              <a:off x="-915194" y="1829202"/>
              <a:ext cx="438150" cy="1325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-1223493" y="3181083"/>
              <a:ext cx="37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225" name="Text Box 73"/>
          <p:cNvSpPr txBox="1">
            <a:spLocks noChangeArrowheads="1"/>
          </p:cNvSpPr>
          <p:nvPr/>
        </p:nvSpPr>
        <p:spPr bwMode="auto">
          <a:xfrm>
            <a:off x="173565" y="1090593"/>
            <a:ext cx="25202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 is a field F; </a:t>
            </a:r>
          </a:p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 is linear!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849" grpId="0" animBg="1"/>
      <p:bldP spid="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Implications of Linearity [BHR]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linear, then:</a:t>
            </a:r>
          </a:p>
          <a:p>
            <a:pPr lvl="1"/>
            <a:r>
              <a:rPr lang="en-US" sz="2000" dirty="0" smtClean="0"/>
              <a:t>Tester can be made non-adaptive.</a:t>
            </a:r>
          </a:p>
          <a:p>
            <a:pPr lvl="1"/>
            <a:r>
              <a:rPr lang="en-US" sz="2000" dirty="0" smtClean="0"/>
              <a:t>Tester makes one-sided error 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smtClean="0"/>
              <a:t>f </a:t>
            </a:r>
            <a:r>
              <a:rPr lang="en-US" sz="2000" b="1" dirty="0" smtClean="0">
                <a:latin typeface="cmsy10"/>
              </a:rPr>
              <a:t>2</a:t>
            </a:r>
            <a:r>
              <a:rPr lang="en-US" sz="2000" dirty="0" smtClean="0"/>
              <a:t> P </a:t>
            </a:r>
            <a:r>
              <a:rPr lang="en-US" sz="2000" b="1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tester always accepts).</a:t>
            </a:r>
          </a:p>
          <a:p>
            <a:r>
              <a:rPr lang="en-US" dirty="0" smtClean="0"/>
              <a:t>Motivates: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Constraints: </a:t>
            </a:r>
          </a:p>
          <a:p>
            <a:pPr lvl="2"/>
            <a:r>
              <a:rPr lang="en-US" dirty="0" smtClean="0"/>
              <a:t>k</a:t>
            </a:r>
            <a:r>
              <a:rPr lang="en-US" dirty="0" smtClean="0">
                <a:solidFill>
                  <a:srgbClr val="0000FF"/>
                </a:solidFill>
              </a:rPr>
              <a:t>-query test =&gt; </a:t>
            </a:r>
            <a:r>
              <a:rPr lang="en-US" dirty="0" smtClean="0">
                <a:solidFill>
                  <a:srgbClr val="CC00CC"/>
                </a:solidFill>
              </a:rPr>
              <a:t>constraint</a:t>
            </a:r>
            <a:r>
              <a:rPr lang="en-US" dirty="0" smtClean="0">
                <a:solidFill>
                  <a:srgbClr val="0000FF"/>
                </a:solidFill>
              </a:rPr>
              <a:t> of size </a:t>
            </a:r>
            <a:r>
              <a:rPr lang="en-US" dirty="0" smtClean="0"/>
              <a:t>k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3"/>
            <a:r>
              <a:rPr lang="en-US" dirty="0" smtClean="0"/>
              <a:t>value of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Tahom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Tahom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constrained to lie in subspace.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Characterizations: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If non-members of </a:t>
            </a:r>
            <a:r>
              <a:rPr lang="en-US" sz="2000" dirty="0" smtClean="0"/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rejected with positive probability, then </a:t>
            </a:r>
            <a:r>
              <a:rPr lang="en-US" sz="2000" dirty="0" smtClean="0"/>
              <a:t>P </a:t>
            </a:r>
            <a:r>
              <a:rPr lang="en-US" sz="2000" dirty="0" smtClean="0">
                <a:solidFill>
                  <a:srgbClr val="CC00CC"/>
                </a:solidFill>
              </a:rPr>
              <a:t>characterized </a:t>
            </a:r>
            <a:r>
              <a:rPr lang="en-US" sz="2000" dirty="0" smtClean="0">
                <a:solidFill>
                  <a:srgbClr val="0000FF"/>
                </a:solidFill>
              </a:rPr>
              <a:t>by local constraints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3"/>
            <a:r>
              <a:rPr lang="en-US" dirty="0" smtClean="0"/>
              <a:t> functions satisfying all constraints are members of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 smtClean="0"/>
              <a:t>= </a:t>
            </a:r>
            <a:r>
              <a:rPr lang="en-US" dirty="0" err="1" smtClean="0"/>
              <a:t>assgm’t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left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Right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CC00CC"/>
                </a:solidFill>
              </a:rPr>
              <a:t>constraints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00CC"/>
                </a:solidFill>
              </a:rPr>
              <a:t>Characterization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= {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sat. all </a:t>
            </a:r>
            <a:r>
              <a:rPr lang="en-US" dirty="0" smtClean="0">
                <a:solidFill>
                  <a:srgbClr val="CC00CC"/>
                </a:solidFill>
              </a:rPr>
              <a:t>constraints</a:t>
            </a:r>
            <a:r>
              <a:rPr lang="en-US" dirty="0" smtClean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9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189838" y="181644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193957" y="241368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198077" y="302328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189839" y="3657601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193956" y="429191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185719" y="4926228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202195" y="547404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156886" y="1215081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187513" y="1626970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75176" y="2541373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183414" y="5119816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75176" y="404889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179295" y="3311613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57" name="Straight Connector 56"/>
          <p:cNvCxnSpPr>
            <a:stCxn id="49" idx="6"/>
            <a:endCxn id="50" idx="2"/>
          </p:cNvCxnSpPr>
          <p:nvPr/>
        </p:nvCxnSpPr>
        <p:spPr bwMode="auto">
          <a:xfrm>
            <a:off x="5354594" y="1338649"/>
            <a:ext cx="1832919" cy="4118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endCxn id="51" idx="3"/>
          </p:cNvCxnSpPr>
          <p:nvPr/>
        </p:nvCxnSpPr>
        <p:spPr bwMode="auto">
          <a:xfrm flipV="1">
            <a:off x="5358713" y="2752316"/>
            <a:ext cx="1845417" cy="9258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endCxn id="54" idx="1"/>
          </p:cNvCxnSpPr>
          <p:nvPr/>
        </p:nvCxnSpPr>
        <p:spPr bwMode="auto">
          <a:xfrm flipV="1">
            <a:off x="5375188" y="3347805"/>
            <a:ext cx="1833061" cy="5198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endCxn id="51" idx="4"/>
          </p:cNvCxnSpPr>
          <p:nvPr/>
        </p:nvCxnSpPr>
        <p:spPr bwMode="auto">
          <a:xfrm flipV="1">
            <a:off x="5379308" y="2788508"/>
            <a:ext cx="1894722" cy="15404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endCxn id="53" idx="1"/>
          </p:cNvCxnSpPr>
          <p:nvPr/>
        </p:nvCxnSpPr>
        <p:spPr bwMode="auto">
          <a:xfrm flipV="1">
            <a:off x="5383427" y="4085089"/>
            <a:ext cx="1820703" cy="359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endCxn id="53" idx="2"/>
          </p:cNvCxnSpPr>
          <p:nvPr/>
        </p:nvCxnSpPr>
        <p:spPr bwMode="auto">
          <a:xfrm flipV="1">
            <a:off x="5375189" y="4172465"/>
            <a:ext cx="1799987" cy="9679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endCxn id="54" idx="2"/>
          </p:cNvCxnSpPr>
          <p:nvPr/>
        </p:nvCxnSpPr>
        <p:spPr bwMode="auto">
          <a:xfrm flipV="1">
            <a:off x="5404021" y="3435181"/>
            <a:ext cx="1775274" cy="16104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54" idx="4"/>
          </p:cNvCxnSpPr>
          <p:nvPr/>
        </p:nvCxnSpPr>
        <p:spPr bwMode="auto">
          <a:xfrm rot="5400000" flipH="1" flipV="1">
            <a:off x="5350486" y="3604046"/>
            <a:ext cx="1972960" cy="18823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endCxn id="52" idx="2"/>
          </p:cNvCxnSpPr>
          <p:nvPr/>
        </p:nvCxnSpPr>
        <p:spPr bwMode="auto">
          <a:xfrm flipV="1">
            <a:off x="5399902" y="5243384"/>
            <a:ext cx="1783512" cy="3912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endCxn id="53" idx="0"/>
          </p:cNvCxnSpPr>
          <p:nvPr/>
        </p:nvCxnSpPr>
        <p:spPr bwMode="auto">
          <a:xfrm rot="16200000" flipH="1">
            <a:off x="4975663" y="1750530"/>
            <a:ext cx="2619632" cy="19771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50" idx="3"/>
          </p:cNvCxnSpPr>
          <p:nvPr/>
        </p:nvCxnSpPr>
        <p:spPr bwMode="auto">
          <a:xfrm flipV="1">
            <a:off x="5387545" y="1837913"/>
            <a:ext cx="1828922" cy="65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endCxn id="52" idx="0"/>
          </p:cNvCxnSpPr>
          <p:nvPr/>
        </p:nvCxnSpPr>
        <p:spPr bwMode="auto">
          <a:xfrm rot="16200000" flipH="1">
            <a:off x="4773836" y="2611384"/>
            <a:ext cx="3101546" cy="19153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endCxn id="50" idx="4"/>
          </p:cNvCxnSpPr>
          <p:nvPr/>
        </p:nvCxnSpPr>
        <p:spPr bwMode="auto">
          <a:xfrm flipV="1">
            <a:off x="5371070" y="1874105"/>
            <a:ext cx="1915297" cy="580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51" idx="1"/>
          </p:cNvCxnSpPr>
          <p:nvPr/>
        </p:nvCxnSpPr>
        <p:spPr bwMode="auto">
          <a:xfrm flipV="1">
            <a:off x="5375189" y="2577565"/>
            <a:ext cx="1828941" cy="49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51" idx="2"/>
          </p:cNvCxnSpPr>
          <p:nvPr/>
        </p:nvCxnSpPr>
        <p:spPr bwMode="auto">
          <a:xfrm flipV="1">
            <a:off x="5416378" y="2664941"/>
            <a:ext cx="1758798" cy="4407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52" idx="1"/>
          </p:cNvCxnSpPr>
          <p:nvPr/>
        </p:nvCxnSpPr>
        <p:spPr bwMode="auto">
          <a:xfrm rot="16200000" flipH="1">
            <a:off x="5330391" y="3274031"/>
            <a:ext cx="1947370" cy="1816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4572000" y="108739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63761" y="168463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04951" y="23436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33775" y="542462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98839" y="2434281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{0000,1100,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0011,1111}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newcommand{\F}{{\mathbb F}}&#10;\newcommand{\K}{{\mathbb K}}&#10;\newcommand{\calf}{{\cal F}}&#10;\newcommand{\calg}{{\cal G}}&#10;\newcommand{\mm}[1]{{\color[rgb]{1,1,1}$#1$}}&#10;\newcommand{\green}[1]{{\color[rgb]{0,1,0}#1}}&#10;\newcommand{\vote}{{\rm \green{Vote}}}&#10;\newcommand{\blue}[1]{{\color[rgb]{0.25,0.75,1}#1}}&#10;"/>
  <p:tag name="MAGPC" val="260"/>
  <p:tag name="FONTSIZE" val="20"/>
  <p:tag name="DEFAULTDISPLAYSOURCE" val="\documentclass{slides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_1^{2^i}  template TPT1  env TPENV1  fore 0  back 16777215  eqnno 1"/>
  <p:tag name="FILENAME" val="TP_tmp"/>
  <p:tag name="ORIGWIDTH" val="2"/>
  <p:tag name="PICTUREFILESIZE" val="2468"/>
</p:tagLst>
</file>

<file path=ppt/theme/theme1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1_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1_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41003</TotalTime>
  <Words>3521</Words>
  <Application>Microsoft Office PowerPoint</Application>
  <PresentationFormat>On-screen Show (4:3)</PresentationFormat>
  <Paragraphs>592</Paragraphs>
  <Slides>47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67" baseType="lpstr">
      <vt:lpstr>Arial</vt:lpstr>
      <vt:lpstr>Verdana</vt:lpstr>
      <vt:lpstr>Symbol</vt:lpstr>
      <vt:lpstr>Wingdings</vt:lpstr>
      <vt:lpstr>cmr7</vt:lpstr>
      <vt:lpstr>cmsy10</vt:lpstr>
      <vt:lpstr>cmmi10</vt:lpstr>
      <vt:lpstr>lcmss8</vt:lpstr>
      <vt:lpstr>cmmi5</vt:lpstr>
      <vt:lpstr>MT Extra</vt:lpstr>
      <vt:lpstr>Times New Roman</vt:lpstr>
      <vt:lpstr>Tahoma</vt:lpstr>
      <vt:lpstr>cmsy8</vt:lpstr>
      <vt:lpstr>cmmi8</vt:lpstr>
      <vt:lpstr>Textured</vt:lpstr>
      <vt:lpstr>1_Textured</vt:lpstr>
      <vt:lpstr>Custom Design</vt:lpstr>
      <vt:lpstr>1_Custom Design</vt:lpstr>
      <vt:lpstr>2_Custom Design</vt:lpstr>
      <vt:lpstr>3_Custom Design</vt:lpstr>
      <vt:lpstr>PowerPoint Presentation</vt:lpstr>
      <vt:lpstr>Property Testing</vt:lpstr>
      <vt:lpstr>Classical Property Test: Linearity [BLR]</vt:lpstr>
      <vt:lpstr>Affine-Invariant Properties</vt:lpstr>
      <vt:lpstr>(My) Goals</vt:lpstr>
      <vt:lpstr>Why’s?</vt:lpstr>
      <vt:lpstr>Contrast w. Combinatorial P.T. </vt:lpstr>
      <vt:lpstr>Basic Implications of Linearity [BHR]</vt:lpstr>
      <vt:lpstr>Pictorially</vt:lpstr>
      <vt:lpstr>Back to affine-invariance: More Notes</vt:lpstr>
      <vt:lpstr>Affine-invariance &amp; testability</vt:lpstr>
      <vt:lpstr>Goal of this talk</vt:lpstr>
      <vt:lpstr>Single-orbit-characterization (S-O-C)</vt:lpstr>
      <vt:lpstr>S-O-C: Formal Definition</vt:lpstr>
      <vt:lpstr>Known testable properties - 0</vt:lpstr>
      <vt:lpstr>Affine-invariance &amp; testability</vt:lpstr>
      <vt:lpstr>Known testable properties - 0</vt:lpstr>
      <vt:lpstr>Known testable properties - 1</vt:lpstr>
      <vt:lpstr>Known testable properties - 2</vt:lpstr>
      <vt:lpstr>Known Testable Properties - 3</vt:lpstr>
      <vt:lpstr>Known Testable Properties - 1</vt:lpstr>
      <vt:lpstr>Affine-Invariant Properties: Structure</vt:lpstr>
      <vt:lpstr>Preliminaries</vt:lpstr>
      <vt:lpstr>Example</vt:lpstr>
      <vt:lpstr>Structure - 1</vt:lpstr>
      <vt:lpstr>Structure - 2</vt:lpstr>
      <vt:lpstr>Structure - 3</vt:lpstr>
      <vt:lpstr>Example revisited</vt:lpstr>
      <vt:lpstr>What kind of properties have k-S-O-C?</vt:lpstr>
      <vt:lpstr>What affine-invariant properties are not locally testable.</vt:lpstr>
      <vt:lpstr>Affine-invariance &amp; testability</vt:lpstr>
      <vt:lpstr>Quest in lower bound</vt:lpstr>
      <vt:lpstr>Pictorially</vt:lpstr>
      <vt:lpstr>Non-testable Property - 1</vt:lpstr>
      <vt:lpstr>Proof (based on [BMSS’11])</vt:lpstr>
      <vt:lpstr>Stronger Counterexample</vt:lpstr>
      <vt:lpstr>[BMSS] CounterExample</vt:lpstr>
      <vt:lpstr>Example: Sums of S-O-C properties</vt:lpstr>
      <vt:lpstr>Concluding</vt:lpstr>
      <vt:lpstr>Thank You!</vt:lpstr>
      <vt:lpstr>Appendix 0: Main References</vt:lpstr>
      <vt:lpstr>Appendix 1</vt:lpstr>
      <vt:lpstr>Appendix 2: Analysis of k-S-O-C test</vt:lpstr>
      <vt:lpstr>Appendix 2: BLR Analog</vt:lpstr>
      <vt:lpstr>Appendix 2: BLR Analysis of Step 1</vt:lpstr>
      <vt:lpstr>Appendix 2: Generalization</vt:lpstr>
      <vt:lpstr>Appendix 2: Matrix Magic?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PCPs</dc:title>
  <dc:creator>Madhu+Eli</dc:creator>
  <cp:lastModifiedBy>ARTUR</cp:lastModifiedBy>
  <cp:revision>1460</cp:revision>
  <cp:lastPrinted>2001-06-13T20:26:27Z</cp:lastPrinted>
  <dcterms:created xsi:type="dcterms:W3CDTF">2001-06-13T15:36:44Z</dcterms:created>
  <dcterms:modified xsi:type="dcterms:W3CDTF">2011-05-24T21:14:35Z</dcterms:modified>
</cp:coreProperties>
</file>