
<file path=[Content_Types].xml><?xml version="1.0" encoding="utf-8"?>
<Types xmlns="http://schemas.openxmlformats.org/package/2006/content-types">
  <Default Extension="pict" ContentType="image/pict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embeddings/Microsoft_Equation3.bin" ContentType="application/vnd.openxmlformats-officedocument.oleObject"/>
  <Override PartName="/docProps/app.xml" ContentType="application/vnd.openxmlformats-officedocument.extended-properties+xml"/>
  <Default Extension="xml" ContentType="application/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tags/tag3.xml" ContentType="application/vnd.openxmlformats-officedocument.presentationml.tags+xml"/>
  <Override PartName="/ppt/slideLayouts/slideLayout3.xml" ContentType="application/vnd.openxmlformats-officedocument.presentationml.slideLayout+xml"/>
  <Override PartName="/ppt/embeddings/Microsoft_Equation1.bin" ContentType="application/vnd.openxmlformats-officedocument.oleObject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tags/tag4.xml" ContentType="application/vnd.openxmlformats-officedocument.presentationml.tags+xml"/>
  <Override PartName="/ppt/slideLayouts/slideLayout4.xml" ContentType="application/vnd.openxmlformats-officedocument.presentationml.slideLayout+xml"/>
  <Override PartName="/ppt/embeddings/Microsoft_Equation2.bin" ContentType="application/vnd.openxmlformats-officedocument.oleObject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01" r:id="rId2"/>
    <p:sldId id="319" r:id="rId3"/>
    <p:sldId id="320" r:id="rId4"/>
    <p:sldId id="321" r:id="rId5"/>
    <p:sldId id="322" r:id="rId6"/>
    <p:sldId id="323" r:id="rId7"/>
    <p:sldId id="329" r:id="rId8"/>
    <p:sldId id="315" r:id="rId9"/>
    <p:sldId id="316" r:id="rId10"/>
    <p:sldId id="324" r:id="rId11"/>
    <p:sldId id="313" r:id="rId12"/>
    <p:sldId id="325" r:id="rId13"/>
    <p:sldId id="326" r:id="rId14"/>
    <p:sldId id="327" r:id="rId15"/>
    <p:sldId id="338" r:id="rId16"/>
    <p:sldId id="317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0BEF24"/>
    <a:srgbClr val="35EF3D"/>
    <a:srgbClr val="E30A15"/>
    <a:srgbClr val="280EF3"/>
    <a:srgbClr val="EF9611"/>
    <a:srgbClr val="ED190B"/>
    <a:srgbClr val="0850A4"/>
    <a:srgbClr val="043077"/>
    <a:srgbClr val="025377"/>
    <a:srgbClr val="0699E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 snapVertSplitter="1" vertBarState="minimized">
    <p:restoredLeft sz="26440" autoAdjust="0"/>
    <p:restoredTop sz="97519" autoAdjust="0"/>
  </p:normalViewPr>
  <p:slideViewPr>
    <p:cSldViewPr>
      <p:cViewPr>
        <p:scale>
          <a:sx n="100" d="100"/>
          <a:sy n="100" d="100"/>
        </p:scale>
        <p:origin x="-768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6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ict"/><Relationship Id="rId2" Type="http://schemas.openxmlformats.org/officeDocument/2006/relationships/image" Target="../media/image3.pict"/><Relationship Id="rId3" Type="http://schemas.openxmlformats.org/officeDocument/2006/relationships/image" Target="../media/image4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AFC75-F2C8-D74E-AD09-96553C5932BD}" type="datetimeFigureOut">
              <a:rPr lang="en-US" smtClean="0"/>
              <a:pPr/>
              <a:t>5/22/11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4ACD7-6771-3A40-B068-A276006C4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132415-5AD3-874D-8728-B1B10E5C588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F55769-81A2-4642-914E-48918B970EA7}" type="slidenum">
              <a:rPr lang="en-US"/>
              <a:pPr/>
              <a:t>1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Notes:</a:t>
            </a:r>
          </a:p>
          <a:p>
            <a:pPr eaLnBrk="1" hangingPunct="1">
              <a:buFontTx/>
              <a:buChar char="-"/>
            </a:pPr>
            <a:r>
              <a:rPr lang="en-US" smtClean="0"/>
              <a:t>Sparsity in different basis</a:t>
            </a:r>
          </a:p>
          <a:p>
            <a:pPr eaLnBrk="1" hangingPunct="1">
              <a:buFontTx/>
              <a:buChar char="-"/>
            </a:pPr>
            <a:r>
              <a:rPr lang="en-US" smtClean="0"/>
              <a:t>- 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28A334-78A3-0F41-9AE5-86515612E9A3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3A49D2-FF02-1145-ABAB-C067A30DBFAD}" type="slidenum">
              <a:rPr lang="en-US"/>
              <a:pPr/>
              <a:t>8</a:t>
            </a:fld>
            <a:endParaRPr lang="en-US"/>
          </a:p>
        </p:txBody>
      </p:sp>
      <p:sp>
        <p:nvSpPr>
          <p:cNvPr id="111618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3777FA-A421-0A46-8BB3-FC881D9181D2}" type="slidenum">
              <a:rPr lang="en-US"/>
              <a:pPr/>
              <a:t>9</a:t>
            </a:fld>
            <a:endParaRPr lang="en-US"/>
          </a:p>
        </p:txBody>
      </p:sp>
      <p:sp>
        <p:nvSpPr>
          <p:cNvPr id="113666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6767B70-F005-E94B-BB24-B0B877C3DF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C738EF-2644-9641-ADD5-AD13FFF795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758E-C5E6-BB4A-AA54-354368430B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5B55A63-1BF0-D142-ACFD-16AD552890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9D6C033-847A-4348-ADA5-00F360F932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0658995-423A-E546-ADEE-B6A1A78721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F40AB1D-0559-4548-A29A-2BF2FDEB5C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7A37340-B910-224E-B6C5-17E02D563A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BCD7334-4B76-6A4E-B532-FD5471776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38D960D-045D-014E-9CBC-B8A4D73B7B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F5556D6-1CBF-E941-AEA3-90269B80EA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B034F3C-ED6E-6C4F-8801-CDB4FCA4AC9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image" Target="../media/image1.jpe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oleObject" Target="../embeddings/Microsoft_Equation1.bin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oleObject" Target="../embeddings/Microsoft_Equation2.bin"/><Relationship Id="rId19" Type="http://schemas.openxmlformats.org/officeDocument/2006/relationships/oleObject" Target="../embeddings/Microsoft_Equation3.bin"/><Relationship Id="rId1" Type="http://schemas.openxmlformats.org/officeDocument/2006/relationships/vmlDrawing" Target="../drawings/vmlDrawing1.vml"/><Relationship Id="rId2" Type="http://schemas.openxmlformats.org/officeDocument/2006/relationships/tags" Target="../tags/tag3.xml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4.xml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280EF3"/>
                </a:solidFill>
              </a:rPr>
              <a:t>On the Power of </a:t>
            </a:r>
            <a:r>
              <a:rPr lang="en-US" dirty="0" err="1" smtClean="0">
                <a:solidFill>
                  <a:srgbClr val="280EF3"/>
                </a:solidFill>
              </a:rPr>
              <a:t>Adaptivity</a:t>
            </a:r>
            <a:r>
              <a:rPr lang="en-US" dirty="0" smtClean="0">
                <a:solidFill>
                  <a:srgbClr val="280EF3"/>
                </a:solidFill>
              </a:rPr>
              <a:t> in Sparse Recovery</a:t>
            </a:r>
            <a:endParaRPr lang="en-US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/>
              <a:t>Piotr</a:t>
            </a:r>
            <a:r>
              <a:rPr lang="en-US" dirty="0"/>
              <a:t> </a:t>
            </a:r>
            <a:r>
              <a:rPr lang="en-US" dirty="0" err="1"/>
              <a:t>Indyk</a:t>
            </a:r>
            <a:endParaRPr lang="en-US" dirty="0"/>
          </a:p>
          <a:p>
            <a:r>
              <a:rPr lang="en-US" dirty="0"/>
              <a:t>MIT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2659063" y="-109538"/>
            <a:ext cx="184150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6019800"/>
            <a:ext cx="5534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Joint work </a:t>
            </a:r>
            <a:r>
              <a:rPr lang="en-US" sz="1800" dirty="0" smtClean="0"/>
              <a:t>with Eric </a:t>
            </a:r>
            <a:r>
              <a:rPr lang="en-US" sz="1800" dirty="0" smtClean="0"/>
              <a:t>Price and David Woodruff, 2011.</a:t>
            </a: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Result: </a:t>
            </a:r>
            <a:r>
              <a:rPr lang="en-US" dirty="0" err="1" smtClean="0">
                <a:solidFill>
                  <a:srgbClr val="3C8C93"/>
                </a:solidFill>
              </a:rPr>
              <a:t>O</a:t>
            </a:r>
            <a:r>
              <a:rPr lang="en-US" dirty="0" err="1" smtClean="0">
                <a:solidFill>
                  <a:srgbClr val="3C8C93"/>
                </a:solidFill>
              </a:rPr>
              <a:t>(s</a:t>
            </a:r>
            <a:r>
              <a:rPr lang="en-US" dirty="0" smtClean="0">
                <a:solidFill>
                  <a:srgbClr val="3C8C93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loglog(n</a:t>
            </a:r>
            <a:r>
              <a:rPr lang="en-US" dirty="0" err="1" smtClean="0">
                <a:solidFill>
                  <a:srgbClr val="FF0000"/>
                </a:solidFill>
              </a:rPr>
              <a:t>/s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>
                <a:solidFill>
                  <a:srgbClr val="3C8C93"/>
                </a:solidFill>
              </a:rPr>
              <a:t>) </a:t>
            </a:r>
            <a:r>
              <a:rPr lang="en-US" dirty="0" smtClean="0">
                <a:solidFill>
                  <a:schemeClr val="tx1"/>
                </a:solidFill>
              </a:rPr>
              <a:t>measurements</a:t>
            </a:r>
            <a:r>
              <a:rPr lang="en-US" dirty="0" smtClean="0">
                <a:solidFill>
                  <a:srgbClr val="3C8C93"/>
                </a:solidFill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Approach:</a:t>
            </a:r>
          </a:p>
          <a:p>
            <a:r>
              <a:rPr lang="en-US" dirty="0" smtClean="0"/>
              <a:t>Reduce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smtClean="0"/>
              <a:t>-</a:t>
            </a:r>
            <a:r>
              <a:rPr lang="en-US" dirty="0" smtClean="0"/>
              <a:t>sparse recovery to 1-sparse recovery</a:t>
            </a:r>
          </a:p>
          <a:p>
            <a:r>
              <a:rPr lang="en-US" dirty="0" smtClean="0"/>
              <a:t>Solve 1-sparse recovery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772400" cy="1143000"/>
          </a:xfrm>
        </p:spPr>
        <p:txBody>
          <a:bodyPr/>
          <a:lstStyle/>
          <a:p>
            <a:r>
              <a:rPr lang="en-US" dirty="0" err="1" smtClean="0"/>
              <a:t>s</a:t>
            </a:r>
            <a:r>
              <a:rPr lang="en-US" dirty="0" smtClean="0"/>
              <a:t>-</a:t>
            </a:r>
            <a:r>
              <a:rPr lang="en-US" dirty="0" smtClean="0"/>
              <a:t>sparse to 1-sparse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5181600" cy="4648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Folklore, datin</a:t>
            </a:r>
            <a:r>
              <a:rPr lang="en-US" dirty="0" smtClean="0"/>
              <a:t>g back to [Gilbert-Guha-Indyk-Kotidis-Muthukrishnan-Strauss’02]</a:t>
            </a:r>
          </a:p>
          <a:p>
            <a:r>
              <a:rPr lang="en-US" dirty="0" smtClean="0"/>
              <a:t>Need a stronger version of </a:t>
            </a:r>
            <a:r>
              <a:rPr lang="en-US" dirty="0" smtClean="0"/>
              <a:t>[</a:t>
            </a:r>
            <a:r>
              <a:rPr lang="en-US" dirty="0" smtClean="0"/>
              <a:t>Gilbert-Li-Porat-Strauss’10]</a:t>
            </a:r>
            <a:endParaRPr lang="en-US" dirty="0" smtClean="0"/>
          </a:p>
          <a:p>
            <a:r>
              <a:rPr lang="en-US" dirty="0" smtClean="0"/>
              <a:t>For</a:t>
            </a:r>
            <a:r>
              <a:rPr lang="en-US" dirty="0" smtClean="0">
                <a:solidFill>
                  <a:srgbClr val="3C8C93"/>
                </a:solidFill>
              </a:rPr>
              <a:t> </a:t>
            </a:r>
            <a:r>
              <a:rPr lang="en-US" dirty="0" err="1" smtClean="0">
                <a:solidFill>
                  <a:srgbClr val="3C8C93"/>
                </a:solidFill>
              </a:rPr>
              <a:t>i</a:t>
            </a:r>
            <a:r>
              <a:rPr lang="en-US" dirty="0" smtClean="0">
                <a:solidFill>
                  <a:srgbClr val="3C8C93"/>
                </a:solidFill>
              </a:rPr>
              <a:t>=1..n, </a:t>
            </a:r>
            <a:r>
              <a:rPr lang="en-US" dirty="0" smtClean="0">
                <a:solidFill>
                  <a:srgbClr val="000000"/>
                </a:solidFill>
              </a:rPr>
              <a:t>let</a:t>
            </a:r>
            <a:r>
              <a:rPr lang="en-US" dirty="0" smtClean="0">
                <a:solidFill>
                  <a:srgbClr val="3C8C93"/>
                </a:solidFill>
              </a:rPr>
              <a:t> </a:t>
            </a:r>
            <a:r>
              <a:rPr lang="en-US" dirty="0" err="1" smtClean="0">
                <a:solidFill>
                  <a:srgbClr val="3C8C93"/>
                </a:solidFill>
              </a:rPr>
              <a:t>h(i</a:t>
            </a:r>
            <a:r>
              <a:rPr lang="en-US" dirty="0" smtClean="0">
                <a:solidFill>
                  <a:srgbClr val="3C8C93"/>
                </a:solidFill>
              </a:rPr>
              <a:t>) </a:t>
            </a:r>
            <a:r>
              <a:rPr lang="en-US" dirty="0" smtClean="0"/>
              <a:t>be chosen uniformly at random from </a:t>
            </a:r>
            <a:r>
              <a:rPr lang="en-US" dirty="0" smtClean="0">
                <a:solidFill>
                  <a:srgbClr val="3C8C93"/>
                </a:solidFill>
              </a:rPr>
              <a:t>{1…</a:t>
            </a:r>
            <a:r>
              <a:rPr lang="en-US" dirty="0" err="1" smtClean="0">
                <a:solidFill>
                  <a:srgbClr val="3C8C93"/>
                </a:solidFill>
              </a:rPr>
              <a:t>w</a:t>
            </a:r>
            <a:r>
              <a:rPr lang="en-US" dirty="0" smtClean="0">
                <a:solidFill>
                  <a:srgbClr val="3C8C93"/>
                </a:solidFill>
              </a:rPr>
              <a:t>}</a:t>
            </a:r>
            <a:endParaRPr lang="en-US" dirty="0" smtClean="0"/>
          </a:p>
          <a:p>
            <a:r>
              <a:rPr lang="en-US" dirty="0" err="1" smtClean="0">
                <a:solidFill>
                  <a:srgbClr val="3C8C93"/>
                </a:solidFill>
              </a:rPr>
              <a:t>h</a:t>
            </a:r>
            <a:r>
              <a:rPr lang="en-US" dirty="0" smtClean="0">
                <a:solidFill>
                  <a:srgbClr val="3C8C93"/>
                </a:solidFill>
              </a:rPr>
              <a:t> </a:t>
            </a:r>
            <a:r>
              <a:rPr lang="en-US" dirty="0" smtClean="0"/>
              <a:t>hashes coordinates into  “buckets” </a:t>
            </a:r>
            <a:r>
              <a:rPr lang="en-US" dirty="0" smtClean="0">
                <a:solidFill>
                  <a:srgbClr val="3C8C93"/>
                </a:solidFill>
              </a:rPr>
              <a:t>{1…</a:t>
            </a:r>
            <a:r>
              <a:rPr lang="en-US" dirty="0" err="1" smtClean="0">
                <a:solidFill>
                  <a:srgbClr val="3C8C93"/>
                </a:solidFill>
              </a:rPr>
              <a:t>w</a:t>
            </a:r>
            <a:r>
              <a:rPr lang="en-US" dirty="0" smtClean="0">
                <a:solidFill>
                  <a:srgbClr val="3C8C93"/>
                </a:solidFill>
              </a:rPr>
              <a:t>} </a:t>
            </a:r>
          </a:p>
          <a:p>
            <a:r>
              <a:rPr lang="en-US" dirty="0" smtClean="0"/>
              <a:t>Most of the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3C8C93"/>
                </a:solidFill>
              </a:rPr>
              <a:t>s</a:t>
            </a:r>
            <a:r>
              <a:rPr lang="en-US" dirty="0" smtClean="0"/>
              <a:t> </a:t>
            </a:r>
            <a:r>
              <a:rPr lang="en-US" dirty="0" smtClean="0"/>
              <a:t>largest entries entries are hashed to unique buckets</a:t>
            </a:r>
          </a:p>
          <a:p>
            <a:r>
              <a:rPr lang="en-US" dirty="0" smtClean="0"/>
              <a:t>Can recover a unique bucket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j</a:t>
            </a:r>
            <a:r>
              <a:rPr lang="en-US" dirty="0" smtClean="0"/>
              <a:t> by using 1-sparse recovery on </a:t>
            </a:r>
            <a:r>
              <a:rPr lang="en-US" dirty="0" smtClean="0">
                <a:solidFill>
                  <a:srgbClr val="3C8C93"/>
                </a:solidFill>
              </a:rPr>
              <a:t>x</a:t>
            </a:r>
            <a:r>
              <a:rPr lang="en-US" baseline="-25000" dirty="0" smtClean="0">
                <a:solidFill>
                  <a:srgbClr val="3C8C93"/>
                </a:solidFill>
              </a:rPr>
              <a:t>h</a:t>
            </a:r>
            <a:r>
              <a:rPr lang="en-US" sz="1429" dirty="0" smtClean="0">
                <a:solidFill>
                  <a:srgbClr val="3C8C93"/>
                </a:solidFill>
              </a:rPr>
              <a:t>-1</a:t>
            </a:r>
            <a:r>
              <a:rPr lang="en-US" baseline="-25000" dirty="0" smtClean="0">
                <a:solidFill>
                  <a:srgbClr val="3C8C93"/>
                </a:solidFill>
              </a:rPr>
              <a:t>(i)</a:t>
            </a:r>
          </a:p>
          <a:p>
            <a:r>
              <a:rPr lang="en-US" dirty="0" smtClean="0"/>
              <a:t>Then iterate to recover non-unique </a:t>
            </a:r>
            <a:r>
              <a:rPr lang="en-US" dirty="0" smtClean="0"/>
              <a:t>buckets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5791200" y="2743200"/>
            <a:ext cx="3048000" cy="304800"/>
            <a:chOff x="5715000" y="4038600"/>
            <a:chExt cx="3048000" cy="304800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5715000" y="4038600"/>
              <a:ext cx="30480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3"/>
            <p:cNvSpPr>
              <a:spLocks noChangeArrowheads="1"/>
            </p:cNvSpPr>
            <p:nvPr/>
          </p:nvSpPr>
          <p:spPr bwMode="auto">
            <a:xfrm>
              <a:off x="7848600" y="4038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baseline="-25000" dirty="0"/>
            </a:p>
          </p:txBody>
        </p: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5715000" y="4038600"/>
              <a:ext cx="304800" cy="304800"/>
            </a:xfrm>
            <a:prstGeom prst="rect">
              <a:avLst/>
            </a:prstGeom>
            <a:solidFill>
              <a:srgbClr val="EF961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9"/>
            <p:cNvSpPr>
              <a:spLocks noChangeArrowheads="1"/>
            </p:cNvSpPr>
            <p:nvPr/>
          </p:nvSpPr>
          <p:spPr bwMode="auto">
            <a:xfrm>
              <a:off x="6934200" y="4038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9"/>
            <p:cNvSpPr>
              <a:spLocks noChangeArrowheads="1"/>
            </p:cNvSpPr>
            <p:nvPr/>
          </p:nvSpPr>
          <p:spPr bwMode="auto">
            <a:xfrm>
              <a:off x="7239000" y="4038600"/>
              <a:ext cx="304800" cy="304800"/>
            </a:xfrm>
            <a:prstGeom prst="rect">
              <a:avLst/>
            </a:prstGeom>
            <a:solidFill>
              <a:srgbClr val="35EF3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8153400" y="4038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8458200" y="4038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auto">
            <a:xfrm>
              <a:off x="6019800" y="4038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9"/>
            <p:cNvSpPr>
              <a:spLocks noChangeArrowheads="1"/>
            </p:cNvSpPr>
            <p:nvPr/>
          </p:nvSpPr>
          <p:spPr bwMode="auto">
            <a:xfrm>
              <a:off x="6324600" y="4038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auto">
            <a:xfrm>
              <a:off x="7543800" y="4038600"/>
              <a:ext cx="304800" cy="30480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9"/>
            <p:cNvSpPr>
              <a:spLocks noChangeArrowheads="1"/>
            </p:cNvSpPr>
            <p:nvPr/>
          </p:nvSpPr>
          <p:spPr bwMode="auto">
            <a:xfrm>
              <a:off x="6629400" y="4038600"/>
              <a:ext cx="304800" cy="3048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248400" y="3048000"/>
            <a:ext cx="2133600" cy="685800"/>
            <a:chOff x="4495800" y="6172200"/>
            <a:chExt cx="2133600" cy="685800"/>
          </a:xfrm>
        </p:grpSpPr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4495800" y="6172200"/>
              <a:ext cx="2133600" cy="685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11"/>
            <p:cNvSpPr>
              <a:spLocks noChangeShapeType="1"/>
            </p:cNvSpPr>
            <p:nvPr/>
          </p:nvSpPr>
          <p:spPr bwMode="auto">
            <a:xfrm>
              <a:off x="6248400" y="6172200"/>
              <a:ext cx="381000" cy="685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11"/>
            <p:cNvSpPr>
              <a:spLocks noChangeShapeType="1"/>
            </p:cNvSpPr>
            <p:nvPr/>
          </p:nvSpPr>
          <p:spPr bwMode="auto">
            <a:xfrm>
              <a:off x="6019800" y="6172200"/>
              <a:ext cx="609600" cy="685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5943600" y="3048000"/>
            <a:ext cx="2743200" cy="685800"/>
            <a:chOff x="5867400" y="4343400"/>
            <a:chExt cx="2743200" cy="685800"/>
          </a:xfrm>
        </p:grpSpPr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7086600" y="4343400"/>
              <a:ext cx="6096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 flipH="1">
              <a:off x="7086600" y="4343400"/>
              <a:ext cx="3048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>
              <a:off x="5867400" y="4343400"/>
              <a:ext cx="12192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 flipH="1">
              <a:off x="8001000" y="4343400"/>
              <a:ext cx="6096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10"/>
            <p:cNvSpPr>
              <a:spLocks noChangeShapeType="1"/>
            </p:cNvSpPr>
            <p:nvPr/>
          </p:nvSpPr>
          <p:spPr bwMode="auto">
            <a:xfrm>
              <a:off x="6781800" y="4343400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25"/>
            <p:cNvSpPr>
              <a:spLocks noChangeShapeType="1"/>
            </p:cNvSpPr>
            <p:nvPr/>
          </p:nvSpPr>
          <p:spPr bwMode="auto">
            <a:xfrm flipH="1">
              <a:off x="7696200" y="4343400"/>
              <a:ext cx="6096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10"/>
            <p:cNvSpPr>
              <a:spLocks noChangeShapeType="1"/>
            </p:cNvSpPr>
            <p:nvPr/>
          </p:nvSpPr>
          <p:spPr bwMode="auto">
            <a:xfrm>
              <a:off x="6477000" y="4343400"/>
              <a:ext cx="9144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791200" y="2743200"/>
            <a:ext cx="3048000" cy="304800"/>
            <a:chOff x="914400" y="6172200"/>
            <a:chExt cx="3048000" cy="304800"/>
          </a:xfrm>
        </p:grpSpPr>
        <p:sp>
          <p:nvSpPr>
            <p:cNvPr id="44" name="Rectangle 4"/>
            <p:cNvSpPr>
              <a:spLocks noChangeArrowheads="1"/>
            </p:cNvSpPr>
            <p:nvPr/>
          </p:nvSpPr>
          <p:spPr bwMode="auto">
            <a:xfrm>
              <a:off x="914400" y="6172200"/>
              <a:ext cx="30480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23"/>
            <p:cNvSpPr>
              <a:spLocks noChangeArrowheads="1"/>
            </p:cNvSpPr>
            <p:nvPr/>
          </p:nvSpPr>
          <p:spPr bwMode="auto">
            <a:xfrm>
              <a:off x="3048000" y="617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baseline="-25000" dirty="0"/>
            </a:p>
          </p:txBody>
        </p:sp>
        <p:sp>
          <p:nvSpPr>
            <p:cNvPr id="46" name="Rectangle 9"/>
            <p:cNvSpPr>
              <a:spLocks noChangeArrowheads="1"/>
            </p:cNvSpPr>
            <p:nvPr/>
          </p:nvSpPr>
          <p:spPr bwMode="auto">
            <a:xfrm>
              <a:off x="914400" y="617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9"/>
            <p:cNvSpPr>
              <a:spLocks noChangeArrowheads="1"/>
            </p:cNvSpPr>
            <p:nvPr/>
          </p:nvSpPr>
          <p:spPr bwMode="auto">
            <a:xfrm>
              <a:off x="2133600" y="617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9"/>
            <p:cNvSpPr>
              <a:spLocks noChangeArrowheads="1"/>
            </p:cNvSpPr>
            <p:nvPr/>
          </p:nvSpPr>
          <p:spPr bwMode="auto">
            <a:xfrm>
              <a:off x="2438400" y="617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9"/>
            <p:cNvSpPr>
              <a:spLocks noChangeArrowheads="1"/>
            </p:cNvSpPr>
            <p:nvPr/>
          </p:nvSpPr>
          <p:spPr bwMode="auto">
            <a:xfrm>
              <a:off x="3352800" y="617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Rectangle 9"/>
            <p:cNvSpPr>
              <a:spLocks noChangeArrowheads="1"/>
            </p:cNvSpPr>
            <p:nvPr/>
          </p:nvSpPr>
          <p:spPr bwMode="auto">
            <a:xfrm>
              <a:off x="3657600" y="617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9"/>
            <p:cNvSpPr>
              <a:spLocks noChangeArrowheads="1"/>
            </p:cNvSpPr>
            <p:nvPr/>
          </p:nvSpPr>
          <p:spPr bwMode="auto">
            <a:xfrm>
              <a:off x="1219200" y="617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9"/>
            <p:cNvSpPr>
              <a:spLocks noChangeArrowheads="1"/>
            </p:cNvSpPr>
            <p:nvPr/>
          </p:nvSpPr>
          <p:spPr bwMode="auto">
            <a:xfrm>
              <a:off x="1524000" y="617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Rectangle 9"/>
            <p:cNvSpPr>
              <a:spLocks noChangeArrowheads="1"/>
            </p:cNvSpPr>
            <p:nvPr/>
          </p:nvSpPr>
          <p:spPr bwMode="auto">
            <a:xfrm>
              <a:off x="2743200" y="617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Rectangle 9"/>
            <p:cNvSpPr>
              <a:spLocks noChangeArrowheads="1"/>
            </p:cNvSpPr>
            <p:nvPr/>
          </p:nvSpPr>
          <p:spPr bwMode="auto">
            <a:xfrm>
              <a:off x="1828800" y="617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6705600" y="3733800"/>
            <a:ext cx="1828800" cy="304800"/>
            <a:chOff x="6934200" y="5562600"/>
            <a:chExt cx="1828800" cy="304800"/>
          </a:xfrm>
        </p:grpSpPr>
        <p:sp>
          <p:nvSpPr>
            <p:cNvPr id="57" name="Rectangle 7"/>
            <p:cNvSpPr>
              <a:spLocks noChangeArrowheads="1"/>
            </p:cNvSpPr>
            <p:nvPr/>
          </p:nvSpPr>
          <p:spPr bwMode="auto">
            <a:xfrm>
              <a:off x="6934200" y="5562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9"/>
            <p:cNvSpPr>
              <a:spLocks noChangeArrowheads="1"/>
            </p:cNvSpPr>
            <p:nvPr/>
          </p:nvSpPr>
          <p:spPr bwMode="auto">
            <a:xfrm>
              <a:off x="7543800" y="5562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16"/>
            <p:cNvSpPr>
              <a:spLocks noChangeArrowheads="1"/>
            </p:cNvSpPr>
            <p:nvPr/>
          </p:nvSpPr>
          <p:spPr bwMode="auto">
            <a:xfrm>
              <a:off x="8153400" y="5562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Rectangle 17"/>
            <p:cNvSpPr>
              <a:spLocks noChangeArrowheads="1"/>
            </p:cNvSpPr>
            <p:nvPr/>
          </p:nvSpPr>
          <p:spPr bwMode="auto">
            <a:xfrm>
              <a:off x="8458200" y="5562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9"/>
            <p:cNvSpPr>
              <a:spLocks noChangeArrowheads="1"/>
            </p:cNvSpPr>
            <p:nvPr/>
          </p:nvSpPr>
          <p:spPr bwMode="auto">
            <a:xfrm>
              <a:off x="7239000" y="5562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9"/>
            <p:cNvSpPr>
              <a:spLocks noChangeArrowheads="1"/>
            </p:cNvSpPr>
            <p:nvPr/>
          </p:nvSpPr>
          <p:spPr bwMode="auto">
            <a:xfrm>
              <a:off x="7848600" y="55626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baseline="-25000" dirty="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6705600" y="3733800"/>
            <a:ext cx="1828800" cy="304800"/>
            <a:chOff x="6629400" y="5029200"/>
            <a:chExt cx="1828800" cy="304800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6629400" y="5029200"/>
              <a:ext cx="304800" cy="3048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7239000" y="5029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7848600" y="5029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8153400" y="5029200"/>
              <a:ext cx="304800" cy="30480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9"/>
            <p:cNvSpPr>
              <a:spLocks noChangeArrowheads="1"/>
            </p:cNvSpPr>
            <p:nvPr/>
          </p:nvSpPr>
          <p:spPr bwMode="auto">
            <a:xfrm>
              <a:off x="6934200" y="5029200"/>
              <a:ext cx="304800" cy="152400"/>
            </a:xfrm>
            <a:prstGeom prst="rect">
              <a:avLst/>
            </a:prstGeom>
            <a:solidFill>
              <a:srgbClr val="35EF3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9"/>
            <p:cNvSpPr>
              <a:spLocks noChangeArrowheads="1"/>
            </p:cNvSpPr>
            <p:nvPr/>
          </p:nvSpPr>
          <p:spPr bwMode="auto">
            <a:xfrm>
              <a:off x="7543800" y="5029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baseline="-25000" dirty="0"/>
            </a:p>
          </p:txBody>
        </p:sp>
        <p:sp>
          <p:nvSpPr>
            <p:cNvPr id="64" name="Rectangle 9"/>
            <p:cNvSpPr>
              <a:spLocks noChangeArrowheads="1"/>
            </p:cNvSpPr>
            <p:nvPr/>
          </p:nvSpPr>
          <p:spPr bwMode="auto">
            <a:xfrm>
              <a:off x="6934200" y="5181600"/>
              <a:ext cx="304800" cy="152400"/>
            </a:xfrm>
            <a:prstGeom prst="rect">
              <a:avLst/>
            </a:prstGeom>
            <a:solidFill>
              <a:srgbClr val="EF961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6096000" y="2743200"/>
            <a:ext cx="2133600" cy="304800"/>
            <a:chOff x="6019800" y="4038600"/>
            <a:chExt cx="2133600" cy="304800"/>
          </a:xfrm>
        </p:grpSpPr>
        <p:sp>
          <p:nvSpPr>
            <p:cNvPr id="67" name="Rectangle 7"/>
            <p:cNvSpPr>
              <a:spLocks noChangeArrowheads="1"/>
            </p:cNvSpPr>
            <p:nvPr/>
          </p:nvSpPr>
          <p:spPr bwMode="auto">
            <a:xfrm>
              <a:off x="6019800" y="4038600"/>
              <a:ext cx="304800" cy="304800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Rectangle 7"/>
            <p:cNvSpPr>
              <a:spLocks noChangeArrowheads="1"/>
            </p:cNvSpPr>
            <p:nvPr/>
          </p:nvSpPr>
          <p:spPr bwMode="auto">
            <a:xfrm>
              <a:off x="7543800" y="4038600"/>
              <a:ext cx="304800" cy="304800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Rectangle 7"/>
            <p:cNvSpPr>
              <a:spLocks noChangeArrowheads="1"/>
            </p:cNvSpPr>
            <p:nvPr/>
          </p:nvSpPr>
          <p:spPr bwMode="auto">
            <a:xfrm>
              <a:off x="7848600" y="4038600"/>
              <a:ext cx="304800" cy="304800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6248400" y="3048000"/>
            <a:ext cx="2133600" cy="685800"/>
            <a:chOff x="1066800" y="5943600"/>
            <a:chExt cx="2133600" cy="685800"/>
          </a:xfrm>
        </p:grpSpPr>
        <p:sp>
          <p:nvSpPr>
            <p:cNvPr id="74" name="Line 10"/>
            <p:cNvSpPr>
              <a:spLocks noChangeShapeType="1"/>
            </p:cNvSpPr>
            <p:nvPr/>
          </p:nvSpPr>
          <p:spPr bwMode="auto">
            <a:xfrm>
              <a:off x="1066800" y="5943600"/>
              <a:ext cx="21336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11"/>
            <p:cNvSpPr>
              <a:spLocks noChangeShapeType="1"/>
            </p:cNvSpPr>
            <p:nvPr/>
          </p:nvSpPr>
          <p:spPr bwMode="auto">
            <a:xfrm>
              <a:off x="2819400" y="5943600"/>
              <a:ext cx="3810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11"/>
            <p:cNvSpPr>
              <a:spLocks noChangeShapeType="1"/>
            </p:cNvSpPr>
            <p:nvPr/>
          </p:nvSpPr>
          <p:spPr bwMode="auto">
            <a:xfrm>
              <a:off x="2590800" y="5943600"/>
              <a:ext cx="6096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8229600" y="4114800"/>
            <a:ext cx="265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1-sparse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5105400" cy="4191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sz="2400" dirty="0" smtClean="0"/>
              <a:t>Want to find </a:t>
            </a:r>
            <a:r>
              <a:rPr lang="en-US" sz="2400" dirty="0" err="1" smtClean="0">
                <a:solidFill>
                  <a:srgbClr val="3C8C93"/>
                </a:solidFill>
              </a:rPr>
              <a:t>x</a:t>
            </a:r>
            <a:r>
              <a:rPr lang="en-US" sz="2400" dirty="0" smtClean="0">
                <a:solidFill>
                  <a:srgbClr val="3C8C93"/>
                </a:solidFill>
              </a:rPr>
              <a:t>*</a:t>
            </a:r>
            <a:r>
              <a:rPr lang="en-US" sz="2400" dirty="0" smtClean="0"/>
              <a:t> such that</a:t>
            </a:r>
          </a:p>
          <a:p>
            <a:pPr algn="ctr"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9999"/>
                </a:solidFill>
                <a:sym typeface="Symbol" charset="2"/>
              </a:rPr>
              <a:t>||</a:t>
            </a:r>
            <a:r>
              <a:rPr lang="en-US" sz="2400" dirty="0" err="1" smtClean="0">
                <a:solidFill>
                  <a:srgbClr val="009999"/>
                </a:solidFill>
                <a:sym typeface="Symbol" charset="2"/>
              </a:rPr>
              <a:t>x-x</a:t>
            </a:r>
            <a:r>
              <a:rPr lang="en-US" sz="2400" dirty="0" smtClean="0">
                <a:solidFill>
                  <a:srgbClr val="009999"/>
                </a:solidFill>
                <a:sym typeface="Symbol" charset="2"/>
              </a:rPr>
              <a:t>*||</a:t>
            </a:r>
            <a:r>
              <a:rPr lang="en-US" sz="2400" baseline="-25000" dirty="0" smtClean="0">
                <a:solidFill>
                  <a:srgbClr val="009999"/>
                </a:solidFill>
                <a:sym typeface="Symbol" charset="2"/>
              </a:rPr>
              <a:t>2</a:t>
            </a:r>
            <a:r>
              <a:rPr lang="en-US" sz="2400" dirty="0" smtClean="0">
                <a:solidFill>
                  <a:srgbClr val="009999"/>
                </a:solidFill>
                <a:sym typeface="Symbol" charset="2"/>
              </a:rPr>
              <a:t> </a:t>
            </a:r>
            <a:r>
              <a:rPr lang="en-US" sz="2400" dirty="0" smtClean="0">
                <a:solidFill>
                  <a:srgbClr val="009999"/>
                </a:solidFill>
                <a:ea typeface="Arial" charset="0"/>
                <a:cs typeface="Arial" charset="0"/>
              </a:rPr>
              <a:t>≤ C min</a:t>
            </a:r>
            <a:r>
              <a:rPr lang="en-US" sz="2400" baseline="-25000" dirty="0" smtClean="0">
                <a:solidFill>
                  <a:srgbClr val="009999"/>
                </a:solidFill>
                <a:ea typeface="Arial" charset="0"/>
                <a:cs typeface="Arial" charset="0"/>
              </a:rPr>
              <a:t>1-sparse </a:t>
            </a:r>
            <a:r>
              <a:rPr lang="en-US" sz="2400" baseline="-25000" dirty="0" err="1" smtClean="0">
                <a:solidFill>
                  <a:srgbClr val="009999"/>
                </a:solidFill>
                <a:ea typeface="Arial" charset="0"/>
                <a:cs typeface="Arial" charset="0"/>
              </a:rPr>
              <a:t>x</a:t>
            </a:r>
            <a:r>
              <a:rPr lang="en-US" sz="2400" baseline="-25000" dirty="0" smtClean="0">
                <a:solidFill>
                  <a:srgbClr val="009999"/>
                </a:solidFill>
                <a:ea typeface="Arial" charset="0"/>
                <a:cs typeface="Arial" charset="0"/>
              </a:rPr>
              <a:t>”</a:t>
            </a:r>
            <a:r>
              <a:rPr lang="en-US" sz="2400" dirty="0" smtClean="0">
                <a:solidFill>
                  <a:srgbClr val="009999"/>
                </a:solidFill>
                <a:ea typeface="Arial" charset="0"/>
                <a:cs typeface="Arial" charset="0"/>
              </a:rPr>
              <a:t> ||x-x”||</a:t>
            </a:r>
            <a:r>
              <a:rPr lang="en-US" sz="2400" baseline="-25000" dirty="0" smtClean="0">
                <a:solidFill>
                  <a:srgbClr val="009999"/>
                </a:solidFill>
                <a:ea typeface="Arial" charset="0"/>
                <a:cs typeface="Arial" charset="0"/>
              </a:rPr>
              <a:t>2</a:t>
            </a:r>
            <a:endParaRPr lang="en-US" sz="2400" dirty="0" smtClean="0">
              <a:solidFill>
                <a:srgbClr val="000000"/>
              </a:solidFill>
              <a:ea typeface="Arial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0000"/>
                </a:solidFill>
                <a:ea typeface="Arial" charset="0"/>
                <a:cs typeface="Arial" charset="0"/>
              </a:rPr>
              <a:t>Essentially: find coordinate </a:t>
            </a:r>
            <a:r>
              <a:rPr lang="en-US" sz="2400" dirty="0" err="1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x</a:t>
            </a:r>
            <a:r>
              <a:rPr lang="en-US" sz="2400" baseline="-25000" dirty="0" err="1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j</a:t>
            </a:r>
            <a:r>
              <a:rPr lang="en-US" sz="2400" dirty="0" smtClean="0">
                <a:solidFill>
                  <a:srgbClr val="000000"/>
                </a:solidFill>
                <a:ea typeface="Arial" charset="0"/>
                <a:cs typeface="Arial" charset="0"/>
              </a:rPr>
              <a:t> with error </a:t>
            </a:r>
            <a:r>
              <a:rPr lang="en-US" sz="24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||x</a:t>
            </a:r>
            <a:r>
              <a:rPr lang="en-US" sz="2400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[n]-{j}</a:t>
            </a:r>
            <a:r>
              <a:rPr lang="en-US" sz="24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||</a:t>
            </a:r>
            <a:r>
              <a:rPr lang="en-US" sz="2400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2</a:t>
            </a:r>
            <a:endParaRPr lang="en-US" sz="2400" dirty="0" smtClean="0">
              <a:solidFill>
                <a:srgbClr val="4597A0"/>
              </a:solidFill>
              <a:ea typeface="Arial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0000"/>
                </a:solidFill>
                <a:ea typeface="Arial" charset="0"/>
                <a:cs typeface="Arial" charset="0"/>
              </a:rPr>
              <a:t>Consider a special case where </a:t>
            </a:r>
            <a:r>
              <a:rPr lang="en-US" sz="24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x</a:t>
            </a:r>
            <a:r>
              <a:rPr lang="en-US" sz="2400" dirty="0" smtClean="0">
                <a:solidFill>
                  <a:srgbClr val="000000"/>
                </a:solidFill>
                <a:ea typeface="Arial" charset="0"/>
                <a:cs typeface="Arial" charset="0"/>
              </a:rPr>
              <a:t> is 1-sparse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0000"/>
                </a:solidFill>
                <a:ea typeface="Arial" charset="0"/>
                <a:cs typeface="Arial" charset="0"/>
              </a:rPr>
              <a:t>Two measurements suffice:</a:t>
            </a:r>
          </a:p>
          <a:p>
            <a:pPr lvl="1">
              <a:lnSpc>
                <a:spcPct val="80000"/>
              </a:lnSpc>
            </a:pPr>
            <a:r>
              <a:rPr lang="en-US" sz="24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a(x</a:t>
            </a:r>
            <a:r>
              <a:rPr lang="en-US" sz="2400" dirty="0" smtClean="0">
                <a:solidFill>
                  <a:srgbClr val="3C8C93"/>
                </a:solidFill>
                <a:ea typeface="Arial" charset="0"/>
                <a:cs typeface="Arial" charset="0"/>
              </a:rPr>
              <a:t>)=</a:t>
            </a:r>
            <a:r>
              <a:rPr lang="en-US" sz="24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Σ</a:t>
            </a:r>
            <a:r>
              <a:rPr lang="en-US" sz="2400" baseline="-250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i</a:t>
            </a:r>
            <a:r>
              <a:rPr lang="en-US" sz="2400" dirty="0" smtClean="0">
                <a:solidFill>
                  <a:srgbClr val="3C8C93"/>
                </a:solidFill>
                <a:ea typeface="Arial" charset="0"/>
                <a:cs typeface="Arial" charset="0"/>
              </a:rPr>
              <a:t> </a:t>
            </a:r>
            <a:r>
              <a:rPr lang="en-US" sz="24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i</a:t>
            </a:r>
            <a:r>
              <a:rPr lang="en-US" sz="2400" dirty="0" smtClean="0">
                <a:solidFill>
                  <a:srgbClr val="3C8C93"/>
                </a:solidFill>
                <a:ea typeface="Arial" charset="0"/>
                <a:cs typeface="Arial" charset="0"/>
              </a:rPr>
              <a:t>*x</a:t>
            </a:r>
            <a:r>
              <a:rPr lang="en-US" sz="2400" baseline="-25000" dirty="0" smtClean="0">
                <a:solidFill>
                  <a:srgbClr val="3C8C93"/>
                </a:solidFill>
                <a:ea typeface="Arial" charset="0"/>
                <a:cs typeface="Arial" charset="0"/>
              </a:rPr>
              <a:t>i</a:t>
            </a:r>
            <a:r>
              <a:rPr lang="en-US" sz="2400" dirty="0" smtClean="0">
                <a:solidFill>
                  <a:srgbClr val="3C8C93"/>
                </a:solidFill>
                <a:ea typeface="Arial" charset="0"/>
                <a:cs typeface="Arial" charset="0"/>
              </a:rPr>
              <a:t>*</a:t>
            </a:r>
            <a:r>
              <a:rPr lang="en-US" sz="24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r</a:t>
            </a:r>
            <a:r>
              <a:rPr lang="en-US" sz="2400" baseline="-250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i</a:t>
            </a:r>
            <a:endParaRPr lang="en-US" sz="2400" dirty="0" smtClean="0">
              <a:solidFill>
                <a:srgbClr val="3C8C93"/>
              </a:solidFill>
              <a:ea typeface="Arial" charset="0"/>
              <a:cs typeface="Arial" charset="0"/>
            </a:endParaRPr>
          </a:p>
          <a:p>
            <a:pPr lvl="1">
              <a:lnSpc>
                <a:spcPct val="80000"/>
              </a:lnSpc>
            </a:pPr>
            <a:r>
              <a:rPr lang="en-US" sz="24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b(x</a:t>
            </a:r>
            <a:r>
              <a:rPr lang="en-US" sz="2400" dirty="0" smtClean="0">
                <a:solidFill>
                  <a:srgbClr val="3C8C93"/>
                </a:solidFill>
                <a:ea typeface="Arial" charset="0"/>
                <a:cs typeface="Arial" charset="0"/>
              </a:rPr>
              <a:t>)=</a:t>
            </a:r>
            <a:r>
              <a:rPr lang="en-US" sz="24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Σ</a:t>
            </a:r>
            <a:r>
              <a:rPr lang="en-US" sz="2400" baseline="-250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i</a:t>
            </a:r>
            <a:r>
              <a:rPr lang="en-US" sz="2400" dirty="0" smtClean="0">
                <a:solidFill>
                  <a:srgbClr val="3C8C93"/>
                </a:solidFill>
                <a:ea typeface="Arial" charset="0"/>
                <a:cs typeface="Arial" charset="0"/>
              </a:rPr>
              <a:t> x</a:t>
            </a:r>
            <a:r>
              <a:rPr lang="en-US" sz="2400" baseline="-25000" dirty="0" smtClean="0">
                <a:solidFill>
                  <a:srgbClr val="3C8C93"/>
                </a:solidFill>
                <a:ea typeface="Arial" charset="0"/>
                <a:cs typeface="Arial" charset="0"/>
              </a:rPr>
              <a:t>i</a:t>
            </a:r>
            <a:r>
              <a:rPr lang="en-US" sz="2400" dirty="0" smtClean="0">
                <a:solidFill>
                  <a:srgbClr val="3C8C93"/>
                </a:solidFill>
                <a:ea typeface="Arial" charset="0"/>
                <a:cs typeface="Arial" charset="0"/>
              </a:rPr>
              <a:t>*</a:t>
            </a:r>
            <a:r>
              <a:rPr lang="en-US" sz="24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r</a:t>
            </a:r>
            <a:r>
              <a:rPr lang="en-US" sz="2400" baseline="-250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i</a:t>
            </a:r>
            <a:endParaRPr lang="en-US" sz="2400" dirty="0" smtClean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  <a:cs typeface="Arial" charset="0"/>
              </a:rPr>
              <a:t>     where </a:t>
            </a:r>
            <a:r>
              <a:rPr lang="en-US" sz="2400" dirty="0" err="1" smtClean="0">
                <a:solidFill>
                  <a:srgbClr val="000000"/>
                </a:solidFill>
                <a:cs typeface="Arial" charset="0"/>
              </a:rPr>
              <a:t>r</a:t>
            </a:r>
            <a:r>
              <a:rPr lang="en-US" sz="2400" baseline="-250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i</a:t>
            </a:r>
            <a:r>
              <a:rPr lang="en-US" sz="2400" baseline="-25000" dirty="0" smtClean="0">
                <a:solidFill>
                  <a:srgbClr val="3C8C93"/>
                </a:solidFill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ea typeface="Arial" charset="0"/>
                <a:cs typeface="Arial" charset="0"/>
              </a:rPr>
              <a:t>are </a:t>
            </a:r>
            <a:r>
              <a:rPr lang="en-US" sz="2400" dirty="0" err="1" smtClean="0">
                <a:solidFill>
                  <a:srgbClr val="000000"/>
                </a:solidFill>
                <a:ea typeface="Arial" charset="0"/>
                <a:cs typeface="Arial" charset="0"/>
              </a:rPr>
              <a:t>i.i.d</a:t>
            </a:r>
            <a:r>
              <a:rPr lang="en-US" sz="2400" dirty="0" smtClean="0">
                <a:solidFill>
                  <a:srgbClr val="000000"/>
                </a:solidFill>
                <a:ea typeface="Arial" charset="0"/>
                <a:cs typeface="Arial" charset="0"/>
              </a:rPr>
              <a:t>. chosen from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{-1,1}</a:t>
            </a:r>
            <a:endParaRPr lang="en-US" sz="2400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0000"/>
                </a:solidFill>
                <a:cs typeface="Arial" charset="0"/>
              </a:rPr>
              <a:t>We have:</a:t>
            </a:r>
          </a:p>
          <a:p>
            <a:pPr lvl="1">
              <a:lnSpc>
                <a:spcPct val="80000"/>
              </a:lnSpc>
            </a:pPr>
            <a:r>
              <a:rPr lang="en-US" sz="2000" dirty="0" err="1" smtClean="0">
                <a:solidFill>
                  <a:srgbClr val="3C8C93"/>
                </a:solidFill>
                <a:cs typeface="Arial" charset="0"/>
              </a:rPr>
              <a:t>j</a:t>
            </a:r>
            <a:r>
              <a:rPr lang="en-US" sz="2000" dirty="0" smtClean="0">
                <a:solidFill>
                  <a:srgbClr val="3C8C93"/>
                </a:solidFill>
                <a:cs typeface="Arial" charset="0"/>
              </a:rPr>
              <a:t>=</a:t>
            </a:r>
            <a:r>
              <a:rPr lang="en-US" sz="2000" dirty="0" err="1" smtClean="0">
                <a:solidFill>
                  <a:srgbClr val="3C8C93"/>
                </a:solidFill>
                <a:cs typeface="Arial" charset="0"/>
              </a:rPr>
              <a:t>a(x)/b(x</a:t>
            </a:r>
            <a:r>
              <a:rPr lang="en-US" sz="2000" dirty="0" smtClean="0">
                <a:solidFill>
                  <a:srgbClr val="3C8C93"/>
                </a:solidFill>
                <a:cs typeface="Arial" charset="0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sz="2000" dirty="0" err="1" smtClean="0">
                <a:solidFill>
                  <a:srgbClr val="3C8C93"/>
                </a:solidFill>
                <a:cs typeface="Arial" charset="0"/>
              </a:rPr>
              <a:t>x</a:t>
            </a:r>
            <a:r>
              <a:rPr lang="en-US" sz="2000" baseline="-25000" dirty="0" err="1" smtClean="0">
                <a:solidFill>
                  <a:srgbClr val="3C8C93"/>
                </a:solidFill>
                <a:cs typeface="Arial" charset="0"/>
              </a:rPr>
              <a:t>j</a:t>
            </a:r>
            <a:r>
              <a:rPr lang="en-US" sz="2000" dirty="0" smtClean="0">
                <a:solidFill>
                  <a:srgbClr val="3C8C93"/>
                </a:solidFill>
                <a:cs typeface="Arial" charset="0"/>
              </a:rPr>
              <a:t>=</a:t>
            </a:r>
            <a:r>
              <a:rPr lang="en-US" sz="2000" dirty="0" err="1" smtClean="0">
                <a:solidFill>
                  <a:srgbClr val="3C8C93"/>
                </a:solidFill>
                <a:cs typeface="Arial" charset="0"/>
              </a:rPr>
              <a:t>b(x</a:t>
            </a:r>
            <a:r>
              <a:rPr lang="en-US" sz="2000" dirty="0" smtClean="0">
                <a:solidFill>
                  <a:srgbClr val="3C8C93"/>
                </a:solidFill>
                <a:cs typeface="Arial" charset="0"/>
              </a:rPr>
              <a:t>)*</a:t>
            </a:r>
            <a:r>
              <a:rPr lang="en-US" sz="2000" dirty="0" err="1" smtClean="0">
                <a:solidFill>
                  <a:srgbClr val="3C8C93"/>
                </a:solidFill>
                <a:cs typeface="Arial" charset="0"/>
              </a:rPr>
              <a:t>r</a:t>
            </a:r>
            <a:r>
              <a:rPr lang="en-US" sz="2000" baseline="-25000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i</a:t>
            </a:r>
            <a:endParaRPr lang="en-US" sz="2000" dirty="0" smtClean="0">
              <a:solidFill>
                <a:srgbClr val="3C8C93"/>
              </a:solidFill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400" dirty="0" smtClean="0">
                <a:cs typeface="Arial" charset="0"/>
              </a:rPr>
              <a:t>Can extend to the case when </a:t>
            </a:r>
            <a:r>
              <a:rPr lang="en-US" sz="2400" dirty="0" err="1" smtClean="0">
                <a:solidFill>
                  <a:srgbClr val="4597A0"/>
                </a:solidFill>
                <a:cs typeface="Arial" charset="0"/>
              </a:rPr>
              <a:t>x</a:t>
            </a:r>
            <a:r>
              <a:rPr lang="en-US" sz="2400" dirty="0" smtClean="0">
                <a:cs typeface="Arial" charset="0"/>
              </a:rPr>
              <a:t> is not exactly </a:t>
            </a:r>
            <a:r>
              <a:rPr lang="en-US" sz="2400" dirty="0" err="1" smtClean="0">
                <a:solidFill>
                  <a:srgbClr val="4597A0"/>
                </a:solidFill>
                <a:cs typeface="Arial" charset="0"/>
              </a:rPr>
              <a:t>k</a:t>
            </a:r>
            <a:r>
              <a:rPr lang="en-US" sz="2400" dirty="0" smtClean="0">
                <a:cs typeface="Arial" charset="0"/>
              </a:rPr>
              <a:t>-sparse: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cs typeface="Arial" charset="0"/>
              </a:rPr>
              <a:t>Round </a:t>
            </a:r>
            <a:r>
              <a:rPr lang="en-US" sz="2000" dirty="0" err="1" smtClean="0">
                <a:solidFill>
                  <a:srgbClr val="3C8C93"/>
                </a:solidFill>
                <a:cs typeface="Arial" charset="0"/>
              </a:rPr>
              <a:t>a(x)/b(x</a:t>
            </a:r>
            <a:r>
              <a:rPr lang="en-US" sz="2000" dirty="0" smtClean="0">
                <a:solidFill>
                  <a:srgbClr val="3C8C93"/>
                </a:solidFill>
                <a:cs typeface="Arial" charset="0"/>
              </a:rPr>
              <a:t>) </a:t>
            </a:r>
            <a:r>
              <a:rPr lang="en-US" sz="2000" dirty="0" smtClean="0">
                <a:cs typeface="Arial" charset="0"/>
              </a:rPr>
              <a:t>to the nearest integer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cs typeface="Arial" charset="0"/>
              </a:rPr>
              <a:t>Works if </a:t>
            </a:r>
            <a:r>
              <a:rPr lang="en-US" sz="2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||x</a:t>
            </a:r>
            <a:r>
              <a:rPr lang="en-US" sz="2000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[n]-{j}</a:t>
            </a:r>
            <a:r>
              <a:rPr lang="en-US" sz="2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||</a:t>
            </a:r>
            <a:r>
              <a:rPr lang="en-US" sz="2000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2 </a:t>
            </a:r>
            <a:r>
              <a:rPr lang="en-US" sz="2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&lt; C’ |</a:t>
            </a:r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x</a:t>
            </a:r>
            <a:r>
              <a:rPr lang="en-US" sz="2000" baseline="-25000" dirty="0" err="1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j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| </a:t>
            </a:r>
            <a:r>
              <a:rPr lang="en-US" sz="2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/</a:t>
            </a:r>
            <a:r>
              <a:rPr lang="en-US" sz="2000" dirty="0" err="1" smtClean="0">
                <a:solidFill>
                  <a:srgbClr val="4597A0"/>
                </a:solidFill>
                <a:ea typeface="Arial" charset="0"/>
                <a:cs typeface="Arial" charset="0"/>
              </a:rPr>
              <a:t>n</a:t>
            </a:r>
            <a:r>
              <a:rPr lang="en-US" sz="2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     </a:t>
            </a:r>
            <a:r>
              <a:rPr lang="en-US" sz="2000" dirty="0" smtClean="0">
                <a:solidFill>
                  <a:srgbClr val="000000"/>
                </a:solidFill>
                <a:ea typeface="Arial" charset="0"/>
                <a:cs typeface="Arial" charset="0"/>
              </a:rPr>
              <a:t>  (*)</a:t>
            </a:r>
            <a:endParaRPr lang="en-US" sz="2000" dirty="0" smtClean="0"/>
          </a:p>
        </p:txBody>
      </p:sp>
      <p:grpSp>
        <p:nvGrpSpPr>
          <p:cNvPr id="18" name="Group 17"/>
          <p:cNvGrpSpPr/>
          <p:nvPr/>
        </p:nvGrpSpPr>
        <p:grpSpPr>
          <a:xfrm>
            <a:off x="5867400" y="2133600"/>
            <a:ext cx="3048000" cy="762000"/>
            <a:chOff x="5867400" y="2133600"/>
            <a:chExt cx="3048000" cy="762000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5867400" y="2590800"/>
              <a:ext cx="30480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23"/>
            <p:cNvSpPr>
              <a:spLocks noChangeArrowheads="1"/>
            </p:cNvSpPr>
            <p:nvPr/>
          </p:nvSpPr>
          <p:spPr bwMode="auto">
            <a:xfrm>
              <a:off x="8001000" y="25908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baseline="-25000" dirty="0"/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7086600" y="25908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7391400" y="2590800"/>
              <a:ext cx="304800" cy="304800"/>
            </a:xfrm>
            <a:prstGeom prst="rect">
              <a:avLst/>
            </a:prstGeom>
            <a:solidFill>
              <a:srgbClr val="35EF3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8305800" y="25908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8610600" y="25908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6172200" y="25908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6477000" y="25908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7696200" y="25908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6781800" y="25908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9"/>
            <p:cNvSpPr>
              <a:spLocks noChangeArrowheads="1"/>
            </p:cNvSpPr>
            <p:nvPr/>
          </p:nvSpPr>
          <p:spPr bwMode="auto">
            <a:xfrm>
              <a:off x="5867400" y="25908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391400" y="2133600"/>
              <a:ext cx="2658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j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ea typeface="Arial" charset="0"/>
                <a:cs typeface="Arial" charset="0"/>
              </a:rPr>
              <a:t>Compute sets 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[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]=S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0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 ≥ S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1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≥ S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2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≥ …≥ S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={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j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}</a:t>
            </a:r>
          </a:p>
          <a:p>
            <a:r>
              <a:rPr lang="en-US" dirty="0" smtClean="0">
                <a:ea typeface="Arial" charset="0"/>
                <a:cs typeface="Arial" charset="0"/>
              </a:rPr>
              <a:t>Suppose 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||x</a:t>
            </a:r>
            <a:r>
              <a:rPr lang="en-US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S</a:t>
            </a:r>
            <a:r>
              <a:rPr lang="en-US" sz="2400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i</a:t>
            </a:r>
            <a:r>
              <a:rPr lang="en-US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-{j}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||</a:t>
            </a:r>
            <a:r>
              <a:rPr lang="en-US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2 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&lt; C’ |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x</a:t>
            </a:r>
            <a:r>
              <a:rPr lang="en-US" baseline="-25000" dirty="0" err="1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j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| 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ea typeface="Arial" charset="0"/>
                <a:cs typeface="Arial" charset="0"/>
              </a:rPr>
              <a:t>B</a:t>
            </a:r>
            <a:r>
              <a:rPr lang="en-US" baseline="30000" dirty="0" smtClean="0">
                <a:solidFill>
                  <a:srgbClr val="FF0000"/>
                </a:solidFill>
                <a:ea typeface="Arial" charset="0"/>
                <a:cs typeface="Arial" charset="0"/>
              </a:rPr>
              <a:t>2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 </a:t>
            </a:r>
          </a:p>
          <a:p>
            <a:r>
              <a:rPr lang="en-US" dirty="0" smtClean="0"/>
              <a:t>We show how to construct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S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i+1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≤S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i </a:t>
            </a:r>
            <a:r>
              <a:rPr lang="en-US" dirty="0" smtClean="0">
                <a:solidFill>
                  <a:srgbClr val="000000"/>
                </a:solidFill>
                <a:ea typeface="Arial" charset="0"/>
                <a:cs typeface="Arial" charset="0"/>
              </a:rPr>
              <a:t>such that</a:t>
            </a:r>
          </a:p>
          <a:p>
            <a:pPr algn="ctr">
              <a:buNone/>
            </a:pP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||x</a:t>
            </a:r>
            <a:r>
              <a:rPr lang="en-US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S</a:t>
            </a:r>
            <a:r>
              <a:rPr lang="en-US" sz="2400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i+1</a:t>
            </a:r>
            <a:r>
              <a:rPr lang="en-US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-{j}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||</a:t>
            </a:r>
            <a:r>
              <a:rPr lang="en-US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2 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&lt; ||x</a:t>
            </a:r>
            <a:r>
              <a:rPr lang="en-US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S</a:t>
            </a:r>
            <a:r>
              <a:rPr lang="en-US" sz="2400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i</a:t>
            </a:r>
            <a:r>
              <a:rPr lang="en-US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-{j}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||</a:t>
            </a:r>
            <a:r>
              <a:rPr lang="en-US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2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 /B &lt; C’ |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x</a:t>
            </a:r>
            <a:r>
              <a:rPr lang="en-US" baseline="-25000" dirty="0" err="1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j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| 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/</a:t>
            </a:r>
            <a:r>
              <a:rPr lang="en-US" dirty="0" smtClean="0">
                <a:solidFill>
                  <a:srgbClr val="FF0000"/>
                </a:solidFill>
                <a:ea typeface="Arial" charset="0"/>
                <a:cs typeface="Arial" charset="0"/>
              </a:rPr>
              <a:t>B</a:t>
            </a:r>
            <a:r>
              <a:rPr lang="en-US" baseline="30000" dirty="0" smtClean="0">
                <a:solidFill>
                  <a:srgbClr val="FF0000"/>
                </a:solidFill>
                <a:ea typeface="Arial" charset="0"/>
                <a:cs typeface="Arial" charset="0"/>
              </a:rPr>
              <a:t>3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 </a:t>
            </a:r>
            <a:r>
              <a:rPr lang="en-US" baseline="30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ea typeface="Arial" charset="0"/>
                <a:cs typeface="Arial" charset="0"/>
              </a:rPr>
              <a:t>   and</a:t>
            </a:r>
          </a:p>
          <a:p>
            <a:pPr algn="ctr">
              <a:buNone/>
            </a:pPr>
            <a:r>
              <a:rPr lang="en-US" dirty="0" smtClean="0">
                <a:solidFill>
                  <a:srgbClr val="3C8C93"/>
                </a:solidFill>
                <a:ea typeface="Arial" charset="0"/>
                <a:cs typeface="Arial" charset="0"/>
              </a:rPr>
              <a:t>|S</a:t>
            </a:r>
            <a:r>
              <a:rPr lang="en-US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i+1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|&lt;1+|</a:t>
            </a:r>
            <a:r>
              <a:rPr lang="en-US" dirty="0" smtClean="0">
                <a:solidFill>
                  <a:srgbClr val="3C8C93"/>
                </a:solidFill>
                <a:ea typeface="Arial" charset="0"/>
                <a:cs typeface="Arial" charset="0"/>
              </a:rPr>
              <a:t>S</a:t>
            </a:r>
            <a:r>
              <a:rPr lang="en-US" baseline="-25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i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|/B</a:t>
            </a:r>
            <a:r>
              <a:rPr lang="en-US" baseline="30000" dirty="0" smtClean="0">
                <a:solidFill>
                  <a:srgbClr val="4597A0"/>
                </a:solidFill>
                <a:ea typeface="Arial" charset="0"/>
                <a:cs typeface="Arial" charset="0"/>
              </a:rPr>
              <a:t>2</a:t>
            </a:r>
            <a:endParaRPr lang="en-US" dirty="0" smtClean="0">
              <a:solidFill>
                <a:srgbClr val="3C8C93"/>
              </a:solidFill>
              <a:ea typeface="Arial" charset="0"/>
              <a:cs typeface="Arial" charset="0"/>
            </a:endParaRPr>
          </a:p>
          <a:p>
            <a:r>
              <a:rPr lang="en-US" dirty="0" smtClean="0">
                <a:ea typeface="Arial" charset="0"/>
                <a:cs typeface="Arial" charset="0"/>
              </a:rPr>
              <a:t>Converges after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=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O(log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 log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) </a:t>
            </a:r>
            <a:r>
              <a:rPr lang="en-US" dirty="0" smtClean="0">
                <a:ea typeface="Arial" charset="0"/>
                <a:cs typeface="Arial" charset="0"/>
              </a:rPr>
              <a:t>steps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Arial" charset="0"/>
                <a:cs typeface="Arial" charset="0"/>
              </a:rPr>
              <a:t>Iteration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5867400" cy="4191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For</a:t>
            </a:r>
            <a:r>
              <a:rPr lang="en-US" dirty="0" smtClean="0">
                <a:solidFill>
                  <a:srgbClr val="3C8C93"/>
                </a:solidFill>
              </a:rPr>
              <a:t> </a:t>
            </a:r>
            <a:r>
              <a:rPr lang="en-US" dirty="0" err="1" smtClean="0">
                <a:solidFill>
                  <a:srgbClr val="3C8C93"/>
                </a:solidFill>
              </a:rPr>
              <a:t>i</a:t>
            </a:r>
            <a:r>
              <a:rPr lang="en-US" dirty="0" smtClean="0">
                <a:solidFill>
                  <a:srgbClr val="3C8C93"/>
                </a:solidFill>
              </a:rPr>
              <a:t>=1..n, </a:t>
            </a:r>
            <a:r>
              <a:rPr lang="en-US" dirty="0" smtClean="0">
                <a:solidFill>
                  <a:srgbClr val="000000"/>
                </a:solidFill>
              </a:rPr>
              <a:t>let</a:t>
            </a:r>
            <a:r>
              <a:rPr lang="en-US" dirty="0" smtClean="0">
                <a:solidFill>
                  <a:srgbClr val="3C8C93"/>
                </a:solidFill>
              </a:rPr>
              <a:t> </a:t>
            </a:r>
            <a:r>
              <a:rPr lang="en-US" dirty="0" err="1" smtClean="0">
                <a:solidFill>
                  <a:srgbClr val="3C8C93"/>
                </a:solidFill>
              </a:rPr>
              <a:t>g(i</a:t>
            </a:r>
            <a:r>
              <a:rPr lang="en-US" dirty="0" smtClean="0">
                <a:solidFill>
                  <a:srgbClr val="3C8C93"/>
                </a:solidFill>
              </a:rPr>
              <a:t>) </a:t>
            </a:r>
            <a:r>
              <a:rPr lang="en-US" dirty="0" smtClean="0"/>
              <a:t>be chosen uniformly at random from </a:t>
            </a:r>
            <a:r>
              <a:rPr lang="en-US" dirty="0" smtClean="0">
                <a:solidFill>
                  <a:srgbClr val="3C8C93"/>
                </a:solidFill>
              </a:rPr>
              <a:t>{1…B</a:t>
            </a:r>
            <a:r>
              <a:rPr lang="en-US" baseline="30000" dirty="0" smtClean="0">
                <a:solidFill>
                  <a:srgbClr val="3C8C93"/>
                </a:solidFill>
              </a:rPr>
              <a:t>2</a:t>
            </a:r>
            <a:r>
              <a:rPr lang="en-US" dirty="0" smtClean="0">
                <a:solidFill>
                  <a:srgbClr val="3C8C93"/>
                </a:solidFill>
              </a:rPr>
              <a:t>}</a:t>
            </a:r>
            <a:endParaRPr lang="en-US" dirty="0" smtClean="0"/>
          </a:p>
          <a:p>
            <a:endParaRPr lang="en-US" dirty="0" smtClean="0">
              <a:ea typeface="Arial" charset="0"/>
              <a:cs typeface="Arial" charset="0"/>
            </a:endParaRPr>
          </a:p>
          <a:p>
            <a:r>
              <a:rPr lang="en-US" dirty="0" smtClean="0">
                <a:ea typeface="Arial" charset="0"/>
                <a:cs typeface="Arial" charset="0"/>
              </a:rPr>
              <a:t>Compute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y</a:t>
            </a:r>
            <a:r>
              <a:rPr lang="en-US" baseline="-25000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=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Σ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 </a:t>
            </a:r>
            <a:r>
              <a:rPr lang="en-US" baseline="-25000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l</a:t>
            </a:r>
            <a:r>
              <a:rPr lang="en-US" baseline="-25000" dirty="0" err="1" smtClean="0">
                <a:solidFill>
                  <a:srgbClr val="3C8C93"/>
                </a:solidFill>
              </a:rPr>
              <a:t>∈Si</a:t>
            </a:r>
            <a:r>
              <a:rPr lang="en-US" baseline="-25000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:g(l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)=</a:t>
            </a:r>
            <a:r>
              <a:rPr lang="en-US" baseline="-25000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 x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l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r</a:t>
            </a:r>
            <a:r>
              <a:rPr lang="en-US" baseline="-25000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l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  <a:ea typeface="Arial" charset="0"/>
                <a:cs typeface="Arial" charset="0"/>
              </a:rPr>
              <a:t>Let </a:t>
            </a:r>
            <a:r>
              <a:rPr lang="en-US" dirty="0" err="1" smtClean="0">
                <a:solidFill>
                  <a:srgbClr val="4597A0"/>
                </a:solidFill>
                <a:ea typeface="Arial" charset="0"/>
                <a:cs typeface="Arial" charset="0"/>
              </a:rPr>
              <a:t>p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=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g(j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)</a:t>
            </a:r>
            <a:endParaRPr lang="en-US" dirty="0" smtClean="0">
              <a:solidFill>
                <a:srgbClr val="000000"/>
              </a:solidFill>
              <a:ea typeface="Arial" charset="0"/>
              <a:cs typeface="Arial" charset="0"/>
            </a:endParaRPr>
          </a:p>
          <a:p>
            <a:r>
              <a:rPr lang="en-US" dirty="0" smtClean="0">
                <a:solidFill>
                  <a:srgbClr val="000000"/>
                </a:solidFill>
                <a:ea typeface="Arial" charset="0"/>
                <a:cs typeface="Arial" charset="0"/>
              </a:rPr>
              <a:t>We have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E[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y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t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2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] =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||x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g</a:t>
            </a:r>
            <a:r>
              <a:rPr lang="en-US" sz="1429" dirty="0" smtClean="0">
                <a:solidFill>
                  <a:schemeClr val="accent1">
                    <a:lumMod val="50000"/>
                  </a:schemeClr>
                </a:solidFill>
              </a:rPr>
              <a:t>-1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(t)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||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2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2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  <a:ea typeface="Arial" charset="0"/>
                <a:cs typeface="Arial" charset="0"/>
              </a:rPr>
              <a:t>Therefore</a:t>
            </a:r>
          </a:p>
          <a:p>
            <a:pPr algn="ctr">
              <a:buNone/>
            </a:pP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E[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Σ</a:t>
            </a:r>
            <a:r>
              <a:rPr lang="en-US" baseline="-25000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t:p≠t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 y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t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2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] &lt;</a:t>
            </a:r>
            <a:r>
              <a:rPr lang="en-US" dirty="0" smtClean="0">
                <a:solidFill>
                  <a:srgbClr val="4597A0"/>
                </a:solidFill>
                <a:ea typeface="Arial" charset="0"/>
                <a:cs typeface="Arial" charset="0"/>
              </a:rPr>
              <a:t>C’ E[y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p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2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]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ea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/B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4</a:t>
            </a:r>
          </a:p>
          <a:p>
            <a:pPr>
              <a:buNone/>
            </a:pPr>
            <a:r>
              <a:rPr lang="en-US" dirty="0" smtClean="0">
                <a:ea typeface="Arial" charset="0"/>
                <a:cs typeface="Arial" charset="0"/>
              </a:rPr>
              <a:t>   and we can apply the two-measurement scheme to </a:t>
            </a:r>
            <a:r>
              <a:rPr lang="en-US" dirty="0" err="1" smtClean="0">
                <a:solidFill>
                  <a:srgbClr val="3C8C93"/>
                </a:solidFill>
                <a:ea typeface="Arial" charset="0"/>
                <a:cs typeface="Arial" charset="0"/>
              </a:rPr>
              <a:t>y</a:t>
            </a:r>
            <a:r>
              <a:rPr lang="en-US" dirty="0" smtClean="0">
                <a:ea typeface="Arial" charset="0"/>
                <a:cs typeface="Arial" charset="0"/>
              </a:rPr>
              <a:t> to </a:t>
            </a:r>
            <a:r>
              <a:rPr lang="en-US" dirty="0" smtClean="0">
                <a:ea typeface="Arial" charset="0"/>
                <a:cs typeface="Arial" charset="0"/>
              </a:rPr>
              <a:t>identify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p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ea typeface="Arial" charset="0"/>
              <a:cs typeface="Arial" charset="0"/>
            </a:endParaRPr>
          </a:p>
          <a:p>
            <a:r>
              <a:rPr lang="en-US" dirty="0" smtClean="0">
                <a:solidFill>
                  <a:srgbClr val="000000"/>
                </a:solidFill>
                <a:ea typeface="Arial" charset="0"/>
                <a:cs typeface="Arial" charset="0"/>
              </a:rPr>
              <a:t>We set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S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i+1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=g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-1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a typeface="Arial" charset="0"/>
                <a:cs typeface="Arial" charset="0"/>
              </a:rPr>
              <a:t>(p)</a:t>
            </a:r>
          </a:p>
          <a:p>
            <a:endParaRPr lang="en-US" dirty="0" smtClean="0">
              <a:ea typeface="Arial" charset="0"/>
              <a:cs typeface="Arial" charset="0"/>
            </a:endParaRPr>
          </a:p>
          <a:p>
            <a:pPr>
              <a:buNone/>
            </a:pPr>
            <a:endParaRPr lang="en-US" dirty="0" smtClean="0">
              <a:solidFill>
                <a:srgbClr val="000000"/>
              </a:solidFill>
              <a:ea typeface="Arial" charset="0"/>
              <a:cs typeface="Arial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7315200" y="35814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</a:t>
            </a:r>
            <a:endParaRPr lang="en-US" dirty="0"/>
          </a:p>
        </p:txBody>
      </p:sp>
      <p:grpSp>
        <p:nvGrpSpPr>
          <p:cNvPr id="55" name="Group 54"/>
          <p:cNvGrpSpPr/>
          <p:nvPr/>
        </p:nvGrpSpPr>
        <p:grpSpPr>
          <a:xfrm>
            <a:off x="6096000" y="1905000"/>
            <a:ext cx="3048000" cy="2595265"/>
            <a:chOff x="6096000" y="1905000"/>
            <a:chExt cx="3048000" cy="2595265"/>
          </a:xfrm>
        </p:grpSpPr>
        <p:sp>
          <p:nvSpPr>
            <p:cNvPr id="4" name="Line 11"/>
            <p:cNvSpPr>
              <a:spLocks noChangeShapeType="1"/>
            </p:cNvSpPr>
            <p:nvPr/>
          </p:nvSpPr>
          <p:spPr bwMode="auto">
            <a:xfrm>
              <a:off x="7467600" y="2667000"/>
              <a:ext cx="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Line 12"/>
            <p:cNvSpPr>
              <a:spLocks noChangeShapeType="1"/>
            </p:cNvSpPr>
            <p:nvPr/>
          </p:nvSpPr>
          <p:spPr bwMode="auto">
            <a:xfrm flipH="1">
              <a:off x="7467600" y="2667000"/>
              <a:ext cx="3048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22"/>
            <p:cNvSpPr>
              <a:spLocks noChangeShapeType="1"/>
            </p:cNvSpPr>
            <p:nvPr/>
          </p:nvSpPr>
          <p:spPr bwMode="auto">
            <a:xfrm>
              <a:off x="6248400" y="2667000"/>
              <a:ext cx="12192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25"/>
            <p:cNvSpPr>
              <a:spLocks noChangeShapeType="1"/>
            </p:cNvSpPr>
            <p:nvPr/>
          </p:nvSpPr>
          <p:spPr bwMode="auto">
            <a:xfrm flipH="1">
              <a:off x="7772400" y="2667000"/>
              <a:ext cx="12192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6096000" y="2362200"/>
              <a:ext cx="30480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23"/>
            <p:cNvSpPr>
              <a:spLocks noChangeArrowheads="1"/>
            </p:cNvSpPr>
            <p:nvPr/>
          </p:nvSpPr>
          <p:spPr bwMode="auto">
            <a:xfrm>
              <a:off x="8229600" y="236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baseline="-25000" dirty="0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096000" y="236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7315200" y="236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7620000" y="2362200"/>
              <a:ext cx="304800" cy="304800"/>
            </a:xfrm>
            <a:prstGeom prst="rect">
              <a:avLst/>
            </a:prstGeom>
            <a:solidFill>
              <a:srgbClr val="35EF3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8534400" y="236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8839200" y="236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9"/>
            <p:cNvSpPr>
              <a:spLocks noChangeArrowheads="1"/>
            </p:cNvSpPr>
            <p:nvPr/>
          </p:nvSpPr>
          <p:spPr bwMode="auto">
            <a:xfrm>
              <a:off x="6400800" y="236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6705600" y="236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7924800" y="236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9"/>
            <p:cNvSpPr>
              <a:spLocks noChangeArrowheads="1"/>
            </p:cNvSpPr>
            <p:nvPr/>
          </p:nvSpPr>
          <p:spPr bwMode="auto">
            <a:xfrm>
              <a:off x="7010400" y="23622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7162800" y="2667000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H="1">
              <a:off x="7162800" y="2667000"/>
              <a:ext cx="15240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10"/>
            <p:cNvSpPr>
              <a:spLocks noChangeShapeType="1"/>
            </p:cNvSpPr>
            <p:nvPr/>
          </p:nvSpPr>
          <p:spPr bwMode="auto">
            <a:xfrm>
              <a:off x="6858000" y="2667000"/>
              <a:ext cx="9144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7"/>
            <p:cNvSpPr>
              <a:spLocks noChangeArrowheads="1"/>
            </p:cNvSpPr>
            <p:nvPr/>
          </p:nvSpPr>
          <p:spPr bwMode="auto">
            <a:xfrm>
              <a:off x="7010400" y="33528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7620000" y="3352800"/>
              <a:ext cx="3048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9"/>
            <p:cNvSpPr>
              <a:spLocks noChangeArrowheads="1"/>
            </p:cNvSpPr>
            <p:nvPr/>
          </p:nvSpPr>
          <p:spPr bwMode="auto">
            <a:xfrm>
              <a:off x="7315200" y="3352800"/>
              <a:ext cx="304800" cy="304800"/>
            </a:xfrm>
            <a:prstGeom prst="rect">
              <a:avLst/>
            </a:prstGeom>
            <a:solidFill>
              <a:srgbClr val="0BEF2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12"/>
            <p:cNvSpPr>
              <a:spLocks noChangeShapeType="1"/>
            </p:cNvSpPr>
            <p:nvPr/>
          </p:nvSpPr>
          <p:spPr bwMode="auto">
            <a:xfrm flipH="1">
              <a:off x="7772400" y="2667000"/>
              <a:ext cx="3048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12"/>
            <p:cNvSpPr>
              <a:spLocks noChangeShapeType="1"/>
            </p:cNvSpPr>
            <p:nvPr/>
          </p:nvSpPr>
          <p:spPr bwMode="auto">
            <a:xfrm flipH="1">
              <a:off x="7772400" y="2667000"/>
              <a:ext cx="6096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10"/>
            <p:cNvSpPr>
              <a:spLocks noChangeShapeType="1"/>
            </p:cNvSpPr>
            <p:nvPr/>
          </p:nvSpPr>
          <p:spPr bwMode="auto">
            <a:xfrm>
              <a:off x="6553200" y="2667000"/>
              <a:ext cx="12192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7"/>
            <p:cNvSpPr>
              <a:spLocks noChangeArrowheads="1"/>
            </p:cNvSpPr>
            <p:nvPr/>
          </p:nvSpPr>
          <p:spPr bwMode="auto">
            <a:xfrm>
              <a:off x="7620000" y="2362200"/>
              <a:ext cx="304800" cy="304800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7"/>
            <p:cNvSpPr>
              <a:spLocks noChangeArrowheads="1"/>
            </p:cNvSpPr>
            <p:nvPr/>
          </p:nvSpPr>
          <p:spPr bwMode="auto">
            <a:xfrm>
              <a:off x="7010400" y="2362200"/>
              <a:ext cx="304800" cy="304800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8229600" y="2362200"/>
              <a:ext cx="304800" cy="304800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7"/>
            <p:cNvSpPr>
              <a:spLocks noChangeArrowheads="1"/>
            </p:cNvSpPr>
            <p:nvPr/>
          </p:nvSpPr>
          <p:spPr bwMode="auto">
            <a:xfrm>
              <a:off x="8534400" y="2362200"/>
              <a:ext cx="304800" cy="304800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7"/>
            <p:cNvSpPr>
              <a:spLocks noChangeArrowheads="1"/>
            </p:cNvSpPr>
            <p:nvPr/>
          </p:nvSpPr>
          <p:spPr bwMode="auto">
            <a:xfrm>
              <a:off x="6400800" y="2362200"/>
              <a:ext cx="304800" cy="304800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239000" y="4038600"/>
              <a:ext cx="5040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r>
                <a:rPr lang="en-US" baseline="30000" dirty="0" smtClean="0"/>
                <a:t>2</a:t>
              </a:r>
              <a:endParaRPr lang="en-US" dirty="0"/>
            </a:p>
          </p:txBody>
        </p:sp>
        <p:sp>
          <p:nvSpPr>
            <p:cNvPr id="51" name="Right Brace 50"/>
            <p:cNvSpPr/>
            <p:nvPr/>
          </p:nvSpPr>
          <p:spPr bwMode="auto">
            <a:xfrm rot="5400000">
              <a:off x="7315200" y="3505200"/>
              <a:ext cx="381000" cy="990600"/>
            </a:xfrm>
            <a:prstGeom prst="rightBrac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620000" y="1905000"/>
              <a:ext cx="2658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j</a:t>
              </a:r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477000" y="3200400"/>
              <a:ext cx="33855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>
                  <a:solidFill>
                    <a:srgbClr val="000000"/>
                  </a:solidFill>
                  <a:ea typeface="Arial" charset="0"/>
                  <a:cs typeface="Arial" charset="0"/>
                </a:rPr>
                <a:t>y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sz="2800" dirty="0" smtClean="0"/>
              <a:t>For sparse recovery, </a:t>
            </a:r>
            <a:r>
              <a:rPr lang="en-US" sz="2800" dirty="0" err="1" smtClean="0"/>
              <a:t>adaptivity</a:t>
            </a:r>
            <a:r>
              <a:rPr lang="en-US" sz="2800" dirty="0" smtClean="0"/>
              <a:t> </a:t>
            </a:r>
            <a:r>
              <a:rPr lang="en-US" sz="2800" dirty="0" smtClean="0"/>
              <a:t>provably helps 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(sometimes even exponentially)</a:t>
            </a:r>
          </a:p>
          <a:p>
            <a:r>
              <a:rPr lang="en-US" sz="2800" dirty="0" smtClean="0"/>
              <a:t>Questions:</a:t>
            </a:r>
          </a:p>
          <a:p>
            <a:pPr lvl="1"/>
            <a:r>
              <a:rPr lang="en-US" dirty="0" smtClean="0"/>
              <a:t>Lower bounds ?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Measurement</a:t>
            </a:r>
            <a:r>
              <a:rPr lang="en-US" dirty="0" smtClean="0"/>
              <a:t> noise ?</a:t>
            </a:r>
          </a:p>
          <a:p>
            <a:pPr lvl="1"/>
            <a:r>
              <a:rPr lang="en-US" dirty="0" smtClean="0"/>
              <a:t>Deterministic schemes ?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</a:t>
            </a:r>
            <a:r>
              <a:rPr lang="en-US" dirty="0" smtClean="0"/>
              <a:t>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0010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Survey:</a:t>
            </a:r>
          </a:p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     A. Gilbert, P. Indyk, “Sparse recovery using sparse matrices”, Proceedings of IEEE, June 2010.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Courses: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“Streaming, sketching,  and sub-linear space algorithms”, Fall’07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“Sub-linear algorithms” (with </a:t>
            </a:r>
            <a:r>
              <a:rPr lang="en-US" sz="2400" dirty="0" err="1" smtClean="0"/>
              <a:t>Ronitt</a:t>
            </a:r>
            <a:r>
              <a:rPr lang="en-US" sz="2400" dirty="0" smtClean="0"/>
              <a:t> </a:t>
            </a:r>
            <a:r>
              <a:rPr lang="en-US" sz="2400" dirty="0" err="1" smtClean="0"/>
              <a:t>Rubinfeld</a:t>
            </a:r>
            <a:r>
              <a:rPr lang="en-US" sz="2400" dirty="0" smtClean="0"/>
              <a:t>), Fall’10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Blogs:</a:t>
            </a:r>
          </a:p>
          <a:p>
            <a:pPr lvl="1">
              <a:lnSpc>
                <a:spcPct val="90000"/>
              </a:lnSpc>
            </a:pPr>
            <a:r>
              <a:rPr lang="en-US" dirty="0" err="1" smtClean="0"/>
              <a:t>Nuit</a:t>
            </a:r>
            <a:r>
              <a:rPr lang="en-US" dirty="0" smtClean="0"/>
              <a:t> blanche: </a:t>
            </a:r>
            <a:r>
              <a:rPr lang="en-US" dirty="0" err="1" smtClean="0"/>
              <a:t>nuit-blanche.blogspot.com</a:t>
            </a:r>
            <a:r>
              <a:rPr lang="en-US" dirty="0" smtClean="0"/>
              <a:t>/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Sparse recovery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sz="2000" dirty="0" smtClean="0">
                <a:solidFill>
                  <a:srgbClr val="000000"/>
                </a:solidFill>
              </a:rPr>
              <a:t>(approximation theory, statistical model selection, information-based complexity, learning Fourier </a:t>
            </a:r>
            <a:r>
              <a:rPr lang="en-US" sz="2000" dirty="0" err="1" smtClean="0">
                <a:solidFill>
                  <a:srgbClr val="000000"/>
                </a:solidFill>
              </a:rPr>
              <a:t>coeffs</a:t>
            </a:r>
            <a:r>
              <a:rPr lang="en-US" sz="2000" dirty="0" smtClean="0">
                <a:solidFill>
                  <a:srgbClr val="000000"/>
                </a:solidFill>
              </a:rPr>
              <a:t>, linear sketching, finite rate of innovation, </a:t>
            </a:r>
            <a:r>
              <a:rPr lang="en-US" sz="2000" b="1" dirty="0" smtClean="0">
                <a:solidFill>
                  <a:srgbClr val="000000"/>
                </a:solidFill>
              </a:rPr>
              <a:t>compressed sensing...)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Setup: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Data/signal in </a:t>
            </a:r>
            <a:r>
              <a:rPr lang="en-US" sz="1800" dirty="0" err="1" smtClean="0">
                <a:solidFill>
                  <a:schemeClr val="hlink"/>
                </a:solidFill>
              </a:rPr>
              <a:t>n</a:t>
            </a:r>
            <a:r>
              <a:rPr lang="en-US" sz="1800" dirty="0" smtClean="0"/>
              <a:t>-dimensional space : </a:t>
            </a:r>
            <a:r>
              <a:rPr lang="en-US" sz="1800" dirty="0" err="1" smtClean="0">
                <a:solidFill>
                  <a:schemeClr val="hlink"/>
                </a:solidFill>
              </a:rPr>
              <a:t>x</a:t>
            </a: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Compress </a:t>
            </a:r>
            <a:r>
              <a:rPr lang="en-US" sz="1800" dirty="0" err="1" smtClean="0">
                <a:solidFill>
                  <a:schemeClr val="hlink"/>
                </a:solidFill>
              </a:rPr>
              <a:t>x</a:t>
            </a:r>
            <a:r>
              <a:rPr lang="en-US" sz="1800" dirty="0" smtClean="0"/>
              <a:t> by taking </a:t>
            </a:r>
            <a:r>
              <a:rPr lang="en-US" sz="1800" dirty="0" err="1" smtClean="0">
                <a:solidFill>
                  <a:schemeClr val="accent1">
                    <a:lumMod val="50000"/>
                  </a:schemeClr>
                </a:solidFill>
              </a:rPr>
              <a:t>m</a:t>
            </a:r>
            <a:r>
              <a:rPr lang="en-US" sz="1800" dirty="0" smtClean="0"/>
              <a:t> linear measurements of </a:t>
            </a:r>
            <a:r>
              <a:rPr lang="en-US" sz="1800" dirty="0" err="1" smtClean="0">
                <a:solidFill>
                  <a:srgbClr val="3C8C93"/>
                </a:solidFill>
              </a:rPr>
              <a:t>x</a:t>
            </a:r>
            <a:r>
              <a:rPr lang="en-US" sz="1800" dirty="0" smtClean="0"/>
              <a:t>, </a:t>
            </a:r>
            <a:r>
              <a:rPr lang="en-US" sz="1800" dirty="0" err="1" smtClean="0">
                <a:solidFill>
                  <a:schemeClr val="hlink"/>
                </a:solidFill>
              </a:rPr>
              <a:t>m</a:t>
            </a:r>
            <a:r>
              <a:rPr lang="en-US" sz="1800" dirty="0" smtClean="0">
                <a:solidFill>
                  <a:schemeClr val="hlink"/>
                </a:solidFill>
              </a:rPr>
              <a:t> &lt;&lt; </a:t>
            </a:r>
            <a:r>
              <a:rPr lang="en-US" sz="1800" dirty="0" err="1" smtClean="0">
                <a:solidFill>
                  <a:schemeClr val="hlink"/>
                </a:solidFill>
              </a:rPr>
              <a:t>n</a:t>
            </a:r>
            <a:r>
              <a:rPr lang="en-US" sz="1800" dirty="0" smtClean="0"/>
              <a:t> </a:t>
            </a:r>
            <a:endParaRPr lang="en-US" sz="1800" dirty="0" smtClean="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162" dirty="0" smtClean="0"/>
              <a:t>Typically, measurements are </a:t>
            </a:r>
            <a:r>
              <a:rPr lang="en-US" sz="2162" dirty="0" smtClean="0">
                <a:solidFill>
                  <a:srgbClr val="0000FF"/>
                </a:solidFill>
              </a:rPr>
              <a:t>non-adaptive</a:t>
            </a:r>
            <a:endParaRPr lang="en-US" sz="1362" dirty="0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We measure</a:t>
            </a:r>
            <a:r>
              <a:rPr lang="en-US" sz="1800" dirty="0" smtClean="0"/>
              <a:t> </a:t>
            </a:r>
            <a:r>
              <a:rPr lang="en-US" sz="1800" dirty="0" err="1" smtClean="0">
                <a:solidFill>
                  <a:schemeClr val="accent1">
                    <a:lumMod val="50000"/>
                  </a:schemeClr>
                </a:solidFill>
              </a:rPr>
              <a:t>Φx</a:t>
            </a: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Goal: want to recover a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en-US" sz="2000" dirty="0" smtClean="0"/>
              <a:t>-</a:t>
            </a:r>
            <a:r>
              <a:rPr lang="en-US" sz="2000" dirty="0" smtClean="0"/>
              <a:t>sparse approximation </a:t>
            </a:r>
            <a:r>
              <a:rPr lang="en-US" sz="2000" dirty="0" err="1" smtClean="0">
                <a:solidFill>
                  <a:schemeClr val="hlink"/>
                </a:solidFill>
              </a:rPr>
              <a:t>x</a:t>
            </a:r>
            <a:r>
              <a:rPr lang="en-US" sz="2000" dirty="0" smtClean="0">
                <a:solidFill>
                  <a:schemeClr val="hlink"/>
                </a:solidFill>
              </a:rPr>
              <a:t>*</a:t>
            </a:r>
            <a:r>
              <a:rPr lang="en-US" sz="2000" dirty="0" smtClean="0"/>
              <a:t> of </a:t>
            </a:r>
            <a:r>
              <a:rPr lang="en-US" sz="2000" dirty="0" err="1" smtClean="0">
                <a:solidFill>
                  <a:schemeClr val="hlink"/>
                </a:solidFill>
              </a:rPr>
              <a:t>x</a:t>
            </a:r>
            <a:r>
              <a:rPr lang="en-US" sz="2000" dirty="0" smtClean="0">
                <a:solidFill>
                  <a:schemeClr val="hlink"/>
                </a:solidFill>
              </a:rPr>
              <a:t> </a:t>
            </a:r>
          </a:p>
          <a:p>
            <a:pPr marL="685800" lvl="1">
              <a:lnSpc>
                <a:spcPct val="90000"/>
              </a:lnSpc>
            </a:pPr>
            <a:r>
              <a:rPr lang="en-US" sz="1800" dirty="0" err="1" smtClean="0"/>
              <a:t>Sparsity</a:t>
            </a:r>
            <a:r>
              <a:rPr lang="en-US" sz="1800" dirty="0" smtClean="0"/>
              <a:t> parameter</a:t>
            </a:r>
            <a:r>
              <a:rPr lang="en-US" sz="1800" dirty="0" smtClean="0"/>
              <a:t> </a:t>
            </a:r>
            <a:r>
              <a:rPr lang="en-US" sz="1800" dirty="0" err="1" smtClean="0">
                <a:solidFill>
                  <a:schemeClr val="hlink"/>
                </a:solidFill>
              </a:rPr>
              <a:t>s</a:t>
            </a:r>
            <a:endParaRPr lang="en-US" sz="1800" dirty="0" smtClean="0">
              <a:solidFill>
                <a:schemeClr val="hlink"/>
              </a:solidFill>
            </a:endParaRPr>
          </a:p>
          <a:p>
            <a:pPr marL="685800" lvl="1">
              <a:lnSpc>
                <a:spcPct val="90000"/>
              </a:lnSpc>
            </a:pPr>
            <a:r>
              <a:rPr lang="en-US" sz="1800" dirty="0" smtClean="0"/>
              <a:t>Informally: want to recover the largest</a:t>
            </a:r>
            <a:r>
              <a:rPr lang="en-US" sz="1800" dirty="0" smtClean="0"/>
              <a:t> </a:t>
            </a:r>
            <a:r>
              <a:rPr lang="en-US" sz="1800" dirty="0" err="1" smtClean="0">
                <a:solidFill>
                  <a:schemeClr val="hlink"/>
                </a:solidFill>
              </a:rPr>
              <a:t>s</a:t>
            </a:r>
            <a:r>
              <a:rPr lang="en-US" sz="1800" dirty="0" smtClean="0"/>
              <a:t> </a:t>
            </a:r>
            <a:r>
              <a:rPr lang="en-US" sz="1800" dirty="0" smtClean="0"/>
              <a:t>coordinates of </a:t>
            </a:r>
            <a:r>
              <a:rPr lang="en-US" sz="1800" dirty="0" err="1" smtClean="0">
                <a:solidFill>
                  <a:schemeClr val="hlink"/>
                </a:solidFill>
              </a:rPr>
              <a:t>x</a:t>
            </a:r>
            <a:r>
              <a:rPr lang="en-US" sz="1800" dirty="0" smtClean="0">
                <a:solidFill>
                  <a:schemeClr val="hlink"/>
                </a:solidFill>
              </a:rPr>
              <a:t> </a:t>
            </a:r>
          </a:p>
          <a:p>
            <a:pPr marL="685800" lvl="1">
              <a:lnSpc>
                <a:spcPct val="90000"/>
              </a:lnSpc>
            </a:pPr>
            <a:r>
              <a:rPr lang="en-US" sz="1800" dirty="0" smtClean="0"/>
              <a:t>Formally</a:t>
            </a:r>
            <a:r>
              <a:rPr lang="en-US" sz="1800" dirty="0" smtClean="0"/>
              <a:t>: for some</a:t>
            </a:r>
            <a:r>
              <a:rPr lang="en-US" sz="1800" dirty="0" smtClean="0">
                <a:solidFill>
                  <a:schemeClr val="hlink"/>
                </a:solidFill>
              </a:rPr>
              <a:t> C&gt;1 </a:t>
            </a:r>
            <a:endParaRPr lang="en-US" sz="1946" dirty="0" smtClean="0">
              <a:solidFill>
                <a:schemeClr val="hlink"/>
              </a:solidFill>
              <a:ea typeface="Arial" charset="0"/>
              <a:cs typeface="Arial" charset="0"/>
            </a:endParaRPr>
          </a:p>
          <a:p>
            <a:pPr lvl="2">
              <a:lnSpc>
                <a:spcPct val="80000"/>
              </a:lnSpc>
            </a:pPr>
            <a:endParaRPr lang="en-US" sz="1800" baseline="-25000" dirty="0" smtClean="0">
              <a:solidFill>
                <a:schemeClr val="hlink"/>
              </a:solidFill>
              <a:ea typeface="Arial" charset="0"/>
              <a:cs typeface="Arial" charset="0"/>
            </a:endParaRPr>
          </a:p>
          <a:p>
            <a:pPr lvl="2">
              <a:lnSpc>
                <a:spcPct val="80000"/>
              </a:lnSpc>
            </a:pPr>
            <a:r>
              <a:rPr lang="en-US" sz="1400" dirty="0" smtClean="0"/>
              <a:t>L2/L2: 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0000"/>
                </a:solidFill>
                <a:sym typeface="Symbol" charset="2"/>
              </a:rPr>
              <a:t>			</a:t>
            </a:r>
            <a:r>
              <a:rPr lang="en-US" sz="1800" dirty="0" smtClean="0">
                <a:solidFill>
                  <a:srgbClr val="009999"/>
                </a:solidFill>
                <a:sym typeface="Symbol" charset="2"/>
              </a:rPr>
              <a:t>||</a:t>
            </a:r>
            <a:r>
              <a:rPr lang="en-US" sz="1800" dirty="0" err="1" smtClean="0">
                <a:solidFill>
                  <a:srgbClr val="009999"/>
                </a:solidFill>
                <a:sym typeface="Symbol" charset="2"/>
              </a:rPr>
              <a:t>x-x</a:t>
            </a:r>
            <a:r>
              <a:rPr lang="en-US" sz="1800" dirty="0" smtClean="0">
                <a:solidFill>
                  <a:srgbClr val="009999"/>
                </a:solidFill>
                <a:sym typeface="Symbol" charset="2"/>
              </a:rPr>
              <a:t>*||</a:t>
            </a:r>
            <a:r>
              <a:rPr lang="en-US" sz="1800" baseline="-25000" dirty="0" smtClean="0">
                <a:solidFill>
                  <a:srgbClr val="009999"/>
                </a:solidFill>
                <a:sym typeface="Symbol" charset="2"/>
              </a:rPr>
              <a:t>2</a:t>
            </a:r>
            <a:r>
              <a:rPr lang="en-US" sz="1800" dirty="0" smtClean="0">
                <a:solidFill>
                  <a:srgbClr val="009999"/>
                </a:solidFill>
                <a:sym typeface="Symbol" charset="2"/>
              </a:rPr>
              <a:t> </a:t>
            </a:r>
            <a:r>
              <a:rPr lang="en-US" sz="1800" dirty="0" smtClean="0">
                <a:solidFill>
                  <a:srgbClr val="009999"/>
                </a:solidFill>
                <a:ea typeface="Arial" charset="0"/>
                <a:cs typeface="Arial" charset="0"/>
              </a:rPr>
              <a:t>≤ C </a:t>
            </a:r>
            <a:r>
              <a:rPr lang="en-US" sz="1800" dirty="0" err="1" smtClean="0">
                <a:solidFill>
                  <a:srgbClr val="009999"/>
                </a:solidFill>
                <a:ea typeface="Arial" charset="0"/>
                <a:cs typeface="Arial" charset="0"/>
              </a:rPr>
              <a:t>min</a:t>
            </a:r>
            <a:r>
              <a:rPr lang="en-US" sz="1800" baseline="-25000" dirty="0" err="1" smtClean="0">
                <a:solidFill>
                  <a:srgbClr val="009999"/>
                </a:solidFill>
                <a:ea typeface="Arial" charset="0"/>
                <a:cs typeface="Arial" charset="0"/>
              </a:rPr>
              <a:t>s</a:t>
            </a:r>
            <a:r>
              <a:rPr lang="en-US" sz="1800" baseline="-25000" dirty="0" smtClean="0">
                <a:solidFill>
                  <a:srgbClr val="009999"/>
                </a:solidFill>
                <a:ea typeface="Arial" charset="0"/>
                <a:cs typeface="Arial" charset="0"/>
              </a:rPr>
              <a:t>-</a:t>
            </a:r>
            <a:r>
              <a:rPr lang="en-US" sz="1800" baseline="-25000" dirty="0" smtClean="0">
                <a:solidFill>
                  <a:srgbClr val="009999"/>
                </a:solidFill>
                <a:ea typeface="Arial" charset="0"/>
                <a:cs typeface="Arial" charset="0"/>
              </a:rPr>
              <a:t>sparse </a:t>
            </a:r>
            <a:r>
              <a:rPr lang="en-US" sz="1800" baseline="-25000" dirty="0" err="1" smtClean="0">
                <a:solidFill>
                  <a:srgbClr val="009999"/>
                </a:solidFill>
                <a:ea typeface="Arial" charset="0"/>
                <a:cs typeface="Arial" charset="0"/>
              </a:rPr>
              <a:t>x</a:t>
            </a:r>
            <a:r>
              <a:rPr lang="en-US" sz="1800" baseline="-25000" dirty="0" smtClean="0">
                <a:solidFill>
                  <a:srgbClr val="009999"/>
                </a:solidFill>
                <a:ea typeface="Arial" charset="0"/>
                <a:cs typeface="Arial" charset="0"/>
              </a:rPr>
              <a:t>”</a:t>
            </a:r>
            <a:r>
              <a:rPr lang="en-US" sz="1800" dirty="0" smtClean="0">
                <a:solidFill>
                  <a:srgbClr val="009999"/>
                </a:solidFill>
                <a:ea typeface="Arial" charset="0"/>
                <a:cs typeface="Arial" charset="0"/>
              </a:rPr>
              <a:t> ||x-x”||</a:t>
            </a:r>
            <a:r>
              <a:rPr lang="en-US" sz="1800" baseline="-25000" dirty="0" smtClean="0">
                <a:solidFill>
                  <a:srgbClr val="009999"/>
                </a:solidFill>
                <a:ea typeface="Arial" charset="0"/>
                <a:cs typeface="Arial" charset="0"/>
              </a:rPr>
              <a:t>2</a:t>
            </a:r>
            <a:endParaRPr lang="en-US" sz="1730" dirty="0" smtClean="0"/>
          </a:p>
          <a:p>
            <a:pPr lvl="2">
              <a:lnSpc>
                <a:spcPct val="90000"/>
              </a:lnSpc>
            </a:pPr>
            <a:r>
              <a:rPr lang="en-US" sz="1400" dirty="0" smtClean="0"/>
              <a:t>L1/L1, L2/L1,…</a:t>
            </a:r>
          </a:p>
          <a:p>
            <a:pPr>
              <a:lnSpc>
                <a:spcPct val="80000"/>
              </a:lnSpc>
            </a:pPr>
            <a:r>
              <a:rPr lang="en-US" sz="2162" dirty="0" smtClean="0"/>
              <a:t>Guarantees:</a:t>
            </a:r>
          </a:p>
          <a:p>
            <a:pPr lvl="1">
              <a:lnSpc>
                <a:spcPct val="80000"/>
              </a:lnSpc>
            </a:pPr>
            <a:r>
              <a:rPr lang="en-US" sz="1762" dirty="0" smtClean="0"/>
              <a:t>Deterministic:</a:t>
            </a:r>
            <a:r>
              <a:rPr lang="en-US" sz="1762" dirty="0" smtClean="0"/>
              <a:t>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Φ</a:t>
            </a:r>
            <a:r>
              <a:rPr lang="en-US" sz="1762" dirty="0" smtClean="0"/>
              <a:t> </a:t>
            </a:r>
            <a:r>
              <a:rPr lang="en-US" sz="1762" dirty="0" smtClean="0"/>
              <a:t>works for all </a:t>
            </a:r>
            <a:r>
              <a:rPr lang="en-US" sz="1762" dirty="0" err="1" smtClean="0">
                <a:solidFill>
                  <a:srgbClr val="3C8C93"/>
                </a:solidFill>
              </a:rPr>
              <a:t>x</a:t>
            </a:r>
            <a:endParaRPr lang="en-US" sz="1762" dirty="0" smtClean="0">
              <a:solidFill>
                <a:srgbClr val="3C8C93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762" dirty="0" smtClean="0"/>
              <a:t>Randomized: random</a:t>
            </a:r>
            <a:r>
              <a:rPr lang="en-US" sz="1762" dirty="0" smtClean="0"/>
              <a:t>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Φ</a:t>
            </a:r>
            <a:r>
              <a:rPr lang="en-US" sz="1762" dirty="0" smtClean="0"/>
              <a:t> </a:t>
            </a:r>
            <a:r>
              <a:rPr lang="en-US" sz="1762" dirty="0" smtClean="0"/>
              <a:t>works for each </a:t>
            </a:r>
            <a:r>
              <a:rPr lang="en-US" sz="1762" dirty="0" err="1" smtClean="0">
                <a:solidFill>
                  <a:srgbClr val="3C8C93"/>
                </a:solidFill>
              </a:rPr>
              <a:t>x</a:t>
            </a:r>
            <a:r>
              <a:rPr lang="en-US" sz="1762" dirty="0" smtClean="0"/>
              <a:t> with probability &gt;2/3</a:t>
            </a:r>
          </a:p>
          <a:p>
            <a:pPr eaLnBrk="1" hangingPunct="1">
              <a:lnSpc>
                <a:spcPct val="80000"/>
              </a:lnSpc>
            </a:pPr>
            <a:r>
              <a:rPr lang="en-US" sz="2162" dirty="0" smtClean="0"/>
              <a:t>Useful for compressed sensing of signals, data stream algorithms, genetic experiment pooling etc etc….</a:t>
            </a:r>
          </a:p>
        </p:txBody>
      </p:sp>
    </p:spTree>
    <p:custDataLst>
      <p:tags r:id="rId1"/>
    </p:custDataLst>
  </p:cSld>
  <p:clrMapOvr>
    <a:masterClrMapping/>
  </p:clrMapOvr>
  <p:transition advTm="1200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Known bounds</a:t>
            </a:r>
            <a:br>
              <a:rPr lang="en-US" dirty="0" smtClean="0"/>
            </a:br>
            <a:r>
              <a:rPr lang="en-US" dirty="0" smtClean="0"/>
              <a:t>(non-adaptive case)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Best upper bound: </a:t>
            </a:r>
            <a:r>
              <a:rPr lang="en-US" dirty="0" err="1" smtClean="0">
                <a:solidFill>
                  <a:srgbClr val="3C8C93"/>
                </a:solidFill>
              </a:rPr>
              <a:t>m</a:t>
            </a:r>
            <a:r>
              <a:rPr lang="en-US" dirty="0" smtClean="0">
                <a:solidFill>
                  <a:srgbClr val="3C8C93"/>
                </a:solidFill>
              </a:rPr>
              <a:t>=</a:t>
            </a:r>
            <a:r>
              <a:rPr lang="en-US" dirty="0" err="1" smtClean="0">
                <a:solidFill>
                  <a:srgbClr val="3C8C93"/>
                </a:solidFill>
              </a:rPr>
              <a:t>O</a:t>
            </a:r>
            <a:r>
              <a:rPr lang="en-US" dirty="0" err="1" smtClean="0">
                <a:solidFill>
                  <a:srgbClr val="3C8C93"/>
                </a:solidFill>
              </a:rPr>
              <a:t>(s</a:t>
            </a:r>
            <a:r>
              <a:rPr lang="en-US" dirty="0" smtClean="0">
                <a:solidFill>
                  <a:srgbClr val="3C8C93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log(n</a:t>
            </a:r>
            <a:r>
              <a:rPr lang="en-US" dirty="0" err="1" smtClean="0">
                <a:solidFill>
                  <a:srgbClr val="FF0000"/>
                </a:solidFill>
              </a:rPr>
              <a:t>/s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>
                <a:solidFill>
                  <a:srgbClr val="3C8C93"/>
                </a:solidFill>
              </a:rPr>
              <a:t>)</a:t>
            </a:r>
            <a:endParaRPr lang="en-US" dirty="0" smtClean="0">
              <a:solidFill>
                <a:srgbClr val="3C8C93"/>
              </a:solidFill>
            </a:endParaRPr>
          </a:p>
          <a:p>
            <a:pPr lvl="1"/>
            <a:r>
              <a:rPr lang="en-US" dirty="0" smtClean="0"/>
              <a:t>L1/L1, L2/L1 [</a:t>
            </a:r>
            <a:r>
              <a:rPr lang="en-US" dirty="0" smtClean="0"/>
              <a:t>Candes-Romberg-Tao’</a:t>
            </a:r>
            <a:r>
              <a:rPr lang="en-US" dirty="0" smtClean="0"/>
              <a:t>04,…]</a:t>
            </a:r>
          </a:p>
          <a:p>
            <a:pPr lvl="1"/>
            <a:r>
              <a:rPr lang="en-US" dirty="0" smtClean="0"/>
              <a:t>L2/</a:t>
            </a:r>
            <a:r>
              <a:rPr lang="en-US" dirty="0" smtClean="0"/>
              <a:t>L2 randomized [</a:t>
            </a:r>
            <a:r>
              <a:rPr lang="en-US" dirty="0" smtClean="0"/>
              <a:t>Gilbert-Li-Porat-Strauss’10]</a:t>
            </a:r>
          </a:p>
          <a:p>
            <a:r>
              <a:rPr lang="en-US" dirty="0" smtClean="0"/>
              <a:t>Best </a:t>
            </a:r>
            <a:r>
              <a:rPr lang="en-US" dirty="0" smtClean="0"/>
              <a:t>lower bound: </a:t>
            </a:r>
            <a:r>
              <a:rPr lang="en-US" dirty="0" err="1" smtClean="0">
                <a:solidFill>
                  <a:srgbClr val="3C8C93"/>
                </a:solidFill>
              </a:rPr>
              <a:t>m</a:t>
            </a:r>
            <a:r>
              <a:rPr lang="en-US" dirty="0" smtClean="0">
                <a:solidFill>
                  <a:srgbClr val="3C8C93"/>
                </a:solidFill>
              </a:rPr>
              <a:t>= </a:t>
            </a:r>
            <a:r>
              <a:rPr lang="en-US" dirty="0" err="1" smtClean="0">
                <a:solidFill>
                  <a:srgbClr val="3C8C93"/>
                </a:solidFill>
              </a:rPr>
              <a:t>Ω</a:t>
            </a:r>
            <a:r>
              <a:rPr lang="en-US" dirty="0" err="1" smtClean="0">
                <a:solidFill>
                  <a:srgbClr val="3C8C93"/>
                </a:solidFill>
              </a:rPr>
              <a:t>(s</a:t>
            </a:r>
            <a:r>
              <a:rPr lang="en-US" dirty="0" smtClean="0">
                <a:solidFill>
                  <a:srgbClr val="3C8C93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log(n</a:t>
            </a:r>
            <a:r>
              <a:rPr lang="en-US" dirty="0" err="1" smtClean="0">
                <a:solidFill>
                  <a:srgbClr val="FF0000"/>
                </a:solidFill>
              </a:rPr>
              <a:t>/s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>
                <a:solidFill>
                  <a:srgbClr val="3C8C93"/>
                </a:solidFill>
              </a:rPr>
              <a:t>)</a:t>
            </a:r>
          </a:p>
          <a:p>
            <a:pPr lvl="1"/>
            <a:r>
              <a:rPr lang="en-US" dirty="0" smtClean="0"/>
              <a:t>Deterministic: </a:t>
            </a:r>
            <a:r>
              <a:rPr lang="en-US" dirty="0" err="1" smtClean="0"/>
              <a:t>Gelfand</a:t>
            </a:r>
            <a:r>
              <a:rPr lang="en-US" dirty="0" smtClean="0"/>
              <a:t> width arguments (e.g., [Foucart-Pajor-Rauhut-Ullrich’10])</a:t>
            </a:r>
          </a:p>
          <a:p>
            <a:pPr lvl="1"/>
            <a:r>
              <a:rPr lang="en-US" dirty="0" smtClean="0"/>
              <a:t>Randomized: communication complexity [Do </a:t>
            </a:r>
            <a:r>
              <a:rPr lang="en-US" dirty="0" err="1" smtClean="0"/>
              <a:t>Ba</a:t>
            </a:r>
            <a:r>
              <a:rPr lang="en-US" dirty="0" smtClean="0"/>
              <a:t>-Indyk–Price-Woodruff‘10]</a:t>
            </a:r>
            <a:endParaRPr lang="en-US" dirty="0" smtClean="0"/>
          </a:p>
          <a:p>
            <a:endParaRPr lang="en-US" dirty="0" smtClean="0"/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(s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Model-based compressive sensing</a:t>
            </a:r>
          </a:p>
          <a:p>
            <a:pPr>
              <a:buNone/>
            </a:pPr>
            <a:r>
              <a:rPr lang="en-US" sz="2400" dirty="0" smtClean="0"/>
              <a:t>    [Baraniuk-Cevher-Duarte-Hegde’10, Eldar-Mishali’</a:t>
            </a:r>
            <a:r>
              <a:rPr lang="en-US" sz="2400" dirty="0" smtClean="0"/>
              <a:t>10,…]</a:t>
            </a:r>
            <a:endParaRPr lang="en-US" sz="2400" dirty="0" smtClean="0"/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m=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O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(s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en-US" dirty="0" smtClean="0"/>
              <a:t> </a:t>
            </a:r>
            <a:r>
              <a:rPr lang="en-US" dirty="0" smtClean="0"/>
              <a:t>if the positions of large coefficients are “correlated</a:t>
            </a:r>
            <a:r>
              <a:rPr lang="en-US" dirty="0" smtClean="0"/>
              <a:t>” </a:t>
            </a:r>
          </a:p>
          <a:p>
            <a:pPr lvl="2"/>
            <a:r>
              <a:rPr lang="en-US" dirty="0" smtClean="0"/>
              <a:t>Cluster in groups</a:t>
            </a:r>
          </a:p>
          <a:p>
            <a:pPr lvl="2"/>
            <a:r>
              <a:rPr lang="en-US" dirty="0" smtClean="0"/>
              <a:t>Live on a tree</a:t>
            </a:r>
          </a:p>
          <a:p>
            <a:r>
              <a:rPr lang="en-US" dirty="0" smtClean="0"/>
              <a:t>Adaptive/sequential measurements </a:t>
            </a:r>
            <a:r>
              <a:rPr lang="en-US" sz="2400" dirty="0" smtClean="0"/>
              <a:t>[</a:t>
            </a:r>
            <a:r>
              <a:rPr lang="en-US" sz="2400" dirty="0" err="1" smtClean="0"/>
              <a:t>Malioutov-Sanghavi-Willsky</a:t>
            </a:r>
            <a:r>
              <a:rPr lang="en-US" sz="2400" dirty="0" smtClean="0"/>
              <a:t>, </a:t>
            </a:r>
            <a:r>
              <a:rPr lang="en-US" sz="2400" dirty="0" err="1" smtClean="0"/>
              <a:t>Haupt-Baraniuk-Castro-Nowak</a:t>
            </a:r>
            <a:r>
              <a:rPr lang="en-US" sz="2400" dirty="0" smtClean="0"/>
              <a:t>,…]</a:t>
            </a:r>
          </a:p>
          <a:p>
            <a:pPr lvl="1"/>
            <a:r>
              <a:rPr lang="en-US" dirty="0" smtClean="0"/>
              <a:t>Measurements done in rounds</a:t>
            </a:r>
          </a:p>
          <a:p>
            <a:pPr lvl="1"/>
            <a:r>
              <a:rPr lang="en-US" dirty="0" smtClean="0"/>
              <a:t>What we measure in a given round can depend on the outcomes of the previous rounds </a:t>
            </a:r>
          </a:p>
          <a:p>
            <a:pPr lvl="1"/>
            <a:r>
              <a:rPr lang="en-US" dirty="0" smtClean="0"/>
              <a:t>Intuition: can zoom in on important stuff   </a:t>
            </a:r>
            <a:endParaRPr lang="en-US" sz="24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91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First </a:t>
            </a:r>
            <a:r>
              <a:rPr lang="en-US" dirty="0" smtClean="0"/>
              <a:t>asymptotic improvements for the sparse recovery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sz="3257" dirty="0" smtClean="0"/>
              <a:t>Consider L2</a:t>
            </a:r>
            <a:r>
              <a:rPr lang="en-US" sz="3257" dirty="0" smtClean="0"/>
              <a:t>/</a:t>
            </a:r>
            <a:r>
              <a:rPr lang="en-US" sz="3257" dirty="0" smtClean="0"/>
              <a:t>L2: </a:t>
            </a:r>
            <a:r>
              <a:rPr lang="en-US" sz="3257" dirty="0" smtClean="0">
                <a:solidFill>
                  <a:schemeClr val="hlink"/>
                </a:solidFill>
                <a:sym typeface="Symbol" charset="2"/>
              </a:rPr>
              <a:t>|</a:t>
            </a:r>
            <a:r>
              <a:rPr lang="en-US" sz="3257" dirty="0" smtClean="0">
                <a:solidFill>
                  <a:schemeClr val="hlink"/>
                </a:solidFill>
                <a:sym typeface="Symbol" charset="2"/>
              </a:rPr>
              <a:t>|x-x*|</a:t>
            </a:r>
            <a:r>
              <a:rPr lang="en-US" sz="3257" dirty="0" smtClean="0">
                <a:solidFill>
                  <a:schemeClr val="hlink"/>
                </a:solidFill>
                <a:sym typeface="Symbol" charset="2"/>
              </a:rPr>
              <a:t>|</a:t>
            </a:r>
            <a:r>
              <a:rPr lang="en-US" sz="3257" baseline="-25000" dirty="0" smtClean="0">
                <a:solidFill>
                  <a:schemeClr val="hlink"/>
                </a:solidFill>
                <a:sym typeface="Symbol" charset="2"/>
              </a:rPr>
              <a:t>2</a:t>
            </a:r>
            <a:r>
              <a:rPr lang="en-US" sz="3257" dirty="0" smtClean="0">
                <a:solidFill>
                  <a:schemeClr val="hlink"/>
                </a:solidFill>
                <a:sym typeface="Symbol" charset="2"/>
              </a:rPr>
              <a:t> </a:t>
            </a:r>
            <a:r>
              <a:rPr lang="en-US" sz="3257" dirty="0" smtClean="0">
                <a:solidFill>
                  <a:schemeClr val="hlink"/>
                </a:solidFill>
                <a:ea typeface="Arial" charset="0"/>
                <a:cs typeface="Arial" charset="0"/>
              </a:rPr>
              <a:t>≤ C </a:t>
            </a:r>
            <a:r>
              <a:rPr lang="en-US" sz="3257" dirty="0" err="1" smtClean="0">
                <a:solidFill>
                  <a:schemeClr val="hlink"/>
                </a:solidFill>
                <a:ea typeface="Arial" charset="0"/>
                <a:cs typeface="Arial" charset="0"/>
              </a:rPr>
              <a:t>min</a:t>
            </a:r>
            <a:r>
              <a:rPr lang="en-US" sz="3257" baseline="-25000" dirty="0" err="1" smtClean="0">
                <a:solidFill>
                  <a:schemeClr val="hlink"/>
                </a:solidFill>
                <a:ea typeface="Arial" charset="0"/>
                <a:cs typeface="Arial" charset="0"/>
              </a:rPr>
              <a:t>s</a:t>
            </a:r>
            <a:r>
              <a:rPr lang="en-US" sz="3257" baseline="-25000" dirty="0" smtClean="0">
                <a:solidFill>
                  <a:schemeClr val="hlink"/>
                </a:solidFill>
                <a:ea typeface="Arial" charset="0"/>
                <a:cs typeface="Arial" charset="0"/>
              </a:rPr>
              <a:t>-</a:t>
            </a:r>
            <a:r>
              <a:rPr lang="en-US" sz="3257" baseline="-25000" dirty="0" smtClean="0">
                <a:solidFill>
                  <a:schemeClr val="hlink"/>
                </a:solidFill>
                <a:ea typeface="Arial" charset="0"/>
                <a:cs typeface="Arial" charset="0"/>
              </a:rPr>
              <a:t>sparse </a:t>
            </a:r>
            <a:r>
              <a:rPr lang="en-US" sz="3257" baseline="-25000" dirty="0" err="1" smtClean="0">
                <a:solidFill>
                  <a:schemeClr val="hlink"/>
                </a:solidFill>
                <a:ea typeface="Arial" charset="0"/>
                <a:cs typeface="Arial" charset="0"/>
              </a:rPr>
              <a:t>x</a:t>
            </a:r>
            <a:r>
              <a:rPr lang="en-US" sz="3257" baseline="-25000" dirty="0" smtClean="0">
                <a:solidFill>
                  <a:schemeClr val="hlink"/>
                </a:solidFill>
                <a:ea typeface="Arial" charset="0"/>
                <a:cs typeface="Arial" charset="0"/>
              </a:rPr>
              <a:t>”</a:t>
            </a:r>
            <a:r>
              <a:rPr lang="en-US" sz="3257" dirty="0" smtClean="0">
                <a:solidFill>
                  <a:schemeClr val="hlink"/>
                </a:solidFill>
                <a:ea typeface="Arial" charset="0"/>
                <a:cs typeface="Arial" charset="0"/>
              </a:rPr>
              <a:t> ||x-x”|</a:t>
            </a:r>
            <a:r>
              <a:rPr lang="en-US" sz="3257" dirty="0" smtClean="0">
                <a:solidFill>
                  <a:schemeClr val="hlink"/>
                </a:solidFill>
                <a:ea typeface="Arial" charset="0"/>
                <a:cs typeface="Arial" charset="0"/>
              </a:rPr>
              <a:t>|</a:t>
            </a:r>
            <a:r>
              <a:rPr lang="en-US" sz="3257" baseline="-25000" dirty="0" smtClean="0">
                <a:solidFill>
                  <a:schemeClr val="hlink"/>
                </a:solidFill>
                <a:ea typeface="Arial" charset="0"/>
                <a:cs typeface="Arial" charset="0"/>
              </a:rPr>
              <a:t>2</a:t>
            </a:r>
          </a:p>
          <a:p>
            <a:pPr>
              <a:lnSpc>
                <a:spcPct val="80000"/>
              </a:lnSpc>
              <a:buNone/>
            </a:pPr>
            <a:r>
              <a:rPr lang="en-US" sz="3257" dirty="0" smtClean="0">
                <a:ea typeface="Arial" charset="0"/>
                <a:cs typeface="Arial" charset="0"/>
              </a:rPr>
              <a:t>    (L1/L1 works as well)</a:t>
            </a:r>
            <a:endParaRPr lang="en-US" sz="3257" dirty="0" smtClean="0"/>
          </a:p>
          <a:p>
            <a:endParaRPr lang="en-US" dirty="0" smtClean="0">
              <a:solidFill>
                <a:srgbClr val="3C8C93"/>
              </a:solidFill>
            </a:endParaRPr>
          </a:p>
          <a:p>
            <a:r>
              <a:rPr lang="en-US" dirty="0" err="1" smtClean="0">
                <a:solidFill>
                  <a:srgbClr val="3C8C93"/>
                </a:solidFill>
              </a:rPr>
              <a:t>m</a:t>
            </a:r>
            <a:r>
              <a:rPr lang="en-US" dirty="0" smtClean="0">
                <a:solidFill>
                  <a:srgbClr val="3C8C93"/>
                </a:solidFill>
              </a:rPr>
              <a:t>=</a:t>
            </a:r>
            <a:r>
              <a:rPr lang="en-US" dirty="0" err="1" smtClean="0">
                <a:solidFill>
                  <a:srgbClr val="3C8C93"/>
                </a:solidFill>
              </a:rPr>
              <a:t>O</a:t>
            </a:r>
            <a:r>
              <a:rPr lang="en-US" dirty="0" err="1" smtClean="0">
                <a:solidFill>
                  <a:srgbClr val="3C8C93"/>
                </a:solidFill>
              </a:rPr>
              <a:t>(s</a:t>
            </a:r>
            <a:r>
              <a:rPr lang="en-US" dirty="0" smtClean="0">
                <a:solidFill>
                  <a:srgbClr val="3C8C93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loglog(n</a:t>
            </a:r>
            <a:r>
              <a:rPr lang="en-US" dirty="0" err="1" smtClean="0">
                <a:solidFill>
                  <a:srgbClr val="FF0000"/>
                </a:solidFill>
              </a:rPr>
              <a:t>/s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>
                <a:solidFill>
                  <a:srgbClr val="3C8C93"/>
                </a:solidFill>
              </a:rPr>
              <a:t>)</a:t>
            </a:r>
            <a:r>
              <a:rPr lang="en-US" dirty="0" smtClean="0">
                <a:solidFill>
                  <a:srgbClr val="3C8C93"/>
                </a:solidFill>
              </a:rPr>
              <a:t>  </a:t>
            </a:r>
            <a:r>
              <a:rPr lang="en-US" dirty="0" smtClean="0"/>
              <a:t>(for constant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</a:t>
            </a:r>
            <a:r>
              <a:rPr lang="en-US" dirty="0" smtClean="0"/>
              <a:t>)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Randomized</a:t>
            </a:r>
            <a:endParaRPr lang="en-US" dirty="0" smtClean="0"/>
          </a:p>
          <a:p>
            <a:pPr lvl="1"/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O(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log</a:t>
            </a:r>
            <a:r>
              <a:rPr lang="en-US" baseline="30000" dirty="0" err="1" smtClean="0">
                <a:solidFill>
                  <a:srgbClr val="FF0000"/>
                </a:solidFill>
              </a:rPr>
              <a:t>#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loglog(n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/s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rounds</a:t>
            </a:r>
            <a:endParaRPr lang="en-US" dirty="0" smtClean="0"/>
          </a:p>
          <a:p>
            <a:endParaRPr lang="en-US" dirty="0" smtClean="0">
              <a:solidFill>
                <a:srgbClr val="3C8C93"/>
              </a:solidFill>
            </a:endParaRPr>
          </a:p>
          <a:p>
            <a:r>
              <a:rPr lang="en-US" dirty="0" err="1" smtClean="0">
                <a:solidFill>
                  <a:srgbClr val="3C8C93"/>
                </a:solidFill>
              </a:rPr>
              <a:t>m</a:t>
            </a:r>
            <a:r>
              <a:rPr lang="en-US" dirty="0" smtClean="0">
                <a:solidFill>
                  <a:srgbClr val="3C8C93"/>
                </a:solidFill>
              </a:rPr>
              <a:t>=</a:t>
            </a:r>
            <a:r>
              <a:rPr lang="en-US" dirty="0" err="1" smtClean="0">
                <a:solidFill>
                  <a:srgbClr val="4597A0"/>
                </a:solidFill>
              </a:rPr>
              <a:t>O</a:t>
            </a:r>
            <a:r>
              <a:rPr lang="en-US" dirty="0" err="1" smtClean="0">
                <a:solidFill>
                  <a:srgbClr val="4597A0"/>
                </a:solidFill>
              </a:rPr>
              <a:t>(s</a:t>
            </a:r>
            <a:r>
              <a:rPr lang="en-US" dirty="0" smtClean="0">
                <a:solidFill>
                  <a:srgbClr val="4597A0"/>
                </a:solidFill>
              </a:rPr>
              <a:t> </a:t>
            </a:r>
            <a:r>
              <a:rPr lang="en-US" dirty="0" err="1" smtClean="0">
                <a:solidFill>
                  <a:srgbClr val="4597A0"/>
                </a:solidFill>
              </a:rPr>
              <a:t>log</a:t>
            </a:r>
            <a:r>
              <a:rPr lang="en-US" dirty="0" err="1" smtClean="0">
                <a:solidFill>
                  <a:srgbClr val="4597A0"/>
                </a:solidFill>
              </a:rPr>
              <a:t>(s/</a:t>
            </a:r>
            <a:r>
              <a:rPr lang="en-US" dirty="0" err="1" smtClean="0">
                <a:solidFill>
                  <a:srgbClr val="4597A0"/>
                </a:solidFill>
              </a:rPr>
              <a:t>ε)/ε</a:t>
            </a:r>
            <a:r>
              <a:rPr lang="en-US" dirty="0" smtClean="0">
                <a:solidFill>
                  <a:srgbClr val="4597A0"/>
                </a:solidFill>
              </a:rPr>
              <a:t> +</a:t>
            </a:r>
            <a:r>
              <a:rPr lang="en-US" dirty="0" smtClean="0">
                <a:solidFill>
                  <a:srgbClr val="4597A0"/>
                </a:solidFill>
              </a:rPr>
              <a:t> </a:t>
            </a:r>
            <a:r>
              <a:rPr lang="en-US" dirty="0" err="1" smtClean="0">
                <a:solidFill>
                  <a:srgbClr val="4597A0"/>
                </a:solidFill>
              </a:rPr>
              <a:t>s</a:t>
            </a:r>
            <a:r>
              <a:rPr lang="en-US" dirty="0" smtClean="0">
                <a:solidFill>
                  <a:srgbClr val="4597A0"/>
                </a:solidFill>
              </a:rPr>
              <a:t> </a:t>
            </a:r>
            <a:r>
              <a:rPr lang="en-US" dirty="0" err="1" smtClean="0">
                <a:solidFill>
                  <a:srgbClr val="4597A0"/>
                </a:solidFill>
              </a:rPr>
              <a:t>log(n</a:t>
            </a:r>
            <a:r>
              <a:rPr lang="en-US" dirty="0" err="1" smtClean="0">
                <a:solidFill>
                  <a:srgbClr val="4597A0"/>
                </a:solidFill>
              </a:rPr>
              <a:t>/s</a:t>
            </a:r>
            <a:r>
              <a:rPr lang="en-US" dirty="0" smtClean="0">
                <a:solidFill>
                  <a:srgbClr val="4597A0"/>
                </a:solidFill>
              </a:rPr>
              <a:t>)</a:t>
            </a:r>
            <a:r>
              <a:rPr lang="en-US" dirty="0" smtClean="0">
                <a:solidFill>
                  <a:srgbClr val="4597A0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Randomized, </a:t>
            </a:r>
            <a:r>
              <a:rPr lang="en-US" dirty="0" smtClean="0">
                <a:solidFill>
                  <a:srgbClr val="3C8C93"/>
                </a:solidFill>
              </a:rPr>
              <a:t>C=1+ε</a:t>
            </a:r>
            <a:r>
              <a:rPr lang="en-US" dirty="0" smtClean="0"/>
              <a:t>, L2/L2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2 rounds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Matrices: sparse, but not necessarily binary</a:t>
            </a:r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adaptive measurements feasible in applications ?</a:t>
            </a:r>
          </a:p>
          <a:p>
            <a:pPr lvl="1"/>
            <a:r>
              <a:rPr lang="en-US" dirty="0" smtClean="0"/>
              <a:t>Short answer: it depends</a:t>
            </a:r>
            <a:endParaRPr lang="en-US" dirty="0" smtClean="0"/>
          </a:p>
          <a:p>
            <a:r>
              <a:rPr lang="en-US" dirty="0" smtClean="0"/>
              <a:t>Adaptive </a:t>
            </a:r>
            <a:r>
              <a:rPr lang="en-US" dirty="0" smtClean="0"/>
              <a:t>upper </a:t>
            </a:r>
            <a:r>
              <a:rPr lang="en-US" dirty="0" err="1" smtClean="0"/>
              <a:t>bound(s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3200"/>
            <a:ext cx="7772400" cy="1143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adaptive measurements feasible in applications 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4" name="Picture 1026" descr="rout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1851025"/>
            <a:ext cx="3429000" cy="1577975"/>
          </a:xfrm>
          <a:prstGeom prst="rect">
            <a:avLst/>
          </a:prstGeom>
          <a:noFill/>
        </p:spPr>
      </p:pic>
      <p:sp>
        <p:nvSpPr>
          <p:cNvPr id="110595" name="Rectangle 102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556" dirty="0"/>
              <a:t>Application I: Monitoring Network Traffic Data </a:t>
            </a:r>
            <a:r>
              <a:rPr lang="en-US" sz="3556" dirty="0" smtClean="0"/>
              <a:t>Streams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778" dirty="0" smtClean="0"/>
              <a:t>[Gilbert-Kotidis-Muthukrishnan-Strauss’01, Krishnamurthy-Sen-Zhang-Chen’03, Estan-Varghese’03, Lu-Montanari-Prabhakar-Dharmapurikar-Kabbani’08,…]</a:t>
            </a:r>
            <a:endParaRPr lang="en-US" sz="1778" dirty="0"/>
          </a:p>
        </p:txBody>
      </p:sp>
      <p:sp>
        <p:nvSpPr>
          <p:cNvPr id="110596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5943600" cy="4343400"/>
          </a:xfrm>
        </p:spPr>
        <p:txBody>
          <a:bodyPr>
            <a:normAutofit fontScale="85000" lnSpcReduction="10000"/>
          </a:bodyPr>
          <a:lstStyle/>
          <a:p>
            <a:endParaRPr lang="en-US" sz="1800" dirty="0" smtClean="0"/>
          </a:p>
          <a:p>
            <a:r>
              <a:rPr lang="en-US" sz="1800" dirty="0" smtClean="0"/>
              <a:t>Would </a:t>
            </a:r>
            <a:r>
              <a:rPr lang="en-US" sz="1800" dirty="0"/>
              <a:t>like to maintain a traffic </a:t>
            </a:r>
          </a:p>
          <a:p>
            <a:pPr>
              <a:buFontTx/>
              <a:buNone/>
            </a:pPr>
            <a:r>
              <a:rPr lang="en-US" sz="1800" dirty="0"/>
              <a:t>     matrix </a:t>
            </a:r>
            <a:r>
              <a:rPr lang="en-US" sz="1800" dirty="0" err="1">
                <a:solidFill>
                  <a:schemeClr val="hlink"/>
                </a:solidFill>
              </a:rPr>
              <a:t>x</a:t>
            </a:r>
            <a:r>
              <a:rPr lang="en-US" sz="1800" dirty="0">
                <a:solidFill>
                  <a:schemeClr val="hlink"/>
                </a:solidFill>
              </a:rPr>
              <a:t>[.,.]</a:t>
            </a:r>
            <a:r>
              <a:rPr lang="en-US" sz="1800" dirty="0"/>
              <a:t> </a:t>
            </a:r>
          </a:p>
          <a:p>
            <a:pPr lvl="1"/>
            <a:r>
              <a:rPr lang="en-US" sz="1600" dirty="0"/>
              <a:t>Easy to update: given a </a:t>
            </a:r>
            <a:r>
              <a:rPr lang="en-US" sz="1600" dirty="0">
                <a:solidFill>
                  <a:schemeClr val="hlink"/>
                </a:solidFill>
              </a:rPr>
              <a:t>(</a:t>
            </a:r>
            <a:r>
              <a:rPr lang="en-US" sz="1600" dirty="0" err="1">
                <a:solidFill>
                  <a:schemeClr val="hlink"/>
                </a:solidFill>
              </a:rPr>
              <a:t>src,dst</a:t>
            </a:r>
            <a:r>
              <a:rPr lang="en-US" sz="1600" dirty="0">
                <a:solidFill>
                  <a:schemeClr val="hlink"/>
                </a:solidFill>
              </a:rPr>
              <a:t>)</a:t>
            </a:r>
            <a:r>
              <a:rPr lang="en-US" sz="1600" dirty="0"/>
              <a:t> packet, increment </a:t>
            </a:r>
            <a:r>
              <a:rPr lang="en-US" sz="1600" dirty="0" err="1">
                <a:solidFill>
                  <a:schemeClr val="hlink"/>
                </a:solidFill>
              </a:rPr>
              <a:t>x</a:t>
            </a:r>
            <a:r>
              <a:rPr lang="en-US" sz="1600" baseline="-25000" dirty="0" err="1">
                <a:solidFill>
                  <a:schemeClr val="hlink"/>
                </a:solidFill>
              </a:rPr>
              <a:t>src,dst</a:t>
            </a:r>
            <a:endParaRPr lang="en-US" sz="1600" dirty="0"/>
          </a:p>
          <a:p>
            <a:pPr lvl="1"/>
            <a:r>
              <a:rPr lang="en-US" sz="1600" dirty="0"/>
              <a:t>Requires way too much space</a:t>
            </a:r>
            <a:r>
              <a:rPr lang="en-US" sz="1600" dirty="0" smtClean="0"/>
              <a:t>! </a:t>
            </a:r>
            <a:r>
              <a:rPr lang="en-US" sz="1600" dirty="0"/>
              <a:t>(2</a:t>
            </a:r>
            <a:r>
              <a:rPr lang="en-US" sz="1600" baseline="30000" dirty="0"/>
              <a:t>32 </a:t>
            </a:r>
            <a:r>
              <a:rPr lang="en-US" sz="1600" dirty="0" err="1"/>
              <a:t>x</a:t>
            </a:r>
            <a:r>
              <a:rPr lang="en-US" sz="1600" dirty="0"/>
              <a:t> 2</a:t>
            </a:r>
            <a:r>
              <a:rPr lang="en-US" sz="1600" baseline="30000" dirty="0"/>
              <a:t>32 </a:t>
            </a:r>
            <a:r>
              <a:rPr lang="en-US" sz="1600" dirty="0"/>
              <a:t>entries)</a:t>
            </a:r>
          </a:p>
          <a:p>
            <a:pPr lvl="1"/>
            <a:r>
              <a:rPr lang="en-US" sz="1600" dirty="0"/>
              <a:t>Need to </a:t>
            </a:r>
            <a:r>
              <a:rPr lang="en-US" sz="1600" dirty="0">
                <a:solidFill>
                  <a:srgbClr val="ED190B"/>
                </a:solidFill>
              </a:rPr>
              <a:t>compress</a:t>
            </a:r>
            <a:r>
              <a:rPr lang="en-US" sz="1600" dirty="0"/>
              <a:t>  </a:t>
            </a:r>
            <a:r>
              <a:rPr lang="en-US" sz="1600" dirty="0" err="1">
                <a:solidFill>
                  <a:schemeClr val="hlink"/>
                </a:solidFill>
              </a:rPr>
              <a:t>x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ED190B"/>
                </a:solidFill>
              </a:rPr>
              <a:t>increment</a:t>
            </a:r>
            <a:r>
              <a:rPr lang="en-US" sz="1600" dirty="0"/>
              <a:t> easily</a:t>
            </a:r>
          </a:p>
          <a:p>
            <a:r>
              <a:rPr lang="en-US" sz="1800" dirty="0"/>
              <a:t>Using linear compression we can:  </a:t>
            </a:r>
          </a:p>
          <a:p>
            <a:pPr lvl="1"/>
            <a:r>
              <a:rPr lang="en-US" sz="1600" dirty="0"/>
              <a:t>Maintain sketch</a:t>
            </a:r>
            <a:r>
              <a:rPr lang="en-US" sz="1600" dirty="0" smtClean="0"/>
              <a:t>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Φ</a:t>
            </a:r>
            <a:r>
              <a:rPr lang="en-US" sz="1600" dirty="0" err="1" smtClean="0">
                <a:solidFill>
                  <a:schemeClr val="hlink"/>
                </a:solidFill>
              </a:rPr>
              <a:t>x</a:t>
            </a:r>
            <a:r>
              <a:rPr lang="en-US" sz="1600" dirty="0" smtClean="0"/>
              <a:t> </a:t>
            </a:r>
            <a:r>
              <a:rPr lang="en-US" sz="1600" dirty="0"/>
              <a:t>under increments to </a:t>
            </a:r>
            <a:r>
              <a:rPr lang="en-US" sz="1600" dirty="0" err="1">
                <a:solidFill>
                  <a:schemeClr val="hlink"/>
                </a:solidFill>
              </a:rPr>
              <a:t>x</a:t>
            </a:r>
            <a:r>
              <a:rPr lang="en-US" sz="1600" dirty="0"/>
              <a:t>,  since </a:t>
            </a:r>
            <a:endParaRPr lang="en-US" sz="1600" dirty="0" smtClean="0"/>
          </a:p>
          <a:p>
            <a:pPr lvl="1" algn="ctr">
              <a:buFontTx/>
              <a:buNone/>
            </a:pP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Φ</a:t>
            </a:r>
            <a:r>
              <a:rPr lang="en-US" sz="1600" dirty="0" err="1" smtClean="0">
                <a:solidFill>
                  <a:schemeClr val="hlink"/>
                </a:solidFill>
              </a:rPr>
              <a:t>(</a:t>
            </a:r>
            <a:r>
              <a:rPr lang="en-US" sz="1600" dirty="0" err="1">
                <a:solidFill>
                  <a:schemeClr val="hlink"/>
                </a:solidFill>
              </a:rPr>
              <a:t>x+</a:t>
            </a:r>
            <a:r>
              <a:rPr lang="en-US" sz="1600" dirty="0" err="1">
                <a:solidFill>
                  <a:schemeClr val="hlink"/>
                </a:solidFill>
                <a:sym typeface="Symbol" charset="2"/>
              </a:rPr>
              <a:t></a:t>
            </a:r>
            <a:r>
              <a:rPr lang="en-US" sz="1600" dirty="0">
                <a:solidFill>
                  <a:schemeClr val="hlink"/>
                </a:solidFill>
                <a:sym typeface="Symbol" charset="2"/>
              </a:rPr>
              <a:t>) =</a:t>
            </a:r>
            <a:r>
              <a:rPr lang="en-US" sz="1600" dirty="0" smtClean="0">
                <a:solidFill>
                  <a:schemeClr val="hlink"/>
                </a:solidFill>
                <a:sym typeface="Symbol" charset="2"/>
              </a:rPr>
              <a:t>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Φ</a:t>
            </a:r>
            <a:r>
              <a:rPr lang="en-US" sz="1600" dirty="0" err="1" smtClean="0">
                <a:solidFill>
                  <a:schemeClr val="hlink"/>
                </a:solidFill>
                <a:sym typeface="Symbol" charset="2"/>
              </a:rPr>
              <a:t>x</a:t>
            </a:r>
            <a:r>
              <a:rPr lang="en-US" sz="1600" dirty="0" smtClean="0">
                <a:solidFill>
                  <a:schemeClr val="hlink"/>
                </a:solidFill>
                <a:sym typeface="Symbol" charset="2"/>
              </a:rPr>
              <a:t> </a:t>
            </a:r>
            <a:r>
              <a:rPr lang="en-US" sz="1600" dirty="0">
                <a:solidFill>
                  <a:schemeClr val="hlink"/>
                </a:solidFill>
                <a:sym typeface="Symbol" charset="2"/>
              </a:rPr>
              <a:t>+</a:t>
            </a:r>
            <a:r>
              <a:rPr lang="en-US" sz="1600" dirty="0" smtClean="0">
                <a:solidFill>
                  <a:schemeClr val="hlink"/>
                </a:solidFill>
                <a:sym typeface="Symbol" charset="2"/>
              </a:rPr>
              <a:t>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Φ</a:t>
            </a:r>
            <a:r>
              <a:rPr lang="en-US" sz="1600" dirty="0" err="1" smtClean="0">
                <a:solidFill>
                  <a:schemeClr val="hlink"/>
                </a:solidFill>
                <a:sym typeface="Symbol" charset="2"/>
              </a:rPr>
              <a:t></a:t>
            </a:r>
            <a:r>
              <a:rPr lang="en-US" sz="1600" dirty="0" smtClean="0">
                <a:solidFill>
                  <a:schemeClr val="hlink"/>
                </a:solidFill>
              </a:rPr>
              <a:t> </a:t>
            </a:r>
            <a:endParaRPr lang="en-US" sz="1600" dirty="0">
              <a:solidFill>
                <a:schemeClr val="hlink"/>
              </a:solidFill>
            </a:endParaRPr>
          </a:p>
          <a:p>
            <a:pPr lvl="1"/>
            <a:r>
              <a:rPr lang="en-US" sz="1600" dirty="0"/>
              <a:t>Recover </a:t>
            </a:r>
            <a:r>
              <a:rPr lang="en-US" sz="1600" dirty="0" err="1">
                <a:solidFill>
                  <a:schemeClr val="hlink"/>
                </a:solidFill>
              </a:rPr>
              <a:t>x</a:t>
            </a:r>
            <a:r>
              <a:rPr lang="en-US" sz="1600" dirty="0">
                <a:solidFill>
                  <a:schemeClr val="hlink"/>
                </a:solidFill>
              </a:rPr>
              <a:t>*</a:t>
            </a:r>
            <a:r>
              <a:rPr lang="en-US" sz="1600" dirty="0"/>
              <a:t> from</a:t>
            </a:r>
            <a:r>
              <a:rPr lang="en-US" sz="1600" dirty="0" smtClean="0"/>
              <a:t>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</a:rPr>
              <a:t>Φ</a:t>
            </a:r>
            <a:r>
              <a:rPr lang="en-US" sz="1600" dirty="0" err="1" smtClean="0">
                <a:solidFill>
                  <a:schemeClr val="hlink"/>
                </a:solidFill>
              </a:rPr>
              <a:t>x</a:t>
            </a:r>
            <a:endParaRPr lang="en-US" sz="1600" dirty="0" smtClean="0">
              <a:solidFill>
                <a:schemeClr val="hlink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Are adaptive measurements feasible  for network monitoring ?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NO – we have only </a:t>
            </a:r>
            <a:r>
              <a:rPr lang="en-US" sz="2000" dirty="0" smtClean="0">
                <a:solidFill>
                  <a:srgbClr val="280EF3"/>
                </a:solidFill>
              </a:rPr>
              <a:t>one pass</a:t>
            </a:r>
            <a:r>
              <a:rPr lang="en-US" sz="2000" dirty="0" smtClean="0">
                <a:solidFill>
                  <a:srgbClr val="000000"/>
                </a:solidFill>
              </a:rPr>
              <a:t>, while adaptive schemes yield </a:t>
            </a:r>
            <a:r>
              <a:rPr lang="en-US" sz="2000" dirty="0" smtClean="0">
                <a:solidFill>
                  <a:srgbClr val="280EF3"/>
                </a:solidFill>
              </a:rPr>
              <a:t>multi-pass </a:t>
            </a:r>
            <a:r>
              <a:rPr lang="en-US" sz="2000" dirty="0" smtClean="0">
                <a:solidFill>
                  <a:srgbClr val="000000"/>
                </a:solidFill>
              </a:rPr>
              <a:t>streaming algorithms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However,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280EF3"/>
                </a:solidFill>
              </a:rPr>
              <a:t>multi-pass </a:t>
            </a:r>
            <a:r>
              <a:rPr lang="en-US" sz="2000" dirty="0" smtClean="0">
                <a:solidFill>
                  <a:srgbClr val="000000"/>
                </a:solidFill>
              </a:rPr>
              <a:t>streaming</a:t>
            </a:r>
            <a:r>
              <a:rPr lang="en-US" sz="2000" dirty="0" smtClean="0">
                <a:solidFill>
                  <a:srgbClr val="000000"/>
                </a:solidFill>
              </a:rPr>
              <a:t> still </a:t>
            </a:r>
            <a:r>
              <a:rPr lang="en-US" sz="2000" dirty="0" smtClean="0">
                <a:solidFill>
                  <a:srgbClr val="000000"/>
                </a:solidFill>
              </a:rPr>
              <a:t>useful </a:t>
            </a:r>
            <a:r>
              <a:rPr lang="en-US" sz="2000" dirty="0" smtClean="0">
                <a:solidFill>
                  <a:srgbClr val="000000"/>
                </a:solidFill>
              </a:rPr>
              <a:t>for analysis of data that resides on </a:t>
            </a:r>
            <a:r>
              <a:rPr lang="en-US" sz="2000" dirty="0" smtClean="0">
                <a:solidFill>
                  <a:srgbClr val="000000"/>
                </a:solidFill>
              </a:rPr>
              <a:t>disk   </a:t>
            </a:r>
            <a:r>
              <a:rPr lang="en-US" sz="2000" dirty="0" smtClean="0">
                <a:solidFill>
                  <a:srgbClr val="000000"/>
                </a:solidFill>
              </a:rPr>
              <a:t>(e.g., mining query logs) </a:t>
            </a:r>
          </a:p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110597" name="AutoShape 1029"/>
          <p:cNvCxnSpPr>
            <a:cxnSpLocks noChangeShapeType="1"/>
          </p:cNvCxnSpPr>
          <p:nvPr/>
        </p:nvCxnSpPr>
        <p:spPr bwMode="auto">
          <a:xfrm>
            <a:off x="7581900" y="36576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10598" name="AutoShape 1030"/>
          <p:cNvSpPr>
            <a:spLocks noChangeArrowheads="1"/>
          </p:cNvSpPr>
          <p:nvPr/>
        </p:nvSpPr>
        <p:spPr bwMode="auto">
          <a:xfrm>
            <a:off x="6248400" y="3581400"/>
            <a:ext cx="2667000" cy="2590800"/>
          </a:xfrm>
          <a:prstGeom prst="flowChartInternalStorag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10599" name="Text Box 1031"/>
          <p:cNvSpPr txBox="1">
            <a:spLocks noChangeArrowheads="1"/>
          </p:cNvSpPr>
          <p:nvPr/>
        </p:nvSpPr>
        <p:spPr bwMode="auto">
          <a:xfrm rot="16200000">
            <a:off x="5927725" y="4816475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110600" name="Text Box 1032"/>
          <p:cNvSpPr txBox="1">
            <a:spLocks noChangeArrowheads="1"/>
          </p:cNvSpPr>
          <p:nvPr/>
        </p:nvSpPr>
        <p:spPr bwMode="auto">
          <a:xfrm>
            <a:off x="7010400" y="3581400"/>
            <a:ext cx="1658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destination</a:t>
            </a:r>
          </a:p>
        </p:txBody>
      </p:sp>
      <p:sp>
        <p:nvSpPr>
          <p:cNvPr id="110601" name="Rectangle 1033"/>
          <p:cNvSpPr>
            <a:spLocks noChangeArrowheads="1"/>
          </p:cNvSpPr>
          <p:nvPr/>
        </p:nvSpPr>
        <p:spPr bwMode="auto">
          <a:xfrm>
            <a:off x="7696200" y="4926013"/>
            <a:ext cx="304800" cy="228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10602" name="AutoShape 1034"/>
          <p:cNvCxnSpPr>
            <a:cxnSpLocks noChangeShapeType="1"/>
            <a:stCxn id="110601" idx="1"/>
            <a:endCxn id="110599" idx="2"/>
          </p:cNvCxnSpPr>
          <p:nvPr/>
        </p:nvCxnSpPr>
        <p:spPr bwMode="auto">
          <a:xfrm flipH="1">
            <a:off x="6704013" y="5040313"/>
            <a:ext cx="992187" cy="47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10603" name="AutoShape 1035"/>
          <p:cNvCxnSpPr>
            <a:cxnSpLocks noChangeShapeType="1"/>
            <a:stCxn id="110600" idx="2"/>
            <a:endCxn id="110601" idx="0"/>
          </p:cNvCxnSpPr>
          <p:nvPr/>
        </p:nvCxnSpPr>
        <p:spPr bwMode="auto">
          <a:xfrm>
            <a:off x="7840663" y="4038600"/>
            <a:ext cx="7937" cy="88741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110604" name="Text Box 1036"/>
          <p:cNvSpPr txBox="1">
            <a:spLocks noChangeArrowheads="1"/>
          </p:cNvSpPr>
          <p:nvPr/>
        </p:nvSpPr>
        <p:spPr bwMode="auto">
          <a:xfrm>
            <a:off x="7527925" y="6178550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4000"/>
              <a:t>x</a:t>
            </a:r>
          </a:p>
        </p:txBody>
      </p:sp>
      <p:sp>
        <p:nvSpPr>
          <p:cNvPr id="14" name="Can 13"/>
          <p:cNvSpPr/>
          <p:nvPr/>
        </p:nvSpPr>
        <p:spPr bwMode="auto">
          <a:xfrm>
            <a:off x="6400800" y="2209800"/>
            <a:ext cx="2057400" cy="762000"/>
          </a:xfrm>
          <a:prstGeom prst="can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build="p"/>
      <p:bldP spid="110598" grpId="0" animBg="1"/>
      <p:bldP spid="110599" grpId="0"/>
      <p:bldP spid="110600" grpId="0"/>
      <p:bldP spid="110601" grpId="0" animBg="1"/>
      <p:bldP spid="110604" grpId="0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2" name="Picture 1026" descr="cscam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1458913"/>
            <a:ext cx="4572000" cy="1970087"/>
          </a:xfrm>
          <a:prstGeom prst="rect">
            <a:avLst/>
          </a:prstGeom>
          <a:noFill/>
        </p:spPr>
      </p:pic>
      <p:sp>
        <p:nvSpPr>
          <p:cNvPr id="112643" name="Rectangle 10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Applications, c</a:t>
            </a:r>
            <a:r>
              <a:rPr lang="en-US" sz="4000"/>
              <a:t>td.</a:t>
            </a:r>
          </a:p>
        </p:txBody>
      </p:sp>
      <p:sp>
        <p:nvSpPr>
          <p:cNvPr id="112644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4876800" cy="4876800"/>
          </a:xfrm>
        </p:spPr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Single pixel camera</a:t>
            </a:r>
          </a:p>
          <a:p>
            <a:pPr>
              <a:buNone/>
            </a:pPr>
            <a:r>
              <a:rPr lang="en-US" sz="1600" dirty="0" smtClean="0"/>
              <a:t>      [Duarte-Davenport-Takhar-Laska-Sun-Kelly-Baraniuk’08,…]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Are adaptive measurements feasible ?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YES </a:t>
            </a:r>
            <a:r>
              <a:rPr lang="en-US" sz="2000" dirty="0" smtClean="0">
                <a:solidFill>
                  <a:srgbClr val="000000"/>
                </a:solidFill>
              </a:rPr>
              <a:t>– in principle, </a:t>
            </a:r>
            <a:r>
              <a:rPr lang="en-US" sz="2000" dirty="0" smtClean="0">
                <a:solidFill>
                  <a:srgbClr val="000000"/>
                </a:solidFill>
              </a:rPr>
              <a:t>the measurement process can be </a:t>
            </a:r>
            <a:r>
              <a:rPr lang="en-US" sz="2000" dirty="0" smtClean="0">
                <a:solidFill>
                  <a:srgbClr val="000000"/>
                </a:solidFill>
              </a:rPr>
              <a:t>sequential </a:t>
            </a:r>
            <a:endParaRPr lang="en-US" sz="2800" dirty="0" smtClean="0"/>
          </a:p>
          <a:p>
            <a:r>
              <a:rPr lang="en-US" sz="2800" dirty="0"/>
              <a:t>Pooling </a:t>
            </a:r>
            <a:r>
              <a:rPr lang="en-US" sz="2800" dirty="0" smtClean="0"/>
              <a:t>Experiments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     </a:t>
            </a:r>
            <a:r>
              <a:rPr lang="en-US" sz="1600" dirty="0"/>
              <a:t>[</a:t>
            </a:r>
            <a:r>
              <a:rPr lang="en-US" sz="1600" dirty="0" err="1"/>
              <a:t>Hassibi</a:t>
            </a:r>
            <a:r>
              <a:rPr lang="en-US" sz="1600" dirty="0"/>
              <a:t> et al’07], [Dai-Sheikh, </a:t>
            </a:r>
            <a:r>
              <a:rPr lang="en-US" sz="1600" dirty="0" err="1"/>
              <a:t>Milenkovic</a:t>
            </a:r>
            <a:r>
              <a:rPr lang="en-US" sz="1600" dirty="0"/>
              <a:t>, </a:t>
            </a:r>
            <a:r>
              <a:rPr lang="en-US" sz="1600" dirty="0" err="1"/>
              <a:t>Baraniuk</a:t>
            </a:r>
            <a:r>
              <a:rPr lang="en-US" sz="1600" dirty="0"/>
              <a:t>]</a:t>
            </a:r>
            <a:r>
              <a:rPr lang="en-US" sz="1600" dirty="0" smtClean="0"/>
              <a:t>,, </a:t>
            </a:r>
            <a:r>
              <a:rPr lang="en-US" sz="1600" dirty="0"/>
              <a:t>[Shental-Amir-Zuk’09],[Erlich-Shental-Amir-Zuk’09</a:t>
            </a:r>
            <a:r>
              <a:rPr lang="en-US" sz="1600" dirty="0" smtClean="0"/>
              <a:t>], [</a:t>
            </a:r>
            <a:r>
              <a:rPr lang="en-US" sz="1600" dirty="0" err="1" smtClean="0"/>
              <a:t>Bruex</a:t>
            </a:r>
            <a:r>
              <a:rPr lang="en-US" sz="1600" dirty="0" smtClean="0"/>
              <a:t>- Gilbert-</a:t>
            </a:r>
            <a:r>
              <a:rPr lang="en-US" sz="1600" dirty="0" err="1" smtClean="0"/>
              <a:t>Kainkaryam-Schiefelbein-Woolf</a:t>
            </a:r>
            <a:r>
              <a:rPr lang="en-US" sz="1600" dirty="0" smtClean="0"/>
              <a:t>]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Are adaptive measurements feasible ?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YES </a:t>
            </a:r>
            <a:r>
              <a:rPr lang="en-US" sz="2000" dirty="0" smtClean="0">
                <a:solidFill>
                  <a:srgbClr val="000000"/>
                </a:solidFill>
              </a:rPr>
              <a:t>– in principle,  </a:t>
            </a:r>
            <a:r>
              <a:rPr lang="en-US" sz="2000" dirty="0" smtClean="0">
                <a:solidFill>
                  <a:srgbClr val="000000"/>
                </a:solidFill>
              </a:rPr>
              <a:t>the measurement process can be sequential</a:t>
            </a:r>
            <a:endParaRPr lang="en-US" sz="2000" dirty="0" smtClean="0"/>
          </a:p>
          <a:p>
            <a:endParaRPr lang="en-US" sz="1600" dirty="0"/>
          </a:p>
        </p:txBody>
      </p:sp>
      <p:grpSp>
        <p:nvGrpSpPr>
          <p:cNvPr id="5" name="Group 1029"/>
          <p:cNvGrpSpPr>
            <a:grpSpLocks/>
          </p:cNvGrpSpPr>
          <p:nvPr/>
        </p:nvGrpSpPr>
        <p:grpSpPr bwMode="auto">
          <a:xfrm>
            <a:off x="5105400" y="4114800"/>
            <a:ext cx="4038600" cy="2578100"/>
            <a:chOff x="78" y="814"/>
            <a:chExt cx="5538" cy="3637"/>
          </a:xfrm>
        </p:grpSpPr>
        <p:grpSp>
          <p:nvGrpSpPr>
            <p:cNvPr id="6" name="קבוצה 116"/>
            <p:cNvGrpSpPr>
              <a:grpSpLocks/>
            </p:cNvGrpSpPr>
            <p:nvPr/>
          </p:nvGrpSpPr>
          <p:grpSpPr bwMode="auto">
            <a:xfrm>
              <a:off x="4079" y="1632"/>
              <a:ext cx="1537" cy="2819"/>
              <a:chOff x="6475412" y="2590800"/>
              <a:chExt cx="2440174" cy="4475163"/>
            </a:xfrm>
          </p:grpSpPr>
          <p:sp>
            <p:nvSpPr>
              <p:cNvPr id="112647" name="TextBox 77"/>
              <p:cNvSpPr txBox="1">
                <a:spLocks noChangeArrowheads="1"/>
              </p:cNvSpPr>
              <p:nvPr/>
            </p:nvSpPr>
            <p:spPr bwMode="auto">
              <a:xfrm>
                <a:off x="6475412" y="6245225"/>
                <a:ext cx="2211557" cy="8207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endParaRPr lang="en-US" sz="1800" b="1">
                  <a:ea typeface="Arial" charset="0"/>
                  <a:cs typeface="Arial" charset="0"/>
                </a:endParaRPr>
              </a:p>
            </p:txBody>
          </p:sp>
          <p:grpSp>
            <p:nvGrpSpPr>
              <p:cNvPr id="7" name="קבוצה 218"/>
              <p:cNvGrpSpPr>
                <a:grpSpLocks/>
              </p:cNvGrpSpPr>
              <p:nvPr/>
            </p:nvGrpSpPr>
            <p:grpSpPr bwMode="auto">
              <a:xfrm>
                <a:off x="7543931" y="2895687"/>
                <a:ext cx="1314319" cy="2406981"/>
                <a:chOff x="7315200" y="2362200"/>
                <a:chExt cx="1314159" cy="2406677"/>
              </a:xfrm>
            </p:grpSpPr>
            <p:pic>
              <p:nvPicPr>
                <p:cNvPr id="193" name="Picture 38"/>
                <p:cNvPicPr>
                  <a:picLocks noChangeAspect="1" noChangeArrowheads="1"/>
                </p:cNvPicPr>
                <p:nvPr/>
              </p:nvPicPr>
              <p:blipFill>
                <a:blip r:embed="rId6">
                  <a:duotone>
                    <a:prstClr val="black"/>
                    <a:srgbClr val="00B050">
                      <a:tint val="45000"/>
                      <a:satMod val="400000"/>
                    </a:srgb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7620000" y="2362200"/>
                  <a:ext cx="291011" cy="7167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94" name="Picture 39"/>
                <p:cNvPicPr>
                  <a:picLocks noChangeAspect="1" noChangeArrowheads="1"/>
                </p:cNvPicPr>
                <p:nvPr/>
              </p:nvPicPr>
              <p:blipFill>
                <a:blip r:embed="rId7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8001000" y="2590800"/>
                  <a:ext cx="298286" cy="6964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95" name="Picture 40"/>
                <p:cNvPicPr>
                  <a:picLocks noChangeAspect="1" noChangeArrowheads="1"/>
                </p:cNvPicPr>
                <p:nvPr/>
              </p:nvPicPr>
              <p:blipFill>
                <a:blip r:embed="rId8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8382000" y="3200400"/>
                  <a:ext cx="247359" cy="7573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96" name="Picture 41"/>
                <p:cNvPicPr>
                  <a:picLocks noChangeAspect="1" noChangeArrowheads="1"/>
                </p:cNvPicPr>
                <p:nvPr/>
              </p:nvPicPr>
              <p:blipFill>
                <a:blip r:embed="rId9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8077200" y="3429000"/>
                  <a:ext cx="218258" cy="561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97" name="Picture 42"/>
                <p:cNvPicPr>
                  <a:picLocks noChangeAspect="1" noChangeArrowheads="1"/>
                </p:cNvPicPr>
                <p:nvPr/>
              </p:nvPicPr>
              <p:blipFill>
                <a:blip r:embed="rId10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7924800" y="4038600"/>
                  <a:ext cx="225533" cy="730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98" name="Picture 43"/>
                <p:cNvPicPr>
                  <a:picLocks noChangeAspect="1" noChangeArrowheads="1"/>
                </p:cNvPicPr>
                <p:nvPr/>
              </p:nvPicPr>
              <p:blipFill>
                <a:blip r:embed="rId11">
                  <a:duotone>
                    <a:prstClr val="black"/>
                    <a:srgbClr val="00B050">
                      <a:tint val="45000"/>
                      <a:satMod val="400000"/>
                    </a:srgb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7315200" y="3276600"/>
                  <a:ext cx="210983" cy="703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99" name="Picture 44"/>
                <p:cNvPicPr>
                  <a:picLocks noChangeAspect="1" noChangeArrowheads="1"/>
                </p:cNvPicPr>
                <p:nvPr/>
              </p:nvPicPr>
              <p:blipFill>
                <a:blip r:embed="rId12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8229600" y="4114800"/>
                  <a:ext cx="341937" cy="439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00" name="Picture 45"/>
                <p:cNvPicPr>
                  <a:picLocks noChangeAspect="1" noChangeArrowheads="1"/>
                </p:cNvPicPr>
                <p:nvPr/>
              </p:nvPicPr>
              <p:blipFill>
                <a:blip r:embed="rId13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7620000" y="3200400"/>
                  <a:ext cx="334662" cy="7099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01" name="Picture 46"/>
                <p:cNvPicPr>
                  <a:picLocks noChangeAspect="1" noChangeArrowheads="1"/>
                </p:cNvPicPr>
                <p:nvPr/>
              </p:nvPicPr>
              <p:blipFill>
                <a:blip r:embed="rId14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7543800" y="4038600"/>
                  <a:ext cx="305561" cy="730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sp>
            <p:nvSpPr>
              <p:cNvPr id="112658" name="TextBox 77"/>
              <p:cNvSpPr txBox="1">
                <a:spLocks noChangeArrowheads="1"/>
              </p:cNvSpPr>
              <p:nvPr/>
            </p:nvSpPr>
            <p:spPr bwMode="auto">
              <a:xfrm>
                <a:off x="7391470" y="5410200"/>
                <a:ext cx="1524116" cy="614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endParaRPr lang="he-IL" sz="1200" b="1">
                  <a:ea typeface="Arial" charset="0"/>
                  <a:cs typeface="Arial" charset="0"/>
                </a:endParaRPr>
              </a:p>
            </p:txBody>
          </p:sp>
          <p:sp>
            <p:nvSpPr>
              <p:cNvPr id="218" name="סוגר מסולסל שמאלי 217"/>
              <p:cNvSpPr>
                <a:spLocks/>
              </p:cNvSpPr>
              <p:nvPr/>
            </p:nvSpPr>
            <p:spPr bwMode="auto">
              <a:xfrm rot="10800000">
                <a:off x="6629412" y="2590800"/>
                <a:ext cx="609647" cy="3048000"/>
              </a:xfrm>
              <a:prstGeom prst="leftBrace">
                <a:avLst>
                  <a:gd name="adj1" fmla="val 8333"/>
                  <a:gd name="adj2" fmla="val 50625"/>
                </a:avLst>
              </a:prstGeom>
              <a:noFill/>
              <a:ln w="9525">
                <a:solidFill>
                  <a:srgbClr val="4A7EBB"/>
                </a:solidFill>
                <a:round/>
                <a:headEnd/>
                <a:tailEnd/>
              </a:ln>
            </p:spPr>
            <p:txBody>
              <a:bodyPr rot="10800000" anchor="ctr">
                <a:prstTxWarp prst="textNoShape">
                  <a:avLst/>
                </a:prstTxWarp>
              </a:bodyPr>
              <a:lstStyle/>
              <a:p>
                <a:pPr algn="ctr" rtl="1" eaLnBrk="1" hangingPunct="1"/>
                <a:endParaRPr lang="en-US" sz="1800">
                  <a:latin typeface="Calibri" charset="0"/>
                  <a:ea typeface="Arial" charset="0"/>
                  <a:cs typeface="Arial" charset="0"/>
                </a:endParaRPr>
              </a:p>
            </p:txBody>
          </p:sp>
        </p:grpSp>
        <p:grpSp>
          <p:nvGrpSpPr>
            <p:cNvPr id="8" name="Group 1044"/>
            <p:cNvGrpSpPr>
              <a:grpSpLocks/>
            </p:cNvGrpSpPr>
            <p:nvPr/>
          </p:nvGrpSpPr>
          <p:grpSpPr bwMode="auto">
            <a:xfrm>
              <a:off x="78" y="814"/>
              <a:ext cx="4291" cy="2882"/>
              <a:chOff x="78" y="814"/>
              <a:chExt cx="4291" cy="2882"/>
            </a:xfrm>
          </p:grpSpPr>
          <p:pic>
            <p:nvPicPr>
              <p:cNvPr id="105" name="Picture 38"/>
              <p:cNvPicPr>
                <a:picLocks noChangeAspect="1" noChangeArrowheads="1"/>
              </p:cNvPicPr>
              <p:nvPr/>
            </p:nvPicPr>
            <p:blipFill>
              <a:blip r:embed="rId6">
                <a:duotone>
                  <a:prstClr val="black"/>
                  <a:srgbClr val="00B05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96" y="841"/>
                <a:ext cx="183" cy="4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6" name="Picture 39"/>
              <p:cNvPicPr>
                <a:picLocks noChangeAspect="1" noChangeArrowheads="1"/>
              </p:cNvPicPr>
              <p:nvPr/>
            </p:nvPicPr>
            <p:blipFill>
              <a:blip r:embed="rId7">
                <a:duotone>
                  <a:prstClr val="black"/>
                  <a:schemeClr val="accent1">
                    <a:lumMod val="40000"/>
                    <a:lumOff val="60000"/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316" y="855"/>
                <a:ext cx="188" cy="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7" name="Picture 40"/>
              <p:cNvPicPr>
                <a:picLocks noChangeAspect="1" noChangeArrowheads="1"/>
              </p:cNvPicPr>
              <p:nvPr/>
            </p:nvPicPr>
            <p:blipFill>
              <a:blip r:embed="rId8">
                <a:duotone>
                  <a:prstClr val="black"/>
                  <a:schemeClr val="accent1">
                    <a:lumMod val="40000"/>
                    <a:lumOff val="60000"/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558" y="816"/>
                <a:ext cx="155" cy="4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8" name="Picture 41"/>
              <p:cNvPicPr>
                <a:picLocks noChangeAspect="1" noChangeArrowheads="1"/>
              </p:cNvPicPr>
              <p:nvPr/>
            </p:nvPicPr>
            <p:blipFill>
              <a:blip r:embed="rId9">
                <a:duotone>
                  <a:prstClr val="black"/>
                  <a:schemeClr val="accent1">
                    <a:lumMod val="40000"/>
                    <a:lumOff val="60000"/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784" y="940"/>
                <a:ext cx="137" cy="3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9" name="Picture 42"/>
              <p:cNvPicPr>
                <a:picLocks noChangeAspect="1" noChangeArrowheads="1"/>
              </p:cNvPicPr>
              <p:nvPr/>
            </p:nvPicPr>
            <p:blipFill>
              <a:blip r:embed="rId10">
                <a:duotone>
                  <a:prstClr val="black"/>
                  <a:schemeClr val="accent1">
                    <a:lumMod val="40000"/>
                    <a:lumOff val="60000"/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000" y="833"/>
                <a:ext cx="141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0" name="Picture 43"/>
              <p:cNvPicPr>
                <a:picLocks noChangeAspect="1" noChangeArrowheads="1"/>
              </p:cNvPicPr>
              <p:nvPr/>
            </p:nvPicPr>
            <p:blipFill>
              <a:blip r:embed="rId11">
                <a:duotone>
                  <a:prstClr val="black"/>
                  <a:srgbClr val="00B05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1226" y="850"/>
                <a:ext cx="133" cy="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1" name="Picture 44"/>
              <p:cNvPicPr>
                <a:picLocks noChangeAspect="1" noChangeArrowheads="1"/>
              </p:cNvPicPr>
              <p:nvPr/>
            </p:nvPicPr>
            <p:blipFill>
              <a:blip r:embed="rId12">
                <a:duotone>
                  <a:prstClr val="black"/>
                  <a:schemeClr val="accent1">
                    <a:lumMod val="40000"/>
                    <a:lumOff val="60000"/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404" y="1016"/>
                <a:ext cx="215" cy="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2" name="Picture 45"/>
              <p:cNvPicPr>
                <a:picLocks noChangeAspect="1" noChangeArrowheads="1"/>
              </p:cNvPicPr>
              <p:nvPr/>
            </p:nvPicPr>
            <p:blipFill>
              <a:blip r:embed="rId13">
                <a:duotone>
                  <a:prstClr val="black"/>
                  <a:schemeClr val="accent1">
                    <a:lumMod val="40000"/>
                    <a:lumOff val="60000"/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625" y="846"/>
                <a:ext cx="211" cy="4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3" name="Picture 46"/>
              <p:cNvPicPr>
                <a:picLocks noChangeAspect="1" noChangeArrowheads="1"/>
              </p:cNvPicPr>
              <p:nvPr/>
            </p:nvPicPr>
            <p:blipFill>
              <a:blip r:embed="rId14">
                <a:duotone>
                  <a:prstClr val="black"/>
                  <a:schemeClr val="accent1">
                    <a:lumMod val="40000"/>
                    <a:lumOff val="60000"/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856" y="833"/>
                <a:ext cx="192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20" name="Picture 42"/>
              <p:cNvPicPr>
                <a:picLocks noChangeAspect="1" noChangeArrowheads="1"/>
              </p:cNvPicPr>
              <p:nvPr/>
            </p:nvPicPr>
            <p:blipFill>
              <a:blip r:embed="rId10">
                <a:duotone>
                  <a:prstClr val="black"/>
                  <a:schemeClr val="accent1">
                    <a:lumMod val="40000"/>
                    <a:lumOff val="60000"/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000" y="1745"/>
                <a:ext cx="141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22" name="Picture 44"/>
              <p:cNvPicPr>
                <a:picLocks noChangeAspect="1" noChangeArrowheads="1"/>
              </p:cNvPicPr>
              <p:nvPr/>
            </p:nvPicPr>
            <p:blipFill>
              <a:blip r:embed="rId12">
                <a:duotone>
                  <a:prstClr val="black"/>
                  <a:schemeClr val="accent1">
                    <a:lumMod val="40000"/>
                    <a:lumOff val="60000"/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404" y="1928"/>
                <a:ext cx="215" cy="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24" name="Picture 46"/>
              <p:cNvPicPr>
                <a:picLocks noChangeAspect="1" noChangeArrowheads="1"/>
              </p:cNvPicPr>
              <p:nvPr/>
            </p:nvPicPr>
            <p:blipFill>
              <a:blip r:embed="rId14">
                <a:duotone>
                  <a:prstClr val="black"/>
                  <a:schemeClr val="accent1">
                    <a:lumMod val="40000"/>
                    <a:lumOff val="60000"/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856" y="1745"/>
                <a:ext cx="192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112673" name="TextBox 77"/>
              <p:cNvSpPr txBox="1">
                <a:spLocks noChangeArrowheads="1"/>
              </p:cNvSpPr>
              <p:nvPr/>
            </p:nvSpPr>
            <p:spPr bwMode="auto">
              <a:xfrm>
                <a:off x="3552" y="1345"/>
                <a:ext cx="817" cy="3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endParaRPr lang="en-US" sz="1200">
                  <a:ea typeface="Arial" charset="0"/>
                  <a:cs typeface="Arial" charset="0"/>
                </a:endParaRPr>
              </a:p>
            </p:txBody>
          </p:sp>
          <p:graphicFrame>
            <p:nvGraphicFramePr>
              <p:cNvPr id="1026" name="Object 2"/>
              <p:cNvGraphicFramePr>
                <a:graphicFrameLocks noChangeAspect="1"/>
              </p:cNvGraphicFramePr>
              <p:nvPr/>
            </p:nvGraphicFramePr>
            <p:xfrm>
              <a:off x="3840" y="1816"/>
              <a:ext cx="192" cy="248"/>
            </p:xfrm>
            <a:graphic>
              <a:graphicData uri="http://schemas.openxmlformats.org/presentationml/2006/ole">
                <p:oleObj spid="_x0000_s120834" name="Equation" r:id="rId15" imgW="304932" imgH="393755" progId="Equation.3">
                  <p:embed/>
                </p:oleObj>
              </a:graphicData>
            </a:graphic>
          </p:graphicFrame>
          <p:grpSp>
            <p:nvGrpSpPr>
              <p:cNvPr id="9" name="קבוצה 179"/>
              <p:cNvGrpSpPr>
                <a:grpSpLocks/>
              </p:cNvGrpSpPr>
              <p:nvPr/>
            </p:nvGrpSpPr>
            <p:grpSpPr bwMode="auto">
              <a:xfrm>
                <a:off x="3336" y="1728"/>
                <a:ext cx="348" cy="377"/>
                <a:chOff x="5257800" y="2133600"/>
                <a:chExt cx="552449" cy="599510"/>
              </a:xfrm>
            </p:grpSpPr>
            <p:pic>
              <p:nvPicPr>
                <p:cNvPr id="112676" name="Picture 36"/>
                <p:cNvPicPr>
                  <a:picLocks noChangeAspect="1" noChangeArrowheads="1"/>
                </p:cNvPicPr>
                <p:nvPr/>
              </p:nvPicPr>
              <p:blipFill>
                <a:blip r:embed="rId16"/>
                <a:srcRect/>
                <a:stretch>
                  <a:fillRect/>
                </a:stretch>
              </p:blipFill>
              <p:spPr bwMode="auto">
                <a:xfrm>
                  <a:off x="5715000" y="2133600"/>
                  <a:ext cx="95249" cy="5995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26" name="מחבר חץ ישר 25"/>
                <p:cNvCxnSpPr/>
                <p:nvPr/>
              </p:nvCxnSpPr>
              <p:spPr>
                <a:xfrm>
                  <a:off x="5259071" y="2439443"/>
                  <a:ext cx="376681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קבוצה 178"/>
              <p:cNvGrpSpPr>
                <a:grpSpLocks/>
              </p:cNvGrpSpPr>
              <p:nvPr/>
            </p:nvGrpSpPr>
            <p:grpSpPr bwMode="auto">
              <a:xfrm>
                <a:off x="2592" y="1536"/>
                <a:ext cx="576" cy="739"/>
                <a:chOff x="4114800" y="1905000"/>
                <a:chExt cx="915161" cy="1173953"/>
              </a:xfrm>
            </p:grpSpPr>
            <p:pic>
              <p:nvPicPr>
                <p:cNvPr id="159" name="Picture 42"/>
                <p:cNvPicPr>
                  <a:picLocks noChangeAspect="1" noChangeArrowheads="1"/>
                </p:cNvPicPr>
                <p:nvPr/>
              </p:nvPicPr>
              <p:blipFill>
                <a:blip r:embed="rId10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495800" y="1905000"/>
                  <a:ext cx="225533" cy="730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1" name="Picture 44"/>
                <p:cNvPicPr>
                  <a:picLocks noChangeAspect="1" noChangeArrowheads="1"/>
                </p:cNvPicPr>
                <p:nvPr/>
              </p:nvPicPr>
              <p:blipFill>
                <a:blip r:embed="rId12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114800" y="2133600"/>
                  <a:ext cx="341937" cy="439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2" name="Picture 46"/>
                <p:cNvPicPr>
                  <a:picLocks noChangeAspect="1" noChangeArrowheads="1"/>
                </p:cNvPicPr>
                <p:nvPr/>
              </p:nvPicPr>
              <p:blipFill>
                <a:blip r:embed="rId14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724400" y="2133600"/>
                  <a:ext cx="305561" cy="730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0" name="Picture 43"/>
                <p:cNvPicPr>
                  <a:picLocks noChangeAspect="1" noChangeArrowheads="1"/>
                </p:cNvPicPr>
                <p:nvPr/>
              </p:nvPicPr>
              <p:blipFill>
                <a:blip r:embed="rId11">
                  <a:duotone>
                    <a:prstClr val="black"/>
                    <a:schemeClr val="tx2">
                      <a:lumMod val="20000"/>
                      <a:lumOff val="8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648200" y="2362200"/>
                  <a:ext cx="210983" cy="703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58" name="Picture 38"/>
                <p:cNvPicPr>
                  <a:picLocks noChangeAspect="1" noChangeArrowheads="1"/>
                </p:cNvPicPr>
                <p:nvPr/>
              </p:nvPicPr>
              <p:blipFill>
                <a:blip r:embed="rId6">
                  <a:duotone>
                    <a:prstClr val="black"/>
                    <a:schemeClr val="tx2">
                      <a:lumMod val="20000"/>
                      <a:lumOff val="8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343400" y="2362200"/>
                  <a:ext cx="291011" cy="7167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pic>
            <p:nvPicPr>
              <p:cNvPr id="112684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592" y="1728"/>
                <a:ext cx="2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685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832" y="1584"/>
                <a:ext cx="28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686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3120" y="1680"/>
                <a:ext cx="28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687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736" y="2016"/>
                <a:ext cx="2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688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3024" y="2016"/>
                <a:ext cx="28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10" name="מחבר ישר 209"/>
              <p:cNvCxnSpPr/>
              <p:nvPr/>
            </p:nvCxnSpPr>
            <p:spPr>
              <a:xfrm>
                <a:off x="78" y="2292"/>
                <a:ext cx="4291" cy="1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aphicFrame>
            <p:nvGraphicFramePr>
              <p:cNvPr id="112690" name="Object 2"/>
              <p:cNvGraphicFramePr>
                <a:graphicFrameLocks noChangeAspect="1"/>
              </p:cNvGraphicFramePr>
              <p:nvPr/>
            </p:nvGraphicFramePr>
            <p:xfrm>
              <a:off x="3836" y="2496"/>
              <a:ext cx="192" cy="248"/>
            </p:xfrm>
            <a:graphic>
              <a:graphicData uri="http://schemas.openxmlformats.org/presentationml/2006/ole">
                <p:oleObj spid="_x0000_s120835" name="Equation" r:id="rId18" imgW="304932" imgH="393755" progId="Equation.3">
                  <p:embed/>
                </p:oleObj>
              </a:graphicData>
            </a:graphic>
          </p:graphicFrame>
          <p:grpSp>
            <p:nvGrpSpPr>
              <p:cNvPr id="11" name="קבוצה 202"/>
              <p:cNvGrpSpPr>
                <a:grpSpLocks/>
              </p:cNvGrpSpPr>
              <p:nvPr/>
            </p:nvGrpSpPr>
            <p:grpSpPr bwMode="auto">
              <a:xfrm>
                <a:off x="316" y="2352"/>
                <a:ext cx="1304" cy="477"/>
                <a:chOff x="501613" y="3200400"/>
                <a:chExt cx="2069439" cy="757324"/>
              </a:xfrm>
            </p:grpSpPr>
            <p:pic>
              <p:nvPicPr>
                <p:cNvPr id="150" name="Picture 39"/>
                <p:cNvPicPr>
                  <a:picLocks noChangeAspect="1" noChangeArrowheads="1"/>
                </p:cNvPicPr>
                <p:nvPr/>
              </p:nvPicPr>
              <p:blipFill>
                <a:blip r:embed="rId7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501613" y="3261256"/>
                  <a:ext cx="298286" cy="6964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51" name="Picture 40"/>
                <p:cNvPicPr>
                  <a:picLocks noChangeAspect="1" noChangeArrowheads="1"/>
                </p:cNvPicPr>
                <p:nvPr/>
              </p:nvPicPr>
              <p:blipFill>
                <a:blip r:embed="rId8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885105" y="3200400"/>
                  <a:ext cx="247359" cy="7573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53" name="Picture 42"/>
                <p:cNvPicPr>
                  <a:picLocks noChangeAspect="1" noChangeArrowheads="1"/>
                </p:cNvPicPr>
                <p:nvPr/>
              </p:nvPicPr>
              <p:blipFill>
                <a:blip r:embed="rId10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587105" y="3227447"/>
                  <a:ext cx="225533" cy="730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55" name="Picture 44"/>
                <p:cNvPicPr>
                  <a:picLocks noChangeAspect="1" noChangeArrowheads="1"/>
                </p:cNvPicPr>
                <p:nvPr/>
              </p:nvPicPr>
              <p:blipFill>
                <a:blip r:embed="rId12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2229115" y="3518206"/>
                  <a:ext cx="341937" cy="439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" name="קבוצה 177"/>
              <p:cNvGrpSpPr>
                <a:grpSpLocks/>
              </p:cNvGrpSpPr>
              <p:nvPr/>
            </p:nvGrpSpPr>
            <p:grpSpPr bwMode="auto">
              <a:xfrm>
                <a:off x="2736" y="2304"/>
                <a:ext cx="382" cy="591"/>
                <a:chOff x="4191000" y="3172050"/>
                <a:chExt cx="606533" cy="938074"/>
              </a:xfrm>
            </p:grpSpPr>
            <p:pic>
              <p:nvPicPr>
                <p:cNvPr id="174" name="Picture 39"/>
                <p:cNvPicPr>
                  <a:picLocks noChangeAspect="1" noChangeArrowheads="1"/>
                </p:cNvPicPr>
                <p:nvPr/>
              </p:nvPicPr>
              <p:blipFill>
                <a:blip r:embed="rId7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368498" y="3172050"/>
                  <a:ext cx="298286" cy="6964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5" name="Picture 40"/>
                <p:cNvPicPr>
                  <a:picLocks noChangeAspect="1" noChangeArrowheads="1"/>
                </p:cNvPicPr>
                <p:nvPr/>
              </p:nvPicPr>
              <p:blipFill>
                <a:blip r:embed="rId8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191000" y="3352800"/>
                  <a:ext cx="247359" cy="7573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6" name="Picture 42"/>
                <p:cNvPicPr>
                  <a:picLocks noChangeAspect="1" noChangeArrowheads="1"/>
                </p:cNvPicPr>
                <p:nvPr/>
              </p:nvPicPr>
              <p:blipFill>
                <a:blip r:embed="rId10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572000" y="3352800"/>
                  <a:ext cx="225533" cy="730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7" name="Picture 44"/>
                <p:cNvPicPr>
                  <a:picLocks noChangeAspect="1" noChangeArrowheads="1"/>
                </p:cNvPicPr>
                <p:nvPr/>
              </p:nvPicPr>
              <p:blipFill>
                <a:blip r:embed="rId12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343400" y="3657600"/>
                  <a:ext cx="341937" cy="439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" name="קבוצה 180"/>
              <p:cNvGrpSpPr>
                <a:grpSpLocks/>
              </p:cNvGrpSpPr>
              <p:nvPr/>
            </p:nvGrpSpPr>
            <p:grpSpPr bwMode="auto">
              <a:xfrm>
                <a:off x="3336" y="2448"/>
                <a:ext cx="348" cy="378"/>
                <a:chOff x="5257800" y="2133600"/>
                <a:chExt cx="552449" cy="599510"/>
              </a:xfrm>
            </p:grpSpPr>
            <p:pic>
              <p:nvPicPr>
                <p:cNvPr id="112702" name="Picture 36"/>
                <p:cNvPicPr>
                  <a:picLocks noChangeAspect="1" noChangeArrowheads="1"/>
                </p:cNvPicPr>
                <p:nvPr/>
              </p:nvPicPr>
              <p:blipFill>
                <a:blip r:embed="rId16"/>
                <a:srcRect/>
                <a:stretch>
                  <a:fillRect/>
                </a:stretch>
              </p:blipFill>
              <p:spPr bwMode="auto">
                <a:xfrm>
                  <a:off x="5715000" y="2133600"/>
                  <a:ext cx="95249" cy="5995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183" name="מחבר חץ ישר 182"/>
                <p:cNvCxnSpPr/>
                <p:nvPr/>
              </p:nvCxnSpPr>
              <p:spPr>
                <a:xfrm>
                  <a:off x="5259071" y="2436873"/>
                  <a:ext cx="376681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112704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736" y="2544"/>
                <a:ext cx="2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05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880" y="2352"/>
                <a:ext cx="2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06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3072" y="2544"/>
                <a:ext cx="2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07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880" y="2688"/>
                <a:ext cx="2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12" name="מחבר ישר 211"/>
              <p:cNvCxnSpPr/>
              <p:nvPr/>
            </p:nvCxnSpPr>
            <p:spPr>
              <a:xfrm>
                <a:off x="95" y="2928"/>
                <a:ext cx="4273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aphicFrame>
            <p:nvGraphicFramePr>
              <p:cNvPr id="112709" name="Object 2"/>
              <p:cNvGraphicFramePr>
                <a:graphicFrameLocks noChangeAspect="1"/>
              </p:cNvGraphicFramePr>
              <p:nvPr/>
            </p:nvGraphicFramePr>
            <p:xfrm>
              <a:off x="3840" y="3236"/>
              <a:ext cx="184" cy="248"/>
            </p:xfrm>
            <a:graphic>
              <a:graphicData uri="http://schemas.openxmlformats.org/presentationml/2006/ole">
                <p:oleObj spid="_x0000_s120836" name="Equation" r:id="rId19" imgW="292370" imgH="393926" progId="Equation.3">
                  <p:embed/>
                </p:oleObj>
              </a:graphicData>
            </a:graphic>
          </p:graphicFrame>
          <p:grpSp>
            <p:nvGrpSpPr>
              <p:cNvPr id="14" name="קבוצה 203"/>
              <p:cNvGrpSpPr>
                <a:grpSpLocks/>
              </p:cNvGrpSpPr>
              <p:nvPr/>
            </p:nvGrpSpPr>
            <p:grpSpPr bwMode="auto">
              <a:xfrm>
                <a:off x="96" y="3050"/>
                <a:ext cx="1952" cy="477"/>
                <a:chOff x="152400" y="4191000"/>
                <a:chExt cx="3099262" cy="757324"/>
              </a:xfrm>
            </p:grpSpPr>
            <p:pic>
              <p:nvPicPr>
                <p:cNvPr id="165" name="Picture 38"/>
                <p:cNvPicPr>
                  <a:picLocks noChangeAspect="1" noChangeArrowheads="1"/>
                </p:cNvPicPr>
                <p:nvPr/>
              </p:nvPicPr>
              <p:blipFill>
                <a:blip r:embed="rId6">
                  <a:duotone>
                    <a:prstClr val="black"/>
                    <a:schemeClr val="tx2">
                      <a:lumMod val="20000"/>
                      <a:lumOff val="8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52400" y="4231571"/>
                  <a:ext cx="291011" cy="7167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7" name="Picture 40"/>
                <p:cNvPicPr>
                  <a:picLocks noChangeAspect="1" noChangeArrowheads="1"/>
                </p:cNvPicPr>
                <p:nvPr/>
              </p:nvPicPr>
              <p:blipFill>
                <a:blip r:embed="rId8">
                  <a:duotone>
                    <a:prstClr val="black"/>
                    <a:schemeClr val="tx2">
                      <a:lumMod val="20000"/>
                      <a:lumOff val="8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885105" y="4191000"/>
                  <a:ext cx="247359" cy="7573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8" name="Picture 41"/>
                <p:cNvPicPr>
                  <a:picLocks noChangeAspect="1" noChangeArrowheads="1"/>
                </p:cNvPicPr>
                <p:nvPr/>
              </p:nvPicPr>
              <p:blipFill>
                <a:blip r:embed="rId9">
                  <a:duotone>
                    <a:prstClr val="black"/>
                    <a:schemeClr val="tx2">
                      <a:lumMod val="20000"/>
                      <a:lumOff val="8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244675" y="4387093"/>
                  <a:ext cx="218258" cy="561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2" name="Picture 45"/>
                <p:cNvPicPr>
                  <a:picLocks noChangeAspect="1" noChangeArrowheads="1"/>
                </p:cNvPicPr>
                <p:nvPr/>
              </p:nvPicPr>
              <p:blipFill>
                <a:blip r:embed="rId13">
                  <a:duotone>
                    <a:prstClr val="black"/>
                    <a:schemeClr val="tx2">
                      <a:lumMod val="20000"/>
                      <a:lumOff val="8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2580825" y="4238333"/>
                  <a:ext cx="334662" cy="7099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3" name="Picture 46"/>
                <p:cNvPicPr>
                  <a:picLocks noChangeAspect="1" noChangeArrowheads="1"/>
                </p:cNvPicPr>
                <p:nvPr/>
              </p:nvPicPr>
              <p:blipFill>
                <a:blip r:embed="rId14">
                  <a:duotone>
                    <a:prstClr val="black"/>
                    <a:schemeClr val="tx2">
                      <a:lumMod val="20000"/>
                      <a:lumOff val="8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2946101" y="4218047"/>
                  <a:ext cx="305561" cy="730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5" name="קבוצה 206"/>
              <p:cNvGrpSpPr>
                <a:grpSpLocks/>
              </p:cNvGrpSpPr>
              <p:nvPr/>
            </p:nvGrpSpPr>
            <p:grpSpPr bwMode="auto">
              <a:xfrm>
                <a:off x="2736" y="2996"/>
                <a:ext cx="499" cy="700"/>
                <a:chOff x="4343400" y="4114800"/>
                <a:chExt cx="791862" cy="1111277"/>
              </a:xfrm>
            </p:grpSpPr>
            <p:pic>
              <p:nvPicPr>
                <p:cNvPr id="185" name="Picture 40"/>
                <p:cNvPicPr>
                  <a:picLocks noChangeAspect="1" noChangeArrowheads="1"/>
                </p:cNvPicPr>
                <p:nvPr/>
              </p:nvPicPr>
              <p:blipFill>
                <a:blip r:embed="rId8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343400" y="4267200"/>
                  <a:ext cx="247359" cy="7573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6" name="Picture 41"/>
                <p:cNvPicPr>
                  <a:picLocks noChangeAspect="1" noChangeArrowheads="1"/>
                </p:cNvPicPr>
                <p:nvPr/>
              </p:nvPicPr>
              <p:blipFill>
                <a:blip r:embed="rId9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572000" y="4114800"/>
                  <a:ext cx="218258" cy="561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7" name="Picture 45"/>
                <p:cNvPicPr>
                  <a:picLocks noChangeAspect="1" noChangeArrowheads="1"/>
                </p:cNvPicPr>
                <p:nvPr/>
              </p:nvPicPr>
              <p:blipFill>
                <a:blip r:embed="rId13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800600" y="4267200"/>
                  <a:ext cx="334662" cy="7099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8" name="Picture 46"/>
                <p:cNvPicPr>
                  <a:picLocks noChangeAspect="1" noChangeArrowheads="1"/>
                </p:cNvPicPr>
                <p:nvPr/>
              </p:nvPicPr>
              <p:blipFill>
                <a:blip r:embed="rId14">
                  <a:duotone>
                    <a:prstClr val="black"/>
                    <a:schemeClr val="accent1">
                      <a:lumMod val="40000"/>
                      <a:lumOff val="6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724400" y="4495800"/>
                  <a:ext cx="305561" cy="730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4" name="Picture 38"/>
                <p:cNvPicPr>
                  <a:picLocks noChangeAspect="1" noChangeArrowheads="1"/>
                </p:cNvPicPr>
                <p:nvPr/>
              </p:nvPicPr>
              <p:blipFill>
                <a:blip r:embed="rId6">
                  <a:duotone>
                    <a:prstClr val="black"/>
                    <a:schemeClr val="tx2">
                      <a:lumMod val="20000"/>
                      <a:lumOff val="80000"/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4505775" y="4489038"/>
                  <a:ext cx="291011" cy="71675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" name="קבוצה 188"/>
              <p:cNvGrpSpPr>
                <a:grpSpLocks/>
              </p:cNvGrpSpPr>
              <p:nvPr/>
            </p:nvGrpSpPr>
            <p:grpSpPr bwMode="auto">
              <a:xfrm>
                <a:off x="3336" y="3194"/>
                <a:ext cx="348" cy="378"/>
                <a:chOff x="5257800" y="2133600"/>
                <a:chExt cx="552449" cy="599510"/>
              </a:xfrm>
            </p:grpSpPr>
            <p:pic>
              <p:nvPicPr>
                <p:cNvPr id="112723" name="Picture 36"/>
                <p:cNvPicPr>
                  <a:picLocks noChangeAspect="1" noChangeArrowheads="1"/>
                </p:cNvPicPr>
                <p:nvPr/>
              </p:nvPicPr>
              <p:blipFill>
                <a:blip r:embed="rId16"/>
                <a:srcRect/>
                <a:stretch>
                  <a:fillRect/>
                </a:stretch>
              </p:blipFill>
              <p:spPr bwMode="auto">
                <a:xfrm>
                  <a:off x="5715000" y="2133600"/>
                  <a:ext cx="95249" cy="5995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191" name="מחבר חץ ישר 190"/>
                <p:cNvCxnSpPr/>
                <p:nvPr/>
              </p:nvCxnSpPr>
              <p:spPr>
                <a:xfrm>
                  <a:off x="5259071" y="2440050"/>
                  <a:ext cx="376681" cy="0"/>
                </a:xfrm>
                <a:prstGeom prst="straightConnector1">
                  <a:avLst/>
                </a:prstGeom>
                <a:ln w="19050"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112725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736" y="3216"/>
                <a:ext cx="2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26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880" y="3456"/>
                <a:ext cx="2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27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880" y="3120"/>
                <a:ext cx="2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28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3168" y="3168"/>
                <a:ext cx="2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29" name="Picture 36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3120" y="3408"/>
                <a:ext cx="29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7" name="קבוצה 124"/>
              <p:cNvGrpSpPr>
                <a:grpSpLocks/>
              </p:cNvGrpSpPr>
              <p:nvPr/>
            </p:nvGrpSpPr>
            <p:grpSpPr bwMode="auto">
              <a:xfrm>
                <a:off x="3263" y="913"/>
                <a:ext cx="1056" cy="2783"/>
                <a:chOff x="5180012" y="1449388"/>
                <a:chExt cx="1676400" cy="4418012"/>
              </a:xfrm>
            </p:grpSpPr>
            <p:sp>
              <p:nvSpPr>
                <p:cNvPr id="115" name="אליפסה 114"/>
                <p:cNvSpPr/>
                <p:nvPr/>
              </p:nvSpPr>
              <p:spPr>
                <a:xfrm>
                  <a:off x="5411210" y="2284142"/>
                  <a:ext cx="1292471" cy="3583699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pPr algn="ctr" rtl="1" eaLnBrk="1" hangingPunct="1"/>
                  <a:endParaRPr lang="en-US" sz="1800">
                    <a:solidFill>
                      <a:srgbClr val="FFFFFF"/>
                    </a:solidFill>
                    <a:latin typeface="Calibri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12732" name="מלבן 88"/>
                <p:cNvSpPr>
                  <a:spLocks noChangeArrowheads="1"/>
                </p:cNvSpPr>
                <p:nvPr/>
              </p:nvSpPr>
              <p:spPr bwMode="auto">
                <a:xfrm>
                  <a:off x="5180012" y="1449388"/>
                  <a:ext cx="1676400" cy="6826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pPr algn="ctr" eaLnBrk="1" hangingPunct="1"/>
                  <a:endParaRPr lang="he-IL" sz="1400" b="1">
                    <a:solidFill>
                      <a:srgbClr val="FF0000"/>
                    </a:solidFill>
                    <a:ea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12733" name="AutoShape 1117"/>
              <p:cNvSpPr>
                <a:spLocks/>
              </p:cNvSpPr>
              <p:nvPr/>
            </p:nvSpPr>
            <p:spPr bwMode="auto">
              <a:xfrm>
                <a:off x="2256" y="1728"/>
                <a:ext cx="336" cy="480"/>
              </a:xfrm>
              <a:prstGeom prst="rightBrace">
                <a:avLst>
                  <a:gd name="adj1" fmla="val 11905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734" name="AutoShape 1118"/>
              <p:cNvSpPr>
                <a:spLocks/>
              </p:cNvSpPr>
              <p:nvPr/>
            </p:nvSpPr>
            <p:spPr bwMode="auto">
              <a:xfrm>
                <a:off x="2256" y="2400"/>
                <a:ext cx="336" cy="480"/>
              </a:xfrm>
              <a:prstGeom prst="rightBrace">
                <a:avLst>
                  <a:gd name="adj1" fmla="val 11905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735" name="AutoShape 1119"/>
              <p:cNvSpPr>
                <a:spLocks/>
              </p:cNvSpPr>
              <p:nvPr/>
            </p:nvSpPr>
            <p:spPr bwMode="auto">
              <a:xfrm>
                <a:off x="2256" y="3072"/>
                <a:ext cx="336" cy="480"/>
              </a:xfrm>
              <a:prstGeom prst="rightBrace">
                <a:avLst>
                  <a:gd name="adj1" fmla="val 11905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2" name="Picture 43"/>
              <p:cNvPicPr>
                <a:picLocks noChangeAspect="1" noChangeArrowheads="1"/>
              </p:cNvPicPr>
              <p:nvPr/>
            </p:nvPicPr>
            <p:blipFill>
              <a:blip r:embed="rId11">
                <a:duotone>
                  <a:prstClr val="black"/>
                  <a:srgbClr val="00B05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1205" y="1733"/>
                <a:ext cx="133" cy="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3" name="Picture 38"/>
              <p:cNvPicPr>
                <a:picLocks noChangeAspect="1" noChangeArrowheads="1"/>
              </p:cNvPicPr>
              <p:nvPr/>
            </p:nvPicPr>
            <p:blipFill>
              <a:blip r:embed="rId6">
                <a:duotone>
                  <a:prstClr val="black"/>
                  <a:srgbClr val="00B05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100" y="1732"/>
                <a:ext cx="183" cy="4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4" name="Picture 38"/>
              <p:cNvPicPr>
                <a:picLocks noChangeAspect="1" noChangeArrowheads="1"/>
              </p:cNvPicPr>
              <p:nvPr/>
            </p:nvPicPr>
            <p:blipFill>
              <a:blip r:embed="rId6">
                <a:duotone>
                  <a:prstClr val="black"/>
                  <a:srgbClr val="00B05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100" y="3076"/>
                <a:ext cx="183" cy="4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4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3.6|1.4|0.7|2.4|7.8|1.8|14.8|1.9|39.7|7.5|17.1"/>
</p:tagLst>
</file>

<file path=ppt/tags/tag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4.2|7.8|9.6|34.2|5.6|15.4|5.4|15.3|34|16.3"/>
</p:tagLst>
</file>

<file path=ppt/tags/tag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62.1"/>
</p:tagLst>
</file>

<file path=ppt/tags/tag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32.3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28429</TotalTime>
  <Words>1529</Words>
  <Application>Microsoft Macintosh PowerPoint</Application>
  <PresentationFormat>On-screen Show (4:3)</PresentationFormat>
  <Paragraphs>168</Paragraphs>
  <Slides>16</Slides>
  <Notes>4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Blank Presentation</vt:lpstr>
      <vt:lpstr>Equation</vt:lpstr>
      <vt:lpstr>On the Power of Adaptivity in Sparse Recovery</vt:lpstr>
      <vt:lpstr>Sparse recovery (approximation theory, statistical model selection, information-based complexity, learning Fourier coeffs, linear sketching, finite rate of innovation, compressed sensing...)</vt:lpstr>
      <vt:lpstr>Known bounds (non-adaptive case)</vt:lpstr>
      <vt:lpstr>Towards O(s)</vt:lpstr>
      <vt:lpstr>Our results</vt:lpstr>
      <vt:lpstr>Outline</vt:lpstr>
      <vt:lpstr> Are adaptive measurements feasible in applications ?  </vt:lpstr>
      <vt:lpstr>Application I: Monitoring Network Traffic Data Streams [Gilbert-Kotidis-Muthukrishnan-Strauss’01, Krishnamurthy-Sen-Zhang-Chen’03, Estan-Varghese’03, Lu-Montanari-Prabhakar-Dharmapurikar-Kabbani’08,…]</vt:lpstr>
      <vt:lpstr>Applications, ctd.</vt:lpstr>
      <vt:lpstr>Result: O(s loglog(n/s)) measurements </vt:lpstr>
      <vt:lpstr>s-sparse to 1-sparse </vt:lpstr>
      <vt:lpstr>1-sparse recovery</vt:lpstr>
      <vt:lpstr>Iterative approach</vt:lpstr>
      <vt:lpstr> Iteration</vt:lpstr>
      <vt:lpstr>Conclusions</vt:lpstr>
      <vt:lpstr>General references</vt:lpstr>
    </vt:vector>
  </TitlesOfParts>
  <Company>Ziggy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Sparse recovery using sparse random matrices</dc:title>
  <dc:creator>Ziggy</dc:creator>
  <cp:lastModifiedBy>Pitor Indyk</cp:lastModifiedBy>
  <cp:revision>618</cp:revision>
  <cp:lastPrinted>2011-04-21T19:31:33Z</cp:lastPrinted>
  <dcterms:created xsi:type="dcterms:W3CDTF">2011-05-22T16:01:10Z</dcterms:created>
  <dcterms:modified xsi:type="dcterms:W3CDTF">2011-05-24T10:22:40Z</dcterms:modified>
</cp:coreProperties>
</file>