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92" r:id="rId4"/>
    <p:sldId id="295" r:id="rId5"/>
    <p:sldId id="291" r:id="rId6"/>
    <p:sldId id="294" r:id="rId7"/>
    <p:sldId id="261" r:id="rId8"/>
    <p:sldId id="282" r:id="rId9"/>
    <p:sldId id="271" r:id="rId10"/>
    <p:sldId id="284" r:id="rId11"/>
    <p:sldId id="273" r:id="rId12"/>
    <p:sldId id="268" r:id="rId13"/>
    <p:sldId id="285" r:id="rId14"/>
    <p:sldId id="275" r:id="rId15"/>
    <p:sldId id="286" r:id="rId16"/>
    <p:sldId id="269" r:id="rId17"/>
    <p:sldId id="307" r:id="rId18"/>
    <p:sldId id="276" r:id="rId19"/>
    <p:sldId id="288" r:id="rId20"/>
    <p:sldId id="305" r:id="rId21"/>
    <p:sldId id="270" r:id="rId22"/>
    <p:sldId id="278" r:id="rId23"/>
    <p:sldId id="279" r:id="rId24"/>
    <p:sldId id="287" r:id="rId25"/>
    <p:sldId id="296" r:id="rId26"/>
    <p:sldId id="298" r:id="rId27"/>
    <p:sldId id="299" r:id="rId28"/>
    <p:sldId id="302" r:id="rId29"/>
    <p:sldId id="303" r:id="rId30"/>
    <p:sldId id="1890" r:id="rId31"/>
    <p:sldId id="304" r:id="rId32"/>
    <p:sldId id="617" r:id="rId33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909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B1D3B-EEE4-4076-B752-AB516964910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89780-73E4-4267-A5D4-C91A297FBD4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9780C-2948-42FF-9FE4-EFBD571FE81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C2FFA66-FAA5-4DDC-9250-9231B58180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30204"/>
                <a:ea typeface="等线" panose="02010600030101010101" pitchFamily="2" charset="-122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2024/1/20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1474362-6CDF-48E6-9E8A-60734090C5E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30204"/>
                <a:ea typeface="等线" panose="02010600030101010101" pitchFamily="2" charset="-122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pic>
        <p:nvPicPr>
          <p:cNvPr id="7" name="Picture 2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7" y="61520"/>
            <a:ext cx="3514949" cy="56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17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C2FFA66-FAA5-4DDC-9250-9231B58180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30204"/>
                <a:ea typeface="等线" panose="02010600030101010101" pitchFamily="2" charset="-122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2024/1/20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1474362-6CDF-48E6-9E8A-60734090C5E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30204"/>
                <a:ea typeface="等线" panose="02010600030101010101" pitchFamily="2" charset="-122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pic>
        <p:nvPicPr>
          <p:cNvPr id="8" name="Picture 2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" y="6386363"/>
            <a:ext cx="2309628" cy="3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95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C2FFA66-FAA5-4DDC-9250-9231B58180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30204"/>
                <a:ea typeface="等线" panose="02010600030101010101" pitchFamily="2" charset="-122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2024/1/20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1474362-6CDF-48E6-9E8A-60734090C5E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30204"/>
                <a:ea typeface="等线" panose="02010600030101010101" pitchFamily="2" charset="-122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pic>
        <p:nvPicPr>
          <p:cNvPr id="8" name="Picture 2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" y="6386363"/>
            <a:ext cx="2309628" cy="3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168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C2FFA66-FAA5-4DDC-9250-9231B58180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30204"/>
                <a:ea typeface="等线" panose="02010600030101010101" pitchFamily="2" charset="-122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2024/1/20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1474362-6CDF-48E6-9E8A-60734090C5E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30204"/>
                <a:ea typeface="等线" panose="02010600030101010101" pitchFamily="2" charset="-122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pic>
        <p:nvPicPr>
          <p:cNvPr id="9" name="Picture 2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" y="6386363"/>
            <a:ext cx="2309628" cy="3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693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C2FFA66-FAA5-4DDC-9250-9231B58180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30204"/>
                <a:ea typeface="等线" panose="02010600030101010101" pitchFamily="2" charset="-122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2024/1/20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1474362-6CDF-48E6-9E8A-60734090C5E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30204"/>
                <a:ea typeface="等线" panose="02010600030101010101" pitchFamily="2" charset="-122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pic>
        <p:nvPicPr>
          <p:cNvPr id="11" name="Picture 2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" y="6386363"/>
            <a:ext cx="2309628" cy="3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053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C2FFA66-FAA5-4DDC-9250-9231B58180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30204"/>
                <a:ea typeface="等线" panose="02010600030101010101" pitchFamily="2" charset="-122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2024/1/20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1474362-6CDF-48E6-9E8A-60734090C5E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30204"/>
                <a:ea typeface="等线" panose="02010600030101010101" pitchFamily="2" charset="-122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pic>
        <p:nvPicPr>
          <p:cNvPr id="7" name="Picture 2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" y="6386363"/>
            <a:ext cx="2309628" cy="3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297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C2FFA66-FAA5-4DDC-9250-9231B58180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30204"/>
                <a:ea typeface="等线" panose="02010600030101010101" pitchFamily="2" charset="-122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2024/1/20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1474362-6CDF-48E6-9E8A-60734090C5E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30204"/>
                <a:ea typeface="等线" panose="02010600030101010101" pitchFamily="2" charset="-122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pic>
        <p:nvPicPr>
          <p:cNvPr id="5" name="Picture 2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" y="6386363"/>
            <a:ext cx="2309628" cy="3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0" y="-1"/>
            <a:ext cx="9144000" cy="82475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charset="-122"/>
              </a:defRPr>
            </a:lvl9pPr>
          </a:lstStyle>
          <a:p>
            <a:pPr marL="0" marR="0" lvl="0" indent="0" algn="l" defTabSz="5138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702030404030204" pitchFamily="34" charset="0"/>
              <a:ea typeface="宋体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442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C2FFA66-FAA5-4DDC-9250-9231B58180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30204"/>
                <a:ea typeface="等线" panose="02010600030101010101" pitchFamily="2" charset="-122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2024/1/20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1474362-6CDF-48E6-9E8A-60734090C5E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30204"/>
                <a:ea typeface="等线" panose="02010600030101010101" pitchFamily="2" charset="-122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pic>
        <p:nvPicPr>
          <p:cNvPr id="8" name="Picture 2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6386364"/>
            <a:ext cx="2796988" cy="3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03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04552-7142-4E40-8FE4-6A1C039B7B6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C2FFA66-FAA5-4DDC-9250-9231B58180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30204"/>
                <a:ea typeface="等线" panose="02010600030101010101" pitchFamily="2" charset="-122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2024/1/20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1474362-6CDF-48E6-9E8A-60734090C5E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30204"/>
                <a:ea typeface="等线" panose="02010600030101010101" pitchFamily="2" charset="-122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pic>
        <p:nvPicPr>
          <p:cNvPr id="8" name="Picture 2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6386364"/>
            <a:ext cx="2796988" cy="3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802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C2FFA66-FAA5-4DDC-9250-9231B58180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30204"/>
                <a:ea typeface="等线" panose="02010600030101010101" pitchFamily="2" charset="-122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2024/1/20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1474362-6CDF-48E6-9E8A-60734090C5E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30204"/>
                <a:ea typeface="等线" panose="02010600030101010101" pitchFamily="2" charset="-122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pic>
        <p:nvPicPr>
          <p:cNvPr id="7" name="Picture 2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6386364"/>
            <a:ext cx="2796988" cy="3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541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C2FFA66-FAA5-4DDC-9250-9231B58180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30204"/>
                <a:ea typeface="等线" panose="02010600030101010101" pitchFamily="2" charset="-122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2024/1/20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1474362-6CDF-48E6-9E8A-60734090C5E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30204"/>
                <a:ea typeface="等线" panose="02010600030101010101" pitchFamily="2" charset="-122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pic>
        <p:nvPicPr>
          <p:cNvPr id="7" name="Picture 2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6386364"/>
            <a:ext cx="2796988" cy="3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227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F82D4-B790-4B94-87AB-645570B6309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24921010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5DCF1-56DE-4318-9DE1-F27BEA52FE02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00667685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8E719-2AAC-476F-BE96-83B042DB2ED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52096106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5F781-0A81-475F-9415-ABD8C5051D77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43053546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6F9AF-030C-471F-8496-B5C79E0705B6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46422849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8930-01C2-43EB-B00C-950EF9A7A459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71806328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072D5-6EF0-457F-A1F8-835D5FDED27F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01471764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A0F2D-274A-42B5-A6EE-50DE8FEDF33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C9B95-9630-43E5-98E3-C63AC71D1C7C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66430469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14040-7A53-4542-9931-48482077CBC2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6317211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E207E-88CF-4C99-B127-815F731781D0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66400617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4AF7F-65CA-4F26-ADA6-E804AD0DF9A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46254249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AADC2-859A-44AA-AEA3-F745672BD47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D5F59-8096-4DAD-9630-A74D531E742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D70F-AC11-4B48-B446-2CB5ED13BA5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87EC3-E378-41B1-92CD-FC175B95CB1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32A71-8E39-4D64-B2B5-6625A1D358E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FA8F9-0A10-4CD8-A931-ECD23E4D6E0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86FF25A-9A6C-415C-97F0-7192BDFCFC9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C2FFA66-FAA5-4DDC-9250-9231B58180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30204"/>
                <a:ea typeface="等线" panose="02010600030101010101" pitchFamily="2" charset="-122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2024/1/20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1474362-6CDF-48E6-9E8A-60734090C5E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30204"/>
                <a:ea typeface="等线" panose="02010600030101010101" pitchFamily="2" charset="-122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126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23B7BD6-B8C7-44C9-B946-9DE0638E2C3B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27398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ianfeng.feng@warwick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file:///\\localhost\upload.wikimedia.org\wikipedia\commons\d\d5\English_letter_frequency_(alphabetic).sv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file:///\\localhost\upload.wikimedia.org\wikipedia\commons\b\b0\English_letter_frequency_(frequency).sv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gif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0" Type="http://schemas.openxmlformats.org/officeDocument/2006/relationships/image" Target="../media/image20.gif"/><Relationship Id="rId4" Type="http://schemas.openxmlformats.org/officeDocument/2006/relationships/image" Target="../media/image14.png"/><Relationship Id="rId9" Type="http://schemas.openxmlformats.org/officeDocument/2006/relationships/image" Target="../media/image19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450"/>
            <a:ext cx="9144000" cy="1081088"/>
          </a:xfrm>
        </p:spPr>
        <p:txBody>
          <a:bodyPr/>
          <a:lstStyle/>
          <a:p>
            <a:pPr algn="l" eaLnBrk="1" hangingPunct="1"/>
            <a:r>
              <a:rPr lang="en-GB" altLang="zh-CN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</a:rPr>
              <a:t>DCSP-3: </a:t>
            </a:r>
            <a:r>
              <a:rPr lang="en-GB" altLang="zh-CN" dirty="0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</a:rPr>
              <a:t>Minimal Length Coding  </a:t>
            </a:r>
            <a:endParaRPr lang="en-GB" altLang="zh-CN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2133600"/>
            <a:ext cx="7416800" cy="39608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zh-CN" sz="4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Jianfeng Feng</a:t>
            </a:r>
          </a:p>
          <a:p>
            <a:pPr eaLnBrk="1" hangingPunct="1">
              <a:lnSpc>
                <a:spcPct val="90000"/>
              </a:lnSpc>
            </a:pPr>
            <a:endParaRPr lang="en-GB" altLang="zh-CN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zh-CN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Department of Computer Science Warwick Univ., UK</a:t>
            </a:r>
          </a:p>
          <a:p>
            <a:pPr eaLnBrk="1" hangingPunct="1">
              <a:lnSpc>
                <a:spcPct val="90000"/>
              </a:lnSpc>
            </a:pPr>
            <a:endParaRPr lang="en-GB" altLang="zh-CN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zh-CN" sz="2800">
                <a:solidFill>
                  <a:srgbClr val="000000"/>
                </a:solidFill>
                <a:latin typeface="Times New Roman" charset="0"/>
                <a:cs typeface="Times New Roman" charset="0"/>
                <a:hlinkClick r:id="rId2"/>
              </a:rPr>
              <a:t>Jianfeng.feng@warwick.ac.uk</a:t>
            </a:r>
            <a:endParaRPr lang="en-GB" altLang="zh-CN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zh-CN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zh-CN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http://www.dcs.warwick.ac.uk/~feng/dcsp.html</a:t>
            </a:r>
          </a:p>
          <a:p>
            <a:pPr eaLnBrk="1" hangingPunct="1">
              <a:lnSpc>
                <a:spcPct val="90000"/>
              </a:lnSpc>
            </a:pPr>
            <a:endParaRPr lang="en-GB" altLang="zh-CN" sz="2400">
              <a:solidFill>
                <a:schemeClr val="bg1"/>
              </a:solidFill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505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7" y="1196752"/>
            <a:ext cx="9144000" cy="3528814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Moreover, without difficulty, we have found a code that has an average bit usage less than the source entropy. </a:t>
            </a: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/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3995" y="-27384"/>
            <a:ext cx="1980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Example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4313"/>
            <a:ext cx="9144000" cy="619283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zh-CN" sz="2800" dirty="0">
                <a:solidFill>
                  <a:srgbClr val="000000"/>
                </a:solidFill>
              </a:rPr>
              <a:t>However, there is a difficulty with the code in Table 1. </a:t>
            </a:r>
          </a:p>
          <a:p>
            <a:pPr eaLnBrk="1" hangingPunct="1"/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zh-CN" sz="2800" dirty="0">
                <a:solidFill>
                  <a:srgbClr val="000000"/>
                </a:solidFill>
              </a:rPr>
              <a:t>Before a code word can be decoded, it must be parsed.</a:t>
            </a:r>
          </a:p>
          <a:p>
            <a:pPr eaLnBrk="1" hangingPunct="1"/>
            <a:endParaRPr lang="en-US" altLang="zh-CN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zh-CN" dirty="0">
                <a:solidFill>
                  <a:srgbClr val="000000"/>
                </a:solidFill>
              </a:rPr>
              <a:t>Parsing describes that activity of breaking the message string into its component </a:t>
            </a:r>
            <a:r>
              <a:rPr lang="en-US" altLang="zh-CN" dirty="0" err="1">
                <a:solidFill>
                  <a:srgbClr val="000000"/>
                </a:solidFill>
              </a:rPr>
              <a:t>codewords</a:t>
            </a:r>
            <a:r>
              <a:rPr lang="en-US" altLang="zh-CN" dirty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/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3995" y="-27384"/>
            <a:ext cx="1980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Example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4744"/>
            <a:ext cx="9144000" cy="5328444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rgbClr val="000000"/>
                </a:solidFill>
              </a:rPr>
              <a:t>After parsing, each  </a:t>
            </a:r>
            <a:r>
              <a:rPr lang="en-US" altLang="zh-CN" dirty="0" err="1">
                <a:solidFill>
                  <a:srgbClr val="000000"/>
                </a:solidFill>
              </a:rPr>
              <a:t>codeword</a:t>
            </a:r>
            <a:r>
              <a:rPr lang="en-US" altLang="zh-CN" dirty="0">
                <a:solidFill>
                  <a:srgbClr val="000000"/>
                </a:solidFill>
              </a:rPr>
              <a:t> can be decoded into its symbol sequence. </a:t>
            </a:r>
          </a:p>
          <a:p>
            <a:pPr eaLnBrk="1" hangingPunct="1"/>
            <a:endParaRPr lang="en-US" altLang="zh-CN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zh-CN" dirty="0">
                <a:solidFill>
                  <a:srgbClr val="000000"/>
                </a:solidFill>
              </a:rPr>
              <a:t>An instantaneously  </a:t>
            </a:r>
            <a:r>
              <a:rPr lang="en-US" altLang="zh-CN" dirty="0" err="1">
                <a:solidFill>
                  <a:srgbClr val="000000"/>
                </a:solidFill>
              </a:rPr>
              <a:t>parsable</a:t>
            </a:r>
            <a:r>
              <a:rPr lang="en-US" altLang="zh-CN" dirty="0">
                <a:solidFill>
                  <a:srgbClr val="000000"/>
                </a:solidFill>
              </a:rPr>
              <a:t> code is one that can be parsed as soon as the last bit of a </a:t>
            </a:r>
            <a:r>
              <a:rPr lang="en-US" altLang="zh-CN" dirty="0" err="1">
                <a:solidFill>
                  <a:srgbClr val="000000"/>
                </a:solidFill>
              </a:rPr>
              <a:t>codeword</a:t>
            </a:r>
            <a:r>
              <a:rPr lang="en-US" altLang="zh-CN" dirty="0">
                <a:solidFill>
                  <a:srgbClr val="000000"/>
                </a:solidFill>
              </a:rPr>
              <a:t> is received. </a:t>
            </a: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/>
            <a:endParaRPr lang="en-US" altLang="zh-CN" dirty="0">
              <a:solidFill>
                <a:srgbClr val="000000"/>
              </a:solidFill>
            </a:endParaRPr>
          </a:p>
          <a:p>
            <a:pPr eaLnBrk="1" hangingPunct="1"/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3995" y="-27384"/>
            <a:ext cx="1980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Example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665162"/>
            <a:ext cx="9144000" cy="5716166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zh-CN" dirty="0">
              <a:solidFill>
                <a:schemeClr val="bg1"/>
              </a:solidFill>
            </a:endParaRPr>
          </a:p>
          <a:p>
            <a:pPr eaLnBrk="1" hangingPunct="1"/>
            <a:r>
              <a:rPr lang="en-US" altLang="zh-CN" dirty="0">
                <a:solidFill>
                  <a:srgbClr val="000000"/>
                </a:solidFill>
              </a:rPr>
              <a:t>An instantaneous code must satisfy the prefix condition: that no </a:t>
            </a:r>
            <a:r>
              <a:rPr lang="en-US" altLang="zh-CN" dirty="0" err="1">
                <a:solidFill>
                  <a:srgbClr val="000000"/>
                </a:solidFill>
              </a:rPr>
              <a:t>codeword</a:t>
            </a:r>
            <a:r>
              <a:rPr lang="en-US" altLang="zh-CN" dirty="0">
                <a:solidFill>
                  <a:srgbClr val="000000"/>
                </a:solidFill>
              </a:rPr>
              <a:t> may be a prefix of any other code. </a:t>
            </a:r>
          </a:p>
          <a:p>
            <a:pPr eaLnBrk="1" hangingPunct="1"/>
            <a:endParaRPr lang="en-US" altLang="zh-CN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zh-CN" sz="2400" dirty="0">
                <a:solidFill>
                  <a:srgbClr val="000000"/>
                </a:solidFill>
              </a:rPr>
              <a:t>For example: in the </a:t>
            </a:r>
            <a:r>
              <a:rPr lang="en-US" altLang="zh-CN" sz="2400" dirty="0" err="1">
                <a:solidFill>
                  <a:srgbClr val="000000"/>
                </a:solidFill>
              </a:rPr>
              <a:t>codeword</a:t>
            </a:r>
            <a:r>
              <a:rPr lang="en-US" altLang="zh-CN" sz="2400" dirty="0">
                <a:solidFill>
                  <a:srgbClr val="000000"/>
                </a:solidFill>
              </a:rPr>
              <a:t>, we should not </a:t>
            </a:r>
          </a:p>
          <a:p>
            <a:pPr marL="0" indent="0" eaLnBrk="1" hangingPunct="1">
              <a:buNone/>
            </a:pPr>
            <a:r>
              <a:rPr lang="en-US" altLang="zh-CN" sz="2400" dirty="0">
                <a:solidFill>
                  <a:srgbClr val="000000"/>
                </a:solidFill>
              </a:rPr>
              <a:t>                         use 1 11  to code two events</a:t>
            </a:r>
          </a:p>
          <a:p>
            <a:pPr marL="0" indent="0" eaLnBrk="1" hangingPunct="1">
              <a:buNone/>
            </a:pPr>
            <a:r>
              <a:rPr lang="en-US" altLang="zh-CN" sz="2400" dirty="0">
                <a:solidFill>
                  <a:srgbClr val="000000"/>
                </a:solidFill>
              </a:rPr>
              <a:t>                         When we receive 11, it could be ambiguous </a:t>
            </a:r>
          </a:p>
          <a:p>
            <a:pPr eaLnBrk="1" hangingPunct="1"/>
            <a:endParaRPr lang="en-US" altLang="zh-CN" sz="240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zh-CN" sz="2400" dirty="0">
                <a:solidFill>
                  <a:srgbClr val="000000"/>
                </a:solidFill>
              </a:rPr>
              <a:t>This condition is not satisfied by the code in Table 1.</a:t>
            </a:r>
          </a:p>
          <a:p>
            <a:pPr eaLnBrk="1" hangingPunct="1"/>
            <a:endParaRPr lang="en-US" altLang="zh-CN" dirty="0">
              <a:solidFill>
                <a:srgbClr val="000000"/>
              </a:solidFill>
            </a:endParaRPr>
          </a:p>
          <a:p>
            <a:pPr eaLnBrk="1" hangingPunct="1"/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3995" y="-27384"/>
            <a:ext cx="4214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</a:rPr>
              <a:t>Instantaneous code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dirty="0">
                <a:solidFill>
                  <a:srgbClr val="FF0000"/>
                </a:solidFill>
              </a:rPr>
              <a:t>Huffman coding</a:t>
            </a:r>
            <a:br>
              <a:rPr lang="en-US" altLang="zh-CN" dirty="0">
                <a:solidFill>
                  <a:srgbClr val="FF0000"/>
                </a:solidFill>
              </a:rPr>
            </a:br>
            <a:endParaRPr lang="zh-CN" altLang="zh-CN" dirty="0">
              <a:solidFill>
                <a:srgbClr val="FF00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35285"/>
            <a:ext cx="8712968" cy="4525963"/>
          </a:xfrm>
        </p:spPr>
        <p:txBody>
          <a:bodyPr/>
          <a:lstStyle/>
          <a:p>
            <a:pPr eaLnBrk="1" hangingPunct="1"/>
            <a:endParaRPr lang="en-US" altLang="zh-CN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zh-CN" sz="2800" dirty="0">
                <a:solidFill>
                  <a:srgbClr val="000000"/>
                </a:solidFill>
              </a:rPr>
              <a:t>The code in Table 2, however, is </a:t>
            </a:r>
          </a:p>
          <a:p>
            <a:pPr marL="0" indent="0" eaLnBrk="1" hangingPunct="1">
              <a:buNone/>
            </a:pPr>
            <a:r>
              <a:rPr lang="en-US" altLang="zh-CN" sz="2800" dirty="0">
                <a:solidFill>
                  <a:srgbClr val="000000"/>
                </a:solidFill>
              </a:rPr>
              <a:t>              an instantaneously </a:t>
            </a:r>
            <a:r>
              <a:rPr lang="en-US" altLang="zh-CN" sz="2800" dirty="0" err="1">
                <a:solidFill>
                  <a:srgbClr val="000000"/>
                </a:solidFill>
              </a:rPr>
              <a:t>parsable</a:t>
            </a:r>
            <a:r>
              <a:rPr lang="en-US" altLang="zh-CN" sz="2800" dirty="0">
                <a:solidFill>
                  <a:srgbClr val="000000"/>
                </a:solidFill>
              </a:rPr>
              <a:t> code. </a:t>
            </a:r>
          </a:p>
          <a:p>
            <a:pPr eaLnBrk="1" hangingPunct="1"/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zh-CN" dirty="0">
                <a:solidFill>
                  <a:srgbClr val="000000"/>
                </a:solidFill>
              </a:rPr>
              <a:t>It satisfies the prefix condition.</a:t>
            </a:r>
          </a:p>
          <a:p>
            <a:pPr eaLnBrk="1" hangingPunct="1"/>
            <a:endParaRPr lang="en-US" altLang="zh-CN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zh-CN" dirty="0">
                <a:solidFill>
                  <a:srgbClr val="000000"/>
                </a:solidFill>
              </a:rPr>
              <a:t>Huffman developed a coding scheme which satisfies Shannon’s </a:t>
            </a:r>
            <a:r>
              <a:rPr lang="en-US" altLang="zh-CN" dirty="0" err="1">
                <a:solidFill>
                  <a:srgbClr val="000000"/>
                </a:solidFill>
              </a:rPr>
              <a:t>Thm</a:t>
            </a:r>
            <a:r>
              <a:rPr lang="en-US" altLang="zh-CN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endParaRPr lang="en-US" altLang="zh-CN" dirty="0">
              <a:solidFill>
                <a:srgbClr val="000000"/>
              </a:solidFill>
            </a:endParaRPr>
          </a:p>
          <a:p>
            <a:pPr eaLnBrk="1" hangingPunct="1"/>
            <a:endParaRPr lang="en-US" altLang="zh-CN" dirty="0">
              <a:solidFill>
                <a:srgbClr val="000000"/>
              </a:solidFill>
            </a:endParaRPr>
          </a:p>
          <a:p>
            <a:pPr eaLnBrk="1" hangingPunct="1"/>
            <a:endParaRPr lang="en-US" altLang="zh-CN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-171400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My most </a:t>
            </a:r>
            <a:r>
              <a:rPr lang="en-US" dirty="0" err="1">
                <a:solidFill>
                  <a:srgbClr val="FF0000"/>
                </a:solidFill>
              </a:rPr>
              <a:t>favourite</a:t>
            </a:r>
            <a:r>
              <a:rPr lang="en-US" dirty="0">
                <a:solidFill>
                  <a:srgbClr val="FF0000"/>
                </a:solidFill>
              </a:rPr>
              <a:t> story (History)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8229600" cy="4525963"/>
          </a:xfrm>
        </p:spPr>
        <p:txBody>
          <a:bodyPr/>
          <a:lstStyle/>
          <a:p>
            <a:pPr algn="just"/>
            <a:r>
              <a:rPr lang="en-US" sz="2400" dirty="0"/>
              <a:t>In 1951,David A Huffman and his MIT information theory classmates were given the choice of a term paper or a final exam. </a:t>
            </a:r>
          </a:p>
          <a:p>
            <a:pPr algn="just"/>
            <a:r>
              <a:rPr lang="en-US" sz="2400" dirty="0"/>
              <a:t>The Professor, Robert M </a:t>
            </a:r>
            <a:r>
              <a:rPr lang="en-US" sz="2400" dirty="0" err="1"/>
              <a:t>Fano</a:t>
            </a:r>
            <a:r>
              <a:rPr lang="en-US" sz="2400" dirty="0"/>
              <a:t>, assigned a term paper on the problem of finding the most efficient binary code.</a:t>
            </a:r>
          </a:p>
          <a:p>
            <a:pPr algn="just"/>
            <a:r>
              <a:rPr lang="en-US" sz="2400" dirty="0"/>
              <a:t>Huffman, unable to prove any codes were the most  efficient, was about to give up when he hit upon the idea of using a frequency-sorted binary tree and quickly proved this method the most efficient. </a:t>
            </a:r>
          </a:p>
          <a:p>
            <a:pPr algn="just"/>
            <a:r>
              <a:rPr lang="en-US" sz="2400" dirty="0"/>
              <a:t>In doing so, </a:t>
            </a:r>
            <a:r>
              <a:rPr lang="en-US" sz="2800" b="1" i="1" dirty="0"/>
              <a:t>the student outdid his professor</a:t>
            </a:r>
            <a:r>
              <a:rPr lang="en-US" sz="2400" dirty="0"/>
              <a:t>, who had worked with information theory inventor </a:t>
            </a:r>
            <a:r>
              <a:rPr lang="en-US" sz="2400" dirty="0" err="1"/>
              <a:t>Clude</a:t>
            </a:r>
            <a:r>
              <a:rPr lang="en-US" sz="2400" dirty="0"/>
              <a:t> Shannon to develop an optimal code. </a:t>
            </a:r>
          </a:p>
          <a:p>
            <a:pPr algn="just"/>
            <a:r>
              <a:rPr lang="en-US" sz="2400" dirty="0"/>
              <a:t>By building the tree from the bottom up instead of the top down, Huffman avoided the major flaw of the suboptimal Shannon-</a:t>
            </a:r>
            <a:r>
              <a:rPr lang="en-US" sz="2400" dirty="0" err="1"/>
              <a:t>Fano</a:t>
            </a:r>
            <a:r>
              <a:rPr lang="en-US" sz="2400" dirty="0"/>
              <a:t> coding.</a:t>
            </a:r>
          </a:p>
        </p:txBody>
      </p:sp>
    </p:spTree>
    <p:extLst>
      <p:ext uri="{BB962C8B-B14F-4D97-AF65-F5344CB8AC3E}">
        <p14:creationId xmlns:p14="http://schemas.microsoft.com/office/powerpoint/2010/main" val="792116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157788"/>
            <a:ext cx="8229600" cy="9683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dirty="0" err="1">
                <a:solidFill>
                  <a:srgbClr val="000000"/>
                </a:solidFill>
              </a:rPr>
              <a:t>L</a:t>
            </a:r>
            <a:r>
              <a:rPr lang="en-US" altLang="zh-CN" baseline="-25000" dirty="0" err="1">
                <a:solidFill>
                  <a:srgbClr val="000000"/>
                </a:solidFill>
              </a:rPr>
              <a:t>s</a:t>
            </a:r>
            <a:r>
              <a:rPr lang="en-US" altLang="zh-CN" baseline="-25000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= </a:t>
            </a:r>
            <a:r>
              <a:rPr lang="en-US" altLang="zh-CN" sz="2400" dirty="0">
                <a:solidFill>
                  <a:srgbClr val="000000"/>
                </a:solidFill>
              </a:rPr>
              <a:t>0.729*1+0.081*3*3+0.009*5*3+0.001* 5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2400" dirty="0">
                <a:solidFill>
                  <a:srgbClr val="000000"/>
                </a:solidFill>
              </a:rPr>
              <a:t>         </a:t>
            </a:r>
            <a:r>
              <a:rPr lang="en-US" altLang="zh-CN" dirty="0">
                <a:solidFill>
                  <a:srgbClr val="000000"/>
                </a:solidFill>
              </a:rPr>
              <a:t>= 1.5980    (remember entropy is 1.4)</a:t>
            </a:r>
          </a:p>
        </p:txBody>
      </p:sp>
      <p:pic>
        <p:nvPicPr>
          <p:cNvPr id="21508" name="Picture 4" descr="Pages from 2007_spring_mod[1]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825103"/>
            <a:ext cx="8496300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1547813" y="2852738"/>
            <a:ext cx="431800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504" y="11663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>
                <a:solidFill>
                  <a:srgbClr val="FF0000"/>
                </a:solidFill>
              </a:rPr>
              <a:t>Huffman coding</a:t>
            </a:r>
            <a:br>
              <a:rPr lang="en-US" altLang="zh-CN">
                <a:solidFill>
                  <a:srgbClr val="FF0000"/>
                </a:solidFill>
              </a:rPr>
            </a:br>
            <a:endParaRPr lang="zh-CN" altLang="zh-CN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75656" y="2996952"/>
            <a:ext cx="1224136" cy="2880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03648" y="2924944"/>
            <a:ext cx="137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code length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132857"/>
            <a:ext cx="8229600" cy="223224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Decoding </a:t>
            </a: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1 1 1 0 1 1 0 1 0 1 1 0 0 0 0 0  0 0 0 0 1</a:t>
            </a: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dirty="0">
                <a:solidFill>
                  <a:srgbClr val="FF0000"/>
                </a:solidFill>
              </a:rPr>
              <a:t>Huffman coding</a:t>
            </a:r>
            <a:br>
              <a:rPr lang="en-US" altLang="zh-CN" dirty="0">
                <a:solidFill>
                  <a:srgbClr val="FF0000"/>
                </a:solidFill>
              </a:rPr>
            </a:br>
            <a:endParaRPr lang="zh-CN" altLang="zh-CN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132857"/>
            <a:ext cx="8229600" cy="223224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Decoding </a:t>
            </a: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1 1 1 0 1 1 0 1 0 1 1 0 0 0 0 0  0 0 0 0 1</a:t>
            </a: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buNone/>
            </a:pPr>
            <a:r>
              <a:rPr lang="en-US" altLang="zh-CN" dirty="0">
                <a:solidFill>
                  <a:srgbClr val="000000"/>
                </a:solidFill>
              </a:rPr>
              <a:t>1  </a:t>
            </a:r>
            <a:r>
              <a:rPr lang="en-US" altLang="zh-CN" dirty="0">
                <a:solidFill>
                  <a:srgbClr val="FF0000"/>
                </a:solidFill>
              </a:rPr>
              <a:t>1</a:t>
            </a:r>
            <a:r>
              <a:rPr lang="en-US" altLang="zh-CN" dirty="0">
                <a:solidFill>
                  <a:srgbClr val="000000"/>
                </a:solidFill>
              </a:rPr>
              <a:t>  </a:t>
            </a:r>
            <a:r>
              <a:rPr lang="en-US" altLang="zh-CN" dirty="0">
                <a:solidFill>
                  <a:srgbClr val="0070C0"/>
                </a:solidFill>
              </a:rPr>
              <a:t>1</a:t>
            </a:r>
            <a:r>
              <a:rPr lang="en-US" altLang="zh-CN" dirty="0">
                <a:solidFill>
                  <a:srgbClr val="000000"/>
                </a:solidFill>
              </a:rPr>
              <a:t>  0 1 1  </a:t>
            </a:r>
            <a:r>
              <a:rPr lang="en-US" altLang="zh-CN" dirty="0">
                <a:solidFill>
                  <a:srgbClr val="FF0000"/>
                </a:solidFill>
              </a:rPr>
              <a:t>0 1 0  </a:t>
            </a:r>
            <a:r>
              <a:rPr lang="en-US" altLang="zh-CN" dirty="0">
                <a:solidFill>
                  <a:srgbClr val="000000"/>
                </a:solidFill>
              </a:rPr>
              <a:t>1  </a:t>
            </a:r>
            <a:r>
              <a:rPr lang="en-US" altLang="zh-CN" dirty="0">
                <a:solidFill>
                  <a:srgbClr val="FF0000"/>
                </a:solidFill>
              </a:rPr>
              <a:t>1</a:t>
            </a:r>
            <a:r>
              <a:rPr lang="en-US" altLang="zh-CN" dirty="0">
                <a:solidFill>
                  <a:srgbClr val="000000"/>
                </a:solidFill>
              </a:rPr>
              <a:t>  0 0 0 0 0   </a:t>
            </a:r>
            <a:r>
              <a:rPr lang="en-US" altLang="zh-CN" dirty="0">
                <a:solidFill>
                  <a:srgbClr val="FF0000"/>
                </a:solidFill>
              </a:rPr>
              <a:t>0 0 0 0 1</a:t>
            </a: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dirty="0">
                <a:solidFill>
                  <a:srgbClr val="FF0000"/>
                </a:solidFill>
              </a:rPr>
              <a:t>Huffman coding</a:t>
            </a:r>
            <a:br>
              <a:rPr lang="en-US" altLang="zh-CN" dirty="0">
                <a:solidFill>
                  <a:srgbClr val="FF0000"/>
                </a:solidFill>
              </a:rPr>
            </a:br>
            <a:endParaRPr lang="zh-CN" altLang="zh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47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zh-CN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zh-CN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dirty="0">
                <a:solidFill>
                  <a:srgbClr val="000000"/>
                </a:solidFill>
              </a:rPr>
              <a:t>The derivation of the Huffman code tree is shown in the following Figure and the tree itself is shown in the next Figure </a:t>
            </a:r>
          </a:p>
          <a:p>
            <a:pPr eaLnBrk="1" hangingPunct="1">
              <a:lnSpc>
                <a:spcPct val="90000"/>
              </a:lnSpc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dirty="0">
                <a:solidFill>
                  <a:srgbClr val="000000"/>
                </a:solidFill>
              </a:rPr>
              <a:t>In both these figures, the letter A to H have be used in replace of the sequence in Table 2 to make them easier to read.</a:t>
            </a:r>
          </a:p>
          <a:p>
            <a:pPr eaLnBrk="1" hangingPunct="1">
              <a:lnSpc>
                <a:spcPct val="90000"/>
              </a:lnSpc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7504" y="11663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dirty="0">
                <a:solidFill>
                  <a:srgbClr val="FF0000"/>
                </a:solidFill>
              </a:rPr>
              <a:t>Huffman coding</a:t>
            </a:r>
            <a:br>
              <a:rPr lang="en-US" altLang="zh-CN" dirty="0">
                <a:solidFill>
                  <a:srgbClr val="FF0000"/>
                </a:solidFill>
              </a:rPr>
            </a:br>
            <a:endParaRPr lang="zh-CN" altLang="zh-CN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9" y="188640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This Week’s Summary: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    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8272"/>
            <a:ext cx="8507288" cy="2044824"/>
          </a:xfrm>
        </p:spPr>
        <p:txBody>
          <a:bodyPr/>
          <a:lstStyle/>
          <a:p>
            <a:r>
              <a:rPr lang="en-US" sz="2400" dirty="0"/>
              <a:t>Information theory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Huffman coding: code events as economic as possible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Fourier Transform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260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/>
          </a:p>
        </p:txBody>
      </p:sp>
      <p:pic>
        <p:nvPicPr>
          <p:cNvPr id="24579" name="Picture 4" descr="Pages from Pages from 2007_spring_mod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4704"/>
            <a:ext cx="489585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 descr="Pages from 2007_spring_mod[1]-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787900" y="764704"/>
            <a:ext cx="4356100" cy="5877272"/>
          </a:xfr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504" y="11663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dirty="0">
                <a:solidFill>
                  <a:srgbClr val="FF0000"/>
                </a:solidFill>
              </a:rPr>
              <a:t>Huffman coding</a:t>
            </a:r>
            <a:br>
              <a:rPr lang="en-US" altLang="zh-CN" dirty="0">
                <a:solidFill>
                  <a:srgbClr val="FF0000"/>
                </a:solidFill>
              </a:rPr>
            </a:br>
            <a:endParaRPr lang="zh-CN" altLang="zh-CN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01208"/>
            <a:ext cx="8229600" cy="1556792"/>
          </a:xfrm>
        </p:spPr>
        <p:txBody>
          <a:bodyPr/>
          <a:lstStyle/>
          <a:p>
            <a:pPr eaLnBrk="1" hangingPunct="1"/>
            <a:r>
              <a:rPr lang="en-GB" altLang="zh-CN" dirty="0"/>
              <a:t>Prefix condition is obviously satisfied since in the tree above, each branch codes one alphabetic. </a:t>
            </a:r>
            <a:endParaRPr lang="zh-CN" altLang="zh-CN" dirty="0"/>
          </a:p>
        </p:txBody>
      </p:sp>
      <p:pic>
        <p:nvPicPr>
          <p:cNvPr id="25604" name="Picture 4" descr="Pages from 2007_spring_mod[1]-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980728"/>
            <a:ext cx="539115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504" y="11663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>
                <a:solidFill>
                  <a:srgbClr val="FF0000"/>
                </a:solidFill>
              </a:rPr>
              <a:t>Huffman coding</a:t>
            </a:r>
            <a:br>
              <a:rPr lang="en-US" altLang="zh-CN">
                <a:solidFill>
                  <a:srgbClr val="FF0000"/>
                </a:solidFill>
              </a:rPr>
            </a:br>
            <a:endParaRPr lang="zh-CN" altLang="zh-CN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124744"/>
            <a:ext cx="9144000" cy="54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CN" sz="14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dirty="0">
                <a:solidFill>
                  <a:srgbClr val="000000"/>
                </a:solidFill>
              </a:rPr>
              <a:t>For example, the code in Table 2 uses 1.6 bits/symbol which is only 0.2 bits/symbol more bits per sequence than the theorem tells us is the best we can do. </a:t>
            </a:r>
          </a:p>
          <a:p>
            <a:pPr eaLnBrk="1" hangingPunct="1">
              <a:lnSpc>
                <a:spcPct val="80000"/>
              </a:lnSpc>
            </a:pPr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dirty="0">
                <a:solidFill>
                  <a:srgbClr val="000000"/>
                </a:solidFill>
              </a:rPr>
              <a:t>We might conclude that there is little point in expending the effort in finding a code less satisfying the inequality above. 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dirty="0">
                <a:solidFill>
                  <a:srgbClr val="FF0000"/>
                </a:solidFill>
              </a:rPr>
              <a:t>Huffman coding</a:t>
            </a:r>
            <a:br>
              <a:rPr lang="en-US" altLang="zh-CN" dirty="0">
                <a:solidFill>
                  <a:srgbClr val="FF0000"/>
                </a:solidFill>
              </a:rPr>
            </a:br>
            <a:endParaRPr lang="zh-CN" altLang="zh-CN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-24340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Another thought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How much have we saved in comparison with the most naïve idea?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i.e. O=1, N=0</a:t>
            </a:r>
          </a:p>
          <a:p>
            <a:endParaRPr lang="en-US" dirty="0"/>
          </a:p>
          <a:p>
            <a:r>
              <a:rPr lang="en-US" dirty="0" err="1"/>
              <a:t>L</a:t>
            </a:r>
            <a:r>
              <a:rPr lang="en-US" sz="2800" baseline="-25000" dirty="0" err="1"/>
              <a:t>s</a:t>
            </a:r>
            <a:r>
              <a:rPr lang="en-US" dirty="0"/>
              <a:t>=3 [ P(OOO)+…+P(NNN)] = 3, halving it </a:t>
            </a:r>
          </a:p>
        </p:txBody>
      </p:sp>
    </p:spTree>
    <p:extLst>
      <p:ext uri="{BB962C8B-B14F-4D97-AF65-F5344CB8AC3E}">
        <p14:creationId xmlns:p14="http://schemas.microsoft.com/office/powerpoint/2010/main" val="4079039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标题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725488"/>
          </a:xfrm>
        </p:spPr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</a:rPr>
              <a:t>Frequency for </a:t>
            </a:r>
            <a:r>
              <a:rPr lang="en-US" altLang="zh-CN" dirty="0" err="1">
                <a:solidFill>
                  <a:srgbClr val="000000"/>
                </a:solidFill>
              </a:rPr>
              <a:t>alphabetics</a:t>
            </a:r>
            <a:endParaRPr lang="zh-CN" altLang="en-US" dirty="0">
              <a:solidFill>
                <a:srgbClr val="000000"/>
              </a:solidFill>
            </a:endParaRPr>
          </a:p>
        </p:txBody>
      </p:sp>
      <p:pic>
        <p:nvPicPr>
          <p:cNvPr id="10245" name="Picture 2" descr="File:English letter frequency (alphabetic).sv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344" y="1556792"/>
            <a:ext cx="8786812" cy="230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4" descr="File:English letter frequency (frequency).sv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4293096"/>
            <a:ext cx="8715375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-36512" y="-99392"/>
            <a:ext cx="83608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Coding English: Huffman Coding</a:t>
            </a:r>
          </a:p>
        </p:txBody>
      </p:sp>
    </p:spTree>
    <p:extLst>
      <p:ext uri="{BB962C8B-B14F-4D97-AF65-F5344CB8AC3E}">
        <p14:creationId xmlns:p14="http://schemas.microsoft.com/office/powerpoint/2010/main" val="4063288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"/>
          <p:cNvSpPr>
            <a:spLocks noGrp="1"/>
          </p:cNvSpPr>
          <p:nvPr>
            <p:ph type="title"/>
          </p:nvPr>
        </p:nvSpPr>
        <p:spPr>
          <a:xfrm>
            <a:off x="0" y="-171400"/>
            <a:ext cx="9252520" cy="1143000"/>
          </a:xfrm>
        </p:spPr>
        <p:txBody>
          <a:bodyPr/>
          <a:lstStyle/>
          <a:p>
            <a:pPr algn="l"/>
            <a:r>
              <a:rPr lang="en-US" altLang="zh-CN" dirty="0">
                <a:solidFill>
                  <a:srgbClr val="FF0000"/>
                </a:solidFill>
              </a:rPr>
              <a:t>Coding in a more general framework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267" name="内容占位符 2"/>
          <p:cNvSpPr>
            <a:spLocks noGrp="1"/>
          </p:cNvSpPr>
          <p:nvPr>
            <p:ph idx="1"/>
          </p:nvPr>
        </p:nvSpPr>
        <p:spPr>
          <a:xfrm>
            <a:off x="511460" y="1268760"/>
            <a:ext cx="8229600" cy="4525963"/>
          </a:xfrm>
        </p:spPr>
        <p:txBody>
          <a:bodyPr/>
          <a:lstStyle/>
          <a:p>
            <a:r>
              <a:rPr lang="en-US" altLang="zh-CN" dirty="0"/>
              <a:t>It is a very old topic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2" name="Hamming &amp; low density parity check cod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4768" y="2060848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9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825" t="29546" r="4958" b="7955"/>
          <a:stretch/>
        </p:blipFill>
        <p:spPr>
          <a:xfrm>
            <a:off x="0" y="0"/>
            <a:ext cx="9036496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8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28875" r="2750" b="5948"/>
          <a:stretch/>
        </p:blipFill>
        <p:spPr>
          <a:xfrm>
            <a:off x="0" y="116632"/>
            <a:ext cx="8892479" cy="633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33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3104709" y="997746"/>
            <a:ext cx="2974181" cy="4095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人工智能背后机理</a:t>
            </a:r>
            <a:endParaRPr kumimoji="1" lang="en-US" altLang="zh-CN" sz="2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5" name="标题 1"/>
          <p:cNvSpPr txBox="1">
            <a:spLocks/>
          </p:cNvSpPr>
          <p:nvPr/>
        </p:nvSpPr>
        <p:spPr>
          <a:xfrm>
            <a:off x="457200" y="893603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  <a:defRPr/>
            </a:pPr>
            <a:endParaRPr lang="zh-CN" altLang="en-US" sz="2880" b="1" dirty="0">
              <a:solidFill>
                <a:srgbClr val="1700C0"/>
              </a:solidFill>
              <a:latin typeface="Times" panose="02020603050405020304" pitchFamily="18" charset="0"/>
              <a:ea typeface="宋体" panose="02010600030101010101" pitchFamily="2" charset="-122"/>
              <a:cs typeface="Times" panose="02020603050405020304" pitchFamily="18" charset="0"/>
            </a:endParaRPr>
          </a:p>
        </p:txBody>
      </p:sp>
      <p:sp>
        <p:nvSpPr>
          <p:cNvPr id="77" name="圆角矩形 76"/>
          <p:cNvSpPr/>
          <p:nvPr/>
        </p:nvSpPr>
        <p:spPr>
          <a:xfrm>
            <a:off x="261594" y="1543010"/>
            <a:ext cx="8717437" cy="4091221"/>
          </a:xfrm>
          <a:prstGeom prst="roundRect">
            <a:avLst>
              <a:gd name="adj" fmla="val 14272"/>
            </a:avLst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20527" y="5902176"/>
            <a:ext cx="5363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neuronal network inspired by brain vision systems</a:t>
            </a:r>
            <a:endParaRPr kumimoji="1" lang="zh-CN" alt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1" name="组合 270"/>
          <p:cNvGrpSpPr/>
          <p:nvPr/>
        </p:nvGrpSpPr>
        <p:grpSpPr>
          <a:xfrm>
            <a:off x="278003" y="2276491"/>
            <a:ext cx="1728920" cy="2929337"/>
            <a:chOff x="-88026" y="574144"/>
            <a:chExt cx="2305226" cy="3905783"/>
          </a:xfrm>
        </p:grpSpPr>
        <p:pic>
          <p:nvPicPr>
            <p:cNvPr id="272" name="图片 27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8026" y="574144"/>
              <a:ext cx="2168284" cy="3905783"/>
            </a:xfrm>
            <a:prstGeom prst="rect">
              <a:avLst/>
            </a:prstGeom>
          </p:spPr>
        </p:pic>
        <p:sp>
          <p:nvSpPr>
            <p:cNvPr id="273" name="矩形 272"/>
            <p:cNvSpPr/>
            <p:nvPr/>
          </p:nvSpPr>
          <p:spPr>
            <a:xfrm>
              <a:off x="1599891" y="2036905"/>
              <a:ext cx="617309" cy="10152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274" name="图片 27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9" b="37540"/>
          <a:stretch/>
        </p:blipFill>
        <p:spPr>
          <a:xfrm>
            <a:off x="3507827" y="1551447"/>
            <a:ext cx="4604250" cy="2300801"/>
          </a:xfrm>
          <a:prstGeom prst="rect">
            <a:avLst/>
          </a:prstGeom>
        </p:spPr>
      </p:pic>
      <p:sp>
        <p:nvSpPr>
          <p:cNvPr id="275" name="help-sing_80957"/>
          <p:cNvSpPr>
            <a:spLocks noChangeAspect="1"/>
          </p:cNvSpPr>
          <p:nvPr/>
        </p:nvSpPr>
        <p:spPr bwMode="auto">
          <a:xfrm>
            <a:off x="4452285" y="1907899"/>
            <a:ext cx="325637" cy="582512"/>
          </a:xfrm>
          <a:custGeom>
            <a:avLst/>
            <a:gdLst>
              <a:gd name="connsiteX0" fmla="*/ 170099 w 340196"/>
              <a:gd name="connsiteY0" fmla="*/ 479210 h 608556"/>
              <a:gd name="connsiteX1" fmla="*/ 234914 w 340196"/>
              <a:gd name="connsiteY1" fmla="*/ 543883 h 608556"/>
              <a:gd name="connsiteX2" fmla="*/ 170099 w 340196"/>
              <a:gd name="connsiteY2" fmla="*/ 608556 h 608556"/>
              <a:gd name="connsiteX3" fmla="*/ 105284 w 340196"/>
              <a:gd name="connsiteY3" fmla="*/ 543883 h 608556"/>
              <a:gd name="connsiteX4" fmla="*/ 170099 w 340196"/>
              <a:gd name="connsiteY4" fmla="*/ 479210 h 608556"/>
              <a:gd name="connsiteX5" fmla="*/ 170098 w 340196"/>
              <a:gd name="connsiteY5" fmla="*/ 0 h 608556"/>
              <a:gd name="connsiteX6" fmla="*/ 340196 w 340196"/>
              <a:gd name="connsiteY6" fmla="*/ 169836 h 608556"/>
              <a:gd name="connsiteX7" fmla="*/ 216427 w 340196"/>
              <a:gd name="connsiteY7" fmla="*/ 333325 h 608556"/>
              <a:gd name="connsiteX8" fmla="*/ 216427 w 340196"/>
              <a:gd name="connsiteY8" fmla="*/ 397951 h 608556"/>
              <a:gd name="connsiteX9" fmla="*/ 170098 w 340196"/>
              <a:gd name="connsiteY9" fmla="*/ 444209 h 608556"/>
              <a:gd name="connsiteX10" fmla="*/ 123769 w 340196"/>
              <a:gd name="connsiteY10" fmla="*/ 397951 h 608556"/>
              <a:gd name="connsiteX11" fmla="*/ 123769 w 340196"/>
              <a:gd name="connsiteY11" fmla="*/ 293511 h 608556"/>
              <a:gd name="connsiteX12" fmla="*/ 170098 w 340196"/>
              <a:gd name="connsiteY12" fmla="*/ 247253 h 608556"/>
              <a:gd name="connsiteX13" fmla="*/ 247538 w 340196"/>
              <a:gd name="connsiteY13" fmla="*/ 169836 h 608556"/>
              <a:gd name="connsiteX14" fmla="*/ 170098 w 340196"/>
              <a:gd name="connsiteY14" fmla="*/ 92515 h 608556"/>
              <a:gd name="connsiteX15" fmla="*/ 92658 w 340196"/>
              <a:gd name="connsiteY15" fmla="*/ 169836 h 608556"/>
              <a:gd name="connsiteX16" fmla="*/ 46329 w 340196"/>
              <a:gd name="connsiteY16" fmla="*/ 216190 h 608556"/>
              <a:gd name="connsiteX17" fmla="*/ 0 w 340196"/>
              <a:gd name="connsiteY17" fmla="*/ 169836 h 608556"/>
              <a:gd name="connsiteX18" fmla="*/ 170098 w 340196"/>
              <a:gd name="connsiteY18" fmla="*/ 0 h 60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0196" h="608556">
                <a:moveTo>
                  <a:pt x="170099" y="479210"/>
                </a:moveTo>
                <a:cubicBezTo>
                  <a:pt x="205895" y="479210"/>
                  <a:pt x="234914" y="508165"/>
                  <a:pt x="234914" y="543883"/>
                </a:cubicBezTo>
                <a:cubicBezTo>
                  <a:pt x="234914" y="579601"/>
                  <a:pt x="205895" y="608556"/>
                  <a:pt x="170099" y="608556"/>
                </a:cubicBezTo>
                <a:cubicBezTo>
                  <a:pt x="134303" y="608556"/>
                  <a:pt x="105284" y="579601"/>
                  <a:pt x="105284" y="543883"/>
                </a:cubicBezTo>
                <a:cubicBezTo>
                  <a:pt x="105284" y="508165"/>
                  <a:pt x="134303" y="479210"/>
                  <a:pt x="170099" y="479210"/>
                </a:cubicBezTo>
                <a:close/>
                <a:moveTo>
                  <a:pt x="170098" y="0"/>
                </a:moveTo>
                <a:cubicBezTo>
                  <a:pt x="263912" y="0"/>
                  <a:pt x="340196" y="76167"/>
                  <a:pt x="340196" y="169836"/>
                </a:cubicBezTo>
                <a:cubicBezTo>
                  <a:pt x="340196" y="247541"/>
                  <a:pt x="287799" y="313129"/>
                  <a:pt x="216427" y="333325"/>
                </a:cubicBezTo>
                <a:lnTo>
                  <a:pt x="216427" y="397951"/>
                </a:lnTo>
                <a:cubicBezTo>
                  <a:pt x="216427" y="423436"/>
                  <a:pt x="195719" y="444209"/>
                  <a:pt x="170098" y="444209"/>
                </a:cubicBezTo>
                <a:cubicBezTo>
                  <a:pt x="144574" y="444209"/>
                  <a:pt x="123769" y="423436"/>
                  <a:pt x="123769" y="397951"/>
                </a:cubicBezTo>
                <a:lnTo>
                  <a:pt x="123769" y="293511"/>
                </a:lnTo>
                <a:cubicBezTo>
                  <a:pt x="123769" y="267929"/>
                  <a:pt x="144574" y="247253"/>
                  <a:pt x="170098" y="247253"/>
                </a:cubicBezTo>
                <a:cubicBezTo>
                  <a:pt x="212863" y="247253"/>
                  <a:pt x="247538" y="212536"/>
                  <a:pt x="247538" y="169836"/>
                </a:cubicBezTo>
                <a:cubicBezTo>
                  <a:pt x="247538" y="127233"/>
                  <a:pt x="212863" y="92515"/>
                  <a:pt x="170098" y="92515"/>
                </a:cubicBezTo>
                <a:cubicBezTo>
                  <a:pt x="127429" y="92515"/>
                  <a:pt x="92658" y="127233"/>
                  <a:pt x="92658" y="169836"/>
                </a:cubicBezTo>
                <a:cubicBezTo>
                  <a:pt x="92658" y="195417"/>
                  <a:pt x="71950" y="216190"/>
                  <a:pt x="46329" y="216190"/>
                </a:cubicBezTo>
                <a:cubicBezTo>
                  <a:pt x="20708" y="216190"/>
                  <a:pt x="0" y="195417"/>
                  <a:pt x="0" y="169836"/>
                </a:cubicBezTo>
                <a:cubicBezTo>
                  <a:pt x="0" y="76167"/>
                  <a:pt x="76284" y="0"/>
                  <a:pt x="170098" y="0"/>
                </a:cubicBezTo>
                <a:close/>
              </a:path>
            </a:pathLst>
          </a:custGeom>
          <a:solidFill>
            <a:srgbClr val="E73C0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276" name="矩形 275"/>
          <p:cNvSpPr/>
          <p:nvPr/>
        </p:nvSpPr>
        <p:spPr>
          <a:xfrm>
            <a:off x="1661964" y="4286250"/>
            <a:ext cx="706041" cy="7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277" name="图片 276"/>
          <p:cNvPicPr>
            <a:picLocks noChangeAspect="1"/>
          </p:cNvPicPr>
          <p:nvPr/>
        </p:nvPicPr>
        <p:blipFill rotWithShape="1">
          <a:blip r:embed="rId4"/>
          <a:srcRect l="23558" t="45568" r="69394" b="44585"/>
          <a:stretch/>
        </p:blipFill>
        <p:spPr>
          <a:xfrm>
            <a:off x="3587004" y="5334887"/>
            <a:ext cx="573286" cy="423268"/>
          </a:xfrm>
          <a:prstGeom prst="rect">
            <a:avLst/>
          </a:prstGeom>
        </p:spPr>
      </p:pic>
      <p:pic>
        <p:nvPicPr>
          <p:cNvPr id="278" name="图片 277"/>
          <p:cNvPicPr>
            <a:picLocks noChangeAspect="1"/>
          </p:cNvPicPr>
          <p:nvPr/>
        </p:nvPicPr>
        <p:blipFill rotWithShape="1">
          <a:blip r:embed="rId4"/>
          <a:srcRect l="31132" t="51302" r="58000" b="39123"/>
          <a:stretch/>
        </p:blipFill>
        <p:spPr>
          <a:xfrm>
            <a:off x="4309721" y="5346577"/>
            <a:ext cx="884039" cy="411578"/>
          </a:xfrm>
          <a:prstGeom prst="rect">
            <a:avLst/>
          </a:prstGeom>
        </p:spPr>
      </p:pic>
      <p:pic>
        <p:nvPicPr>
          <p:cNvPr id="279" name="图片 278"/>
          <p:cNvPicPr>
            <a:picLocks noChangeAspect="1"/>
          </p:cNvPicPr>
          <p:nvPr/>
        </p:nvPicPr>
        <p:blipFill rotWithShape="1">
          <a:blip r:embed="rId4"/>
          <a:srcRect l="44371" t="53296" r="45222" b="37231"/>
          <a:stretch/>
        </p:blipFill>
        <p:spPr>
          <a:xfrm>
            <a:off x="5241390" y="5350960"/>
            <a:ext cx="846534" cy="407195"/>
          </a:xfrm>
          <a:prstGeom prst="rect">
            <a:avLst/>
          </a:prstGeom>
        </p:spPr>
      </p:pic>
      <p:pic>
        <p:nvPicPr>
          <p:cNvPr id="280" name="图片 279"/>
          <p:cNvPicPr>
            <a:picLocks noChangeAspect="1"/>
          </p:cNvPicPr>
          <p:nvPr/>
        </p:nvPicPr>
        <p:blipFill rotWithShape="1">
          <a:blip r:embed="rId4"/>
          <a:srcRect l="55371" t="58157" r="34617" b="31996"/>
          <a:stretch/>
        </p:blipFill>
        <p:spPr>
          <a:xfrm>
            <a:off x="7056090" y="5334886"/>
            <a:ext cx="814388" cy="423269"/>
          </a:xfrm>
          <a:prstGeom prst="rect">
            <a:avLst/>
          </a:prstGeom>
        </p:spPr>
      </p:pic>
      <p:cxnSp>
        <p:nvCxnSpPr>
          <p:cNvPr id="281" name="直接箭头连接符 280"/>
          <p:cNvCxnSpPr/>
          <p:nvPr/>
        </p:nvCxnSpPr>
        <p:spPr>
          <a:xfrm>
            <a:off x="4792897" y="5194401"/>
            <a:ext cx="0" cy="1461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直接箭头连接符 281"/>
          <p:cNvCxnSpPr/>
          <p:nvPr/>
        </p:nvCxnSpPr>
        <p:spPr>
          <a:xfrm>
            <a:off x="5732299" y="5205827"/>
            <a:ext cx="0" cy="1461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直接箭头连接符 282"/>
          <p:cNvCxnSpPr/>
          <p:nvPr/>
        </p:nvCxnSpPr>
        <p:spPr>
          <a:xfrm>
            <a:off x="7436087" y="5200469"/>
            <a:ext cx="0" cy="1461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直接箭头连接符 283"/>
          <p:cNvCxnSpPr/>
          <p:nvPr/>
        </p:nvCxnSpPr>
        <p:spPr>
          <a:xfrm>
            <a:off x="3889720" y="5188778"/>
            <a:ext cx="0" cy="1461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5" name="图片 2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3624" y="3469272"/>
            <a:ext cx="555971" cy="758669"/>
          </a:xfrm>
          <a:prstGeom prst="rect">
            <a:avLst/>
          </a:prstGeom>
          <a:scene3d>
            <a:camera prst="orthographicFront">
              <a:rot lat="0" lon="2400000" rev="0"/>
            </a:camera>
            <a:lightRig rig="threePt" dir="t"/>
          </a:scene3d>
        </p:spPr>
      </p:pic>
      <p:sp>
        <p:nvSpPr>
          <p:cNvPr id="286" name="椭圆 285"/>
          <p:cNvSpPr/>
          <p:nvPr/>
        </p:nvSpPr>
        <p:spPr>
          <a:xfrm>
            <a:off x="5238929" y="2697087"/>
            <a:ext cx="337881" cy="312157"/>
          </a:xfrm>
          <a:prstGeom prst="ellipse">
            <a:avLst/>
          </a:prstGeom>
          <a:solidFill>
            <a:srgbClr val="AAAAAA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dirty="0">
              <a:solidFill>
                <a:prstClr val="black"/>
              </a:solidFill>
              <a:latin typeface="Arial Black" panose="020B0A04020102020204" pitchFamily="34" charset="0"/>
              <a:ea typeface="等线" panose="02010600030101010101" pitchFamily="2" charset="-122"/>
            </a:endParaRPr>
          </a:p>
        </p:txBody>
      </p:sp>
      <p:sp>
        <p:nvSpPr>
          <p:cNvPr id="287" name="文本框 286"/>
          <p:cNvSpPr txBox="1"/>
          <p:nvPr/>
        </p:nvSpPr>
        <p:spPr>
          <a:xfrm>
            <a:off x="5293390" y="2761056"/>
            <a:ext cx="48713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50" dirty="0">
                <a:solidFill>
                  <a:prstClr val="black"/>
                </a:solidFill>
                <a:latin typeface="Arial Black" panose="020B0A040201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IT</a:t>
            </a:r>
            <a:endParaRPr lang="zh-CN" altLang="en-US" sz="750" dirty="0">
              <a:solidFill>
                <a:prstClr val="black"/>
              </a:solidFill>
              <a:latin typeface="Arial Black" panose="020B0A040201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88" name="图片 287"/>
          <p:cNvPicPr>
            <a:picLocks noChangeAspect="1"/>
          </p:cNvPicPr>
          <p:nvPr/>
        </p:nvPicPr>
        <p:blipFill rotWithShape="1">
          <a:blip r:embed="rId4"/>
          <a:srcRect l="44371" t="53296" r="45222" b="37231"/>
          <a:stretch/>
        </p:blipFill>
        <p:spPr>
          <a:xfrm rot="10800000">
            <a:off x="6156986" y="5351935"/>
            <a:ext cx="846534" cy="407195"/>
          </a:xfrm>
          <a:prstGeom prst="rect">
            <a:avLst/>
          </a:prstGeom>
        </p:spPr>
      </p:pic>
      <p:cxnSp>
        <p:nvCxnSpPr>
          <p:cNvPr id="289" name="直接箭头连接符 288"/>
          <p:cNvCxnSpPr/>
          <p:nvPr/>
        </p:nvCxnSpPr>
        <p:spPr>
          <a:xfrm>
            <a:off x="6580253" y="5194401"/>
            <a:ext cx="0" cy="1461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0" name="组合 289">
            <a:extLst>
              <a:ext uri="{FF2B5EF4-FFF2-40B4-BE49-F238E27FC236}">
                <a16:creationId xmlns:a16="http://schemas.microsoft.com/office/drawing/2014/main" id="{40102596-B0A9-4DBE-B527-078BFA9C8CBA}"/>
              </a:ext>
            </a:extLst>
          </p:cNvPr>
          <p:cNvGrpSpPr/>
          <p:nvPr/>
        </p:nvGrpSpPr>
        <p:grpSpPr>
          <a:xfrm>
            <a:off x="2592395" y="3743311"/>
            <a:ext cx="5399298" cy="1462517"/>
            <a:chOff x="1876773" y="2297293"/>
            <a:chExt cx="8842244" cy="1923707"/>
          </a:xfrm>
        </p:grpSpPr>
        <p:grpSp>
          <p:nvGrpSpPr>
            <p:cNvPr id="291" name="组合 290">
              <a:extLst>
                <a:ext uri="{FF2B5EF4-FFF2-40B4-BE49-F238E27FC236}">
                  <a16:creationId xmlns:a16="http://schemas.microsoft.com/office/drawing/2014/main" id="{A6E56817-F4FE-48D4-86F9-96DEAF5BEF6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76773" y="2637000"/>
              <a:ext cx="8842244" cy="1584000"/>
              <a:chOff x="2076798" y="4088733"/>
              <a:chExt cx="8038404" cy="1440000"/>
            </a:xfrm>
          </p:grpSpPr>
          <p:grpSp>
            <p:nvGrpSpPr>
              <p:cNvPr id="298" name="组合 297">
                <a:extLst>
                  <a:ext uri="{FF2B5EF4-FFF2-40B4-BE49-F238E27FC236}">
                    <a16:creationId xmlns:a16="http://schemas.microsoft.com/office/drawing/2014/main" id="{2796F83E-AAAF-4B44-B96D-574A1627BBC4}"/>
                  </a:ext>
                </a:extLst>
              </p:cNvPr>
              <p:cNvGrpSpPr/>
              <p:nvPr/>
            </p:nvGrpSpPr>
            <p:grpSpPr>
              <a:xfrm>
                <a:off x="2076798" y="4088733"/>
                <a:ext cx="8038404" cy="1440000"/>
                <a:chOff x="2076798" y="4088733"/>
                <a:chExt cx="8038404" cy="1440000"/>
              </a:xfrm>
            </p:grpSpPr>
            <p:grpSp>
              <p:nvGrpSpPr>
                <p:cNvPr id="304" name="组合 303">
                  <a:extLst>
                    <a:ext uri="{FF2B5EF4-FFF2-40B4-BE49-F238E27FC236}">
                      <a16:creationId xmlns:a16="http://schemas.microsoft.com/office/drawing/2014/main" id="{2F5B0AB4-A1B1-4A2C-BF84-921C7ADDE575}"/>
                    </a:ext>
                  </a:extLst>
                </p:cNvPr>
                <p:cNvGrpSpPr/>
                <p:nvPr/>
              </p:nvGrpSpPr>
              <p:grpSpPr>
                <a:xfrm>
                  <a:off x="2076798" y="4088733"/>
                  <a:ext cx="8038404" cy="1440000"/>
                  <a:chOff x="1440000" y="4088733"/>
                  <a:chExt cx="8038404" cy="1440000"/>
                </a:xfrm>
              </p:grpSpPr>
              <p:grpSp>
                <p:nvGrpSpPr>
                  <p:cNvPr id="327" name="组合 326">
                    <a:extLst>
                      <a:ext uri="{FF2B5EF4-FFF2-40B4-BE49-F238E27FC236}">
                        <a16:creationId xmlns:a16="http://schemas.microsoft.com/office/drawing/2014/main" id="{90149421-879F-4881-8901-0DC2A10D9358}"/>
                      </a:ext>
                    </a:extLst>
                  </p:cNvPr>
                  <p:cNvGrpSpPr/>
                  <p:nvPr/>
                </p:nvGrpSpPr>
                <p:grpSpPr>
                  <a:xfrm>
                    <a:off x="1440000" y="4458993"/>
                    <a:ext cx="833033" cy="692813"/>
                    <a:chOff x="1416956" y="4684742"/>
                    <a:chExt cx="1212357" cy="1008288"/>
                  </a:xfrm>
                </p:grpSpPr>
                <p:grpSp>
                  <p:nvGrpSpPr>
                    <p:cNvPr id="390" name="组合 389">
                      <a:extLst>
                        <a:ext uri="{FF2B5EF4-FFF2-40B4-BE49-F238E27FC236}">
                          <a16:creationId xmlns:a16="http://schemas.microsoft.com/office/drawing/2014/main" id="{3FEE23C6-C2CB-4A74-B60F-A0FCE4A87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1940" y="4684742"/>
                      <a:ext cx="1177373" cy="1008288"/>
                      <a:chOff x="1243007" y="3514725"/>
                      <a:chExt cx="1267093" cy="1080000"/>
                    </a:xfrm>
                  </p:grpSpPr>
                  <p:pic>
                    <p:nvPicPr>
                      <p:cNvPr id="395" name="图片 394" descr="图片包含 厨房用具&#10;&#10;描述已自动生成">
                        <a:extLst>
                          <a:ext uri="{FF2B5EF4-FFF2-40B4-BE49-F238E27FC236}">
                            <a16:creationId xmlns:a16="http://schemas.microsoft.com/office/drawing/2014/main" id="{4942F1FC-6C47-4C57-A910-C39ACF271F4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243007" y="3530732"/>
                        <a:ext cx="1266272" cy="1053659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396" name="直接连接符 395">
                        <a:extLst>
                          <a:ext uri="{FF2B5EF4-FFF2-40B4-BE49-F238E27FC236}">
                            <a16:creationId xmlns:a16="http://schemas.microsoft.com/office/drawing/2014/main" id="{564CFD74-39A9-4E0B-A762-C043E9F06BB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281476" y="3514725"/>
                        <a:ext cx="0" cy="108000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7" name="直接连接符 396">
                        <a:extLst>
                          <a:ext uri="{FF2B5EF4-FFF2-40B4-BE49-F238E27FC236}">
                            <a16:creationId xmlns:a16="http://schemas.microsoft.com/office/drawing/2014/main" id="{0E12FB4E-4AD6-431E-867F-D903B274469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510100" y="3609756"/>
                        <a:ext cx="0" cy="89561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8" name="直接连接符 397">
                        <a:extLst>
                          <a:ext uri="{FF2B5EF4-FFF2-40B4-BE49-F238E27FC236}">
                            <a16:creationId xmlns:a16="http://schemas.microsoft.com/office/drawing/2014/main" id="{38CD1843-9799-451F-8DF7-F944B50AE40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281476" y="3514725"/>
                        <a:ext cx="1228624" cy="9503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9" name="直接连接符 398">
                        <a:extLst>
                          <a:ext uri="{FF2B5EF4-FFF2-40B4-BE49-F238E27FC236}">
                            <a16:creationId xmlns:a16="http://schemas.microsoft.com/office/drawing/2014/main" id="{571E18D5-2A0D-4993-8C84-473C1897A47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281476" y="4505367"/>
                        <a:ext cx="1228624" cy="89358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91" name="组合 390">
                      <a:extLst>
                        <a:ext uri="{FF2B5EF4-FFF2-40B4-BE49-F238E27FC236}">
                          <a16:creationId xmlns:a16="http://schemas.microsoft.com/office/drawing/2014/main" id="{C8A2AF0C-252D-4BB4-9CAB-8B412A89BB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6956" y="4693966"/>
                      <a:ext cx="74456" cy="992738"/>
                      <a:chOff x="1022581" y="2228369"/>
                      <a:chExt cx="74456" cy="992738"/>
                    </a:xfrm>
                  </p:grpSpPr>
                  <p:cxnSp>
                    <p:nvCxnSpPr>
                      <p:cNvPr id="392" name="直接连接符 391">
                        <a:extLst>
                          <a:ext uri="{FF2B5EF4-FFF2-40B4-BE49-F238E27FC236}">
                            <a16:creationId xmlns:a16="http://schemas.microsoft.com/office/drawing/2014/main" id="{7BA231B0-4146-40FC-88BD-C186358AF6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20700000">
                        <a:off x="1025037" y="2228369"/>
                        <a:ext cx="72000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3" name="直接连接符 392">
                        <a:extLst>
                          <a:ext uri="{FF2B5EF4-FFF2-40B4-BE49-F238E27FC236}">
                            <a16:creationId xmlns:a16="http://schemas.microsoft.com/office/drawing/2014/main" id="{DBAF76B0-E8C6-4E28-BB1D-570A7A31D01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900000">
                        <a:off x="1022581" y="3221107"/>
                        <a:ext cx="72000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4" name="直接连接符 393">
                        <a:extLst>
                          <a:ext uri="{FF2B5EF4-FFF2-40B4-BE49-F238E27FC236}">
                            <a16:creationId xmlns:a16="http://schemas.microsoft.com/office/drawing/2014/main" id="{CD9452DD-556C-4259-8906-52C8B1145E5C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1023807" y="2238149"/>
                        <a:ext cx="0" cy="97200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328" name="组合 327">
                    <a:extLst>
                      <a:ext uri="{FF2B5EF4-FFF2-40B4-BE49-F238E27FC236}">
                        <a16:creationId xmlns:a16="http://schemas.microsoft.com/office/drawing/2014/main" id="{1A59DAAE-3988-4045-B1E7-5E7AD0E9CD2A}"/>
                      </a:ext>
                    </a:extLst>
                  </p:cNvPr>
                  <p:cNvGrpSpPr/>
                  <p:nvPr/>
                </p:nvGrpSpPr>
                <p:grpSpPr>
                  <a:xfrm>
                    <a:off x="2880000" y="4465331"/>
                    <a:ext cx="836892" cy="692813"/>
                    <a:chOff x="2839735" y="3243977"/>
                    <a:chExt cx="1217974" cy="1008288"/>
                  </a:xfrm>
                </p:grpSpPr>
                <p:grpSp>
                  <p:nvGrpSpPr>
                    <p:cNvPr id="379" name="组合 378">
                      <a:extLst>
                        <a:ext uri="{FF2B5EF4-FFF2-40B4-BE49-F238E27FC236}">
                          <a16:creationId xmlns:a16="http://schemas.microsoft.com/office/drawing/2014/main" id="{7438BCA2-EEF8-4BDC-AD3B-A17B317A26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80237" y="3243977"/>
                      <a:ext cx="1177472" cy="1008288"/>
                      <a:chOff x="3411913" y="3530732"/>
                      <a:chExt cx="1267200" cy="1080000"/>
                    </a:xfrm>
                  </p:grpSpPr>
                  <p:pic>
                    <p:nvPicPr>
                      <p:cNvPr id="384" name="图片 383">
                        <a:extLst>
                          <a:ext uri="{FF2B5EF4-FFF2-40B4-BE49-F238E27FC236}">
                            <a16:creationId xmlns:a16="http://schemas.microsoft.com/office/drawing/2014/main" id="{95087A1F-350D-4C01-A371-80829B4103BC}"/>
                          </a:ext>
                        </a:extLst>
                      </p:cNvPr>
                      <p:cNvPicPr>
                        <a:picLocks/>
                      </p:cNvPicPr>
                      <p:nvPr/>
                    </p:nvPicPr>
                    <p:blipFill>
                      <a:blip r:embed="rId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411913" y="3550757"/>
                        <a:ext cx="1267200" cy="1054800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85" name="组合 384">
                        <a:extLst>
                          <a:ext uri="{FF2B5EF4-FFF2-40B4-BE49-F238E27FC236}">
                            <a16:creationId xmlns:a16="http://schemas.microsoft.com/office/drawing/2014/main" id="{4C1742BB-8D3B-4BE8-802A-21D73AF06C8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443651" y="3530732"/>
                        <a:ext cx="1228624" cy="1080000"/>
                        <a:chOff x="3443651" y="3530732"/>
                        <a:chExt cx="1228624" cy="1080000"/>
                      </a:xfrm>
                    </p:grpSpPr>
                    <p:cxnSp>
                      <p:nvCxnSpPr>
                        <p:cNvPr id="387" name="直接连接符 386">
                          <a:extLst>
                            <a:ext uri="{FF2B5EF4-FFF2-40B4-BE49-F238E27FC236}">
                              <a16:creationId xmlns:a16="http://schemas.microsoft.com/office/drawing/2014/main" id="{ACF5EA97-B748-47F8-8ACF-054D295A65F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3443651" y="3530732"/>
                          <a:ext cx="0" cy="108000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8" name="直接连接符 387">
                          <a:extLst>
                            <a:ext uri="{FF2B5EF4-FFF2-40B4-BE49-F238E27FC236}">
                              <a16:creationId xmlns:a16="http://schemas.microsoft.com/office/drawing/2014/main" id="{7996722F-9C7B-4D3B-844E-673B607DF81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672275" y="3625763"/>
                          <a:ext cx="0" cy="89561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9" name="直接连接符 388">
                          <a:extLst>
                            <a:ext uri="{FF2B5EF4-FFF2-40B4-BE49-F238E27FC236}">
                              <a16:creationId xmlns:a16="http://schemas.microsoft.com/office/drawing/2014/main" id="{217C76EF-4978-4AFA-AEC2-825DA442F5B6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3443651" y="3530732"/>
                          <a:ext cx="1228624" cy="95031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386" name="直接连接符 385">
                        <a:extLst>
                          <a:ext uri="{FF2B5EF4-FFF2-40B4-BE49-F238E27FC236}">
                            <a16:creationId xmlns:a16="http://schemas.microsoft.com/office/drawing/2014/main" id="{E7312F35-9ED8-4AE3-AD5F-8220E3CB4D3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3443651" y="4521374"/>
                        <a:ext cx="1228624" cy="89358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80" name="组合 379">
                      <a:extLst>
                        <a:ext uri="{FF2B5EF4-FFF2-40B4-BE49-F238E27FC236}">
                          <a16:creationId xmlns:a16="http://schemas.microsoft.com/office/drawing/2014/main" id="{C632CC5B-E673-416D-99D1-0D9E96541F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39735" y="3252819"/>
                      <a:ext cx="74456" cy="992738"/>
                      <a:chOff x="1022581" y="2228369"/>
                      <a:chExt cx="74456" cy="992738"/>
                    </a:xfrm>
                  </p:grpSpPr>
                  <p:cxnSp>
                    <p:nvCxnSpPr>
                      <p:cNvPr id="381" name="直接连接符 380">
                        <a:extLst>
                          <a:ext uri="{FF2B5EF4-FFF2-40B4-BE49-F238E27FC236}">
                            <a16:creationId xmlns:a16="http://schemas.microsoft.com/office/drawing/2014/main" id="{269B1069-7AC1-4D08-91DA-8571B2C0A55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20700000">
                        <a:off x="1025037" y="2228369"/>
                        <a:ext cx="72000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82" name="直接连接符 381">
                        <a:extLst>
                          <a:ext uri="{FF2B5EF4-FFF2-40B4-BE49-F238E27FC236}">
                            <a16:creationId xmlns:a16="http://schemas.microsoft.com/office/drawing/2014/main" id="{F71F6EEA-85EB-4DF1-829C-53D67C5539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900000">
                        <a:off x="1022581" y="3221107"/>
                        <a:ext cx="72000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83" name="直接连接符 382">
                        <a:extLst>
                          <a:ext uri="{FF2B5EF4-FFF2-40B4-BE49-F238E27FC236}">
                            <a16:creationId xmlns:a16="http://schemas.microsoft.com/office/drawing/2014/main" id="{74A471F6-D1D1-4BFC-A16B-A47ED9C133B7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1023807" y="2238149"/>
                        <a:ext cx="0" cy="97200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329" name="组合 328">
                    <a:extLst>
                      <a:ext uri="{FF2B5EF4-FFF2-40B4-BE49-F238E27FC236}">
                        <a16:creationId xmlns:a16="http://schemas.microsoft.com/office/drawing/2014/main" id="{CAA5620D-72AD-4226-BD80-ACC6AA1CCFA8}"/>
                      </a:ext>
                    </a:extLst>
                  </p:cNvPr>
                  <p:cNvGrpSpPr/>
                  <p:nvPr/>
                </p:nvGrpSpPr>
                <p:grpSpPr>
                  <a:xfrm>
                    <a:off x="7200000" y="4458993"/>
                    <a:ext cx="842526" cy="692813"/>
                    <a:chOff x="1526267" y="1229399"/>
                    <a:chExt cx="1226173" cy="1008288"/>
                  </a:xfrm>
                </p:grpSpPr>
                <p:grpSp>
                  <p:nvGrpSpPr>
                    <p:cNvPr id="367" name="组合 366">
                      <a:extLst>
                        <a:ext uri="{FF2B5EF4-FFF2-40B4-BE49-F238E27FC236}">
                          <a16:creationId xmlns:a16="http://schemas.microsoft.com/office/drawing/2014/main" id="{460C246B-6699-4447-B530-B18BFEBF14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74968" y="1229399"/>
                      <a:ext cx="1177472" cy="1008288"/>
                      <a:chOff x="6659718" y="3443290"/>
                      <a:chExt cx="1267200" cy="1080000"/>
                    </a:xfrm>
                  </p:grpSpPr>
                  <p:pic>
                    <p:nvPicPr>
                      <p:cNvPr id="372" name="图片 371">
                        <a:extLst>
                          <a:ext uri="{FF2B5EF4-FFF2-40B4-BE49-F238E27FC236}">
                            <a16:creationId xmlns:a16="http://schemas.microsoft.com/office/drawing/2014/main" id="{F6EAD173-4AB0-4A60-BFA5-B67DE0CC3CEC}"/>
                          </a:ext>
                        </a:extLst>
                      </p:cNvPr>
                      <p:cNvPicPr>
                        <a:picLocks/>
                      </p:cNvPicPr>
                      <p:nvPr/>
                    </p:nvPicPr>
                    <p:blipFill>
                      <a:blip r:embed="rId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659718" y="3466573"/>
                        <a:ext cx="1267200" cy="1054800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73" name="组合 372">
                        <a:extLst>
                          <a:ext uri="{FF2B5EF4-FFF2-40B4-BE49-F238E27FC236}">
                            <a16:creationId xmlns:a16="http://schemas.microsoft.com/office/drawing/2014/main" id="{E240A421-69B2-4248-B999-3714F179129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682151" y="3443290"/>
                        <a:ext cx="1228624" cy="1080000"/>
                        <a:chOff x="3596051" y="2214565"/>
                        <a:chExt cx="1228624" cy="1080000"/>
                      </a:xfrm>
                    </p:grpSpPr>
                    <p:grpSp>
                      <p:nvGrpSpPr>
                        <p:cNvPr id="374" name="组合 373">
                          <a:extLst>
                            <a:ext uri="{FF2B5EF4-FFF2-40B4-BE49-F238E27FC236}">
                              <a16:creationId xmlns:a16="http://schemas.microsoft.com/office/drawing/2014/main" id="{111BF1FE-5A9C-444B-8793-75D4C6AF0D6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596051" y="2214565"/>
                          <a:ext cx="1228624" cy="1080000"/>
                          <a:chOff x="3443651" y="3530732"/>
                          <a:chExt cx="1228624" cy="1080000"/>
                        </a:xfrm>
                      </p:grpSpPr>
                      <p:cxnSp>
                        <p:nvCxnSpPr>
                          <p:cNvPr id="376" name="直接连接符 375">
                            <a:extLst>
                              <a:ext uri="{FF2B5EF4-FFF2-40B4-BE49-F238E27FC236}">
                                <a16:creationId xmlns:a16="http://schemas.microsoft.com/office/drawing/2014/main" id="{D05F3A66-63F2-49A4-9BE2-9F5DD416C144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3443651" y="3530732"/>
                            <a:ext cx="0" cy="108000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77" name="直接连接符 376">
                            <a:extLst>
                              <a:ext uri="{FF2B5EF4-FFF2-40B4-BE49-F238E27FC236}">
                                <a16:creationId xmlns:a16="http://schemas.microsoft.com/office/drawing/2014/main" id="{B71F17ED-5F12-46A3-A663-2C88E0355ECD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4672275" y="3625763"/>
                            <a:ext cx="0" cy="89561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78" name="直接连接符 377">
                            <a:extLst>
                              <a:ext uri="{FF2B5EF4-FFF2-40B4-BE49-F238E27FC236}">
                                <a16:creationId xmlns:a16="http://schemas.microsoft.com/office/drawing/2014/main" id="{A876282D-DD59-4B64-83D2-16C537CBBD12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3443651" y="3530732"/>
                            <a:ext cx="1228624" cy="95031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cxnSp>
                      <p:nvCxnSpPr>
                        <p:cNvPr id="375" name="直接连接符 374">
                          <a:extLst>
                            <a:ext uri="{FF2B5EF4-FFF2-40B4-BE49-F238E27FC236}">
                              <a16:creationId xmlns:a16="http://schemas.microsoft.com/office/drawing/2014/main" id="{72B498E5-D0D0-474C-A118-BBBF1BA3E9DF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3596051" y="3197399"/>
                          <a:ext cx="1228624" cy="89358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368" name="组合 367">
                      <a:extLst>
                        <a:ext uri="{FF2B5EF4-FFF2-40B4-BE49-F238E27FC236}">
                          <a16:creationId xmlns:a16="http://schemas.microsoft.com/office/drawing/2014/main" id="{D6D930C8-36AD-4B5D-B93E-83516F1EBA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26267" y="1242517"/>
                      <a:ext cx="74456" cy="982800"/>
                      <a:chOff x="1022581" y="2228369"/>
                      <a:chExt cx="74456" cy="992738"/>
                    </a:xfrm>
                  </p:grpSpPr>
                  <p:cxnSp>
                    <p:nvCxnSpPr>
                      <p:cNvPr id="369" name="直接连接符 368">
                        <a:extLst>
                          <a:ext uri="{FF2B5EF4-FFF2-40B4-BE49-F238E27FC236}">
                            <a16:creationId xmlns:a16="http://schemas.microsoft.com/office/drawing/2014/main" id="{2924DE83-6BFB-42BD-B8D4-33D3A9529CE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20700000">
                        <a:off x="1025037" y="2228369"/>
                        <a:ext cx="72000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0" name="直接连接符 369">
                        <a:extLst>
                          <a:ext uri="{FF2B5EF4-FFF2-40B4-BE49-F238E27FC236}">
                            <a16:creationId xmlns:a16="http://schemas.microsoft.com/office/drawing/2014/main" id="{84F0C042-8BAD-4195-94FA-5FF9628E277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900000">
                        <a:off x="1022581" y="3221107"/>
                        <a:ext cx="72000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1" name="直接连接符 370">
                        <a:extLst>
                          <a:ext uri="{FF2B5EF4-FFF2-40B4-BE49-F238E27FC236}">
                            <a16:creationId xmlns:a16="http://schemas.microsoft.com/office/drawing/2014/main" id="{0D43FFD0-9E46-4DD5-A334-6D790B9F9B58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1023807" y="2238149"/>
                        <a:ext cx="0" cy="97200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330" name="组合 329">
                    <a:extLst>
                      <a:ext uri="{FF2B5EF4-FFF2-40B4-BE49-F238E27FC236}">
                        <a16:creationId xmlns:a16="http://schemas.microsoft.com/office/drawing/2014/main" id="{5836B91E-3640-406F-93C5-5DEBAB5E6142}"/>
                      </a:ext>
                    </a:extLst>
                  </p:cNvPr>
                  <p:cNvGrpSpPr/>
                  <p:nvPr/>
                </p:nvGrpSpPr>
                <p:grpSpPr>
                  <a:xfrm>
                    <a:off x="8640000" y="4458928"/>
                    <a:ext cx="838404" cy="692813"/>
                    <a:chOff x="3477638" y="1229399"/>
                    <a:chExt cx="1220174" cy="1008288"/>
                  </a:xfrm>
                </p:grpSpPr>
                <p:grpSp>
                  <p:nvGrpSpPr>
                    <p:cNvPr id="355" name="组合 354">
                      <a:extLst>
                        <a:ext uri="{FF2B5EF4-FFF2-40B4-BE49-F238E27FC236}">
                          <a16:creationId xmlns:a16="http://schemas.microsoft.com/office/drawing/2014/main" id="{38DB523A-2FE8-4E54-998B-0F125D80F9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0340" y="1229399"/>
                      <a:ext cx="1177472" cy="1008288"/>
                      <a:chOff x="6211770" y="1540339"/>
                      <a:chExt cx="1267200" cy="1080000"/>
                    </a:xfrm>
                  </p:grpSpPr>
                  <p:pic>
                    <p:nvPicPr>
                      <p:cNvPr id="360" name="图片 359">
                        <a:extLst>
                          <a:ext uri="{FF2B5EF4-FFF2-40B4-BE49-F238E27FC236}">
                            <a16:creationId xmlns:a16="http://schemas.microsoft.com/office/drawing/2014/main" id="{8A901EFF-5DAB-4786-BB6B-90972C17A4DF}"/>
                          </a:ext>
                        </a:extLst>
                      </p:cNvPr>
                      <p:cNvPicPr>
                        <a:picLocks/>
                      </p:cNvPicPr>
                      <p:nvPr/>
                    </p:nvPicPr>
                    <p:blipFill>
                      <a:blip r:embed="rId9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211770" y="1559389"/>
                        <a:ext cx="1267200" cy="1054800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61" name="组合 360">
                        <a:extLst>
                          <a:ext uri="{FF2B5EF4-FFF2-40B4-BE49-F238E27FC236}">
                            <a16:creationId xmlns:a16="http://schemas.microsoft.com/office/drawing/2014/main" id="{47F9D019-39E1-4401-8D5E-060332F725C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237507" y="1540339"/>
                        <a:ext cx="1228624" cy="1080000"/>
                        <a:chOff x="3596051" y="2214565"/>
                        <a:chExt cx="1228624" cy="1080000"/>
                      </a:xfrm>
                    </p:grpSpPr>
                    <p:grpSp>
                      <p:nvGrpSpPr>
                        <p:cNvPr id="362" name="组合 361">
                          <a:extLst>
                            <a:ext uri="{FF2B5EF4-FFF2-40B4-BE49-F238E27FC236}">
                              <a16:creationId xmlns:a16="http://schemas.microsoft.com/office/drawing/2014/main" id="{2BC6BD40-28E2-4E1E-A68F-763C5A37475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596051" y="2214565"/>
                          <a:ext cx="1228624" cy="1080000"/>
                          <a:chOff x="3443651" y="3530732"/>
                          <a:chExt cx="1228624" cy="1080000"/>
                        </a:xfrm>
                      </p:grpSpPr>
                      <p:cxnSp>
                        <p:nvCxnSpPr>
                          <p:cNvPr id="364" name="直接连接符 363">
                            <a:extLst>
                              <a:ext uri="{FF2B5EF4-FFF2-40B4-BE49-F238E27FC236}">
                                <a16:creationId xmlns:a16="http://schemas.microsoft.com/office/drawing/2014/main" id="{7C75A1F5-8840-4224-817E-0172D9C355C2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3443651" y="3530732"/>
                            <a:ext cx="0" cy="108000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65" name="直接连接符 364">
                            <a:extLst>
                              <a:ext uri="{FF2B5EF4-FFF2-40B4-BE49-F238E27FC236}">
                                <a16:creationId xmlns:a16="http://schemas.microsoft.com/office/drawing/2014/main" id="{0E7C47EB-9DDC-4CB0-B82F-74455DB07EDC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4672275" y="3625763"/>
                            <a:ext cx="0" cy="89561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66" name="直接连接符 365">
                            <a:extLst>
                              <a:ext uri="{FF2B5EF4-FFF2-40B4-BE49-F238E27FC236}">
                                <a16:creationId xmlns:a16="http://schemas.microsoft.com/office/drawing/2014/main" id="{6EA17CDB-18C8-401E-92ED-855877EB29F6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3443651" y="3530732"/>
                            <a:ext cx="1228624" cy="95031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cxnSp>
                      <p:nvCxnSpPr>
                        <p:cNvPr id="363" name="直接连接符 362">
                          <a:extLst>
                            <a:ext uri="{FF2B5EF4-FFF2-40B4-BE49-F238E27FC236}">
                              <a16:creationId xmlns:a16="http://schemas.microsoft.com/office/drawing/2014/main" id="{C9DFBF68-CAD2-4BC1-B815-3AFB36F5F068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3596051" y="3197399"/>
                          <a:ext cx="1228624" cy="89358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356" name="组合 355">
                      <a:extLst>
                        <a:ext uri="{FF2B5EF4-FFF2-40B4-BE49-F238E27FC236}">
                          <a16:creationId xmlns:a16="http://schemas.microsoft.com/office/drawing/2014/main" id="{8B2B92B4-ABC5-49A3-83FF-5142E8C153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77638" y="1242517"/>
                      <a:ext cx="74456" cy="982800"/>
                      <a:chOff x="1022581" y="2228369"/>
                      <a:chExt cx="74456" cy="992738"/>
                    </a:xfrm>
                  </p:grpSpPr>
                  <p:cxnSp>
                    <p:nvCxnSpPr>
                      <p:cNvPr id="357" name="直接连接符 356">
                        <a:extLst>
                          <a:ext uri="{FF2B5EF4-FFF2-40B4-BE49-F238E27FC236}">
                            <a16:creationId xmlns:a16="http://schemas.microsoft.com/office/drawing/2014/main" id="{A8F9E1DB-4455-4907-9DC7-31AF0A3D70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20700000">
                        <a:off x="1025037" y="2228369"/>
                        <a:ext cx="72000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8" name="直接连接符 357">
                        <a:extLst>
                          <a:ext uri="{FF2B5EF4-FFF2-40B4-BE49-F238E27FC236}">
                            <a16:creationId xmlns:a16="http://schemas.microsoft.com/office/drawing/2014/main" id="{721383D9-8D4E-4666-8D30-E0CCD06180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900000">
                        <a:off x="1022581" y="3221107"/>
                        <a:ext cx="72000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9" name="直接连接符 358">
                        <a:extLst>
                          <a:ext uri="{FF2B5EF4-FFF2-40B4-BE49-F238E27FC236}">
                            <a16:creationId xmlns:a16="http://schemas.microsoft.com/office/drawing/2014/main" id="{19F5F038-C484-49BE-B716-1CB0F57230DA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1023807" y="2238149"/>
                        <a:ext cx="0" cy="97200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331" name="组合 330">
                    <a:extLst>
                      <a:ext uri="{FF2B5EF4-FFF2-40B4-BE49-F238E27FC236}">
                        <a16:creationId xmlns:a16="http://schemas.microsoft.com/office/drawing/2014/main" id="{F7436EEB-68DC-4063-84BA-2AF1C8B9A90C}"/>
                      </a:ext>
                    </a:extLst>
                  </p:cNvPr>
                  <p:cNvGrpSpPr/>
                  <p:nvPr/>
                </p:nvGrpSpPr>
                <p:grpSpPr>
                  <a:xfrm>
                    <a:off x="4320000" y="4094743"/>
                    <a:ext cx="679257" cy="1433990"/>
                    <a:chOff x="4713993" y="3101924"/>
                    <a:chExt cx="988559" cy="2086962"/>
                  </a:xfrm>
                </p:grpSpPr>
                <p:grpSp>
                  <p:nvGrpSpPr>
                    <p:cNvPr id="344" name="组合 343">
                      <a:extLst>
                        <a:ext uri="{FF2B5EF4-FFF2-40B4-BE49-F238E27FC236}">
                          <a16:creationId xmlns:a16="http://schemas.microsoft.com/office/drawing/2014/main" id="{A1BE91F1-AEF3-44A4-A01D-0BF74AB15A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2095" y="3101924"/>
                      <a:ext cx="920457" cy="2086962"/>
                      <a:chOff x="6271212" y="2937029"/>
                      <a:chExt cx="990600" cy="2235391"/>
                    </a:xfrm>
                  </p:grpSpPr>
                  <p:pic>
                    <p:nvPicPr>
                      <p:cNvPr id="349" name="图片 348" descr="图片包含 厨房用具&#10;&#10;描述已自动生成">
                        <a:extLst>
                          <a:ext uri="{FF2B5EF4-FFF2-40B4-BE49-F238E27FC236}">
                            <a16:creationId xmlns:a16="http://schemas.microsoft.com/office/drawing/2014/main" id="{7594168E-749C-41EB-8FC8-EB5FAFDF8E2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297008" y="2971682"/>
                        <a:ext cx="964286" cy="2160000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50" name="组合 349">
                        <a:extLst>
                          <a:ext uri="{FF2B5EF4-FFF2-40B4-BE49-F238E27FC236}">
                            <a16:creationId xmlns:a16="http://schemas.microsoft.com/office/drawing/2014/main" id="{CE9108B3-CC0C-492F-BA2B-4B36B83C1D7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271212" y="2937029"/>
                        <a:ext cx="990600" cy="2235391"/>
                        <a:chOff x="6219825" y="2311305"/>
                        <a:chExt cx="990600" cy="2235391"/>
                      </a:xfrm>
                    </p:grpSpPr>
                    <p:cxnSp>
                      <p:nvCxnSpPr>
                        <p:cNvPr id="351" name="直接连接符 350">
                          <a:extLst>
                            <a:ext uri="{FF2B5EF4-FFF2-40B4-BE49-F238E27FC236}">
                              <a16:creationId xmlns:a16="http://schemas.microsoft.com/office/drawing/2014/main" id="{025A1E93-E540-42BF-BA05-F27D30D88E2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6219825" y="2311305"/>
                          <a:ext cx="0" cy="2235391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52" name="直接连接符 351">
                          <a:extLst>
                            <a:ext uri="{FF2B5EF4-FFF2-40B4-BE49-F238E27FC236}">
                              <a16:creationId xmlns:a16="http://schemas.microsoft.com/office/drawing/2014/main" id="{3C404A8B-F90F-4D19-9760-8B02A9018A0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7210425" y="2368050"/>
                          <a:ext cx="0" cy="208800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53" name="直接连接符 352">
                          <a:extLst>
                            <a:ext uri="{FF2B5EF4-FFF2-40B4-BE49-F238E27FC236}">
                              <a16:creationId xmlns:a16="http://schemas.microsoft.com/office/drawing/2014/main" id="{E435BAD7-74DF-40F0-AAB0-AC04E4273EF4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6219825" y="2311305"/>
                          <a:ext cx="988142" cy="56745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54" name="直接连接符 353">
                          <a:extLst>
                            <a:ext uri="{FF2B5EF4-FFF2-40B4-BE49-F238E27FC236}">
                              <a16:creationId xmlns:a16="http://schemas.microsoft.com/office/drawing/2014/main" id="{B58BC3EE-8670-44E8-B4A5-AEB968A4D7D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219825" y="4456050"/>
                          <a:ext cx="988142" cy="90646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345" name="组合 344">
                      <a:extLst>
                        <a:ext uri="{FF2B5EF4-FFF2-40B4-BE49-F238E27FC236}">
                          <a16:creationId xmlns:a16="http://schemas.microsoft.com/office/drawing/2014/main" id="{16216D7F-AFBF-45A3-BB73-153576AE06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13993" y="3111553"/>
                      <a:ext cx="74456" cy="2070000"/>
                      <a:chOff x="1022581" y="2228369"/>
                      <a:chExt cx="74456" cy="992738"/>
                    </a:xfrm>
                  </p:grpSpPr>
                  <p:cxnSp>
                    <p:nvCxnSpPr>
                      <p:cNvPr id="346" name="直接连接符 345">
                        <a:extLst>
                          <a:ext uri="{FF2B5EF4-FFF2-40B4-BE49-F238E27FC236}">
                            <a16:creationId xmlns:a16="http://schemas.microsoft.com/office/drawing/2014/main" id="{349E3105-084F-48A1-85A5-0D190163A9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20700000">
                        <a:off x="1025037" y="2228369"/>
                        <a:ext cx="72000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7" name="直接连接符 346">
                        <a:extLst>
                          <a:ext uri="{FF2B5EF4-FFF2-40B4-BE49-F238E27FC236}">
                            <a16:creationId xmlns:a16="http://schemas.microsoft.com/office/drawing/2014/main" id="{F315BBF4-92B1-49BF-BEEC-B374193C0D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900000">
                        <a:off x="1022581" y="3221107"/>
                        <a:ext cx="72000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8" name="直接连接符 347">
                        <a:extLst>
                          <a:ext uri="{FF2B5EF4-FFF2-40B4-BE49-F238E27FC236}">
                            <a16:creationId xmlns:a16="http://schemas.microsoft.com/office/drawing/2014/main" id="{103B8FDF-2911-49AC-8167-10F3F4F7B3B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23807" y="2232838"/>
                        <a:ext cx="0" cy="98380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332" name="组合 331">
                    <a:extLst>
                      <a:ext uri="{FF2B5EF4-FFF2-40B4-BE49-F238E27FC236}">
                        <a16:creationId xmlns:a16="http://schemas.microsoft.com/office/drawing/2014/main" id="{5A888CE1-5BFB-4618-9B5C-DA03ED799167}"/>
                      </a:ext>
                    </a:extLst>
                  </p:cNvPr>
                  <p:cNvGrpSpPr/>
                  <p:nvPr/>
                </p:nvGrpSpPr>
                <p:grpSpPr>
                  <a:xfrm>
                    <a:off x="5760000" y="4088733"/>
                    <a:ext cx="681803" cy="1433990"/>
                    <a:chOff x="6398647" y="3086099"/>
                    <a:chExt cx="992264" cy="2086962"/>
                  </a:xfrm>
                </p:grpSpPr>
                <p:grpSp>
                  <p:nvGrpSpPr>
                    <p:cNvPr id="333" name="组合 332">
                      <a:extLst>
                        <a:ext uri="{FF2B5EF4-FFF2-40B4-BE49-F238E27FC236}">
                          <a16:creationId xmlns:a16="http://schemas.microsoft.com/office/drawing/2014/main" id="{6CE8F38D-4DE1-4E4E-9AD7-E54D694A29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70454" y="3086099"/>
                      <a:ext cx="920457" cy="2086962"/>
                      <a:chOff x="8166450" y="2662134"/>
                      <a:chExt cx="990600" cy="2235391"/>
                    </a:xfrm>
                  </p:grpSpPr>
                  <p:pic>
                    <p:nvPicPr>
                      <p:cNvPr id="338" name="图片 337">
                        <a:extLst>
                          <a:ext uri="{FF2B5EF4-FFF2-40B4-BE49-F238E27FC236}">
                            <a16:creationId xmlns:a16="http://schemas.microsoft.com/office/drawing/2014/main" id="{18BB1FCA-2087-4524-A38C-2FF661A8E15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8184239" y="2694037"/>
                        <a:ext cx="964286" cy="2160000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39" name="组合 338">
                        <a:extLst>
                          <a:ext uri="{FF2B5EF4-FFF2-40B4-BE49-F238E27FC236}">
                            <a16:creationId xmlns:a16="http://schemas.microsoft.com/office/drawing/2014/main" id="{BCF90F53-C8CE-48E9-AAA6-8C552E39856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166450" y="2662134"/>
                        <a:ext cx="990600" cy="2235391"/>
                        <a:chOff x="6219825" y="2311305"/>
                        <a:chExt cx="990600" cy="2235391"/>
                      </a:xfrm>
                    </p:grpSpPr>
                    <p:cxnSp>
                      <p:nvCxnSpPr>
                        <p:cNvPr id="340" name="直接连接符 339">
                          <a:extLst>
                            <a:ext uri="{FF2B5EF4-FFF2-40B4-BE49-F238E27FC236}">
                              <a16:creationId xmlns:a16="http://schemas.microsoft.com/office/drawing/2014/main" id="{D867E1A2-D303-4B0C-8C3C-42F637DD8DD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6219825" y="2311305"/>
                          <a:ext cx="0" cy="2235391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41" name="直接连接符 340">
                          <a:extLst>
                            <a:ext uri="{FF2B5EF4-FFF2-40B4-BE49-F238E27FC236}">
                              <a16:creationId xmlns:a16="http://schemas.microsoft.com/office/drawing/2014/main" id="{1D4C3D43-0103-4E2F-A89B-F9BED16B183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7210425" y="2368050"/>
                          <a:ext cx="0" cy="208800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42" name="直接连接符 341">
                          <a:extLst>
                            <a:ext uri="{FF2B5EF4-FFF2-40B4-BE49-F238E27FC236}">
                              <a16:creationId xmlns:a16="http://schemas.microsoft.com/office/drawing/2014/main" id="{E28E0650-2A32-4D3D-B40B-9A6A1C3D980E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6219825" y="2311305"/>
                          <a:ext cx="988142" cy="56745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43" name="直接连接符 342">
                          <a:extLst>
                            <a:ext uri="{FF2B5EF4-FFF2-40B4-BE49-F238E27FC236}">
                              <a16:creationId xmlns:a16="http://schemas.microsoft.com/office/drawing/2014/main" id="{FB5E135B-A5D1-4F38-879F-4BCF65D9A18C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219825" y="4456050"/>
                          <a:ext cx="988142" cy="90646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334" name="组合 333">
                      <a:extLst>
                        <a:ext uri="{FF2B5EF4-FFF2-40B4-BE49-F238E27FC236}">
                          <a16:creationId xmlns:a16="http://schemas.microsoft.com/office/drawing/2014/main" id="{3213D94F-E2CC-4551-8919-00C7DC7DD8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98647" y="3094483"/>
                      <a:ext cx="74456" cy="2070000"/>
                      <a:chOff x="1022581" y="2228369"/>
                      <a:chExt cx="74456" cy="992738"/>
                    </a:xfrm>
                  </p:grpSpPr>
                  <p:cxnSp>
                    <p:nvCxnSpPr>
                      <p:cNvPr id="335" name="直接连接符 334">
                        <a:extLst>
                          <a:ext uri="{FF2B5EF4-FFF2-40B4-BE49-F238E27FC236}">
                            <a16:creationId xmlns:a16="http://schemas.microsoft.com/office/drawing/2014/main" id="{F9A95307-B998-43ED-9A03-EA152BB9ED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20700000">
                        <a:off x="1025037" y="2228369"/>
                        <a:ext cx="72000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6" name="直接连接符 335">
                        <a:extLst>
                          <a:ext uri="{FF2B5EF4-FFF2-40B4-BE49-F238E27FC236}">
                            <a16:creationId xmlns:a16="http://schemas.microsoft.com/office/drawing/2014/main" id="{A98AFBE0-0487-4E47-9036-1A3C1303291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900000">
                        <a:off x="1022581" y="3221107"/>
                        <a:ext cx="72000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7" name="直接连接符 336">
                        <a:extLst>
                          <a:ext uri="{FF2B5EF4-FFF2-40B4-BE49-F238E27FC236}">
                            <a16:creationId xmlns:a16="http://schemas.microsoft.com/office/drawing/2014/main" id="{3F3E6C12-8034-475E-A854-530A4918FE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23807" y="2232838"/>
                        <a:ext cx="0" cy="98380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305" name="组合 304">
                  <a:extLst>
                    <a:ext uri="{FF2B5EF4-FFF2-40B4-BE49-F238E27FC236}">
                      <a16:creationId xmlns:a16="http://schemas.microsoft.com/office/drawing/2014/main" id="{CFBE7BED-4F22-4EDD-80E9-9A54CFB31AFD}"/>
                    </a:ext>
                  </a:extLst>
                </p:cNvPr>
                <p:cNvGrpSpPr/>
                <p:nvPr/>
              </p:nvGrpSpPr>
              <p:grpSpPr>
                <a:xfrm>
                  <a:off x="2907005" y="4589119"/>
                  <a:ext cx="614302" cy="275958"/>
                  <a:chOff x="2907005" y="3341344"/>
                  <a:chExt cx="614302" cy="275958"/>
                </a:xfrm>
              </p:grpSpPr>
              <p:cxnSp>
                <p:nvCxnSpPr>
                  <p:cNvPr id="323" name="直接箭头连接符 322">
                    <a:extLst>
                      <a:ext uri="{FF2B5EF4-FFF2-40B4-BE49-F238E27FC236}">
                        <a16:creationId xmlns:a16="http://schemas.microsoft.com/office/drawing/2014/main" id="{BFD89D36-2E8C-4F9E-920A-95D7FA050E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909307" y="3473719"/>
                    <a:ext cx="612000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24" name="组合 323">
                    <a:extLst>
                      <a:ext uri="{FF2B5EF4-FFF2-40B4-BE49-F238E27FC236}">
                        <a16:creationId xmlns:a16="http://schemas.microsoft.com/office/drawing/2014/main" id="{F249FB9A-7ADA-41B8-980F-323BAD0D9438}"/>
                      </a:ext>
                    </a:extLst>
                  </p:cNvPr>
                  <p:cNvGrpSpPr/>
                  <p:nvPr/>
                </p:nvGrpSpPr>
                <p:grpSpPr>
                  <a:xfrm>
                    <a:off x="2907005" y="3341344"/>
                    <a:ext cx="590548" cy="275958"/>
                    <a:chOff x="2907005" y="4551019"/>
                    <a:chExt cx="590548" cy="275958"/>
                  </a:xfrm>
                </p:grpSpPr>
                <p:sp>
                  <p:nvSpPr>
                    <p:cNvPr id="325" name="椭圆 324">
                      <a:extLst>
                        <a:ext uri="{FF2B5EF4-FFF2-40B4-BE49-F238E27FC236}">
                          <a16:creationId xmlns:a16="http://schemas.microsoft.com/office/drawing/2014/main" id="{B0D28499-CC52-477C-9E09-71460990A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6565" y="4551019"/>
                      <a:ext cx="270000" cy="270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3429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 sz="1350">
                        <a:solidFill>
                          <a:prstClr val="white"/>
                        </a:solidFill>
                        <a:latin typeface="Calibri" panose="020F0502020204030204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326" name="文本框 325">
                      <a:extLst>
                        <a:ext uri="{FF2B5EF4-FFF2-40B4-BE49-F238E27FC236}">
                          <a16:creationId xmlns:a16="http://schemas.microsoft.com/office/drawing/2014/main" id="{E4D3A450-BF15-46F8-B236-1C8D1F81BB2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07005" y="4571580"/>
                      <a:ext cx="590548" cy="2553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defTabSz="3429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zh-CN" sz="788" b="1" dirty="0">
                          <a:solidFill>
                            <a:prstClr val="black"/>
                          </a:solidFill>
                          <a:latin typeface="Segoe UI" panose="020B0502040204020203" pitchFamily="34" charset="0"/>
                          <a:ea typeface="等线" panose="02010600030101010101" pitchFamily="2" charset="-122"/>
                          <a:cs typeface="Segoe UI" panose="020B0502040204020203" pitchFamily="34" charset="0"/>
                        </a:rPr>
                        <a:t>T(·)</a:t>
                      </a:r>
                      <a:endParaRPr lang="zh-CN" altLang="en-US" sz="1050" b="1" dirty="0">
                        <a:solidFill>
                          <a:prstClr val="black"/>
                        </a:solidFill>
                        <a:latin typeface="Segoe UI" panose="020B0502040204020203" pitchFamily="34" charset="0"/>
                        <a:ea typeface="等线" panose="02010600030101010101" pitchFamily="2" charset="-122"/>
                        <a:cs typeface="Segoe UI" panose="020B0502040204020203" pitchFamily="34" charset="0"/>
                      </a:endParaRPr>
                    </a:p>
                  </p:txBody>
                </p:sp>
              </p:grpSp>
            </p:grpSp>
            <p:cxnSp>
              <p:nvCxnSpPr>
                <p:cNvPr id="306" name="直接箭头连接符 305">
                  <a:extLst>
                    <a:ext uri="{FF2B5EF4-FFF2-40B4-BE49-F238E27FC236}">
                      <a16:creationId xmlns:a16="http://schemas.microsoft.com/office/drawing/2014/main" id="{326A0C25-542F-4CA6-B849-3C451FD6B5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66632" y="4711969"/>
                  <a:ext cx="57600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307" name="组合 306">
                  <a:extLst>
                    <a:ext uri="{FF2B5EF4-FFF2-40B4-BE49-F238E27FC236}">
                      <a16:creationId xmlns:a16="http://schemas.microsoft.com/office/drawing/2014/main" id="{1B33FB18-A8C9-4514-BC3D-7B1A5B59CFF9}"/>
                    </a:ext>
                  </a:extLst>
                </p:cNvPr>
                <p:cNvGrpSpPr/>
                <p:nvPr/>
              </p:nvGrpSpPr>
              <p:grpSpPr>
                <a:xfrm>
                  <a:off x="4371975" y="4579594"/>
                  <a:ext cx="590548" cy="276824"/>
                  <a:chOff x="2914650" y="4551019"/>
                  <a:chExt cx="590548" cy="276824"/>
                </a:xfrm>
              </p:grpSpPr>
              <p:sp>
                <p:nvSpPr>
                  <p:cNvPr id="321" name="椭圆 320">
                    <a:extLst>
                      <a:ext uri="{FF2B5EF4-FFF2-40B4-BE49-F238E27FC236}">
                        <a16:creationId xmlns:a16="http://schemas.microsoft.com/office/drawing/2014/main" id="{17AC79AF-A401-4043-801B-35602562C0C7}"/>
                      </a:ext>
                    </a:extLst>
                  </p:cNvPr>
                  <p:cNvSpPr/>
                  <p:nvPr/>
                </p:nvSpPr>
                <p:spPr>
                  <a:xfrm>
                    <a:off x="3066565" y="4551019"/>
                    <a:ext cx="270000" cy="270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429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350">
                      <a:solidFill>
                        <a:prstClr val="white"/>
                      </a:solidFill>
                      <a:latin typeface="Calibri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322" name="文本框 321">
                    <a:extLst>
                      <a:ext uri="{FF2B5EF4-FFF2-40B4-BE49-F238E27FC236}">
                        <a16:creationId xmlns:a16="http://schemas.microsoft.com/office/drawing/2014/main" id="{788E3D3F-2375-41AC-809C-1E51086C75E2}"/>
                      </a:ext>
                    </a:extLst>
                  </p:cNvPr>
                  <p:cNvSpPr txBox="1"/>
                  <p:nvPr/>
                </p:nvSpPr>
                <p:spPr>
                  <a:xfrm>
                    <a:off x="2914650" y="4572446"/>
                    <a:ext cx="590548" cy="2553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3429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altLang="zh-CN" sz="788" b="1" dirty="0">
                        <a:solidFill>
                          <a:prstClr val="black"/>
                        </a:solidFill>
                        <a:latin typeface="Segoe UI" panose="020B0502040204020203" pitchFamily="34" charset="0"/>
                        <a:ea typeface="等线" panose="02010600030101010101" pitchFamily="2" charset="-122"/>
                        <a:cs typeface="Segoe UI" panose="020B0502040204020203" pitchFamily="34" charset="0"/>
                      </a:rPr>
                      <a:t>T(·)</a:t>
                    </a:r>
                    <a:endParaRPr lang="zh-CN" altLang="en-US" sz="1050" b="1" dirty="0">
                      <a:solidFill>
                        <a:prstClr val="black"/>
                      </a:solidFill>
                      <a:latin typeface="Segoe UI" panose="020B0502040204020203" pitchFamily="34" charset="0"/>
                      <a:ea typeface="等线" panose="02010600030101010101" pitchFamily="2" charset="-122"/>
                      <a:cs typeface="Segoe UI" panose="020B0502040204020203" pitchFamily="34" charset="0"/>
                    </a:endParaRPr>
                  </a:p>
                </p:txBody>
              </p:sp>
            </p:grpSp>
            <p:cxnSp>
              <p:nvCxnSpPr>
                <p:cNvPr id="308" name="直接箭头连接符 307">
                  <a:extLst>
                    <a:ext uri="{FF2B5EF4-FFF2-40B4-BE49-F238E27FC236}">
                      <a16:creationId xmlns:a16="http://schemas.microsoft.com/office/drawing/2014/main" id="{A1B4BA45-44A2-4054-8DCE-91DCE27804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35724" y="4721494"/>
                  <a:ext cx="75600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309" name="组合 308">
                  <a:extLst>
                    <a:ext uri="{FF2B5EF4-FFF2-40B4-BE49-F238E27FC236}">
                      <a16:creationId xmlns:a16="http://schemas.microsoft.com/office/drawing/2014/main" id="{4D96A9D7-E7C4-408A-9EDB-38F158D239CF}"/>
                    </a:ext>
                  </a:extLst>
                </p:cNvPr>
                <p:cNvGrpSpPr/>
                <p:nvPr/>
              </p:nvGrpSpPr>
              <p:grpSpPr>
                <a:xfrm>
                  <a:off x="5717267" y="4589119"/>
                  <a:ext cx="590548" cy="275958"/>
                  <a:chOff x="2990850" y="4551019"/>
                  <a:chExt cx="590548" cy="275958"/>
                </a:xfrm>
              </p:grpSpPr>
              <p:sp>
                <p:nvSpPr>
                  <p:cNvPr id="319" name="椭圆 318">
                    <a:extLst>
                      <a:ext uri="{FF2B5EF4-FFF2-40B4-BE49-F238E27FC236}">
                        <a16:creationId xmlns:a16="http://schemas.microsoft.com/office/drawing/2014/main" id="{8B0D2B4B-C9A6-466F-86B8-F3479278B02A}"/>
                      </a:ext>
                    </a:extLst>
                  </p:cNvPr>
                  <p:cNvSpPr/>
                  <p:nvPr/>
                </p:nvSpPr>
                <p:spPr>
                  <a:xfrm>
                    <a:off x="3142765" y="4551019"/>
                    <a:ext cx="270000" cy="270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429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350">
                      <a:solidFill>
                        <a:prstClr val="white"/>
                      </a:solidFill>
                      <a:latin typeface="Calibri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320" name="文本框 319">
                    <a:extLst>
                      <a:ext uri="{FF2B5EF4-FFF2-40B4-BE49-F238E27FC236}">
                        <a16:creationId xmlns:a16="http://schemas.microsoft.com/office/drawing/2014/main" id="{29ACE90B-B1A6-47EC-BA79-A4672A36096C}"/>
                      </a:ext>
                    </a:extLst>
                  </p:cNvPr>
                  <p:cNvSpPr txBox="1"/>
                  <p:nvPr/>
                </p:nvSpPr>
                <p:spPr>
                  <a:xfrm>
                    <a:off x="2990850" y="4571580"/>
                    <a:ext cx="590548" cy="2553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3429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altLang="zh-CN" sz="788" b="1" dirty="0">
                        <a:solidFill>
                          <a:prstClr val="black"/>
                        </a:solidFill>
                        <a:latin typeface="Segoe UI" panose="020B0502040204020203" pitchFamily="34" charset="0"/>
                        <a:ea typeface="等线" panose="02010600030101010101" pitchFamily="2" charset="-122"/>
                        <a:cs typeface="Segoe UI" panose="020B0502040204020203" pitchFamily="34" charset="0"/>
                      </a:rPr>
                      <a:t>T(·)</a:t>
                    </a:r>
                    <a:endParaRPr lang="zh-CN" altLang="en-US" sz="1050" b="1" dirty="0">
                      <a:solidFill>
                        <a:prstClr val="black"/>
                      </a:solidFill>
                      <a:latin typeface="Segoe UI" panose="020B0502040204020203" pitchFamily="34" charset="0"/>
                      <a:ea typeface="等线" panose="02010600030101010101" pitchFamily="2" charset="-122"/>
                      <a:cs typeface="Segoe UI" panose="020B0502040204020203" pitchFamily="34" charset="0"/>
                    </a:endParaRPr>
                  </a:p>
                </p:txBody>
              </p:sp>
            </p:grpSp>
            <p:grpSp>
              <p:nvGrpSpPr>
                <p:cNvPr id="310" name="组合 309">
                  <a:extLst>
                    <a:ext uri="{FF2B5EF4-FFF2-40B4-BE49-F238E27FC236}">
                      <a16:creationId xmlns:a16="http://schemas.microsoft.com/office/drawing/2014/main" id="{A4115B8F-E833-409D-A49B-12093F9CF642}"/>
                    </a:ext>
                  </a:extLst>
                </p:cNvPr>
                <p:cNvGrpSpPr/>
                <p:nvPr/>
              </p:nvGrpSpPr>
              <p:grpSpPr>
                <a:xfrm>
                  <a:off x="8681015" y="4589119"/>
                  <a:ext cx="612000" cy="275958"/>
                  <a:chOff x="2909307" y="3341344"/>
                  <a:chExt cx="612000" cy="275958"/>
                </a:xfrm>
              </p:grpSpPr>
              <p:cxnSp>
                <p:nvCxnSpPr>
                  <p:cNvPr id="315" name="直接箭头连接符 314">
                    <a:extLst>
                      <a:ext uri="{FF2B5EF4-FFF2-40B4-BE49-F238E27FC236}">
                        <a16:creationId xmlns:a16="http://schemas.microsoft.com/office/drawing/2014/main" id="{09158380-6257-4458-BB2F-D1C091F1ED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909307" y="3473719"/>
                    <a:ext cx="612000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16" name="组合 315">
                    <a:extLst>
                      <a:ext uri="{FF2B5EF4-FFF2-40B4-BE49-F238E27FC236}">
                        <a16:creationId xmlns:a16="http://schemas.microsoft.com/office/drawing/2014/main" id="{19A11409-6A29-4A9A-8905-D22658944E6D}"/>
                      </a:ext>
                    </a:extLst>
                  </p:cNvPr>
                  <p:cNvGrpSpPr/>
                  <p:nvPr/>
                </p:nvGrpSpPr>
                <p:grpSpPr>
                  <a:xfrm>
                    <a:off x="2911660" y="3341344"/>
                    <a:ext cx="590548" cy="275958"/>
                    <a:chOff x="2911660" y="4551019"/>
                    <a:chExt cx="590548" cy="275958"/>
                  </a:xfrm>
                </p:grpSpPr>
                <p:sp>
                  <p:nvSpPr>
                    <p:cNvPr id="317" name="椭圆 316">
                      <a:extLst>
                        <a:ext uri="{FF2B5EF4-FFF2-40B4-BE49-F238E27FC236}">
                          <a16:creationId xmlns:a16="http://schemas.microsoft.com/office/drawing/2014/main" id="{CA9ADB15-C748-491C-BCD8-D9967FFE8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6565" y="4551019"/>
                      <a:ext cx="270000" cy="270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3429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 sz="1350">
                        <a:solidFill>
                          <a:prstClr val="white"/>
                        </a:solidFill>
                        <a:latin typeface="Calibri" panose="020F0502020204030204"/>
                        <a:ea typeface="等线" panose="02010600030101010101" pitchFamily="2" charset="-122"/>
                      </a:endParaRPr>
                    </a:p>
                  </p:txBody>
                </p:sp>
                <p:sp>
                  <p:nvSpPr>
                    <p:cNvPr id="318" name="文本框 317">
                      <a:extLst>
                        <a:ext uri="{FF2B5EF4-FFF2-40B4-BE49-F238E27FC236}">
                          <a16:creationId xmlns:a16="http://schemas.microsoft.com/office/drawing/2014/main" id="{B871628A-8666-45E4-B5D2-754DDAFCFA0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11660" y="4571580"/>
                      <a:ext cx="590548" cy="2553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defTabSz="3429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zh-CN" sz="788" b="1" dirty="0">
                          <a:solidFill>
                            <a:prstClr val="black"/>
                          </a:solidFill>
                          <a:latin typeface="Segoe UI" panose="020B0502040204020203" pitchFamily="34" charset="0"/>
                          <a:ea typeface="等线" panose="02010600030101010101" pitchFamily="2" charset="-122"/>
                          <a:cs typeface="Segoe UI" panose="020B0502040204020203" pitchFamily="34" charset="0"/>
                        </a:rPr>
                        <a:t>T(·)</a:t>
                      </a:r>
                      <a:endParaRPr lang="zh-CN" altLang="en-US" sz="1050" b="1" dirty="0">
                        <a:solidFill>
                          <a:prstClr val="black"/>
                        </a:solidFill>
                        <a:latin typeface="Segoe UI" panose="020B0502040204020203" pitchFamily="34" charset="0"/>
                        <a:ea typeface="等线" panose="02010600030101010101" pitchFamily="2" charset="-122"/>
                        <a:cs typeface="Segoe UI" panose="020B0502040204020203" pitchFamily="34" charset="0"/>
                      </a:endParaRPr>
                    </a:p>
                  </p:txBody>
                </p:sp>
              </p:grpSp>
            </p:grpSp>
            <p:cxnSp>
              <p:nvCxnSpPr>
                <p:cNvPr id="311" name="直接箭头连接符 310">
                  <a:extLst>
                    <a:ext uri="{FF2B5EF4-FFF2-40B4-BE49-F238E27FC236}">
                      <a16:creationId xmlns:a16="http://schemas.microsoft.com/office/drawing/2014/main" id="{0FF1D5BB-EA24-4D5C-AC8E-002BABB229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1726" y="4721494"/>
                  <a:ext cx="75600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312" name="组合 311">
                  <a:extLst>
                    <a:ext uri="{FF2B5EF4-FFF2-40B4-BE49-F238E27FC236}">
                      <a16:creationId xmlns:a16="http://schemas.microsoft.com/office/drawing/2014/main" id="{1E54ADB3-3ED6-43D1-95AF-F809BC692B87}"/>
                    </a:ext>
                  </a:extLst>
                </p:cNvPr>
                <p:cNvGrpSpPr/>
                <p:nvPr/>
              </p:nvGrpSpPr>
              <p:grpSpPr>
                <a:xfrm>
                  <a:off x="7144694" y="4589119"/>
                  <a:ext cx="590548" cy="275958"/>
                  <a:chOff x="2962275" y="4551019"/>
                  <a:chExt cx="590548" cy="275958"/>
                </a:xfrm>
              </p:grpSpPr>
              <p:sp>
                <p:nvSpPr>
                  <p:cNvPr id="313" name="椭圆 312">
                    <a:extLst>
                      <a:ext uri="{FF2B5EF4-FFF2-40B4-BE49-F238E27FC236}">
                        <a16:creationId xmlns:a16="http://schemas.microsoft.com/office/drawing/2014/main" id="{A69A46F9-DA7B-4240-A0C5-382E8114E500}"/>
                      </a:ext>
                    </a:extLst>
                  </p:cNvPr>
                  <p:cNvSpPr/>
                  <p:nvPr/>
                </p:nvSpPr>
                <p:spPr>
                  <a:xfrm>
                    <a:off x="3114190" y="4551019"/>
                    <a:ext cx="270000" cy="270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429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350">
                      <a:solidFill>
                        <a:prstClr val="white"/>
                      </a:solidFill>
                      <a:latin typeface="Calibri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314" name="文本框 313">
                    <a:extLst>
                      <a:ext uri="{FF2B5EF4-FFF2-40B4-BE49-F238E27FC236}">
                        <a16:creationId xmlns:a16="http://schemas.microsoft.com/office/drawing/2014/main" id="{E72BF5C6-84ED-48F5-95C3-C186299F7FD6}"/>
                      </a:ext>
                    </a:extLst>
                  </p:cNvPr>
                  <p:cNvSpPr txBox="1"/>
                  <p:nvPr/>
                </p:nvSpPr>
                <p:spPr>
                  <a:xfrm>
                    <a:off x="2962275" y="4571580"/>
                    <a:ext cx="590548" cy="2553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3429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altLang="zh-CN" sz="788" b="1" dirty="0">
                        <a:solidFill>
                          <a:prstClr val="black"/>
                        </a:solidFill>
                        <a:latin typeface="Segoe UI" panose="020B0502040204020203" pitchFamily="34" charset="0"/>
                        <a:ea typeface="等线" panose="02010600030101010101" pitchFamily="2" charset="-122"/>
                        <a:cs typeface="Segoe UI" panose="020B0502040204020203" pitchFamily="34" charset="0"/>
                      </a:rPr>
                      <a:t>T(·)</a:t>
                    </a:r>
                    <a:endParaRPr lang="zh-CN" altLang="en-US" sz="1050" b="1" dirty="0">
                      <a:solidFill>
                        <a:prstClr val="black"/>
                      </a:solidFill>
                      <a:latin typeface="Segoe UI" panose="020B0502040204020203" pitchFamily="34" charset="0"/>
                      <a:ea typeface="等线" panose="02010600030101010101" pitchFamily="2" charset="-122"/>
                      <a:cs typeface="Segoe UI" panose="020B0502040204020203" pitchFamily="34" charset="0"/>
                    </a:endParaRPr>
                  </a:p>
                </p:txBody>
              </p:sp>
            </p:grpSp>
          </p:grpSp>
          <p:cxnSp>
            <p:nvCxnSpPr>
              <p:cNvPr id="299" name="直接箭头连接符 298">
                <a:extLst>
                  <a:ext uri="{FF2B5EF4-FFF2-40B4-BE49-F238E27FC236}">
                    <a16:creationId xmlns:a16="http://schemas.microsoft.com/office/drawing/2014/main" id="{FF4EC11C-93DA-41AE-BCE6-6F296453721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8672470" y="4968000"/>
                <a:ext cx="612000" cy="0"/>
              </a:xfrm>
              <a:prstGeom prst="straightConnector1">
                <a:avLst/>
              </a:prstGeom>
              <a:ln>
                <a:prstDash val="dash"/>
                <a:headEnd type="stealth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0" name="直接箭头连接符 299">
                <a:extLst>
                  <a:ext uri="{FF2B5EF4-FFF2-40B4-BE49-F238E27FC236}">
                    <a16:creationId xmlns:a16="http://schemas.microsoft.com/office/drawing/2014/main" id="{5C88AC41-187F-4077-BC78-49F3B6C277B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7071249" y="4968000"/>
                <a:ext cx="756000" cy="0"/>
              </a:xfrm>
              <a:prstGeom prst="straightConnector1">
                <a:avLst/>
              </a:prstGeom>
              <a:ln>
                <a:prstDash val="dash"/>
                <a:headEnd type="stealth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1" name="直接箭头连接符 300">
                <a:extLst>
                  <a:ext uri="{FF2B5EF4-FFF2-40B4-BE49-F238E27FC236}">
                    <a16:creationId xmlns:a16="http://schemas.microsoft.com/office/drawing/2014/main" id="{C8910666-B779-466D-9338-BCDBCE9FEBE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5634706" y="4968000"/>
                <a:ext cx="756000" cy="0"/>
              </a:xfrm>
              <a:prstGeom prst="straightConnector1">
                <a:avLst/>
              </a:prstGeom>
              <a:ln>
                <a:prstDash val="dash"/>
                <a:headEnd type="stealth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2" name="直接箭头连接符 301">
                <a:extLst>
                  <a:ext uri="{FF2B5EF4-FFF2-40B4-BE49-F238E27FC236}">
                    <a16:creationId xmlns:a16="http://schemas.microsoft.com/office/drawing/2014/main" id="{FA0C341E-615F-47C6-92E9-4F0D1C824E5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4338699" y="4968000"/>
                <a:ext cx="612000" cy="0"/>
              </a:xfrm>
              <a:prstGeom prst="straightConnector1">
                <a:avLst/>
              </a:prstGeom>
              <a:ln>
                <a:prstDash val="dash"/>
                <a:headEnd type="stealth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3" name="直接箭头连接符 302">
                <a:extLst>
                  <a:ext uri="{FF2B5EF4-FFF2-40B4-BE49-F238E27FC236}">
                    <a16:creationId xmlns:a16="http://schemas.microsoft.com/office/drawing/2014/main" id="{0E1C7728-27D1-4DE4-9627-0D1E20576CD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2908943" y="4968000"/>
                <a:ext cx="612000" cy="0"/>
              </a:xfrm>
              <a:prstGeom prst="straightConnector1">
                <a:avLst/>
              </a:prstGeom>
              <a:ln>
                <a:prstDash val="dash"/>
                <a:headEnd type="stealth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92" name="文本框 291">
              <a:extLst>
                <a:ext uri="{FF2B5EF4-FFF2-40B4-BE49-F238E27FC236}">
                  <a16:creationId xmlns:a16="http://schemas.microsoft.com/office/drawing/2014/main" id="{58B2EFE9-8B84-42EC-B2C2-E1A72D88DEAE}"/>
                </a:ext>
              </a:extLst>
            </p:cNvPr>
            <p:cNvSpPr txBox="1"/>
            <p:nvPr/>
          </p:nvSpPr>
          <p:spPr>
            <a:xfrm>
              <a:off x="2022922" y="2337460"/>
              <a:ext cx="747581" cy="485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 b="1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retina</a:t>
              </a:r>
              <a:endParaRPr lang="zh-CN" altLang="en-US" sz="9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3" name="文本框 292">
              <a:extLst>
                <a:ext uri="{FF2B5EF4-FFF2-40B4-BE49-F238E27FC236}">
                  <a16:creationId xmlns:a16="http://schemas.microsoft.com/office/drawing/2014/main" id="{EC83C9B8-44BC-4F7A-A066-83041E7CFED9}"/>
                </a:ext>
              </a:extLst>
            </p:cNvPr>
            <p:cNvSpPr txBox="1"/>
            <p:nvPr/>
          </p:nvSpPr>
          <p:spPr>
            <a:xfrm>
              <a:off x="3632239" y="2337460"/>
              <a:ext cx="610908" cy="485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 b="1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LGN</a:t>
              </a:r>
              <a:endParaRPr lang="zh-CN" altLang="en-US" sz="9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4" name="文本框 293">
              <a:extLst>
                <a:ext uri="{FF2B5EF4-FFF2-40B4-BE49-F238E27FC236}">
                  <a16:creationId xmlns:a16="http://schemas.microsoft.com/office/drawing/2014/main" id="{F3E953D0-A55B-42AB-87EB-2D45BF5ABFA7}"/>
                </a:ext>
              </a:extLst>
            </p:cNvPr>
            <p:cNvSpPr txBox="1"/>
            <p:nvPr/>
          </p:nvSpPr>
          <p:spPr>
            <a:xfrm>
              <a:off x="5137783" y="2352894"/>
              <a:ext cx="610908" cy="3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 b="1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V1</a:t>
              </a:r>
              <a:endParaRPr lang="zh-CN" altLang="en-US" sz="9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5" name="文本框 294">
              <a:extLst>
                <a:ext uri="{FF2B5EF4-FFF2-40B4-BE49-F238E27FC236}">
                  <a16:creationId xmlns:a16="http://schemas.microsoft.com/office/drawing/2014/main" id="{1ECF3B3B-8C1F-47BD-A5DE-D6E77B2E4A6E}"/>
                </a:ext>
              </a:extLst>
            </p:cNvPr>
            <p:cNvSpPr txBox="1"/>
            <p:nvPr/>
          </p:nvSpPr>
          <p:spPr>
            <a:xfrm>
              <a:off x="6724584" y="2297293"/>
              <a:ext cx="610908" cy="3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 b="1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V2</a:t>
              </a:r>
              <a:endParaRPr lang="zh-CN" altLang="en-US" sz="9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6" name="文本框 295">
              <a:extLst>
                <a:ext uri="{FF2B5EF4-FFF2-40B4-BE49-F238E27FC236}">
                  <a16:creationId xmlns:a16="http://schemas.microsoft.com/office/drawing/2014/main" id="{DCB260BD-7121-4392-BADC-56CECDA9386A}"/>
                </a:ext>
              </a:extLst>
            </p:cNvPr>
            <p:cNvSpPr txBox="1"/>
            <p:nvPr/>
          </p:nvSpPr>
          <p:spPr>
            <a:xfrm>
              <a:off x="8383351" y="2306667"/>
              <a:ext cx="610908" cy="3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 b="1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V3</a:t>
              </a:r>
              <a:endParaRPr lang="zh-CN" altLang="en-US" sz="9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7" name="文本框 296">
              <a:extLst>
                <a:ext uri="{FF2B5EF4-FFF2-40B4-BE49-F238E27FC236}">
                  <a16:creationId xmlns:a16="http://schemas.microsoft.com/office/drawing/2014/main" id="{31DE7C18-4346-45B9-A939-2BCC73CB7DF3}"/>
                </a:ext>
              </a:extLst>
            </p:cNvPr>
            <p:cNvSpPr txBox="1"/>
            <p:nvPr/>
          </p:nvSpPr>
          <p:spPr>
            <a:xfrm>
              <a:off x="9968578" y="2297293"/>
              <a:ext cx="610908" cy="3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 b="1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IT</a:t>
              </a:r>
              <a:endParaRPr lang="zh-CN" altLang="en-US" sz="9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cxnSp>
        <p:nvCxnSpPr>
          <p:cNvPr id="400" name="直接箭头连接符 399"/>
          <p:cNvCxnSpPr/>
          <p:nvPr/>
        </p:nvCxnSpPr>
        <p:spPr>
          <a:xfrm flipV="1">
            <a:off x="1533050" y="3205753"/>
            <a:ext cx="2158968" cy="4137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直接箭头连接符 400"/>
          <p:cNvCxnSpPr/>
          <p:nvPr/>
        </p:nvCxnSpPr>
        <p:spPr>
          <a:xfrm>
            <a:off x="1516022" y="3996173"/>
            <a:ext cx="1020885" cy="4939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直接箭头连接符 401"/>
          <p:cNvCxnSpPr/>
          <p:nvPr/>
        </p:nvCxnSpPr>
        <p:spPr>
          <a:xfrm>
            <a:off x="5539160" y="2875858"/>
            <a:ext cx="3084464" cy="92693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直接箭头连接符 402"/>
          <p:cNvCxnSpPr>
            <a:stCxn id="360" idx="3"/>
          </p:cNvCxnSpPr>
          <p:nvPr/>
        </p:nvCxnSpPr>
        <p:spPr>
          <a:xfrm flipV="1">
            <a:off x="7991694" y="3890878"/>
            <a:ext cx="628274" cy="71344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标题 1">
            <a:extLst>
              <a:ext uri="{FF2B5EF4-FFF2-40B4-BE49-F238E27FC236}">
                <a16:creationId xmlns:a16="http://schemas.microsoft.com/office/drawing/2014/main" id="{C90489E8-27EC-4657-AF68-6FEBD2F198A5}"/>
              </a:ext>
            </a:extLst>
          </p:cNvPr>
          <p:cNvSpPr txBox="1">
            <a:spLocks/>
          </p:cNvSpPr>
          <p:nvPr/>
        </p:nvSpPr>
        <p:spPr>
          <a:xfrm>
            <a:off x="2843807" y="162278"/>
            <a:ext cx="7778891" cy="1143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largest Mysterious ?  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196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 of this week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It is an old topic, but it is still under development and is an amazing topic</a:t>
            </a:r>
          </a:p>
          <a:p>
            <a:endParaRPr lang="en-US" altLang="zh-CN" dirty="0"/>
          </a:p>
          <a:p>
            <a:r>
              <a:rPr lang="en-US" altLang="zh-CN" dirty="0"/>
              <a:t>Please read around </a:t>
            </a:r>
          </a:p>
          <a:p>
            <a:endParaRPr lang="en-US" altLang="zh-CN" dirty="0"/>
          </a:p>
          <a:p>
            <a:r>
              <a:rPr lang="en-US" altLang="zh-CN" dirty="0"/>
              <a:t>Tomorrow, we will start another exciting topic:  </a:t>
            </a:r>
          </a:p>
          <a:p>
            <a:pPr marL="0" indent="0">
              <a:buNone/>
            </a:pPr>
            <a:r>
              <a:rPr lang="en-US" altLang="zh-CN" dirty="0"/>
              <a:t>       </a:t>
            </a:r>
            <a:r>
              <a:rPr lang="en-US" altLang="zh-CN" sz="2400" dirty="0"/>
              <a:t>Signal Representation = Fourier  Transform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16864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"/>
          <p:cNvSpPr>
            <a:spLocks noGrp="1"/>
          </p:cNvSpPr>
          <p:nvPr>
            <p:ph type="title"/>
          </p:nvPr>
        </p:nvSpPr>
        <p:spPr>
          <a:xfrm>
            <a:off x="35496" y="-243408"/>
            <a:ext cx="8229600" cy="1143000"/>
          </a:xfrm>
        </p:spPr>
        <p:txBody>
          <a:bodyPr/>
          <a:lstStyle/>
          <a:p>
            <a:pPr algn="l"/>
            <a:r>
              <a:rPr lang="en-US" altLang="zh-CN" dirty="0">
                <a:solidFill>
                  <a:srgbClr val="FF0000"/>
                </a:solidFill>
              </a:rPr>
              <a:t>Information sources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075" name="内容占位符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6021288"/>
          </a:xfrm>
        </p:spPr>
        <p:txBody>
          <a:bodyPr/>
          <a:lstStyle/>
          <a:p>
            <a:r>
              <a:rPr lang="en-US" altLang="zh-CN" sz="2800" dirty="0"/>
              <a:t>      X   = {x</a:t>
            </a:r>
            <a:r>
              <a:rPr lang="en-US" altLang="zh-CN" sz="2800" baseline="-25000" dirty="0"/>
              <a:t>1</a:t>
            </a:r>
            <a:r>
              <a:rPr lang="en-US" altLang="zh-CN" sz="2800" dirty="0"/>
              <a:t>, x</a:t>
            </a:r>
            <a:r>
              <a:rPr lang="en-US" altLang="zh-CN" sz="2800" baseline="-25000" dirty="0"/>
              <a:t>2</a:t>
            </a:r>
            <a:r>
              <a:rPr lang="en-US" altLang="zh-CN" sz="2800" dirty="0"/>
              <a:t>, … , </a:t>
            </a:r>
            <a:r>
              <a:rPr lang="en-US" altLang="zh-CN" sz="2800" dirty="0" err="1"/>
              <a:t>x</a:t>
            </a:r>
            <a:r>
              <a:rPr lang="en-US" altLang="zh-CN" sz="2800" baseline="-25000" dirty="0" err="1"/>
              <a:t>N</a:t>
            </a:r>
            <a:r>
              <a:rPr lang="en-US" altLang="zh-CN" sz="2800" dirty="0"/>
              <a:t>}  with  a known probability </a:t>
            </a:r>
          </a:p>
          <a:p>
            <a:r>
              <a:rPr lang="en-US" altLang="zh-CN" sz="2800" dirty="0"/>
              <a:t>   P(x</a:t>
            </a:r>
            <a:r>
              <a:rPr lang="en-US" altLang="zh-CN" sz="2800" baseline="-25000" dirty="0"/>
              <a:t>i</a:t>
            </a:r>
            <a:r>
              <a:rPr lang="en-US" altLang="zh-CN" sz="2800" dirty="0"/>
              <a:t>) = p</a:t>
            </a:r>
            <a:r>
              <a:rPr lang="en-US" altLang="zh-CN" sz="2800" baseline="-25000" dirty="0"/>
              <a:t>i,   </a:t>
            </a:r>
            <a:r>
              <a:rPr lang="en-US" altLang="zh-CN" sz="2800" dirty="0" err="1"/>
              <a:t>i</a:t>
            </a:r>
            <a:r>
              <a:rPr lang="en-US" altLang="zh-CN" sz="2800" dirty="0"/>
              <a:t>=1,2,…,N</a:t>
            </a:r>
          </a:p>
          <a:p>
            <a:pPr eaLnBrk="1" hangingPunct="1"/>
            <a:endParaRPr lang="en-US" altLang="zh-CN" sz="240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zh-CN" sz="2400" dirty="0">
                <a:solidFill>
                  <a:srgbClr val="000000"/>
                </a:solidFill>
              </a:rPr>
              <a:t>Example 1: </a:t>
            </a:r>
          </a:p>
          <a:p>
            <a:pPr marL="0" indent="0" eaLnBrk="1" hangingPunct="1">
              <a:buNone/>
            </a:pPr>
            <a:r>
              <a:rPr lang="en-US" altLang="zh-CN" sz="2400" dirty="0">
                <a:solidFill>
                  <a:srgbClr val="000000"/>
                </a:solidFill>
              </a:rPr>
              <a:t>       X = (    x</a:t>
            </a:r>
            <a:r>
              <a:rPr lang="en-US" altLang="zh-CN" sz="2400" baseline="-25000" dirty="0">
                <a:solidFill>
                  <a:srgbClr val="000000"/>
                </a:solidFill>
              </a:rPr>
              <a:t>1 </a:t>
            </a:r>
            <a:r>
              <a:rPr lang="en-US" altLang="zh-CN" sz="2400" dirty="0">
                <a:solidFill>
                  <a:srgbClr val="000000"/>
                </a:solidFill>
              </a:rPr>
              <a:t>= </a:t>
            </a:r>
            <a:r>
              <a:rPr lang="en-US" altLang="zh-CN" sz="1800" dirty="0">
                <a:solidFill>
                  <a:srgbClr val="000000"/>
                </a:solidFill>
              </a:rPr>
              <a:t>lie on bed at 12 noon today   </a:t>
            </a:r>
          </a:p>
          <a:p>
            <a:pPr marL="0" indent="0" eaLnBrk="1" hangingPunct="1">
              <a:buNone/>
            </a:pPr>
            <a:r>
              <a:rPr lang="en-US" altLang="zh-CN" sz="2400" dirty="0">
                <a:solidFill>
                  <a:srgbClr val="000000"/>
                </a:solidFill>
              </a:rPr>
              <a:t>                   x</a:t>
            </a:r>
            <a:r>
              <a:rPr lang="en-US" altLang="zh-CN" sz="2400" baseline="-25000" dirty="0">
                <a:solidFill>
                  <a:srgbClr val="000000"/>
                </a:solidFill>
              </a:rPr>
              <a:t>2 </a:t>
            </a:r>
            <a:r>
              <a:rPr lang="en-US" altLang="zh-CN" sz="2400" dirty="0">
                <a:solidFill>
                  <a:srgbClr val="000000"/>
                </a:solidFill>
              </a:rPr>
              <a:t>= </a:t>
            </a:r>
            <a:r>
              <a:rPr lang="en-US" altLang="zh-CN" sz="1600" dirty="0">
                <a:solidFill>
                  <a:srgbClr val="000000"/>
                </a:solidFill>
              </a:rPr>
              <a:t>in university at 12 noon today</a:t>
            </a:r>
            <a:r>
              <a:rPr lang="en-US" altLang="zh-CN" sz="2400" dirty="0">
                <a:solidFill>
                  <a:srgbClr val="000000"/>
                </a:solidFill>
              </a:rPr>
              <a:t>    </a:t>
            </a:r>
          </a:p>
          <a:p>
            <a:pPr marL="0" indent="0" eaLnBrk="1" hangingPunct="1">
              <a:buNone/>
            </a:pPr>
            <a:r>
              <a:rPr lang="en-US" altLang="zh-CN" sz="2400" dirty="0">
                <a:solidFill>
                  <a:srgbClr val="000000"/>
                </a:solidFill>
              </a:rPr>
              <a:t>                   x</a:t>
            </a:r>
            <a:r>
              <a:rPr lang="en-US" altLang="zh-CN" sz="2400" baseline="-25000" dirty="0">
                <a:solidFill>
                  <a:srgbClr val="000000"/>
                </a:solidFill>
              </a:rPr>
              <a:t>3 </a:t>
            </a:r>
            <a:r>
              <a:rPr lang="en-US" altLang="zh-CN" sz="2400" dirty="0">
                <a:solidFill>
                  <a:srgbClr val="000000"/>
                </a:solidFill>
              </a:rPr>
              <a:t>= </a:t>
            </a:r>
            <a:r>
              <a:rPr lang="en-US" altLang="zh-CN" sz="1600" dirty="0">
                <a:solidFill>
                  <a:srgbClr val="000000"/>
                </a:solidFill>
              </a:rPr>
              <a:t>attend a lecture at 12 noon today </a:t>
            </a:r>
            <a:r>
              <a:rPr lang="en-US" altLang="zh-CN" sz="2400" dirty="0">
                <a:solidFill>
                  <a:srgbClr val="000000"/>
                </a:solidFill>
              </a:rPr>
              <a:t>) </a:t>
            </a:r>
          </a:p>
          <a:p>
            <a:pPr marL="0" indent="0" eaLnBrk="1" hangingPunct="1">
              <a:buNone/>
            </a:pPr>
            <a:r>
              <a:rPr lang="en-US" altLang="zh-CN" sz="2400" dirty="0">
                <a:solidFill>
                  <a:srgbClr val="000000"/>
                </a:solidFill>
              </a:rPr>
              <a:t>              =  (B, U, L)</a:t>
            </a:r>
          </a:p>
          <a:p>
            <a:pPr marL="0" indent="0" eaLnBrk="1" hangingPunct="1">
              <a:buNone/>
            </a:pPr>
            <a:r>
              <a:rPr lang="en-US" altLang="zh-CN" sz="2400" dirty="0">
                <a:solidFill>
                  <a:srgbClr val="000000"/>
                </a:solidFill>
              </a:rPr>
              <a:t>       p  = (1/2,1/4,1/4), </a:t>
            </a:r>
          </a:p>
          <a:p>
            <a:pPr marL="0" indent="0" eaLnBrk="1" hangingPunct="1">
              <a:buNone/>
            </a:pPr>
            <a:endParaRPr lang="en-US" altLang="zh-CN" sz="240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zh-CN" sz="2800" dirty="0"/>
              <a:t>H(X) = .5*1+2*1/4+2*1/4=1.5   </a:t>
            </a:r>
            <a:r>
              <a:rPr lang="en-US" altLang="zh-CN" sz="2400" dirty="0">
                <a:solidFill>
                  <a:srgbClr val="000000"/>
                </a:solidFill>
              </a:rPr>
              <a:t>(Entropy) </a:t>
            </a:r>
          </a:p>
          <a:p>
            <a:r>
              <a:rPr lang="en-US" altLang="zh-CN" sz="2800" dirty="0"/>
              <a:t>     B=0,  U=1,  L=01      (coding)     </a:t>
            </a:r>
          </a:p>
          <a:p>
            <a:r>
              <a:rPr lang="en-US" altLang="zh-CN" sz="2800" dirty="0"/>
              <a:t>    </a:t>
            </a:r>
            <a:r>
              <a:rPr lang="en-US" altLang="zh-CN" sz="2800" dirty="0" err="1"/>
              <a:t>L</a:t>
            </a:r>
            <a:r>
              <a:rPr lang="en-US" altLang="zh-CN" sz="2800" baseline="-25000" dirty="0" err="1"/>
              <a:t>s</a:t>
            </a:r>
            <a:r>
              <a:rPr lang="en-US" altLang="zh-CN" sz="2800" dirty="0"/>
              <a:t>=0.5*1+0.25*1+0.25*2=1.25  </a:t>
            </a:r>
            <a:r>
              <a:rPr lang="en-US" altLang="zh-CN" sz="2000" dirty="0"/>
              <a:t>(average coding length)       </a:t>
            </a:r>
          </a:p>
          <a:p>
            <a:pPr>
              <a:buFontTx/>
              <a:buNone/>
            </a:pPr>
            <a:endParaRPr lang="en-US" altLang="zh-CN" sz="2400" baseline="-25000" dirty="0"/>
          </a:p>
          <a:p>
            <a:pPr>
              <a:buFontTx/>
              <a:buNone/>
            </a:pPr>
            <a:endParaRPr lang="en-US" altLang="zh-CN" sz="2800" dirty="0"/>
          </a:p>
          <a:p>
            <a:pPr>
              <a:buFontTx/>
              <a:buNone/>
            </a:pPr>
            <a:r>
              <a:rPr lang="en-US" altLang="zh-CN" sz="2800" dirty="0"/>
              <a:t>    </a:t>
            </a:r>
          </a:p>
          <a:p>
            <a:pPr>
              <a:buFontTx/>
              <a:buNone/>
            </a:pPr>
            <a:r>
              <a:rPr lang="en-US" altLang="zh-CN" sz="2800" dirty="0"/>
              <a:t>   </a:t>
            </a:r>
          </a:p>
          <a:p>
            <a:pPr>
              <a:buFontTx/>
              <a:buNone/>
            </a:pPr>
            <a:endParaRPr lang="en-US" altLang="zh-CN" sz="2800" dirty="0"/>
          </a:p>
          <a:p>
            <a:pPr>
              <a:buFontTx/>
              <a:buNone/>
            </a:pPr>
            <a:r>
              <a:rPr lang="en-US" altLang="zh-CN" sz="2800" dirty="0"/>
              <a:t>     </a:t>
            </a:r>
          </a:p>
          <a:p>
            <a:pPr>
              <a:buFontTx/>
              <a:buNone/>
            </a:pPr>
            <a:endParaRPr lang="en-US" altLang="zh-CN" sz="2800" dirty="0"/>
          </a:p>
          <a:p>
            <a:pPr>
              <a:buFontTx/>
              <a:buNone/>
            </a:pPr>
            <a:r>
              <a:rPr lang="en-US" altLang="zh-CN" sz="2800" dirty="0"/>
              <a:t> 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358773"/>
            <a:ext cx="8229600" cy="490537"/>
          </a:xfrm>
        </p:spPr>
        <p:txBody>
          <a:bodyPr/>
          <a:lstStyle/>
          <a:p>
            <a:pPr algn="l" eaLnBrk="1" hangingPunct="1"/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Fourier's Song</a:t>
            </a:r>
            <a:b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yt1s.com - Wonderful Wave song about Fourier analysis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512" y="3573016"/>
            <a:ext cx="4032448" cy="31683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4" name="标题 1"/>
          <p:cNvSpPr>
            <a:spLocks noGrp="1"/>
          </p:cNvSpPr>
          <p:nvPr>
            <p:ph type="title"/>
          </p:nvPr>
        </p:nvSpPr>
        <p:spPr>
          <a:xfrm>
            <a:off x="35496" y="-99392"/>
            <a:ext cx="8229600" cy="1143000"/>
          </a:xfrm>
        </p:spPr>
        <p:txBody>
          <a:bodyPr/>
          <a:lstStyle/>
          <a:p>
            <a:pPr algn="l"/>
            <a:r>
              <a:rPr lang="en-US" altLang="zh-CN" dirty="0">
                <a:solidFill>
                  <a:srgbClr val="FF0000"/>
                </a:solidFill>
              </a:rPr>
              <a:t>Information sources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075" name="内容占位符 2"/>
          <p:cNvSpPr>
            <a:spLocks noGrp="1"/>
          </p:cNvSpPr>
          <p:nvPr>
            <p:ph idx="1"/>
          </p:nvPr>
        </p:nvSpPr>
        <p:spPr>
          <a:xfrm>
            <a:off x="179512" y="1556792"/>
            <a:ext cx="8964488" cy="1944216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CN" sz="2800" dirty="0"/>
              <a:t>  </a:t>
            </a:r>
            <a:endParaRPr lang="en-US" altLang="zh-CN" sz="2800" baseline="-25000" dirty="0"/>
          </a:p>
          <a:p>
            <a:r>
              <a:rPr lang="en-US" altLang="zh-CN" sz="2400" dirty="0"/>
              <a:t>Example 2.   Left:   information source p(x</a:t>
            </a:r>
            <a:r>
              <a:rPr lang="en-US" altLang="zh-CN" sz="2400" baseline="-25000" dirty="0"/>
              <a:t>i</a:t>
            </a:r>
            <a:r>
              <a:rPr lang="en-US" altLang="zh-CN" sz="2400" dirty="0"/>
              <a:t>), </a:t>
            </a:r>
            <a:r>
              <a:rPr lang="en-US" altLang="zh-CN" sz="2400" dirty="0" err="1"/>
              <a:t>i</a:t>
            </a:r>
            <a:r>
              <a:rPr lang="en-US" altLang="zh-CN" sz="2400" dirty="0"/>
              <a:t> = 1, ….,27 </a:t>
            </a:r>
          </a:p>
          <a:p>
            <a:pPr>
              <a:buFontTx/>
              <a:buNone/>
            </a:pPr>
            <a:r>
              <a:rPr lang="en-US" altLang="zh-CN" sz="2400" dirty="0"/>
              <a:t>                        right:   codes</a:t>
            </a:r>
          </a:p>
          <a:p>
            <a:pPr>
              <a:buFontTx/>
              <a:buNone/>
            </a:pPr>
            <a:endParaRPr lang="en-US" altLang="zh-CN" sz="2800" dirty="0"/>
          </a:p>
          <a:p>
            <a:pPr>
              <a:buFontTx/>
              <a:buNone/>
            </a:pPr>
            <a:r>
              <a:rPr lang="en-US" altLang="zh-CN" sz="2800" dirty="0"/>
              <a:t>       </a:t>
            </a:r>
          </a:p>
          <a:p>
            <a:pPr>
              <a:buFontTx/>
              <a:buNone/>
            </a:pPr>
            <a:r>
              <a:rPr lang="en-US" altLang="zh-CN" sz="2800" dirty="0"/>
              <a:t>    </a:t>
            </a:r>
          </a:p>
          <a:p>
            <a:pPr>
              <a:buFontTx/>
              <a:buNone/>
            </a:pPr>
            <a:r>
              <a:rPr lang="en-US" altLang="zh-CN" sz="2800" dirty="0"/>
              <a:t>   </a:t>
            </a:r>
          </a:p>
          <a:p>
            <a:pPr>
              <a:buFontTx/>
              <a:buNone/>
            </a:pPr>
            <a:endParaRPr lang="en-US" altLang="zh-CN" sz="2800" dirty="0"/>
          </a:p>
          <a:p>
            <a:pPr>
              <a:buFontTx/>
              <a:buNone/>
            </a:pPr>
            <a:r>
              <a:rPr lang="en-US" altLang="zh-CN" sz="2800" dirty="0"/>
              <a:t>      </a:t>
            </a:r>
          </a:p>
          <a:p>
            <a:pPr>
              <a:buFontTx/>
              <a:buNone/>
            </a:pPr>
            <a:endParaRPr lang="en-US" altLang="zh-CN" sz="2800" dirty="0"/>
          </a:p>
          <a:p>
            <a:pPr>
              <a:buFontTx/>
              <a:buNone/>
            </a:pPr>
            <a:r>
              <a:rPr lang="en-US" altLang="zh-CN" sz="2800" dirty="0"/>
              <a:t>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528" y="3573016"/>
            <a:ext cx="3960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be, or not to be, that is the question—Whether 'tis Nobler in the mind to suffer. The Slings and Arrows of outrageous Fortune, Or to take Arms against a Sea of troubles, And by opposing end them? To die, to sleep—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00192" y="4221088"/>
            <a:ext cx="217018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01110 00001111111</a:t>
            </a:r>
          </a:p>
          <a:p>
            <a:r>
              <a:rPr lang="en-US" dirty="0"/>
              <a:t>1111110000000000</a:t>
            </a:r>
          </a:p>
          <a:p>
            <a:r>
              <a:rPr lang="en-US" dirty="0"/>
              <a:t>1111000000011000</a:t>
            </a:r>
          </a:p>
          <a:p>
            <a:r>
              <a:rPr lang="en-US" dirty="0"/>
              <a:t>100010000010000</a:t>
            </a:r>
          </a:p>
          <a:p>
            <a:r>
              <a:rPr lang="en-US" dirty="0"/>
              <a:t>1011111111100000</a:t>
            </a:r>
          </a:p>
          <a:p>
            <a:endParaRPr lang="en-US" dirty="0"/>
          </a:p>
        </p:txBody>
      </p:sp>
      <p:sp>
        <p:nvSpPr>
          <p:cNvPr id="4" name="Right Arrow Callout 3"/>
          <p:cNvSpPr/>
          <p:nvPr/>
        </p:nvSpPr>
        <p:spPr>
          <a:xfrm>
            <a:off x="4211960" y="4293096"/>
            <a:ext cx="1872208" cy="1130424"/>
          </a:xfrm>
          <a:prstGeom prst="right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As short as possible</a:t>
            </a:r>
          </a:p>
        </p:txBody>
      </p:sp>
    </p:spTree>
    <p:extLst>
      <p:ext uri="{BB962C8B-B14F-4D97-AF65-F5344CB8AC3E}">
        <p14:creationId xmlns:p14="http://schemas.microsoft.com/office/powerpoint/2010/main" val="1367341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243408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dirty="0">
                <a:solidFill>
                  <a:srgbClr val="FF0000"/>
                </a:solidFill>
              </a:rPr>
              <a:t>Information source coding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41376"/>
            <a:ext cx="8229600" cy="5616624"/>
          </a:xfrm>
        </p:spPr>
        <p:txBody>
          <a:bodyPr/>
          <a:lstStyle/>
          <a:p>
            <a:pPr eaLnBrk="1" hangingPunct="1"/>
            <a:r>
              <a:rPr lang="en-US" altLang="zh-CN" sz="2800" dirty="0">
                <a:solidFill>
                  <a:srgbClr val="000000"/>
                </a:solidFill>
              </a:rPr>
              <a:t>   </a:t>
            </a:r>
            <a:r>
              <a:rPr lang="en-US" altLang="zh-CN" sz="2400" dirty="0">
                <a:solidFill>
                  <a:srgbClr val="002060"/>
                </a:solidFill>
              </a:rPr>
              <a:t>Replacement of the symbols (naked run/office in PM </a:t>
            </a:r>
          </a:p>
          <a:p>
            <a:pPr marL="0" indent="0" eaLnBrk="1" hangingPunct="1">
              <a:buNone/>
            </a:pPr>
            <a:r>
              <a:rPr lang="en-US" altLang="zh-CN" sz="2400" dirty="0">
                <a:solidFill>
                  <a:srgbClr val="002060"/>
                </a:solidFill>
              </a:rPr>
              <a:t>        example) with a binary representation is termed </a:t>
            </a:r>
          </a:p>
          <a:p>
            <a:pPr marL="0" indent="0" eaLnBrk="1" hangingPunct="1">
              <a:buNone/>
            </a:pPr>
            <a:r>
              <a:rPr lang="en-US" altLang="zh-CN" sz="2400" b="1" i="1" dirty="0">
                <a:solidFill>
                  <a:srgbClr val="002060"/>
                </a:solidFill>
              </a:rPr>
              <a:t>        source coding. </a:t>
            </a:r>
          </a:p>
          <a:p>
            <a:pPr eaLnBrk="1" hangingPunct="1"/>
            <a:endParaRPr lang="en-US" altLang="zh-CN" sz="2400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zh-CN" sz="1800" dirty="0">
                <a:solidFill>
                  <a:srgbClr val="002060"/>
                </a:solidFill>
              </a:rPr>
              <a:t>In any coding operation we replace the symbol with a  </a:t>
            </a:r>
            <a:r>
              <a:rPr lang="en-US" altLang="zh-CN" sz="1800" dirty="0" err="1">
                <a:solidFill>
                  <a:srgbClr val="002060"/>
                </a:solidFill>
              </a:rPr>
              <a:t>codeword</a:t>
            </a:r>
            <a:r>
              <a:rPr lang="en-US" altLang="zh-CN" sz="1800" dirty="0">
                <a:solidFill>
                  <a:srgbClr val="002060"/>
                </a:solidFill>
              </a:rPr>
              <a:t>. </a:t>
            </a:r>
          </a:p>
          <a:p>
            <a:pPr eaLnBrk="1" hangingPunct="1"/>
            <a:endParaRPr lang="en-US" altLang="zh-CN" sz="2400" dirty="0">
              <a:solidFill>
                <a:schemeClr val="bg1"/>
              </a:solidFill>
            </a:endParaRPr>
          </a:p>
          <a:p>
            <a:pPr eaLnBrk="1" hangingPunct="1"/>
            <a:r>
              <a:rPr lang="en-US" altLang="zh-CN" sz="1800" dirty="0">
                <a:solidFill>
                  <a:srgbClr val="000000"/>
                </a:solidFill>
              </a:rPr>
              <a:t>The purpose of source coding is to reduce the number of bits required to convey the information provided by the information source:</a:t>
            </a:r>
            <a:r>
              <a:rPr lang="en-US" altLang="zh-CN" sz="2400" dirty="0">
                <a:solidFill>
                  <a:srgbClr val="000000"/>
                </a:solidFill>
              </a:rPr>
              <a:t> </a:t>
            </a:r>
          </a:p>
          <a:p>
            <a:pPr marL="0" indent="0" eaLnBrk="1" hangingPunct="1">
              <a:buNone/>
            </a:pPr>
            <a:r>
              <a:rPr lang="en-US" altLang="zh-CN" dirty="0">
                <a:solidFill>
                  <a:srgbClr val="000000"/>
                </a:solidFill>
              </a:rPr>
              <a:t>     </a:t>
            </a:r>
            <a:r>
              <a:rPr lang="en-US" altLang="zh-CN" sz="2400" b="1" i="1" dirty="0">
                <a:solidFill>
                  <a:srgbClr val="000000"/>
                </a:solidFill>
              </a:rPr>
              <a:t>minimize the average length of codes</a:t>
            </a:r>
            <a:r>
              <a:rPr lang="en-US" altLang="zh-CN" sz="2400" i="1" dirty="0">
                <a:solidFill>
                  <a:srgbClr val="000000"/>
                </a:solidFill>
              </a:rPr>
              <a:t>.</a:t>
            </a:r>
          </a:p>
          <a:p>
            <a:pPr eaLnBrk="1" hangingPunct="1"/>
            <a:endParaRPr lang="en-US" altLang="zh-CN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zh-CN" sz="1800" dirty="0">
                <a:solidFill>
                  <a:srgbClr val="000000"/>
                </a:solidFill>
              </a:rPr>
              <a:t>Conjecture:  an information source of entropy H    </a:t>
            </a:r>
          </a:p>
          <a:p>
            <a:pPr marL="0" indent="0" eaLnBrk="1" hangingPunct="1">
              <a:buNone/>
            </a:pPr>
            <a:r>
              <a:rPr lang="en-US" altLang="zh-CN" sz="1800" dirty="0">
                <a:solidFill>
                  <a:srgbClr val="000000"/>
                </a:solidFill>
              </a:rPr>
              <a:t>                         needs on average only H binary bits </a:t>
            </a:r>
          </a:p>
          <a:p>
            <a:pPr marL="0" indent="0" eaLnBrk="1" hangingPunct="1">
              <a:buNone/>
            </a:pPr>
            <a:r>
              <a:rPr lang="en-US" altLang="zh-CN" sz="1800" dirty="0">
                <a:solidFill>
                  <a:srgbClr val="000000"/>
                </a:solidFill>
              </a:rPr>
              <a:t>                         to represent each symbol. </a:t>
            </a:r>
          </a:p>
          <a:p>
            <a:pPr eaLnBrk="1" hangingPunct="1">
              <a:buFontTx/>
              <a:buNone/>
            </a:pPr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r>
              <a:rPr lang="en-US" altLang="zh-CN" sz="2800" dirty="0">
                <a:solidFill>
                  <a:srgbClr val="000000"/>
                </a:solidFill>
              </a:rPr>
              <a:t>  </a:t>
            </a:r>
          </a:p>
          <a:p>
            <a:pPr eaLnBrk="1" hangingPunct="1">
              <a:buFontTx/>
              <a:buNone/>
            </a:pPr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r>
              <a:rPr lang="en-US" altLang="zh-CN" sz="2800" dirty="0">
                <a:solidFill>
                  <a:srgbClr val="000000"/>
                </a:solidFill>
              </a:rPr>
              <a:t>       </a:t>
            </a:r>
          </a:p>
          <a:p>
            <a:pPr eaLnBrk="1" hangingPunct="1">
              <a:buFontTx/>
              <a:buNone/>
            </a:pPr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/>
            <a:endParaRPr lang="en-US" altLang="zh-CN" sz="2800" dirty="0">
              <a:solidFill>
                <a:schemeClr val="bg1"/>
              </a:solidFill>
            </a:endParaRPr>
          </a:p>
          <a:p>
            <a:pPr eaLnBrk="1" hangingPunct="1"/>
            <a:endParaRPr lang="en-US" altLang="zh-CN" sz="2800" dirty="0">
              <a:solidFill>
                <a:schemeClr val="bg1"/>
              </a:solidFill>
            </a:endParaRPr>
          </a:p>
          <a:p>
            <a:pPr eaLnBrk="1" hangingPunct="1"/>
            <a:endParaRPr lang="en-US" altLang="zh-CN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544" y="1412776"/>
            <a:ext cx="8229600" cy="388843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An </a:t>
            </a:r>
            <a:r>
              <a:rPr lang="en-US" altLang="zh-CN" i="1" dirty="0">
                <a:solidFill>
                  <a:srgbClr val="000000"/>
                </a:solidFill>
              </a:rPr>
              <a:t>instantaneous</a:t>
            </a:r>
            <a:r>
              <a:rPr lang="en-US" altLang="zh-CN" dirty="0">
                <a:solidFill>
                  <a:srgbClr val="000000"/>
                </a:solidFill>
              </a:rPr>
              <a:t> code can be found that encodes a source of entropy </a:t>
            </a:r>
            <a:r>
              <a:rPr lang="en-US" altLang="zh-CN" i="1" dirty="0">
                <a:solidFill>
                  <a:srgbClr val="000000"/>
                </a:solidFill>
              </a:rPr>
              <a:t>H(X)</a:t>
            </a:r>
            <a:r>
              <a:rPr lang="en-US" altLang="zh-CN" dirty="0">
                <a:solidFill>
                  <a:srgbClr val="000000"/>
                </a:solidFill>
              </a:rPr>
              <a:t> with an average number </a:t>
            </a:r>
            <a:r>
              <a:rPr lang="en-US" altLang="zh-CN" i="1" dirty="0" err="1">
                <a:solidFill>
                  <a:srgbClr val="000000"/>
                </a:solidFill>
              </a:rPr>
              <a:t>L</a:t>
            </a:r>
            <a:r>
              <a:rPr lang="en-US" altLang="zh-CN" i="1" baseline="-25000" dirty="0" err="1">
                <a:solidFill>
                  <a:srgbClr val="000000"/>
                </a:solidFill>
              </a:rPr>
              <a:t>s</a:t>
            </a:r>
            <a:r>
              <a:rPr lang="en-US" altLang="zh-CN" dirty="0">
                <a:solidFill>
                  <a:srgbClr val="000000"/>
                </a:solidFill>
              </a:rPr>
              <a:t> (average length) </a:t>
            </a:r>
          </a:p>
          <a:p>
            <a:pPr eaLnBrk="1" hangingPunct="1"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   such that </a:t>
            </a: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                   </a:t>
            </a:r>
            <a:r>
              <a:rPr lang="en-US" altLang="zh-CN" dirty="0" err="1">
                <a:solidFill>
                  <a:srgbClr val="000000"/>
                </a:solidFill>
              </a:rPr>
              <a:t>L</a:t>
            </a:r>
            <a:r>
              <a:rPr lang="en-US" altLang="zh-CN" baseline="-25000" dirty="0" err="1">
                <a:solidFill>
                  <a:srgbClr val="000000"/>
                </a:solidFill>
              </a:rPr>
              <a:t>s</a:t>
            </a:r>
            <a:r>
              <a:rPr lang="en-US" altLang="zh-CN" dirty="0">
                <a:solidFill>
                  <a:srgbClr val="000000"/>
                </a:solidFill>
              </a:rPr>
              <a:t>  &gt;=  H(X)</a:t>
            </a: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12576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dirty="0">
                <a:solidFill>
                  <a:srgbClr val="FF0000"/>
                </a:solidFill>
              </a:rPr>
              <a:t>Shannon's first theorem </a:t>
            </a:r>
            <a:br>
              <a:rPr lang="en-US" altLang="zh-CN" dirty="0">
                <a:solidFill>
                  <a:srgbClr val="FF0000"/>
                </a:solidFill>
              </a:rPr>
            </a:br>
            <a:endParaRPr lang="en-US" altLang="zh-CN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56792"/>
            <a:ext cx="9144000" cy="504085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CN" sz="14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8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dirty="0">
                <a:solidFill>
                  <a:srgbClr val="000000"/>
                </a:solidFill>
              </a:rPr>
              <a:t>  Like many theorems of information theory, the   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sz="2800">
                <a:solidFill>
                  <a:srgbClr val="000000"/>
                </a:solidFill>
              </a:rPr>
              <a:t>        theorem </a:t>
            </a:r>
            <a:r>
              <a:rPr lang="en-US" altLang="zh-CN" sz="2800" dirty="0">
                <a:solidFill>
                  <a:srgbClr val="000000"/>
                </a:solidFill>
              </a:rPr>
              <a:t>tells us nothing of how to find the code. </a:t>
            </a:r>
          </a:p>
          <a:p>
            <a:pPr eaLnBrk="1" hangingPunct="1">
              <a:lnSpc>
                <a:spcPct val="80000"/>
              </a:lnSpc>
            </a:pPr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dirty="0">
                <a:solidFill>
                  <a:srgbClr val="000000"/>
                </a:solidFill>
              </a:rPr>
              <a:t>   However, it is useful results.</a:t>
            </a:r>
          </a:p>
          <a:p>
            <a:pPr eaLnBrk="1" hangingPunct="1">
              <a:lnSpc>
                <a:spcPct val="80000"/>
              </a:lnSpc>
            </a:pPr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dirty="0">
                <a:solidFill>
                  <a:srgbClr val="000000"/>
                </a:solidFill>
              </a:rPr>
              <a:t>    Let us have a look how it works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8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dirty="0">
                <a:solidFill>
                  <a:srgbClr val="FF0000"/>
                </a:solidFill>
              </a:rPr>
              <a:t>How does it work?</a:t>
            </a:r>
            <a:br>
              <a:rPr lang="en-US" altLang="zh-CN" dirty="0">
                <a:solidFill>
                  <a:srgbClr val="FF0000"/>
                </a:solidFill>
              </a:rPr>
            </a:br>
            <a:endParaRPr lang="zh-CN" altLang="zh-CN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544" y="548680"/>
            <a:ext cx="8507288" cy="2664147"/>
          </a:xfrm>
        </p:spPr>
        <p:txBody>
          <a:bodyPr/>
          <a:lstStyle/>
          <a:p>
            <a:pPr eaLnBrk="1" hangingPunct="1"/>
            <a:r>
              <a:rPr lang="en-US" altLang="zh-CN" sz="2800" dirty="0">
                <a:solidFill>
                  <a:srgbClr val="000000"/>
                </a:solidFill>
              </a:rPr>
              <a:t>Look at the activities of PM in three days with P(O)=0.9</a:t>
            </a:r>
          </a:p>
          <a:p>
            <a:pPr eaLnBrk="1" hangingPunct="1"/>
            <a:r>
              <a:rPr lang="en-US" altLang="zh-CN" sz="2800" dirty="0">
                <a:solidFill>
                  <a:srgbClr val="000000"/>
                </a:solidFill>
              </a:rPr>
              <a:t>Calculate probability</a:t>
            </a:r>
          </a:p>
          <a:p>
            <a:pPr eaLnBrk="1" hangingPunct="1"/>
            <a:r>
              <a:rPr lang="en-US" altLang="zh-CN" sz="2400" dirty="0">
                <a:solidFill>
                  <a:srgbClr val="000000"/>
                </a:solidFill>
              </a:rPr>
              <a:t>Assign binary </a:t>
            </a:r>
            <a:r>
              <a:rPr lang="en-US" altLang="zh-CN" sz="2400" dirty="0" err="1">
                <a:solidFill>
                  <a:srgbClr val="000000"/>
                </a:solidFill>
              </a:rPr>
              <a:t>codewords</a:t>
            </a:r>
            <a:r>
              <a:rPr lang="en-US" altLang="zh-CN" sz="2400" dirty="0">
                <a:solidFill>
                  <a:srgbClr val="000000"/>
                </a:solidFill>
              </a:rPr>
              <a:t> to these grouped outcomes</a:t>
            </a:r>
            <a:r>
              <a:rPr lang="en-US" altLang="zh-CN" sz="2800" dirty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buFontTx/>
              <a:buNone/>
            </a:pPr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</p:txBody>
      </p:sp>
      <p:pic>
        <p:nvPicPr>
          <p:cNvPr id="3" name="Picture 5" descr="Pages from 2007_spring_mod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2780928"/>
            <a:ext cx="7705105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-33995" y="-27384"/>
            <a:ext cx="1980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5" name="Rectangle 4"/>
          <p:cNvSpPr/>
          <p:nvPr/>
        </p:nvSpPr>
        <p:spPr>
          <a:xfrm>
            <a:off x="1979712" y="4869160"/>
            <a:ext cx="936104" cy="36004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97579" y="4869160"/>
            <a:ext cx="137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code length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764704"/>
            <a:ext cx="8229600" cy="5904656"/>
          </a:xfrm>
        </p:spPr>
        <p:txBody>
          <a:bodyPr/>
          <a:lstStyle/>
          <a:p>
            <a:pPr eaLnBrk="1" hangingPunct="1"/>
            <a:r>
              <a:rPr lang="en-US" altLang="zh-CN" sz="2800" dirty="0">
                <a:solidFill>
                  <a:srgbClr val="000000"/>
                </a:solidFill>
              </a:rPr>
              <a:t>Table 1  shows such a code, and the probability of each code word occurring.</a:t>
            </a:r>
          </a:p>
          <a:p>
            <a:pPr eaLnBrk="1" hangingPunct="1"/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zh-CN" sz="2800" dirty="0">
                <a:solidFill>
                  <a:srgbClr val="000000"/>
                </a:solidFill>
              </a:rPr>
              <a:t>Entropy is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2800" dirty="0">
                <a:solidFill>
                  <a:srgbClr val="000000"/>
                </a:solidFill>
              </a:rPr>
              <a:t>   H(X) = -0.729log</a:t>
            </a:r>
            <a:r>
              <a:rPr lang="en-US" altLang="zh-CN" sz="2800" baseline="-25000" dirty="0">
                <a:solidFill>
                  <a:srgbClr val="000000"/>
                </a:solidFill>
              </a:rPr>
              <a:t>2</a:t>
            </a:r>
            <a:r>
              <a:rPr lang="en-US" altLang="zh-CN" sz="2800" dirty="0">
                <a:solidFill>
                  <a:srgbClr val="000000"/>
                </a:solidFill>
              </a:rPr>
              <a:t>(0.729)-0.081log</a:t>
            </a:r>
            <a:r>
              <a:rPr lang="en-US" altLang="zh-CN" sz="2800" baseline="-25000" dirty="0">
                <a:solidFill>
                  <a:srgbClr val="000000"/>
                </a:solidFill>
              </a:rPr>
              <a:t>2</a:t>
            </a:r>
            <a:r>
              <a:rPr lang="en-US" altLang="zh-CN" sz="2800" dirty="0">
                <a:solidFill>
                  <a:srgbClr val="000000"/>
                </a:solidFill>
              </a:rPr>
              <a:t>(0.081)*3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2800" dirty="0">
                <a:solidFill>
                  <a:srgbClr val="000000"/>
                </a:solidFill>
              </a:rPr>
              <a:t>               -0.009*log</a:t>
            </a:r>
            <a:r>
              <a:rPr lang="en-US" altLang="zh-CN" sz="2800" baseline="-25000" dirty="0">
                <a:solidFill>
                  <a:srgbClr val="000000"/>
                </a:solidFill>
              </a:rPr>
              <a:t>2</a:t>
            </a:r>
            <a:r>
              <a:rPr lang="en-US" altLang="zh-CN" sz="2800" dirty="0">
                <a:solidFill>
                  <a:srgbClr val="000000"/>
                </a:solidFill>
              </a:rPr>
              <a:t>(0.009)*3-0.001*log</a:t>
            </a:r>
            <a:r>
              <a:rPr lang="en-US" altLang="zh-CN" sz="2800" baseline="-25000" dirty="0">
                <a:solidFill>
                  <a:srgbClr val="000000"/>
                </a:solidFill>
              </a:rPr>
              <a:t>2</a:t>
            </a:r>
            <a:r>
              <a:rPr lang="en-US" altLang="zh-CN" sz="2800" dirty="0">
                <a:solidFill>
                  <a:srgbClr val="000000"/>
                </a:solidFill>
              </a:rPr>
              <a:t>(0.001)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2800" dirty="0">
                <a:solidFill>
                  <a:srgbClr val="000000"/>
                </a:solidFill>
              </a:rPr>
              <a:t>           = 1.4070</a:t>
            </a:r>
          </a:p>
          <a:p>
            <a:pPr eaLnBrk="1" hangingPunct="1">
              <a:lnSpc>
                <a:spcPct val="90000"/>
              </a:lnSpc>
            </a:pPr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sz="2800" dirty="0">
                <a:solidFill>
                  <a:srgbClr val="000000"/>
                </a:solidFill>
              </a:rPr>
              <a:t>The average length of coding is given by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2800" dirty="0">
                <a:solidFill>
                  <a:srgbClr val="000000"/>
                </a:solidFill>
              </a:rPr>
              <a:t>   </a:t>
            </a:r>
            <a:r>
              <a:rPr lang="en-US" altLang="zh-CN" sz="2800" dirty="0" err="1">
                <a:solidFill>
                  <a:srgbClr val="000000"/>
                </a:solidFill>
              </a:rPr>
              <a:t>L</a:t>
            </a:r>
            <a:r>
              <a:rPr lang="en-US" altLang="zh-CN" sz="2800" baseline="-25000" dirty="0" err="1">
                <a:solidFill>
                  <a:srgbClr val="000000"/>
                </a:solidFill>
              </a:rPr>
              <a:t>s</a:t>
            </a:r>
            <a:r>
              <a:rPr lang="en-US" altLang="zh-CN" sz="2800" baseline="-25000" dirty="0">
                <a:solidFill>
                  <a:srgbClr val="000000"/>
                </a:solidFill>
              </a:rPr>
              <a:t> </a:t>
            </a:r>
            <a:r>
              <a:rPr lang="en-US" altLang="zh-CN" sz="2800" dirty="0">
                <a:solidFill>
                  <a:srgbClr val="000000"/>
                </a:solidFill>
              </a:rPr>
              <a:t>= 0.729*1+0.081*1+2*0.081*2+2*0.009*2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2800" dirty="0">
                <a:solidFill>
                  <a:srgbClr val="000000"/>
                </a:solidFill>
              </a:rPr>
              <a:t>          +3*0.009+3*0.001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2800" dirty="0">
                <a:solidFill>
                  <a:srgbClr val="000000"/>
                </a:solidFill>
              </a:rPr>
              <a:t>       = 1.2</a:t>
            </a:r>
          </a:p>
          <a:p>
            <a:pPr eaLnBrk="1" hangingPunct="1">
              <a:buFontTx/>
              <a:buNone/>
            </a:pPr>
            <a:r>
              <a:rPr lang="en-US" altLang="zh-CN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3995" y="-27384"/>
            <a:ext cx="1980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Example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8063</TotalTime>
  <Words>1245</Words>
  <Application>Microsoft Office PowerPoint</Application>
  <PresentationFormat>On-screen Show (4:3)</PresentationFormat>
  <Paragraphs>218</Paragraphs>
  <Slides>30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默认设计模板</vt:lpstr>
      <vt:lpstr>3_Office 主题</vt:lpstr>
      <vt:lpstr>Default Design</vt:lpstr>
      <vt:lpstr>DCSP-3: Minimal Length Coding  </vt:lpstr>
      <vt:lpstr>This Week’s Summary:        </vt:lpstr>
      <vt:lpstr>Information sources</vt:lpstr>
      <vt:lpstr>Information sources</vt:lpstr>
      <vt:lpstr>Information source coding</vt:lpstr>
      <vt:lpstr>Shannon's first theorem  </vt:lpstr>
      <vt:lpstr>How does it work?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Huffman coding </vt:lpstr>
      <vt:lpstr>My most favourite story (History)</vt:lpstr>
      <vt:lpstr>PowerPoint Presentation</vt:lpstr>
      <vt:lpstr>Huffman coding </vt:lpstr>
      <vt:lpstr>Huffman coding </vt:lpstr>
      <vt:lpstr>PowerPoint Presentation</vt:lpstr>
      <vt:lpstr>PowerPoint Presentation</vt:lpstr>
      <vt:lpstr>PowerPoint Presentation</vt:lpstr>
      <vt:lpstr>Huffman coding </vt:lpstr>
      <vt:lpstr>Another thought</vt:lpstr>
      <vt:lpstr>Frequency for alphabetics</vt:lpstr>
      <vt:lpstr>Coding in a more general framework</vt:lpstr>
      <vt:lpstr>PowerPoint Presentation</vt:lpstr>
      <vt:lpstr>PowerPoint Presentation</vt:lpstr>
      <vt:lpstr>PowerPoint Presentation</vt:lpstr>
      <vt:lpstr>Summary of this week</vt:lpstr>
      <vt:lpstr>Fourier's Song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jianfeng</dc:creator>
  <cp:lastModifiedBy>admin</cp:lastModifiedBy>
  <cp:revision>104</cp:revision>
  <dcterms:created xsi:type="dcterms:W3CDTF">2007-01-06T12:03:18Z</dcterms:created>
  <dcterms:modified xsi:type="dcterms:W3CDTF">2024-01-21T01:29:38Z</dcterms:modified>
</cp:coreProperties>
</file>