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629" r:id="rId2"/>
    <p:sldId id="622" r:id="rId3"/>
    <p:sldId id="588" r:id="rId4"/>
    <p:sldId id="590" r:id="rId5"/>
    <p:sldId id="643" r:id="rId6"/>
    <p:sldId id="644" r:id="rId7"/>
    <p:sldId id="645" r:id="rId8"/>
    <p:sldId id="636" r:id="rId9"/>
    <p:sldId id="637" r:id="rId10"/>
    <p:sldId id="638" r:id="rId11"/>
    <p:sldId id="640" r:id="rId12"/>
    <p:sldId id="641" r:id="rId13"/>
    <p:sldId id="604" r:id="rId14"/>
    <p:sldId id="558" r:id="rId15"/>
    <p:sldId id="586" r:id="rId16"/>
    <p:sldId id="575" r:id="rId17"/>
    <p:sldId id="650" r:id="rId18"/>
    <p:sldId id="613" r:id="rId19"/>
    <p:sldId id="639" r:id="rId20"/>
    <p:sldId id="647" r:id="rId21"/>
    <p:sldId id="646" r:id="rId22"/>
    <p:sldId id="651" r:id="rId23"/>
    <p:sldId id="652" r:id="rId24"/>
    <p:sldId id="653" r:id="rId25"/>
    <p:sldId id="576" r:id="rId26"/>
    <p:sldId id="615" r:id="rId27"/>
    <p:sldId id="621" r:id="rId28"/>
    <p:sldId id="624" r:id="rId29"/>
    <p:sldId id="628" r:id="rId30"/>
    <p:sldId id="630" r:id="rId31"/>
    <p:sldId id="627" r:id="rId32"/>
    <p:sldId id="620" r:id="rId33"/>
    <p:sldId id="619" r:id="rId34"/>
    <p:sldId id="595" r:id="rId35"/>
    <p:sldId id="633" r:id="rId36"/>
    <p:sldId id="632" r:id="rId37"/>
    <p:sldId id="596" r:id="rId38"/>
    <p:sldId id="634" r:id="rId39"/>
    <p:sldId id="617" r:id="rId40"/>
    <p:sldId id="648" r:id="rId41"/>
    <p:sldId id="655" r:id="rId42"/>
    <p:sldId id="649" r:id="rId43"/>
    <p:sldId id="654" r:id="rId44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EAEC"/>
    <a:srgbClr val="E3F2F3"/>
    <a:srgbClr val="FF00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89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DBAFD36-1942-43A2-B9F3-80CAE907D0A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813518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noProof="0"/>
              <a:t>Click to edit Master text styles</a:t>
            </a:r>
          </a:p>
          <a:p>
            <a:pPr lvl="1"/>
            <a:r>
              <a:rPr lang="en-GB" altLang="zh-CN" noProof="0"/>
              <a:t>Second level</a:t>
            </a:r>
          </a:p>
          <a:p>
            <a:pPr lvl="2"/>
            <a:r>
              <a:rPr lang="en-GB" altLang="zh-CN" noProof="0"/>
              <a:t>Third level</a:t>
            </a:r>
          </a:p>
          <a:p>
            <a:pPr lvl="3"/>
            <a:r>
              <a:rPr lang="en-GB" altLang="zh-CN" noProof="0"/>
              <a:t>Fourth level</a:t>
            </a:r>
          </a:p>
          <a:p>
            <a:pPr lvl="4"/>
            <a:r>
              <a:rPr lang="en-GB" altLang="zh-CN" noProof="0"/>
              <a:t>Fifth level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D7CC305-C041-45C6-8551-4E786C9C344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520197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F82D4-B790-4B94-87AB-645570B6309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0284759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E207E-88CF-4C99-B127-815F731781D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3023699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4AF7F-65CA-4F26-ADA6-E804AD0DF9A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1381286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DCF1-56DE-4318-9DE1-F27BEA52FE0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3625376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E719-2AAC-476F-BE96-83B042DB2ED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1810721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5F781-0A81-475F-9415-ABD8C5051D77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56092793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6F9AF-030C-471F-8496-B5C79E0705B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1518897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8930-01C2-43EB-B00C-950EF9A7A459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407735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072D5-6EF0-457F-A1F8-835D5FDED27F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7247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C9B95-9630-43E5-98E3-C63AC71D1C7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1888931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14040-7A53-4542-9931-48482077CBC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32792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23B7BD6-B8C7-44C9-B946-9DE0638E2C3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ianfeng.feng@warwick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4.mov"/><Relationship Id="rId7" Type="http://schemas.openxmlformats.org/officeDocument/2006/relationships/image" Target="../media/image29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algn="l" eaLnBrk="1" hangingPunct="1"/>
            <a:r>
              <a:rPr lang="en-GB" altLang="zh-CN" sz="4800" dirty="0">
                <a:solidFill>
                  <a:srgbClr val="FF0000"/>
                </a:solidFill>
                <a:ea typeface="宋体" panose="02010600030101010101" pitchFamily="2" charset="-122"/>
              </a:rPr>
              <a:t>DCSP-4: Fourier Transform </a:t>
            </a:r>
            <a:endParaRPr lang="en-GB" altLang="zh-C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2133600"/>
            <a:ext cx="74168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zh-CN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Jianfeng</a:t>
            </a:r>
            <a:r>
              <a:rPr lang="en-GB" altLang="zh-C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Feng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Computer Science Warwick Univ., UK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Jianfeng.feng@warwick.ac.uk</a:t>
            </a:r>
            <a:endParaRPr lang="en-GB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http://www.dcs.warwick.ac.uk/~feng/dcsp.html</a:t>
            </a:r>
          </a:p>
          <a:p>
            <a:pPr eaLnBrk="1" hangingPunct="1">
              <a:lnSpc>
                <a:spcPct val="90000"/>
              </a:lnSpc>
            </a:pPr>
            <a:endParaRPr lang="en-GB" altLang="zh-CN" sz="2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altLang="zh-CN" sz="4800">
                <a:solidFill>
                  <a:srgbClr val="FF0000"/>
                </a:solidFill>
              </a:rPr>
              <a:t>Noise in a channel</a:t>
            </a:r>
          </a:p>
        </p:txBody>
      </p:sp>
      <p:pic>
        <p:nvPicPr>
          <p:cNvPr id="14339" name="Content Placeholder 3" descr="Untitled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r="1686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 txBox="1">
            <a:spLocks/>
          </p:cNvSpPr>
          <p:nvPr/>
        </p:nvSpPr>
        <p:spPr bwMode="auto">
          <a:xfrm>
            <a:off x="0" y="-6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</a:rPr>
              <a:t>Noise in a channel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0" y="-171450"/>
            <a:ext cx="8229600" cy="1143000"/>
          </a:xfrm>
        </p:spPr>
        <p:txBody>
          <a:bodyPr/>
          <a:lstStyle/>
          <a:p>
            <a:pPr algn="l"/>
            <a:r>
              <a:rPr lang="en-US" altLang="zh-CN" sz="4800">
                <a:solidFill>
                  <a:srgbClr val="FF0000"/>
                </a:solidFill>
              </a:rPr>
              <a:t>Noise in a channel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-171450"/>
            <a:ext cx="8229600" cy="645318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n-US" altLang="zh-CN" sz="2800">
              <a:solidFill>
                <a:srgbClr val="002060"/>
              </a:solidFill>
              <a:ea typeface="宋体" panose="02010600030101010101" pitchFamily="2" charset="-122"/>
            </a:endParaRPr>
          </a:p>
          <a:p>
            <a:pPr marL="609600" indent="-609600" eaLnBrk="1" hangingPunct="1">
              <a:buFontTx/>
              <a:buNone/>
            </a:pPr>
            <a:endParaRPr lang="en-US" altLang="zh-CN" sz="2800">
              <a:solidFill>
                <a:srgbClr val="002060"/>
              </a:solidFill>
              <a:ea typeface="宋体" panose="02010600030101010101" pitchFamily="2" charset="-122"/>
            </a:endParaRPr>
          </a:p>
          <a:p>
            <a:pPr marL="609600" indent="-609600" eaLnBrk="1" hangingPunct="1">
              <a:buFontTx/>
              <a:buNone/>
            </a:pPr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Noise therefore places a limit on the channel at which we can transfer information</a:t>
            </a:r>
          </a:p>
          <a:p>
            <a:pPr marL="609600" indent="-609600" eaLnBrk="1" hangingPunct="1">
              <a:buFontTx/>
              <a:buNone/>
            </a:pPr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Obviously, what really matters is the signal to noise ratio (SNR). </a:t>
            </a:r>
          </a:p>
          <a:p>
            <a:pPr marL="609600" indent="-609600" eaLnBrk="1" hangingPunct="1">
              <a:buFontTx/>
              <a:buNone/>
            </a:pPr>
            <a:endParaRPr lang="en-US" altLang="zh-CN" sz="2800">
              <a:ea typeface="宋体" panose="02010600030101010101" pitchFamily="2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>
                <a:ea typeface="宋体" panose="02010600030101010101" pitchFamily="2" charset="-122"/>
              </a:rPr>
              <a:t>This is defined by the ratio signal power S to noise power N, and is often expressed in deciBels (dB):</a:t>
            </a:r>
          </a:p>
          <a:p>
            <a:pPr marL="609600" indent="-609600" eaLnBrk="1" hangingPunct="1">
              <a:buFontTx/>
              <a:buNone/>
            </a:pPr>
            <a:endParaRPr lang="en-US" altLang="zh-CN" sz="2800">
              <a:ea typeface="宋体" panose="02010600030101010101" pitchFamily="2" charset="-122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CN" sz="2800">
                <a:ea typeface="宋体" panose="02010600030101010101" pitchFamily="2" charset="-122"/>
              </a:rPr>
              <a:t>         </a:t>
            </a:r>
            <a:r>
              <a:rPr lang="en-US" altLang="zh-CN" sz="3600" i="1">
                <a:ea typeface="宋体" panose="02010600030101010101" pitchFamily="2" charset="-122"/>
              </a:rPr>
              <a:t>SNR=10 log</a:t>
            </a:r>
            <a:r>
              <a:rPr lang="en-US" altLang="zh-CN" sz="3600" i="1" baseline="-25000">
                <a:ea typeface="宋体" panose="02010600030101010101" pitchFamily="2" charset="-122"/>
              </a:rPr>
              <a:t>10</a:t>
            </a:r>
            <a:r>
              <a:rPr lang="en-US" altLang="zh-CN" sz="3600" i="1">
                <a:ea typeface="宋体" panose="02010600030101010101" pitchFamily="2" charset="-122"/>
              </a:rPr>
              <a:t> (S/N)</a:t>
            </a:r>
            <a:r>
              <a:rPr lang="en-US" altLang="zh-CN" sz="2800">
                <a:ea typeface="宋体" panose="02010600030101010101" pitchFamily="2" charset="-122"/>
              </a:rPr>
              <a:t>    dB</a:t>
            </a:r>
            <a:endParaRPr lang="zh-CN" altLang="en-US" sz="2800">
              <a:ea typeface="宋体" panose="02010600030101010101" pitchFamily="2" charset="-122"/>
            </a:endParaRP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179388" y="188913"/>
            <a:ext cx="1484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</a:rPr>
              <a:t>SNR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-26988"/>
            <a:ext cx="8229600" cy="765176"/>
          </a:xfrm>
        </p:spPr>
        <p:txBody>
          <a:bodyPr/>
          <a:lstStyle/>
          <a:p>
            <a:pPr algn="l" eaLnBrk="1" hangingPunct="1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Noise sources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46402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>
                <a:solidFill>
                  <a:schemeClr val="bg1"/>
                </a:solidFill>
                <a:ea typeface="宋体" panose="02010600030101010101" pitchFamily="2" charset="-122"/>
              </a:rPr>
              <a:t>  </a:t>
            </a:r>
          </a:p>
          <a:p>
            <a:pPr eaLnBrk="1" hangingPunct="1">
              <a:buFontTx/>
              <a:buNone/>
            </a:pPr>
            <a:endParaRPr lang="en-US" altLang="zh-CN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endParaRPr lang="zh-CN" altLang="en-US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1268413"/>
            <a:ext cx="91440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Input noise is common in low frequency circuits and arises from electric fields generated by electrical switching.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It appears as bursts at the receiver, and when present can have a catastrophic effect due to its large power.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Other peoples signals can generate noise: cross-talk is the term give to the pick-up of radiated signals from adjacent cabling.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229600" cy="765175"/>
          </a:xfrm>
        </p:spPr>
        <p:txBody>
          <a:bodyPr/>
          <a:lstStyle/>
          <a:p>
            <a:pPr algn="l" eaLnBrk="1" hangingPunct="1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Noise sources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57338"/>
            <a:ext cx="8229600" cy="46402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>
                <a:solidFill>
                  <a:schemeClr val="bg1"/>
                </a:solidFill>
                <a:ea typeface="宋体" panose="02010600030101010101" pitchFamily="2" charset="-122"/>
              </a:rPr>
              <a:t>  </a:t>
            </a:r>
          </a:p>
          <a:p>
            <a:pPr eaLnBrk="1" hangingPunct="1">
              <a:buFontTx/>
              <a:buNone/>
            </a:pPr>
            <a:endParaRPr lang="en-US" altLang="zh-CN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endParaRPr lang="zh-CN" altLang="en-US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620713"/>
            <a:ext cx="9144000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When radio links are used, interference from other transmitters can be problematic.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Thermal noise is always present. It is due to the random motion of electric charges present in all media. It  can be generated externally, or internally at the receiver.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</a:rPr>
              <a:t>                  </a:t>
            </a:r>
            <a:r>
              <a:rPr lang="en-US" altLang="zh-CN" sz="2800" b="1" dirty="0">
                <a:solidFill>
                  <a:srgbClr val="000000"/>
                </a:solidFill>
              </a:rPr>
              <a:t>How to tell signal from noise?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</a:rPr>
              <a:t>    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-17145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Techniques I</a:t>
            </a:r>
            <a:endParaRPr lang="zh-CN" altLang="en-US" sz="4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4" y="1944605"/>
            <a:ext cx="8820150" cy="135672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3600" dirty="0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solidFill>
                  <a:schemeClr val="bg1"/>
                </a:solidFill>
                <a:ea typeface="宋体" panose="02010600030101010101" pitchFamily="2" charset="-122"/>
              </a:rPr>
              <a:t>Time                                       frequency  </a:t>
            </a:r>
            <a:r>
              <a:rPr lang="en-US" altLang="zh-CN" sz="3600" dirty="0">
                <a:ea typeface="宋体" panose="02010600030101010101" pitchFamily="2" charset="-122"/>
              </a:rPr>
              <a:t>                    </a:t>
            </a:r>
          </a:p>
          <a:p>
            <a:pPr eaLnBrk="1" hangingPunct="1">
              <a:buFontTx/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                     Fourier Transform</a:t>
            </a:r>
          </a:p>
          <a:p>
            <a:pPr eaLnBrk="1" hangingPunct="1">
              <a:buFontTx/>
              <a:buNone/>
            </a:pPr>
            <a:endParaRPr lang="en-US" altLang="zh-CN" sz="3600" dirty="0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                   </a:t>
            </a:r>
          </a:p>
          <a:p>
            <a:pPr eaLnBrk="1" hangingPunct="1">
              <a:buFontTx/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                      </a:t>
            </a:r>
            <a:endParaRPr lang="zh-CN" altLang="en-US" sz="3600" dirty="0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ea typeface="宋体" panose="02010600030101010101" pitchFamily="2" charset="-122"/>
              </a:rPr>
              <a:t>                             bandwidth 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ea typeface="宋体" panose="02010600030101010101" pitchFamily="2" charset="-122"/>
              </a:rPr>
              <a:t>                            noise power </a:t>
            </a:r>
          </a:p>
          <a:p>
            <a:pPr eaLnBrk="1" hangingPunct="1">
              <a:buFontTx/>
              <a:buNone/>
            </a:pP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2" name="Down Arrow 1"/>
          <p:cNvSpPr>
            <a:spLocks noChangeArrowheads="1"/>
          </p:cNvSpPr>
          <p:nvPr/>
        </p:nvSpPr>
        <p:spPr bwMode="auto">
          <a:xfrm flipV="1">
            <a:off x="3707904" y="3626680"/>
            <a:ext cx="1439862" cy="129540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-17145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Techniques I</a:t>
            </a:r>
            <a:endParaRPr lang="zh-CN" altLang="en-US" sz="4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4" y="1944605"/>
            <a:ext cx="8820150" cy="135672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3600" dirty="0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ea typeface="宋体" panose="02010600030101010101" pitchFamily="2" charset="-122"/>
              </a:rPr>
              <a:t>Time                                       frequency                      </a:t>
            </a:r>
          </a:p>
          <a:p>
            <a:pPr eaLnBrk="1" hangingPunct="1">
              <a:buFontTx/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                     Fourier Transform</a:t>
            </a:r>
          </a:p>
          <a:p>
            <a:pPr eaLnBrk="1" hangingPunct="1">
              <a:buFontTx/>
              <a:buNone/>
            </a:pPr>
            <a:endParaRPr lang="en-US" altLang="zh-CN" sz="3600" dirty="0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                   </a:t>
            </a:r>
          </a:p>
          <a:p>
            <a:pPr eaLnBrk="1" hangingPunct="1">
              <a:buFontTx/>
              <a:buNone/>
            </a:pPr>
            <a:r>
              <a:rPr lang="en-US" altLang="zh-CN" sz="3600" dirty="0">
                <a:ea typeface="宋体" panose="02010600030101010101" pitchFamily="2" charset="-122"/>
              </a:rPr>
              <a:t>                      </a:t>
            </a:r>
            <a:endParaRPr lang="zh-CN" altLang="en-US" sz="3600" dirty="0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dirty="0">
                <a:ea typeface="宋体" panose="02010600030101010101" pitchFamily="2" charset="-122"/>
              </a:rPr>
              <a:t>                             bandwidth 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ea typeface="宋体" panose="02010600030101010101" pitchFamily="2" charset="-122"/>
              </a:rPr>
              <a:t>                            noise power </a:t>
            </a:r>
          </a:p>
          <a:p>
            <a:pPr eaLnBrk="1" hangingPunct="1">
              <a:buFontTx/>
              <a:buNone/>
            </a:pP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2" name="Down Arrow 1"/>
          <p:cNvSpPr>
            <a:spLocks noChangeArrowheads="1"/>
          </p:cNvSpPr>
          <p:nvPr/>
        </p:nvSpPr>
        <p:spPr bwMode="auto">
          <a:xfrm flipV="1">
            <a:off x="3707904" y="3626680"/>
            <a:ext cx="1439862" cy="129540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624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0"/>
            <a:ext cx="8229601" cy="1143000"/>
          </a:xfrm>
        </p:spPr>
        <p:txBody>
          <a:bodyPr/>
          <a:lstStyle/>
          <a:p>
            <a:pPr algn="l" eaLnBrk="1" hangingPunct="1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</a:rPr>
              <a:t>Communication Techniques II</a:t>
            </a:r>
            <a:endParaRPr lang="zh-CN" altLang="en-US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68425"/>
            <a:ext cx="882015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Time, frequency and bandwidth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rgbClr val="00206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400">
                <a:solidFill>
                  <a:srgbClr val="002060"/>
                </a:solidFill>
                <a:ea typeface="宋体" panose="02010600030101010101" pitchFamily="2" charset="-122"/>
              </a:rPr>
              <a:t>We can describe a signal in two ways.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rgbClr val="00206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400">
                <a:solidFill>
                  <a:schemeClr val="bg1"/>
                </a:solidFill>
                <a:ea typeface="宋体" panose="02010600030101010101" pitchFamily="2" charset="-122"/>
              </a:rPr>
              <a:t>The</a:t>
            </a:r>
            <a:endParaRPr lang="zh-CN" altLang="en-US" sz="2400" i="1">
              <a:ea typeface="宋体" panose="02010600030101010101" pitchFamily="2" charset="-122"/>
            </a:endParaRP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-36513" y="2852738"/>
            <a:ext cx="9309101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zh-CN" sz="2800" b="1" i="1">
                <a:solidFill>
                  <a:srgbClr val="002060"/>
                </a:solidFill>
                <a:ea typeface="宋体" panose="02010600030101010101" pitchFamily="2" charset="-122"/>
              </a:rPr>
              <a:t>One way is to describe its evolution in time domain,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2800" b="1" i="1">
                <a:solidFill>
                  <a:srgbClr val="002060"/>
                </a:solidFill>
                <a:ea typeface="宋体" panose="02010600030101010101" pitchFamily="2" charset="-122"/>
              </a:rPr>
              <a:t>     as we usually do.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en-US" altLang="zh-CN" sz="2800" b="1" i="1">
              <a:solidFill>
                <a:srgbClr val="00206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zh-CN" sz="2800" b="1" i="1">
                <a:solidFill>
                  <a:srgbClr val="002060"/>
                </a:solidFill>
                <a:ea typeface="宋体" panose="02010600030101010101" pitchFamily="2" charset="-122"/>
              </a:rPr>
              <a:t>The other way is to describe its frequency content,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2800" b="1" i="1">
                <a:solidFill>
                  <a:srgbClr val="002060"/>
                </a:solidFill>
                <a:ea typeface="宋体" panose="02010600030101010101" pitchFamily="2" charset="-122"/>
              </a:rPr>
              <a:t>     in frequency domain:  what we will learn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07950" y="-26988"/>
            <a:ext cx="8229600" cy="1143001"/>
          </a:xfrm>
        </p:spPr>
        <p:txBody>
          <a:bodyPr/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heartbeat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6988" y="1341438"/>
            <a:ext cx="8937625" cy="5229225"/>
          </a:xfrm>
        </p:spPr>
        <p:txBody>
          <a:bodyPr/>
          <a:lstStyle/>
          <a:p>
            <a:r>
              <a:rPr lang="en-US" altLang="zh-CN"/>
              <a:t>Ingredients:</a:t>
            </a:r>
            <a:br>
              <a:rPr lang="en-US" altLang="zh-CN"/>
            </a:br>
            <a:r>
              <a:rPr lang="en-US" altLang="zh-CN"/>
              <a:t>  a frequency ω       (units: radians) </a:t>
            </a:r>
          </a:p>
          <a:p>
            <a:pPr>
              <a:buFontTx/>
              <a:buNone/>
            </a:pPr>
            <a:r>
              <a:rPr lang="en-US" altLang="zh-CN"/>
              <a:t>     an initial phase φ   (units: radians)</a:t>
            </a:r>
            <a:br>
              <a:rPr lang="en-US" altLang="zh-CN"/>
            </a:br>
            <a:r>
              <a:rPr lang="en-US" altLang="zh-CN"/>
              <a:t>  an amplitude A      </a:t>
            </a:r>
            <a:r>
              <a:rPr lang="en-US" altLang="zh-CN" sz="2000"/>
              <a:t>(</a:t>
            </a:r>
            <a:r>
              <a:rPr lang="en-US" altLang="zh-CN" sz="1800"/>
              <a:t>units depending on underlying measurement</a:t>
            </a:r>
            <a:r>
              <a:rPr lang="en-US" altLang="zh-CN" sz="2000"/>
              <a:t>) </a:t>
            </a:r>
          </a:p>
          <a:p>
            <a:endParaRPr lang="en-US" altLang="zh-CN"/>
          </a:p>
          <a:p>
            <a:r>
              <a:rPr lang="en-US" altLang="zh-CN"/>
              <a:t>a trigonometric function </a:t>
            </a:r>
          </a:p>
          <a:p>
            <a:pPr>
              <a:buFontTx/>
              <a:buNone/>
            </a:pPr>
            <a:r>
              <a:rPr lang="en-US" altLang="zh-CN"/>
              <a:t>         e.g. x[n]= A cos(ωn+φ)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/>
              <a:t>         </a:t>
            </a:r>
            <a:r>
              <a:rPr lang="en-US" altLang="zh-CN" sz="2400">
                <a:ea typeface="宋体" panose="02010600030101010101" pitchFamily="2" charset="-122"/>
              </a:rPr>
              <a:t>cosine wave, </a:t>
            </a:r>
            <a:r>
              <a:rPr lang="en-US" altLang="zh-CN" sz="2400" i="1">
                <a:ea typeface="宋体" panose="02010600030101010101" pitchFamily="2" charset="-122"/>
              </a:rPr>
              <a:t>x(t),</a:t>
            </a:r>
            <a:r>
              <a:rPr lang="en-US" altLang="zh-CN" sz="2400">
                <a:ea typeface="宋体" panose="02010600030101010101" pitchFamily="2" charset="-122"/>
              </a:rPr>
              <a:t> has a single frequency,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                               </a:t>
            </a:r>
            <a:r>
              <a:rPr lang="en-US" altLang="zh-CN" sz="2400" i="1">
                <a:latin typeface="Symbol" panose="05050102010706020507" pitchFamily="18" charset="2"/>
                <a:ea typeface="宋体" panose="02010600030101010101" pitchFamily="2" charset="-122"/>
              </a:rPr>
              <a:t>w</a:t>
            </a:r>
            <a:r>
              <a:rPr lang="en-US" altLang="zh-CN" sz="2400" i="1">
                <a:ea typeface="宋体" panose="02010600030101010101" pitchFamily="2" charset="-122"/>
              </a:rPr>
              <a:t> </a:t>
            </a:r>
            <a:r>
              <a:rPr lang="en-US" altLang="zh-CN" sz="2400">
                <a:ea typeface="宋体" panose="02010600030101010101" pitchFamily="2" charset="-122"/>
              </a:rPr>
              <a:t>=2 </a:t>
            </a:r>
            <a:r>
              <a:rPr lang="en-US" altLang="zh-CN" sz="2400">
                <a:latin typeface="Symbol" panose="05050102010706020507" pitchFamily="18" charset="2"/>
                <a:ea typeface="宋体" panose="02010600030101010101" pitchFamily="2" charset="-122"/>
              </a:rPr>
              <a:t>p</a:t>
            </a:r>
            <a:r>
              <a:rPr lang="en-US" altLang="zh-CN" sz="2400">
                <a:ea typeface="宋体" panose="02010600030101010101" pitchFamily="2" charset="-122"/>
              </a:rPr>
              <a:t>/T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400">
                <a:ea typeface="宋体" panose="02010600030101010101" pitchFamily="2" charset="-122"/>
              </a:rPr>
              <a:t>             where T is the period i.e. </a:t>
            </a:r>
            <a:r>
              <a:rPr lang="en-US" altLang="zh-CN" sz="2400" i="1">
                <a:ea typeface="宋体" panose="02010600030101010101" pitchFamily="2" charset="-122"/>
              </a:rPr>
              <a:t>x(t+T)=x(t).</a:t>
            </a:r>
            <a:endParaRPr lang="zh-CN" altLang="en-US" sz="2400" i="1"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/>
              <a:t>  </a:t>
            </a:r>
          </a:p>
          <a:p>
            <a:endParaRPr lang="en-US" altLang="zh-CN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2888"/>
            <a:ext cx="8893175" cy="626427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CN" altLang="en-US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4800" dirty="0">
                <a:solidFill>
                  <a:srgbClr val="FF0000"/>
                </a:solidFill>
                <a:ea typeface="宋体" panose="02010600030101010101" pitchFamily="2" charset="-122"/>
              </a:rPr>
              <a:t>Coding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4800" dirty="0">
                <a:solidFill>
                  <a:srgbClr val="FF0000"/>
                </a:solidFill>
                <a:ea typeface="宋体" panose="02010600030101010101" pitchFamily="2" charset="-122"/>
              </a:rPr>
              <a:t>              </a:t>
            </a:r>
            <a:r>
              <a:rPr lang="en-US" altLang="zh-CN" sz="4000" dirty="0" err="1">
                <a:ea typeface="宋体" panose="02010600030101010101" pitchFamily="2" charset="-122"/>
              </a:rPr>
              <a:t>Ls</a:t>
            </a:r>
            <a:r>
              <a:rPr lang="en-US" altLang="zh-CN" sz="4000" dirty="0">
                <a:ea typeface="宋体" panose="02010600030101010101" pitchFamily="2" charset="-122"/>
              </a:rPr>
              <a:t>(X) &gt; H(X)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4800" dirty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4800" dirty="0">
                <a:solidFill>
                  <a:srgbClr val="FF0000"/>
                </a:solidFill>
                <a:ea typeface="宋体" panose="02010600030101010101" pitchFamily="2" charset="-122"/>
              </a:rPr>
              <a:t>Data transmission</a:t>
            </a:r>
            <a:endParaRPr lang="en-US" altLang="zh-CN" dirty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dirty="0">
                <a:solidFill>
                  <a:schemeClr val="bg1"/>
                </a:solidFill>
                <a:ea typeface="宋体" panose="02010600030101010101" pitchFamily="2" charset="-122"/>
              </a:rPr>
              <a:t>      Channel characteristics,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dirty="0">
                <a:solidFill>
                  <a:schemeClr val="bg1"/>
                </a:solidFill>
                <a:ea typeface="宋体" panose="02010600030101010101" pitchFamily="2" charset="-122"/>
              </a:rPr>
              <a:t>      </a:t>
            </a: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Signaling methods  (ADC)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      Interference and noise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      Fourier transform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t>      Data compression and encryption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-36513" y="-171450"/>
            <a:ext cx="8229601" cy="1143000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What do we expect?</a:t>
            </a:r>
          </a:p>
        </p:txBody>
      </p:sp>
      <p:pic>
        <p:nvPicPr>
          <p:cNvPr id="23555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57338"/>
            <a:ext cx="440055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219700" y="4581525"/>
            <a:ext cx="3313113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 flipV="1">
            <a:off x="6084888" y="1844675"/>
            <a:ext cx="71437" cy="29527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8" name="TextBox 10"/>
          <p:cNvSpPr txBox="1">
            <a:spLocks noChangeArrowheads="1"/>
          </p:cNvSpPr>
          <p:nvPr/>
        </p:nvSpPr>
        <p:spPr bwMode="auto">
          <a:xfrm>
            <a:off x="8459788" y="5013325"/>
            <a:ext cx="53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Fre</a:t>
            </a:r>
          </a:p>
        </p:txBody>
      </p:sp>
      <p:sp>
        <p:nvSpPr>
          <p:cNvPr id="23559" name="TextBox 11"/>
          <p:cNvSpPr txBox="1">
            <a:spLocks noChangeArrowheads="1"/>
          </p:cNvSpPr>
          <p:nvPr/>
        </p:nvSpPr>
        <p:spPr bwMode="auto">
          <a:xfrm>
            <a:off x="3779838" y="5013325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Time</a:t>
            </a:r>
          </a:p>
        </p:txBody>
      </p:sp>
      <p:sp>
        <p:nvSpPr>
          <p:cNvPr id="23560" name="TextBox 14"/>
          <p:cNvSpPr txBox="1">
            <a:spLocks noChangeArrowheads="1"/>
          </p:cNvSpPr>
          <p:nvPr/>
        </p:nvSpPr>
        <p:spPr bwMode="auto">
          <a:xfrm>
            <a:off x="6948488" y="4797425"/>
            <a:ext cx="658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1 Hz</a:t>
            </a:r>
          </a:p>
        </p:txBody>
      </p:sp>
      <p:sp>
        <p:nvSpPr>
          <p:cNvPr id="23561" name="TextBox 15"/>
          <p:cNvSpPr txBox="1">
            <a:spLocks noChangeArrowheads="1"/>
          </p:cNvSpPr>
          <p:nvPr/>
        </p:nvSpPr>
        <p:spPr bwMode="auto">
          <a:xfrm>
            <a:off x="5724525" y="1341438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Power</a:t>
            </a:r>
          </a:p>
        </p:txBody>
      </p:sp>
      <p:sp>
        <p:nvSpPr>
          <p:cNvPr id="17" name="Left-Right Arrow 16"/>
          <p:cNvSpPr>
            <a:spLocks noChangeArrowheads="1"/>
          </p:cNvSpPr>
          <p:nvPr/>
        </p:nvSpPr>
        <p:spPr bwMode="auto">
          <a:xfrm>
            <a:off x="4211638" y="3068638"/>
            <a:ext cx="1216025" cy="484187"/>
          </a:xfrm>
          <a:prstGeom prst="leftRightArrow">
            <a:avLst>
              <a:gd name="adj1" fmla="val 50000"/>
              <a:gd name="adj2" fmla="val 50044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11638" y="3068638"/>
            <a:ext cx="288354" cy="484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-36513" y="-171450"/>
            <a:ext cx="8229601" cy="1143000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What do we expect?</a:t>
            </a:r>
          </a:p>
        </p:txBody>
      </p:sp>
      <p:pic>
        <p:nvPicPr>
          <p:cNvPr id="24579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57338"/>
            <a:ext cx="440055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219700" y="4581525"/>
            <a:ext cx="3313113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 flipV="1">
            <a:off x="6084888" y="1844675"/>
            <a:ext cx="71437" cy="29527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8459788" y="5013325"/>
            <a:ext cx="53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Fre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3779838" y="5013325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Time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7235825" y="2852738"/>
            <a:ext cx="0" cy="17287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6948488" y="4797425"/>
            <a:ext cx="658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1 Hz</a:t>
            </a:r>
          </a:p>
        </p:txBody>
      </p:sp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5724525" y="1341438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Power</a:t>
            </a:r>
          </a:p>
        </p:txBody>
      </p:sp>
      <p:sp>
        <p:nvSpPr>
          <p:cNvPr id="17" name="Left-Right Arrow 16"/>
          <p:cNvSpPr>
            <a:spLocks noChangeArrowheads="1"/>
          </p:cNvSpPr>
          <p:nvPr/>
        </p:nvSpPr>
        <p:spPr bwMode="auto">
          <a:xfrm>
            <a:off x="4211638" y="3068638"/>
            <a:ext cx="1216025" cy="484187"/>
          </a:xfrm>
          <a:prstGeom prst="leftRightArrow">
            <a:avLst>
              <a:gd name="adj1" fmla="val 50000"/>
              <a:gd name="adj2" fmla="val 50044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11638" y="3068638"/>
            <a:ext cx="288354" cy="484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-36513" y="-171450"/>
            <a:ext cx="8229601" cy="1143000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What do we expect?</a:t>
            </a: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219700" y="4581525"/>
            <a:ext cx="3313113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 flipV="1">
            <a:off x="6084888" y="1844675"/>
            <a:ext cx="71437" cy="29527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8459788" y="5013325"/>
            <a:ext cx="53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Fre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3779838" y="5013325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Time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7235825" y="2852738"/>
            <a:ext cx="0" cy="17287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6948488" y="4797425"/>
            <a:ext cx="658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1 Hz</a:t>
            </a:r>
          </a:p>
        </p:txBody>
      </p:sp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5724525" y="1341438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279167419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-36513" y="-171450"/>
            <a:ext cx="8229601" cy="1143000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What do we expect?</a:t>
            </a:r>
          </a:p>
        </p:txBody>
      </p:sp>
      <p:pic>
        <p:nvPicPr>
          <p:cNvPr id="24579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57338"/>
            <a:ext cx="440055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219700" y="4581525"/>
            <a:ext cx="3313113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 flipV="1">
            <a:off x="6084888" y="1844675"/>
            <a:ext cx="71437" cy="29527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8459788" y="5013325"/>
            <a:ext cx="53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Fre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3779838" y="5013325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Time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7235825" y="2852738"/>
            <a:ext cx="0" cy="17287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6948488" y="4797425"/>
            <a:ext cx="658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1 Hz</a:t>
            </a:r>
          </a:p>
        </p:txBody>
      </p:sp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5724525" y="1341438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Power</a:t>
            </a:r>
          </a:p>
        </p:txBody>
      </p:sp>
      <p:sp>
        <p:nvSpPr>
          <p:cNvPr id="17" name="Left-Right Arrow 16"/>
          <p:cNvSpPr>
            <a:spLocks noChangeArrowheads="1"/>
          </p:cNvSpPr>
          <p:nvPr/>
        </p:nvSpPr>
        <p:spPr bwMode="auto">
          <a:xfrm>
            <a:off x="4211638" y="3068638"/>
            <a:ext cx="1216025" cy="484187"/>
          </a:xfrm>
          <a:prstGeom prst="leftRightArrow">
            <a:avLst>
              <a:gd name="adj1" fmla="val 50000"/>
              <a:gd name="adj2" fmla="val 50044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62902" y="3032125"/>
            <a:ext cx="264761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2443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-36513" y="-171450"/>
            <a:ext cx="8229601" cy="1143000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What do we expect?</a:t>
            </a:r>
          </a:p>
        </p:txBody>
      </p:sp>
      <p:pic>
        <p:nvPicPr>
          <p:cNvPr id="24579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57338"/>
            <a:ext cx="440055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5219700" y="4581525"/>
            <a:ext cx="3313113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 flipV="1">
            <a:off x="6084888" y="1844675"/>
            <a:ext cx="71437" cy="29527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8459788" y="5013325"/>
            <a:ext cx="531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Fre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3779838" y="5013325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Time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7235825" y="2852738"/>
            <a:ext cx="0" cy="17287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6948488" y="4797425"/>
            <a:ext cx="6588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1 Hz</a:t>
            </a:r>
          </a:p>
        </p:txBody>
      </p:sp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5724525" y="1341438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Power</a:t>
            </a:r>
          </a:p>
        </p:txBody>
      </p:sp>
      <p:sp>
        <p:nvSpPr>
          <p:cNvPr id="17" name="Left-Right Arrow 16"/>
          <p:cNvSpPr>
            <a:spLocks noChangeArrowheads="1"/>
          </p:cNvSpPr>
          <p:nvPr/>
        </p:nvSpPr>
        <p:spPr bwMode="auto">
          <a:xfrm>
            <a:off x="4211638" y="3068638"/>
            <a:ext cx="1216025" cy="484187"/>
          </a:xfrm>
          <a:prstGeom prst="leftRightArrow">
            <a:avLst>
              <a:gd name="adj1" fmla="val 50000"/>
              <a:gd name="adj2" fmla="val 50044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476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79525"/>
            <a:ext cx="889317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>
                <a:ea typeface="宋体" panose="02010600030101010101" pitchFamily="2" charset="-122"/>
              </a:rPr>
              <a:t>This representation is quite general. </a:t>
            </a:r>
          </a:p>
          <a:p>
            <a:pPr eaLnBrk="1" hangingPunct="1">
              <a:buFontTx/>
              <a:buNone/>
            </a:pPr>
            <a:endParaRPr lang="en-US" altLang="zh-CN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sz="2800">
                <a:ea typeface="宋体" panose="02010600030101010101" pitchFamily="2" charset="-122"/>
              </a:rPr>
              <a:t>In fact we have the following theorem due to Fourier.</a:t>
            </a:r>
          </a:p>
          <a:p>
            <a:pPr eaLnBrk="1" hangingPunct="1"/>
            <a:endParaRPr lang="en-US" altLang="zh-CN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b="1" i="1">
                <a:ea typeface="宋体" panose="02010600030101010101" pitchFamily="2" charset="-122"/>
              </a:rPr>
              <a:t>     Any signal x(t) of period T can be</a:t>
            </a:r>
          </a:p>
          <a:p>
            <a:pPr eaLnBrk="1" hangingPunct="1">
              <a:buFontTx/>
              <a:buNone/>
            </a:pPr>
            <a:r>
              <a:rPr lang="en-US" altLang="zh-CN" b="1" i="1">
                <a:ea typeface="宋体" panose="02010600030101010101" pitchFamily="2" charset="-122"/>
              </a:rPr>
              <a:t>    represented as the sum of a set of </a:t>
            </a:r>
          </a:p>
          <a:p>
            <a:pPr eaLnBrk="1" hangingPunct="1">
              <a:buFontTx/>
              <a:buNone/>
            </a:pPr>
            <a:r>
              <a:rPr lang="en-US" altLang="zh-CN" b="1" i="1">
                <a:ea typeface="宋体" panose="02010600030101010101" pitchFamily="2" charset="-122"/>
              </a:rPr>
              <a:t>  cosinusoidal and sinusoidal waves of </a:t>
            </a:r>
          </a:p>
          <a:p>
            <a:pPr eaLnBrk="1" hangingPunct="1">
              <a:buFontTx/>
              <a:buNone/>
            </a:pPr>
            <a:r>
              <a:rPr lang="en-US" altLang="zh-CN" b="1" i="1">
                <a:ea typeface="宋体" panose="02010600030101010101" pitchFamily="2" charset="-122"/>
              </a:rPr>
              <a:t>       different frequencies and phases</a:t>
            </a:r>
            <a:endParaRPr lang="zh-CN" altLang="en-US" b="1" i="1">
              <a:ea typeface="宋体" panose="02010600030101010101" pitchFamily="2" charset="-122"/>
            </a:endParaRPr>
          </a:p>
        </p:txBody>
      </p:sp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50825" y="15875"/>
            <a:ext cx="5229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  Transform I 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6524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In mathematics, the continuous </a:t>
            </a:r>
            <a:r>
              <a:rPr lang="en-US" altLang="zh-CN" sz="2800" b="1">
                <a:solidFill>
                  <a:srgbClr val="002060"/>
                </a:solidFill>
                <a:ea typeface="宋体" panose="02010600030101010101" pitchFamily="2" charset="-122"/>
              </a:rPr>
              <a:t>Fourier transform</a:t>
            </a: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 is one of the specific forms of Fourier analysis.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>
              <a:solidFill>
                <a:srgbClr val="00206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 As such, it transforms one function into another, which is called the </a:t>
            </a:r>
            <a:r>
              <a:rPr lang="en-US" altLang="zh-CN" sz="2800" i="1">
                <a:solidFill>
                  <a:srgbClr val="002060"/>
                </a:solidFill>
                <a:ea typeface="宋体" panose="02010600030101010101" pitchFamily="2" charset="-122"/>
              </a:rPr>
              <a:t>frequency domain representation</a:t>
            </a:r>
            <a:r>
              <a:rPr lang="en-US" altLang="zh-CN" sz="2800">
                <a:solidFill>
                  <a:srgbClr val="002060"/>
                </a:solidFill>
                <a:ea typeface="宋体" panose="02010600030101010101" pitchFamily="2" charset="-122"/>
              </a:rPr>
              <a:t> of the original function (which is often a function in the time-domain).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In this specific case, both domains are continuous and unbounded.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The term </a:t>
            </a:r>
            <a:r>
              <a:rPr lang="en-US" altLang="zh-CN" sz="2800" b="1">
                <a:solidFill>
                  <a:srgbClr val="000000"/>
                </a:solidFill>
                <a:ea typeface="宋体" panose="02010600030101010101" pitchFamily="2" charset="-122"/>
              </a:rPr>
              <a:t>Fourier transform</a:t>
            </a:r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 can refer to either the frequency domain representation of a function or to the process/formula that "transforms" one function into the other.</a:t>
            </a:r>
            <a:endParaRPr lang="zh-CN" altLang="en-US" sz="28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07950" y="-171450"/>
            <a:ext cx="5434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  Transform II 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内容占位符 3" descr="Pages from PowerSpectrum[1]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36625"/>
            <a:ext cx="9144000" cy="6164263"/>
          </a:xfrm>
        </p:spPr>
      </p:pic>
      <p:sp>
        <p:nvSpPr>
          <p:cNvPr id="27651" name="Title 3"/>
          <p:cNvSpPr>
            <a:spLocks noGrp="1"/>
          </p:cNvSpPr>
          <p:nvPr>
            <p:ph type="title"/>
          </p:nvPr>
        </p:nvSpPr>
        <p:spPr>
          <a:xfrm>
            <a:off x="33338" y="-26988"/>
            <a:ext cx="5672137" cy="830263"/>
          </a:xfrm>
        </p:spPr>
        <p:txBody>
          <a:bodyPr wrap="none">
            <a:spAutoFit/>
          </a:bodyPr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  Transform III 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内容占位符 2"/>
          <p:cNvSpPr>
            <a:spLocks noGrp="1"/>
          </p:cNvSpPr>
          <p:nvPr>
            <p:ph idx="1"/>
          </p:nvPr>
        </p:nvSpPr>
        <p:spPr>
          <a:xfrm>
            <a:off x="457200" y="1268413"/>
            <a:ext cx="8362950" cy="5068887"/>
          </a:xfrm>
        </p:spPr>
        <p:txBody>
          <a:bodyPr/>
          <a:lstStyle/>
          <a:p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Continuous time (analogous signals):  </a:t>
            </a:r>
            <a:r>
              <a:rPr lang="en-US" altLang="zh-CN" i="1">
                <a:solidFill>
                  <a:srgbClr val="000000"/>
                </a:solidFill>
                <a:ea typeface="宋体" panose="02010600030101010101" pitchFamily="2" charset="-122"/>
              </a:rPr>
              <a:t>FT </a:t>
            </a: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(Fourier transform)</a:t>
            </a:r>
          </a:p>
          <a:p>
            <a:pPr>
              <a:buFontTx/>
              <a:buNone/>
            </a:pP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        </a:t>
            </a:r>
            <a:r>
              <a:rPr lang="en-US" altLang="zh-CN" sz="2000">
                <a:solidFill>
                  <a:srgbClr val="000000"/>
                </a:solidFill>
                <a:ea typeface="宋体" panose="02010600030101010101" pitchFamily="2" charset="-122"/>
              </a:rPr>
              <a:t>it is in theory (in Warwick, we need it)</a:t>
            </a:r>
          </a:p>
          <a:p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Discrete time: </a:t>
            </a:r>
            <a:r>
              <a:rPr lang="en-US" altLang="zh-CN" sz="2800" i="1">
                <a:solidFill>
                  <a:srgbClr val="000000"/>
                </a:solidFill>
                <a:ea typeface="宋体" panose="02010600030101010101" pitchFamily="2" charset="-122"/>
              </a:rPr>
              <a:t>DTFT</a:t>
            </a:r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 (infinity digital signals)</a:t>
            </a:r>
          </a:p>
          <a:p>
            <a:pPr>
              <a:buFontTx/>
              <a:buNone/>
            </a:pPr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      </a:t>
            </a:r>
            <a:r>
              <a:rPr lang="en-US" altLang="zh-CN" sz="1800">
                <a:solidFill>
                  <a:srgbClr val="000000"/>
                </a:solidFill>
                <a:ea typeface="宋体" panose="02010600030101010101" pitchFamily="2" charset="-122"/>
              </a:rPr>
              <a:t>  it is in theory (discrete version) </a:t>
            </a:r>
          </a:p>
          <a:p>
            <a:pPr>
              <a:buFontTx/>
              <a:buNone/>
            </a:pPr>
            <a:endParaRPr lang="en-US" altLang="zh-CN" sz="28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en-US" altLang="zh-CN" sz="2400" i="1">
                <a:solidFill>
                  <a:srgbClr val="000000"/>
                </a:solidFill>
                <a:ea typeface="宋体" panose="02010600030101010101" pitchFamily="2" charset="-122"/>
              </a:rPr>
              <a:t>DFT</a:t>
            </a:r>
            <a:r>
              <a:rPr lang="en-US" altLang="zh-CN" sz="2400">
                <a:solidFill>
                  <a:srgbClr val="000000"/>
                </a:solidFill>
                <a:ea typeface="宋体" panose="02010600030101010101" pitchFamily="2" charset="-122"/>
              </a:rPr>
              <a:t>: Discrete Fourier transform  (finite digital signals</a:t>
            </a:r>
          </a:p>
          <a:p>
            <a:pPr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ea typeface="宋体" panose="02010600030101010101" pitchFamily="2" charset="-122"/>
              </a:rPr>
              <a:t>       </a:t>
            </a:r>
            <a:r>
              <a:rPr lang="en-US" altLang="zh-CN" sz="1600">
                <a:solidFill>
                  <a:srgbClr val="000000"/>
                </a:solidFill>
                <a:ea typeface="宋体" panose="02010600030101010101" pitchFamily="2" charset="-122"/>
              </a:rPr>
              <a:t>  what we can use, one line in Matlab (fft)</a:t>
            </a:r>
            <a:r>
              <a:rPr lang="en-US" altLang="zh-CN" sz="1600">
                <a:solidFill>
                  <a:schemeClr val="bg1"/>
                </a:solidFill>
                <a:ea typeface="宋体" panose="02010600030101010101" pitchFamily="2" charset="-122"/>
              </a:rPr>
              <a:t>)</a:t>
            </a:r>
            <a:endParaRPr lang="zh-CN" altLang="en-US" sz="160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250825" y="15875"/>
            <a:ext cx="5673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Fourier  Transform IV 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-36513" y="-171450"/>
            <a:ext cx="8229601" cy="1143000"/>
          </a:xfrm>
        </p:spPr>
        <p:txBody>
          <a:bodyPr/>
          <a:lstStyle/>
          <a:p>
            <a:pPr algn="l"/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FT I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0" y="836613"/>
            <a:ext cx="8964613" cy="5832475"/>
          </a:xfrm>
        </p:spPr>
        <p:txBody>
          <a:bodyPr/>
          <a:lstStyle/>
          <a:p>
            <a:r>
              <a:rPr lang="en-US" altLang="zh-CN" sz="2800"/>
              <a:t>Gauss computes trigonometric series efficiently in 1805 </a:t>
            </a:r>
          </a:p>
          <a:p>
            <a:endParaRPr lang="en-US" altLang="zh-CN" sz="2800"/>
          </a:p>
          <a:p>
            <a:r>
              <a:rPr lang="en-US" altLang="zh-CN"/>
              <a:t>Fourier invents Fourier series in 1807</a:t>
            </a:r>
          </a:p>
          <a:p>
            <a:endParaRPr lang="en-US" altLang="zh-CN" sz="2800"/>
          </a:p>
          <a:p>
            <a:r>
              <a:rPr lang="en-US" altLang="zh-CN" sz="2000"/>
              <a:t>People start computing Fourier series, and develop tricks Good comes up with an algorithm in 1958 </a:t>
            </a:r>
          </a:p>
          <a:p>
            <a:endParaRPr lang="en-US" altLang="zh-CN" sz="2000"/>
          </a:p>
          <a:p>
            <a:r>
              <a:rPr lang="en-US" altLang="zh-CN" sz="2000"/>
              <a:t>Cooley and Tukey (re)-discover the fast Fourier transform algorithm in 1965 for N a power of a prime </a:t>
            </a:r>
          </a:p>
          <a:p>
            <a:endParaRPr lang="en-US" altLang="zh-CN"/>
          </a:p>
          <a:p>
            <a:r>
              <a:rPr lang="en-US" altLang="zh-CN"/>
              <a:t>Winograd combined all methods to give the most efficient FFTs </a:t>
            </a:r>
          </a:p>
          <a:p>
            <a:endParaRPr lang="en-US" altLang="zh-CN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-100013"/>
            <a:ext cx="9144000" cy="388937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4800">
                <a:solidFill>
                  <a:srgbClr val="FF0000"/>
                </a:solidFill>
                <a:ea typeface="宋体" panose="02010600030101010101" pitchFamily="2" charset="-122"/>
              </a:rPr>
              <a:t>Bandwidth </a:t>
            </a:r>
          </a:p>
          <a:p>
            <a:pPr eaLnBrk="1" hangingPunct="1">
              <a:buFontTx/>
              <a:buNone/>
            </a:pPr>
            <a:endParaRPr lang="en-US" altLang="zh-CN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>
                <a:solidFill>
                  <a:srgbClr val="000000"/>
                </a:solidFill>
                <a:ea typeface="宋体" panose="02010600030101010101" pitchFamily="2" charset="-122"/>
              </a:rPr>
              <a:t>   The range of frequencies occupied by the signal is called its </a:t>
            </a:r>
            <a:r>
              <a:rPr lang="en-US" altLang="zh-CN" sz="4400">
                <a:solidFill>
                  <a:srgbClr val="000000"/>
                </a:solidFill>
                <a:ea typeface="宋体" panose="02010600030101010101" pitchFamily="2" charset="-122"/>
              </a:rPr>
              <a:t>bandwidth.</a:t>
            </a:r>
          </a:p>
          <a:p>
            <a:pPr eaLnBrk="1" hangingPunct="1">
              <a:buFontTx/>
              <a:buNone/>
            </a:pPr>
            <a:endParaRPr lang="en-US" altLang="zh-CN" sz="44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V="1">
            <a:off x="4284663" y="3016250"/>
            <a:ext cx="0" cy="29321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148" name="Group 14"/>
          <p:cNvGrpSpPr>
            <a:grpSpLocks/>
          </p:cNvGrpSpPr>
          <p:nvPr/>
        </p:nvGrpSpPr>
        <p:grpSpPr bwMode="auto">
          <a:xfrm>
            <a:off x="1042988" y="3573016"/>
            <a:ext cx="7043737" cy="2520280"/>
            <a:chOff x="1043608" y="3097808"/>
            <a:chExt cx="7042603" cy="2519835"/>
          </a:xfrm>
        </p:grpSpPr>
        <p:cxnSp>
          <p:nvCxnSpPr>
            <p:cNvPr id="4" name="Straight Arrow Connector 3"/>
            <p:cNvCxnSpPr>
              <a:cxnSpLocks noChangeShapeType="1"/>
            </p:cNvCxnSpPr>
            <p:nvPr/>
          </p:nvCxnSpPr>
          <p:spPr bwMode="auto">
            <a:xfrm>
              <a:off x="1043608" y="4969685"/>
              <a:ext cx="5832329" cy="7191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284761" y="3137935"/>
              <a:ext cx="2057069" cy="1868158"/>
            </a:xfrm>
            <a:custGeom>
              <a:avLst/>
              <a:gdLst>
                <a:gd name="T0" fmla="*/ 0 w 2057400"/>
                <a:gd name="T1" fmla="*/ 572871 h 1868321"/>
                <a:gd name="T2" fmla="*/ 939649 w 2057400"/>
                <a:gd name="T3" fmla="*/ 64915 h 1868321"/>
                <a:gd name="T4" fmla="*/ 2057069 w 2057400"/>
                <a:gd name="T5" fmla="*/ 1868158 h 1868321"/>
                <a:gd name="T6" fmla="*/ 2057069 w 2057400"/>
                <a:gd name="T7" fmla="*/ 1868158 h 18683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7400" h="1868321">
                  <a:moveTo>
                    <a:pt x="0" y="572921"/>
                  </a:moveTo>
                  <a:cubicBezTo>
                    <a:pt x="298450" y="210971"/>
                    <a:pt x="596900" y="-150979"/>
                    <a:pt x="939800" y="64921"/>
                  </a:cubicBezTo>
                  <a:cubicBezTo>
                    <a:pt x="1282700" y="280821"/>
                    <a:pt x="2057400" y="1868321"/>
                    <a:pt x="2057400" y="1868321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2195947" y="3097808"/>
              <a:ext cx="2057069" cy="1868158"/>
            </a:xfrm>
            <a:custGeom>
              <a:avLst/>
              <a:gdLst>
                <a:gd name="T0" fmla="*/ 0 w 2057400"/>
                <a:gd name="T1" fmla="*/ 572871 h 1868321"/>
                <a:gd name="T2" fmla="*/ 939649 w 2057400"/>
                <a:gd name="T3" fmla="*/ 64915 h 1868321"/>
                <a:gd name="T4" fmla="*/ 2057069 w 2057400"/>
                <a:gd name="T5" fmla="*/ 1868158 h 1868321"/>
                <a:gd name="T6" fmla="*/ 2057069 w 2057400"/>
                <a:gd name="T7" fmla="*/ 1868158 h 18683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7400" h="1868321">
                  <a:moveTo>
                    <a:pt x="0" y="572921"/>
                  </a:moveTo>
                  <a:cubicBezTo>
                    <a:pt x="298450" y="210971"/>
                    <a:pt x="596900" y="-150979"/>
                    <a:pt x="939800" y="64921"/>
                  </a:cubicBezTo>
                  <a:cubicBezTo>
                    <a:pt x="1282700" y="280821"/>
                    <a:pt x="2057400" y="1868321"/>
                    <a:pt x="2057400" y="1868321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6153" name="TextBox 8"/>
            <p:cNvSpPr txBox="1">
              <a:spLocks noChangeArrowheads="1"/>
            </p:cNvSpPr>
            <p:nvPr/>
          </p:nvSpPr>
          <p:spPr bwMode="auto">
            <a:xfrm>
              <a:off x="4283968" y="5248311"/>
              <a:ext cx="38022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/>
                <a:t> 0                            B      Frequency </a:t>
              </a:r>
            </a:p>
          </p:txBody>
        </p:sp>
      </p:grpSp>
      <p:sp>
        <p:nvSpPr>
          <p:cNvPr id="6149" name="TextBox 11"/>
          <p:cNvSpPr txBox="1">
            <a:spLocks noChangeArrowheads="1"/>
          </p:cNvSpPr>
          <p:nvPr/>
        </p:nvSpPr>
        <p:spPr bwMode="auto">
          <a:xfrm>
            <a:off x="4381500" y="2781300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Power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39750" y="5715000"/>
            <a:ext cx="8229600" cy="1143000"/>
          </a:xfrm>
        </p:spPr>
        <p:txBody>
          <a:bodyPr/>
          <a:lstStyle/>
          <a:p>
            <a:r>
              <a:rPr lang="en-US" altLang="zh-CN"/>
              <a:t>Gauss</a:t>
            </a:r>
          </a:p>
        </p:txBody>
      </p:sp>
      <p:pic>
        <p:nvPicPr>
          <p:cNvPr id="30723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9" b="25169"/>
          <a:stretch>
            <a:fillRect/>
          </a:stretch>
        </p:blipFill>
        <p:spPr>
          <a:xfrm>
            <a:off x="457200" y="1268413"/>
            <a:ext cx="8229600" cy="4525962"/>
          </a:xfrm>
        </p:spPr>
      </p:pic>
      <p:sp>
        <p:nvSpPr>
          <p:cNvPr id="30724" name="Title 1"/>
          <p:cNvSpPr txBox="1">
            <a:spLocks/>
          </p:cNvSpPr>
          <p:nvPr/>
        </p:nvSpPr>
        <p:spPr bwMode="auto">
          <a:xfrm>
            <a:off x="34925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</a:rPr>
              <a:t>History of FT II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914400" y="5721350"/>
            <a:ext cx="8229600" cy="1143000"/>
          </a:xfrm>
        </p:spPr>
        <p:txBody>
          <a:bodyPr/>
          <a:lstStyle/>
          <a:p>
            <a:r>
              <a:rPr lang="en-US" altLang="zh-CN"/>
              <a:t>Fourier</a:t>
            </a:r>
          </a:p>
        </p:txBody>
      </p:sp>
      <p:pic>
        <p:nvPicPr>
          <p:cNvPr id="31747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1" b="23541"/>
          <a:stretch>
            <a:fillRect/>
          </a:stretch>
        </p:blipFill>
        <p:spPr>
          <a:xfrm>
            <a:off x="395288" y="1341438"/>
            <a:ext cx="8229600" cy="4525962"/>
          </a:xfrm>
        </p:spPr>
      </p:pic>
      <p:sp>
        <p:nvSpPr>
          <p:cNvPr id="31748" name="Title 1"/>
          <p:cNvSpPr txBox="1">
            <a:spLocks/>
          </p:cNvSpPr>
          <p:nvPr/>
        </p:nvSpPr>
        <p:spPr bwMode="auto">
          <a:xfrm>
            <a:off x="-36513" y="-242888"/>
            <a:ext cx="8229601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</a:rPr>
              <a:t>History of FT III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>
          <a:xfrm>
            <a:off x="395288" y="5588000"/>
            <a:ext cx="8229600" cy="1143000"/>
          </a:xfrm>
        </p:spPr>
        <p:txBody>
          <a:bodyPr/>
          <a:lstStyle/>
          <a:p>
            <a:r>
              <a:rPr lang="en-GB" altLang="zh-CN">
                <a:ea typeface="宋体" panose="02010600030101010101" pitchFamily="2" charset="-122"/>
              </a:rPr>
              <a:t>Jianfeng Feng</a:t>
            </a:r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32771" name="Picture 2" descr="http://talklikeaphysicist.com/wp-content/uploads/2008/04/image-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68405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1"/>
          <p:cNvSpPr txBox="1">
            <a:spLocks/>
          </p:cNvSpPr>
          <p:nvPr/>
        </p:nvSpPr>
        <p:spPr bwMode="auto">
          <a:xfrm>
            <a:off x="-36513" y="-315913"/>
            <a:ext cx="8229601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</a:rPr>
              <a:t>History of FT IV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>
          <a:xfrm>
            <a:off x="-36513" y="-242888"/>
            <a:ext cx="8229601" cy="1143001"/>
          </a:xfrm>
        </p:spPr>
        <p:txBody>
          <a:bodyPr/>
          <a:lstStyle/>
          <a:p>
            <a:pPr algn="l"/>
            <a:r>
              <a:rPr lang="en-GB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FT V</a:t>
            </a:r>
            <a:endParaRPr lang="zh-CN" altLang="en-US" sz="48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79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33796" name="Picture 2" descr="http://imgs.xkcd.com/comics/four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835150" y="1347788"/>
            <a:ext cx="3294063" cy="785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altLang="zh-CN" sz="6000" dirty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rPr>
              <a:t>Prof </a:t>
            </a:r>
            <a:r>
              <a:rPr lang="en-US" altLang="zh-CN" sz="6000" dirty="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rPr>
              <a:t>Feng</a:t>
            </a:r>
            <a:endParaRPr lang="zh-CN" altLang="en-US" sz="6000" dirty="0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72313" y="-121443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ages from 2007_spring_mod[1]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-31591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36513" y="-100013"/>
            <a:ext cx="5832476" cy="11255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+mn-lt"/>
                <a:ea typeface="+mn-ea"/>
              </a:rPr>
              <a:t>Complex Numbers</a:t>
            </a:r>
          </a:p>
        </p:txBody>
      </p:sp>
      <p:sp>
        <p:nvSpPr>
          <p:cNvPr id="3" name="矩形 2"/>
          <p:cNvSpPr/>
          <p:nvPr/>
        </p:nvSpPr>
        <p:spPr>
          <a:xfrm>
            <a:off x="900113" y="3068638"/>
            <a:ext cx="6840537" cy="324008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95288" y="908050"/>
            <a:ext cx="8229600" cy="1143000"/>
          </a:xfrm>
        </p:spPr>
        <p:txBody>
          <a:bodyPr/>
          <a:lstStyle/>
          <a:p>
            <a:r>
              <a:rPr lang="en-US" altLang="zh-CN"/>
              <a:t>Exp(j a) = cos a + j sin a</a:t>
            </a:r>
          </a:p>
        </p:txBody>
      </p:sp>
      <p:pic>
        <p:nvPicPr>
          <p:cNvPr id="35843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8" b="17918"/>
          <a:stretch>
            <a:fillRect/>
          </a:stretch>
        </p:blipFill>
        <p:spPr>
          <a:xfrm>
            <a:off x="457200" y="2316163"/>
            <a:ext cx="8229600" cy="4281487"/>
          </a:xfrm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07950" y="115888"/>
            <a:ext cx="3967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Euler Formular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4925" y="-90488"/>
            <a:ext cx="8229600" cy="1143001"/>
          </a:xfrm>
        </p:spPr>
        <p:txBody>
          <a:bodyPr/>
          <a:lstStyle/>
          <a:p>
            <a:pPr algn="l"/>
            <a:r>
              <a:rPr lang="en-US" altLang="zh-CN" sz="4800">
                <a:solidFill>
                  <a:srgbClr val="FF0000"/>
                </a:solidFill>
              </a:rPr>
              <a:t>The complex eponential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the trigonometric function of choice in DSP is the complex exponential: </a:t>
            </a:r>
          </a:p>
          <a:p>
            <a:pPr>
              <a:buFontTx/>
              <a:buNone/>
            </a:pPr>
            <a:endParaRPr lang="en-US" altLang="zh-CN"/>
          </a:p>
          <a:p>
            <a:r>
              <a:rPr lang="en-US" altLang="zh-CN"/>
              <a:t>x[n] =  Aexp(j(ωn+φ))</a:t>
            </a:r>
          </a:p>
          <a:p>
            <a:pPr>
              <a:buFontTx/>
              <a:buNone/>
            </a:pPr>
            <a:r>
              <a:rPr lang="en-US" altLang="zh-CN"/>
              <a:t>  </a:t>
            </a:r>
            <a:br>
              <a:rPr lang="en-US" altLang="zh-CN"/>
            </a:br>
            <a:r>
              <a:rPr lang="en-US" altLang="zh-CN"/>
              <a:t>         = A[cos(ωn + φ) + j sin(ωn + φ)] </a:t>
            </a:r>
          </a:p>
          <a:p>
            <a:endParaRPr lang="en-US" altLang="zh-CN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Pages from 2007_spring_mod[1]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36513" y="-26988"/>
            <a:ext cx="7200901" cy="1152526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7892" name="Title 1"/>
          <p:cNvSpPr txBox="1">
            <a:spLocks/>
          </p:cNvSpPr>
          <p:nvPr/>
        </p:nvSpPr>
        <p:spPr bwMode="auto">
          <a:xfrm>
            <a:off x="303213" y="-171450"/>
            <a:ext cx="85899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</a:rPr>
              <a:t>The complex eponential 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6513" y="-171450"/>
            <a:ext cx="8229601" cy="1143000"/>
          </a:xfrm>
        </p:spPr>
        <p:txBody>
          <a:bodyPr/>
          <a:lstStyle/>
          <a:p>
            <a:pPr algn="l"/>
            <a:r>
              <a:rPr lang="en-US" altLang="zh-CN" sz="4800">
                <a:solidFill>
                  <a:srgbClr val="FF0000"/>
                </a:solidFill>
              </a:rPr>
              <a:t>Most beautiful Math Formula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400675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zh-CN"/>
          </a:p>
          <a:p>
            <a:pPr marL="0" indent="0">
              <a:buFontTx/>
              <a:buNone/>
            </a:pPr>
            <a:r>
              <a:rPr lang="en-US" altLang="zh-CN"/>
              <a:t>                     </a:t>
            </a:r>
            <a:r>
              <a:rPr lang="en-US" altLang="zh-CN" i="1"/>
              <a:t>exp</a:t>
            </a:r>
            <a:r>
              <a:rPr lang="en-US" altLang="zh-CN"/>
              <a:t> ( j </a:t>
            </a:r>
            <a:r>
              <a:rPr lang="en-US" altLang="zh-CN" b="1"/>
              <a:t>π ) + 1 = 0</a:t>
            </a:r>
          </a:p>
          <a:p>
            <a:pPr marL="0" indent="0">
              <a:buFontTx/>
              <a:buNone/>
            </a:pPr>
            <a:r>
              <a:rPr lang="en-US" altLang="zh-CN"/>
              <a:t> </a:t>
            </a:r>
          </a:p>
          <a:p>
            <a:pPr marL="0" indent="0"/>
            <a:r>
              <a:rPr lang="en-US" altLang="zh-CN"/>
              <a:t>Where </a:t>
            </a:r>
            <a:r>
              <a:rPr lang="en-US" altLang="zh-CN" b="1" i="1"/>
              <a:t>e</a:t>
            </a:r>
            <a:r>
              <a:rPr lang="en-US" altLang="zh-CN"/>
              <a:t> is Euler's number</a:t>
            </a:r>
          </a:p>
          <a:p>
            <a:pPr marL="0" indent="0"/>
            <a:endParaRPr lang="en-US" altLang="zh-CN"/>
          </a:p>
          <a:p>
            <a:pPr marL="0" indent="0"/>
            <a:r>
              <a:rPr lang="en-US" altLang="zh-CN" b="1" i="1"/>
              <a:t>J </a:t>
            </a:r>
            <a:r>
              <a:rPr lang="en-US" altLang="zh-CN"/>
              <a:t> is the imaginary unit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358773"/>
            <a:ext cx="8229600" cy="490537"/>
          </a:xfrm>
        </p:spPr>
        <p:txBody>
          <a:bodyPr/>
          <a:lstStyle/>
          <a:p>
            <a:pPr algn="l" eaLnBrk="1" hangingPunct="1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Fourier's Song</a:t>
            </a:r>
            <a:b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yt1s.com - Wonderful Wave song about Fourier analysi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708400" y="4149725"/>
            <a:ext cx="3240088" cy="865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9144000" cy="6048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400">
                <a:solidFill>
                  <a:schemeClr val="bg1"/>
                </a:solidFill>
                <a:ea typeface="宋体" panose="02010600030101010101" pitchFamily="2" charset="-122"/>
              </a:rPr>
              <a:t>The ADC process is governed by an important la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0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0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000">
                <a:solidFill>
                  <a:srgbClr val="000000"/>
                </a:solidFill>
                <a:ea typeface="宋体" panose="02010600030101010101" pitchFamily="2" charset="-122"/>
              </a:rPr>
              <a:t>(will be discussed in Chapter 3)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i="1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i="1">
                <a:solidFill>
                  <a:srgbClr val="000000"/>
                </a:solidFill>
                <a:ea typeface="宋体" panose="02010600030101010101" pitchFamily="2" charset="-122"/>
              </a:rPr>
              <a:t>    An analogue signal of bandwidth B can be completely recreated from its sampled form provided its sampled at a rate  equal to at least twice it bandwidth.</a:t>
            </a:r>
            <a:r>
              <a:rPr lang="en-US" altLang="zh-CN" sz="2800">
                <a:solidFill>
                  <a:srgbClr val="000000"/>
                </a:solidFill>
                <a:ea typeface="宋体" panose="02010600030101010101" pitchFamily="2" charset="-122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ea typeface="宋体" panose="02010600030101010101" pitchFamily="2" charset="-122"/>
              </a:rPr>
              <a:t>   That is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ea typeface="宋体" panose="02010600030101010101" pitchFamily="2" charset="-122"/>
              </a:rPr>
              <a:t>                                                     </a:t>
            </a:r>
            <a:r>
              <a:rPr lang="en-US" altLang="zh-CN" sz="3600">
                <a:solidFill>
                  <a:srgbClr val="000000"/>
                </a:solidFill>
                <a:ea typeface="宋体" panose="02010600030101010101" pitchFamily="2" charset="-122"/>
              </a:rPr>
              <a:t>S &gt; 2 B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36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40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400">
                <a:solidFill>
                  <a:srgbClr val="000000"/>
                </a:solidFill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66675" y="115888"/>
            <a:ext cx="75295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FF0000"/>
                </a:solidFill>
              </a:rPr>
              <a:t>Nyquist-Shannon Theorem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Example</a:t>
            </a:r>
            <a:endParaRPr lang="zh-CN" altLang="en-US"/>
          </a:p>
        </p:txBody>
      </p:sp>
      <p:sp>
        <p:nvSpPr>
          <p:cNvPr id="40963" name="object 4"/>
          <p:cNvSpPr>
            <a:spLocks noChangeArrowheads="1"/>
          </p:cNvSpPr>
          <p:nvPr/>
        </p:nvSpPr>
        <p:spPr bwMode="auto">
          <a:xfrm>
            <a:off x="3094038" y="3997325"/>
            <a:ext cx="2627312" cy="19446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40964" name="object 2"/>
          <p:cNvSpPr>
            <a:spLocks/>
          </p:cNvSpPr>
          <p:nvPr/>
        </p:nvSpPr>
        <p:spPr bwMode="auto">
          <a:xfrm>
            <a:off x="4154488" y="2720975"/>
            <a:ext cx="774700" cy="0"/>
          </a:xfrm>
          <a:custGeom>
            <a:avLst/>
            <a:gdLst>
              <a:gd name="T0" fmla="*/ 0 w 774700"/>
              <a:gd name="T1" fmla="*/ 774699 w 7747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74700">
                <a:moveTo>
                  <a:pt x="0" y="0"/>
                </a:moveTo>
                <a:lnTo>
                  <a:pt x="774699" y="0"/>
                </a:lnTo>
              </a:path>
            </a:pathLst>
          </a:custGeom>
          <a:noFill/>
          <a:ln w="380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65" name="object 3"/>
          <p:cNvSpPr>
            <a:spLocks/>
          </p:cNvSpPr>
          <p:nvPr/>
        </p:nvSpPr>
        <p:spPr bwMode="auto">
          <a:xfrm>
            <a:off x="4852988" y="2663825"/>
            <a:ext cx="114300" cy="114300"/>
          </a:xfrm>
          <a:custGeom>
            <a:avLst/>
            <a:gdLst>
              <a:gd name="T0" fmla="*/ 0 w 114300"/>
              <a:gd name="T1" fmla="*/ 0 h 114300"/>
              <a:gd name="T2" fmla="*/ 0 w 114300"/>
              <a:gd name="T3" fmla="*/ 114300 h 114300"/>
              <a:gd name="T4" fmla="*/ 114300 w 114300"/>
              <a:gd name="T5" fmla="*/ 57150 h 114300"/>
              <a:gd name="T6" fmla="*/ 0 w 114300"/>
              <a:gd name="T7" fmla="*/ 0 h 1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4300" h="114300">
                <a:moveTo>
                  <a:pt x="0" y="0"/>
                </a:moveTo>
                <a:lnTo>
                  <a:pt x="0" y="114300"/>
                </a:lnTo>
                <a:lnTo>
                  <a:pt x="11430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66" name="object 4"/>
          <p:cNvSpPr>
            <a:spLocks/>
          </p:cNvSpPr>
          <p:nvPr/>
        </p:nvSpPr>
        <p:spPr bwMode="auto">
          <a:xfrm>
            <a:off x="4179888" y="3082925"/>
            <a:ext cx="723900" cy="0"/>
          </a:xfrm>
          <a:custGeom>
            <a:avLst/>
            <a:gdLst>
              <a:gd name="T0" fmla="*/ 723899 w 723900"/>
              <a:gd name="T1" fmla="*/ 0 w 7239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23900">
                <a:moveTo>
                  <a:pt x="723899" y="0"/>
                </a:moveTo>
                <a:lnTo>
                  <a:pt x="0" y="0"/>
                </a:lnTo>
              </a:path>
            </a:pathLst>
          </a:custGeom>
          <a:noFill/>
          <a:ln w="380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67" name="object 5"/>
          <p:cNvSpPr>
            <a:spLocks/>
          </p:cNvSpPr>
          <p:nvPr/>
        </p:nvSpPr>
        <p:spPr bwMode="auto">
          <a:xfrm>
            <a:off x="4141788" y="3025775"/>
            <a:ext cx="114300" cy="114300"/>
          </a:xfrm>
          <a:custGeom>
            <a:avLst/>
            <a:gdLst>
              <a:gd name="T0" fmla="*/ 114300 w 114300"/>
              <a:gd name="T1" fmla="*/ 0 h 114300"/>
              <a:gd name="T2" fmla="*/ 0 w 114300"/>
              <a:gd name="T3" fmla="*/ 57150 h 114300"/>
              <a:gd name="T4" fmla="*/ 114300 w 114300"/>
              <a:gd name="T5" fmla="*/ 114300 h 114300"/>
              <a:gd name="T6" fmla="*/ 114300 w 114300"/>
              <a:gd name="T7" fmla="*/ 0 h 114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68" name="object 6"/>
          <p:cNvSpPr>
            <a:spLocks noChangeArrowheads="1"/>
          </p:cNvSpPr>
          <p:nvPr/>
        </p:nvSpPr>
        <p:spPr bwMode="auto">
          <a:xfrm>
            <a:off x="4381500" y="3225800"/>
            <a:ext cx="477838" cy="4905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10" name="object 7"/>
          <p:cNvSpPr txBox="1"/>
          <p:nvPr/>
        </p:nvSpPr>
        <p:spPr>
          <a:xfrm>
            <a:off x="4408488" y="3309938"/>
            <a:ext cx="396875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400" spc="-15" dirty="0">
                <a:latin typeface="Arial"/>
                <a:cs typeface="Arial"/>
              </a:rPr>
              <a:t>FT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0970" name="object 8"/>
          <p:cNvSpPr>
            <a:spLocks noChangeArrowheads="1"/>
          </p:cNvSpPr>
          <p:nvPr/>
        </p:nvSpPr>
        <p:spPr bwMode="auto">
          <a:xfrm>
            <a:off x="4343400" y="2170113"/>
            <a:ext cx="552450" cy="4905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12" name="object 9"/>
          <p:cNvSpPr txBox="1"/>
          <p:nvPr/>
        </p:nvSpPr>
        <p:spPr>
          <a:xfrm>
            <a:off x="4370388" y="2252663"/>
            <a:ext cx="482600" cy="3302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400" spc="-15" dirty="0">
                <a:latin typeface="Arial"/>
                <a:cs typeface="Arial"/>
              </a:rPr>
              <a:t>IFT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0972" name="object 10"/>
          <p:cNvSpPr>
            <a:spLocks noChangeArrowheads="1"/>
          </p:cNvSpPr>
          <p:nvPr/>
        </p:nvSpPr>
        <p:spPr bwMode="auto">
          <a:xfrm>
            <a:off x="1779588" y="1682750"/>
            <a:ext cx="1176337" cy="4905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40973" name="object 11"/>
          <p:cNvSpPr txBox="1">
            <a:spLocks noChangeArrowheads="1"/>
          </p:cNvSpPr>
          <p:nvPr/>
        </p:nvSpPr>
        <p:spPr bwMode="auto">
          <a:xfrm>
            <a:off x="1116013" y="1766888"/>
            <a:ext cx="2735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zh-CN" sz="2400">
                <a:solidFill>
                  <a:srgbClr val="990033"/>
                </a:solidFill>
                <a:cs typeface="Arial" panose="020B0604020202020204" pitchFamily="34" charset="0"/>
              </a:rPr>
              <a:t>Frequency</a:t>
            </a:r>
            <a:r>
              <a:rPr lang="zh-CN" altLang="zh-CN" sz="2400">
                <a:solidFill>
                  <a:srgbClr val="990033"/>
                </a:solidFill>
                <a:cs typeface="Arial" panose="020B0604020202020204" pitchFamily="34" charset="0"/>
              </a:rPr>
              <a:t>-space</a:t>
            </a:r>
            <a:endParaRPr lang="zh-CN" altLang="zh-CN" sz="2400">
              <a:cs typeface="Arial" panose="020B0604020202020204" pitchFamily="34" charset="0"/>
            </a:endParaRPr>
          </a:p>
        </p:txBody>
      </p:sp>
      <p:sp>
        <p:nvSpPr>
          <p:cNvPr id="40974" name="object 12"/>
          <p:cNvSpPr>
            <a:spLocks/>
          </p:cNvSpPr>
          <p:nvPr/>
        </p:nvSpPr>
        <p:spPr bwMode="auto">
          <a:xfrm>
            <a:off x="1447800" y="3259138"/>
            <a:ext cx="1574800" cy="0"/>
          </a:xfrm>
          <a:custGeom>
            <a:avLst/>
            <a:gdLst>
              <a:gd name="T0" fmla="*/ 0 w 1574800"/>
              <a:gd name="T1" fmla="*/ 1574799 w 15748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574800">
                <a:moveTo>
                  <a:pt x="0" y="0"/>
                </a:moveTo>
                <a:lnTo>
                  <a:pt x="1574799" y="0"/>
                </a:lnTo>
              </a:path>
            </a:pathLst>
          </a:custGeom>
          <a:noFill/>
          <a:ln w="12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75" name="object 13"/>
          <p:cNvSpPr>
            <a:spLocks/>
          </p:cNvSpPr>
          <p:nvPr/>
        </p:nvSpPr>
        <p:spPr bwMode="auto">
          <a:xfrm>
            <a:off x="2971800" y="3221038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200 h 76200"/>
              <a:gd name="T4" fmla="*/ 76200 w 76200"/>
              <a:gd name="T5" fmla="*/ 38100 h 76200"/>
              <a:gd name="T6" fmla="*/ 0 w 76200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76" name="object 14"/>
          <p:cNvSpPr>
            <a:spLocks/>
          </p:cNvSpPr>
          <p:nvPr/>
        </p:nvSpPr>
        <p:spPr bwMode="auto">
          <a:xfrm>
            <a:off x="2233613" y="2606675"/>
            <a:ext cx="1587" cy="1262063"/>
          </a:xfrm>
          <a:custGeom>
            <a:avLst/>
            <a:gdLst>
              <a:gd name="T0" fmla="*/ 1555 w 1905"/>
              <a:gd name="T1" fmla="*/ 1262062 h 1262379"/>
              <a:gd name="T2" fmla="*/ 0 w 1905"/>
              <a:gd name="T3" fmla="*/ 0 h 126237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05" h="1262379">
                <a:moveTo>
                  <a:pt x="1555" y="1262062"/>
                </a:moveTo>
                <a:lnTo>
                  <a:pt x="0" y="0"/>
                </a:lnTo>
              </a:path>
            </a:pathLst>
          </a:custGeom>
          <a:noFill/>
          <a:ln w="12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77" name="object 15"/>
          <p:cNvSpPr>
            <a:spLocks/>
          </p:cNvSpPr>
          <p:nvPr/>
        </p:nvSpPr>
        <p:spPr bwMode="auto">
          <a:xfrm>
            <a:off x="2195513" y="2581275"/>
            <a:ext cx="76200" cy="76200"/>
          </a:xfrm>
          <a:custGeom>
            <a:avLst/>
            <a:gdLst>
              <a:gd name="T0" fmla="*/ 38006 w 76200"/>
              <a:gd name="T1" fmla="*/ 0 h 76835"/>
              <a:gd name="T2" fmla="*/ 0 w 76200"/>
              <a:gd name="T3" fmla="*/ 76246 h 76835"/>
              <a:gd name="T4" fmla="*/ 76200 w 76200"/>
              <a:gd name="T5" fmla="*/ 76153 h 76835"/>
              <a:gd name="T6" fmla="*/ 38006 w 76200"/>
              <a:gd name="T7" fmla="*/ 0 h 76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835">
                <a:moveTo>
                  <a:pt x="38006" y="0"/>
                </a:moveTo>
                <a:lnTo>
                  <a:pt x="0" y="76246"/>
                </a:lnTo>
                <a:lnTo>
                  <a:pt x="76200" y="76153"/>
                </a:lnTo>
                <a:lnTo>
                  <a:pt x="380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78" name="object 16"/>
          <p:cNvSpPr>
            <a:spLocks noChangeArrowheads="1"/>
          </p:cNvSpPr>
          <p:nvPr/>
        </p:nvSpPr>
        <p:spPr bwMode="auto">
          <a:xfrm>
            <a:off x="3175000" y="3043238"/>
            <a:ext cx="366713" cy="4889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40979" name="object 17"/>
          <p:cNvSpPr txBox="1">
            <a:spLocks noChangeArrowheads="1"/>
          </p:cNvSpPr>
          <p:nvPr/>
        </p:nvSpPr>
        <p:spPr bwMode="auto">
          <a:xfrm>
            <a:off x="3203575" y="3125788"/>
            <a:ext cx="56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zh-CN" sz="2400">
                <a:cs typeface="Arial" panose="020B0604020202020204" pitchFamily="34" charset="0"/>
              </a:rPr>
              <a:t>k</a:t>
            </a:r>
            <a:r>
              <a:rPr lang="en-US" altLang="zh-CN" sz="1600">
                <a:cs typeface="Arial" panose="020B0604020202020204" pitchFamily="34" charset="0"/>
              </a:rPr>
              <a:t>2</a:t>
            </a:r>
            <a:endParaRPr lang="zh-CN" altLang="zh-CN" sz="1600">
              <a:cs typeface="Arial" panose="020B0604020202020204" pitchFamily="34" charset="0"/>
            </a:endParaRPr>
          </a:p>
        </p:txBody>
      </p:sp>
      <p:sp>
        <p:nvSpPr>
          <p:cNvPr id="40980" name="object 18"/>
          <p:cNvSpPr>
            <a:spLocks noChangeArrowheads="1"/>
          </p:cNvSpPr>
          <p:nvPr/>
        </p:nvSpPr>
        <p:spPr bwMode="auto">
          <a:xfrm>
            <a:off x="2324100" y="2314575"/>
            <a:ext cx="365125" cy="49053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40981" name="object 19"/>
          <p:cNvSpPr txBox="1">
            <a:spLocks noChangeArrowheads="1"/>
          </p:cNvSpPr>
          <p:nvPr/>
        </p:nvSpPr>
        <p:spPr bwMode="auto">
          <a:xfrm>
            <a:off x="2351088" y="2397125"/>
            <a:ext cx="48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zh-CN" sz="2400">
                <a:cs typeface="Arial" panose="020B0604020202020204" pitchFamily="34" charset="0"/>
              </a:rPr>
              <a:t>k</a:t>
            </a:r>
            <a:r>
              <a:rPr lang="en-US" altLang="zh-CN" sz="1600">
                <a:cs typeface="Arial" panose="020B0604020202020204" pitchFamily="34" charset="0"/>
              </a:rPr>
              <a:t>1</a:t>
            </a:r>
            <a:endParaRPr lang="zh-CN" altLang="zh-CN" sz="1600">
              <a:cs typeface="Arial" panose="020B0604020202020204" pitchFamily="34" charset="0"/>
            </a:endParaRPr>
          </a:p>
        </p:txBody>
      </p:sp>
      <p:sp>
        <p:nvSpPr>
          <p:cNvPr id="40982" name="object 20"/>
          <p:cNvSpPr>
            <a:spLocks noChangeArrowheads="1"/>
          </p:cNvSpPr>
          <p:nvPr/>
        </p:nvSpPr>
        <p:spPr bwMode="auto">
          <a:xfrm>
            <a:off x="5614988" y="1682750"/>
            <a:ext cx="1846262" cy="49053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40983" name="object 21"/>
          <p:cNvSpPr>
            <a:spLocks/>
          </p:cNvSpPr>
          <p:nvPr/>
        </p:nvSpPr>
        <p:spPr bwMode="auto">
          <a:xfrm>
            <a:off x="6675438" y="2449513"/>
            <a:ext cx="30162" cy="1419225"/>
          </a:xfrm>
          <a:custGeom>
            <a:avLst/>
            <a:gdLst>
              <a:gd name="T0" fmla="*/ 29631 w 29845"/>
              <a:gd name="T1" fmla="*/ 1419229 h 1419225"/>
              <a:gd name="T2" fmla="*/ 0 w 29845"/>
              <a:gd name="T3" fmla="*/ 0 h 141922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9845" h="1419225">
                <a:moveTo>
                  <a:pt x="29631" y="1419229"/>
                </a:moveTo>
                <a:lnTo>
                  <a:pt x="0" y="0"/>
                </a:lnTo>
              </a:path>
            </a:pathLst>
          </a:custGeom>
          <a:noFill/>
          <a:ln w="12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84" name="object 22"/>
          <p:cNvSpPr>
            <a:spLocks/>
          </p:cNvSpPr>
          <p:nvPr/>
        </p:nvSpPr>
        <p:spPr bwMode="auto">
          <a:xfrm>
            <a:off x="6638925" y="2424113"/>
            <a:ext cx="76200" cy="77787"/>
          </a:xfrm>
          <a:custGeom>
            <a:avLst/>
            <a:gdLst>
              <a:gd name="T0" fmla="*/ 36501 w 76200"/>
              <a:gd name="T1" fmla="*/ 0 h 77469"/>
              <a:gd name="T2" fmla="*/ 0 w 76200"/>
              <a:gd name="T3" fmla="*/ 76978 h 77469"/>
              <a:gd name="T4" fmla="*/ 76183 w 76200"/>
              <a:gd name="T5" fmla="*/ 75387 h 77469"/>
              <a:gd name="T6" fmla="*/ 36501 w 76200"/>
              <a:gd name="T7" fmla="*/ 0 h 77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7469">
                <a:moveTo>
                  <a:pt x="36501" y="0"/>
                </a:moveTo>
                <a:lnTo>
                  <a:pt x="0" y="76978"/>
                </a:lnTo>
                <a:lnTo>
                  <a:pt x="76183" y="75387"/>
                </a:lnTo>
                <a:lnTo>
                  <a:pt x="3650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85" name="object 23"/>
          <p:cNvSpPr>
            <a:spLocks noChangeArrowheads="1"/>
          </p:cNvSpPr>
          <p:nvPr/>
        </p:nvSpPr>
        <p:spPr bwMode="auto">
          <a:xfrm>
            <a:off x="7518400" y="3030538"/>
            <a:ext cx="261938" cy="48577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40986" name="object 24"/>
          <p:cNvSpPr>
            <a:spLocks noChangeArrowheads="1"/>
          </p:cNvSpPr>
          <p:nvPr/>
        </p:nvSpPr>
        <p:spPr bwMode="auto">
          <a:xfrm>
            <a:off x="6770688" y="2160588"/>
            <a:ext cx="261937" cy="490537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28" name="object 25"/>
          <p:cNvSpPr txBox="1"/>
          <p:nvPr/>
        </p:nvSpPr>
        <p:spPr>
          <a:xfrm>
            <a:off x="5640388" y="1766888"/>
            <a:ext cx="1770062" cy="8080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z="2400" spc="-10" dirty="0">
                <a:solidFill>
                  <a:srgbClr val="990033"/>
                </a:solidFill>
                <a:latin typeface="Arial"/>
                <a:cs typeface="Arial"/>
              </a:rPr>
              <a:t>Image</a:t>
            </a:r>
            <a:r>
              <a:rPr sz="2400" spc="-5" dirty="0">
                <a:solidFill>
                  <a:srgbClr val="99003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990033"/>
                </a:solidFill>
                <a:latin typeface="Arial"/>
                <a:cs typeface="Arial"/>
              </a:rPr>
              <a:t>space</a:t>
            </a:r>
            <a:endParaRPr sz="2400">
              <a:latin typeface="Arial"/>
              <a:cs typeface="Arial"/>
            </a:endParaRPr>
          </a:p>
          <a:p>
            <a:pPr marL="1169670">
              <a:spcBef>
                <a:spcPts val="880"/>
              </a:spcBef>
              <a:defRPr/>
            </a:pPr>
            <a:r>
              <a:rPr sz="2400" dirty="0"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40988" name="object 26"/>
          <p:cNvSpPr txBox="1">
            <a:spLocks noChangeArrowheads="1"/>
          </p:cNvSpPr>
          <p:nvPr/>
        </p:nvSpPr>
        <p:spPr bwMode="auto">
          <a:xfrm>
            <a:off x="7546975" y="3111500"/>
            <a:ext cx="1778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zh-CN" altLang="zh-CN" sz="2400">
                <a:cs typeface="Arial" panose="020B0604020202020204" pitchFamily="34" charset="0"/>
              </a:rPr>
              <a:t>x</a:t>
            </a:r>
          </a:p>
        </p:txBody>
      </p:sp>
      <p:sp>
        <p:nvSpPr>
          <p:cNvPr id="40989" name="object 27"/>
          <p:cNvSpPr>
            <a:spLocks noChangeArrowheads="1"/>
          </p:cNvSpPr>
          <p:nvPr/>
        </p:nvSpPr>
        <p:spPr bwMode="auto">
          <a:xfrm>
            <a:off x="1098550" y="4210050"/>
            <a:ext cx="1752600" cy="161925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40990" name="object 28"/>
          <p:cNvSpPr>
            <a:spLocks noChangeArrowheads="1"/>
          </p:cNvSpPr>
          <p:nvPr/>
        </p:nvSpPr>
        <p:spPr bwMode="auto">
          <a:xfrm>
            <a:off x="6011863" y="4276725"/>
            <a:ext cx="1905000" cy="16002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zh-CN" altLang="zh-CN"/>
          </a:p>
        </p:txBody>
      </p:sp>
      <p:sp>
        <p:nvSpPr>
          <p:cNvPr id="40991" name="object 29"/>
          <p:cNvSpPr>
            <a:spLocks/>
          </p:cNvSpPr>
          <p:nvPr/>
        </p:nvSpPr>
        <p:spPr bwMode="auto">
          <a:xfrm>
            <a:off x="5868988" y="3257550"/>
            <a:ext cx="1497012" cy="1588"/>
          </a:xfrm>
          <a:custGeom>
            <a:avLst/>
            <a:gdLst>
              <a:gd name="T0" fmla="*/ 0 w 1497329"/>
              <a:gd name="T1" fmla="*/ 0 h 1904"/>
              <a:gd name="T2" fmla="*/ 1497011 w 1497329"/>
              <a:gd name="T3" fmla="*/ 1561 h 19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497329" h="1904">
                <a:moveTo>
                  <a:pt x="0" y="0"/>
                </a:moveTo>
                <a:lnTo>
                  <a:pt x="1497011" y="1561"/>
                </a:lnTo>
              </a:path>
            </a:pathLst>
          </a:custGeom>
          <a:noFill/>
          <a:ln w="1269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92" name="object 30"/>
          <p:cNvSpPr>
            <a:spLocks/>
          </p:cNvSpPr>
          <p:nvPr/>
        </p:nvSpPr>
        <p:spPr bwMode="auto">
          <a:xfrm>
            <a:off x="7315200" y="3221038"/>
            <a:ext cx="76200" cy="76200"/>
          </a:xfrm>
          <a:custGeom>
            <a:avLst/>
            <a:gdLst>
              <a:gd name="T0" fmla="*/ 80 w 76834"/>
              <a:gd name="T1" fmla="*/ 0 h 76200"/>
              <a:gd name="T2" fmla="*/ 0 w 76834"/>
              <a:gd name="T3" fmla="*/ 76200 h 76200"/>
              <a:gd name="T4" fmla="*/ 76239 w 76834"/>
              <a:gd name="T5" fmla="*/ 38178 h 76200"/>
              <a:gd name="T6" fmla="*/ 80 w 76834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34" h="76200">
                <a:moveTo>
                  <a:pt x="80" y="0"/>
                </a:moveTo>
                <a:lnTo>
                  <a:pt x="0" y="76200"/>
                </a:lnTo>
                <a:lnTo>
                  <a:pt x="76239" y="38178"/>
                </a:lnTo>
                <a:lnTo>
                  <a:pt x="8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93" name="object 32"/>
          <p:cNvSpPr>
            <a:spLocks/>
          </p:cNvSpPr>
          <p:nvPr/>
        </p:nvSpPr>
        <p:spPr bwMode="auto">
          <a:xfrm>
            <a:off x="1600200" y="3711575"/>
            <a:ext cx="1270000" cy="0"/>
          </a:xfrm>
          <a:custGeom>
            <a:avLst/>
            <a:gdLst>
              <a:gd name="T0" fmla="*/ 0 w 1270000"/>
              <a:gd name="T1" fmla="*/ 1269999 w 12700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00">
                <a:moveTo>
                  <a:pt x="0" y="0"/>
                </a:moveTo>
                <a:lnTo>
                  <a:pt x="1269999" y="0"/>
                </a:lnTo>
              </a:path>
            </a:pathLst>
          </a:custGeom>
          <a:noFill/>
          <a:ln w="9524">
            <a:solidFill>
              <a:srgbClr val="B619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94" name="object 33"/>
          <p:cNvSpPr>
            <a:spLocks/>
          </p:cNvSpPr>
          <p:nvPr/>
        </p:nvSpPr>
        <p:spPr bwMode="auto">
          <a:xfrm>
            <a:off x="2819400" y="3673475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200 h 76200"/>
              <a:gd name="T4" fmla="*/ 76200 w 76200"/>
              <a:gd name="T5" fmla="*/ 38100 h 76200"/>
              <a:gd name="T6" fmla="*/ 0 w 76200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95" name="object 34"/>
          <p:cNvSpPr>
            <a:spLocks/>
          </p:cNvSpPr>
          <p:nvPr/>
        </p:nvSpPr>
        <p:spPr bwMode="auto">
          <a:xfrm>
            <a:off x="1592263" y="3559175"/>
            <a:ext cx="1270000" cy="0"/>
          </a:xfrm>
          <a:custGeom>
            <a:avLst/>
            <a:gdLst>
              <a:gd name="T0" fmla="*/ 1269999 w 1270000"/>
              <a:gd name="T1" fmla="*/ 0 w 12700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00">
                <a:moveTo>
                  <a:pt x="1269999" y="0"/>
                </a:moveTo>
                <a:lnTo>
                  <a:pt x="0" y="1"/>
                </a:lnTo>
              </a:path>
            </a:pathLst>
          </a:custGeom>
          <a:noFill/>
          <a:ln w="9524">
            <a:solidFill>
              <a:srgbClr val="B619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96" name="object 35"/>
          <p:cNvSpPr>
            <a:spLocks/>
          </p:cNvSpPr>
          <p:nvPr/>
        </p:nvSpPr>
        <p:spPr bwMode="auto">
          <a:xfrm>
            <a:off x="1566863" y="3521075"/>
            <a:ext cx="76200" cy="76200"/>
          </a:xfrm>
          <a:custGeom>
            <a:avLst/>
            <a:gdLst>
              <a:gd name="T0" fmla="*/ 76200 w 76200"/>
              <a:gd name="T1" fmla="*/ 0 h 76200"/>
              <a:gd name="T2" fmla="*/ 0 w 76200"/>
              <a:gd name="T3" fmla="*/ 38100 h 76200"/>
              <a:gd name="T4" fmla="*/ 76200 w 76200"/>
              <a:gd name="T5" fmla="*/ 76200 h 76200"/>
              <a:gd name="T6" fmla="*/ 76200 w 76200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97" name="object 36"/>
          <p:cNvSpPr>
            <a:spLocks/>
          </p:cNvSpPr>
          <p:nvPr/>
        </p:nvSpPr>
        <p:spPr bwMode="auto">
          <a:xfrm>
            <a:off x="1600200" y="3406775"/>
            <a:ext cx="1270000" cy="0"/>
          </a:xfrm>
          <a:custGeom>
            <a:avLst/>
            <a:gdLst>
              <a:gd name="T0" fmla="*/ 0 w 1270000"/>
              <a:gd name="T1" fmla="*/ 1269999 w 12700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00">
                <a:moveTo>
                  <a:pt x="0" y="0"/>
                </a:moveTo>
                <a:lnTo>
                  <a:pt x="1269999" y="0"/>
                </a:lnTo>
              </a:path>
            </a:pathLst>
          </a:custGeom>
          <a:noFill/>
          <a:ln w="9524">
            <a:solidFill>
              <a:srgbClr val="B619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98" name="object 37"/>
          <p:cNvSpPr>
            <a:spLocks/>
          </p:cNvSpPr>
          <p:nvPr/>
        </p:nvSpPr>
        <p:spPr bwMode="auto">
          <a:xfrm>
            <a:off x="2819400" y="3368675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200 h 76200"/>
              <a:gd name="T4" fmla="*/ 76200 w 76200"/>
              <a:gd name="T5" fmla="*/ 38100 h 76200"/>
              <a:gd name="T6" fmla="*/ 0 w 76200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0999" name="object 38"/>
          <p:cNvSpPr>
            <a:spLocks/>
          </p:cNvSpPr>
          <p:nvPr/>
        </p:nvSpPr>
        <p:spPr bwMode="auto">
          <a:xfrm>
            <a:off x="1592263" y="3254375"/>
            <a:ext cx="1270000" cy="0"/>
          </a:xfrm>
          <a:custGeom>
            <a:avLst/>
            <a:gdLst>
              <a:gd name="T0" fmla="*/ 1269999 w 1270000"/>
              <a:gd name="T1" fmla="*/ 0 w 12700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00">
                <a:moveTo>
                  <a:pt x="1269999" y="0"/>
                </a:moveTo>
                <a:lnTo>
                  <a:pt x="0" y="1"/>
                </a:lnTo>
              </a:path>
            </a:pathLst>
          </a:custGeom>
          <a:noFill/>
          <a:ln w="9524">
            <a:solidFill>
              <a:srgbClr val="B619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1000" name="object 39"/>
          <p:cNvSpPr>
            <a:spLocks/>
          </p:cNvSpPr>
          <p:nvPr/>
        </p:nvSpPr>
        <p:spPr bwMode="auto">
          <a:xfrm>
            <a:off x="1566863" y="3216275"/>
            <a:ext cx="76200" cy="76200"/>
          </a:xfrm>
          <a:custGeom>
            <a:avLst/>
            <a:gdLst>
              <a:gd name="T0" fmla="*/ 76200 w 76200"/>
              <a:gd name="T1" fmla="*/ 0 h 76200"/>
              <a:gd name="T2" fmla="*/ 0 w 76200"/>
              <a:gd name="T3" fmla="*/ 38100 h 76200"/>
              <a:gd name="T4" fmla="*/ 76200 w 76200"/>
              <a:gd name="T5" fmla="*/ 76200 h 76200"/>
              <a:gd name="T6" fmla="*/ 76200 w 76200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1001" name="object 40"/>
          <p:cNvSpPr>
            <a:spLocks/>
          </p:cNvSpPr>
          <p:nvPr/>
        </p:nvSpPr>
        <p:spPr bwMode="auto">
          <a:xfrm>
            <a:off x="1614488" y="3130550"/>
            <a:ext cx="1270000" cy="0"/>
          </a:xfrm>
          <a:custGeom>
            <a:avLst/>
            <a:gdLst>
              <a:gd name="T0" fmla="*/ 0 w 1270000"/>
              <a:gd name="T1" fmla="*/ 1269999 w 12700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00">
                <a:moveTo>
                  <a:pt x="0" y="0"/>
                </a:moveTo>
                <a:lnTo>
                  <a:pt x="1269999" y="0"/>
                </a:lnTo>
              </a:path>
            </a:pathLst>
          </a:custGeom>
          <a:noFill/>
          <a:ln w="9524">
            <a:solidFill>
              <a:srgbClr val="B619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1002" name="object 41"/>
          <p:cNvSpPr>
            <a:spLocks/>
          </p:cNvSpPr>
          <p:nvPr/>
        </p:nvSpPr>
        <p:spPr bwMode="auto">
          <a:xfrm>
            <a:off x="2833688" y="3092450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200 h 76200"/>
              <a:gd name="T4" fmla="*/ 76200 w 76200"/>
              <a:gd name="T5" fmla="*/ 38100 h 76200"/>
              <a:gd name="T6" fmla="*/ 0 w 76200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1003" name="object 42"/>
          <p:cNvSpPr>
            <a:spLocks/>
          </p:cNvSpPr>
          <p:nvPr/>
        </p:nvSpPr>
        <p:spPr bwMode="auto">
          <a:xfrm>
            <a:off x="1606550" y="2978150"/>
            <a:ext cx="1270000" cy="0"/>
          </a:xfrm>
          <a:custGeom>
            <a:avLst/>
            <a:gdLst>
              <a:gd name="T0" fmla="*/ 1269999 w 1270000"/>
              <a:gd name="T1" fmla="*/ 0 w 12700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00">
                <a:moveTo>
                  <a:pt x="1269999" y="0"/>
                </a:moveTo>
                <a:lnTo>
                  <a:pt x="0" y="1"/>
                </a:lnTo>
              </a:path>
            </a:pathLst>
          </a:custGeom>
          <a:noFill/>
          <a:ln w="9524">
            <a:solidFill>
              <a:srgbClr val="B619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1004" name="object 43"/>
          <p:cNvSpPr>
            <a:spLocks/>
          </p:cNvSpPr>
          <p:nvPr/>
        </p:nvSpPr>
        <p:spPr bwMode="auto">
          <a:xfrm>
            <a:off x="1581150" y="2940050"/>
            <a:ext cx="76200" cy="76200"/>
          </a:xfrm>
          <a:custGeom>
            <a:avLst/>
            <a:gdLst>
              <a:gd name="T0" fmla="*/ 76200 w 76200"/>
              <a:gd name="T1" fmla="*/ 0 h 76200"/>
              <a:gd name="T2" fmla="*/ 0 w 76200"/>
              <a:gd name="T3" fmla="*/ 38100 h 76200"/>
              <a:gd name="T4" fmla="*/ 76200 w 76200"/>
              <a:gd name="T5" fmla="*/ 76200 h 76200"/>
              <a:gd name="T6" fmla="*/ 76200 w 76200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1005" name="object 44"/>
          <p:cNvSpPr>
            <a:spLocks/>
          </p:cNvSpPr>
          <p:nvPr/>
        </p:nvSpPr>
        <p:spPr bwMode="auto">
          <a:xfrm>
            <a:off x="1614488" y="2825750"/>
            <a:ext cx="1270000" cy="0"/>
          </a:xfrm>
          <a:custGeom>
            <a:avLst/>
            <a:gdLst>
              <a:gd name="T0" fmla="*/ 0 w 1270000"/>
              <a:gd name="T1" fmla="*/ 1269999 w 127000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70000">
                <a:moveTo>
                  <a:pt x="0" y="0"/>
                </a:moveTo>
                <a:lnTo>
                  <a:pt x="1269999" y="0"/>
                </a:lnTo>
              </a:path>
            </a:pathLst>
          </a:custGeom>
          <a:noFill/>
          <a:ln w="9524">
            <a:solidFill>
              <a:srgbClr val="B619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41006" name="object 45"/>
          <p:cNvSpPr>
            <a:spLocks/>
          </p:cNvSpPr>
          <p:nvPr/>
        </p:nvSpPr>
        <p:spPr bwMode="auto">
          <a:xfrm>
            <a:off x="2833688" y="2787650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200 h 76200"/>
              <a:gd name="T4" fmla="*/ 76200 w 76200"/>
              <a:gd name="T5" fmla="*/ 38100 h 76200"/>
              <a:gd name="T6" fmla="*/ 0 w 76200"/>
              <a:gd name="T7" fmla="*/ 0 h 76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B619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1B1F1-6612-479C-AE71-A8A4313BD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8BA56-547F-45DD-835C-E34D6BD0E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Male_and_Female_Brains_are_Different_-_fMRI">
            <a:hlinkClick r:id="" action="ppaction://media"/>
            <a:extLst>
              <a:ext uri="{FF2B5EF4-FFF2-40B4-BE49-F238E27FC236}">
                <a16:creationId xmlns:a16="http://schemas.microsoft.com/office/drawing/2014/main" id="{B396E764-2BA9-4769-80F7-413C781AA2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1043608" y="476672"/>
            <a:ext cx="7344816" cy="550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7933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 txBox="1">
            <a:spLocks/>
          </p:cNvSpPr>
          <p:nvPr/>
        </p:nvSpPr>
        <p:spPr bwMode="auto">
          <a:xfrm>
            <a:off x="533400" y="-152400"/>
            <a:ext cx="8229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3300" b="1" dirty="0"/>
              <a:t>Fun: </a:t>
            </a:r>
            <a:r>
              <a:rPr lang="en-US" altLang="zh-CN" sz="2800" b="1" dirty="0"/>
              <a:t>Decoding  dream (</a:t>
            </a:r>
            <a:r>
              <a:rPr lang="en-US" altLang="zh-CN" sz="2800" b="1" dirty="0" err="1"/>
              <a:t>Horikawa</a:t>
            </a:r>
            <a:r>
              <a:rPr lang="en-US" altLang="zh-CN" sz="2800" b="1" dirty="0"/>
              <a:t> et al. Science, 2013)</a:t>
            </a:r>
            <a:endParaRPr lang="zh-CN" altLang="en-US" sz="3300" b="1" dirty="0"/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" name="1234330s1_dre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45" y="1138333"/>
            <a:ext cx="6254110" cy="5514393"/>
          </a:xfrm>
          <a:prstGeom prst="rect">
            <a:avLst/>
          </a:prstGeom>
        </p:spPr>
      </p:pic>
      <p:pic>
        <p:nvPicPr>
          <p:cNvPr id="8" name="1234330s2_dre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8298" y="1121604"/>
            <a:ext cx="5627564" cy="5531122"/>
          </a:xfrm>
          <a:prstGeom prst="rect">
            <a:avLst/>
          </a:prstGeom>
        </p:spPr>
      </p:pic>
      <p:pic>
        <p:nvPicPr>
          <p:cNvPr id="9" name="Picture 2" descr="C:\Users\jianfeng\Desktop\bioinformatics_2013\Brain_00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86" y="211458"/>
            <a:ext cx="1929662" cy="190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8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</a:t>
            </a:r>
            <a:endParaRPr lang="zh-CN" altLang="en-US" dirty="0"/>
          </a:p>
        </p:txBody>
      </p:sp>
      <p:pic>
        <p:nvPicPr>
          <p:cNvPr id="4" name="【中文字幕】大脑词汇地图：常见词语在大脑上对应位置——Nature最新封面文章_高清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 end="23876.6666"/>
                  <p14:fade in="1000"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26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34925" y="-242888"/>
            <a:ext cx="8229600" cy="1143001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Example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1187450" y="2636838"/>
            <a:ext cx="70564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3059113" y="3141663"/>
            <a:ext cx="0" cy="863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4716463" y="3141663"/>
            <a:ext cx="0" cy="863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TextBox 14"/>
          <p:cNvSpPr txBox="1">
            <a:spLocks noChangeArrowheads="1"/>
          </p:cNvSpPr>
          <p:nvPr/>
        </p:nvSpPr>
        <p:spPr bwMode="auto">
          <a:xfrm>
            <a:off x="1476375" y="4652963"/>
            <a:ext cx="45053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/>
              <a:t>I will guess that B = 1 Hz</a:t>
            </a:r>
          </a:p>
          <a:p>
            <a:pPr eaLnBrk="1" hangingPunct="1">
              <a:spcBef>
                <a:spcPct val="0"/>
              </a:spcBef>
            </a:pPr>
            <a:endParaRPr lang="en-US" altLang="zh-CN" sz="1800"/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Sample at 2B = 2 Hz:    x[n] = [ </a:t>
            </a:r>
            <a:r>
              <a:rPr lang="en-US" altLang="zh-CN" sz="1800">
                <a:solidFill>
                  <a:srgbClr val="FF0000"/>
                </a:solidFill>
              </a:rPr>
              <a:t>0 0 0 0 </a:t>
            </a:r>
            <a:r>
              <a:rPr lang="en-US" altLang="zh-CN" sz="1800"/>
              <a:t>]</a:t>
            </a:r>
          </a:p>
          <a:p>
            <a:pPr eaLnBrk="1" hangingPunct="1">
              <a:spcBef>
                <a:spcPct val="0"/>
              </a:spcBef>
            </a:pPr>
            <a:endParaRPr lang="en-US" altLang="zh-CN" sz="1800"/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Intuitively,  I would say it will not work 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6516688" y="3213100"/>
            <a:ext cx="0" cy="863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V="1">
            <a:off x="8316913" y="3213100"/>
            <a:ext cx="0" cy="863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34925" y="-242888"/>
            <a:ext cx="8229600" cy="1143001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Example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1187450" y="2636838"/>
            <a:ext cx="70564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2124075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3059113" y="3141663"/>
            <a:ext cx="0" cy="863600"/>
          </a:xfrm>
          <a:prstGeom prst="straightConnector1">
            <a:avLst/>
          </a:prstGeom>
          <a:noFill/>
          <a:ln w="25400">
            <a:solidFill>
              <a:srgbClr val="BBE0E3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4716463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3851275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9" name="TextBox 14"/>
          <p:cNvSpPr txBox="1">
            <a:spLocks noChangeArrowheads="1"/>
          </p:cNvSpPr>
          <p:nvPr/>
        </p:nvSpPr>
        <p:spPr bwMode="auto">
          <a:xfrm>
            <a:off x="1403350" y="4797425"/>
            <a:ext cx="67516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/>
              <a:t>I will guess that B = 1 Hz</a:t>
            </a:r>
          </a:p>
          <a:p>
            <a:pPr eaLnBrk="1" hangingPunct="1">
              <a:spcBef>
                <a:spcPct val="0"/>
              </a:spcBef>
            </a:pPr>
            <a:endParaRPr lang="en-US" altLang="zh-CN" sz="1800"/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Sample at 2B &lt; 4 Hz:    x[n] = [ </a:t>
            </a:r>
            <a:r>
              <a:rPr lang="en-US" altLang="zh-CN" sz="1800">
                <a:solidFill>
                  <a:srgbClr val="FF0000"/>
                </a:solidFill>
              </a:rPr>
              <a:t>1 0 -1 0 1 0 -1 0 </a:t>
            </a:r>
            <a:r>
              <a:rPr lang="en-US" altLang="zh-CN" sz="1800"/>
              <a:t>]</a:t>
            </a:r>
          </a:p>
          <a:p>
            <a:pPr eaLnBrk="1" hangingPunct="1">
              <a:spcBef>
                <a:spcPct val="0"/>
              </a:spcBef>
            </a:pPr>
            <a:endParaRPr lang="en-US" altLang="zh-CN" sz="1800"/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According to N-S Thm, we can fully recover the original signal 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6516688" y="3141663"/>
            <a:ext cx="0" cy="863600"/>
          </a:xfrm>
          <a:prstGeom prst="straightConnector1">
            <a:avLst/>
          </a:prstGeom>
          <a:noFill/>
          <a:ln w="25400">
            <a:solidFill>
              <a:srgbClr val="BBE0E3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V="1">
            <a:off x="8316913" y="3213100"/>
            <a:ext cx="0" cy="863600"/>
          </a:xfrm>
          <a:prstGeom prst="straightConnector1">
            <a:avLst/>
          </a:prstGeom>
          <a:noFill/>
          <a:ln w="25400">
            <a:solidFill>
              <a:srgbClr val="BBE0E3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5724525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7451725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34925" y="-242888"/>
            <a:ext cx="8229600" cy="1143001"/>
          </a:xfrm>
        </p:spPr>
        <p:txBody>
          <a:bodyPr/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Example</a:t>
            </a:r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1187450" y="2636838"/>
            <a:ext cx="70564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2124075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3059113" y="3141663"/>
            <a:ext cx="0" cy="863600"/>
          </a:xfrm>
          <a:prstGeom prst="straightConnector1">
            <a:avLst/>
          </a:prstGeom>
          <a:noFill/>
          <a:ln w="25400">
            <a:solidFill>
              <a:srgbClr val="BBE0E3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4716463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3851275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3" name="TextBox 14"/>
          <p:cNvSpPr txBox="1">
            <a:spLocks noChangeArrowheads="1"/>
          </p:cNvSpPr>
          <p:nvPr/>
        </p:nvSpPr>
        <p:spPr bwMode="auto">
          <a:xfrm>
            <a:off x="395288" y="4437063"/>
            <a:ext cx="86868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/>
              <a:t>I will guess that B = 1 Hz</a:t>
            </a:r>
          </a:p>
          <a:p>
            <a:pPr eaLnBrk="1" hangingPunct="1">
              <a:spcBef>
                <a:spcPct val="0"/>
              </a:spcBef>
            </a:pPr>
            <a:endParaRPr lang="en-US" altLang="zh-CN" sz="1800"/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Sample at 2B &lt; 4 Hz:    x[n] = [ </a:t>
            </a:r>
            <a:r>
              <a:rPr lang="en-US" altLang="zh-CN" sz="1800">
                <a:solidFill>
                  <a:srgbClr val="FF0000"/>
                </a:solidFill>
              </a:rPr>
              <a:t>1 0 -1 0 1 0 -1 0 </a:t>
            </a:r>
            <a:r>
              <a:rPr lang="en-US" altLang="zh-CN" sz="1800"/>
              <a:t>]</a:t>
            </a:r>
          </a:p>
          <a:p>
            <a:pPr eaLnBrk="1" hangingPunct="1">
              <a:spcBef>
                <a:spcPct val="0"/>
              </a:spcBef>
            </a:pPr>
            <a:endParaRPr lang="en-US" altLang="zh-CN" sz="1800"/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According to N-S Thm, we can fully recover the original signal</a:t>
            </a:r>
          </a:p>
          <a:p>
            <a:pPr eaLnBrk="1" hangingPunct="1">
              <a:spcBef>
                <a:spcPct val="0"/>
              </a:spcBef>
            </a:pPr>
            <a:endParaRPr lang="en-US" altLang="zh-CN" sz="1800"/>
          </a:p>
          <a:p>
            <a:pPr eaLnBrk="1" hangingPunct="1">
              <a:spcBef>
                <a:spcPct val="0"/>
              </a:spcBef>
            </a:pPr>
            <a:r>
              <a:rPr lang="en-US" altLang="zh-CN" sz="1800"/>
              <a:t>Well, the blue line has the identical frequency, and x[n].  </a:t>
            </a:r>
            <a:r>
              <a:rPr lang="en-US" altLang="zh-CN" sz="2800">
                <a:solidFill>
                  <a:srgbClr val="FF0000"/>
                </a:solidFill>
              </a:rPr>
              <a:t>What is wrong?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6516688" y="3141663"/>
            <a:ext cx="0" cy="863600"/>
          </a:xfrm>
          <a:prstGeom prst="straightConnector1">
            <a:avLst/>
          </a:prstGeom>
          <a:noFill/>
          <a:ln w="25400">
            <a:solidFill>
              <a:srgbClr val="BBE0E3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V="1">
            <a:off x="8316913" y="3213100"/>
            <a:ext cx="0" cy="863600"/>
          </a:xfrm>
          <a:prstGeom prst="straightConnector1">
            <a:avLst/>
          </a:prstGeom>
          <a:noFill/>
          <a:ln w="25400">
            <a:solidFill>
              <a:srgbClr val="BBE0E3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5724525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7451725" y="3141663"/>
            <a:ext cx="0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 flipV="1">
            <a:off x="1187450" y="1196975"/>
            <a:ext cx="863600" cy="13684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051050" y="1196975"/>
            <a:ext cx="1728788" cy="28082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V="1">
            <a:off x="3851275" y="1196975"/>
            <a:ext cx="1728788" cy="28082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5580063" y="1196975"/>
            <a:ext cx="1800225" cy="28082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 flipV="1">
            <a:off x="7451725" y="2708275"/>
            <a:ext cx="792163" cy="12969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-12700" y="6350"/>
            <a:ext cx="8229600" cy="1143000"/>
          </a:xfrm>
        </p:spPr>
        <p:txBody>
          <a:bodyPr/>
          <a:lstStyle/>
          <a:p>
            <a:pPr algn="l"/>
            <a:r>
              <a:rPr lang="en-US" altLang="zh-CN" sz="4800">
                <a:solidFill>
                  <a:srgbClr val="FF0000"/>
                </a:solidFill>
              </a:rPr>
              <a:t>Noise in a channel</a:t>
            </a:r>
          </a:p>
        </p:txBody>
      </p:sp>
      <p:pic>
        <p:nvPicPr>
          <p:cNvPr id="12291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r="6084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4800">
                <a:solidFill>
                  <a:srgbClr val="FF0000"/>
                </a:solidFill>
              </a:rPr>
              <a:t>Noise in a channel</a:t>
            </a:r>
          </a:p>
        </p:txBody>
      </p:sp>
      <p:pic>
        <p:nvPicPr>
          <p:cNvPr id="13315" name="Content Placeholder 4" descr="Untitled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r="2794"/>
          <a:stretch>
            <a:fillRect/>
          </a:stretch>
        </p:blipFill>
        <p:spPr/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3059113" y="6021388"/>
            <a:ext cx="2262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/>
              <a:t>Attenuation 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12523</TotalTime>
  <Words>1164</Words>
  <Application>Microsoft Office PowerPoint</Application>
  <PresentationFormat>On-screen Show (4:3)</PresentationFormat>
  <Paragraphs>237</Paragraphs>
  <Slides>43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DCSP-4: Fourier Transform </vt:lpstr>
      <vt:lpstr>PowerPoint Presentation</vt:lpstr>
      <vt:lpstr>PowerPoint Presentation</vt:lpstr>
      <vt:lpstr>PowerPoint Presentation</vt:lpstr>
      <vt:lpstr>Example</vt:lpstr>
      <vt:lpstr>Example</vt:lpstr>
      <vt:lpstr>Example</vt:lpstr>
      <vt:lpstr>Noise in a channel</vt:lpstr>
      <vt:lpstr>Noise in a channel</vt:lpstr>
      <vt:lpstr>Noise in a channel</vt:lpstr>
      <vt:lpstr>PowerPoint Presentation</vt:lpstr>
      <vt:lpstr>Noise in a channel</vt:lpstr>
      <vt:lpstr>PowerPoint Presentation</vt:lpstr>
      <vt:lpstr>Noise sources</vt:lpstr>
      <vt:lpstr>Noise sources</vt:lpstr>
      <vt:lpstr>Communication Techniques I</vt:lpstr>
      <vt:lpstr>Communication Techniques I</vt:lpstr>
      <vt:lpstr>Communication Techniques II</vt:lpstr>
      <vt:lpstr>Your heartbeat</vt:lpstr>
      <vt:lpstr>What do we expect?</vt:lpstr>
      <vt:lpstr>What do we expect?</vt:lpstr>
      <vt:lpstr>What do we expect?</vt:lpstr>
      <vt:lpstr>What do we expect?</vt:lpstr>
      <vt:lpstr>What do we expect?</vt:lpstr>
      <vt:lpstr>PowerPoint Presentation</vt:lpstr>
      <vt:lpstr>PowerPoint Presentation</vt:lpstr>
      <vt:lpstr>Fourier  Transform III </vt:lpstr>
      <vt:lpstr>PowerPoint Presentation</vt:lpstr>
      <vt:lpstr>History of FT I</vt:lpstr>
      <vt:lpstr>Gauss</vt:lpstr>
      <vt:lpstr>Fourier</vt:lpstr>
      <vt:lpstr>Jianfeng Feng</vt:lpstr>
      <vt:lpstr>History of FT V</vt:lpstr>
      <vt:lpstr>PowerPoint Presentation</vt:lpstr>
      <vt:lpstr>Exp(j a) = cos a + j sin a</vt:lpstr>
      <vt:lpstr>The complex eponential </vt:lpstr>
      <vt:lpstr>PowerPoint Presentation</vt:lpstr>
      <vt:lpstr>Most beautiful Math Formula</vt:lpstr>
      <vt:lpstr>Fourier's Song </vt:lpstr>
      <vt:lpstr>Example</vt:lpstr>
      <vt:lpstr>PowerPoint Presentation</vt:lpstr>
      <vt:lpstr>PowerPoint Presentation</vt:lpstr>
      <vt:lpstr>Fun</vt:lpstr>
    </vt:vector>
  </TitlesOfParts>
  <Company>University of Sussex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Neuronal Computation Using High Order Statistics</dc:title>
  <dc:creator>Jianfeng Feng</dc:creator>
  <cp:lastModifiedBy>admin</cp:lastModifiedBy>
  <cp:revision>250</cp:revision>
  <dcterms:created xsi:type="dcterms:W3CDTF">2004-10-11T21:37:23Z</dcterms:created>
  <dcterms:modified xsi:type="dcterms:W3CDTF">2024-01-21T01:27:16Z</dcterms:modified>
</cp:coreProperties>
</file>