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01" r:id="rId2"/>
    <p:sldId id="29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8" r:id="rId11"/>
    <p:sldId id="297" r:id="rId12"/>
    <p:sldId id="283" r:id="rId13"/>
    <p:sldId id="284" r:id="rId14"/>
    <p:sldId id="285" r:id="rId15"/>
    <p:sldId id="286" r:id="rId16"/>
    <p:sldId id="299" r:id="rId17"/>
    <p:sldId id="300" r:id="rId18"/>
    <p:sldId id="287" r:id="rId19"/>
    <p:sldId id="288" r:id="rId20"/>
    <p:sldId id="289" r:id="rId21"/>
    <p:sldId id="291" r:id="rId22"/>
    <p:sldId id="290" r:id="rId23"/>
    <p:sldId id="292" r:id="rId24"/>
    <p:sldId id="293" r:id="rId25"/>
    <p:sldId id="275" r:id="rId26"/>
    <p:sldId id="276" r:id="rId27"/>
    <p:sldId id="294" r:id="rId28"/>
    <p:sldId id="277" r:id="rId29"/>
    <p:sldId id="295" r:id="rId30"/>
    <p:sldId id="279" r:id="rId31"/>
    <p:sldId id="280" r:id="rId32"/>
    <p:sldId id="281" r:id="rId33"/>
    <p:sldId id="298" r:id="rId34"/>
    <p:sldId id="282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59866" autoAdjust="0"/>
  </p:normalViewPr>
  <p:slideViewPr>
    <p:cSldViewPr snapToGrid="0">
      <p:cViewPr varScale="1">
        <p:scale>
          <a:sx n="40" d="100"/>
          <a:sy n="40" d="100"/>
        </p:scale>
        <p:origin x="1400" y="28"/>
      </p:cViewPr>
      <p:guideLst/>
    </p:cSldViewPr>
  </p:slideViewPr>
  <p:outlineViewPr>
    <p:cViewPr>
      <p:scale>
        <a:sx n="33" d="100"/>
        <a:sy n="33" d="100"/>
      </p:scale>
      <p:origin x="0" y="-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09C0E-BD8B-463F-98D7-0AE4633DA5D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86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28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72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01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79174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102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5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828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845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48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54148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045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20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356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190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595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975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1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764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9568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23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34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74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984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43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61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621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08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45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27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CCA47D-BF94-4EA9-BAD6-D929DACF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DC5-E457-4573-99BD-E5D112E4C738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D37BEB-11C3-4E9D-9021-CB23E1FD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A3F867-F67E-4552-931D-D5A665A8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D100-0BF6-4689-B116-B84C64000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826692" y="769950"/>
            <a:ext cx="9753601" cy="16684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05092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72071" y="6245234"/>
            <a:ext cx="310337" cy="30777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891" marR="0" indent="-34289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51" marR="0" indent="-326563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170" marR="0" indent="-3047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17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144" marR="0" indent="-4063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333" marR="0" indent="-4063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521" marR="0" indent="-4063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710" marR="0" indent="-4063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3898" marR="0" indent="-40639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ohan.Zhang.1@warwic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674896-3A89-4957-9052-D4B6068667F8}"/>
              </a:ext>
            </a:extLst>
          </p:cNvPr>
          <p:cNvSpPr txBox="1"/>
          <p:nvPr/>
        </p:nvSpPr>
        <p:spPr>
          <a:xfrm>
            <a:off x="1233733" y="1291867"/>
            <a:ext cx="10278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Seminar 1  Digital Communication and Signal Processing</a:t>
            </a:r>
          </a:p>
          <a:p>
            <a:pPr algn="ctr"/>
            <a:endParaRPr lang="en-US" altLang="zh-CN" sz="2800" b="1" dirty="0"/>
          </a:p>
          <a:p>
            <a:pPr algn="ctr"/>
            <a:r>
              <a:rPr lang="en-US" altLang="zh-CN" sz="2800" b="1" dirty="0"/>
              <a:t>How to use </a:t>
            </a:r>
            <a:r>
              <a:rPr lang="en-US" altLang="zh-CN" sz="2800" b="1" dirty="0" err="1"/>
              <a:t>Matlab</a:t>
            </a:r>
            <a:endParaRPr lang="en-US" altLang="zh-CN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F161F2-530A-4797-9525-3D5BBAF971C6}"/>
              </a:ext>
            </a:extLst>
          </p:cNvPr>
          <p:cNvSpPr txBox="1"/>
          <p:nvPr/>
        </p:nvSpPr>
        <p:spPr>
          <a:xfrm>
            <a:off x="3317402" y="3311814"/>
            <a:ext cx="611124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/>
              <a:t>Ruohan Zhang</a:t>
            </a:r>
          </a:p>
          <a:p>
            <a:pPr algn="ctr"/>
            <a:endParaRPr lang="en-US" altLang="zh-CN" sz="2100" b="1" dirty="0"/>
          </a:p>
          <a:p>
            <a:pPr algn="ctr"/>
            <a:r>
              <a:rPr lang="en-GB" altLang="zh-CN" sz="2100" dirty="0">
                <a:solidFill>
                  <a:srgbClr val="333333"/>
                </a:solidFill>
                <a:latin typeface="Segoe UI" panose="020B0502040204020203" pitchFamily="34" charset="0"/>
                <a:hlinkClick r:id="rId3"/>
              </a:rPr>
              <a:t>Ruohan.Zhang.1@warwick.ac.uk</a:t>
            </a:r>
            <a:endParaRPr lang="en-GB" altLang="zh-CN" sz="21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ctr"/>
            <a:endParaRPr lang="en-US" altLang="zh-CN" b="1" dirty="0"/>
          </a:p>
          <a:p>
            <a:pPr algn="ctr"/>
            <a:r>
              <a:rPr lang="en-US" altLang="zh-CN" b="1" dirty="0"/>
              <a:t>Department of Computer Science, University of Warwick</a:t>
            </a:r>
          </a:p>
          <a:p>
            <a:pPr algn="ctr"/>
            <a:endParaRPr lang="en-US" altLang="zh-CN" b="1" dirty="0"/>
          </a:p>
          <a:p>
            <a:pPr algn="ctr"/>
            <a:r>
              <a:rPr lang="en-US" altLang="zh-CN" b="1"/>
              <a:t>15/01/2024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57904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 idx="4294967295"/>
          </p:nvPr>
        </p:nvSpPr>
        <p:spPr>
          <a:xfrm>
            <a:off x="1919238" y="365703"/>
            <a:ext cx="8275045" cy="35012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l"/>
          </a:lstStyle>
          <a:p>
            <a:pPr>
              <a:lnSpc>
                <a:spcPct val="150000"/>
              </a:lnSpc>
              <a:spcBef>
                <a:spcPts val="500"/>
              </a:spcBef>
              <a:defRPr sz="2400"/>
            </a:pPr>
            <a:r>
              <a:rPr lang="en-US" sz="2000" dirty="0"/>
              <a:t>(2) S</a:t>
            </a:r>
            <a:r>
              <a:rPr sz="2000" dirty="0"/>
              <a:t>cripts</a:t>
            </a:r>
            <a:br>
              <a:rPr lang="en-US" sz="2000" dirty="0"/>
            </a:br>
            <a:r>
              <a:rPr lang="en-US" sz="2000" dirty="0"/>
              <a:t>If you want to record all of the commands or run a lot of commands together, it is highly recommended to create a script to write down all the commands first, and then run them step by step. </a:t>
            </a:r>
            <a:br>
              <a:rPr lang="en-US" sz="2000" dirty="0"/>
            </a:br>
            <a:br>
              <a:rPr lang="en-US" sz="2000" dirty="0"/>
            </a:br>
            <a:r>
              <a:rPr lang="zh-CN" altLang="en-US" sz="2000" dirty="0"/>
              <a:t>① </a:t>
            </a:r>
            <a:r>
              <a:rPr lang="en-US" altLang="zh-CN" sz="2000" dirty="0"/>
              <a:t>To create a script: </a:t>
            </a:r>
            <a:br>
              <a:rPr lang="en-US" altLang="zh-CN" sz="2000" dirty="0"/>
            </a:br>
            <a:r>
              <a:rPr lang="en-US" altLang="zh-CN" sz="2000" dirty="0"/>
              <a:t>click “Home </a:t>
            </a:r>
            <a:r>
              <a:rPr lang="zh-CN" altLang="en-US" sz="2000" dirty="0"/>
              <a:t>→ </a:t>
            </a:r>
            <a:r>
              <a:rPr lang="en-US" altLang="zh-CN" sz="2000" dirty="0"/>
              <a:t>New script”</a:t>
            </a:r>
            <a:endParaRPr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C5D80C-58D3-45FD-BEF9-F6D23CD0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27" y="3986711"/>
            <a:ext cx="4102311" cy="18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73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C7BB2D-0AA5-45E9-A0EB-881A5C6702AD}"/>
              </a:ext>
            </a:extLst>
          </p:cNvPr>
          <p:cNvSpPr txBox="1"/>
          <p:nvPr/>
        </p:nvSpPr>
        <p:spPr>
          <a:xfrm>
            <a:off x="2174005" y="462720"/>
            <a:ext cx="718299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000" dirty="0"/>
              <a:t>② </a:t>
            </a:r>
            <a:r>
              <a:rPr lang="en-US" altLang="zh-CN" sz="2000" dirty="0"/>
              <a:t>To save a script: </a:t>
            </a:r>
            <a:br>
              <a:rPr lang="en-US" altLang="zh-CN" sz="2000" dirty="0"/>
            </a:br>
            <a:endParaRPr lang="en-US" altLang="zh-CN" sz="2000" dirty="0"/>
          </a:p>
          <a:p>
            <a:r>
              <a:rPr lang="en-US" altLang="zh-CN" sz="2000" dirty="0"/>
              <a:t>Click “save” </a:t>
            </a:r>
            <a:r>
              <a:rPr lang="zh-CN" altLang="en-US" sz="2000" dirty="0"/>
              <a:t>→ </a:t>
            </a:r>
            <a:r>
              <a:rPr lang="en-US" altLang="zh-CN" sz="2000" dirty="0"/>
              <a:t>choose a</a:t>
            </a:r>
            <a:r>
              <a:rPr lang="zh-CN" altLang="en-US" sz="2000" dirty="0"/>
              <a:t> </a:t>
            </a:r>
            <a:r>
              <a:rPr lang="en-US" altLang="zh-CN" sz="2000" dirty="0"/>
              <a:t>save</a:t>
            </a:r>
            <a:r>
              <a:rPr lang="zh-CN" altLang="en-US" sz="2000" dirty="0"/>
              <a:t> </a:t>
            </a:r>
            <a:r>
              <a:rPr lang="en-US" altLang="zh-CN" sz="2000" dirty="0"/>
              <a:t>path</a:t>
            </a:r>
            <a:r>
              <a:rPr lang="zh-CN" altLang="en-US" sz="2000" dirty="0"/>
              <a:t> → </a:t>
            </a:r>
            <a:r>
              <a:rPr lang="en-US" altLang="zh-CN" sz="2000" dirty="0"/>
              <a:t>name the script</a:t>
            </a:r>
            <a:r>
              <a:rPr lang="zh-CN" altLang="en-US" sz="2000" dirty="0"/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70ED43-98AE-47C2-AD4C-5F45B6609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70" y="1478377"/>
            <a:ext cx="5529068" cy="27831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F935CAC-54A7-48FF-9E7A-E45605533FD5}"/>
              </a:ext>
            </a:extLst>
          </p:cNvPr>
          <p:cNvSpPr txBox="1"/>
          <p:nvPr/>
        </p:nvSpPr>
        <p:spPr>
          <a:xfrm>
            <a:off x="2284173" y="4923283"/>
            <a:ext cx="785502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/>
              <a:t>NB:</a:t>
            </a:r>
            <a:r>
              <a:rPr lang="zh-CN" altLang="en-US" sz="2000" dirty="0"/>
              <a:t> </a:t>
            </a:r>
            <a:r>
              <a:rPr lang="en-US" altLang="zh-CN" sz="2000" dirty="0"/>
              <a:t>when name scripts, it is recommended </a:t>
            </a:r>
            <a:r>
              <a:rPr lang="en-US" altLang="zh-CN" sz="2000" dirty="0">
                <a:solidFill>
                  <a:schemeClr val="tx1"/>
                </a:solidFill>
              </a:rPr>
              <a:t>to</a:t>
            </a:r>
            <a:r>
              <a:rPr lang="en-US" altLang="zh-CN" sz="2000" b="1" dirty="0">
                <a:solidFill>
                  <a:srgbClr val="FF0000"/>
                </a:solidFill>
              </a:rPr>
              <a:t> only use letters, numbers, underlines </a:t>
            </a:r>
            <a:r>
              <a:rPr lang="en-US" altLang="zh-CN" sz="2000" b="1" dirty="0">
                <a:solidFill>
                  <a:schemeClr val="tx1"/>
                </a:solidFill>
              </a:rPr>
              <a:t>and</a:t>
            </a:r>
            <a:r>
              <a:rPr lang="en-US" altLang="zh-CN" sz="2000" b="1" dirty="0">
                <a:solidFill>
                  <a:srgbClr val="FF0000"/>
                </a:solidFill>
              </a:rPr>
              <a:t> avoid spaces</a:t>
            </a:r>
            <a:r>
              <a:rPr lang="en-US" altLang="zh-CN" sz="2000" b="1" dirty="0">
                <a:solidFill>
                  <a:schemeClr val="tx1"/>
                </a:solidFill>
              </a:rPr>
              <a:t>.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516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>
            <a:extLst>
              <a:ext uri="{FF2B5EF4-FFF2-40B4-BE49-F238E27FC236}">
                <a16:creationId xmlns:a16="http://schemas.microsoft.com/office/drawing/2014/main" id="{7EBCAC49-399B-4782-B597-978F849577C4}"/>
              </a:ext>
            </a:extLst>
          </p:cNvPr>
          <p:cNvSpPr txBox="1">
            <a:spLocks/>
          </p:cNvSpPr>
          <p:nvPr/>
        </p:nvSpPr>
        <p:spPr>
          <a:xfrm>
            <a:off x="2166765" y="729019"/>
            <a:ext cx="1689024" cy="51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36032" indent="-336032" algn="ctr" defTabSz="896088" hangingPunct="1">
              <a:buSzTx/>
              <a:buNone/>
              <a:defRPr sz="3100"/>
            </a:pPr>
            <a:r>
              <a:rPr lang="en-GB" altLang="zh-CN" sz="2400" b="1" dirty="0"/>
              <a:t>Vectors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8A21C4-FA3E-49BD-A495-D4726BE7DBF6}"/>
              </a:ext>
            </a:extLst>
          </p:cNvPr>
          <p:cNvSpPr txBox="1"/>
          <p:nvPr/>
        </p:nvSpPr>
        <p:spPr>
          <a:xfrm>
            <a:off x="2278659" y="1476265"/>
            <a:ext cx="7598884" cy="3639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189" indent="-457189" defTabSz="896088" hangingPunct="1">
              <a:buAutoNum type="arabicPeriod"/>
              <a:defRPr sz="3100"/>
            </a:pPr>
            <a:r>
              <a:rPr lang="en-US" altLang="zh-CN" sz="4133" dirty="0"/>
              <a:t>row vector</a:t>
            </a:r>
          </a:p>
          <a:p>
            <a:pPr lvl="2" defTabSz="896088" hangingPunct="1">
              <a:defRPr sz="3100"/>
            </a:pPr>
            <a:r>
              <a:rPr lang="en-US" altLang="zh-CN" sz="2000" dirty="0"/>
              <a:t>    (1) Create </a:t>
            </a:r>
            <a:r>
              <a:rPr lang="en-GB" altLang="zh-CN" sz="2000" dirty="0"/>
              <a:t>row vectors</a:t>
            </a:r>
          </a:p>
          <a:p>
            <a:pPr marL="336032" lvl="3" indent="-336032" defTabSz="896088" hangingPunct="1">
              <a:spcBef>
                <a:spcPts val="500"/>
              </a:spcBef>
              <a:defRPr sz="2300"/>
            </a:pPr>
            <a:r>
              <a:rPr lang="en-GB" altLang="zh-CN" sz="2000" dirty="0"/>
              <a:t>		a = [1 2 3]         or          a = [1, 2, 3]</a:t>
            </a:r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endParaRPr lang="en-GB" altLang="zh-CN" sz="2000" dirty="0"/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(2) Insert function into a vector</a:t>
            </a:r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	b = [1 3 sqrt(25) 1+2]</a:t>
            </a:r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endParaRPr lang="en-US" altLang="zh-CN" sz="2000" dirty="0"/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(3) Length of a vector</a:t>
            </a:r>
          </a:p>
          <a:p>
            <a:pPr marL="336032" lvl="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	length(a)	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4258524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6EB903-9D91-4789-B59C-770D1671F77C}"/>
              </a:ext>
            </a:extLst>
          </p:cNvPr>
          <p:cNvSpPr txBox="1"/>
          <p:nvPr/>
        </p:nvSpPr>
        <p:spPr>
          <a:xfrm>
            <a:off x="2372304" y="209329"/>
            <a:ext cx="7700791" cy="6478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(4) Vector basic arithmetic operations</a:t>
            </a:r>
          </a:p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c = a + b   </a:t>
            </a:r>
          </a:p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	d = a*3</a:t>
            </a:r>
          </a:p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 e = a*3 + b</a:t>
            </a:r>
          </a:p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 </a:t>
            </a:r>
            <a:r>
              <a:rPr lang="en-US" altLang="zh-CN" sz="2000" dirty="0">
                <a:solidFill>
                  <a:srgbClr val="FF0000"/>
                </a:solidFill>
              </a:rPr>
              <a:t>NB: the </a:t>
            </a:r>
            <a:r>
              <a:rPr lang="en-GB" altLang="zh-CN" sz="2000" dirty="0">
                <a:solidFill>
                  <a:srgbClr val="FF0000"/>
                </a:solidFill>
              </a:rPr>
              <a:t>dimension of </a:t>
            </a:r>
            <a:r>
              <a:rPr lang="en-US" altLang="zh-CN" sz="2000" dirty="0">
                <a:solidFill>
                  <a:srgbClr val="FF0000"/>
                </a:solidFill>
              </a:rPr>
              <a:t>vector a and b must </a:t>
            </a:r>
            <a:r>
              <a:rPr lang="en-GB" altLang="zh-CN" sz="2000" dirty="0">
                <a:solidFill>
                  <a:srgbClr val="FF0000"/>
                </a:solidFill>
              </a:rPr>
              <a:t>agree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36032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 e.g.     f = [1 2 3 4]       </a:t>
            </a:r>
            <a:r>
              <a:rPr lang="en-US" altLang="zh-CN" sz="2000" dirty="0">
                <a:solidFill>
                  <a:srgbClr val="FF0000"/>
                </a:solidFill>
              </a:rPr>
              <a:t>using a + f is wrong</a:t>
            </a:r>
          </a:p>
          <a:p>
            <a:endParaRPr lang="en-GB" altLang="zh-CN" sz="2000" dirty="0"/>
          </a:p>
          <a:p>
            <a:r>
              <a:rPr lang="en-GB" altLang="zh-CN" sz="2000" dirty="0"/>
              <a:t>(5) It is worth noting that space of a vector is very important.</a:t>
            </a:r>
          </a:p>
          <a:p>
            <a:r>
              <a:rPr lang="en-GB" altLang="zh-CN" sz="2000" dirty="0"/>
              <a:t>    e.g. v1 = [</a:t>
            </a:r>
            <a:r>
              <a:rPr lang="en-GB" altLang="zh-CN" sz="2000" b="1" dirty="0">
                <a:solidFill>
                  <a:srgbClr val="0070C0"/>
                </a:solidFill>
              </a:rPr>
              <a:t>3+</a:t>
            </a:r>
            <a:r>
              <a:rPr lang="en-GB" altLang="zh-CN" sz="2000" dirty="0"/>
              <a:t> 4 5] = </a:t>
            </a:r>
            <a:r>
              <a:rPr lang="en-GB" altLang="zh-CN" sz="2000" dirty="0">
                <a:solidFill>
                  <a:schemeClr val="tx1"/>
                </a:solidFill>
              </a:rPr>
              <a:t>[</a:t>
            </a:r>
            <a:r>
              <a:rPr lang="en-GB" altLang="zh-CN" sz="2000" b="1" dirty="0">
                <a:solidFill>
                  <a:srgbClr val="0070C0"/>
                </a:solidFill>
              </a:rPr>
              <a:t>7</a:t>
            </a:r>
            <a:r>
              <a:rPr lang="en-GB" altLang="zh-CN" sz="2000" dirty="0">
                <a:solidFill>
                  <a:schemeClr val="tx1"/>
                </a:solidFill>
              </a:rPr>
              <a:t> 5] </a:t>
            </a:r>
          </a:p>
          <a:p>
            <a:r>
              <a:rPr lang="en-GB" altLang="zh-CN" sz="2000" b="1" dirty="0">
                <a:solidFill>
                  <a:srgbClr val="0070C0"/>
                </a:solidFill>
              </a:rPr>
              <a:t>           </a:t>
            </a:r>
            <a:r>
              <a:rPr lang="en-GB" altLang="zh-CN" sz="2000" dirty="0"/>
              <a:t>v2 = [3 </a:t>
            </a:r>
            <a:r>
              <a:rPr lang="en-GB" altLang="zh-CN" sz="2000" b="1" dirty="0">
                <a:solidFill>
                  <a:srgbClr val="0070C0"/>
                </a:solidFill>
              </a:rPr>
              <a:t>+4</a:t>
            </a:r>
            <a:r>
              <a:rPr lang="en-GB" altLang="zh-CN" sz="2000" dirty="0"/>
              <a:t> 5] = [</a:t>
            </a:r>
            <a:r>
              <a:rPr lang="en-GB" altLang="zh-CN" sz="2000" b="1" dirty="0">
                <a:solidFill>
                  <a:srgbClr val="0070C0"/>
                </a:solidFill>
              </a:rPr>
              <a:t>3 4</a:t>
            </a:r>
            <a:r>
              <a:rPr lang="en-GB" altLang="zh-CN" sz="2000" dirty="0"/>
              <a:t> 5]</a:t>
            </a:r>
          </a:p>
          <a:p>
            <a:endParaRPr lang="en-GB" altLang="zh-CN" sz="2000" dirty="0"/>
          </a:p>
          <a:p>
            <a:r>
              <a:rPr lang="en-GB" altLang="zh-CN" sz="2000" dirty="0"/>
              <a:t>(6) Addressing vector elements</a:t>
            </a:r>
          </a:p>
          <a:p>
            <a:pPr>
              <a:lnSpc>
                <a:spcPct val="150000"/>
              </a:lnSpc>
            </a:pPr>
            <a:r>
              <a:rPr lang="en-GB" altLang="zh-CN" sz="2000" dirty="0"/>
              <a:t>    v3 = [6 5 9 1 2 7]</a:t>
            </a:r>
          </a:p>
          <a:p>
            <a:pPr>
              <a:lnSpc>
                <a:spcPct val="150000"/>
              </a:lnSpc>
            </a:pPr>
            <a:r>
              <a:rPr lang="en-GB" altLang="zh-CN" sz="2000" dirty="0"/>
              <a:t>    v3(2) = ?</a:t>
            </a:r>
          </a:p>
          <a:p>
            <a:pPr>
              <a:lnSpc>
                <a:spcPct val="150000"/>
              </a:lnSpc>
            </a:pPr>
            <a:r>
              <a:rPr lang="en-GB" altLang="zh-CN" sz="2000" dirty="0"/>
              <a:t>    if we sort(v3) (default is ascending order)</a:t>
            </a:r>
          </a:p>
          <a:p>
            <a:pPr>
              <a:lnSpc>
                <a:spcPct val="150000"/>
              </a:lnSpc>
            </a:pPr>
            <a:r>
              <a:rPr lang="en-GB" altLang="zh-CN" sz="2000" dirty="0"/>
              <a:t>    v4 = sort(v3) = ?     v3 = ?</a:t>
            </a:r>
          </a:p>
          <a:p>
            <a:pPr>
              <a:lnSpc>
                <a:spcPct val="150000"/>
              </a:lnSpc>
            </a:pPr>
            <a:r>
              <a:rPr lang="en-GB" altLang="zh-CN" sz="2000" dirty="0"/>
              <a:t>    if we set v3(2) = 100, then v3 = 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81184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F00984A-FCA0-4050-A53D-1433D32CDBB2}"/>
              </a:ext>
            </a:extLst>
          </p:cNvPr>
          <p:cNvSpPr txBox="1"/>
          <p:nvPr/>
        </p:nvSpPr>
        <p:spPr>
          <a:xfrm>
            <a:off x="2055564" y="406575"/>
            <a:ext cx="8080872" cy="5970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896088" hangingPunct="1">
              <a:defRPr sz="3100"/>
            </a:pPr>
            <a:r>
              <a:rPr lang="en-US" altLang="zh-CN" sz="4133" dirty="0"/>
              <a:t>2. column vector</a:t>
            </a:r>
          </a:p>
          <a:p>
            <a:pPr lvl="2" defTabSz="896088" hangingPunct="1">
              <a:defRPr sz="3100"/>
            </a:pPr>
            <a:r>
              <a:rPr lang="en-US" altLang="zh-CN" sz="2000" dirty="0"/>
              <a:t>    (1) Create </a:t>
            </a:r>
            <a:r>
              <a:rPr lang="en-GB" altLang="zh-CN" sz="2000" dirty="0"/>
              <a:t>column vectors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GB" altLang="zh-CN" sz="2000" dirty="0"/>
              <a:t>		a = [4; 5; 6]         or          a = [</a:t>
            </a:r>
            <a:r>
              <a:rPr lang="en-US" altLang="zh-CN" sz="2000" dirty="0"/>
              <a:t>3 return 4 return 5</a:t>
            </a:r>
            <a:r>
              <a:rPr lang="en-GB" altLang="zh-CN" sz="2000" dirty="0"/>
              <a:t>]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endParaRPr lang="en-GB" altLang="zh-CN" sz="2000" dirty="0"/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GB" altLang="zh-CN" sz="2000" dirty="0"/>
              <a:t>	(2) Basic knowledge of column vector is the same as row vector.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endParaRPr lang="en-GB" altLang="zh-CN" sz="2000" dirty="0"/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GB" altLang="zh-CN" sz="3067" dirty="0"/>
              <a:t>3. </a:t>
            </a:r>
            <a:r>
              <a:rPr lang="en-US" altLang="zh-CN" sz="3067" dirty="0"/>
              <a:t>shortcut for producing row vectors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command: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		</a:t>
            </a:r>
            <a:r>
              <a:rPr lang="en-US" altLang="zh-CN" sz="2000" b="1" dirty="0" err="1">
                <a:solidFill>
                  <a:srgbClr val="0070C0"/>
                </a:solidFill>
              </a:rPr>
              <a:t>start_number</a:t>
            </a:r>
            <a:r>
              <a:rPr lang="en-US" altLang="zh-CN" sz="2000" b="1" dirty="0">
                <a:solidFill>
                  <a:srgbClr val="0070C0"/>
                </a:solidFill>
              </a:rPr>
              <a:t> : length of step (default is 1) : </a:t>
            </a:r>
            <a:r>
              <a:rPr lang="en-US" altLang="zh-CN" sz="2000" b="1" dirty="0" err="1">
                <a:solidFill>
                  <a:srgbClr val="0070C0"/>
                </a:solidFill>
              </a:rPr>
              <a:t>end_num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e.g. 1:20 (The step length of this vector is 1 by default.)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        5:0.1:6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        -1:0.2:1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NB: if the start number is larger than the end number </a:t>
            </a:r>
            <a:r>
              <a:rPr lang="en-US" altLang="zh-CN" sz="2000" b="1" dirty="0">
                <a:solidFill>
                  <a:srgbClr val="0070C0"/>
                </a:solidFill>
              </a:rPr>
              <a:t>and</a:t>
            </a:r>
            <a:r>
              <a:rPr lang="en-US" altLang="zh-CN" sz="2000" dirty="0"/>
              <a:t> we don’t set the length of step, we can only get an empty vector</a:t>
            </a:r>
          </a:p>
          <a:p>
            <a:pPr marL="336032" lvl="1" indent="-336032" defTabSz="896088" hangingPunct="1">
              <a:spcBef>
                <a:spcPts val="500"/>
              </a:spcBef>
              <a:defRPr sz="2300"/>
            </a:pPr>
            <a:r>
              <a:rPr lang="en-US" altLang="zh-CN" sz="2000" dirty="0"/>
              <a:t>    e.g.  1:-1     	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41013927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3EAE6F-ACDC-487D-BC82-F596A48D8845}"/>
              </a:ext>
            </a:extLst>
          </p:cNvPr>
          <p:cNvSpPr txBox="1"/>
          <p:nvPr/>
        </p:nvSpPr>
        <p:spPr>
          <a:xfrm>
            <a:off x="2284166" y="528824"/>
            <a:ext cx="73372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4. Vector operations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10AF84-EE72-4B8B-8F5B-69A0E0049B55}"/>
              </a:ext>
            </a:extLst>
          </p:cNvPr>
          <p:cNvSpPr txBox="1"/>
          <p:nvPr/>
        </p:nvSpPr>
        <p:spPr>
          <a:xfrm>
            <a:off x="2537557" y="1399146"/>
            <a:ext cx="749147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(1) scalar product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The scalar product of two real vectors of length </a:t>
            </a:r>
            <a:r>
              <a:rPr lang="en-US" altLang="zh-CN" sz="2000" i="1" dirty="0">
                <a:solidFill>
                  <a:schemeClr val="tx1"/>
                </a:solidFill>
                <a:latin typeface="STIXGeneral"/>
              </a:rPr>
              <a:t>n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 is equal to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100932-4294-4882-8573-0C171A9C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6" y="2081623"/>
            <a:ext cx="5248349" cy="10279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8A0A7E-3C8A-4F0B-B017-7F2C1D022018}"/>
              </a:ext>
            </a:extLst>
          </p:cNvPr>
          <p:cNvSpPr txBox="1"/>
          <p:nvPr/>
        </p:nvSpPr>
        <p:spPr>
          <a:xfrm>
            <a:off x="2647724" y="3260996"/>
            <a:ext cx="749147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e.g.        A = [4 -1 2];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	 B = [2 -2 -1];</a:t>
            </a:r>
          </a:p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input:     C = dot(A,B)     or  C = A * B’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ans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8</a:t>
            </a:r>
          </a:p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The result is 8 since  C = A(1)*B(1) + A(2)*B(2) + A(3)*B(3)  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715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8392B09-C0C2-46C9-9253-44ADFCC39507}"/>
              </a:ext>
            </a:extLst>
          </p:cNvPr>
          <p:cNvSpPr txBox="1"/>
          <p:nvPr/>
        </p:nvSpPr>
        <p:spPr>
          <a:xfrm>
            <a:off x="2504514" y="506784"/>
            <a:ext cx="579487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/>
              <a:t>(2) </a:t>
            </a:r>
            <a:r>
              <a:rPr lang="en-GB" altLang="zh-CN" sz="2000" dirty="0">
                <a:solidFill>
                  <a:srgbClr val="404040"/>
                </a:solidFill>
                <a:latin typeface="Arial" panose="020B0604020202020204" pitchFamily="34" charset="0"/>
              </a:rPr>
              <a:t>Element-wise multiplication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5ED618-7011-41EA-9814-1514A92ED6A4}"/>
              </a:ext>
            </a:extLst>
          </p:cNvPr>
          <p:cNvSpPr txBox="1"/>
          <p:nvPr/>
        </p:nvSpPr>
        <p:spPr>
          <a:xfrm>
            <a:off x="2735860" y="1079657"/>
            <a:ext cx="749147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e.g.        A = [4 -1 2];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	 B = [2 -2 -1];</a:t>
            </a:r>
          </a:p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input:     </a:t>
            </a:r>
            <a:r>
              <a:rPr lang="fr-FR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A .* B</a:t>
            </a:r>
          </a:p>
          <a:p>
            <a:endParaRPr lang="fr-FR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fr-FR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             ans =</a:t>
            </a:r>
          </a:p>
          <a:p>
            <a:r>
              <a:rPr lang="fr-FR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8     2    -2</a:t>
            </a:r>
          </a:p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The result is [4*2   -1*(-2)   2*(-1)]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8512E2-1876-48BD-89C2-3EF24392D30E}"/>
              </a:ext>
            </a:extLst>
          </p:cNvPr>
          <p:cNvSpPr txBox="1"/>
          <p:nvPr/>
        </p:nvSpPr>
        <p:spPr>
          <a:xfrm>
            <a:off x="2504507" y="4114750"/>
            <a:ext cx="769415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SzTx/>
              <a:buNone/>
            </a:pPr>
            <a:r>
              <a:rPr lang="es-ES" altLang="zh-CN" sz="2000" b="1" dirty="0">
                <a:solidFill>
                  <a:srgbClr val="0070C0"/>
                </a:solidFill>
              </a:rPr>
              <a:t>ex.:</a:t>
            </a:r>
            <a:r>
              <a:rPr lang="es-ES" altLang="zh-CN" sz="2000" dirty="0"/>
              <a:t>  x = 0,0.25,..., 1, compute y = x.*sin(pi*x) </a:t>
            </a:r>
          </a:p>
          <a:p>
            <a:pPr>
              <a:buSzTx/>
              <a:buNone/>
            </a:pPr>
            <a:endParaRPr lang="es-ES" altLang="zh-CN" sz="2000" dirty="0"/>
          </a:p>
          <a:p>
            <a:pPr>
              <a:buSzTx/>
              <a:buNone/>
            </a:pPr>
            <a:r>
              <a:rPr lang="es-ES" altLang="zh-CN" sz="2000" dirty="0"/>
              <a:t>        input: x = 0:.25:1; </a:t>
            </a:r>
          </a:p>
          <a:p>
            <a:pPr>
              <a:buSzTx/>
              <a:buNone/>
            </a:pPr>
            <a:r>
              <a:rPr lang="es-ES" altLang="zh-CN" sz="2000" dirty="0"/>
              <a:t>                  y = x </a:t>
            </a:r>
            <a:r>
              <a:rPr lang="es-ES" altLang="zh-CN" sz="2000" b="1" dirty="0">
                <a:solidFill>
                  <a:srgbClr val="FF0000"/>
                </a:solidFill>
              </a:rPr>
              <a:t>.*</a:t>
            </a:r>
            <a:r>
              <a:rPr lang="es-ES" altLang="zh-CN" sz="2000" dirty="0"/>
              <a:t> sin(pi*x);</a:t>
            </a:r>
          </a:p>
          <a:p>
            <a:pPr>
              <a:buSzTx/>
              <a:buNone/>
            </a:pPr>
            <a:endParaRPr lang="es-ES" altLang="zh-CN" sz="2000" dirty="0"/>
          </a:p>
          <a:p>
            <a:pPr>
              <a:buSzTx/>
              <a:buNone/>
            </a:pPr>
            <a:r>
              <a:rPr lang="es-ES" altLang="zh-CN" sz="2000" dirty="0"/>
              <a:t>We will often use this operation to create a time-dominant signal.</a:t>
            </a:r>
          </a:p>
        </p:txBody>
      </p:sp>
    </p:spTree>
    <p:extLst>
      <p:ext uri="{BB962C8B-B14F-4D97-AF65-F5344CB8AC3E}">
        <p14:creationId xmlns:p14="http://schemas.microsoft.com/office/powerpoint/2010/main" val="6469012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3905CD-9B9E-492B-8753-67E8A6C38009}"/>
              </a:ext>
            </a:extLst>
          </p:cNvPr>
          <p:cNvSpPr txBox="1"/>
          <p:nvPr/>
        </p:nvSpPr>
        <p:spPr>
          <a:xfrm>
            <a:off x="2162982" y="892370"/>
            <a:ext cx="786604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/>
              <a:t>(3) Similarly, there are some other operations in element-wise in MATLAB.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4C3EAB-CDAC-4A74-B999-A53E3743A292}"/>
              </a:ext>
            </a:extLst>
          </p:cNvPr>
          <p:cNvSpPr txBox="1"/>
          <p:nvPr/>
        </p:nvSpPr>
        <p:spPr>
          <a:xfrm>
            <a:off x="2785431" y="1989593"/>
            <a:ext cx="457200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2000" b="1" dirty="0">
                <a:solidFill>
                  <a:schemeClr val="tx1"/>
                </a:solidFill>
              </a:rPr>
              <a:t>    </a:t>
            </a:r>
            <a:r>
              <a:rPr lang="en-GB" altLang="zh-CN" sz="2000" b="1" dirty="0">
                <a:solidFill>
                  <a:srgbClr val="0070C0"/>
                </a:solidFill>
              </a:rPr>
              <a:t>.^</a:t>
            </a:r>
            <a:r>
              <a:rPr lang="en-GB" altLang="zh-CN" sz="2000" dirty="0">
                <a:solidFill>
                  <a:schemeClr val="tx1"/>
                </a:solidFill>
              </a:rPr>
              <a:t>   element-wise power</a:t>
            </a:r>
          </a:p>
          <a:p>
            <a:r>
              <a:rPr lang="en-GB" altLang="zh-CN" sz="2000" dirty="0">
                <a:solidFill>
                  <a:schemeClr val="tx1"/>
                </a:solidFill>
              </a:rPr>
              <a:t>        e.g.  A .^ 2</a:t>
            </a:r>
          </a:p>
          <a:p>
            <a:endParaRPr lang="en-GB" altLang="zh-CN" sz="2000" dirty="0">
              <a:solidFill>
                <a:schemeClr val="tx1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tx1"/>
                </a:solidFill>
              </a:rPr>
              <a:t>    </a:t>
            </a:r>
            <a:r>
              <a:rPr lang="en-GB" altLang="zh-CN" sz="2000" b="1" dirty="0">
                <a:solidFill>
                  <a:srgbClr val="0070C0"/>
                </a:solidFill>
              </a:rPr>
              <a:t>./    </a:t>
            </a:r>
            <a:r>
              <a:rPr lang="en-GB" altLang="zh-CN" sz="2000" dirty="0">
                <a:solidFill>
                  <a:schemeClr val="tx1"/>
                </a:solidFill>
              </a:rPr>
              <a:t>element-wise division</a:t>
            </a:r>
          </a:p>
          <a:p>
            <a:r>
              <a:rPr lang="en-GB" altLang="zh-CN" sz="2000" dirty="0">
                <a:solidFill>
                  <a:schemeClr val="tx1"/>
                </a:solidFill>
              </a:rPr>
              <a:t>        e.g.  A ./ 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74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AF8936-D3ED-497B-ADE2-4DAD942FB983}"/>
              </a:ext>
            </a:extLst>
          </p:cNvPr>
          <p:cNvSpPr txBox="1"/>
          <p:nvPr/>
        </p:nvSpPr>
        <p:spPr>
          <a:xfrm>
            <a:off x="2383319" y="517797"/>
            <a:ext cx="107176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sz="2800" dirty="0"/>
              <a:t>Matrix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9FE6C8-0639-4C6A-819F-38AD6439BD67}"/>
              </a:ext>
            </a:extLst>
          </p:cNvPr>
          <p:cNvSpPr txBox="1"/>
          <p:nvPr/>
        </p:nvSpPr>
        <p:spPr>
          <a:xfrm>
            <a:off x="2493494" y="1178806"/>
            <a:ext cx="7801173" cy="3231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1.Create a</a:t>
            </a:r>
            <a:r>
              <a:rPr lang="zh-CN" altLang="en-US" sz="2400" dirty="0"/>
              <a:t> </a:t>
            </a:r>
            <a:r>
              <a:rPr lang="en-US" altLang="zh-CN" sz="2400" dirty="0"/>
              <a:t>matrix: </a:t>
            </a:r>
          </a:p>
          <a:p>
            <a:endParaRPr lang="en-US" altLang="zh-CN" sz="2000" dirty="0"/>
          </a:p>
          <a:p>
            <a:r>
              <a:rPr lang="en-US" altLang="zh-CN" dirty="0"/>
              <a:t>   </a:t>
            </a:r>
            <a:r>
              <a:rPr lang="en-US" altLang="zh-CN" sz="2000" dirty="0"/>
              <a:t>list its elements between [ ], and use semicolons to separate rows.</a:t>
            </a:r>
          </a:p>
          <a:p>
            <a:r>
              <a:rPr lang="en-US" altLang="zh-CN" sz="2000" dirty="0"/>
              <a:t>   e.g.</a:t>
            </a:r>
          </a:p>
          <a:p>
            <a:r>
              <a:rPr lang="en-US" altLang="zh-CN" sz="2000" dirty="0"/>
              <a:t>         A = [1 2 3; 4 5 6; 7 8 9]</a:t>
            </a:r>
          </a:p>
          <a:p>
            <a:r>
              <a:rPr lang="en-US" altLang="zh-CN" sz="2000" dirty="0"/>
              <a:t>   </a:t>
            </a:r>
          </a:p>
          <a:p>
            <a:r>
              <a:rPr lang="en-US" altLang="zh-CN" sz="2000" dirty="0"/>
              <a:t>         </a:t>
            </a:r>
            <a:r>
              <a:rPr lang="en-US" altLang="zh-CN" sz="2000" dirty="0" err="1"/>
              <a:t>ans</a:t>
            </a:r>
            <a:r>
              <a:rPr lang="en-US" altLang="zh-CN" sz="2000" dirty="0"/>
              <a:t> =</a:t>
            </a:r>
          </a:p>
          <a:p>
            <a:pPr lvl="1"/>
            <a:r>
              <a:rPr lang="en-US" altLang="zh-CN" sz="2000" dirty="0"/>
              <a:t>               1     2     3</a:t>
            </a:r>
          </a:p>
          <a:p>
            <a:pPr lvl="1"/>
            <a:r>
              <a:rPr lang="en-US" altLang="zh-CN" sz="2000" dirty="0"/>
              <a:t>               4     5     6</a:t>
            </a:r>
          </a:p>
          <a:p>
            <a:pPr lvl="1"/>
            <a:r>
              <a:rPr lang="en-US" altLang="zh-CN" sz="2000" dirty="0"/>
              <a:t>               7     8     9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32459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1868BDA-54A0-4C49-A26D-4C6EE91530EE}"/>
              </a:ext>
            </a:extLst>
          </p:cNvPr>
          <p:cNvSpPr txBox="1"/>
          <p:nvPr/>
        </p:nvSpPr>
        <p:spPr>
          <a:xfrm>
            <a:off x="2592648" y="969487"/>
            <a:ext cx="6279615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2. Addressing elements in a matrix</a:t>
            </a:r>
          </a:p>
          <a:p>
            <a:endParaRPr lang="en-US" altLang="zh-CN" sz="2400" dirty="0"/>
          </a:p>
          <a:p>
            <a:r>
              <a:rPr lang="en-US" altLang="zh-CN" sz="2000" dirty="0"/>
              <a:t>    e.g.     A= [1 2 3; 4 5 6; 7 8 9]</a:t>
            </a:r>
          </a:p>
          <a:p>
            <a:r>
              <a:rPr lang="en-US" altLang="zh-CN" sz="2000" dirty="0"/>
              <a:t>    </a:t>
            </a:r>
          </a:p>
          <a:p>
            <a:r>
              <a:rPr lang="en-US" altLang="zh-CN" sz="2000" dirty="0"/>
              <a:t>    input:  A(2,3)</a:t>
            </a:r>
          </a:p>
          <a:p>
            <a:r>
              <a:rPr lang="en-US" altLang="zh-CN" sz="2000" dirty="0"/>
              <a:t>    </a:t>
            </a:r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ans</a:t>
            </a:r>
            <a:r>
              <a:rPr lang="en-US" altLang="zh-CN" sz="2000" dirty="0"/>
              <a:t> = </a:t>
            </a:r>
          </a:p>
          <a:p>
            <a:r>
              <a:rPr lang="en-US" altLang="zh-CN" sz="2000" dirty="0"/>
              <a:t>           6        a single matrix element</a:t>
            </a:r>
          </a:p>
          <a:p>
            <a:endParaRPr lang="en-US" altLang="zh-CN" sz="2000" dirty="0"/>
          </a:p>
          <a:p>
            <a:r>
              <a:rPr lang="en-US" altLang="zh-CN" sz="2000" dirty="0"/>
              <a:t>    input: A(2:3,1:2) </a:t>
            </a:r>
          </a:p>
          <a:p>
            <a:r>
              <a:rPr lang="en-US" altLang="zh-CN" sz="2000" dirty="0"/>
              <a:t>    </a:t>
            </a:r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ans</a:t>
            </a:r>
            <a:r>
              <a:rPr lang="en-US" altLang="zh-CN" sz="2000" dirty="0"/>
              <a:t> = </a:t>
            </a:r>
          </a:p>
          <a:p>
            <a:r>
              <a:rPr lang="en-US" altLang="zh-CN" sz="2000" dirty="0"/>
              <a:t>         4   5</a:t>
            </a:r>
          </a:p>
          <a:p>
            <a:r>
              <a:rPr lang="en-US" altLang="zh-CN" sz="2000" dirty="0"/>
              <a:t>         7   8      a portion of the matrix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55121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F9F79-B396-4FB9-8924-21E1841FC834}"/>
              </a:ext>
            </a:extLst>
          </p:cNvPr>
          <p:cNvSpPr txBox="1"/>
          <p:nvPr/>
        </p:nvSpPr>
        <p:spPr>
          <a:xfrm>
            <a:off x="2162990" y="749160"/>
            <a:ext cx="253530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sz="2400" b="1" dirty="0"/>
              <a:t>Layout of </a:t>
            </a:r>
            <a:r>
              <a:rPr lang="en-US" altLang="zh-CN" sz="2400" b="1" dirty="0" err="1"/>
              <a:t>Matlab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23D78A-4ABF-4199-987B-BBB6C5E394B6}"/>
              </a:ext>
            </a:extLst>
          </p:cNvPr>
          <p:cNvSpPr txBox="1"/>
          <p:nvPr/>
        </p:nvSpPr>
        <p:spPr>
          <a:xfrm>
            <a:off x="2313517" y="5907555"/>
            <a:ext cx="27725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GB" altLang="zh-CN" dirty="0"/>
              <a:t>https://uk.mathworks.com/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74D806-3C6D-4EDC-9082-4A7234CA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96" b="9300"/>
          <a:stretch/>
        </p:blipFill>
        <p:spPr>
          <a:xfrm>
            <a:off x="2006492" y="1378574"/>
            <a:ext cx="8022518" cy="41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508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E32C47-1685-4533-8695-1B805B35B34D}"/>
              </a:ext>
            </a:extLst>
          </p:cNvPr>
          <p:cNvSpPr txBox="1"/>
          <p:nvPr/>
        </p:nvSpPr>
        <p:spPr>
          <a:xfrm>
            <a:off x="2432892" y="826273"/>
            <a:ext cx="7921128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3. sum matrices of same size</a:t>
            </a:r>
          </a:p>
          <a:p>
            <a:endParaRPr lang="en-US" altLang="zh-CN" sz="2400" dirty="0"/>
          </a:p>
          <a:p>
            <a:r>
              <a:rPr lang="en-US" altLang="zh-CN" sz="2000" dirty="0"/>
              <a:t>e.g.</a:t>
            </a:r>
          </a:p>
          <a:p>
            <a:r>
              <a:rPr lang="en-US" altLang="zh-CN" sz="2000" dirty="0"/>
              <a:t>     A= [1 2; 4 5]; </a:t>
            </a:r>
          </a:p>
          <a:p>
            <a:r>
              <a:rPr lang="en-US" altLang="zh-CN" sz="2000" dirty="0"/>
              <a:t>     B = A’;</a:t>
            </a:r>
          </a:p>
          <a:p>
            <a:endParaRPr lang="en-US" altLang="zh-CN" sz="2000" dirty="0"/>
          </a:p>
          <a:p>
            <a:r>
              <a:rPr lang="en-US" altLang="zh-CN" sz="2000" dirty="0"/>
              <a:t>Input: C = A + B</a:t>
            </a:r>
          </a:p>
          <a:p>
            <a:r>
              <a:rPr lang="en-US" altLang="zh-CN" sz="2000" dirty="0"/>
              <a:t>          </a:t>
            </a:r>
            <a:r>
              <a:rPr lang="en-US" altLang="zh-CN" sz="2000" dirty="0" err="1"/>
              <a:t>ans</a:t>
            </a:r>
            <a:r>
              <a:rPr lang="en-US" altLang="zh-CN" sz="2000" dirty="0"/>
              <a:t> = </a:t>
            </a:r>
          </a:p>
          <a:p>
            <a:r>
              <a:rPr lang="en-US" altLang="zh-CN" sz="2000" dirty="0"/>
              <a:t>                  2   6</a:t>
            </a:r>
          </a:p>
          <a:p>
            <a:r>
              <a:rPr lang="en-US" altLang="zh-CN" sz="2000" dirty="0"/>
              <a:t>                  6   10</a:t>
            </a:r>
          </a:p>
          <a:p>
            <a:endParaRPr lang="en-US" altLang="zh-CN" sz="2000" dirty="0"/>
          </a:p>
          <a:p>
            <a:r>
              <a:rPr lang="en-US" altLang="zh-CN" sz="2000" dirty="0"/>
              <a:t>NB: The apostrophe (‘) indicates transpose operation, </a:t>
            </a:r>
          </a:p>
          <a:p>
            <a:r>
              <a:rPr lang="en-US" altLang="zh-CN" sz="2000" dirty="0"/>
              <a:t>        i.e. A’ is the transpose of A. </a:t>
            </a:r>
          </a:p>
        </p:txBody>
      </p:sp>
    </p:spTree>
    <p:extLst>
      <p:ext uri="{BB962C8B-B14F-4D97-AF65-F5344CB8AC3E}">
        <p14:creationId xmlns:p14="http://schemas.microsoft.com/office/powerpoint/2010/main" val="5781751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DE32C47-1685-4533-8695-1B805B35B34D}"/>
              </a:ext>
            </a:extLst>
          </p:cNvPr>
          <p:cNvSpPr txBox="1"/>
          <p:nvPr/>
        </p:nvSpPr>
        <p:spPr>
          <a:xfrm>
            <a:off x="2432905" y="826264"/>
            <a:ext cx="6340207" cy="3908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4. multiply a matrix by a scalar</a:t>
            </a:r>
          </a:p>
          <a:p>
            <a:endParaRPr lang="en-US" altLang="zh-CN" sz="2400" dirty="0"/>
          </a:p>
          <a:p>
            <a:r>
              <a:rPr lang="en-US" altLang="zh-CN" sz="2000" dirty="0"/>
              <a:t>e.g.</a:t>
            </a:r>
          </a:p>
          <a:p>
            <a:r>
              <a:rPr lang="en-US" altLang="zh-CN" sz="2000" dirty="0"/>
              <a:t>     D = [1 2; 4 5]; </a:t>
            </a:r>
          </a:p>
          <a:p>
            <a:r>
              <a:rPr lang="en-US" altLang="zh-CN" sz="2000" dirty="0"/>
              <a:t>     k = pi;</a:t>
            </a:r>
          </a:p>
          <a:p>
            <a:endParaRPr lang="en-US" altLang="zh-CN" sz="2000" dirty="0"/>
          </a:p>
          <a:p>
            <a:r>
              <a:rPr lang="en-US" altLang="zh-CN" sz="2000" dirty="0"/>
              <a:t>Input: E = D*k</a:t>
            </a:r>
          </a:p>
          <a:p>
            <a:r>
              <a:rPr lang="en-US" altLang="zh-CN" sz="2000" dirty="0"/>
              <a:t>          </a:t>
            </a:r>
            <a:r>
              <a:rPr lang="en-US" altLang="zh-CN" sz="2000" dirty="0" err="1"/>
              <a:t>ans</a:t>
            </a:r>
            <a:r>
              <a:rPr lang="en-US" altLang="zh-CN" sz="2000" dirty="0"/>
              <a:t> = </a:t>
            </a:r>
          </a:p>
          <a:p>
            <a:r>
              <a:rPr lang="en-US" altLang="zh-CN" sz="2000" dirty="0"/>
              <a:t>	     3.1416      6.2832</a:t>
            </a:r>
          </a:p>
          <a:p>
            <a:r>
              <a:rPr lang="en-US" altLang="zh-CN" sz="2000" dirty="0"/>
              <a:t>                  12.5664   15.7080</a:t>
            </a:r>
          </a:p>
          <a:p>
            <a:endParaRPr lang="en-US" altLang="zh-CN" sz="2000" dirty="0"/>
          </a:p>
          <a:p>
            <a:r>
              <a:rPr lang="en-US" altLang="zh-CN" sz="2000" dirty="0"/>
              <a:t>All the matrix elements get multiplied by k.</a:t>
            </a:r>
          </a:p>
        </p:txBody>
      </p:sp>
    </p:spTree>
    <p:extLst>
      <p:ext uri="{BB962C8B-B14F-4D97-AF65-F5344CB8AC3E}">
        <p14:creationId xmlns:p14="http://schemas.microsoft.com/office/powerpoint/2010/main" val="5941186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8AD42F-CE11-412C-801D-3EF8A00C2EC8}"/>
              </a:ext>
            </a:extLst>
          </p:cNvPr>
          <p:cNvSpPr txBox="1"/>
          <p:nvPr/>
        </p:nvSpPr>
        <p:spPr>
          <a:xfrm>
            <a:off x="2212564" y="382702"/>
            <a:ext cx="7640197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dirty="0"/>
              <a:t>4. multiply a matrix by a matrix</a:t>
            </a:r>
          </a:p>
          <a:p>
            <a:r>
              <a:rPr lang="en-US" altLang="zh-CN" sz="2000" dirty="0"/>
              <a:t>Matrix A and B can be multiplied together, provided the number of columns of matrix A is equal to the number of rows of matrix B.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F437190-1F4A-46A2-BF2E-805A2DB2D65A}"/>
              </a:ext>
            </a:extLst>
          </p:cNvPr>
          <p:cNvGrpSpPr/>
          <p:nvPr/>
        </p:nvGrpSpPr>
        <p:grpSpPr>
          <a:xfrm>
            <a:off x="2391273" y="1603145"/>
            <a:ext cx="3090229" cy="2418021"/>
            <a:chOff x="1735157" y="1905000"/>
            <a:chExt cx="3696159" cy="30480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206478C-DA19-47DA-9789-5434E39460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3" r="11928"/>
            <a:stretch/>
          </p:blipFill>
          <p:spPr bwMode="auto">
            <a:xfrm>
              <a:off x="1735157" y="1905000"/>
              <a:ext cx="3525398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73522E8-F45B-4A52-BE6D-5CE8915DC06F}"/>
                </a:ext>
              </a:extLst>
            </p:cNvPr>
            <p:cNvSpPr/>
            <p:nvPr/>
          </p:nvSpPr>
          <p:spPr>
            <a:xfrm>
              <a:off x="1795749" y="2115240"/>
              <a:ext cx="672029" cy="50435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CN" sz="2000" b="1" dirty="0"/>
                <a:t>e.g.</a:t>
              </a:r>
              <a:endParaRPr lang="zh-CN" altLang="en-US" sz="2000" b="1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2E871B-E3FA-4346-9837-CC74330D8150}"/>
                </a:ext>
              </a:extLst>
            </p:cNvPr>
            <p:cNvSpPr/>
            <p:nvPr/>
          </p:nvSpPr>
          <p:spPr>
            <a:xfrm>
              <a:off x="4693186" y="4285561"/>
              <a:ext cx="738130" cy="46555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D309CD4-6A0B-4DE3-AAB6-6EF095BCE9F7}"/>
              </a:ext>
            </a:extLst>
          </p:cNvPr>
          <p:cNvSpPr txBox="1"/>
          <p:nvPr/>
        </p:nvSpPr>
        <p:spPr>
          <a:xfrm>
            <a:off x="6106526" y="1603136"/>
            <a:ext cx="3459797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input:     A = rand(3,2)</a:t>
            </a:r>
          </a:p>
          <a:p>
            <a:r>
              <a:rPr lang="en-US" altLang="zh-CN" dirty="0"/>
              <a:t>              B = rand(2,2)</a:t>
            </a:r>
          </a:p>
          <a:p>
            <a:r>
              <a:rPr lang="en-US" altLang="zh-CN" dirty="0"/>
              <a:t>              C = A * B</a:t>
            </a:r>
          </a:p>
          <a:p>
            <a:r>
              <a:rPr lang="en-US" altLang="zh-CN" dirty="0"/>
              <a:t>              </a:t>
            </a:r>
          </a:p>
          <a:p>
            <a:r>
              <a:rPr lang="en-US" altLang="zh-CN" dirty="0"/>
              <a:t>              C =</a:t>
            </a:r>
          </a:p>
          <a:p>
            <a:r>
              <a:rPr lang="en-US" altLang="zh-CN" dirty="0"/>
              <a:t>                     0.7264    1.6614</a:t>
            </a:r>
          </a:p>
          <a:p>
            <a:r>
              <a:rPr lang="en-US" altLang="zh-CN" dirty="0"/>
              <a:t>                     0.5981    1.4775</a:t>
            </a:r>
          </a:p>
          <a:p>
            <a:r>
              <a:rPr lang="en-US" altLang="zh-CN" dirty="0"/>
              <a:t>                     0.0887    0.2157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7FBD83-F2E1-41E4-BF1D-C477900E49BE}"/>
                  </a:ext>
                </a:extLst>
              </p:cNvPr>
              <p:cNvSpPr txBox="1"/>
              <p:nvPr/>
            </p:nvSpPr>
            <p:spPr>
              <a:xfrm>
                <a:off x="2212558" y="4599672"/>
                <a:ext cx="8111484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/>
                  <a:t>NB: The function rand(</a:t>
                </a:r>
                <a:r>
                  <a:rPr lang="en-US" altLang="zh-CN" dirty="0" err="1"/>
                  <a:t>n,m</a:t>
                </a:r>
                <a:r>
                  <a:rPr lang="en-US" altLang="zh-CN" dirty="0"/>
                  <a:t>) returns an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matrix of random numbers uniformly distributed between 0 and 1. </a:t>
                </a:r>
              </a:p>
              <a:p>
                <a:pPr algn="just"/>
                <a:endParaRPr lang="en-US" altLang="zh-CN" dirty="0"/>
              </a:p>
              <a:p>
                <a:pPr algn="just"/>
                <a:r>
                  <a:rPr lang="en-US" altLang="zh-CN" dirty="0"/>
                  <a:t>It is worth noting that the result of matrix C is not unique.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7FBD83-F2E1-41E4-BF1D-C477900E4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58" y="4599672"/>
                <a:ext cx="8111484" cy="1200329"/>
              </a:xfrm>
              <a:prstGeom prst="rect">
                <a:avLst/>
              </a:prstGeom>
              <a:blipFill>
                <a:blip r:embed="rId4"/>
                <a:stretch>
                  <a:fillRect l="-676" t="-3061" r="-601" b="-76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673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6FC181-A444-4856-A530-6363C8141750}"/>
              </a:ext>
            </a:extLst>
          </p:cNvPr>
          <p:cNvSpPr txBox="1"/>
          <p:nvPr/>
        </p:nvSpPr>
        <p:spPr>
          <a:xfrm>
            <a:off x="2207052" y="341536"/>
            <a:ext cx="37457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400" dirty="0"/>
              <a:t>5. take powers of a matrix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4E69FD-6537-4DD2-ABE5-59DC444BC093}"/>
              </a:ext>
            </a:extLst>
          </p:cNvPr>
          <p:cNvSpPr txBox="1"/>
          <p:nvPr/>
        </p:nvSpPr>
        <p:spPr>
          <a:xfrm>
            <a:off x="2361296" y="968970"/>
            <a:ext cx="4990641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/>
              <a:t>(1) square matrix</a:t>
            </a:r>
          </a:p>
          <a:p>
            <a:pPr lvl="2"/>
            <a:r>
              <a:rPr lang="en-US" altLang="zh-CN" sz="2000" dirty="0"/>
              <a:t>	e.g.    D = rand(2,2)</a:t>
            </a:r>
          </a:p>
          <a:p>
            <a:pPr lvl="2"/>
            <a:r>
              <a:rPr lang="zh-CN" altLang="en-US" sz="2000" dirty="0"/>
              <a:t>          </a:t>
            </a:r>
            <a:r>
              <a:rPr lang="en-US" altLang="zh-CN" sz="2000" dirty="0"/>
              <a:t>	          E = D </a:t>
            </a:r>
            <a:r>
              <a:rPr lang="en-US" altLang="zh-CN" sz="2000" b="1" dirty="0">
                <a:solidFill>
                  <a:srgbClr val="FF0000"/>
                </a:solidFill>
              </a:rPr>
              <a:t>^</a:t>
            </a:r>
            <a:r>
              <a:rPr lang="en-US" altLang="zh-CN" sz="2000" dirty="0"/>
              <a:t> 2</a:t>
            </a:r>
          </a:p>
          <a:p>
            <a:pPr lvl="2"/>
            <a:r>
              <a:rPr lang="en-US" altLang="zh-CN" sz="2000" dirty="0"/>
              <a:t>          	          E = </a:t>
            </a:r>
          </a:p>
          <a:p>
            <a:pPr lvl="2"/>
            <a:r>
              <a:rPr lang="en-US" altLang="zh-CN" sz="2000" dirty="0"/>
              <a:t>	                0.7841    0.6930</a:t>
            </a:r>
          </a:p>
          <a:p>
            <a:pPr lvl="2"/>
            <a:r>
              <a:rPr lang="en-US" altLang="zh-CN" sz="2000" dirty="0"/>
              <a:t>                             0.2313    0.3025</a:t>
            </a:r>
          </a:p>
          <a:p>
            <a:pPr lvl="2"/>
            <a:r>
              <a:rPr lang="en-US" altLang="zh-CN" sz="2000" dirty="0"/>
              <a:t>  </a:t>
            </a:r>
          </a:p>
          <a:p>
            <a:pPr lvl="2"/>
            <a:r>
              <a:rPr lang="en-US" altLang="zh-CN" sz="2000" dirty="0"/>
              <a:t>                        F = D </a:t>
            </a:r>
            <a:r>
              <a:rPr lang="en-US" altLang="zh-CN" sz="2000" b="1" dirty="0">
                <a:solidFill>
                  <a:srgbClr val="FF0000"/>
                </a:solidFill>
              </a:rPr>
              <a:t>^</a:t>
            </a:r>
            <a:r>
              <a:rPr lang="en-US" altLang="zh-CN" sz="2000" dirty="0"/>
              <a:t> 3</a:t>
            </a:r>
          </a:p>
          <a:p>
            <a:pPr lvl="2"/>
            <a:r>
              <a:rPr lang="en-US" altLang="zh-CN" sz="2000" dirty="0"/>
              <a:t>                        F = </a:t>
            </a:r>
          </a:p>
          <a:p>
            <a:pPr lvl="2"/>
            <a:r>
              <a:rPr lang="en-US" altLang="zh-CN" sz="2000" dirty="0"/>
              <a:t>                             0.7646    0.7689</a:t>
            </a:r>
          </a:p>
          <a:p>
            <a:pPr lvl="2"/>
            <a:r>
              <a:rPr lang="en-US" altLang="zh-CN" sz="2000" dirty="0"/>
              <a:t>                             0.2566    0.2302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27B2F-EC55-4FE6-869D-33EB2CBC0140}"/>
              </a:ext>
            </a:extLst>
          </p:cNvPr>
          <p:cNvSpPr txBox="1"/>
          <p:nvPr/>
        </p:nvSpPr>
        <p:spPr>
          <a:xfrm>
            <a:off x="2176758" y="4612609"/>
            <a:ext cx="783850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altLang="zh-CN" sz="2000" dirty="0"/>
              <a:t>Likewise, the results of D and F are not unique, because we use the function </a:t>
            </a:r>
            <a:r>
              <a:rPr lang="en-US" altLang="zh-CN" sz="2000" b="1" dirty="0"/>
              <a:t>rand() </a:t>
            </a:r>
            <a:r>
              <a:rPr lang="en-US" altLang="zh-CN" sz="2000" dirty="0"/>
              <a:t>to create matrix D.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NB: we can only use </a:t>
            </a:r>
            <a:r>
              <a:rPr lang="en-US" altLang="zh-CN" sz="2000" b="1" dirty="0">
                <a:solidFill>
                  <a:srgbClr val="FF0000"/>
                </a:solidFill>
              </a:rPr>
              <a:t>^ </a:t>
            </a:r>
            <a:r>
              <a:rPr lang="en-US" altLang="zh-CN" sz="2000" dirty="0"/>
              <a:t>to compute power of a square matrix, because D^2 = D*D and D^3 = D*D*D, and these computations should follow the principle of matrix multiplication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6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3C420D-DBAA-46F9-B436-46BE9B6C93C8}"/>
              </a:ext>
            </a:extLst>
          </p:cNvPr>
          <p:cNvSpPr txBox="1"/>
          <p:nvPr/>
        </p:nvSpPr>
        <p:spPr>
          <a:xfrm>
            <a:off x="2190523" y="581016"/>
            <a:ext cx="7408844" cy="5324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altLang="zh-CN" sz="2000" dirty="0"/>
              <a:t>(2) non-square matrix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If we want to take power of a matrix which is not square matrix, we can use .^ to compute </a:t>
            </a:r>
            <a:r>
              <a:rPr lang="en-US" altLang="zh-CN" sz="2000" b="1" dirty="0"/>
              <a:t>element-wise power</a:t>
            </a:r>
            <a:r>
              <a:rPr lang="en-US" altLang="zh-CN" sz="2000" dirty="0"/>
              <a:t>.</a:t>
            </a:r>
          </a:p>
          <a:p>
            <a:pPr algn="just"/>
            <a:endParaRPr lang="en-US" altLang="zh-CN" sz="2000" dirty="0"/>
          </a:p>
          <a:p>
            <a:r>
              <a:rPr lang="en-US" altLang="zh-CN" sz="2000" dirty="0"/>
              <a:t>e.g.    D = rand(3,2)</a:t>
            </a:r>
          </a:p>
          <a:p>
            <a:r>
              <a:rPr lang="zh-CN" altLang="en-US" sz="2000" dirty="0"/>
              <a:t>          </a:t>
            </a:r>
            <a:r>
              <a:rPr lang="en-US" altLang="zh-CN" sz="2000" dirty="0"/>
              <a:t>E = D </a:t>
            </a:r>
            <a:r>
              <a:rPr lang="en-US" altLang="zh-CN" sz="2000" b="1" dirty="0">
                <a:solidFill>
                  <a:srgbClr val="FF0000"/>
                </a:solidFill>
              </a:rPr>
              <a:t>.^</a:t>
            </a:r>
            <a:r>
              <a:rPr lang="en-US" altLang="zh-CN" sz="2000" dirty="0"/>
              <a:t> 2</a:t>
            </a:r>
          </a:p>
          <a:p>
            <a:r>
              <a:rPr lang="en-US" altLang="zh-CN" sz="2000" dirty="0"/>
              <a:t>          E = </a:t>
            </a:r>
          </a:p>
          <a:p>
            <a:r>
              <a:rPr lang="en-US" altLang="zh-CN" sz="2000" dirty="0"/>
              <a:t>	   0.1925    0.6323</a:t>
            </a:r>
          </a:p>
          <a:p>
            <a:r>
              <a:rPr lang="en-US" altLang="zh-CN" sz="2000" dirty="0"/>
              <a:t>                0.1456    0.0349</a:t>
            </a:r>
          </a:p>
          <a:p>
            <a:r>
              <a:rPr lang="en-US" altLang="zh-CN" sz="2000" dirty="0"/>
              <a:t>                0.5860    0.2399  </a:t>
            </a:r>
          </a:p>
          <a:p>
            <a:endParaRPr lang="en-US" altLang="zh-CN" sz="2000" dirty="0"/>
          </a:p>
          <a:p>
            <a:r>
              <a:rPr lang="en-US" altLang="zh-CN" sz="2000" dirty="0"/>
              <a:t>           F = D </a:t>
            </a:r>
            <a:r>
              <a:rPr lang="en-US" altLang="zh-CN" sz="2000" b="1" dirty="0">
                <a:solidFill>
                  <a:srgbClr val="FF0000"/>
                </a:solidFill>
              </a:rPr>
              <a:t>.^</a:t>
            </a:r>
            <a:r>
              <a:rPr lang="en-US" altLang="zh-CN" sz="2000" dirty="0"/>
              <a:t> 3</a:t>
            </a:r>
          </a:p>
          <a:p>
            <a:r>
              <a:rPr lang="en-US" altLang="zh-CN" sz="2000" dirty="0"/>
              <a:t>           F = </a:t>
            </a:r>
          </a:p>
          <a:p>
            <a:r>
              <a:rPr lang="en-US" altLang="zh-CN" sz="2000" dirty="0"/>
              <a:t>                 0.0845    0.5028</a:t>
            </a:r>
          </a:p>
          <a:p>
            <a:r>
              <a:rPr lang="en-US" altLang="zh-CN" sz="2000" dirty="0"/>
              <a:t>                 0.0555    0.0065</a:t>
            </a:r>
          </a:p>
          <a:p>
            <a:r>
              <a:rPr lang="en-US" altLang="zh-CN" sz="2000" dirty="0"/>
              <a:t>                 0.4486    0.1175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85589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4294967295"/>
          </p:nvPr>
        </p:nvSpPr>
        <p:spPr>
          <a:xfrm>
            <a:off x="2069339" y="1843948"/>
            <a:ext cx="7849519" cy="317010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sz="2000" dirty="0"/>
              <a:t>A = zeros(</a:t>
            </a:r>
            <a:r>
              <a:rPr sz="2000" dirty="0" err="1"/>
              <a:t>n,m</a:t>
            </a:r>
            <a:r>
              <a:rPr sz="2000" dirty="0"/>
              <a:t>)	all zeros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rPr sz="2000" dirty="0"/>
              <a:t>A = ones(</a:t>
            </a:r>
            <a:r>
              <a:rPr sz="2000" dirty="0" err="1"/>
              <a:t>n,m</a:t>
            </a:r>
            <a:r>
              <a:rPr sz="2000" dirty="0"/>
              <a:t>) 	all ones</a:t>
            </a:r>
          </a:p>
          <a:p>
            <a:pPr>
              <a:buSzTx/>
              <a:buNone/>
              <a:defRPr sz="2400"/>
            </a:pPr>
            <a:endParaRPr sz="2000" dirty="0"/>
          </a:p>
          <a:p>
            <a:pPr>
              <a:spcBef>
                <a:spcPts val="500"/>
              </a:spcBef>
              <a:buChar char="•"/>
              <a:defRPr sz="2400"/>
            </a:pPr>
            <a:r>
              <a:rPr sz="2000" dirty="0"/>
              <a:t>A = rand(</a:t>
            </a:r>
            <a:r>
              <a:rPr sz="2000" dirty="0" err="1"/>
              <a:t>n,m</a:t>
            </a:r>
            <a:r>
              <a:rPr sz="2000" dirty="0"/>
              <a:t>)      uniformly distributed [0,1]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rPr sz="2000" dirty="0"/>
              <a:t>A = </a:t>
            </a:r>
            <a:r>
              <a:rPr sz="2000" dirty="0" err="1"/>
              <a:t>randn</a:t>
            </a:r>
            <a:r>
              <a:rPr sz="2000" dirty="0"/>
              <a:t>(n, m)  	normally distributed (mean=0, SD=1)</a:t>
            </a:r>
            <a:endParaRPr lang="en-US" sz="2000" dirty="0"/>
          </a:p>
          <a:p>
            <a:pPr>
              <a:spcBef>
                <a:spcPts val="500"/>
              </a:spcBef>
              <a:buChar char="•"/>
              <a:defRPr sz="2400"/>
            </a:pPr>
            <a:endParaRPr lang="en-US" sz="2000" dirty="0"/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en-US" altLang="zh-CN" sz="2000" dirty="0"/>
              <a:t>Here, n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represents the number of rows of the matrix you create, and m represents columns.</a:t>
            </a:r>
            <a:endParaRPr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A1BEB4-820F-4F12-AA9B-E483BABF6091}"/>
              </a:ext>
            </a:extLst>
          </p:cNvPr>
          <p:cNvSpPr txBox="1"/>
          <p:nvPr/>
        </p:nvSpPr>
        <p:spPr>
          <a:xfrm>
            <a:off x="2069335" y="837759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dirty="0"/>
              <a:t>6. Some useful matrices</a:t>
            </a:r>
            <a:endParaRPr lang="zh-CN" altLang="en-US" sz="2400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 idx="4294967295"/>
          </p:nvPr>
        </p:nvSpPr>
        <p:spPr>
          <a:xfrm>
            <a:off x="1981210" y="274646"/>
            <a:ext cx="1415667" cy="8711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/>
          </a:lstStyle>
          <a:p>
            <a:r>
              <a:rPr sz="2400" b="1" dirty="0"/>
              <a:t>Plotting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4294967295"/>
          </p:nvPr>
        </p:nvSpPr>
        <p:spPr>
          <a:xfrm>
            <a:off x="1981200" y="160021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Use plot(x, y) to plot vector y vs. vector x. 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NB: x and y should have the same size</a:t>
            </a:r>
          </a:p>
          <a:p>
            <a:pPr marL="322316" indent="-322316" defTabSz="859515">
              <a:buSzTx/>
              <a:buNone/>
              <a:defRPr sz="2200"/>
            </a:pPr>
            <a:endParaRPr sz="2000" dirty="0"/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Example</a:t>
            </a:r>
            <a:r>
              <a:rPr lang="en-US" sz="2000" dirty="0"/>
              <a:t>:</a:t>
            </a:r>
            <a:endParaRPr sz="2000" dirty="0"/>
          </a:p>
          <a:p>
            <a:pPr marL="322316" indent="-322316" defTabSz="859515">
              <a:buSzTx/>
              <a:buNone/>
              <a:defRPr sz="2200"/>
            </a:pPr>
            <a:endParaRPr sz="2000" dirty="0"/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t = 0:0.001:0.6;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x = sin(2*pi*50*t)+sin(2*pi*120*t);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y = x + 2*</a:t>
            </a:r>
            <a:r>
              <a:rPr sz="2000" dirty="0" err="1"/>
              <a:t>randn</a:t>
            </a:r>
            <a:r>
              <a:rPr sz="2000" dirty="0"/>
              <a:t>(size(t));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plot(1000*t(1:50),y(1:50))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/>
              <a:t>title('Signal Corrupted with Zero-Mean Random Noise')</a:t>
            </a:r>
          </a:p>
          <a:p>
            <a:pPr marL="322316" indent="-322316" defTabSz="859515">
              <a:spcBef>
                <a:spcPts val="500"/>
              </a:spcBef>
              <a:buSzTx/>
              <a:buNone/>
              <a:defRPr sz="2200"/>
            </a:pPr>
            <a:r>
              <a:rPr sz="2000" dirty="0" err="1"/>
              <a:t>xlabel</a:t>
            </a:r>
            <a:r>
              <a:rPr sz="2000" dirty="0"/>
              <a:t>('time (milliseconds)')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71BFFA-1CDA-44D7-B6E8-59DB04E3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22" y="1234934"/>
            <a:ext cx="5088301" cy="40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04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 idx="4294967295"/>
          </p:nvPr>
        </p:nvSpPr>
        <p:spPr>
          <a:xfrm>
            <a:off x="2357120" y="36609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/>
          </a:lstStyle>
          <a:p>
            <a:r>
              <a:rPr sz="2400" b="1" dirty="0"/>
              <a:t>Plotting power spectra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4294967295"/>
          </p:nvPr>
        </p:nvSpPr>
        <p:spPr>
          <a:xfrm>
            <a:off x="2463800" y="1610361"/>
            <a:ext cx="7264400" cy="40284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lang="en-GB" sz="2000" dirty="0"/>
              <a:t>Y = </a:t>
            </a:r>
            <a:r>
              <a:rPr lang="en-GB" sz="2000" dirty="0" err="1"/>
              <a:t>fft</a:t>
            </a:r>
            <a:r>
              <a:rPr lang="en-GB" sz="2000" dirty="0"/>
              <a:t>(y,512);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sz="2000" dirty="0" err="1"/>
              <a:t>Pyy</a:t>
            </a:r>
            <a:r>
              <a:rPr sz="2000" dirty="0"/>
              <a:t> = Y.* </a:t>
            </a:r>
            <a:r>
              <a:rPr sz="2000" dirty="0" err="1"/>
              <a:t>conj</a:t>
            </a:r>
            <a:r>
              <a:rPr sz="2000" dirty="0"/>
              <a:t>(Y) / 512;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sz="2000" dirty="0"/>
              <a:t>f = 1000*(0:256)/512;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sz="2000" dirty="0"/>
              <a:t>plot(</a:t>
            </a:r>
            <a:r>
              <a:rPr sz="2000" dirty="0" err="1"/>
              <a:t>f,Pyy</a:t>
            </a:r>
            <a:r>
              <a:rPr sz="2000" dirty="0"/>
              <a:t>(1:257))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sz="2000" dirty="0"/>
              <a:t>title('Frequency content of y')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rPr lang="en-GB" sz="2000" dirty="0"/>
              <a:t>x</a:t>
            </a:r>
            <a:r>
              <a:rPr sz="2000" dirty="0"/>
              <a:t>label('frequency (H</a:t>
            </a:r>
            <a:r>
              <a:rPr lang="en-GB" sz="2000" dirty="0"/>
              <a:t>z</a:t>
            </a:r>
            <a:r>
              <a:rPr lang="en-US" altLang="zh-CN" sz="2000" dirty="0"/>
              <a:t>)</a:t>
            </a:r>
            <a:r>
              <a:rPr sz="2000" dirty="0"/>
              <a:t>')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1ED61-6108-4813-AD38-820CAFB17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380" y="923470"/>
            <a:ext cx="5371240" cy="45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992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981214" y="500490"/>
            <a:ext cx="3211417" cy="7719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2400" b="1" dirty="0"/>
              <a:t> </a:t>
            </a:r>
            <a:r>
              <a:rPr sz="2400" b="1" dirty="0" err="1"/>
              <a:t>Matlab</a:t>
            </a:r>
            <a:r>
              <a:rPr sz="2400" b="1" dirty="0"/>
              <a:t> as calculator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1981200" y="1368854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1. basic arithmetic operator + - * / ^ ()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e.g. 2+3/4*5 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3^2*4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3-4/4-2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2</a:t>
            </a:r>
            <a:r>
              <a:rPr lang="en-US" sz="2000" dirty="0"/>
              <a:t>.</a:t>
            </a:r>
            <a:r>
              <a:rPr sz="2000" dirty="0"/>
              <a:t> extended arithmetic - accidental error</a:t>
            </a: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1/0 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0070C0"/>
                </a:solidFill>
              </a:rPr>
              <a:t>Inf</a:t>
            </a:r>
            <a:endParaRPr sz="2000" b="1" dirty="0">
              <a:solidFill>
                <a:srgbClr val="0070C0"/>
              </a:solidFill>
            </a:endParaRP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-1/0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0070C0"/>
                </a:solidFill>
              </a:rPr>
              <a:t>Inf</a:t>
            </a:r>
            <a:endParaRPr sz="2000" b="1" dirty="0">
              <a:solidFill>
                <a:srgbClr val="0070C0"/>
              </a:solidFill>
            </a:endParaRPr>
          </a:p>
          <a:p>
            <a:pPr marL="226308" indent="-226308" defTabSz="603489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0/0</a:t>
            </a:r>
            <a:r>
              <a:rPr lang="en-US" sz="2000" dirty="0"/>
              <a:t>   </a:t>
            </a:r>
            <a:r>
              <a:rPr lang="en-US" sz="2000" b="1" dirty="0" err="1">
                <a:solidFill>
                  <a:srgbClr val="0070C0"/>
                </a:solidFill>
              </a:rPr>
              <a:t>NaN</a:t>
            </a:r>
            <a:endParaRPr sz="2000" b="1" dirty="0">
              <a:solidFill>
                <a:srgbClr val="0070C0"/>
              </a:solidFill>
            </a:endParaRPr>
          </a:p>
          <a:p>
            <a:pPr marL="0" indent="0" defTabSz="603489">
              <a:spcBef>
                <a:spcPts val="500"/>
              </a:spcBef>
              <a:buNone/>
              <a:defRPr sz="2100"/>
            </a:pPr>
            <a:r>
              <a:rPr sz="2000" dirty="0"/>
              <a:t>    1/Inf</a:t>
            </a:r>
            <a:r>
              <a:rPr lang="en-US" sz="2000" dirty="0"/>
              <a:t>   </a:t>
            </a:r>
            <a:r>
              <a:rPr lang="en-US" sz="2000" b="1" dirty="0">
                <a:solidFill>
                  <a:srgbClr val="0070C0"/>
                </a:solidFill>
              </a:rPr>
              <a:t>0</a:t>
            </a:r>
            <a:endParaRPr sz="2000" b="1" dirty="0">
              <a:solidFill>
                <a:srgbClr val="0070C0"/>
              </a:solidFill>
            </a:endParaRPr>
          </a:p>
          <a:p>
            <a:pPr marL="0" indent="0" defTabSz="603489">
              <a:spcBef>
                <a:spcPts val="500"/>
              </a:spcBef>
              <a:buNone/>
              <a:defRPr sz="2100"/>
            </a:pPr>
            <a:r>
              <a:rPr sz="2000" dirty="0"/>
              <a:t>    we know 1/(1/x) = x, then try 1/(1/0) = ?</a:t>
            </a:r>
            <a:r>
              <a:rPr lang="en-US" sz="2000" dirty="0"/>
              <a:t>   </a:t>
            </a:r>
            <a:r>
              <a:rPr lang="en-US" sz="2000" b="1" dirty="0">
                <a:solidFill>
                  <a:srgbClr val="0070C0"/>
                </a:solidFill>
              </a:rPr>
              <a:t>0</a:t>
            </a:r>
            <a:endParaRPr sz="2000" b="1" dirty="0">
              <a:solidFill>
                <a:srgbClr val="0070C0"/>
              </a:solidFill>
            </a:endParaRPr>
          </a:p>
          <a:p>
            <a:pPr marL="0" indent="0" defTabSz="603489">
              <a:spcBef>
                <a:spcPts val="500"/>
              </a:spcBef>
              <a:buNone/>
              <a:defRPr sz="2100"/>
            </a:pPr>
            <a:r>
              <a:rPr sz="2000" dirty="0"/>
              <a:t>    complex number 1+i , -1+3*</a:t>
            </a:r>
            <a:r>
              <a:rPr sz="2000" dirty="0" err="1"/>
              <a:t>i</a:t>
            </a:r>
            <a:endParaRPr sz="2000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 idx="4294967295"/>
          </p:nvPr>
        </p:nvSpPr>
        <p:spPr>
          <a:xfrm>
            <a:off x="1762134" y="213367"/>
            <a:ext cx="1735157" cy="69498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sz="2400" b="1" dirty="0"/>
              <a:t>Functions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4294967295"/>
          </p:nvPr>
        </p:nvSpPr>
        <p:spPr>
          <a:xfrm>
            <a:off x="1762132" y="885326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/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lang="en-US" sz="2600" dirty="0"/>
              <a:t>1. </a:t>
            </a:r>
            <a:r>
              <a:rPr sz="2600" dirty="0"/>
              <a:t>Functions are M-files that accept input arguments and return output arguments. They operate on variables within their own workspace. </a:t>
            </a:r>
            <a:endParaRPr lang="en-US" sz="2600" dirty="0"/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endParaRPr lang="en-US" dirty="0"/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lang="en-US" sz="2600" dirty="0"/>
              <a:t>Example:</a:t>
            </a: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endParaRPr sz="2600" dirty="0"/>
          </a:p>
          <a:p>
            <a:pPr marL="0" indent="0" algn="just" defTabSz="795507">
              <a:spcBef>
                <a:spcPts val="500"/>
              </a:spcBef>
              <a:buSzTx/>
              <a:buNone/>
              <a:defRPr sz="2000">
                <a:solidFill>
                  <a:srgbClr val="009999"/>
                </a:solidFill>
              </a:defRPr>
            </a:pPr>
            <a:r>
              <a:rPr lang="en-US" altLang="zh-CN" sz="2600" b="1" dirty="0">
                <a:solidFill>
                  <a:srgbClr val="5FDA46"/>
                </a:solidFill>
              </a:rPr>
              <a:t>%% this function aims to compute the mean of a vector elements.</a:t>
            </a:r>
            <a:endParaRPr sz="2600" b="1" dirty="0">
              <a:solidFill>
                <a:srgbClr val="5FDA46"/>
              </a:solidFill>
            </a:endParaRP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>
                <a:solidFill>
                  <a:schemeClr val="accent2"/>
                </a:solidFill>
              </a:defRPr>
            </a:pPr>
            <a:r>
              <a:rPr sz="2600" dirty="0"/>
              <a:t>function y = average(x)</a:t>
            </a:r>
            <a:r>
              <a:rPr lang="en-US" sz="2600" dirty="0"/>
              <a:t>   </a:t>
            </a:r>
            <a:r>
              <a:rPr lang="en-US" sz="2600" dirty="0">
                <a:solidFill>
                  <a:srgbClr val="5FDA46"/>
                </a:solidFill>
              </a:rPr>
              <a:t>% average is the name of this function.</a:t>
            </a:r>
            <a:endParaRPr sz="2600" dirty="0">
              <a:solidFill>
                <a:srgbClr val="5FDA46"/>
              </a:solidFill>
            </a:endParaRP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sz="2600" dirty="0"/>
              <a:t>[</a:t>
            </a:r>
            <a:r>
              <a:rPr sz="2600" dirty="0" err="1"/>
              <a:t>m,n</a:t>
            </a:r>
            <a:r>
              <a:rPr sz="2600" dirty="0"/>
              <a:t>] = size(x);</a:t>
            </a:r>
            <a:endParaRPr lang="en-US" sz="2600" dirty="0"/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lang="en-US" altLang="zh-CN" sz="2600" dirty="0">
                <a:solidFill>
                  <a:srgbClr val="5FDA46"/>
                </a:solidFill>
              </a:rPr>
              <a:t>% firstly, use if-end to control that the input </a:t>
            </a:r>
            <a:r>
              <a:rPr lang="en-US" altLang="zh-CN" sz="2600" b="1" dirty="0">
                <a:solidFill>
                  <a:srgbClr val="5FDA46"/>
                </a:solidFill>
              </a:rPr>
              <a:t>of this function </a:t>
            </a:r>
            <a:r>
              <a:rPr lang="en-US" altLang="zh-CN" sz="2600" dirty="0">
                <a:solidFill>
                  <a:srgbClr val="5FDA46"/>
                </a:solidFill>
              </a:rPr>
              <a:t>should be an vector.</a:t>
            </a:r>
            <a:endParaRPr sz="2600" dirty="0">
              <a:solidFill>
                <a:srgbClr val="5FDA46"/>
              </a:solidFill>
            </a:endParaRP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>
                <a:solidFill>
                  <a:schemeClr val="accent2"/>
                </a:solidFill>
              </a:defRPr>
            </a:pPr>
            <a:r>
              <a:rPr sz="2600" dirty="0"/>
              <a:t>if (~((m == 1) | (n == 1)) | (m == 1 &amp; n == 1))</a:t>
            </a: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sz="2600" dirty="0"/>
              <a:t>    error('Input must be a vector')</a:t>
            </a: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>
                <a:solidFill>
                  <a:schemeClr val="accent2"/>
                </a:solidFill>
              </a:defRPr>
            </a:pPr>
            <a:r>
              <a:rPr lang="en-GB" sz="2600" dirty="0"/>
              <a:t>e</a:t>
            </a:r>
            <a:r>
              <a:rPr sz="2600" dirty="0" err="1"/>
              <a:t>nd</a:t>
            </a:r>
            <a:endParaRPr lang="en-US" sz="2600" dirty="0"/>
          </a:p>
          <a:p>
            <a:pPr marL="0" indent="0" algn="just" defTabSz="795507">
              <a:spcBef>
                <a:spcPts val="500"/>
              </a:spcBef>
              <a:buSzTx/>
              <a:buNone/>
              <a:defRPr sz="2000">
                <a:solidFill>
                  <a:schemeClr val="accent2"/>
                </a:solidFill>
              </a:defRPr>
            </a:pPr>
            <a:r>
              <a:rPr lang="en-US" sz="2600" dirty="0">
                <a:solidFill>
                  <a:srgbClr val="5FDA46"/>
                </a:solidFill>
              </a:rPr>
              <a:t>% then, we can compute the average of this vector and get the output.</a:t>
            </a:r>
          </a:p>
          <a:p>
            <a:pPr marL="0" indent="0" algn="just" defTabSz="795507">
              <a:spcBef>
                <a:spcPts val="500"/>
              </a:spcBef>
              <a:buSzTx/>
              <a:buNone/>
              <a:defRPr sz="2000"/>
            </a:pPr>
            <a:r>
              <a:rPr sz="2600" dirty="0"/>
              <a:t>y = sum(x)/length(x);</a:t>
            </a:r>
            <a:endParaRPr sz="2600" dirty="0">
              <a:solidFill>
                <a:srgbClr val="00999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860B07-37BC-4D70-8A56-EE48DE2CBAD7}"/>
              </a:ext>
            </a:extLst>
          </p:cNvPr>
          <p:cNvSpPr txBox="1"/>
          <p:nvPr/>
        </p:nvSpPr>
        <p:spPr>
          <a:xfrm>
            <a:off x="1638309" y="5464852"/>
            <a:ext cx="954405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914377"/>
            <a:r>
              <a:rPr lang="en-US" altLang="zh-CN" sz="2000" b="1" dirty="0">
                <a:solidFill>
                  <a:schemeClr val="tx1"/>
                </a:solidFill>
              </a:rPr>
              <a:t>NB: It is worth noting that if we want to call functions created by ourselves, we need to </a:t>
            </a:r>
            <a:r>
              <a:rPr lang="en-US" altLang="zh-CN" sz="2000" b="1" dirty="0">
                <a:solidFill>
                  <a:srgbClr val="FF0000"/>
                </a:solidFill>
              </a:rPr>
              <a:t>open the path </a:t>
            </a:r>
            <a:r>
              <a:rPr lang="en-US" altLang="zh-CN" sz="2000" b="1" dirty="0">
                <a:solidFill>
                  <a:schemeClr val="tx1"/>
                </a:solidFill>
              </a:rPr>
              <a:t>in which the function M-files are saved, or </a:t>
            </a:r>
            <a:r>
              <a:rPr lang="en-US" altLang="zh-CN" sz="2000" b="1" dirty="0">
                <a:solidFill>
                  <a:srgbClr val="FF0000"/>
                </a:solidFill>
              </a:rPr>
              <a:t>save</a:t>
            </a:r>
            <a:r>
              <a:rPr lang="en-US" altLang="zh-CN" sz="2000" b="1" dirty="0">
                <a:solidFill>
                  <a:schemeClr val="tx1"/>
                </a:solidFill>
              </a:rPr>
              <a:t> the function M-files </a:t>
            </a:r>
            <a:r>
              <a:rPr lang="en-US" altLang="zh-CN" sz="2000" b="1" dirty="0">
                <a:solidFill>
                  <a:srgbClr val="FF0000"/>
                </a:solidFill>
              </a:rPr>
              <a:t>in a suitable current folder</a:t>
            </a:r>
            <a:r>
              <a:rPr lang="en-US" altLang="zh-CN" sz="2000" b="1" dirty="0">
                <a:solidFill>
                  <a:schemeClr val="tx1"/>
                </a:solidFill>
              </a:rPr>
              <a:t>.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 idx="4294967295"/>
          </p:nvPr>
        </p:nvSpPr>
        <p:spPr>
          <a:xfrm>
            <a:off x="2322727" y="680722"/>
            <a:ext cx="5800383" cy="7341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lang="en-US" sz="2000" dirty="0"/>
              <a:t>2.</a:t>
            </a:r>
            <a:r>
              <a:rPr sz="2000" dirty="0"/>
              <a:t>Other useful func</a:t>
            </a:r>
            <a:r>
              <a:rPr lang="en-US" sz="2000" dirty="0"/>
              <a:t>tions</a:t>
            </a:r>
            <a:r>
              <a:rPr sz="2000" dirty="0"/>
              <a:t> &amp; commands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4294967295"/>
          </p:nvPr>
        </p:nvSpPr>
        <p:spPr>
          <a:xfrm>
            <a:off x="2407920" y="1462415"/>
            <a:ext cx="7802880" cy="471486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f</a:t>
            </a:r>
            <a:r>
              <a:rPr sz="2000" dirty="0"/>
              <a:t>or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for loop to repeat specified number of times</a:t>
            </a:r>
            <a:endParaRPr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/>
              <a:t>I</a:t>
            </a:r>
            <a:r>
              <a:rPr sz="2000" dirty="0"/>
              <a:t>f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execute statements if condition is true</a:t>
            </a:r>
            <a:endParaRPr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/>
              <a:t>w</a:t>
            </a:r>
            <a:r>
              <a:rPr sz="2000" dirty="0" err="1"/>
              <a:t>hile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while loop to repeat when condition is true</a:t>
            </a:r>
            <a:endParaRPr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000" dirty="0"/>
              <a:t>l</a:t>
            </a:r>
            <a:r>
              <a:rPr sz="2000" dirty="0" err="1"/>
              <a:t>oad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load variables from file into workspace</a:t>
            </a:r>
            <a:endParaRPr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sz="2000" dirty="0" err="1"/>
              <a:t>clc</a:t>
            </a:r>
            <a:r>
              <a:rPr sz="2000" dirty="0"/>
              <a:t> &amp; clear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70C0"/>
                </a:solidFill>
              </a:rPr>
              <a:t>clc</a:t>
            </a:r>
            <a:r>
              <a:rPr lang="en-US" sz="2000" dirty="0">
                <a:solidFill>
                  <a:srgbClr val="0070C0"/>
                </a:solidFill>
              </a:rPr>
              <a:t> is used to clear Command Window, and clear is used to remove variables from the workspace.</a:t>
            </a:r>
            <a:endParaRPr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sz="2000" dirty="0"/>
              <a:t>%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make comments on the command.</a:t>
            </a:r>
            <a:endParaRPr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hape 94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2124422" y="1331771"/>
                <a:ext cx="8124940" cy="4694456"/>
              </a:xfrm>
              <a:prstGeom prst="rect">
                <a:avLst/>
              </a:prstGeom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>
                <a:noAutofit/>
              </a:bodyPr>
              <a:lstStyle/>
              <a:p>
                <a:pPr marL="0" indent="0">
                  <a:buNone/>
                  <a:defRPr sz="1800"/>
                </a:pPr>
                <a:r>
                  <a:rPr lang="en-GB" sz="2000" dirty="0"/>
                  <a:t>1. Generate a random row vector of length 10 and the elements are uniformly distributed on [0,2].</a:t>
                </a:r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r>
                  <a:rPr lang="en-GB" sz="2000" dirty="0"/>
                  <a:t>  a. Add 16 to each element</a:t>
                </a:r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r>
                  <a:rPr lang="en-GB" sz="2000" dirty="0"/>
                  <a:t>  b. Add 3 to just the odd-index elements</a:t>
                </a:r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r>
                  <a:rPr lang="en-GB" sz="2000" dirty="0"/>
                  <a:t>  c. Compute the square root of each element</a:t>
                </a:r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r>
                  <a:rPr lang="en-GB" sz="2000" dirty="0"/>
                  <a:t>  d. Compute the square of each element</a:t>
                </a:r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endParaRPr lang="en-GB" sz="2000" dirty="0"/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endParaRPr lang="en-GB" sz="2000" dirty="0"/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endParaRPr lang="en-GB" sz="2000" dirty="0"/>
              </a:p>
              <a:p>
                <a:pPr marL="0" indent="0" defTabSz="457189">
                  <a:spcBef>
                    <a:spcPts val="0"/>
                  </a:spcBef>
                  <a:buSzTx/>
                  <a:buNone/>
                  <a:defRPr sz="1800"/>
                </a:pPr>
                <a:r>
                  <a:rPr lang="en-GB" sz="2000" dirty="0"/>
                  <a:t>2. According this formula,  first create a vector x with 100 elements, then add all the elements of this vector.</a:t>
                </a:r>
              </a:p>
              <a:p>
                <a:pPr marL="0" lvl="8" indent="1828754" defTabSz="457189">
                  <a:spcBef>
                    <a:spcPts val="0"/>
                  </a:spcBef>
                  <a:buSzTx/>
                  <a:buNone/>
                  <a:defRPr sz="1300"/>
                </a:pPr>
                <a:endParaRPr lang="en-GB" sz="2000" dirty="0"/>
              </a:p>
              <a:p>
                <a:pPr marL="0" lvl="8" indent="1828754" defTabSz="457189">
                  <a:spcBef>
                    <a:spcPts val="0"/>
                  </a:spcBef>
                  <a:buSzTx/>
                  <a:buNone/>
                  <a:defRPr sz="1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altLang="zh-CN" sz="20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AE" altLang="zh-CN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4" name="Shape 9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124422" y="1331771"/>
                <a:ext cx="8124940" cy="4694456"/>
              </a:xfrm>
              <a:prstGeom prst="rect">
                <a:avLst/>
              </a:prstGeom>
              <a:blipFill>
                <a:blip r:embed="rId3"/>
                <a:stretch>
                  <a:fillRect l="-1350" t="-519"/>
                </a:stretch>
              </a:blipFill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Shape 95"/>
          <p:cNvSpPr>
            <a:spLocks noGrp="1"/>
          </p:cNvSpPr>
          <p:nvPr>
            <p:ph type="title" idx="4294967295"/>
          </p:nvPr>
        </p:nvSpPr>
        <p:spPr>
          <a:xfrm>
            <a:off x="2003247" y="530783"/>
            <a:ext cx="1691089" cy="6019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sz="2400" b="1" dirty="0"/>
              <a:t>Exercise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80BCC4-D552-4001-A7F7-202DDFEB5744}"/>
                  </a:ext>
                </a:extLst>
              </p:cNvPr>
              <p:cNvSpPr txBox="1"/>
              <p:nvPr/>
            </p:nvSpPr>
            <p:spPr>
              <a:xfrm>
                <a:off x="2333749" y="844180"/>
                <a:ext cx="7706299" cy="2527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just" defTabSz="457189">
                  <a:defRPr sz="1800"/>
                </a:pPr>
                <a:r>
                  <a:rPr lang="en-US" altLang="zh-CN" sz="2000" dirty="0"/>
                  <a:t>3. Plot the expression (determined in modelling the growth of the US population)</a:t>
                </a:r>
              </a:p>
              <a:p>
                <a:pPr lvl="4" indent="914377" algn="just" defTabSz="457189">
                  <a:defRPr sz="1800"/>
                </a:pPr>
                <a:endParaRPr lang="en-US" altLang="zh-CN" sz="2000" dirty="0"/>
              </a:p>
              <a:p>
                <a:pPr lvl="4" indent="914377" algn="just" defTabSz="457189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197273000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0313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1913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 algn="just" defTabSz="457189">
                  <a:defRPr sz="1800"/>
                </a:pPr>
                <a:endParaRPr lang="en-US" altLang="zh-CN" sz="2000" dirty="0"/>
              </a:p>
              <a:p>
                <a:pPr algn="just" defTabSz="457189">
                  <a:defRPr sz="1800"/>
                </a:pPr>
                <a:r>
                  <a:rPr lang="en-US" altLang="zh-CN" sz="2000" dirty="0"/>
                  <a:t>where t is the date, in years AD, using t = 1790 to 2000.  What population is predicted in the year 2021?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80BCC4-D552-4001-A7F7-202DDFEB5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49" y="844180"/>
                <a:ext cx="7706299" cy="2527487"/>
              </a:xfrm>
              <a:prstGeom prst="rect">
                <a:avLst/>
              </a:prstGeom>
              <a:blipFill>
                <a:blip r:embed="rId2"/>
                <a:stretch>
                  <a:fillRect l="-870" t="-964" r="-791" b="-33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68505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1981205" y="698007"/>
            <a:ext cx="2263967" cy="64605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2400" b="1" dirty="0"/>
              <a:t>More Exercise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4294967295"/>
          </p:nvPr>
        </p:nvSpPr>
        <p:spPr>
          <a:xfrm>
            <a:off x="1981209" y="1600212"/>
            <a:ext cx="8235109" cy="28836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r>
              <a:rPr sz="2000" dirty="0"/>
              <a:t>4. Create an M-by-N array of random numbers (use </a:t>
            </a:r>
            <a:r>
              <a:rPr sz="2000" b="1" dirty="0"/>
              <a:t>rand</a:t>
            </a:r>
            <a:r>
              <a:rPr sz="2000" dirty="0"/>
              <a:t>).  Move through the array, element by element, and set any value that is less than 0.2 to 0 and any value that is greater than (or equal to) 0.2 to 1.  </a:t>
            </a:r>
          </a:p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endParaRPr lang="en-US" sz="2000" dirty="0"/>
          </a:p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endParaRPr lang="en-US" sz="2000" dirty="0"/>
          </a:p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endParaRPr lang="en-US" sz="2000" dirty="0"/>
          </a:p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endParaRPr sz="2000" dirty="0"/>
          </a:p>
          <a:p>
            <a:pPr marL="0" indent="0" algn="just" defTabSz="457189">
              <a:spcBef>
                <a:spcPts val="0"/>
              </a:spcBef>
              <a:buSzTx/>
              <a:buNone/>
              <a:defRPr sz="2400"/>
            </a:pPr>
            <a:r>
              <a:rPr sz="2000" dirty="0"/>
              <a:t>5. Create a function file named by </a:t>
            </a:r>
            <a:r>
              <a:rPr sz="2000" i="1" dirty="0"/>
              <a:t>Fibonacci</a:t>
            </a:r>
            <a:r>
              <a:rPr sz="2000" dirty="0"/>
              <a:t> that gives the nth element of the Fibonacci sequence.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 idx="4294967295"/>
          </p:nvPr>
        </p:nvSpPr>
        <p:spPr>
          <a:xfrm>
            <a:off x="1981214" y="572098"/>
            <a:ext cx="3619041" cy="7499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2400" b="1" dirty="0"/>
              <a:t>Numbers and formats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4294967295"/>
          </p:nvPr>
        </p:nvSpPr>
        <p:spPr>
          <a:xfrm>
            <a:off x="1981200" y="160021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1. Different kind of numbers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Integer: e.g. 123, -218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Real : e.g. 1.234, - 10.9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complex : e.g. 3.21-3.4*</a:t>
            </a:r>
            <a:r>
              <a:rPr sz="2000" dirty="0" err="1"/>
              <a:t>i</a:t>
            </a:r>
            <a:r>
              <a:rPr sz="2000" dirty="0"/>
              <a:t> (</a:t>
            </a:r>
            <a:r>
              <a:rPr sz="2000" dirty="0" err="1"/>
              <a:t>i</a:t>
            </a:r>
            <a:r>
              <a:rPr sz="2000" dirty="0"/>
              <a:t> = sqrt(-1)).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Inf : Infinity (dividing by 0)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</a:t>
            </a:r>
            <a:r>
              <a:rPr sz="2000" dirty="0" err="1"/>
              <a:t>NaN</a:t>
            </a:r>
            <a:r>
              <a:rPr sz="2000" dirty="0"/>
              <a:t>: Not a number (0/0)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e: notation for very large or small number, e.g. 1.34e+03 = ?  , 1.34e-0</a:t>
            </a:r>
            <a:r>
              <a:rPr lang="en-US" sz="2000" dirty="0"/>
              <a:t>3</a:t>
            </a:r>
            <a:r>
              <a:rPr sz="2000" dirty="0"/>
              <a:t> = ?        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4294967295"/>
          </p:nvPr>
        </p:nvSpPr>
        <p:spPr>
          <a:xfrm>
            <a:off x="2124419" y="722543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301744" indent="-301744" defTabSz="804652">
              <a:spcBef>
                <a:spcPts val="600"/>
              </a:spcBef>
              <a:buSzTx/>
              <a:buNone/>
              <a:defRPr sz="2800"/>
            </a:pPr>
            <a:r>
              <a:rPr sz="2000" dirty="0"/>
              <a:t>2. Calculation: 15 significant figures</a:t>
            </a:r>
          </a:p>
          <a:p>
            <a:pPr marL="301744" indent="-301744" defTabSz="804652">
              <a:spcBef>
                <a:spcPts val="600"/>
              </a:spcBef>
              <a:buSzTx/>
              <a:buNone/>
              <a:defRPr sz="2800"/>
            </a:pPr>
            <a:r>
              <a:rPr sz="2000" dirty="0"/>
              <a:t>   </a:t>
            </a:r>
            <a:r>
              <a:rPr lang="en-US" sz="2000" dirty="0"/>
              <a:t> </a:t>
            </a:r>
            <a:r>
              <a:rPr sz="2000" dirty="0"/>
              <a:t>The 'format' tells how </a:t>
            </a:r>
            <a:r>
              <a:rPr lang="en-US" sz="2000" dirty="0"/>
              <a:t>MATLAB</a:t>
            </a:r>
            <a:r>
              <a:rPr sz="2000" dirty="0"/>
              <a:t> prints numbers. </a:t>
            </a:r>
            <a:endParaRPr lang="en-US" sz="2000" dirty="0"/>
          </a:p>
          <a:p>
            <a:pPr marL="301744" indent="-301744" defTabSz="804652">
              <a:spcBef>
                <a:spcPts val="600"/>
              </a:spcBef>
              <a:buSzTx/>
              <a:buNone/>
              <a:defRPr sz="2800"/>
            </a:pPr>
            <a:r>
              <a:rPr lang="en-US" sz="2000" dirty="0"/>
              <a:t>    </a:t>
            </a:r>
            <a:r>
              <a:rPr sz="2000" dirty="0"/>
              <a:t>Type 'help format' in command window for full list</a:t>
            </a:r>
            <a:r>
              <a:rPr lang="en-US" sz="2000" dirty="0"/>
              <a:t>.</a:t>
            </a:r>
          </a:p>
          <a:p>
            <a:pPr marL="301744" indent="-301744" defTabSz="804652">
              <a:spcBef>
                <a:spcPts val="600"/>
              </a:spcBef>
              <a:buSzTx/>
              <a:buNone/>
              <a:defRPr sz="2800"/>
            </a:pPr>
            <a:endParaRPr sz="2000" dirty="0"/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e.g. pi = ?? usually 3.1416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format long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pi = ??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format short e 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pi = ??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format short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pi = ??</a:t>
            </a:r>
          </a:p>
          <a:p>
            <a:pPr marL="301744" indent="-301744" defTabSz="804652">
              <a:spcBef>
                <a:spcPts val="500"/>
              </a:spcBef>
              <a:buSzTx/>
              <a:buNone/>
              <a:defRPr sz="2100"/>
            </a:pPr>
            <a:r>
              <a:rPr sz="2000" dirty="0"/>
              <a:t>            If want to switch back to default format, type: format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4294967295"/>
          </p:nvPr>
        </p:nvSpPr>
        <p:spPr>
          <a:xfrm>
            <a:off x="1977081" y="548095"/>
            <a:ext cx="8237863" cy="57618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298315" indent="-298315" defTabSz="795507">
              <a:spcBef>
                <a:spcPts val="600"/>
              </a:spcBef>
              <a:buSzTx/>
              <a:buNone/>
              <a:defRPr sz="2700"/>
            </a:pPr>
            <a:r>
              <a:rPr sz="2000" dirty="0"/>
              <a:t>3. finite accuracy consequences</a:t>
            </a:r>
          </a:p>
          <a:p>
            <a:pPr marL="298315" indent="-298315" defTabSz="795507">
              <a:spcBef>
                <a:spcPts val="600"/>
              </a:spcBef>
              <a:buSzTx/>
              <a:buNone/>
              <a:defRPr sz="2700"/>
            </a:pPr>
            <a:r>
              <a:rPr sz="2000" dirty="0"/>
              <a:t>    </a:t>
            </a:r>
            <a:r>
              <a:rPr sz="2000" dirty="0" err="1"/>
              <a:t>Matlab</a:t>
            </a:r>
            <a:r>
              <a:rPr sz="2000" dirty="0"/>
              <a:t> limit</a:t>
            </a:r>
            <a:r>
              <a:rPr lang="en-US" sz="2000" dirty="0"/>
              <a:t>s</a:t>
            </a:r>
            <a:r>
              <a:rPr sz="2000" dirty="0"/>
              <a:t> accuracy (enough for most cases): 64 bits, store number as large as 2*10^308, as small as 2*10^(-308)</a:t>
            </a:r>
          </a:p>
          <a:p>
            <a:pPr marL="298315" indent="-298315" defTabSz="795507">
              <a:spcBef>
                <a:spcPts val="600"/>
              </a:spcBef>
              <a:buSzTx/>
              <a:buNone/>
              <a:defRPr sz="2700"/>
            </a:pPr>
            <a:r>
              <a:rPr sz="2000" dirty="0"/>
              <a:t>   </a:t>
            </a:r>
            <a:r>
              <a:rPr lang="en-US" sz="2000" dirty="0"/>
              <a:t> </a:t>
            </a:r>
            <a:r>
              <a:rPr sz="2000" dirty="0"/>
              <a:t>Store any number </a:t>
            </a:r>
            <a:r>
              <a:rPr lang="en-US" sz="2000" dirty="0"/>
              <a:t>with </a:t>
            </a:r>
            <a:r>
              <a:rPr sz="2000" dirty="0"/>
              <a:t>15 significant figures: 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sz="2000" dirty="0"/>
              <a:t>        e.g. 1.23456789023456 (14 figures, can handle)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sz="2000" dirty="0"/>
              <a:t>            </a:t>
            </a:r>
            <a:r>
              <a:rPr lang="en-US" sz="2000" dirty="0"/>
              <a:t>   </a:t>
            </a:r>
            <a:r>
              <a:rPr sz="2000" dirty="0"/>
              <a:t>1.23456789023456789012 (20 digits, truncated to 15 figures)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sz="2000" dirty="0"/>
              <a:t>        </a:t>
            </a:r>
            <a:r>
              <a:rPr lang="en-US" sz="2000" dirty="0"/>
              <a:t>        </a:t>
            </a:r>
            <a:r>
              <a:rPr sz="2000" dirty="0"/>
              <a:t>round off cannot be avoid</a:t>
            </a:r>
            <a:r>
              <a:rPr lang="en-US" sz="2000" dirty="0"/>
              <a:t>ed</a:t>
            </a:r>
            <a:r>
              <a:rPr sz="2000" dirty="0"/>
              <a:t>. 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sz="2000" dirty="0"/>
              <a:t>        e.g. what is sin</a:t>
            </a:r>
            <a:r>
              <a:rPr lang="en-US" sz="2000" dirty="0"/>
              <a:t>(</a:t>
            </a:r>
            <a:r>
              <a:rPr sz="2000" dirty="0"/>
              <a:t>pi) = ? 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sz="2000" dirty="0"/>
              <a:t>            </a:t>
            </a:r>
            <a:r>
              <a:rPr lang="en-US" sz="2000" dirty="0"/>
              <a:t>   input:</a:t>
            </a:r>
            <a:r>
              <a:rPr sz="2000" dirty="0"/>
              <a:t> sin(pi)</a:t>
            </a:r>
            <a:endParaRPr lang="en-US" sz="2000" dirty="0"/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lang="en-US" sz="2000" dirty="0"/>
              <a:t>               </a:t>
            </a:r>
            <a:r>
              <a:rPr lang="en-US" sz="2000" dirty="0" err="1"/>
              <a:t>ans</a:t>
            </a:r>
            <a:r>
              <a:rPr lang="en-US" sz="2000" dirty="0"/>
              <a:t> =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lang="en-US" sz="2000" dirty="0"/>
              <a:t>                       1.2246e-16</a:t>
            </a:r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endParaRPr lang="en-US" sz="2000" dirty="0"/>
          </a:p>
          <a:p>
            <a:pPr marL="298315" indent="-298315" defTabSz="795507">
              <a:spcBef>
                <a:spcPts val="500"/>
              </a:spcBef>
              <a:buSzTx/>
              <a:buNone/>
              <a:defRPr sz="2000"/>
            </a:pPr>
            <a:r>
              <a:rPr lang="en-US" sz="2000" dirty="0"/>
              <a:t>    NB: The result is a </a:t>
            </a:r>
            <a:r>
              <a:rPr sz="2000" dirty="0"/>
              <a:t>slight round-off error, </a:t>
            </a:r>
            <a:r>
              <a:rPr lang="en-US" sz="2000" dirty="0"/>
              <a:t>we can regard</a:t>
            </a:r>
            <a:r>
              <a:rPr sz="2000" dirty="0"/>
              <a:t> it as zero</a:t>
            </a:r>
            <a:r>
              <a:rPr lang="en-US" sz="2000" dirty="0"/>
              <a:t>,</a:t>
            </a:r>
            <a:r>
              <a:rPr sz="2000" dirty="0"/>
              <a:t> as long as </a:t>
            </a:r>
            <a:r>
              <a:rPr lang="en-US" sz="2000" dirty="0"/>
              <a:t>it is </a:t>
            </a:r>
            <a:r>
              <a:rPr sz="2000" dirty="0"/>
              <a:t>small like 10^(-15).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 idx="4294967295"/>
          </p:nvPr>
        </p:nvSpPr>
        <p:spPr>
          <a:xfrm>
            <a:off x="1981202" y="731837"/>
            <a:ext cx="1801259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2400" b="1" dirty="0"/>
              <a:t> Variables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4294967295"/>
          </p:nvPr>
        </p:nvSpPr>
        <p:spPr>
          <a:xfrm>
            <a:off x="1981200" y="160021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1. combination of letter and number, case sensitive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e.g. a , x1, z2453, A, t = 2+3-9, 2*t-2</a:t>
            </a: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        </a:t>
            </a:r>
            <a:r>
              <a:rPr sz="2000" dirty="0">
                <a:solidFill>
                  <a:srgbClr val="FF0000"/>
                </a:solidFill>
              </a:rPr>
              <a:t>Not allowed:</a:t>
            </a:r>
            <a:r>
              <a:rPr sz="2000" dirty="0"/>
              <a:t> Net</a:t>
            </a:r>
            <a:r>
              <a:rPr sz="2000" b="1" dirty="0">
                <a:solidFill>
                  <a:srgbClr val="FF0000"/>
                </a:solidFill>
              </a:rPr>
              <a:t>-</a:t>
            </a:r>
            <a:r>
              <a:rPr sz="2000" dirty="0"/>
              <a:t>c, 2p, </a:t>
            </a:r>
            <a:r>
              <a:rPr sz="2000" b="1" dirty="0">
                <a:solidFill>
                  <a:srgbClr val="FF0000"/>
                </a:solidFill>
              </a:rPr>
              <a:t>%</a:t>
            </a:r>
            <a:r>
              <a:rPr sz="2000" dirty="0"/>
              <a:t>x, </a:t>
            </a:r>
            <a:r>
              <a:rPr sz="2000" b="1" dirty="0">
                <a:solidFill>
                  <a:srgbClr val="FF0000"/>
                </a:solidFill>
              </a:rPr>
              <a:t>@</a:t>
            </a:r>
            <a:r>
              <a:rPr sz="2000" dirty="0"/>
              <a:t>sign</a:t>
            </a:r>
            <a:endParaRPr lang="en-US" sz="2000" dirty="0"/>
          </a:p>
          <a:p>
            <a:pPr>
              <a:lnSpc>
                <a:spcPct val="150000"/>
              </a:lnSpc>
              <a:buSzTx/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400" b="1" dirty="0">
                <a:solidFill>
                  <a:srgbClr val="FF0000"/>
                </a:solidFill>
              </a:rPr>
              <a:t>NB: avoid using space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2. </a:t>
            </a:r>
            <a:r>
              <a:rPr lang="en-US" sz="2000" dirty="0"/>
              <a:t>Avoid some </a:t>
            </a:r>
            <a:r>
              <a:rPr sz="2000" dirty="0"/>
              <a:t>special names: eps (= 2^(-54)), </a:t>
            </a:r>
            <a:r>
              <a:rPr lang="en-US" sz="2000" dirty="0"/>
              <a:t>pi</a:t>
            </a:r>
            <a:endParaRPr sz="2000" dirty="0"/>
          </a:p>
          <a:p>
            <a:pPr>
              <a:lnSpc>
                <a:spcPct val="150000"/>
              </a:lnSpc>
              <a:buSzTx/>
              <a:buNone/>
            </a:pPr>
            <a:r>
              <a:rPr sz="2000" dirty="0"/>
              <a:t>3. complex numbers : </a:t>
            </a:r>
            <a:r>
              <a:rPr sz="2000" dirty="0" err="1"/>
              <a:t>i</a:t>
            </a:r>
            <a:r>
              <a:rPr sz="2000" dirty="0"/>
              <a:t>, j = sqrt(-1), unless you change them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 idx="4294967295"/>
          </p:nvPr>
        </p:nvSpPr>
        <p:spPr>
          <a:xfrm>
            <a:off x="1981203" y="731837"/>
            <a:ext cx="2737692" cy="60671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2400" b="1" dirty="0"/>
              <a:t>Build-in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hape 41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1981200" y="1600210"/>
                <a:ext cx="8229600" cy="4525963"/>
              </a:xfrm>
              <a:prstGeom prst="rect">
                <a:avLst/>
              </a:prstGeom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>
                <a:normAutofit/>
              </a:bodyPr>
              <a:lstStyle/>
              <a:p>
                <a:pPr marL="0" indent="0" defTabSz="859515">
                  <a:buNone/>
                  <a:defRPr sz="3000"/>
                </a:pPr>
                <a:r>
                  <a:rPr lang="en-US" sz="2000" dirty="0"/>
                  <a:t>1. sin, cos, tan, sec = 1/sin, cosec = 1/cos, cotan</a:t>
                </a:r>
              </a:p>
              <a:p>
                <a:pPr marL="483475" indent="-483475" defTabSz="859515">
                  <a:buSzTx/>
                  <a:buNone/>
                  <a:defRPr sz="3000"/>
                </a:pPr>
                <a:r>
                  <a:rPr lang="en-US" sz="2000" dirty="0"/>
                  <a:t>     e.g. work out the coordinate of a point on a circle of radius 5 </a:t>
                </a:r>
                <a:r>
                  <a:rPr lang="en-US" sz="2000" dirty="0" err="1"/>
                  <a:t>centred</a:t>
                </a:r>
                <a:r>
                  <a:rPr lang="en-US" sz="2000" dirty="0"/>
                  <a:t> at origin, having an elevation 30 degree = pi/6 radians.</a:t>
                </a:r>
              </a:p>
              <a:p>
                <a:pPr marL="483475" indent="-483475" defTabSz="859515">
                  <a:buSzTx/>
                  <a:buNone/>
                  <a:defRPr sz="3000"/>
                </a:pPr>
                <a:r>
                  <a:rPr lang="en-US" sz="2000" dirty="0"/>
                  <a:t>2. inverse trig function </a:t>
                </a:r>
              </a:p>
              <a:p>
                <a:pPr marL="483475" indent="-483475" defTabSz="859515">
                  <a:spcBef>
                    <a:spcPts val="400"/>
                  </a:spcBef>
                  <a:buSzTx/>
                  <a:buNone/>
                  <a:defRPr sz="1800"/>
                </a:pPr>
                <a:r>
                  <a:rPr lang="en-US" sz="2000" dirty="0"/>
                  <a:t>   e.g. </a:t>
                </a:r>
                <a:r>
                  <a:rPr lang="en-US" sz="2000" dirty="0" err="1"/>
                  <a:t>asin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acos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atan</a:t>
                </a:r>
                <a:r>
                  <a:rPr lang="en-US" sz="2000" dirty="0"/>
                  <a:t>--&gt; answer returned in radians, so </a:t>
                </a:r>
                <a:r>
                  <a:rPr lang="en-US" sz="2000" dirty="0" err="1"/>
                  <a:t>asin</a:t>
                </a:r>
                <a:r>
                  <a:rPr lang="en-US" sz="2000" dirty="0"/>
                  <a:t>(1) = pi/2</a:t>
                </a:r>
              </a:p>
              <a:p>
                <a:pPr marL="483475" indent="-483475" defTabSz="859515">
                  <a:buSzTx/>
                  <a:buNone/>
                  <a:defRPr sz="3000"/>
                </a:pPr>
                <a:r>
                  <a:rPr lang="en-US" sz="2000" dirty="0"/>
                  <a:t>3. exponent</a:t>
                </a:r>
              </a:p>
              <a:p>
                <a:pPr marL="483475" indent="-483475" defTabSz="859515">
                  <a:spcBef>
                    <a:spcPts val="400"/>
                  </a:spcBef>
                  <a:buSzTx/>
                  <a:buNone/>
                  <a:defRPr sz="1800"/>
                </a:pPr>
                <a:r>
                  <a:rPr lang="en-US" sz="2000" dirty="0"/>
                  <a:t>     exp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ar-AE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ar-AE" sz="2000" dirty="0"/>
              </a:p>
              <a:p>
                <a:pPr marL="483475" indent="-483475" defTabSz="859515">
                  <a:spcBef>
                    <a:spcPts val="400"/>
                  </a:spcBef>
                  <a:buSzTx/>
                  <a:buNone/>
                  <a:defRPr sz="1800"/>
                </a:pPr>
                <a:r>
                  <a:rPr lang="ar-AE" sz="2000" dirty="0"/>
                  <a:t>     </a:t>
                </a:r>
                <a:r>
                  <a:rPr lang="en-US" sz="2000" dirty="0"/>
                  <a:t>logarithm: log: log to base e/ log10 to base 10</a:t>
                </a:r>
              </a:p>
              <a:p>
                <a:pPr marL="483475" indent="-483475" defTabSz="859515">
                  <a:spcBef>
                    <a:spcPts val="400"/>
                  </a:spcBef>
                  <a:buSzTx/>
                  <a:buNone/>
                  <a:defRPr sz="1800"/>
                </a:pPr>
                <a:r>
                  <a:rPr lang="en-US" sz="2000" dirty="0"/>
                  <a:t>     square root: sqrt().</a:t>
                </a:r>
              </a:p>
              <a:p>
                <a:pPr marL="483475" indent="-483475" defTabSz="859515">
                  <a:spcBef>
                    <a:spcPts val="400"/>
                  </a:spcBef>
                  <a:buSzTx/>
                  <a:buNone/>
                  <a:defRPr sz="1800"/>
                </a:pPr>
                <a:r>
                  <a:rPr lang="en-US" sz="2000" dirty="0"/>
                  <a:t>     e.g. x = 9; sqrt(x), exp(x), log(sqrt(x)), log10(x^2+6)</a:t>
                </a:r>
                <a:endParaRPr sz="2000" dirty="0"/>
              </a:p>
            </p:txBody>
          </p:sp>
        </mc:Choice>
        <mc:Fallback xmlns="">
          <p:sp>
            <p:nvSpPr>
              <p:cNvPr id="41" name="Shape 4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981200" y="1600210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07" t="-674"/>
                </a:stretch>
              </a:blipFill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2025268" y="451702"/>
            <a:ext cx="8191040" cy="23025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l" defTabSz="630920">
              <a:defRPr sz="3000"/>
            </a:pPr>
            <a:r>
              <a:rPr lang="en-US" altLang="zh-CN" sz="2400" b="1" dirty="0"/>
              <a:t>Some useful t</a:t>
            </a:r>
            <a:r>
              <a:rPr lang="en-US" sz="2400" b="1" dirty="0"/>
              <a:t>ip</a:t>
            </a:r>
            <a:r>
              <a:rPr lang="en-US" altLang="zh-CN" sz="2400" b="1" dirty="0"/>
              <a:t>s</a:t>
            </a:r>
            <a:r>
              <a:rPr lang="en-US" sz="2400" b="1" dirty="0"/>
              <a:t>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000" dirty="0"/>
              <a:t>(1) </a:t>
            </a:r>
            <a:r>
              <a:rPr lang="en-US" altLang="zh-CN" sz="2000" dirty="0"/>
              <a:t>I</a:t>
            </a:r>
            <a:r>
              <a:rPr lang="en-US" sz="2000" dirty="0"/>
              <a:t>f you don’t want to show the output in the command window, you can use a </a:t>
            </a:r>
            <a:r>
              <a:rPr lang="en-US" sz="2000" b="1" dirty="0">
                <a:solidFill>
                  <a:schemeClr val="tx1"/>
                </a:solidFill>
              </a:rPr>
              <a:t>semicolon</a:t>
            </a:r>
            <a:r>
              <a:rPr lang="en-US" sz="2000" dirty="0"/>
              <a:t> in the end of a command to suppress the output.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E.g. </a:t>
            </a:r>
            <a:endParaRPr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4DD6F1-6906-4FDB-BE77-C64906EB7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94" y="2593255"/>
            <a:ext cx="4018509" cy="30210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2666</Words>
  <Application>Microsoft Office PowerPoint</Application>
  <PresentationFormat>宽屏</PresentationFormat>
  <Paragraphs>323</Paragraphs>
  <Slides>34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STIXGeneral</vt:lpstr>
      <vt:lpstr>Arial</vt:lpstr>
      <vt:lpstr>Cambria Math</vt:lpstr>
      <vt:lpstr>Segoe UI</vt:lpstr>
      <vt:lpstr>Default Design</vt:lpstr>
      <vt:lpstr>PowerPoint 演示文稿</vt:lpstr>
      <vt:lpstr>PowerPoint 演示文稿</vt:lpstr>
      <vt:lpstr> Matlab as calculator</vt:lpstr>
      <vt:lpstr>Numbers and formats</vt:lpstr>
      <vt:lpstr>PowerPoint 演示文稿</vt:lpstr>
      <vt:lpstr>PowerPoint 演示文稿</vt:lpstr>
      <vt:lpstr> Variables</vt:lpstr>
      <vt:lpstr>Build-in function</vt:lpstr>
      <vt:lpstr>Some useful tips:  (1) If you don’t want to show the output in the command window, you can use a semicolon in the end of a command to suppress the output.          E.g. </vt:lpstr>
      <vt:lpstr>(2) Scripts If you want to record all of the commands or run a lot of commands together, it is highly recommended to create a script to write down all the commands first, and then run them step by step.   ① To create a script:  click “Home → New script”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Plotting</vt:lpstr>
      <vt:lpstr>PowerPoint 演示文稿</vt:lpstr>
      <vt:lpstr>Plotting power spectra</vt:lpstr>
      <vt:lpstr>PowerPoint 演示文稿</vt:lpstr>
      <vt:lpstr>Functions</vt:lpstr>
      <vt:lpstr>2.Other useful functions &amp; commands</vt:lpstr>
      <vt:lpstr>Exercise</vt:lpstr>
      <vt:lpstr>PowerPoint 演示文稿</vt:lpstr>
      <vt:lpstr>More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若菡 张</cp:lastModifiedBy>
  <cp:revision>115</cp:revision>
  <dcterms:modified xsi:type="dcterms:W3CDTF">2024-01-14T03:11:36Z</dcterms:modified>
</cp:coreProperties>
</file>