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602" r:id="rId2"/>
    <p:sldId id="576" r:id="rId3"/>
    <p:sldId id="631" r:id="rId4"/>
    <p:sldId id="633" r:id="rId5"/>
    <p:sldId id="634" r:id="rId6"/>
    <p:sldId id="686" r:id="rId7"/>
    <p:sldId id="680" r:id="rId8"/>
    <p:sldId id="604" r:id="rId9"/>
    <p:sldId id="681" r:id="rId10"/>
    <p:sldId id="683" r:id="rId11"/>
    <p:sldId id="682" r:id="rId12"/>
    <p:sldId id="656" r:id="rId13"/>
    <p:sldId id="654" r:id="rId14"/>
    <p:sldId id="655" r:id="rId15"/>
    <p:sldId id="652" r:id="rId16"/>
    <p:sldId id="653" r:id="rId17"/>
    <p:sldId id="618" r:id="rId18"/>
    <p:sldId id="619" r:id="rId19"/>
    <p:sldId id="635" r:id="rId20"/>
    <p:sldId id="617" r:id="rId21"/>
    <p:sldId id="609" r:id="rId22"/>
    <p:sldId id="610" r:id="rId23"/>
    <p:sldId id="638" r:id="rId24"/>
    <p:sldId id="637" r:id="rId25"/>
    <p:sldId id="612" r:id="rId26"/>
    <p:sldId id="669" r:id="rId27"/>
    <p:sldId id="670" r:id="rId28"/>
    <p:sldId id="673" r:id="rId29"/>
    <p:sldId id="674" r:id="rId30"/>
    <p:sldId id="676" r:id="rId31"/>
    <p:sldId id="678" r:id="rId32"/>
    <p:sldId id="677" r:id="rId33"/>
    <p:sldId id="668" r:id="rId34"/>
    <p:sldId id="590" r:id="rId35"/>
    <p:sldId id="664" r:id="rId36"/>
    <p:sldId id="665" r:id="rId37"/>
    <p:sldId id="667" r:id="rId38"/>
    <p:sldId id="666" r:id="rId39"/>
    <p:sldId id="578" r:id="rId40"/>
    <p:sldId id="620" r:id="rId41"/>
    <p:sldId id="579" r:id="rId42"/>
    <p:sldId id="679" r:id="rId43"/>
    <p:sldId id="580" r:id="rId44"/>
    <p:sldId id="600" r:id="rId45"/>
    <p:sldId id="662" r:id="rId46"/>
    <p:sldId id="684" r:id="rId47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E666"/>
    <a:srgbClr val="A719C6"/>
    <a:srgbClr val="D4EAEC"/>
    <a:srgbClr val="E3F2F3"/>
    <a:srgbClr val="FF000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2" autoAdjust="0"/>
    <p:restoredTop sz="94660"/>
  </p:normalViewPr>
  <p:slideViewPr>
    <p:cSldViewPr>
      <p:cViewPr varScale="1">
        <p:scale>
          <a:sx n="66" d="100"/>
          <a:sy n="66" d="100"/>
        </p:scale>
        <p:origin x="62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9DEBADE-9079-4DA0-998E-5BFFB645BDE9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838829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 noProof="0"/>
              <a:t>Click to edit Master text styles</a:t>
            </a:r>
          </a:p>
          <a:p>
            <a:pPr lvl="1"/>
            <a:r>
              <a:rPr lang="en-GB" altLang="zh-CN" noProof="0"/>
              <a:t>Second level</a:t>
            </a:r>
          </a:p>
          <a:p>
            <a:pPr lvl="2"/>
            <a:r>
              <a:rPr lang="en-GB" altLang="zh-CN" noProof="0"/>
              <a:t>Third level</a:t>
            </a:r>
          </a:p>
          <a:p>
            <a:pPr lvl="3"/>
            <a:r>
              <a:rPr lang="en-GB" altLang="zh-CN" noProof="0"/>
              <a:t>Fourth level</a:t>
            </a:r>
          </a:p>
          <a:p>
            <a:pPr lvl="4"/>
            <a:r>
              <a:rPr lang="en-GB" altLang="zh-CN" noProof="0"/>
              <a:t>Fifth level</a:t>
            </a:r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59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AAAFA09-9E85-4571-A5C7-764F88DE8AF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108464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AAFA09-9E85-4571-A5C7-764F88DE8AFD}" type="slidenum">
              <a:rPr lang="zh-CN" altLang="en-GB" smtClean="0"/>
              <a:pPr>
                <a:defRPr/>
              </a:pPr>
              <a:t>17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03393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FF13-0151-47DA-984C-41DF781EC4F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D6167-5DC0-486C-AFC9-57CB193F93F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C3188-88F1-4392-A483-1E40C27EA0A5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7C6F6-26DB-4A24-9E7F-8FAF32C0C2C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8A601-5B26-4DC5-9863-302D5312DD5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F8D01-F170-46C1-BD41-6B378412B2C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33AAE-871E-46D2-B0AB-09DEA8EE672D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1EEB8-3D67-4865-B4BB-71B326487B8F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0360-5AF0-4263-AF80-0810B9952ED1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D226C-08C4-4C2D-ADE3-65131C8980C0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BB752-17C6-4A8A-AFDB-134EF0256F2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宋体" pitchFamily="2" charset="-122"/>
              </a:defRPr>
            </a:lvl1pPr>
          </a:lstStyle>
          <a:p>
            <a:pPr>
              <a:defRPr/>
            </a:pPr>
            <a:fld id="{0C7AB3BE-A006-4B74-AB44-550AF7DD44F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ianfeng.feng@warwick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0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7.bin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3.jpeg"/><Relationship Id="rId7" Type="http://schemas.openxmlformats.org/officeDocument/2006/relationships/oleObject" Target="../embeddings/oleObject14.bin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7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9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://beckydellmusicacademy.co.uk/wp-content/uploads/2014/08/collage_musical_instruments.gif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450"/>
            <a:ext cx="9144000" cy="1081088"/>
          </a:xfrm>
        </p:spPr>
        <p:txBody>
          <a:bodyPr/>
          <a:lstStyle/>
          <a:p>
            <a:pPr algn="l" eaLnBrk="1" hangingPunct="1"/>
            <a:r>
              <a:rPr lang="en-GB" altLang="zh-CN" sz="480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DCSP-5: </a:t>
            </a:r>
            <a:r>
              <a:rPr lang="en-GB" altLang="zh-CN" sz="4800" dirty="0">
                <a:solidFill>
                  <a:srgbClr val="FF0000"/>
                </a:solidFill>
                <a:latin typeface="Arial" charset="0"/>
                <a:ea typeface="宋体" charset="0"/>
                <a:cs typeface="宋体" charset="0"/>
              </a:rPr>
              <a:t>Fourier Transform II </a:t>
            </a:r>
            <a:endParaRPr lang="en-GB" altLang="zh-CN" sz="48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2133600"/>
            <a:ext cx="7416800" cy="3960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zh-CN" sz="4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Jianfeng Feng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Department of Computer Science Warwick Univ., UK</a:t>
            </a:r>
          </a:p>
          <a:p>
            <a:pPr eaLnBrk="1" hangingPunct="1">
              <a:lnSpc>
                <a:spcPct val="90000"/>
              </a:lnSpc>
            </a:pPr>
            <a:endParaRPr lang="en-GB" altLang="zh-CN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800">
                <a:solidFill>
                  <a:srgbClr val="000000"/>
                </a:solidFill>
                <a:latin typeface="Times New Roman" charset="0"/>
                <a:cs typeface="Times New Roman" charset="0"/>
                <a:hlinkClick r:id="rId2"/>
              </a:rPr>
              <a:t>Jianfeng.feng@warwick.ac.uk</a:t>
            </a:r>
            <a:endParaRPr lang="en-GB" altLang="zh-CN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zh-CN" sz="2800">
              <a:solidFill>
                <a:srgbClr val="000000"/>
              </a:solidFill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zh-CN" sz="240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http://www.dcs.warwick.ac.uk/~feng/dcsp.html</a:t>
            </a:r>
          </a:p>
          <a:p>
            <a:pPr eaLnBrk="1" hangingPunct="1">
              <a:lnSpc>
                <a:spcPct val="90000"/>
              </a:lnSpc>
            </a:pPr>
            <a:endParaRPr lang="en-GB" altLang="zh-CN" sz="2400">
              <a:solidFill>
                <a:schemeClr val="bg1"/>
              </a:solidFill>
              <a:latin typeface="Arial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913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000000"/>
                </a:solidFill>
              </a:rPr>
              <a:t>Two dimensional space (all points)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</a:t>
            </a:r>
            <a:r>
              <a:rPr lang="en-US" altLang="zh-CN" sz="4000" dirty="0">
                <a:solidFill>
                  <a:schemeClr val="bg1"/>
                </a:solidFill>
              </a:rPr>
              <a:t>=  a (1,0)             + b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5076056" y="4005064"/>
            <a:ext cx="3744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 flipV="1">
            <a:off x="5652120" y="1988840"/>
            <a:ext cx="17748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7034403" y="2420888"/>
            <a:ext cx="122312" cy="122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3715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000000"/>
                </a:solidFill>
              </a:rPr>
              <a:t>Two dimensional space (all points)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</a:t>
            </a:r>
            <a:r>
              <a:rPr lang="en-US" altLang="zh-CN" sz="4000" dirty="0">
                <a:solidFill>
                  <a:schemeClr val="bg1"/>
                </a:solidFill>
              </a:rPr>
              <a:t>=  a (1,0)             + b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Signal space </a:t>
            </a:r>
            <a:r>
              <a:rPr lang="en-US" altLang="zh-CN" sz="2800" dirty="0">
                <a:solidFill>
                  <a:srgbClr val="000000"/>
                </a:solidFill>
              </a:rPr>
              <a:t>(all functions of t)</a:t>
            </a: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x (t)  </a:t>
            </a:r>
            <a:r>
              <a:rPr lang="en-US" altLang="zh-CN" sz="4000" dirty="0">
                <a:solidFill>
                  <a:srgbClr val="FFFFFF"/>
                </a:solidFill>
              </a:rPr>
              <a:t>=  a sin(</a:t>
            </a:r>
            <a:r>
              <a:rPr lang="en-US" altLang="zh-CN" sz="4000" dirty="0" err="1">
                <a:solidFill>
                  <a:srgbClr val="FFFFFF"/>
                </a:solidFill>
              </a:rPr>
              <a:t>ω</a:t>
            </a:r>
            <a:r>
              <a:rPr lang="en-US" altLang="zh-CN" sz="4000" dirty="0">
                <a:solidFill>
                  <a:srgbClr val="FFFFFF"/>
                </a:solidFill>
              </a:rPr>
              <a:t> t)        +  b sin (2 </a:t>
            </a:r>
            <a:r>
              <a:rPr lang="en-US" altLang="zh-CN" sz="4000" dirty="0" err="1">
                <a:solidFill>
                  <a:srgbClr val="FFFFFF"/>
                </a:solidFill>
              </a:rPr>
              <a:t>ω</a:t>
            </a:r>
            <a:r>
              <a:rPr lang="en-US" altLang="zh-CN" sz="4000" dirty="0">
                <a:solidFill>
                  <a:srgbClr val="FFFFFF"/>
                </a:solidFill>
              </a:rPr>
              <a:t> t)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5076056" y="4005064"/>
            <a:ext cx="3744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 flipV="1">
            <a:off x="5652120" y="1988840"/>
            <a:ext cx="17748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7034403" y="2420888"/>
            <a:ext cx="122312" cy="122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4744234" y="5552651"/>
            <a:ext cx="3807929" cy="526741"/>
          </a:xfrm>
          <a:custGeom>
            <a:avLst/>
            <a:gdLst>
              <a:gd name="connsiteX0" fmla="*/ 0 w 3807929"/>
              <a:gd name="connsiteY0" fmla="*/ 207070 h 526741"/>
              <a:gd name="connsiteX1" fmla="*/ 468351 w 3807929"/>
              <a:gd name="connsiteY1" fmla="*/ 355753 h 526741"/>
              <a:gd name="connsiteX2" fmla="*/ 691376 w 3807929"/>
              <a:gd name="connsiteY2" fmla="*/ 110426 h 526741"/>
              <a:gd name="connsiteX3" fmla="*/ 1048215 w 3807929"/>
              <a:gd name="connsiteY3" fmla="*/ 459831 h 526741"/>
              <a:gd name="connsiteX4" fmla="*/ 1709854 w 3807929"/>
              <a:gd name="connsiteY4" fmla="*/ 58387 h 526741"/>
              <a:gd name="connsiteX5" fmla="*/ 2066693 w 3807929"/>
              <a:gd name="connsiteY5" fmla="*/ 504436 h 526741"/>
              <a:gd name="connsiteX6" fmla="*/ 2512742 w 3807929"/>
              <a:gd name="connsiteY6" fmla="*/ 80690 h 526741"/>
              <a:gd name="connsiteX7" fmla="*/ 3100039 w 3807929"/>
              <a:gd name="connsiteY7" fmla="*/ 526739 h 526741"/>
              <a:gd name="connsiteX8" fmla="*/ 3724508 w 3807929"/>
              <a:gd name="connsiteY8" fmla="*/ 73256 h 526741"/>
              <a:gd name="connsiteX9" fmla="*/ 3783981 w 3807929"/>
              <a:gd name="connsiteY9" fmla="*/ 6348 h 52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7929" h="526741">
                <a:moveTo>
                  <a:pt x="0" y="207070"/>
                </a:moveTo>
                <a:cubicBezTo>
                  <a:pt x="176561" y="289465"/>
                  <a:pt x="353122" y="371860"/>
                  <a:pt x="468351" y="355753"/>
                </a:cubicBezTo>
                <a:cubicBezTo>
                  <a:pt x="583580" y="339646"/>
                  <a:pt x="594732" y="93080"/>
                  <a:pt x="691376" y="110426"/>
                </a:cubicBezTo>
                <a:cubicBezTo>
                  <a:pt x="788020" y="127772"/>
                  <a:pt x="878469" y="468504"/>
                  <a:pt x="1048215" y="459831"/>
                </a:cubicBezTo>
                <a:cubicBezTo>
                  <a:pt x="1217961" y="451158"/>
                  <a:pt x="1540108" y="50953"/>
                  <a:pt x="1709854" y="58387"/>
                </a:cubicBezTo>
                <a:cubicBezTo>
                  <a:pt x="1879600" y="65821"/>
                  <a:pt x="1932878" y="500719"/>
                  <a:pt x="2066693" y="504436"/>
                </a:cubicBezTo>
                <a:cubicBezTo>
                  <a:pt x="2200508" y="508153"/>
                  <a:pt x="2340518" y="76973"/>
                  <a:pt x="2512742" y="80690"/>
                </a:cubicBezTo>
                <a:cubicBezTo>
                  <a:pt x="2684966" y="84407"/>
                  <a:pt x="2898078" y="527978"/>
                  <a:pt x="3100039" y="526739"/>
                </a:cubicBezTo>
                <a:cubicBezTo>
                  <a:pt x="3302000" y="525500"/>
                  <a:pt x="3610518" y="159988"/>
                  <a:pt x="3724508" y="73256"/>
                </a:cubicBezTo>
                <a:cubicBezTo>
                  <a:pt x="3838498" y="-13476"/>
                  <a:pt x="3811239" y="-3564"/>
                  <a:pt x="3783981" y="63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2021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FFFFFF"/>
                </a:solidFill>
              </a:rPr>
              <a:t>Two                 </a:t>
            </a:r>
            <a:r>
              <a:rPr lang="en-US" altLang="zh-CN" sz="3600" i="1" dirty="0">
                <a:solidFill>
                  <a:srgbClr val="000000"/>
                </a:solidFill>
              </a:rPr>
              <a:t>a point in it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=  a (1,0)             + b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0888"/>
            <a:ext cx="1691680" cy="29523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/>
          <p:nvPr/>
        </p:nvSpPr>
        <p:spPr>
          <a:xfrm>
            <a:off x="2699792" y="2401910"/>
            <a:ext cx="1691680" cy="282729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/>
          <p:nvPr/>
        </p:nvSpPr>
        <p:spPr>
          <a:xfrm>
            <a:off x="6493436" y="2401910"/>
            <a:ext cx="1691680" cy="289929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494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FFFFFF"/>
                </a:solidFill>
              </a:rPr>
              <a:t>Two                 </a:t>
            </a:r>
            <a:r>
              <a:rPr lang="en-US" altLang="zh-CN" sz="3600" i="1" dirty="0">
                <a:solidFill>
                  <a:srgbClr val="000000"/>
                </a:solidFill>
              </a:rPr>
              <a:t>a point in it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=  a (1,0)             + b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0888"/>
            <a:ext cx="1691680" cy="29523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/>
          <p:nvPr/>
        </p:nvSpPr>
        <p:spPr>
          <a:xfrm>
            <a:off x="2699792" y="2401910"/>
            <a:ext cx="1691680" cy="282729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/>
          <p:nvPr/>
        </p:nvSpPr>
        <p:spPr>
          <a:xfrm>
            <a:off x="6493436" y="2401910"/>
            <a:ext cx="1691680" cy="289929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395536" y="5805264"/>
            <a:ext cx="745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Signal           =    </a:t>
            </a:r>
            <a:r>
              <a:rPr lang="en-US" altLang="zh-CN" dirty="0" err="1"/>
              <a:t>coef</a:t>
            </a:r>
            <a:r>
              <a:rPr lang="en-US" altLang="zh-CN" dirty="0"/>
              <a:t>      basis                                         </a:t>
            </a:r>
            <a:r>
              <a:rPr lang="en-US" altLang="zh-CN" dirty="0" err="1"/>
              <a:t>coef</a:t>
            </a:r>
            <a:r>
              <a:rPr lang="en-US" altLang="zh-CN" dirty="0"/>
              <a:t>  basis  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85755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FFFFFF"/>
                </a:solidFill>
              </a:rPr>
              <a:t>Two                 </a:t>
            </a:r>
            <a:r>
              <a:rPr lang="en-US" altLang="zh-CN" sz="3600" i="1" dirty="0">
                <a:solidFill>
                  <a:srgbClr val="000000"/>
                </a:solidFill>
              </a:rPr>
              <a:t>a point in it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=  a (1,0)             + b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x(t)    =                      ?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0888"/>
            <a:ext cx="1691680" cy="29523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/>
          <p:nvPr/>
        </p:nvSpPr>
        <p:spPr>
          <a:xfrm>
            <a:off x="2699792" y="2401910"/>
            <a:ext cx="1691680" cy="282729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/>
          <p:nvPr/>
        </p:nvSpPr>
        <p:spPr>
          <a:xfrm>
            <a:off x="6493436" y="2203416"/>
            <a:ext cx="1691680" cy="309779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395536" y="5877272"/>
            <a:ext cx="745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Signal           =    </a:t>
            </a:r>
            <a:r>
              <a:rPr lang="en-US" altLang="zh-CN" dirty="0" err="1"/>
              <a:t>coef</a:t>
            </a:r>
            <a:r>
              <a:rPr lang="en-US" altLang="zh-CN" dirty="0"/>
              <a:t>      basis                                         </a:t>
            </a:r>
            <a:r>
              <a:rPr lang="en-US" altLang="zh-CN" dirty="0" err="1"/>
              <a:t>coef</a:t>
            </a:r>
            <a:r>
              <a:rPr lang="en-US" altLang="zh-CN" dirty="0"/>
              <a:t>  basis  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125265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FFFFFF"/>
                </a:solidFill>
              </a:rPr>
              <a:t>Two                 </a:t>
            </a:r>
            <a:r>
              <a:rPr lang="en-US" altLang="zh-CN" sz="3600" i="1" dirty="0">
                <a:solidFill>
                  <a:srgbClr val="000000"/>
                </a:solidFill>
              </a:rPr>
              <a:t>a point in it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=  a (1,0)             + b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x(t)    =  a  F1(t)             +b  F2(t)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20888"/>
            <a:ext cx="1691680" cy="295232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/>
          <p:cNvSpPr/>
          <p:nvPr/>
        </p:nvSpPr>
        <p:spPr>
          <a:xfrm>
            <a:off x="2699792" y="2401910"/>
            <a:ext cx="1691680" cy="282729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/>
          <p:nvPr/>
        </p:nvSpPr>
        <p:spPr>
          <a:xfrm>
            <a:off x="6493436" y="2203416"/>
            <a:ext cx="1691680" cy="309779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395536" y="5877272"/>
            <a:ext cx="7455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Signal           =    </a:t>
            </a:r>
            <a:r>
              <a:rPr lang="en-US" altLang="zh-CN" dirty="0" err="1"/>
              <a:t>coef</a:t>
            </a:r>
            <a:r>
              <a:rPr lang="en-US" altLang="zh-CN" dirty="0"/>
              <a:t>      basis                                         </a:t>
            </a:r>
            <a:r>
              <a:rPr lang="en-US" altLang="zh-CN" dirty="0" err="1"/>
              <a:t>coef</a:t>
            </a:r>
            <a:r>
              <a:rPr lang="en-US" altLang="zh-CN" dirty="0"/>
              <a:t>  basis  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488052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3649" y="1412776"/>
            <a:ext cx="867737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It is a branch of mathematics called </a:t>
            </a:r>
          </a:p>
          <a:p>
            <a:r>
              <a:rPr lang="en-US" altLang="zh-CN" sz="2400" dirty="0"/>
              <a:t>    </a:t>
            </a:r>
            <a:r>
              <a:rPr lang="en-US" altLang="zh-CN" sz="2400" b="1" dirty="0"/>
              <a:t>functional analysis</a:t>
            </a:r>
            <a:r>
              <a:rPr lang="en-US" altLang="zh-CN" sz="2400" dirty="0"/>
              <a:t>:  </a:t>
            </a:r>
            <a:r>
              <a:rPr lang="en-US" altLang="zh-CN" dirty="0"/>
              <a:t>treat each function as a point in a functional space</a:t>
            </a:r>
          </a:p>
          <a:p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It is the starting pointe of modern mathematics</a:t>
            </a:r>
          </a:p>
          <a:p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It is also the actual power of mathematics</a:t>
            </a:r>
          </a:p>
          <a:p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Branch space, Hilbert space etc. </a:t>
            </a:r>
          </a:p>
        </p:txBody>
      </p:sp>
    </p:spTree>
    <p:extLst>
      <p:ext uri="{BB962C8B-B14F-4D97-AF65-F5344CB8AC3E}">
        <p14:creationId xmlns:p14="http://schemas.microsoft.com/office/powerpoint/2010/main" val="32987418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b="1" dirty="0"/>
              <a:t> How to calculate these coefficients?</a:t>
            </a:r>
          </a:p>
          <a:p>
            <a:pPr>
              <a:buNone/>
            </a:pPr>
            <a:r>
              <a:rPr lang="en-US" altLang="zh-CN" sz="3600" dirty="0">
                <a:solidFill>
                  <a:srgbClr val="FFFFFF"/>
                </a:solidFill>
              </a:rPr>
              <a:t>o</a:t>
            </a: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=  a (1,0)            + b 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FFFFFF"/>
                </a:solidFill>
              </a:rPr>
              <a:t>Functional</a:t>
            </a: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x (t)  =  a  </a:t>
            </a:r>
            <a:r>
              <a:rPr lang="en-US" altLang="zh-CN" sz="4000" dirty="0" err="1">
                <a:solidFill>
                  <a:srgbClr val="000000"/>
                </a:solidFill>
              </a:rPr>
              <a:t>cos</a:t>
            </a:r>
            <a:r>
              <a:rPr lang="en-US" altLang="zh-CN" sz="4000" dirty="0">
                <a:solidFill>
                  <a:srgbClr val="000000"/>
                </a:solidFill>
              </a:rPr>
              <a:t>(</a:t>
            </a:r>
            <a:r>
              <a:rPr lang="en-US" altLang="zh-CN" sz="4000" dirty="0" err="1">
                <a:solidFill>
                  <a:srgbClr val="000000"/>
                </a:solidFill>
              </a:rPr>
              <a:t>ω</a:t>
            </a:r>
            <a:r>
              <a:rPr lang="en-US" altLang="zh-CN" sz="4000" dirty="0">
                <a:solidFill>
                  <a:srgbClr val="000000"/>
                </a:solidFill>
              </a:rPr>
              <a:t> t)       +  b </a:t>
            </a:r>
            <a:r>
              <a:rPr lang="en-US" altLang="zh-CN" sz="4000" dirty="0" err="1">
                <a:solidFill>
                  <a:srgbClr val="000000"/>
                </a:solidFill>
              </a:rPr>
              <a:t>cos</a:t>
            </a:r>
            <a:r>
              <a:rPr lang="en-US" altLang="zh-CN" sz="4000" dirty="0">
                <a:solidFill>
                  <a:srgbClr val="000000"/>
                </a:solidFill>
              </a:rPr>
              <a:t> (2 </a:t>
            </a:r>
            <a:r>
              <a:rPr lang="en-US" altLang="zh-CN" sz="4000" dirty="0" err="1">
                <a:solidFill>
                  <a:srgbClr val="000000"/>
                </a:solidFill>
              </a:rPr>
              <a:t>ω</a:t>
            </a:r>
            <a:r>
              <a:rPr lang="en-US" altLang="zh-CN" sz="4000" dirty="0">
                <a:solidFill>
                  <a:srgbClr val="000000"/>
                </a:solidFill>
              </a:rPr>
              <a:t> t)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6224" y="2276872"/>
            <a:ext cx="611560" cy="42484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6136" y="2204864"/>
            <a:ext cx="576064" cy="42484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3419872" y="6453336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ymbol" panose="05050102010706020507" pitchFamily="18" charset="2"/>
              </a:rPr>
              <a:t>w</a:t>
            </a:r>
            <a:r>
              <a:rPr lang="en-US" altLang="zh-CN" dirty="0"/>
              <a:t> = 2 pi /T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239951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052736"/>
            <a:ext cx="903649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1600" i="1" dirty="0">
                <a:solidFill>
                  <a:srgbClr val="000000"/>
                </a:solidFill>
              </a:rPr>
              <a:t>Coefficient is obtained via I</a:t>
            </a:r>
            <a:r>
              <a:rPr lang="en-US" altLang="zh-CN" sz="2000" i="1" dirty="0">
                <a:solidFill>
                  <a:srgbClr val="000000"/>
                </a:solidFill>
              </a:rPr>
              <a:t>nner product</a:t>
            </a:r>
          </a:p>
          <a:p>
            <a:r>
              <a:rPr lang="en-US" altLang="zh-CN" sz="2000" i="1" dirty="0">
                <a:solidFill>
                  <a:srgbClr val="000000"/>
                </a:solidFill>
              </a:rPr>
              <a:t>                  &lt;(x, y), (</a:t>
            </a:r>
            <a:r>
              <a:rPr lang="en-US" altLang="zh-CN" sz="2000" i="1" dirty="0" err="1">
                <a:solidFill>
                  <a:srgbClr val="000000"/>
                </a:solidFill>
              </a:rPr>
              <a:t>m,n</a:t>
            </a:r>
            <a:r>
              <a:rPr lang="en-US" altLang="zh-CN" sz="2000" i="1" dirty="0">
                <a:solidFill>
                  <a:srgbClr val="000000"/>
                </a:solidFill>
              </a:rPr>
              <a:t>)&gt;  = </a:t>
            </a:r>
            <a:r>
              <a:rPr lang="en-US" altLang="zh-CN" sz="2000" i="1" dirty="0" err="1">
                <a:solidFill>
                  <a:srgbClr val="000000"/>
                </a:solidFill>
              </a:rPr>
              <a:t>xm+yn</a:t>
            </a:r>
            <a:r>
              <a:rPr lang="en-US" altLang="zh-CN" sz="2000" i="1" dirty="0">
                <a:solidFill>
                  <a:srgbClr val="000000"/>
                </a:solidFill>
              </a:rPr>
              <a:t> </a:t>
            </a:r>
          </a:p>
          <a:p>
            <a:pPr marL="457200" indent="-457200">
              <a:buAutoNum type="arabicPeriod" startAt="2"/>
            </a:pPr>
            <a:r>
              <a:rPr lang="en-US" altLang="zh-CN" sz="2000" i="1" dirty="0">
                <a:solidFill>
                  <a:srgbClr val="000000"/>
                </a:solidFill>
              </a:rPr>
              <a:t>All bases are orthogonal </a:t>
            </a:r>
          </a:p>
          <a:p>
            <a:r>
              <a:rPr lang="en-US" altLang="zh-CN" sz="2000" i="1" dirty="0">
                <a:solidFill>
                  <a:srgbClr val="000000"/>
                </a:solidFill>
              </a:rPr>
              <a:t>                   &lt;(0, 1), (1,0)&gt;  = 0,   (0,1)   (1, 0)</a:t>
            </a:r>
          </a:p>
          <a:p>
            <a:r>
              <a:rPr lang="en-US" altLang="zh-CN" sz="2000" i="1" dirty="0">
                <a:solidFill>
                  <a:srgbClr val="000000"/>
                </a:solidFill>
              </a:rPr>
              <a:t>  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=  a (1,0)            + b  (0,1)</a:t>
            </a:r>
          </a:p>
          <a:p>
            <a:endParaRPr lang="en-US" altLang="zh-CN" sz="2800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Therefore</a:t>
            </a:r>
          </a:p>
          <a:p>
            <a:endParaRPr lang="en-US" altLang="zh-CN" sz="2800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&lt;(a, b), (1,0)&gt; =  a &lt;(1,0), (1,0)&gt;   + b  &lt;(0,1), (1,0)&gt; = a</a:t>
            </a:r>
            <a:endParaRPr lang="en-US" altLang="zh-CN" sz="4000" dirty="0">
              <a:solidFill>
                <a:srgbClr val="FFFFFF"/>
              </a:solidFill>
            </a:endParaRPr>
          </a:p>
          <a:p>
            <a:endParaRPr lang="en-US" altLang="zh-CN" sz="2800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&lt;(a, b), (0,1)&gt; =  a &lt;(1,0), (0,1)&gt;   + b  &lt;(0,1), (0,1)&gt; = b</a:t>
            </a:r>
          </a:p>
          <a:p>
            <a:endParaRPr lang="en-US" altLang="zh-CN" sz="4000" dirty="0">
              <a:solidFill>
                <a:srgbClr val="FFFFFF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809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052736"/>
            <a:ext cx="9036496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FFFFFF"/>
                </a:solidFill>
              </a:rPr>
              <a:t>Two </a:t>
            </a:r>
            <a:r>
              <a:rPr lang="en-US" altLang="zh-CN" sz="3600" dirty="0" err="1">
                <a:solidFill>
                  <a:srgbClr val="FFFFFF"/>
                </a:solidFill>
              </a:rPr>
              <a:t>dimensi</a:t>
            </a:r>
            <a:r>
              <a:rPr lang="en-US" altLang="zh-CN" sz="3600" dirty="0">
                <a:solidFill>
                  <a:srgbClr val="FFFFFF"/>
                </a:solidFill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</a:rPr>
              <a:t>coefficient is obtained via Inner product</a:t>
            </a: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=  a (1,0)            + b  (0,1)</a:t>
            </a:r>
          </a:p>
          <a:p>
            <a:endParaRPr lang="en-US" altLang="zh-CN" sz="2800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&lt;(a, b), (1,0)&gt; =  a &lt;(1,0), (1,0)&gt;   + b  &lt;(0,1), (1,0)&gt; = a</a:t>
            </a:r>
          </a:p>
          <a:p>
            <a:endParaRPr lang="en-US" altLang="zh-CN" sz="4000" dirty="0">
              <a:solidFill>
                <a:srgbClr val="FFFFFF"/>
              </a:solidFill>
            </a:endParaRPr>
          </a:p>
          <a:p>
            <a:r>
              <a:rPr lang="en-US" altLang="zh-CN" sz="4000" dirty="0">
                <a:solidFill>
                  <a:srgbClr val="FFFFFF"/>
                </a:solidFill>
              </a:rPr>
              <a:t>Functional  </a:t>
            </a:r>
            <a:r>
              <a:rPr lang="en-US" altLang="zh-CN" i="1" dirty="0">
                <a:solidFill>
                  <a:srgbClr val="FF0000"/>
                </a:solidFill>
              </a:rPr>
              <a:t>coefficient is obtained via inner product</a:t>
            </a: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x (t)  =  a </a:t>
            </a:r>
            <a:r>
              <a:rPr lang="en-US" altLang="zh-CN" sz="4000" dirty="0" err="1">
                <a:solidFill>
                  <a:srgbClr val="000000"/>
                </a:solidFill>
              </a:rPr>
              <a:t>cos</a:t>
            </a:r>
            <a:r>
              <a:rPr lang="en-US" altLang="zh-CN" sz="4000" dirty="0">
                <a:solidFill>
                  <a:srgbClr val="000000"/>
                </a:solidFill>
              </a:rPr>
              <a:t>(</a:t>
            </a:r>
            <a:r>
              <a:rPr lang="en-US" altLang="zh-CN" sz="4000" dirty="0" err="1">
                <a:solidFill>
                  <a:srgbClr val="000000"/>
                </a:solidFill>
              </a:rPr>
              <a:t>ω</a:t>
            </a:r>
            <a:r>
              <a:rPr lang="en-US" altLang="zh-CN" sz="4000" dirty="0">
                <a:solidFill>
                  <a:srgbClr val="000000"/>
                </a:solidFill>
              </a:rPr>
              <a:t> t)        +  b </a:t>
            </a:r>
            <a:r>
              <a:rPr lang="en-US" altLang="zh-CN" sz="4000" dirty="0" err="1">
                <a:solidFill>
                  <a:srgbClr val="000000"/>
                </a:solidFill>
              </a:rPr>
              <a:t>cos</a:t>
            </a:r>
            <a:r>
              <a:rPr lang="en-US" altLang="zh-CN" sz="4000" dirty="0">
                <a:solidFill>
                  <a:srgbClr val="000000"/>
                </a:solidFill>
              </a:rPr>
              <a:t> (2 </a:t>
            </a:r>
            <a:r>
              <a:rPr lang="en-US" altLang="zh-CN" sz="4000" dirty="0" err="1">
                <a:solidFill>
                  <a:srgbClr val="000000"/>
                </a:solidFill>
              </a:rPr>
              <a:t>ω</a:t>
            </a:r>
            <a:r>
              <a:rPr lang="en-US" altLang="zh-CN" sz="4000" dirty="0">
                <a:solidFill>
                  <a:srgbClr val="000000"/>
                </a:solidFill>
              </a:rPr>
              <a:t> t)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r>
              <a:rPr lang="en-US" altLang="zh-CN" sz="2000" dirty="0">
                <a:solidFill>
                  <a:srgbClr val="000000"/>
                </a:solidFill>
              </a:rPr>
              <a:t>&lt;x (t), </a:t>
            </a:r>
            <a:r>
              <a:rPr lang="en-US" altLang="zh-CN" sz="2000" dirty="0" err="1">
                <a:solidFill>
                  <a:srgbClr val="000000"/>
                </a:solidFill>
              </a:rPr>
              <a:t>cos</a:t>
            </a:r>
            <a:r>
              <a:rPr lang="en-US" altLang="zh-CN" sz="2000" dirty="0">
                <a:solidFill>
                  <a:srgbClr val="000000"/>
                </a:solidFill>
              </a:rPr>
              <a:t>(</a:t>
            </a:r>
            <a:r>
              <a:rPr lang="en-US" altLang="zh-CN" sz="2000" dirty="0" err="1">
                <a:solidFill>
                  <a:srgbClr val="000000"/>
                </a:solidFill>
              </a:rPr>
              <a:t>ω</a:t>
            </a:r>
            <a:r>
              <a:rPr lang="en-US" altLang="zh-CN" sz="2000" dirty="0">
                <a:solidFill>
                  <a:srgbClr val="000000"/>
                </a:solidFill>
              </a:rPr>
              <a:t> t) &gt; =  &lt;a </a:t>
            </a:r>
            <a:r>
              <a:rPr lang="en-US" altLang="zh-CN" sz="2000" dirty="0" err="1">
                <a:solidFill>
                  <a:srgbClr val="000000"/>
                </a:solidFill>
              </a:rPr>
              <a:t>cos</a:t>
            </a:r>
            <a:r>
              <a:rPr lang="en-US" altLang="zh-CN" sz="2000" dirty="0">
                <a:solidFill>
                  <a:srgbClr val="000000"/>
                </a:solidFill>
              </a:rPr>
              <a:t>(</a:t>
            </a:r>
            <a:r>
              <a:rPr lang="en-US" altLang="zh-CN" sz="2000" dirty="0" err="1">
                <a:solidFill>
                  <a:srgbClr val="000000"/>
                </a:solidFill>
              </a:rPr>
              <a:t>ω</a:t>
            </a:r>
            <a:r>
              <a:rPr lang="en-US" altLang="zh-CN" sz="2000" dirty="0">
                <a:solidFill>
                  <a:srgbClr val="000000"/>
                </a:solidFill>
              </a:rPr>
              <a:t> t), </a:t>
            </a:r>
            <a:r>
              <a:rPr lang="en-US" altLang="zh-CN" sz="2000" dirty="0" err="1">
                <a:solidFill>
                  <a:srgbClr val="000000"/>
                </a:solidFill>
              </a:rPr>
              <a:t>cos</a:t>
            </a:r>
            <a:r>
              <a:rPr lang="en-US" altLang="zh-CN" sz="2000" dirty="0">
                <a:solidFill>
                  <a:srgbClr val="000000"/>
                </a:solidFill>
              </a:rPr>
              <a:t>(</a:t>
            </a:r>
            <a:r>
              <a:rPr lang="en-US" altLang="zh-CN" sz="2000" dirty="0" err="1">
                <a:solidFill>
                  <a:srgbClr val="000000"/>
                </a:solidFill>
              </a:rPr>
              <a:t>ω</a:t>
            </a:r>
            <a:r>
              <a:rPr lang="en-US" altLang="zh-CN" sz="2000" dirty="0">
                <a:solidFill>
                  <a:srgbClr val="000000"/>
                </a:solidFill>
              </a:rPr>
              <a:t> t) &gt; +  &lt;b </a:t>
            </a:r>
            <a:r>
              <a:rPr lang="en-US" altLang="zh-CN" sz="2000" dirty="0" err="1">
                <a:solidFill>
                  <a:srgbClr val="000000"/>
                </a:solidFill>
              </a:rPr>
              <a:t>cos</a:t>
            </a:r>
            <a:r>
              <a:rPr lang="en-US" altLang="zh-CN" sz="2000" dirty="0">
                <a:solidFill>
                  <a:srgbClr val="000000"/>
                </a:solidFill>
              </a:rPr>
              <a:t> (2 </a:t>
            </a:r>
            <a:r>
              <a:rPr lang="en-US" altLang="zh-CN" sz="2000" dirty="0" err="1">
                <a:solidFill>
                  <a:srgbClr val="000000"/>
                </a:solidFill>
              </a:rPr>
              <a:t>ω</a:t>
            </a:r>
            <a:r>
              <a:rPr lang="en-US" altLang="zh-CN" sz="2000" dirty="0">
                <a:solidFill>
                  <a:srgbClr val="000000"/>
                </a:solidFill>
              </a:rPr>
              <a:t> t), </a:t>
            </a:r>
            <a:r>
              <a:rPr lang="en-US" altLang="zh-CN" sz="2000" dirty="0" err="1">
                <a:solidFill>
                  <a:srgbClr val="000000"/>
                </a:solidFill>
              </a:rPr>
              <a:t>cos</a:t>
            </a:r>
            <a:r>
              <a:rPr lang="en-US" altLang="zh-CN" sz="2000" dirty="0">
                <a:solidFill>
                  <a:srgbClr val="000000"/>
                </a:solidFill>
              </a:rPr>
              <a:t>(</a:t>
            </a:r>
            <a:r>
              <a:rPr lang="en-US" altLang="zh-CN" sz="2000" dirty="0" err="1">
                <a:solidFill>
                  <a:srgbClr val="000000"/>
                </a:solidFill>
              </a:rPr>
              <a:t>ω</a:t>
            </a:r>
            <a:r>
              <a:rPr lang="en-US" altLang="zh-CN" sz="2000" dirty="0">
                <a:solidFill>
                  <a:srgbClr val="000000"/>
                </a:solidFill>
              </a:rPr>
              <a:t> t) &gt; = a </a:t>
            </a:r>
            <a:r>
              <a:rPr lang="en-US" altLang="zh-CN" sz="3600" dirty="0">
                <a:solidFill>
                  <a:srgbClr val="000000"/>
                </a:solidFill>
              </a:rPr>
              <a:t>(?)</a:t>
            </a:r>
          </a:p>
          <a:p>
            <a:r>
              <a:rPr lang="en-US" altLang="zh-CN" sz="2000" dirty="0">
                <a:solidFill>
                  <a:srgbClr val="000000"/>
                </a:solidFill>
              </a:rPr>
              <a:t>                            </a:t>
            </a:r>
          </a:p>
          <a:p>
            <a:r>
              <a:rPr lang="en-US" altLang="zh-CN" sz="2000" dirty="0">
                <a:solidFill>
                  <a:srgbClr val="000000"/>
                </a:solidFill>
              </a:rPr>
              <a:t>                            If  </a:t>
            </a:r>
            <a:r>
              <a:rPr lang="en-US" altLang="zh-CN" sz="2000" dirty="0" err="1">
                <a:solidFill>
                  <a:srgbClr val="000000"/>
                </a:solidFill>
              </a:rPr>
              <a:t>cos</a:t>
            </a:r>
            <a:r>
              <a:rPr lang="en-US" altLang="zh-CN" sz="2000" dirty="0">
                <a:solidFill>
                  <a:srgbClr val="000000"/>
                </a:solidFill>
              </a:rPr>
              <a:t>(</a:t>
            </a:r>
            <a:r>
              <a:rPr lang="en-US" altLang="zh-CN" sz="2000" dirty="0" err="1">
                <a:solidFill>
                  <a:srgbClr val="000000"/>
                </a:solidFill>
              </a:rPr>
              <a:t>ω</a:t>
            </a:r>
            <a:r>
              <a:rPr lang="en-US" altLang="zh-CN" sz="2000" dirty="0">
                <a:solidFill>
                  <a:srgbClr val="000000"/>
                </a:solidFill>
              </a:rPr>
              <a:t> t)  and </a:t>
            </a:r>
            <a:r>
              <a:rPr lang="en-US" altLang="zh-CN" sz="2000" dirty="0" err="1">
                <a:solidFill>
                  <a:srgbClr val="000000"/>
                </a:solidFill>
              </a:rPr>
              <a:t>cos</a:t>
            </a:r>
            <a:r>
              <a:rPr lang="en-US" altLang="zh-CN" sz="2000" dirty="0">
                <a:solidFill>
                  <a:srgbClr val="000000"/>
                </a:solidFill>
              </a:rPr>
              <a:t>(2 </a:t>
            </a:r>
            <a:r>
              <a:rPr lang="en-US" altLang="zh-CN" sz="2000" dirty="0" err="1">
                <a:solidFill>
                  <a:srgbClr val="000000"/>
                </a:solidFill>
              </a:rPr>
              <a:t>ω</a:t>
            </a:r>
            <a:r>
              <a:rPr lang="en-US" altLang="zh-CN" sz="2000" dirty="0">
                <a:solidFill>
                  <a:srgbClr val="000000"/>
                </a:solidFill>
              </a:rPr>
              <a:t> t)  are </a:t>
            </a:r>
            <a:r>
              <a:rPr lang="en-US" altLang="zh-CN" sz="2800" dirty="0">
                <a:solidFill>
                  <a:srgbClr val="000000"/>
                </a:solidFill>
              </a:rPr>
              <a:t>orthogonal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062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84784"/>
            <a:ext cx="8893175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  <a:ea typeface="宋体" pitchFamily="2" charset="-122"/>
              </a:rPr>
              <a:t>This representation is quite general. </a:t>
            </a:r>
          </a:p>
          <a:p>
            <a:pPr eaLnBrk="1" hangingPunct="1">
              <a:buFontTx/>
              <a:buNone/>
            </a:pPr>
            <a:r>
              <a:rPr lang="en-US" altLang="zh-CN" sz="2800" dirty="0">
                <a:solidFill>
                  <a:srgbClr val="000000"/>
                </a:solidFill>
                <a:ea typeface="宋体" pitchFamily="2" charset="-122"/>
              </a:rPr>
              <a:t>In fact we have the following theorem due to Fourier.</a:t>
            </a:r>
          </a:p>
          <a:p>
            <a:pPr eaLnBrk="1" hangingPunct="1"/>
            <a:endParaRPr lang="en-US" altLang="zh-CN" dirty="0">
              <a:solidFill>
                <a:srgbClr val="000000"/>
              </a:solidFill>
              <a:ea typeface="宋体" pitchFamily="2" charset="-122"/>
            </a:endParaRPr>
          </a:p>
          <a:p>
            <a:pPr eaLnBrk="1" hangingPunct="1">
              <a:buFontTx/>
              <a:buNone/>
            </a:pPr>
            <a:r>
              <a:rPr lang="en-US" altLang="zh-CN" i="1" dirty="0">
                <a:solidFill>
                  <a:srgbClr val="000000"/>
                </a:solidFill>
                <a:ea typeface="宋体" pitchFamily="2" charset="-122"/>
              </a:rPr>
              <a:t>Any signal x(t) of period T can be represented as the sum of a set of </a:t>
            </a:r>
            <a:r>
              <a:rPr lang="en-US" altLang="zh-CN" i="1" dirty="0" err="1">
                <a:solidFill>
                  <a:srgbClr val="000000"/>
                </a:solidFill>
                <a:ea typeface="宋体" pitchFamily="2" charset="-122"/>
              </a:rPr>
              <a:t>cosinusoidal</a:t>
            </a:r>
            <a:r>
              <a:rPr lang="en-US" altLang="zh-CN" i="1" dirty="0">
                <a:solidFill>
                  <a:srgbClr val="000000"/>
                </a:solidFill>
                <a:ea typeface="宋体" pitchFamily="2" charset="-122"/>
              </a:rPr>
              <a:t> and sinusoidal waves of different frequencies</a:t>
            </a:r>
          </a:p>
          <a:p>
            <a:pPr eaLnBrk="1" hangingPunct="1">
              <a:buFontTx/>
              <a:buNone/>
            </a:pPr>
            <a:endParaRPr lang="en-US" altLang="zh-CN" i="1" dirty="0">
              <a:solidFill>
                <a:srgbClr val="000000"/>
              </a:solidFill>
              <a:ea typeface="宋体" pitchFamily="2" charset="-122"/>
            </a:endParaRPr>
          </a:p>
          <a:p>
            <a:pPr eaLnBrk="1" hangingPunct="1">
              <a:buFontTx/>
              <a:buNone/>
            </a:pPr>
            <a:endParaRPr lang="zh-CN" altLang="en-US" i="1" dirty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32296"/>
            <a:ext cx="4757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Fourier Theorem </a:t>
            </a: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757661"/>
              </p:ext>
            </p:extLst>
          </p:nvPr>
        </p:nvGraphicFramePr>
        <p:xfrm>
          <a:off x="1336675" y="4575175"/>
          <a:ext cx="6902450" cy="369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3327120" imgH="2387520" progId="Equation.3">
                  <p:embed/>
                </p:oleObj>
              </mc:Choice>
              <mc:Fallback>
                <p:oleObj name="公式" r:id="rId2" imgW="3327120" imgH="2387520" progId="Equation.3">
                  <p:embed/>
                  <p:pic>
                    <p:nvPicPr>
                      <p:cNvPr id="4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36675" y="4575175"/>
                        <a:ext cx="6902450" cy="3698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0" y="5373216"/>
            <a:ext cx="9289032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FFFFFF"/>
                </a:solidFill>
              </a:rPr>
              <a:t>Two dimension </a:t>
            </a:r>
            <a:r>
              <a:rPr lang="en-US" altLang="zh-CN" sz="3600" i="1" dirty="0">
                <a:solidFill>
                  <a:srgbClr val="000000"/>
                </a:solidFill>
              </a:rPr>
              <a:t>orthogonal basis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=  a (1,0)             + b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FFFFFF"/>
                </a:solidFill>
              </a:rPr>
              <a:t>Functional space</a:t>
            </a:r>
            <a:r>
              <a:rPr lang="en-US" altLang="zh-CN" sz="4000" dirty="0">
                <a:solidFill>
                  <a:srgbClr val="000000"/>
                </a:solidFill>
              </a:rPr>
              <a:t>   </a:t>
            </a:r>
            <a:r>
              <a:rPr lang="en-US" altLang="zh-CN" sz="4000" i="1" dirty="0">
                <a:solidFill>
                  <a:srgbClr val="000000"/>
                </a:solidFill>
              </a:rPr>
              <a:t>basis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x (t)  =  a  </a:t>
            </a:r>
            <a:r>
              <a:rPr lang="en-US" altLang="zh-CN" sz="4000" dirty="0" err="1">
                <a:solidFill>
                  <a:srgbClr val="000000"/>
                </a:solidFill>
              </a:rPr>
              <a:t>cos</a:t>
            </a:r>
            <a:r>
              <a:rPr lang="en-US" altLang="zh-CN" sz="4000" dirty="0">
                <a:solidFill>
                  <a:srgbClr val="000000"/>
                </a:solidFill>
              </a:rPr>
              <a:t>(</a:t>
            </a:r>
            <a:r>
              <a:rPr lang="en-US" altLang="zh-CN" sz="4000" dirty="0" err="1">
                <a:solidFill>
                  <a:srgbClr val="000000"/>
                </a:solidFill>
              </a:rPr>
              <a:t>ω</a:t>
            </a:r>
            <a:r>
              <a:rPr lang="en-US" altLang="zh-CN" sz="4000" dirty="0">
                <a:solidFill>
                  <a:srgbClr val="000000"/>
                </a:solidFill>
              </a:rPr>
              <a:t> t)       +  b </a:t>
            </a:r>
            <a:r>
              <a:rPr lang="en-US" altLang="zh-CN" sz="4000" dirty="0" err="1">
                <a:solidFill>
                  <a:srgbClr val="000000"/>
                </a:solidFill>
              </a:rPr>
              <a:t>cos</a:t>
            </a:r>
            <a:r>
              <a:rPr lang="en-US" altLang="zh-CN" sz="4000" dirty="0">
                <a:solidFill>
                  <a:srgbClr val="000000"/>
                </a:solidFill>
              </a:rPr>
              <a:t> (2 </a:t>
            </a:r>
            <a:r>
              <a:rPr lang="en-US" altLang="zh-CN" sz="4000" dirty="0" err="1">
                <a:solidFill>
                  <a:srgbClr val="000000"/>
                </a:solidFill>
              </a:rPr>
              <a:t>ω</a:t>
            </a:r>
            <a:r>
              <a:rPr lang="en-US" altLang="zh-CN" sz="4000" dirty="0">
                <a:solidFill>
                  <a:srgbClr val="000000"/>
                </a:solidFill>
              </a:rPr>
              <a:t> t)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7784" y="2276872"/>
            <a:ext cx="1872208" cy="42484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72200" y="2204864"/>
            <a:ext cx="2592288" cy="424847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3706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345638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en-US" altLang="zh-CN" sz="2800" dirty="0">
              <a:solidFill>
                <a:srgbClr val="8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baseline="-25000" dirty="0">
              <a:solidFill>
                <a:srgbClr val="80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baseline="-25000" dirty="0">
              <a:solidFill>
                <a:srgbClr val="80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baseline="-25000" dirty="0">
              <a:solidFill>
                <a:srgbClr val="80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CN" sz="2800" dirty="0">
                <a:ea typeface="宋体" pitchFamily="2" charset="-122"/>
              </a:rPr>
              <a:t> </a:t>
            </a:r>
            <a:endParaRPr lang="en-US" altLang="zh-CN" sz="2800" baseline="-25000" dirty="0">
              <a:solidFill>
                <a:srgbClr val="80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baseline="-25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08720"/>
            <a:ext cx="7789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It turns out that we can define the inner product </a:t>
            </a:r>
          </a:p>
          <a:p>
            <a:r>
              <a:rPr lang="en-US" sz="2800" dirty="0"/>
              <a:t>         in the signal space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502560"/>
              </p:ext>
            </p:extLst>
          </p:nvPr>
        </p:nvGraphicFramePr>
        <p:xfrm>
          <a:off x="990600" y="2593975"/>
          <a:ext cx="7156450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2" imgW="2145960" imgH="482400" progId="Equation.3">
                  <p:embed/>
                </p:oleObj>
              </mc:Choice>
              <mc:Fallback>
                <p:oleObj name="公式" r:id="rId2" imgW="2145960" imgH="4824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0600" y="2593975"/>
                        <a:ext cx="7156450" cy="160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220431"/>
              </p:ext>
            </p:extLst>
          </p:nvPr>
        </p:nvGraphicFramePr>
        <p:xfrm>
          <a:off x="251520" y="4805412"/>
          <a:ext cx="8806886" cy="1215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3403440" imgH="469800" progId="Equation.3">
                  <p:embed/>
                </p:oleObj>
              </mc:Choice>
              <mc:Fallback>
                <p:oleObj name="公式" r:id="rId4" imgW="3403440" imgH="469800" progId="Equation.3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4805412"/>
                        <a:ext cx="8806886" cy="1215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114043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9144000" cy="12127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1983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4" y="1196752"/>
            <a:ext cx="3528392" cy="1769295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50" y="3320413"/>
            <a:ext cx="9144000" cy="17618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9038" y="5313296"/>
            <a:ext cx="4251489" cy="1492585"/>
          </a:xfrm>
          <a:prstGeom prst="rect">
            <a:avLst/>
          </a:prstGeom>
          <a:noFill/>
          <a:ln w="76200">
            <a:solidFill>
              <a:srgbClr val="48E6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36096" y="188640"/>
            <a:ext cx="22973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Cos ( 2 </a:t>
            </a:r>
            <a:r>
              <a:rPr lang="en-US" sz="2800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>
                <a:solidFill>
                  <a:srgbClr val="3366FF"/>
                </a:solidFill>
              </a:rPr>
              <a:t> t)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Cos ( 2*2 </a:t>
            </a:r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 t)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040" y="314096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Cos ( 2 </a:t>
            </a:r>
            <a:r>
              <a:rPr lang="en-US" sz="2400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3366FF"/>
                </a:solidFill>
              </a:rPr>
              <a:t> t) * </a:t>
            </a:r>
            <a:r>
              <a:rPr lang="en-US" sz="2400" dirty="0">
                <a:solidFill>
                  <a:srgbClr val="FF0000"/>
                </a:solidFill>
              </a:rPr>
              <a:t>Cos ( 2*2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FF0000"/>
                </a:solidFill>
              </a:rPr>
              <a:t> t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957684"/>
              </p:ext>
            </p:extLst>
          </p:nvPr>
        </p:nvGraphicFramePr>
        <p:xfrm>
          <a:off x="0" y="5523300"/>
          <a:ext cx="8806886" cy="1215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3403440" imgH="469800" progId="Equation.3">
                  <p:embed/>
                </p:oleObj>
              </mc:Choice>
              <mc:Fallback>
                <p:oleObj name="公式" r:id="rId4" imgW="3403440" imgH="469800" progId="Equation.3">
                  <p:embed/>
                  <p:pic>
                    <p:nvPicPr>
                      <p:cNvPr id="10" name="对象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5523300"/>
                        <a:ext cx="8806886" cy="1215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/>
          <p:nvPr/>
        </p:nvSpPr>
        <p:spPr>
          <a:xfrm>
            <a:off x="1115616" y="3316691"/>
            <a:ext cx="3528392" cy="1769295"/>
          </a:xfrm>
          <a:prstGeom prst="rect">
            <a:avLst/>
          </a:prstGeom>
          <a:noFill/>
          <a:ln w="76200">
            <a:solidFill>
              <a:srgbClr val="48E6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7583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9144000" cy="12127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19837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4" y="1196752"/>
            <a:ext cx="3528392" cy="1769295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6965"/>
            <a:ext cx="9144000" cy="17618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87624" y="3386609"/>
            <a:ext cx="3528392" cy="1769295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0888" y="5301208"/>
            <a:ext cx="75841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 { </a:t>
            </a:r>
            <a:r>
              <a:rPr lang="en-US" sz="3200" dirty="0" err="1"/>
              <a:t>cos</a:t>
            </a:r>
            <a:r>
              <a:rPr lang="en-US" sz="3200" dirty="0"/>
              <a:t> (n </a:t>
            </a:r>
            <a:r>
              <a:rPr lang="en-US" altLang="zh-CN" sz="3200" dirty="0" err="1"/>
              <a:t>ω</a:t>
            </a:r>
            <a:r>
              <a:rPr lang="en-US" sz="3200" dirty="0"/>
              <a:t> t ), n=1,2…} are orthogonal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 they form orthogonal bases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188640"/>
            <a:ext cx="22973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3366FF"/>
                </a:solidFill>
              </a:rPr>
              <a:t>Cos ( 2 </a:t>
            </a:r>
            <a:r>
              <a:rPr lang="en-US" sz="2800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>
                <a:solidFill>
                  <a:srgbClr val="3366FF"/>
                </a:solidFill>
              </a:rPr>
              <a:t> t)</a:t>
            </a:r>
          </a:p>
          <a:p>
            <a:r>
              <a:rPr lang="en-US" sz="2800" dirty="0">
                <a:solidFill>
                  <a:srgbClr val="FF0000"/>
                </a:solidFill>
              </a:rPr>
              <a:t>Cos ( 2*2 </a:t>
            </a:r>
            <a:r>
              <a:rPr lang="en-US" sz="2800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 t)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2040" y="314096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Cos ( 2 </a:t>
            </a:r>
            <a:r>
              <a:rPr lang="en-US" sz="2400" dirty="0">
                <a:solidFill>
                  <a:srgbClr val="3366FF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3366FF"/>
                </a:solidFill>
              </a:rPr>
              <a:t> t) * </a:t>
            </a:r>
            <a:r>
              <a:rPr lang="en-US" sz="2400" dirty="0">
                <a:solidFill>
                  <a:srgbClr val="FF0000"/>
                </a:solidFill>
              </a:rPr>
              <a:t>Cos ( 2*2 </a:t>
            </a:r>
            <a:r>
              <a:rPr lang="en-US" sz="2400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>
                <a:solidFill>
                  <a:srgbClr val="FF0000"/>
                </a:solidFill>
              </a:rPr>
              <a:t> t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019877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3456384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en-US" altLang="zh-CN" sz="2800" dirty="0">
              <a:solidFill>
                <a:srgbClr val="80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baseline="-25000" dirty="0">
              <a:solidFill>
                <a:srgbClr val="80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baseline="-25000" dirty="0">
              <a:solidFill>
                <a:srgbClr val="80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baseline="-25000" dirty="0">
              <a:solidFill>
                <a:srgbClr val="80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CN" sz="2800" dirty="0">
                <a:ea typeface="宋体" pitchFamily="2" charset="-122"/>
              </a:rPr>
              <a:t> </a:t>
            </a:r>
            <a:endParaRPr lang="en-US" altLang="zh-CN" sz="2800" baseline="-25000" dirty="0">
              <a:solidFill>
                <a:srgbClr val="800000"/>
              </a:solidFill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CN" sz="2800" baseline="-25000" dirty="0">
              <a:ea typeface="宋体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08720"/>
            <a:ext cx="7689951" cy="4832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It turns out that we can define the inner product </a:t>
            </a:r>
          </a:p>
          <a:p>
            <a:r>
              <a:rPr lang="en-US" sz="2800" dirty="0"/>
              <a:t>         in the signal space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In particular, we have</a:t>
            </a:r>
          </a:p>
          <a:p>
            <a:endParaRPr lang="en-US" altLang="zh-CN" sz="2800" dirty="0">
              <a:solidFill>
                <a:srgbClr val="000000"/>
              </a:solidFill>
            </a:endParaRPr>
          </a:p>
          <a:p>
            <a:r>
              <a:rPr lang="en-US" altLang="zh-CN" sz="2800" dirty="0">
                <a:solidFill>
                  <a:srgbClr val="000000"/>
                </a:solidFill>
              </a:rPr>
              <a:t>  x (t)  =  a </a:t>
            </a:r>
            <a:r>
              <a:rPr lang="en-US" altLang="zh-CN" sz="2800" dirty="0" err="1">
                <a:solidFill>
                  <a:srgbClr val="000000"/>
                </a:solidFill>
              </a:rPr>
              <a:t>cos</a:t>
            </a:r>
            <a:r>
              <a:rPr lang="en-US" altLang="zh-CN" sz="2800" dirty="0">
                <a:solidFill>
                  <a:srgbClr val="000000"/>
                </a:solidFill>
              </a:rPr>
              <a:t>(</a:t>
            </a:r>
            <a:r>
              <a:rPr lang="en-US" altLang="zh-CN" sz="2800" dirty="0" err="1">
                <a:solidFill>
                  <a:srgbClr val="000000"/>
                </a:solidFill>
              </a:rPr>
              <a:t>ω</a:t>
            </a:r>
            <a:r>
              <a:rPr lang="en-US" altLang="zh-CN" sz="2800" dirty="0">
                <a:solidFill>
                  <a:srgbClr val="000000"/>
                </a:solidFill>
              </a:rPr>
              <a:t> t)        +  b </a:t>
            </a:r>
            <a:r>
              <a:rPr lang="en-US" altLang="zh-CN" sz="2800" dirty="0" err="1">
                <a:solidFill>
                  <a:srgbClr val="000000"/>
                </a:solidFill>
              </a:rPr>
              <a:t>cos</a:t>
            </a:r>
            <a:r>
              <a:rPr lang="en-US" altLang="zh-CN" sz="2800" dirty="0">
                <a:solidFill>
                  <a:srgbClr val="000000"/>
                </a:solidFill>
              </a:rPr>
              <a:t> (2 </a:t>
            </a:r>
            <a:r>
              <a:rPr lang="en-US" altLang="zh-CN" sz="2800" dirty="0" err="1">
                <a:solidFill>
                  <a:srgbClr val="000000"/>
                </a:solidFill>
              </a:rPr>
              <a:t>ω</a:t>
            </a:r>
            <a:r>
              <a:rPr lang="en-US" altLang="zh-CN" sz="2800" dirty="0">
                <a:solidFill>
                  <a:srgbClr val="000000"/>
                </a:solidFill>
              </a:rPr>
              <a:t> t)</a:t>
            </a:r>
          </a:p>
          <a:p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982264"/>
              </p:ext>
            </p:extLst>
          </p:nvPr>
        </p:nvGraphicFramePr>
        <p:xfrm>
          <a:off x="3213571" y="5517232"/>
          <a:ext cx="4022725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6500" imgH="457200" progId="Equation.3">
                  <p:embed/>
                </p:oleObj>
              </mc:Choice>
              <mc:Fallback>
                <p:oleObj name="Equation" r:id="rId2" imgW="1206500" imgH="4572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13571" y="5517232"/>
                        <a:ext cx="4022725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719302"/>
              </p:ext>
            </p:extLst>
          </p:nvPr>
        </p:nvGraphicFramePr>
        <p:xfrm>
          <a:off x="296863" y="2349500"/>
          <a:ext cx="4179887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1790640" imgH="431640" progId="Equation.3">
                  <p:embed/>
                </p:oleObj>
              </mc:Choice>
              <mc:Fallback>
                <p:oleObj name="公式" r:id="rId4" imgW="1790640" imgH="43164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6863" y="2349500"/>
                        <a:ext cx="4179887" cy="100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266744"/>
              </p:ext>
            </p:extLst>
          </p:nvPr>
        </p:nvGraphicFramePr>
        <p:xfrm>
          <a:off x="4270375" y="2508250"/>
          <a:ext cx="2006600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6" imgW="888840" imgH="457200" progId="Equation.3">
                  <p:embed/>
                </p:oleObj>
              </mc:Choice>
              <mc:Fallback>
                <p:oleObj name="公式" r:id="rId6" imgW="888840" imgH="4572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70375" y="2508250"/>
                        <a:ext cx="2006600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539552" y="5805264"/>
            <a:ext cx="24944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宋体" pitchFamily="2" charset="-122"/>
              </a:rPr>
              <a:t>a = &lt;X(t),  </a:t>
            </a:r>
            <a:r>
              <a:rPr lang="en-US" altLang="zh-CN" dirty="0" err="1">
                <a:solidFill>
                  <a:srgbClr val="800000"/>
                </a:solidFill>
              </a:rPr>
              <a:t>cos</a:t>
            </a:r>
            <a:r>
              <a:rPr lang="en-US" altLang="zh-CN" dirty="0">
                <a:solidFill>
                  <a:srgbClr val="800000"/>
                </a:solidFill>
              </a:rPr>
              <a:t>(</a:t>
            </a:r>
            <a:r>
              <a:rPr lang="en-US" altLang="zh-CN" dirty="0" err="1">
                <a:solidFill>
                  <a:srgbClr val="800000"/>
                </a:solidFill>
              </a:rPr>
              <a:t>ω</a:t>
            </a:r>
            <a:r>
              <a:rPr lang="en-US" altLang="zh-CN" dirty="0">
                <a:solidFill>
                  <a:srgbClr val="800000"/>
                </a:solidFill>
              </a:rPr>
              <a:t> t)&gt;  =</a:t>
            </a:r>
          </a:p>
          <a:p>
            <a:endParaRPr lang="en-US" dirty="0">
              <a:solidFill>
                <a:srgbClr val="800000"/>
              </a:solidFill>
            </a:endParaRPr>
          </a:p>
          <a:p>
            <a:r>
              <a:rPr lang="en-US" dirty="0">
                <a:solidFill>
                  <a:srgbClr val="800000"/>
                </a:solidFill>
              </a:rPr>
              <a:t>b = 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2258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7191" name="Group 7190"/>
          <p:cNvGrpSpPr/>
          <p:nvPr/>
        </p:nvGrpSpPr>
        <p:grpSpPr>
          <a:xfrm>
            <a:off x="35070" y="836712"/>
            <a:ext cx="8794456" cy="4051612"/>
            <a:chOff x="35070" y="2276872"/>
            <a:chExt cx="8794456" cy="4051612"/>
          </a:xfrm>
        </p:grpSpPr>
        <p:sp>
          <p:nvSpPr>
            <p:cNvPr id="2" name="Preparation 1"/>
            <p:cNvSpPr/>
            <p:nvPr/>
          </p:nvSpPr>
          <p:spPr>
            <a:xfrm>
              <a:off x="3491880" y="2348880"/>
              <a:ext cx="2232248" cy="1368152"/>
            </a:xfrm>
            <a:prstGeom prst="flowChartPrepara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00" dirty="0"/>
                <a:t> 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070" y="4293096"/>
              <a:ext cx="1593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dirty="0"/>
                <a:t>(1 0  0 0 0 0)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7544" y="5805264"/>
              <a:ext cx="1721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dirty="0"/>
                <a:t>(0 1  0 0  0 0 )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43808" y="5157192"/>
              <a:ext cx="1657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dirty="0"/>
                <a:t>(0 0  1 0 0  0)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4008" y="5138028"/>
              <a:ext cx="16573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dirty="0"/>
                <a:t>(0 1  0 1 0  0)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16216" y="5805264"/>
              <a:ext cx="1593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dirty="0"/>
                <a:t>(0 1  0 0 1 0)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36296" y="4365104"/>
              <a:ext cx="1593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r>
                <a:rPr lang="en-US" dirty="0"/>
                <a:t>(0 0  0 0 0 1)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211960" y="2276872"/>
              <a:ext cx="86894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dirty="0"/>
                <a:t>X</a:t>
              </a:r>
            </a:p>
          </p:txBody>
        </p:sp>
        <p:cxnSp>
          <p:nvCxnSpPr>
            <p:cNvPr id="6" name="Straight Arrow Connector 5"/>
            <p:cNvCxnSpPr>
              <a:stCxn id="3" idx="3"/>
              <a:endCxn id="2" idx="2"/>
            </p:cNvCxnSpPr>
            <p:nvPr/>
          </p:nvCxnSpPr>
          <p:spPr>
            <a:xfrm flipV="1">
              <a:off x="1628300" y="3717032"/>
              <a:ext cx="2979704" cy="8376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347585" y="3707740"/>
              <a:ext cx="42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endCxn id="2" idx="2"/>
            </p:cNvCxnSpPr>
            <p:nvPr/>
          </p:nvCxnSpPr>
          <p:spPr>
            <a:xfrm flipV="1">
              <a:off x="1547664" y="3717032"/>
              <a:ext cx="3060340" cy="20882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endCxn id="2" idx="2"/>
            </p:cNvCxnSpPr>
            <p:nvPr/>
          </p:nvCxnSpPr>
          <p:spPr>
            <a:xfrm flipV="1">
              <a:off x="3851920" y="3717032"/>
              <a:ext cx="756084" cy="13681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11760" y="4499828"/>
              <a:ext cx="42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35896" y="4437112"/>
              <a:ext cx="42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cxnSp>
          <p:nvCxnSpPr>
            <p:cNvPr id="30" name="Straight Arrow Connector 29"/>
            <p:cNvCxnSpPr>
              <a:endCxn id="2" idx="2"/>
            </p:cNvCxnSpPr>
            <p:nvPr/>
          </p:nvCxnSpPr>
          <p:spPr>
            <a:xfrm flipH="1" flipV="1">
              <a:off x="4608004" y="3717032"/>
              <a:ext cx="684076" cy="14401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2" idx="0"/>
              <a:endCxn id="2" idx="2"/>
            </p:cNvCxnSpPr>
            <p:nvPr/>
          </p:nvCxnSpPr>
          <p:spPr>
            <a:xfrm flipH="1" flipV="1">
              <a:off x="4608004" y="3717032"/>
              <a:ext cx="2704827" cy="20882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3" idx="1"/>
              <a:endCxn id="2" idx="2"/>
            </p:cNvCxnSpPr>
            <p:nvPr/>
          </p:nvCxnSpPr>
          <p:spPr>
            <a:xfrm flipH="1" flipV="1">
              <a:off x="4608004" y="3717032"/>
              <a:ext cx="2628292" cy="90968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74" name="TextBox 7173"/>
            <p:cNvSpPr txBox="1"/>
            <p:nvPr/>
          </p:nvSpPr>
          <p:spPr>
            <a:xfrm>
              <a:off x="5148064" y="4437112"/>
              <a:ext cx="3856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4</a:t>
              </a:r>
            </a:p>
          </p:txBody>
        </p:sp>
        <p:sp>
          <p:nvSpPr>
            <p:cNvPr id="7177" name="TextBox 7176"/>
            <p:cNvSpPr txBox="1"/>
            <p:nvPr/>
          </p:nvSpPr>
          <p:spPr>
            <a:xfrm>
              <a:off x="6084168" y="4571836"/>
              <a:ext cx="42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5</a:t>
              </a:r>
              <a:endParaRPr lang="en-US" dirty="0"/>
            </a:p>
          </p:txBody>
        </p:sp>
        <p:sp>
          <p:nvSpPr>
            <p:cNvPr id="7178" name="TextBox 7177"/>
            <p:cNvSpPr txBox="1"/>
            <p:nvPr/>
          </p:nvSpPr>
          <p:spPr>
            <a:xfrm>
              <a:off x="5868144" y="3645024"/>
              <a:ext cx="42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  <a:r>
                <a:rPr lang="en-US" baseline="-25000" dirty="0"/>
                <a:t>6</a:t>
              </a:r>
              <a:endParaRPr lang="en-US" dirty="0"/>
            </a:p>
          </p:txBody>
        </p:sp>
      </p:grpSp>
      <p:sp>
        <p:nvSpPr>
          <p:cNvPr id="7192" name="TextBox 7191"/>
          <p:cNvSpPr txBox="1"/>
          <p:nvPr/>
        </p:nvSpPr>
        <p:spPr>
          <a:xfrm>
            <a:off x="107504" y="4941168"/>
            <a:ext cx="845936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In an n-dim Euclidean space, we decompose any vector X in terms of orthogonal  bases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Coefficient is obtained by inner product between a basis and X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We sometime call x</a:t>
            </a:r>
            <a:r>
              <a:rPr lang="en-US" sz="1600" baseline="-25000" dirty="0"/>
              <a:t>i</a:t>
            </a:r>
            <a:r>
              <a:rPr lang="en-US" sz="1600" dirty="0"/>
              <a:t> weight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X = x</a:t>
            </a:r>
            <a:r>
              <a:rPr lang="en-US" sz="1600" baseline="-25000" dirty="0"/>
              <a:t>1</a:t>
            </a:r>
            <a:r>
              <a:rPr lang="en-US" sz="1600" dirty="0"/>
              <a:t> </a:t>
            </a:r>
            <a:r>
              <a:rPr lang="en-US" altLang="zh-CN" sz="1600" dirty="0"/>
              <a:t>(1 0  0 0 0 0</a:t>
            </a:r>
            <a:r>
              <a:rPr lang="en-US" altLang="zh-CN" sz="1600"/>
              <a:t>)  + x</a:t>
            </a:r>
            <a:r>
              <a:rPr lang="en-US" altLang="zh-CN" sz="1600" baseline="-25000"/>
              <a:t>2</a:t>
            </a:r>
            <a:r>
              <a:rPr lang="en-US" altLang="zh-CN" sz="1600"/>
              <a:t>(0 </a:t>
            </a:r>
            <a:r>
              <a:rPr lang="en-US" altLang="zh-CN" sz="1600" dirty="0"/>
              <a:t>1  0 0  0 </a:t>
            </a:r>
            <a:r>
              <a:rPr lang="en-US" altLang="zh-CN" sz="1600"/>
              <a:t>0 ) + … + x</a:t>
            </a:r>
            <a:r>
              <a:rPr lang="en-US" altLang="zh-CN" sz="1600" baseline="-25000"/>
              <a:t>6</a:t>
            </a:r>
            <a:r>
              <a:rPr lang="en-US" altLang="zh-CN" sz="2400"/>
              <a:t> </a:t>
            </a:r>
            <a:r>
              <a:rPr lang="en-US" altLang="zh-CN" sz="1600" dirty="0"/>
              <a:t>(0 0  0 0 0 1)</a:t>
            </a:r>
          </a:p>
          <a:p>
            <a:pPr marL="285750" indent="-285750">
              <a:buFont typeface="Arial"/>
              <a:buChar char="•"/>
            </a:pPr>
            <a:r>
              <a:rPr lang="en-US" altLang="zh-CN" sz="1600" dirty="0"/>
              <a:t> </a:t>
            </a:r>
          </a:p>
          <a:p>
            <a:pPr marL="285750" indent="-285750">
              <a:buFont typeface="Arial"/>
              <a:buChar char="•"/>
            </a:pPr>
            <a:endParaRPr lang="en-US" altLang="zh-CN" sz="1600" dirty="0"/>
          </a:p>
          <a:p>
            <a:pPr marL="285750" indent="-285750">
              <a:buFont typeface="Arial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8632775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908720"/>
            <a:ext cx="7368120" cy="3979604"/>
            <a:chOff x="35070" y="2348880"/>
            <a:chExt cx="7368120" cy="3979604"/>
          </a:xfrm>
        </p:grpSpPr>
        <p:sp>
          <p:nvSpPr>
            <p:cNvPr id="12" name="Preparation 11"/>
            <p:cNvSpPr/>
            <p:nvPr/>
          </p:nvSpPr>
          <p:spPr>
            <a:xfrm rot="1200000">
              <a:off x="3491880" y="2348880"/>
              <a:ext cx="2231822" cy="1368152"/>
            </a:xfrm>
            <a:prstGeom prst="flowChartPrepara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00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070" y="4293096"/>
              <a:ext cx="1198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cos</a:t>
              </a:r>
              <a:r>
                <a:rPr lang="en-US" dirty="0"/>
                <a:t> (</a:t>
              </a:r>
              <a:r>
                <a:rPr lang="en-US" altLang="zh-CN" dirty="0" err="1"/>
                <a:t>ω</a:t>
              </a:r>
              <a:r>
                <a:rPr lang="en-US" dirty="0"/>
                <a:t>  t )</a:t>
              </a:r>
            </a:p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580526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67944" y="2505670"/>
              <a:ext cx="1300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X(t)</a:t>
              </a:r>
            </a:p>
          </p:txBody>
        </p:sp>
        <p:cxnSp>
          <p:nvCxnSpPr>
            <p:cNvPr id="25" name="Straight Arrow Connector 24"/>
            <p:cNvCxnSpPr>
              <a:stCxn id="13" idx="3"/>
              <a:endCxn id="12" idx="2"/>
            </p:cNvCxnSpPr>
            <p:nvPr/>
          </p:nvCxnSpPr>
          <p:spPr>
            <a:xfrm flipV="1">
              <a:off x="1233573" y="3675777"/>
              <a:ext cx="3140250" cy="94048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386104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endCxn id="12" idx="2"/>
            </p:cNvCxnSpPr>
            <p:nvPr/>
          </p:nvCxnSpPr>
          <p:spPr>
            <a:xfrm flipV="1">
              <a:off x="1547664" y="3675777"/>
              <a:ext cx="2826159" cy="21294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2"/>
            </p:cNvCxnSpPr>
            <p:nvPr/>
          </p:nvCxnSpPr>
          <p:spPr>
            <a:xfrm flipV="1">
              <a:off x="3851920" y="3675777"/>
              <a:ext cx="521903" cy="14094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1760" y="449982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5896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endCxn id="12" idx="2"/>
            </p:cNvCxnSpPr>
            <p:nvPr/>
          </p:nvCxnSpPr>
          <p:spPr>
            <a:xfrm flipH="1" flipV="1">
              <a:off x="4373823" y="3675777"/>
              <a:ext cx="918273" cy="14814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2" idx="2"/>
            </p:cNvCxnSpPr>
            <p:nvPr/>
          </p:nvCxnSpPr>
          <p:spPr>
            <a:xfrm flipH="1" flipV="1">
              <a:off x="4373823" y="3675777"/>
              <a:ext cx="2887797" cy="21294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2" idx="2"/>
            </p:cNvCxnSpPr>
            <p:nvPr/>
          </p:nvCxnSpPr>
          <p:spPr>
            <a:xfrm flipH="1" flipV="1">
              <a:off x="4373823" y="3675777"/>
              <a:ext cx="3029367" cy="101802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48064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84168" y="4571836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5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8144" y="3645024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6</a:t>
              </a:r>
              <a:endParaRPr 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092280" y="213285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……….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10" y="3327970"/>
            <a:ext cx="2142136" cy="389073"/>
          </a:xfrm>
          <a:prstGeom prst="rect">
            <a:avLst/>
          </a:prstGeom>
        </p:spPr>
      </p:pic>
      <p:graphicFrame>
        <p:nvGraphicFramePr>
          <p:cNvPr id="38" name="对象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568170"/>
              </p:ext>
            </p:extLst>
          </p:nvPr>
        </p:nvGraphicFramePr>
        <p:xfrm>
          <a:off x="3327400" y="5715000"/>
          <a:ext cx="1752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3" imgW="1752480" imgH="228600" progId="Equation.3">
                  <p:embed/>
                </p:oleObj>
              </mc:Choice>
              <mc:Fallback>
                <p:oleObj name="公式" r:id="rId3" imgW="1752480" imgH="228600" progId="Equation.3">
                  <p:embed/>
                  <p:pic>
                    <p:nvPicPr>
                      <p:cNvPr id="38" name="对象 3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27400" y="5715000"/>
                        <a:ext cx="1752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862302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908720"/>
            <a:ext cx="7368126" cy="3979604"/>
            <a:chOff x="35070" y="2348880"/>
            <a:chExt cx="7368126" cy="3979604"/>
          </a:xfrm>
        </p:grpSpPr>
        <p:sp>
          <p:nvSpPr>
            <p:cNvPr id="12" name="Preparation 11"/>
            <p:cNvSpPr/>
            <p:nvPr/>
          </p:nvSpPr>
          <p:spPr>
            <a:xfrm rot="900000">
              <a:off x="3491880" y="2348880"/>
              <a:ext cx="2231822" cy="1368152"/>
            </a:xfrm>
            <a:prstGeom prst="flowChartPrepara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00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070" y="4293096"/>
              <a:ext cx="1198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cos</a:t>
              </a:r>
              <a:r>
                <a:rPr lang="en-US" dirty="0"/>
                <a:t> (</a:t>
              </a:r>
              <a:r>
                <a:rPr lang="en-US" altLang="zh-CN" dirty="0" err="1"/>
                <a:t>ω</a:t>
              </a:r>
              <a:r>
                <a:rPr lang="en-US" dirty="0"/>
                <a:t>  t )</a:t>
              </a:r>
            </a:p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580526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67944" y="2505670"/>
              <a:ext cx="1300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X(t)</a:t>
              </a:r>
            </a:p>
          </p:txBody>
        </p:sp>
        <p:cxnSp>
          <p:nvCxnSpPr>
            <p:cNvPr id="25" name="Straight Arrow Connector 24"/>
            <p:cNvCxnSpPr>
              <a:stCxn id="13" idx="3"/>
              <a:endCxn id="12" idx="2"/>
            </p:cNvCxnSpPr>
            <p:nvPr/>
          </p:nvCxnSpPr>
          <p:spPr>
            <a:xfrm flipV="1">
              <a:off x="1233573" y="3693723"/>
              <a:ext cx="3197166" cy="92253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386104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endCxn id="12" idx="2"/>
            </p:cNvCxnSpPr>
            <p:nvPr/>
          </p:nvCxnSpPr>
          <p:spPr>
            <a:xfrm flipV="1">
              <a:off x="1547664" y="3693723"/>
              <a:ext cx="2883075" cy="21115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2"/>
            </p:cNvCxnSpPr>
            <p:nvPr/>
          </p:nvCxnSpPr>
          <p:spPr>
            <a:xfrm flipV="1">
              <a:off x="3851920" y="3693723"/>
              <a:ext cx="578819" cy="13914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1760" y="449982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5896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endCxn id="12" idx="2"/>
            </p:cNvCxnSpPr>
            <p:nvPr/>
          </p:nvCxnSpPr>
          <p:spPr>
            <a:xfrm flipH="1" flipV="1">
              <a:off x="4430739" y="3693723"/>
              <a:ext cx="861363" cy="14634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2" idx="2"/>
            </p:cNvCxnSpPr>
            <p:nvPr/>
          </p:nvCxnSpPr>
          <p:spPr>
            <a:xfrm flipH="1" flipV="1">
              <a:off x="4430739" y="3693723"/>
              <a:ext cx="2830887" cy="21115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2" idx="2"/>
            </p:cNvCxnSpPr>
            <p:nvPr/>
          </p:nvCxnSpPr>
          <p:spPr>
            <a:xfrm flipH="1" flipV="1">
              <a:off x="4430739" y="3693723"/>
              <a:ext cx="2972457" cy="1000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48064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84168" y="4571836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5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8144" y="3645024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6</a:t>
              </a:r>
              <a:endParaRPr 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092280" y="213285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……….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10" y="3327970"/>
            <a:ext cx="2142136" cy="389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9131"/>
            <a:ext cx="2211472" cy="573999"/>
          </a:xfrm>
          <a:prstGeom prst="rect">
            <a:avLst/>
          </a:prstGeom>
        </p:spPr>
      </p:pic>
      <p:sp>
        <p:nvSpPr>
          <p:cNvPr id="37" name="TextBox 3"/>
          <p:cNvSpPr txBox="1"/>
          <p:nvPr/>
        </p:nvSpPr>
        <p:spPr>
          <a:xfrm>
            <a:off x="430499" y="4147415"/>
            <a:ext cx="139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cos</a:t>
            </a:r>
            <a:r>
              <a:rPr lang="en-US" dirty="0"/>
              <a:t> (2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graphicFrame>
        <p:nvGraphicFramePr>
          <p:cNvPr id="38" name="对象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215086"/>
              </p:ext>
            </p:extLst>
          </p:nvPr>
        </p:nvGraphicFramePr>
        <p:xfrm>
          <a:off x="2838450" y="5715000"/>
          <a:ext cx="2730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4" imgW="2730240" imgH="228600" progId="Equation.3">
                  <p:embed/>
                </p:oleObj>
              </mc:Choice>
              <mc:Fallback>
                <p:oleObj name="公式" r:id="rId4" imgW="2730240" imgH="228600" progId="Equation.3">
                  <p:embed/>
                  <p:pic>
                    <p:nvPicPr>
                      <p:cNvPr id="38" name="对象 3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38450" y="5715000"/>
                        <a:ext cx="27305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019255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908720"/>
            <a:ext cx="7368127" cy="3979604"/>
            <a:chOff x="35070" y="2348880"/>
            <a:chExt cx="7368127" cy="3979604"/>
          </a:xfrm>
        </p:grpSpPr>
        <p:sp>
          <p:nvSpPr>
            <p:cNvPr id="12" name="Preparation 11"/>
            <p:cNvSpPr/>
            <p:nvPr/>
          </p:nvSpPr>
          <p:spPr>
            <a:xfrm rot="600000">
              <a:off x="3491880" y="2348880"/>
              <a:ext cx="2231822" cy="1368152"/>
            </a:xfrm>
            <a:prstGeom prst="flowChartPrepara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00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070" y="4293096"/>
              <a:ext cx="1198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cos</a:t>
              </a:r>
              <a:r>
                <a:rPr lang="en-US" dirty="0"/>
                <a:t> (</a:t>
              </a:r>
              <a:r>
                <a:rPr lang="en-US" altLang="zh-CN" dirty="0" err="1"/>
                <a:t>ω</a:t>
              </a:r>
              <a:r>
                <a:rPr lang="en-US" dirty="0"/>
                <a:t>  t )</a:t>
              </a:r>
            </a:p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580526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67944" y="2505670"/>
              <a:ext cx="1300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X(t)</a:t>
              </a:r>
            </a:p>
          </p:txBody>
        </p:sp>
        <p:cxnSp>
          <p:nvCxnSpPr>
            <p:cNvPr id="25" name="Straight Arrow Connector 24"/>
            <p:cNvCxnSpPr>
              <a:stCxn id="13" idx="3"/>
              <a:endCxn id="12" idx="2"/>
            </p:cNvCxnSpPr>
            <p:nvPr/>
          </p:nvCxnSpPr>
          <p:spPr>
            <a:xfrm flipV="1">
              <a:off x="1233573" y="3706639"/>
              <a:ext cx="3255429" cy="90962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386104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endCxn id="12" idx="2"/>
            </p:cNvCxnSpPr>
            <p:nvPr/>
          </p:nvCxnSpPr>
          <p:spPr>
            <a:xfrm flipV="1">
              <a:off x="1547664" y="3706639"/>
              <a:ext cx="2941338" cy="20986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2"/>
            </p:cNvCxnSpPr>
            <p:nvPr/>
          </p:nvCxnSpPr>
          <p:spPr>
            <a:xfrm flipV="1">
              <a:off x="3851920" y="3706639"/>
              <a:ext cx="637082" cy="137856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1760" y="449982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5896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endCxn id="12" idx="2"/>
            </p:cNvCxnSpPr>
            <p:nvPr/>
          </p:nvCxnSpPr>
          <p:spPr>
            <a:xfrm flipH="1" flipV="1">
              <a:off x="4489002" y="3706639"/>
              <a:ext cx="803101" cy="1450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2" idx="2"/>
            </p:cNvCxnSpPr>
            <p:nvPr/>
          </p:nvCxnSpPr>
          <p:spPr>
            <a:xfrm flipH="1" flipV="1">
              <a:off x="4489002" y="3706639"/>
              <a:ext cx="2772625" cy="20986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2" idx="2"/>
            </p:cNvCxnSpPr>
            <p:nvPr/>
          </p:nvCxnSpPr>
          <p:spPr>
            <a:xfrm flipH="1" flipV="1">
              <a:off x="4489002" y="3706639"/>
              <a:ext cx="2914195" cy="9871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48064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84168" y="4571836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5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8144" y="3645024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6</a:t>
              </a:r>
              <a:endParaRPr 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092280" y="213285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……….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10" y="3327970"/>
            <a:ext cx="2142136" cy="389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9131"/>
            <a:ext cx="2211472" cy="573999"/>
          </a:xfrm>
          <a:prstGeom prst="rect">
            <a:avLst/>
          </a:prstGeom>
        </p:spPr>
      </p:pic>
      <p:sp>
        <p:nvSpPr>
          <p:cNvPr id="37" name="TextBox 3"/>
          <p:cNvSpPr txBox="1"/>
          <p:nvPr/>
        </p:nvSpPr>
        <p:spPr>
          <a:xfrm>
            <a:off x="430499" y="4147415"/>
            <a:ext cx="139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cos</a:t>
            </a:r>
            <a:r>
              <a:rPr lang="en-US" dirty="0"/>
              <a:t> (2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1339" y="3948534"/>
            <a:ext cx="2235077" cy="727925"/>
          </a:xfrm>
          <a:prstGeom prst="rect">
            <a:avLst/>
          </a:prstGeom>
        </p:spPr>
      </p:pic>
      <p:sp>
        <p:nvSpPr>
          <p:cNvPr id="38" name="TextBox 19"/>
          <p:cNvSpPr txBox="1"/>
          <p:nvPr/>
        </p:nvSpPr>
        <p:spPr>
          <a:xfrm>
            <a:off x="3060258" y="3429000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(3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graphicFrame>
        <p:nvGraphicFramePr>
          <p:cNvPr id="39" name="对象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382097"/>
              </p:ext>
            </p:extLst>
          </p:nvPr>
        </p:nvGraphicFramePr>
        <p:xfrm>
          <a:off x="2349500" y="5715000"/>
          <a:ext cx="3708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5" imgW="3708360" imgH="228600" progId="Equation.3">
                  <p:embed/>
                </p:oleObj>
              </mc:Choice>
              <mc:Fallback>
                <p:oleObj name="公式" r:id="rId5" imgW="3708360" imgH="228600" progId="Equation.3">
                  <p:embed/>
                  <p:pic>
                    <p:nvPicPr>
                      <p:cNvPr id="39" name="对象 3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49500" y="5715000"/>
                        <a:ext cx="3708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047536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889556"/>
            <a:ext cx="7368128" cy="3979604"/>
            <a:chOff x="35070" y="2348880"/>
            <a:chExt cx="7368128" cy="3979604"/>
          </a:xfrm>
        </p:grpSpPr>
        <p:sp>
          <p:nvSpPr>
            <p:cNvPr id="12" name="Preparation 11"/>
            <p:cNvSpPr/>
            <p:nvPr/>
          </p:nvSpPr>
          <p:spPr>
            <a:xfrm rot="300000">
              <a:off x="3491880" y="2348880"/>
              <a:ext cx="2231822" cy="1368152"/>
            </a:xfrm>
            <a:prstGeom prst="flowChartPrepara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00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070" y="4293096"/>
              <a:ext cx="1198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cos</a:t>
              </a:r>
              <a:r>
                <a:rPr lang="en-US" dirty="0"/>
                <a:t> (</a:t>
              </a:r>
              <a:r>
                <a:rPr lang="en-US" altLang="zh-CN" dirty="0" err="1"/>
                <a:t>ω</a:t>
              </a:r>
              <a:r>
                <a:rPr lang="en-US" dirty="0"/>
                <a:t>  t )</a:t>
              </a:r>
            </a:p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580526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67944" y="2505670"/>
              <a:ext cx="1300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X(t)</a:t>
              </a:r>
            </a:p>
          </p:txBody>
        </p:sp>
        <p:cxnSp>
          <p:nvCxnSpPr>
            <p:cNvPr id="25" name="Straight Arrow Connector 24"/>
            <p:cNvCxnSpPr>
              <a:stCxn id="13" idx="3"/>
              <a:endCxn id="12" idx="2"/>
            </p:cNvCxnSpPr>
            <p:nvPr/>
          </p:nvCxnSpPr>
          <p:spPr>
            <a:xfrm flipV="1">
              <a:off x="1233573" y="3714429"/>
              <a:ext cx="3314597" cy="9018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386104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endCxn id="12" idx="2"/>
            </p:cNvCxnSpPr>
            <p:nvPr/>
          </p:nvCxnSpPr>
          <p:spPr>
            <a:xfrm flipV="1">
              <a:off x="1547664" y="3714429"/>
              <a:ext cx="3000506" cy="20908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2"/>
            </p:cNvCxnSpPr>
            <p:nvPr/>
          </p:nvCxnSpPr>
          <p:spPr>
            <a:xfrm flipV="1">
              <a:off x="3851920" y="3714429"/>
              <a:ext cx="696250" cy="13707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1760" y="449982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5896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endCxn id="12" idx="2"/>
            </p:cNvCxnSpPr>
            <p:nvPr/>
          </p:nvCxnSpPr>
          <p:spPr>
            <a:xfrm flipH="1" flipV="1">
              <a:off x="4548170" y="3714429"/>
              <a:ext cx="743934" cy="1442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2" idx="2"/>
            </p:cNvCxnSpPr>
            <p:nvPr/>
          </p:nvCxnSpPr>
          <p:spPr>
            <a:xfrm flipH="1" flipV="1">
              <a:off x="4548170" y="3714429"/>
              <a:ext cx="2713458" cy="20908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2" idx="2"/>
            </p:cNvCxnSpPr>
            <p:nvPr/>
          </p:nvCxnSpPr>
          <p:spPr>
            <a:xfrm flipH="1" flipV="1">
              <a:off x="4548170" y="3714429"/>
              <a:ext cx="2855028" cy="9793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48064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84168" y="4571836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5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8144" y="3645024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6</a:t>
              </a:r>
              <a:endParaRPr 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092280" y="213285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……….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10" y="3327970"/>
            <a:ext cx="2142136" cy="389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9131"/>
            <a:ext cx="2211472" cy="573999"/>
          </a:xfrm>
          <a:prstGeom prst="rect">
            <a:avLst/>
          </a:prstGeom>
        </p:spPr>
      </p:pic>
      <p:sp>
        <p:nvSpPr>
          <p:cNvPr id="37" name="TextBox 3"/>
          <p:cNvSpPr txBox="1"/>
          <p:nvPr/>
        </p:nvSpPr>
        <p:spPr>
          <a:xfrm>
            <a:off x="430499" y="4147415"/>
            <a:ext cx="139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cos</a:t>
            </a:r>
            <a:r>
              <a:rPr lang="en-US" dirty="0"/>
              <a:t> (2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1339" y="3948534"/>
            <a:ext cx="2235077" cy="727925"/>
          </a:xfrm>
          <a:prstGeom prst="rect">
            <a:avLst/>
          </a:prstGeom>
        </p:spPr>
      </p:pic>
      <p:sp>
        <p:nvSpPr>
          <p:cNvPr id="38" name="TextBox 19"/>
          <p:cNvSpPr txBox="1"/>
          <p:nvPr/>
        </p:nvSpPr>
        <p:spPr>
          <a:xfrm>
            <a:off x="3060258" y="3429000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(3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69" y="3977737"/>
            <a:ext cx="2152396" cy="704263"/>
          </a:xfrm>
          <a:prstGeom prst="rect">
            <a:avLst/>
          </a:prstGeom>
        </p:spPr>
      </p:pic>
      <p:sp>
        <p:nvSpPr>
          <p:cNvPr id="39" name="TextBox 20"/>
          <p:cNvSpPr txBox="1"/>
          <p:nvPr/>
        </p:nvSpPr>
        <p:spPr>
          <a:xfrm>
            <a:off x="5025441" y="3501008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(4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graphicFrame>
        <p:nvGraphicFramePr>
          <p:cNvPr id="40" name="对象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085833"/>
              </p:ext>
            </p:extLst>
          </p:nvPr>
        </p:nvGraphicFramePr>
        <p:xfrm>
          <a:off x="1854200" y="5715000"/>
          <a:ext cx="4699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6" imgW="4698720" imgH="228600" progId="Equation.3">
                  <p:embed/>
                </p:oleObj>
              </mc:Choice>
              <mc:Fallback>
                <p:oleObj name="公式" r:id="rId6" imgW="4698720" imgH="228600" progId="Equation.3">
                  <p:embed/>
                  <p:pic>
                    <p:nvPicPr>
                      <p:cNvPr id="40" name="对象 3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54200" y="5715000"/>
                        <a:ext cx="46990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949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Today and next week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/>
          <a:lstStyle/>
          <a:p>
            <a:r>
              <a:rPr lang="en-US" dirty="0"/>
              <a:t>Introduce FT in </a:t>
            </a:r>
            <a:r>
              <a:rPr lang="en-US" i="1" dirty="0"/>
              <a:t>layman’s</a:t>
            </a:r>
            <a:r>
              <a:rPr lang="en-US" dirty="0"/>
              <a:t> language (today) </a:t>
            </a:r>
          </a:p>
          <a:p>
            <a:pPr marL="0" indent="0">
              <a:buNone/>
            </a:pPr>
            <a:r>
              <a:rPr lang="en-US" dirty="0"/>
              <a:t>    </a:t>
            </a:r>
            <a:endParaRPr lang="en-US" sz="2000" dirty="0"/>
          </a:p>
          <a:p>
            <a:r>
              <a:rPr lang="en-US" dirty="0"/>
              <a:t>Applications (next week)</a:t>
            </a:r>
          </a:p>
        </p:txBody>
      </p:sp>
    </p:spTree>
    <p:extLst>
      <p:ext uri="{BB962C8B-B14F-4D97-AF65-F5344CB8AC3E}">
        <p14:creationId xmlns:p14="http://schemas.microsoft.com/office/powerpoint/2010/main" val="188738943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889556"/>
            <a:ext cx="7368128" cy="3979604"/>
            <a:chOff x="35070" y="2348880"/>
            <a:chExt cx="7368128" cy="3979604"/>
          </a:xfrm>
        </p:grpSpPr>
        <p:sp>
          <p:nvSpPr>
            <p:cNvPr id="12" name="Preparation 11"/>
            <p:cNvSpPr/>
            <p:nvPr/>
          </p:nvSpPr>
          <p:spPr>
            <a:xfrm rot="300000">
              <a:off x="3491880" y="2348880"/>
              <a:ext cx="2231822" cy="1368152"/>
            </a:xfrm>
            <a:prstGeom prst="flowChartPrepara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00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070" y="4293096"/>
              <a:ext cx="1198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cos</a:t>
              </a:r>
              <a:r>
                <a:rPr lang="en-US" dirty="0"/>
                <a:t> (</a:t>
              </a:r>
              <a:r>
                <a:rPr lang="en-US" altLang="zh-CN" dirty="0" err="1"/>
                <a:t>ω</a:t>
              </a:r>
              <a:r>
                <a:rPr lang="en-US" dirty="0"/>
                <a:t>  t )</a:t>
              </a:r>
            </a:p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580526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67944" y="2505670"/>
              <a:ext cx="1300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X(t)</a:t>
              </a:r>
            </a:p>
          </p:txBody>
        </p:sp>
        <p:cxnSp>
          <p:nvCxnSpPr>
            <p:cNvPr id="25" name="Straight Arrow Connector 24"/>
            <p:cNvCxnSpPr>
              <a:stCxn id="13" idx="3"/>
              <a:endCxn id="12" idx="2"/>
            </p:cNvCxnSpPr>
            <p:nvPr/>
          </p:nvCxnSpPr>
          <p:spPr>
            <a:xfrm flipV="1">
              <a:off x="1233573" y="3714429"/>
              <a:ext cx="3314597" cy="9018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386104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endCxn id="12" idx="2"/>
            </p:cNvCxnSpPr>
            <p:nvPr/>
          </p:nvCxnSpPr>
          <p:spPr>
            <a:xfrm flipV="1">
              <a:off x="1547664" y="3714429"/>
              <a:ext cx="3000506" cy="20908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2"/>
            </p:cNvCxnSpPr>
            <p:nvPr/>
          </p:nvCxnSpPr>
          <p:spPr>
            <a:xfrm flipV="1">
              <a:off x="3851920" y="3714429"/>
              <a:ext cx="696250" cy="13707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1760" y="449982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5896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endCxn id="12" idx="2"/>
            </p:cNvCxnSpPr>
            <p:nvPr/>
          </p:nvCxnSpPr>
          <p:spPr>
            <a:xfrm flipH="1" flipV="1">
              <a:off x="4548170" y="3714429"/>
              <a:ext cx="743934" cy="144277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2" idx="2"/>
            </p:cNvCxnSpPr>
            <p:nvPr/>
          </p:nvCxnSpPr>
          <p:spPr>
            <a:xfrm flipH="1" flipV="1">
              <a:off x="4548170" y="3714429"/>
              <a:ext cx="2713458" cy="209085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2" idx="2"/>
            </p:cNvCxnSpPr>
            <p:nvPr/>
          </p:nvCxnSpPr>
          <p:spPr>
            <a:xfrm flipH="1" flipV="1">
              <a:off x="4548170" y="3714429"/>
              <a:ext cx="2855028" cy="9793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48064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84168" y="457183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8144" y="3645024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6</a:t>
              </a:r>
              <a:endParaRPr 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092280" y="213285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……….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10" y="3327970"/>
            <a:ext cx="2142136" cy="389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9131"/>
            <a:ext cx="2211472" cy="573999"/>
          </a:xfrm>
          <a:prstGeom prst="rect">
            <a:avLst/>
          </a:prstGeom>
        </p:spPr>
      </p:pic>
      <p:sp>
        <p:nvSpPr>
          <p:cNvPr id="37" name="TextBox 3"/>
          <p:cNvSpPr txBox="1"/>
          <p:nvPr/>
        </p:nvSpPr>
        <p:spPr>
          <a:xfrm>
            <a:off x="430499" y="4147415"/>
            <a:ext cx="139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cos</a:t>
            </a:r>
            <a:r>
              <a:rPr lang="en-US" dirty="0"/>
              <a:t> (2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1339" y="3948534"/>
            <a:ext cx="2235077" cy="727925"/>
          </a:xfrm>
          <a:prstGeom prst="rect">
            <a:avLst/>
          </a:prstGeom>
        </p:spPr>
      </p:pic>
      <p:sp>
        <p:nvSpPr>
          <p:cNvPr id="38" name="TextBox 19"/>
          <p:cNvSpPr txBox="1"/>
          <p:nvPr/>
        </p:nvSpPr>
        <p:spPr>
          <a:xfrm>
            <a:off x="3060258" y="3429000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(3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69" y="3977737"/>
            <a:ext cx="2152396" cy="704263"/>
          </a:xfrm>
          <a:prstGeom prst="rect">
            <a:avLst/>
          </a:prstGeom>
        </p:spPr>
      </p:pic>
      <p:sp>
        <p:nvSpPr>
          <p:cNvPr id="39" name="TextBox 20"/>
          <p:cNvSpPr txBox="1"/>
          <p:nvPr/>
        </p:nvSpPr>
        <p:spPr>
          <a:xfrm>
            <a:off x="5025441" y="3501008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(4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graphicFrame>
        <p:nvGraphicFramePr>
          <p:cNvPr id="40" name="对象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230193"/>
              </p:ext>
            </p:extLst>
          </p:nvPr>
        </p:nvGraphicFramePr>
        <p:xfrm>
          <a:off x="1854200" y="5715000"/>
          <a:ext cx="4699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6" imgW="4698720" imgH="228600" progId="Equation.3">
                  <p:embed/>
                </p:oleObj>
              </mc:Choice>
              <mc:Fallback>
                <p:oleObj name="公式" r:id="rId6" imgW="4698720" imgH="228600" progId="Equation.3">
                  <p:embed/>
                  <p:pic>
                    <p:nvPicPr>
                      <p:cNvPr id="40" name="对象 3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54200" y="5715000"/>
                        <a:ext cx="46990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28729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889556"/>
            <a:ext cx="7368128" cy="3979604"/>
            <a:chOff x="35070" y="2348880"/>
            <a:chExt cx="7368128" cy="3979604"/>
          </a:xfrm>
        </p:grpSpPr>
        <p:sp>
          <p:nvSpPr>
            <p:cNvPr id="12" name="Preparation 11"/>
            <p:cNvSpPr/>
            <p:nvPr/>
          </p:nvSpPr>
          <p:spPr>
            <a:xfrm>
              <a:off x="3491880" y="2348880"/>
              <a:ext cx="2231822" cy="1368152"/>
            </a:xfrm>
            <a:prstGeom prst="flowChartPrepara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00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070" y="4293096"/>
              <a:ext cx="1198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cos</a:t>
              </a:r>
              <a:r>
                <a:rPr lang="en-US" dirty="0"/>
                <a:t> (</a:t>
              </a:r>
              <a:r>
                <a:rPr lang="en-US" altLang="zh-CN" dirty="0" err="1"/>
                <a:t>ω</a:t>
              </a:r>
              <a:r>
                <a:rPr lang="en-US" dirty="0"/>
                <a:t>  t )</a:t>
              </a:r>
            </a:p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580526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67944" y="2505670"/>
              <a:ext cx="1300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X(t)</a:t>
              </a:r>
            </a:p>
          </p:txBody>
        </p:sp>
        <p:cxnSp>
          <p:nvCxnSpPr>
            <p:cNvPr id="25" name="Straight Arrow Connector 24"/>
            <p:cNvCxnSpPr>
              <a:stCxn id="13" idx="3"/>
              <a:endCxn id="12" idx="2"/>
            </p:cNvCxnSpPr>
            <p:nvPr/>
          </p:nvCxnSpPr>
          <p:spPr>
            <a:xfrm flipV="1">
              <a:off x="1233573" y="3717032"/>
              <a:ext cx="3374218" cy="899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386104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endCxn id="12" idx="2"/>
            </p:cNvCxnSpPr>
            <p:nvPr/>
          </p:nvCxnSpPr>
          <p:spPr>
            <a:xfrm flipV="1">
              <a:off x="1547664" y="3717032"/>
              <a:ext cx="3060127" cy="2088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2"/>
            </p:cNvCxnSpPr>
            <p:nvPr/>
          </p:nvCxnSpPr>
          <p:spPr>
            <a:xfrm flipV="1">
              <a:off x="3851920" y="3717032"/>
              <a:ext cx="755871" cy="13681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1760" y="449982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5896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endCxn id="12" idx="2"/>
            </p:cNvCxnSpPr>
            <p:nvPr/>
          </p:nvCxnSpPr>
          <p:spPr>
            <a:xfrm flipH="1" flipV="1">
              <a:off x="4607791" y="3717032"/>
              <a:ext cx="684313" cy="1440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2" idx="2"/>
            </p:cNvCxnSpPr>
            <p:nvPr/>
          </p:nvCxnSpPr>
          <p:spPr>
            <a:xfrm flipH="1" flipV="1">
              <a:off x="4607791" y="3717032"/>
              <a:ext cx="2653837" cy="2088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2" idx="2"/>
            </p:cNvCxnSpPr>
            <p:nvPr/>
          </p:nvCxnSpPr>
          <p:spPr>
            <a:xfrm flipH="1" flipV="1">
              <a:off x="4607791" y="3717032"/>
              <a:ext cx="2795407" cy="9767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48064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84168" y="457183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8144" y="3645024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6</a:t>
              </a:r>
              <a:endParaRPr lang="en-US" dirty="0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10" y="3327970"/>
            <a:ext cx="2142136" cy="389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9131"/>
            <a:ext cx="2211472" cy="573999"/>
          </a:xfrm>
          <a:prstGeom prst="rect">
            <a:avLst/>
          </a:prstGeom>
        </p:spPr>
      </p:pic>
      <p:sp>
        <p:nvSpPr>
          <p:cNvPr id="37" name="TextBox 3"/>
          <p:cNvSpPr txBox="1"/>
          <p:nvPr/>
        </p:nvSpPr>
        <p:spPr>
          <a:xfrm>
            <a:off x="430499" y="4147415"/>
            <a:ext cx="139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cos</a:t>
            </a:r>
            <a:r>
              <a:rPr lang="en-US" dirty="0"/>
              <a:t> (2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1339" y="3948534"/>
            <a:ext cx="2235077" cy="727925"/>
          </a:xfrm>
          <a:prstGeom prst="rect">
            <a:avLst/>
          </a:prstGeom>
        </p:spPr>
      </p:pic>
      <p:sp>
        <p:nvSpPr>
          <p:cNvPr id="38" name="TextBox 19"/>
          <p:cNvSpPr txBox="1"/>
          <p:nvPr/>
        </p:nvSpPr>
        <p:spPr>
          <a:xfrm>
            <a:off x="3060258" y="3429000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(3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69" y="3977737"/>
            <a:ext cx="2152396" cy="704263"/>
          </a:xfrm>
          <a:prstGeom prst="rect">
            <a:avLst/>
          </a:prstGeom>
        </p:spPr>
      </p:pic>
      <p:sp>
        <p:nvSpPr>
          <p:cNvPr id="39" name="TextBox 20"/>
          <p:cNvSpPr txBox="1"/>
          <p:nvPr/>
        </p:nvSpPr>
        <p:spPr>
          <a:xfrm>
            <a:off x="5025441" y="3501008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(4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30" y="3284893"/>
            <a:ext cx="2218321" cy="803441"/>
          </a:xfrm>
          <a:prstGeom prst="rect">
            <a:avLst/>
          </a:prstGeom>
        </p:spPr>
      </p:pic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031563"/>
              </p:ext>
            </p:extLst>
          </p:nvPr>
        </p:nvGraphicFramePr>
        <p:xfrm>
          <a:off x="1619672" y="5714975"/>
          <a:ext cx="5168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公式" r:id="rId7" imgW="5168880" imgH="228600" progId="Equation.3">
                  <p:embed/>
                </p:oleObj>
              </mc:Choice>
              <mc:Fallback>
                <p:oleObj name="公式" r:id="rId7" imgW="5168880" imgH="228600" progId="Equation.3">
                  <p:embed/>
                  <p:pic>
                    <p:nvPicPr>
                      <p:cNvPr id="7" name="对象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19672" y="5714975"/>
                        <a:ext cx="51689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168318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564904"/>
            <a:ext cx="9144000" cy="1628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800" dirty="0">
                <a:solidFill>
                  <a:schemeClr val="bg1"/>
                </a:solidFill>
                <a:ea typeface="宋体" pitchFamily="2" charset="-122"/>
              </a:rPr>
              <a:t> </a:t>
            </a:r>
            <a:r>
              <a:rPr lang="en-US" altLang="zh-CN" sz="2800" dirty="0">
                <a:ea typeface="宋体" pitchFamily="2" charset="-122"/>
              </a:rPr>
              <a:t> </a:t>
            </a:r>
            <a:endParaRPr lang="zh-CN" altLang="en-US" sz="2800" dirty="0">
              <a:ea typeface="宋体" pitchFamily="2" charset="-122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9392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 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520" y="889556"/>
            <a:ext cx="7368128" cy="3979604"/>
            <a:chOff x="35070" y="2348880"/>
            <a:chExt cx="7368128" cy="3979604"/>
          </a:xfrm>
        </p:grpSpPr>
        <p:sp>
          <p:nvSpPr>
            <p:cNvPr id="12" name="Preparation 11"/>
            <p:cNvSpPr/>
            <p:nvPr/>
          </p:nvSpPr>
          <p:spPr>
            <a:xfrm>
              <a:off x="3491880" y="2348880"/>
              <a:ext cx="2231822" cy="1368152"/>
            </a:xfrm>
            <a:prstGeom prst="flowChartPreparati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3900" dirty="0"/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070" y="4293096"/>
              <a:ext cx="11985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cos</a:t>
              </a:r>
              <a:r>
                <a:rPr lang="en-US" dirty="0"/>
                <a:t> (</a:t>
              </a:r>
              <a:r>
                <a:rPr lang="en-US" altLang="zh-CN" dirty="0" err="1"/>
                <a:t>ω</a:t>
              </a:r>
              <a:r>
                <a:rPr lang="en-US" dirty="0"/>
                <a:t>  t )</a:t>
              </a:r>
            </a:p>
            <a:p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7544" y="5805264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 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067944" y="2505670"/>
              <a:ext cx="13001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X(t)</a:t>
              </a:r>
            </a:p>
          </p:txBody>
        </p:sp>
        <p:cxnSp>
          <p:nvCxnSpPr>
            <p:cNvPr id="25" name="Straight Arrow Connector 24"/>
            <p:cNvCxnSpPr>
              <a:stCxn id="13" idx="3"/>
              <a:endCxn id="12" idx="2"/>
            </p:cNvCxnSpPr>
            <p:nvPr/>
          </p:nvCxnSpPr>
          <p:spPr>
            <a:xfrm flipV="1">
              <a:off x="1233573" y="3717032"/>
              <a:ext cx="3374218" cy="8992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123728" y="386104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cxnSp>
          <p:nvCxnSpPr>
            <p:cNvPr id="27" name="Straight Arrow Connector 26"/>
            <p:cNvCxnSpPr>
              <a:endCxn id="12" idx="2"/>
            </p:cNvCxnSpPr>
            <p:nvPr/>
          </p:nvCxnSpPr>
          <p:spPr>
            <a:xfrm flipV="1">
              <a:off x="1547664" y="3717032"/>
              <a:ext cx="3060127" cy="2088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2"/>
            </p:cNvCxnSpPr>
            <p:nvPr/>
          </p:nvCxnSpPr>
          <p:spPr>
            <a:xfrm flipV="1">
              <a:off x="3851920" y="3717032"/>
              <a:ext cx="755871" cy="13681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411760" y="4499828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635896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endCxn id="12" idx="2"/>
            </p:cNvCxnSpPr>
            <p:nvPr/>
          </p:nvCxnSpPr>
          <p:spPr>
            <a:xfrm flipH="1" flipV="1">
              <a:off x="4607791" y="3717032"/>
              <a:ext cx="684313" cy="144017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12" idx="2"/>
            </p:cNvCxnSpPr>
            <p:nvPr/>
          </p:nvCxnSpPr>
          <p:spPr>
            <a:xfrm flipH="1" flipV="1">
              <a:off x="4607791" y="3717032"/>
              <a:ext cx="2653837" cy="208824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2" idx="2"/>
            </p:cNvCxnSpPr>
            <p:nvPr/>
          </p:nvCxnSpPr>
          <p:spPr>
            <a:xfrm flipH="1" flipV="1">
              <a:off x="4607791" y="3717032"/>
              <a:ext cx="2795407" cy="97676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148064" y="4437112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4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084168" y="457183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868144" y="3645024"/>
              <a:ext cx="437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  <a:r>
                <a:rPr lang="en-US" baseline="-25000" dirty="0"/>
                <a:t>6</a:t>
              </a:r>
              <a:endParaRPr 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092280" y="213285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……….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10" y="3327970"/>
            <a:ext cx="2142136" cy="3890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09131"/>
            <a:ext cx="2211472" cy="573999"/>
          </a:xfrm>
          <a:prstGeom prst="rect">
            <a:avLst/>
          </a:prstGeom>
        </p:spPr>
      </p:pic>
      <p:sp>
        <p:nvSpPr>
          <p:cNvPr id="37" name="TextBox 3"/>
          <p:cNvSpPr txBox="1"/>
          <p:nvPr/>
        </p:nvSpPr>
        <p:spPr>
          <a:xfrm>
            <a:off x="430499" y="4147415"/>
            <a:ext cx="139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cos</a:t>
            </a:r>
            <a:r>
              <a:rPr lang="en-US" dirty="0"/>
              <a:t> (2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1339" y="3948534"/>
            <a:ext cx="2235077" cy="727925"/>
          </a:xfrm>
          <a:prstGeom prst="rect">
            <a:avLst/>
          </a:prstGeom>
        </p:spPr>
      </p:pic>
      <p:sp>
        <p:nvSpPr>
          <p:cNvPr id="38" name="TextBox 19"/>
          <p:cNvSpPr txBox="1"/>
          <p:nvPr/>
        </p:nvSpPr>
        <p:spPr>
          <a:xfrm>
            <a:off x="3060258" y="3429000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(3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69" y="3977737"/>
            <a:ext cx="2152396" cy="704263"/>
          </a:xfrm>
          <a:prstGeom prst="rect">
            <a:avLst/>
          </a:prstGeom>
        </p:spPr>
      </p:pic>
      <p:sp>
        <p:nvSpPr>
          <p:cNvPr id="39" name="TextBox 20"/>
          <p:cNvSpPr txBox="1"/>
          <p:nvPr/>
        </p:nvSpPr>
        <p:spPr>
          <a:xfrm>
            <a:off x="5025441" y="3501008"/>
            <a:ext cx="14907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</a:t>
            </a:r>
            <a:r>
              <a:rPr lang="en-US" dirty="0" err="1"/>
              <a:t>cos</a:t>
            </a:r>
            <a:r>
              <a:rPr lang="en-US" dirty="0"/>
              <a:t> (4 </a:t>
            </a:r>
            <a:r>
              <a:rPr lang="en-US" altLang="zh-CN" dirty="0" err="1"/>
              <a:t>ω</a:t>
            </a:r>
            <a:r>
              <a:rPr lang="en-US" dirty="0"/>
              <a:t>  t )</a:t>
            </a:r>
          </a:p>
          <a:p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30" y="3284893"/>
            <a:ext cx="2218321" cy="803441"/>
          </a:xfrm>
          <a:prstGeom prst="rect">
            <a:avLst/>
          </a:prstGeom>
        </p:spPr>
      </p:pic>
      <p:sp>
        <p:nvSpPr>
          <p:cNvPr id="40" name="TextBox 7191"/>
          <p:cNvSpPr txBox="1"/>
          <p:nvPr/>
        </p:nvSpPr>
        <p:spPr>
          <a:xfrm>
            <a:off x="107504" y="5445224"/>
            <a:ext cx="8443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/>
              <a:t>In an n-dim Euclidean space, we decompose any vector X in terms of orthogonal  bases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Coefficient is obtained by inner product between a basis and X </a:t>
            </a:r>
          </a:p>
          <a:p>
            <a:pPr marL="285750" indent="-285750">
              <a:buFont typeface="Arial"/>
              <a:buChar char="•"/>
            </a:pP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We sometime call x</a:t>
            </a:r>
            <a:r>
              <a:rPr lang="en-US" sz="1600" baseline="-25000" dirty="0"/>
              <a:t>i</a:t>
            </a:r>
            <a:r>
              <a:rPr lang="en-US" sz="1600" dirty="0"/>
              <a:t> weight</a:t>
            </a:r>
          </a:p>
        </p:txBody>
      </p:sp>
    </p:spTree>
    <p:extLst>
      <p:ext uri="{BB962C8B-B14F-4D97-AF65-F5344CB8AC3E}">
        <p14:creationId xmlns:p14="http://schemas.microsoft.com/office/powerpoint/2010/main" val="84603850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FT: Fourier </a:t>
            </a:r>
            <a:r>
              <a:rPr lang="en-GB" altLang="zh-CN" sz="3200" dirty="0" err="1">
                <a:solidFill>
                  <a:srgbClr val="FF0000"/>
                </a:solidFill>
                <a:ea typeface="宋体" pitchFamily="2" charset="-122"/>
              </a:rPr>
              <a:t>Thm</a:t>
            </a:r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 in terms of Sin and Cos</a:t>
            </a:r>
            <a:endParaRPr lang="zh-CN" altLang="en-US" sz="32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5459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simply a generalization of common knowledge of the Euclidean space</a:t>
            </a:r>
          </a:p>
          <a:p>
            <a:r>
              <a:rPr lang="en-US" sz="2000" dirty="0"/>
              <a:t>  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{ 1, </a:t>
            </a:r>
            <a:r>
              <a:rPr lang="en-US" sz="2000" dirty="0" err="1"/>
              <a:t>cos</a:t>
            </a:r>
            <a:r>
              <a:rPr lang="en-US" sz="2000" dirty="0"/>
              <a:t> (</a:t>
            </a:r>
            <a:r>
              <a:rPr lang="en-US" sz="2000" dirty="0" err="1"/>
              <a:t>n</a:t>
            </a:r>
            <a:r>
              <a:rPr lang="en-US" altLang="zh-CN" sz="2000" dirty="0" err="1"/>
              <a:t>ω</a:t>
            </a:r>
            <a:r>
              <a:rPr lang="en-US" sz="2000" dirty="0" err="1"/>
              <a:t>t</a:t>
            </a:r>
            <a:r>
              <a:rPr lang="en-US" sz="2000" dirty="0"/>
              <a:t>), </a:t>
            </a:r>
            <a:r>
              <a:rPr lang="en-US" sz="2000" dirty="0">
                <a:solidFill>
                  <a:schemeClr val="bg1"/>
                </a:solidFill>
              </a:rPr>
              <a:t>sin(</a:t>
            </a:r>
            <a:r>
              <a:rPr lang="en-US" sz="2000" dirty="0" err="1">
                <a:solidFill>
                  <a:schemeClr val="bg1"/>
                </a:solidFill>
              </a:rPr>
              <a:t>n</a:t>
            </a:r>
            <a:r>
              <a:rPr lang="en-US" sz="2000" dirty="0" err="1">
                <a:solidFill>
                  <a:schemeClr val="bg1"/>
                </a:solidFill>
                <a:latin typeface="Symbol" charset="2"/>
                <a:cs typeface="Symbol" charset="2"/>
              </a:rPr>
              <a:t>w</a:t>
            </a:r>
            <a:r>
              <a:rPr lang="en-US" sz="2000" dirty="0" err="1">
                <a:solidFill>
                  <a:schemeClr val="bg1"/>
                </a:solidFill>
              </a:rPr>
              <a:t>t</a:t>
            </a:r>
            <a:r>
              <a:rPr lang="en-US" sz="2000" dirty="0">
                <a:solidFill>
                  <a:schemeClr val="bg1"/>
                </a:solidFill>
              </a:rPr>
              <a:t>), </a:t>
            </a:r>
            <a:r>
              <a:rPr lang="en-US" sz="2000" dirty="0"/>
              <a:t>n=1,2…} are orthogonal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i="1" dirty="0">
                <a:solidFill>
                  <a:schemeClr val="bg1"/>
                </a:solidFill>
              </a:rPr>
              <a:t>complete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 they form orthogonal bases  </a:t>
            </a:r>
          </a:p>
        </p:txBody>
      </p:sp>
    </p:spTree>
    <p:extLst>
      <p:ext uri="{BB962C8B-B14F-4D97-AF65-F5344CB8AC3E}">
        <p14:creationId xmlns:p14="http://schemas.microsoft.com/office/powerpoint/2010/main" val="59047851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FT: Fourier </a:t>
            </a:r>
            <a:r>
              <a:rPr lang="en-GB" altLang="zh-CN" sz="3200" dirty="0" err="1">
                <a:solidFill>
                  <a:srgbClr val="FF0000"/>
                </a:solidFill>
                <a:ea typeface="宋体" pitchFamily="2" charset="-122"/>
              </a:rPr>
              <a:t>Thm</a:t>
            </a:r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 in terms of Sin and Cos</a:t>
            </a:r>
            <a:endParaRPr lang="zh-CN" altLang="en-US" sz="32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5459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simply a generalization of common knowledge of the Euclidean space</a:t>
            </a:r>
          </a:p>
          <a:p>
            <a:r>
              <a:rPr lang="en-US" sz="2000" dirty="0"/>
              <a:t>  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{ 1, </a:t>
            </a:r>
            <a:r>
              <a:rPr lang="en-US" sz="2000" dirty="0" err="1"/>
              <a:t>cos</a:t>
            </a:r>
            <a:r>
              <a:rPr lang="en-US" sz="2000" dirty="0"/>
              <a:t> (</a:t>
            </a:r>
            <a:r>
              <a:rPr lang="en-US" sz="2000" dirty="0" err="1"/>
              <a:t>n</a:t>
            </a:r>
            <a:r>
              <a:rPr lang="en-US" altLang="zh-CN" sz="2000" dirty="0" err="1"/>
              <a:t>ω</a:t>
            </a:r>
            <a:r>
              <a:rPr lang="en-US" sz="2000" dirty="0" err="1"/>
              <a:t>t</a:t>
            </a:r>
            <a:r>
              <a:rPr lang="en-US" sz="2000" dirty="0"/>
              <a:t>), sin(</a:t>
            </a:r>
            <a:r>
              <a:rPr lang="en-US" sz="2000" dirty="0" err="1"/>
              <a:t>n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 err="1"/>
              <a:t>t</a:t>
            </a:r>
            <a:r>
              <a:rPr lang="en-US" sz="2000" dirty="0"/>
              <a:t>), n=1,2…} are orthogonal and </a:t>
            </a:r>
            <a:r>
              <a:rPr lang="en-US" sz="2000" i="1" dirty="0"/>
              <a:t>complete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 they form orthogonal bases  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FT: Fourier </a:t>
            </a:r>
            <a:r>
              <a:rPr lang="en-GB" altLang="zh-CN" sz="3200" dirty="0" err="1">
                <a:solidFill>
                  <a:srgbClr val="FF0000"/>
                </a:solidFill>
                <a:ea typeface="宋体" pitchFamily="2" charset="-122"/>
              </a:rPr>
              <a:t>Thm</a:t>
            </a:r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 in terms of Sin and Cos</a:t>
            </a:r>
            <a:endParaRPr lang="zh-CN" altLang="en-US" sz="32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5459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simply a generalization of common knowledge of the Euclidean space</a:t>
            </a:r>
          </a:p>
          <a:p>
            <a:r>
              <a:rPr lang="en-US" sz="2000" dirty="0"/>
              <a:t>  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{ 1, </a:t>
            </a:r>
            <a:r>
              <a:rPr lang="en-US" sz="2000" dirty="0" err="1"/>
              <a:t>cos</a:t>
            </a:r>
            <a:r>
              <a:rPr lang="en-US" sz="2000" dirty="0"/>
              <a:t> (</a:t>
            </a:r>
            <a:r>
              <a:rPr lang="en-US" sz="2000" dirty="0" err="1"/>
              <a:t>n</a:t>
            </a:r>
            <a:r>
              <a:rPr lang="en-US" altLang="zh-CN" sz="2000" dirty="0" err="1"/>
              <a:t>ω</a:t>
            </a:r>
            <a:r>
              <a:rPr lang="en-US" sz="2000" dirty="0" err="1"/>
              <a:t>t</a:t>
            </a:r>
            <a:r>
              <a:rPr lang="en-US" sz="2000" dirty="0"/>
              <a:t>), sin(</a:t>
            </a:r>
            <a:r>
              <a:rPr lang="en-US" sz="2000" dirty="0" err="1"/>
              <a:t>n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 err="1"/>
              <a:t>t</a:t>
            </a:r>
            <a:r>
              <a:rPr lang="en-US" sz="2000" dirty="0"/>
              <a:t>), n=1,2…} are orthogonal and </a:t>
            </a:r>
            <a:r>
              <a:rPr lang="en-US" sz="2000" i="1" dirty="0"/>
              <a:t>complete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 they form orthogonal bases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43608" y="6192713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where </a:t>
            </a:r>
            <a:r>
              <a:rPr lang="en-US" altLang="zh-CN" sz="2000" i="1" kern="0">
                <a:solidFill>
                  <a:srgbClr val="000000"/>
                </a:solidFill>
                <a:ea typeface="宋体" pitchFamily="2" charset="-122"/>
              </a:rPr>
              <a:t>A</a:t>
            </a:r>
            <a:r>
              <a:rPr lang="en-US" altLang="zh-CN" sz="2000" i="1" kern="0" baseline="-25000">
                <a:solidFill>
                  <a:srgbClr val="000000"/>
                </a:solidFill>
                <a:ea typeface="宋体" pitchFamily="2" charset="-122"/>
              </a:rPr>
              <a:t>0</a:t>
            </a: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 is the d.c. term, and </a:t>
            </a:r>
            <a:r>
              <a:rPr lang="en-US" altLang="zh-CN" sz="2000" i="1" kern="0">
                <a:solidFill>
                  <a:srgbClr val="000000"/>
                </a:solidFill>
                <a:ea typeface="宋体" pitchFamily="2" charset="-122"/>
              </a:rPr>
              <a:t>T</a:t>
            </a: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 is the period of the waveform. </a:t>
            </a:r>
            <a:endParaRPr lang="en-US" altLang="zh-CN" sz="2000" kern="0" dirty="0">
              <a:solidFill>
                <a:srgbClr val="000000"/>
              </a:solidFill>
              <a:ea typeface="宋体" pitchFamily="2" charset="-122"/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403648" y="2924696"/>
          <a:ext cx="6480720" cy="3124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2286000" progId="Equation.3">
                  <p:embed/>
                </p:oleObj>
              </mc:Choice>
              <mc:Fallback>
                <p:oleObj name="Equation" r:id="rId2" imgW="3124200" imgH="2286000" progId="Equation.3">
                  <p:embed/>
                  <p:pic>
                    <p:nvPicPr>
                      <p:cNvPr id="8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3648" y="2924696"/>
                        <a:ext cx="6480720" cy="3124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/>
          <p:cNvSpPr/>
          <p:nvPr/>
        </p:nvSpPr>
        <p:spPr>
          <a:xfrm>
            <a:off x="24966" y="3573016"/>
            <a:ext cx="9119034" cy="3284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44594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FT: Fourier </a:t>
            </a:r>
            <a:r>
              <a:rPr lang="en-GB" altLang="zh-CN" sz="3200" dirty="0" err="1">
                <a:solidFill>
                  <a:srgbClr val="FF0000"/>
                </a:solidFill>
                <a:ea typeface="宋体" pitchFamily="2" charset="-122"/>
              </a:rPr>
              <a:t>Thm</a:t>
            </a:r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 in terms of Sin and Cos</a:t>
            </a:r>
            <a:endParaRPr lang="zh-CN" altLang="en-US" sz="32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5459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simply a generalization of common knowledge of the Euclidean space</a:t>
            </a:r>
          </a:p>
          <a:p>
            <a:r>
              <a:rPr lang="en-US" sz="2000" dirty="0"/>
              <a:t>  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{ 1, </a:t>
            </a:r>
            <a:r>
              <a:rPr lang="en-US" sz="2000" dirty="0" err="1"/>
              <a:t>cos</a:t>
            </a:r>
            <a:r>
              <a:rPr lang="en-US" sz="2000" dirty="0"/>
              <a:t> (</a:t>
            </a:r>
            <a:r>
              <a:rPr lang="en-US" sz="2000" dirty="0" err="1"/>
              <a:t>n</a:t>
            </a:r>
            <a:r>
              <a:rPr lang="en-US" altLang="zh-CN" sz="2000" dirty="0" err="1"/>
              <a:t>ω</a:t>
            </a:r>
            <a:r>
              <a:rPr lang="en-US" sz="2000" dirty="0" err="1"/>
              <a:t>t</a:t>
            </a:r>
            <a:r>
              <a:rPr lang="en-US" sz="2000" dirty="0"/>
              <a:t>), sin(</a:t>
            </a:r>
            <a:r>
              <a:rPr lang="en-US" sz="2000" dirty="0" err="1"/>
              <a:t>n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 err="1"/>
              <a:t>t</a:t>
            </a:r>
            <a:r>
              <a:rPr lang="en-US" sz="2000" dirty="0"/>
              <a:t>), n=1,2…} are orthogonal and </a:t>
            </a:r>
            <a:r>
              <a:rPr lang="en-US" sz="2000" i="1" dirty="0"/>
              <a:t>complete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 they form orthogonal bases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43608" y="6192713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where </a:t>
            </a:r>
            <a:r>
              <a:rPr lang="en-US" altLang="zh-CN" sz="2000" i="1" kern="0">
                <a:solidFill>
                  <a:srgbClr val="000000"/>
                </a:solidFill>
                <a:ea typeface="宋体" pitchFamily="2" charset="-122"/>
              </a:rPr>
              <a:t>A</a:t>
            </a:r>
            <a:r>
              <a:rPr lang="en-US" altLang="zh-CN" sz="2000" i="1" kern="0" baseline="-25000">
                <a:solidFill>
                  <a:srgbClr val="000000"/>
                </a:solidFill>
                <a:ea typeface="宋体" pitchFamily="2" charset="-122"/>
              </a:rPr>
              <a:t>0</a:t>
            </a: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 is the d.c. term, and </a:t>
            </a:r>
            <a:r>
              <a:rPr lang="en-US" altLang="zh-CN" sz="2000" i="1" kern="0">
                <a:solidFill>
                  <a:srgbClr val="000000"/>
                </a:solidFill>
                <a:ea typeface="宋体" pitchFamily="2" charset="-122"/>
              </a:rPr>
              <a:t>T</a:t>
            </a: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 is the period of the waveform. </a:t>
            </a:r>
            <a:endParaRPr lang="en-US" altLang="zh-CN" sz="2000" kern="0" dirty="0">
              <a:solidFill>
                <a:srgbClr val="000000"/>
              </a:solidFill>
              <a:ea typeface="宋体" pitchFamily="2" charset="-122"/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403648" y="2924696"/>
          <a:ext cx="6480720" cy="3124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2286000" progId="Equation.3">
                  <p:embed/>
                </p:oleObj>
              </mc:Choice>
              <mc:Fallback>
                <p:oleObj name="Equation" r:id="rId2" imgW="3124200" imgH="2286000" progId="Equation.3">
                  <p:embed/>
                  <p:pic>
                    <p:nvPicPr>
                      <p:cNvPr id="8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3648" y="2924696"/>
                        <a:ext cx="6480720" cy="3124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24966" y="4293096"/>
            <a:ext cx="9119034" cy="2564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94613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FT: Fourier </a:t>
            </a:r>
            <a:r>
              <a:rPr lang="en-GB" altLang="zh-CN" sz="3200" dirty="0" err="1">
                <a:solidFill>
                  <a:srgbClr val="FF0000"/>
                </a:solidFill>
                <a:ea typeface="宋体" pitchFamily="2" charset="-122"/>
              </a:rPr>
              <a:t>Thm</a:t>
            </a:r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 in terms of Sin and Cos</a:t>
            </a:r>
            <a:endParaRPr lang="zh-CN" altLang="en-US" sz="32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5459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simply a generalization of common knowledge of the Euclidean space</a:t>
            </a:r>
          </a:p>
          <a:p>
            <a:r>
              <a:rPr lang="en-US" sz="2000" dirty="0"/>
              <a:t>  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{ 1, </a:t>
            </a:r>
            <a:r>
              <a:rPr lang="en-US" sz="2000" dirty="0" err="1"/>
              <a:t>cos</a:t>
            </a:r>
            <a:r>
              <a:rPr lang="en-US" sz="2000" dirty="0"/>
              <a:t> (</a:t>
            </a:r>
            <a:r>
              <a:rPr lang="en-US" sz="2000" dirty="0" err="1"/>
              <a:t>n</a:t>
            </a:r>
            <a:r>
              <a:rPr lang="en-US" altLang="zh-CN" sz="2000" dirty="0" err="1"/>
              <a:t>ω</a:t>
            </a:r>
            <a:r>
              <a:rPr lang="en-US" sz="2000" dirty="0" err="1"/>
              <a:t>t</a:t>
            </a:r>
            <a:r>
              <a:rPr lang="en-US" sz="2000" dirty="0"/>
              <a:t>), sin(</a:t>
            </a:r>
            <a:r>
              <a:rPr lang="en-US" sz="2000" dirty="0" err="1"/>
              <a:t>n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 err="1"/>
              <a:t>t</a:t>
            </a:r>
            <a:r>
              <a:rPr lang="en-US" sz="2000" dirty="0"/>
              <a:t>), n=1,2…} are orthogonal and </a:t>
            </a:r>
            <a:r>
              <a:rPr lang="en-US" sz="2000" i="1" dirty="0"/>
              <a:t>complete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 they form orthogonal bases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43608" y="6192713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where </a:t>
            </a:r>
            <a:r>
              <a:rPr lang="en-US" altLang="zh-CN" sz="2000" i="1" kern="0">
                <a:solidFill>
                  <a:srgbClr val="000000"/>
                </a:solidFill>
                <a:ea typeface="宋体" pitchFamily="2" charset="-122"/>
              </a:rPr>
              <a:t>A</a:t>
            </a:r>
            <a:r>
              <a:rPr lang="en-US" altLang="zh-CN" sz="2000" i="1" kern="0" baseline="-25000">
                <a:solidFill>
                  <a:srgbClr val="000000"/>
                </a:solidFill>
                <a:ea typeface="宋体" pitchFamily="2" charset="-122"/>
              </a:rPr>
              <a:t>0</a:t>
            </a: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 is the d.c. term, and </a:t>
            </a:r>
            <a:r>
              <a:rPr lang="en-US" altLang="zh-CN" sz="2000" i="1" kern="0">
                <a:solidFill>
                  <a:srgbClr val="000000"/>
                </a:solidFill>
                <a:ea typeface="宋体" pitchFamily="2" charset="-122"/>
              </a:rPr>
              <a:t>T</a:t>
            </a: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 is the period of the waveform. </a:t>
            </a:r>
            <a:endParaRPr lang="en-US" altLang="zh-CN" sz="2000" kern="0" dirty="0">
              <a:solidFill>
                <a:srgbClr val="000000"/>
              </a:solidFill>
              <a:ea typeface="宋体" pitchFamily="2" charset="-122"/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403648" y="2924696"/>
          <a:ext cx="6480720" cy="3124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2286000" progId="Equation.3">
                  <p:embed/>
                </p:oleObj>
              </mc:Choice>
              <mc:Fallback>
                <p:oleObj name="Equation" r:id="rId2" imgW="3124200" imgH="2286000" progId="Equation.3">
                  <p:embed/>
                  <p:pic>
                    <p:nvPicPr>
                      <p:cNvPr id="8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3648" y="2924696"/>
                        <a:ext cx="6480720" cy="3124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24966" y="4941168"/>
            <a:ext cx="9119034" cy="1916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81842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FT: Fourier </a:t>
            </a:r>
            <a:r>
              <a:rPr lang="en-GB" altLang="zh-CN" sz="3200" dirty="0" err="1">
                <a:solidFill>
                  <a:srgbClr val="FF0000"/>
                </a:solidFill>
                <a:ea typeface="宋体" pitchFamily="2" charset="-122"/>
              </a:rPr>
              <a:t>Thm</a:t>
            </a:r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 in terms of Sin and Cos</a:t>
            </a:r>
            <a:endParaRPr lang="zh-CN" altLang="en-US" sz="32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5459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simply a generalization of common knowledge of the Euclidean space</a:t>
            </a:r>
          </a:p>
          <a:p>
            <a:r>
              <a:rPr lang="en-US" sz="2000" dirty="0"/>
              <a:t>  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{ 1, </a:t>
            </a:r>
            <a:r>
              <a:rPr lang="en-US" sz="2000" dirty="0" err="1"/>
              <a:t>cos</a:t>
            </a:r>
            <a:r>
              <a:rPr lang="en-US" sz="2000" dirty="0"/>
              <a:t> (</a:t>
            </a:r>
            <a:r>
              <a:rPr lang="en-US" sz="2000" dirty="0" err="1"/>
              <a:t>n</a:t>
            </a:r>
            <a:r>
              <a:rPr lang="en-US" altLang="zh-CN" sz="2000" dirty="0" err="1"/>
              <a:t>ω</a:t>
            </a:r>
            <a:r>
              <a:rPr lang="en-US" sz="2000" dirty="0" err="1"/>
              <a:t>t</a:t>
            </a:r>
            <a:r>
              <a:rPr lang="en-US" sz="2000" dirty="0"/>
              <a:t>), sin(</a:t>
            </a:r>
            <a:r>
              <a:rPr lang="en-US" sz="2000" dirty="0" err="1"/>
              <a:t>n</a:t>
            </a:r>
            <a:r>
              <a:rPr lang="en-US" sz="2000" dirty="0" err="1">
                <a:latin typeface="Symbol" charset="2"/>
                <a:cs typeface="Symbol" charset="2"/>
              </a:rPr>
              <a:t>w</a:t>
            </a:r>
            <a:r>
              <a:rPr lang="en-US" sz="2000" dirty="0" err="1"/>
              <a:t>t</a:t>
            </a:r>
            <a:r>
              <a:rPr lang="en-US" sz="2000" dirty="0"/>
              <a:t>), n=1,2…} are orthogonal and </a:t>
            </a:r>
            <a:r>
              <a:rPr lang="en-US" sz="2000" i="1" dirty="0"/>
              <a:t>complete</a:t>
            </a:r>
          </a:p>
          <a:p>
            <a:pPr marL="457200" indent="-457200">
              <a:buFont typeface="Arial"/>
              <a:buChar char="•"/>
            </a:pPr>
            <a:endParaRPr lang="en-US" sz="2000" dirty="0"/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 they form orthogonal bases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43608" y="6192713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where </a:t>
            </a:r>
            <a:r>
              <a:rPr lang="en-US" altLang="zh-CN" sz="2000" i="1" kern="0">
                <a:solidFill>
                  <a:srgbClr val="000000"/>
                </a:solidFill>
                <a:ea typeface="宋体" pitchFamily="2" charset="-122"/>
              </a:rPr>
              <a:t>A</a:t>
            </a:r>
            <a:r>
              <a:rPr lang="en-US" altLang="zh-CN" sz="2000" i="1" kern="0" baseline="-25000">
                <a:solidFill>
                  <a:srgbClr val="000000"/>
                </a:solidFill>
                <a:ea typeface="宋体" pitchFamily="2" charset="-122"/>
              </a:rPr>
              <a:t>0</a:t>
            </a: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 is the d.c. term, and </a:t>
            </a:r>
            <a:r>
              <a:rPr lang="en-US" altLang="zh-CN" sz="2000" i="1" kern="0">
                <a:solidFill>
                  <a:srgbClr val="000000"/>
                </a:solidFill>
                <a:ea typeface="宋体" pitchFamily="2" charset="-122"/>
              </a:rPr>
              <a:t>T</a:t>
            </a:r>
            <a:r>
              <a:rPr lang="en-US" altLang="zh-CN" sz="2000" kern="0">
                <a:solidFill>
                  <a:srgbClr val="000000"/>
                </a:solidFill>
                <a:ea typeface="宋体" pitchFamily="2" charset="-122"/>
              </a:rPr>
              <a:t> is the period of the waveform. </a:t>
            </a:r>
            <a:endParaRPr lang="en-US" altLang="zh-CN" sz="2000" kern="0" dirty="0">
              <a:solidFill>
                <a:srgbClr val="000000"/>
              </a:solidFill>
              <a:ea typeface="宋体" pitchFamily="2" charset="-122"/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403648" y="2924696"/>
          <a:ext cx="6480720" cy="3124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2286000" progId="Equation.3">
                  <p:embed/>
                </p:oleObj>
              </mc:Choice>
              <mc:Fallback>
                <p:oleObj name="Equation" r:id="rId2" imgW="3124200" imgH="2286000" progId="Equation.3">
                  <p:embed/>
                  <p:pic>
                    <p:nvPicPr>
                      <p:cNvPr id="8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3648" y="2924696"/>
                        <a:ext cx="6480720" cy="3124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405579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6024" y="1207293"/>
            <a:ext cx="89644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a typeface="宋体" pitchFamily="2" charset="-122"/>
              </a:rPr>
              <a:t>      x(t)=1, 0&lt; t &lt; </a:t>
            </a:r>
            <a:r>
              <a:rPr lang="en-US" altLang="zh-CN" sz="4800" dirty="0">
                <a:solidFill>
                  <a:srgbClr val="000000"/>
                </a:solidFill>
                <a:latin typeface="Symbol" pitchFamily="18" charset="2"/>
                <a:ea typeface="宋体" pitchFamily="2" charset="-122"/>
              </a:rPr>
              <a:t>p</a:t>
            </a:r>
            <a:r>
              <a:rPr lang="en-US" altLang="zh-CN" dirty="0">
                <a:solidFill>
                  <a:srgbClr val="000000"/>
                </a:solidFill>
                <a:ea typeface="宋体" pitchFamily="2" charset="-122"/>
              </a:rPr>
              <a:t>,  2</a:t>
            </a:r>
            <a:r>
              <a:rPr lang="en-US" altLang="zh-CN" sz="4800" dirty="0">
                <a:solidFill>
                  <a:srgbClr val="000000"/>
                </a:solidFill>
                <a:latin typeface="Symbol" pitchFamily="18" charset="2"/>
                <a:ea typeface="宋体" pitchFamily="2" charset="-122"/>
              </a:rPr>
              <a:t>p </a:t>
            </a:r>
            <a:r>
              <a:rPr lang="en-US" altLang="zh-CN" dirty="0">
                <a:solidFill>
                  <a:srgbClr val="000000"/>
                </a:solidFill>
                <a:ea typeface="宋体" pitchFamily="2" charset="-122"/>
              </a:rPr>
              <a:t>&lt; t &lt; 3</a:t>
            </a:r>
            <a:r>
              <a:rPr lang="en-US" altLang="zh-CN" sz="4800" dirty="0">
                <a:solidFill>
                  <a:srgbClr val="000000"/>
                </a:solidFill>
                <a:latin typeface="Symbol" pitchFamily="18" charset="2"/>
                <a:ea typeface="宋体" pitchFamily="2" charset="-122"/>
              </a:rPr>
              <a:t>p</a:t>
            </a:r>
            <a:r>
              <a:rPr lang="en-US" altLang="zh-CN" dirty="0">
                <a:solidFill>
                  <a:srgbClr val="000000"/>
                </a:solidFill>
                <a:ea typeface="宋体" pitchFamily="2" charset="-122"/>
              </a:rPr>
              <a:t>, 0 otherwise</a:t>
            </a:r>
          </a:p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a typeface="宋体" pitchFamily="2" charset="-122"/>
              </a:rPr>
              <a:t>      Hence x(t) is a signal with a period of 2</a:t>
            </a:r>
            <a:r>
              <a:rPr lang="en-US" altLang="zh-CN" sz="4800" dirty="0">
                <a:solidFill>
                  <a:srgbClr val="000000"/>
                </a:solidFill>
                <a:latin typeface="Symbol" pitchFamily="18" charset="2"/>
                <a:ea typeface="宋体" pitchFamily="2" charset="-122"/>
              </a:rPr>
              <a:t>p</a:t>
            </a:r>
            <a:endParaRPr lang="en-US" altLang="zh-CN" dirty="0">
              <a:solidFill>
                <a:srgbClr val="000000"/>
              </a:solidFill>
              <a:ea typeface="宋体" pitchFamily="2" charset="-122"/>
            </a:endParaRPr>
          </a:p>
          <a:p>
            <a:pPr eaLnBrk="1" hangingPunct="1">
              <a:buFontTx/>
              <a:buNone/>
            </a:pPr>
            <a:endParaRPr lang="en-US" altLang="zh-CN" dirty="0">
              <a:solidFill>
                <a:srgbClr val="000000"/>
              </a:solidFill>
              <a:ea typeface="宋体" pitchFamily="2" charset="-122"/>
            </a:endParaRPr>
          </a:p>
        </p:txBody>
      </p:sp>
      <p:pic>
        <p:nvPicPr>
          <p:cNvPr id="6" name="Picture 5" descr="fig1_4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376" y="3095848"/>
            <a:ext cx="91440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55776" y="5301208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p           2p              3p              4p 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This week’s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3"/>
            <a:ext cx="8229600" cy="2232248"/>
          </a:xfrm>
        </p:spPr>
        <p:txBody>
          <a:bodyPr/>
          <a:lstStyle/>
          <a:p>
            <a:r>
              <a:rPr lang="en-US" dirty="0"/>
              <a:t>Introduce FT in </a:t>
            </a:r>
            <a:r>
              <a:rPr lang="en-US" i="1" dirty="0"/>
              <a:t>layman’s</a:t>
            </a:r>
            <a:r>
              <a:rPr lang="en-US" dirty="0"/>
              <a:t> language (today) </a:t>
            </a:r>
          </a:p>
          <a:p>
            <a:pPr marL="0" indent="0">
              <a:buNone/>
            </a:pPr>
            <a:r>
              <a:rPr lang="en-US" dirty="0"/>
              <a:t>   </a:t>
            </a:r>
            <a:endParaRPr lang="en-US" sz="2000" dirty="0"/>
          </a:p>
          <a:p>
            <a:r>
              <a:rPr lang="en-US" dirty="0"/>
              <a:t>Applications </a:t>
            </a:r>
            <a:r>
              <a:rPr lang="en-US"/>
              <a:t>(tomorrow)</a:t>
            </a:r>
            <a:endParaRPr lang="en-US" dirty="0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45024"/>
            <a:ext cx="3846984" cy="3020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800" y="3142709"/>
            <a:ext cx="3952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You might find the world is different 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0768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dirty="0">
                <a:solidFill>
                  <a:srgbClr val="000000"/>
                </a:solidFill>
                <a:ea typeface="宋体" pitchFamily="2" charset="-122"/>
              </a:rPr>
              <a:t>     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5259679"/>
              </p:ext>
            </p:extLst>
          </p:nvPr>
        </p:nvGraphicFramePr>
        <p:xfrm>
          <a:off x="1316038" y="1025525"/>
          <a:ext cx="7089775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48000" imgH="1600200" progId="Equation.3">
                  <p:embed/>
                </p:oleObj>
              </mc:Choice>
              <mc:Fallback>
                <p:oleObj name="Equation" r:id="rId2" imgW="3048000" imgH="16002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6038" y="1025525"/>
                        <a:ext cx="7089775" cy="351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134365"/>
              </p:ext>
            </p:extLst>
          </p:nvPr>
        </p:nvGraphicFramePr>
        <p:xfrm>
          <a:off x="755576" y="5229200"/>
          <a:ext cx="7916234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05100" imgH="393700" progId="Equation.3">
                  <p:embed/>
                </p:oleObj>
              </mc:Choice>
              <mc:Fallback>
                <p:oleObj name="Equation" r:id="rId4" imgW="2705100" imgH="3937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5229200"/>
                        <a:ext cx="7916234" cy="11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544" y="4653136"/>
            <a:ext cx="1822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Finally, we have</a:t>
            </a:r>
          </a:p>
        </p:txBody>
      </p:sp>
    </p:spTree>
    <p:extLst>
      <p:ext uri="{BB962C8B-B14F-4D97-AF65-F5344CB8AC3E}">
        <p14:creationId xmlns:p14="http://schemas.microsoft.com/office/powerpoint/2010/main" val="393805724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fig1_4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2843808" y="3933056"/>
            <a:ext cx="453650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>
                <a:ea typeface="宋体" pitchFamily="2" charset="-122"/>
              </a:rPr>
              <a:t>Frequency domain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36512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532" y="5517232"/>
            <a:ext cx="885698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ea typeface="宋体" pitchFamily="2" charset="-122"/>
              </a:rPr>
              <a:t>The description of a signal in terms of its constituent frequencies is called its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3200" dirty="0">
                <a:solidFill>
                  <a:srgbClr val="000000"/>
                </a:solidFill>
                <a:ea typeface="宋体" pitchFamily="2" charset="-122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CN" sz="3200" dirty="0">
                <a:solidFill>
                  <a:srgbClr val="000000"/>
                </a:solidFill>
                <a:ea typeface="宋体" pitchFamily="2" charset="-122"/>
              </a:rPr>
              <a:t>      </a:t>
            </a:r>
            <a:r>
              <a:rPr lang="en-US" altLang="zh-CN" sz="4000" i="1" dirty="0">
                <a:solidFill>
                  <a:srgbClr val="000000"/>
                </a:solidFill>
                <a:ea typeface="宋体" pitchFamily="2" charset="-122"/>
              </a:rPr>
              <a:t>frequency (power) spectrum.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1340768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2/</a:t>
            </a:r>
            <a:r>
              <a:rPr lang="en-US" dirty="0">
                <a:latin typeface="Symbol" charset="2"/>
                <a:cs typeface="Symbol" charset="2"/>
              </a:rPr>
              <a:t>p</a:t>
            </a:r>
          </a:p>
        </p:txBody>
      </p:sp>
      <p:sp>
        <p:nvSpPr>
          <p:cNvPr id="4" name="Rectangle 3"/>
          <p:cNvSpPr/>
          <p:nvPr/>
        </p:nvSpPr>
        <p:spPr>
          <a:xfrm>
            <a:off x="4355976" y="476672"/>
            <a:ext cx="86409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|X(F)|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222765"/>
              </p:ext>
            </p:extLst>
          </p:nvPr>
        </p:nvGraphicFramePr>
        <p:xfrm>
          <a:off x="1369143" y="4701266"/>
          <a:ext cx="6696744" cy="372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05100" imgH="393700" progId="Equation.3">
                  <p:embed/>
                </p:oleObj>
              </mc:Choice>
              <mc:Fallback>
                <p:oleObj name="Equation" r:id="rId3" imgW="2705100" imgH="393700" progId="Equation.3">
                  <p:embed/>
                  <p:pic>
                    <p:nvPicPr>
                      <p:cNvPr id="10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9143" y="4701266"/>
                        <a:ext cx="6696744" cy="3728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fig1_4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4104" y="404664"/>
            <a:ext cx="56521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512296" y="4653136"/>
            <a:ext cx="4028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ea typeface="宋体" pitchFamily="2" charset="-122"/>
              </a:rPr>
              <a:t>Frequency domain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36512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6930" y="1575961"/>
            <a:ext cx="81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2/</a:t>
            </a:r>
            <a:r>
              <a:rPr lang="en-US" dirty="0">
                <a:latin typeface="Symbol" charset="2"/>
                <a:cs typeface="Symbol" charset="2"/>
              </a:rPr>
              <a:t>p</a:t>
            </a:r>
          </a:p>
        </p:txBody>
      </p:sp>
      <p:sp>
        <p:nvSpPr>
          <p:cNvPr id="4" name="Rectangle 3"/>
          <p:cNvSpPr/>
          <p:nvPr/>
        </p:nvSpPr>
        <p:spPr>
          <a:xfrm>
            <a:off x="6520408" y="652128"/>
            <a:ext cx="79208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|X(F)|</a:t>
            </a:r>
          </a:p>
        </p:txBody>
      </p:sp>
      <p:pic>
        <p:nvPicPr>
          <p:cNvPr id="9" name="Picture 5" descr="fig1_4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1246957"/>
            <a:ext cx="486940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83568" y="4337620"/>
            <a:ext cx="40282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ea typeface="宋体" pitchFamily="2" charset="-122"/>
              </a:rPr>
              <a:t>Time domain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95936" y="233669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=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45783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0728"/>
            <a:ext cx="8686800" cy="2736304"/>
          </a:xfrm>
        </p:spPr>
        <p:txBody>
          <a:bodyPr/>
          <a:lstStyle/>
          <a:p>
            <a:pPr eaLnBrk="1" hangingPunct="1"/>
            <a:r>
              <a:rPr lang="en-GB" altLang="zh-CN" sz="2000" dirty="0">
                <a:ea typeface="宋体" pitchFamily="2" charset="-122"/>
              </a:rPr>
              <a:t>A periodic signal is uniquely determined by its coefficients {A</a:t>
            </a:r>
            <a:r>
              <a:rPr lang="en-GB" altLang="zh-CN" sz="2000" baseline="-25000" dirty="0">
                <a:ea typeface="宋体" pitchFamily="2" charset="-122"/>
              </a:rPr>
              <a:t>n</a:t>
            </a:r>
            <a:r>
              <a:rPr lang="en-GB" altLang="zh-CN" sz="2000" dirty="0">
                <a:ea typeface="宋体" pitchFamily="2" charset="-122"/>
              </a:rPr>
              <a:t>, </a:t>
            </a:r>
            <a:r>
              <a:rPr lang="en-GB" altLang="zh-CN" sz="2000" dirty="0" err="1">
                <a:ea typeface="宋体" pitchFamily="2" charset="-122"/>
              </a:rPr>
              <a:t>B</a:t>
            </a:r>
            <a:r>
              <a:rPr lang="en-GB" altLang="zh-CN" sz="2000" baseline="-25000" dirty="0" err="1">
                <a:ea typeface="宋体" pitchFamily="2" charset="-122"/>
              </a:rPr>
              <a:t>n</a:t>
            </a:r>
            <a:r>
              <a:rPr lang="en-GB" altLang="zh-CN" sz="2000" dirty="0">
                <a:ea typeface="宋体" pitchFamily="2" charset="-122"/>
              </a:rPr>
              <a:t>}. </a:t>
            </a:r>
          </a:p>
          <a:p>
            <a:pPr eaLnBrk="1" hangingPunct="1"/>
            <a:endParaRPr lang="en-GB" altLang="zh-CN" sz="2000" dirty="0">
              <a:ea typeface="宋体" pitchFamily="2" charset="-122"/>
            </a:endParaRPr>
          </a:p>
          <a:p>
            <a:pPr eaLnBrk="1" hangingPunct="1"/>
            <a:r>
              <a:rPr lang="en-GB" altLang="zh-CN" sz="2000" dirty="0">
                <a:ea typeface="宋体" pitchFamily="2" charset="-122"/>
              </a:rPr>
              <a:t>If we truncated the series into finite term, the signal can be approximated by a finite </a:t>
            </a:r>
            <a:r>
              <a:rPr lang="en-GB" altLang="zh-CN" sz="2000" dirty="0" err="1">
                <a:ea typeface="宋体" pitchFamily="2" charset="-122"/>
              </a:rPr>
              <a:t>sines</a:t>
            </a:r>
            <a:r>
              <a:rPr lang="en-GB" altLang="zh-CN" sz="2000" dirty="0">
                <a:ea typeface="宋体" pitchFamily="2" charset="-122"/>
              </a:rPr>
              <a:t> as shown below </a:t>
            </a:r>
            <a:r>
              <a:rPr lang="en-GB" altLang="zh-CN" sz="2000" b="1" i="1" dirty="0">
                <a:ea typeface="宋体" pitchFamily="2" charset="-122"/>
              </a:rPr>
              <a:t>(compression, MP3, MP4, JPG, … )</a:t>
            </a:r>
            <a:endParaRPr lang="zh-CN" altLang="en-US" sz="2000" b="1" i="1" dirty="0">
              <a:ea typeface="宋体" pitchFamily="2" charset="-122"/>
            </a:endParaRPr>
          </a:p>
        </p:txBody>
      </p:sp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5496" y="-171400"/>
            <a:ext cx="82296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</a:t>
            </a:r>
          </a:p>
        </p:txBody>
      </p:sp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96952"/>
            <a:ext cx="9144000" cy="3564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1920" y="4149080"/>
            <a:ext cx="1428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one term</a:t>
            </a:r>
          </a:p>
          <a:p>
            <a:r>
              <a:rPr lang="en-US" dirty="0">
                <a:solidFill>
                  <a:srgbClr val="FF0000"/>
                </a:solidFill>
              </a:rPr>
              <a:t>Two terms</a:t>
            </a:r>
          </a:p>
          <a:p>
            <a:r>
              <a:rPr lang="en-US" dirty="0">
                <a:solidFill>
                  <a:srgbClr val="48E666"/>
                </a:solidFill>
              </a:rPr>
              <a:t>Three terms</a:t>
            </a:r>
          </a:p>
          <a:p>
            <a:r>
              <a:rPr lang="en-US" dirty="0">
                <a:solidFill>
                  <a:srgbClr val="A719C6"/>
                </a:solidFill>
              </a:rPr>
              <a:t>Five terms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3528" y="-99392"/>
            <a:ext cx="87129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II (understanding music)</a:t>
            </a:r>
          </a:p>
        </p:txBody>
      </p:sp>
      <p:pic>
        <p:nvPicPr>
          <p:cNvPr id="19458" name="Picture 2" descr="collage_musical_instrument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196752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16" y="1196752"/>
            <a:ext cx="8352928" cy="1944216"/>
          </a:xfrm>
        </p:spPr>
        <p:txBody>
          <a:bodyPr/>
          <a:lstStyle/>
          <a:p>
            <a:pPr eaLnBrk="1" hangingPunct="1"/>
            <a:r>
              <a:rPr lang="en-US" altLang="zh-CN" sz="4000" dirty="0">
                <a:ea typeface="宋体" pitchFamily="2" charset="-122"/>
              </a:rPr>
              <a:t>a. Pure tone:                    </a:t>
            </a:r>
            <a:r>
              <a:rPr lang="en-US" altLang="zh-CN" sz="2000" dirty="0">
                <a:ea typeface="宋体" pitchFamily="2" charset="-122"/>
              </a:rPr>
              <a:t>Script1_1.m</a:t>
            </a:r>
            <a:br>
              <a:rPr lang="en-US" altLang="zh-CN" sz="2000" dirty="0">
                <a:ea typeface="宋体" pitchFamily="2" charset="-122"/>
              </a:rPr>
            </a:br>
            <a:br>
              <a:rPr lang="en-US" altLang="zh-CN" sz="4000" dirty="0">
                <a:ea typeface="宋体" pitchFamily="2" charset="-122"/>
              </a:rPr>
            </a:br>
            <a:br>
              <a:rPr lang="en-US" altLang="zh-CN" sz="4000" dirty="0">
                <a:ea typeface="宋体" pitchFamily="2" charset="-122"/>
              </a:rPr>
            </a:br>
            <a:endParaRPr lang="zh-CN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36512" y="-171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zh-CN" dirty="0">
                <a:solidFill>
                  <a:srgbClr val="FF0000"/>
                </a:solidFill>
                <a:ea typeface="宋体" pitchFamily="2" charset="-122"/>
              </a:rPr>
              <a:t>Example II</a:t>
            </a:r>
          </a:p>
        </p:txBody>
      </p:sp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4" y="1556792"/>
            <a:ext cx="8712200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5537" y="6021288"/>
            <a:ext cx="683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confirms our earlier believe that it is a signal</a:t>
            </a:r>
          </a:p>
          <a:p>
            <a:r>
              <a:rPr lang="en-US" sz="2400" dirty="0"/>
              <a:t>   with a finite bandwidth (N-S sampling </a:t>
            </a:r>
            <a:r>
              <a:rPr lang="en-US" sz="2400" dirty="0" err="1"/>
              <a:t>Thm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143139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/>
              <a:t>Digital Music</a:t>
            </a:r>
            <a:endParaRPr lang="zh-CN" altLang="en-US" dirty="0"/>
          </a:p>
        </p:txBody>
      </p:sp>
      <p:pic>
        <p:nvPicPr>
          <p:cNvPr id="4" name="WeChat_2019012817200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7" y="1567333"/>
            <a:ext cx="7870825" cy="4525963"/>
          </a:xfrm>
        </p:spPr>
      </p:pic>
    </p:spTree>
    <p:extLst>
      <p:ext uri="{BB962C8B-B14F-4D97-AF65-F5344CB8AC3E}">
        <p14:creationId xmlns:p14="http://schemas.microsoft.com/office/powerpoint/2010/main" val="34522086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171400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3"/>
            <a:ext cx="8229600" cy="2232248"/>
          </a:xfrm>
        </p:spPr>
        <p:txBody>
          <a:bodyPr/>
          <a:lstStyle/>
          <a:p>
            <a:r>
              <a:rPr lang="en-US" dirty="0"/>
              <a:t>Introduce FT in layman’s language (today) </a:t>
            </a:r>
          </a:p>
          <a:p>
            <a:pPr marL="0" indent="0">
              <a:buNone/>
            </a:pPr>
            <a:r>
              <a:rPr lang="en-US" dirty="0"/>
              <a:t>   </a:t>
            </a:r>
            <a:endParaRPr lang="en-US" sz="2000" dirty="0"/>
          </a:p>
          <a:p>
            <a:pPr marL="0" indent="0">
              <a:buNone/>
            </a:pPr>
            <a:r>
              <a:rPr lang="en-US" dirty="0"/>
              <a:t>    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2636912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Talk about continuous FT since it  is clean and simple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Come back to it on how to numerically calculate it later on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3203848" y="4293096"/>
            <a:ext cx="21146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Intuition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Fourier theorem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Bandwidth </a:t>
            </a:r>
          </a:p>
        </p:txBody>
      </p:sp>
    </p:spTree>
    <p:extLst>
      <p:ext uri="{BB962C8B-B14F-4D97-AF65-F5344CB8AC3E}">
        <p14:creationId xmlns:p14="http://schemas.microsoft.com/office/powerpoint/2010/main" val="1554357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43408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FT: Fourier </a:t>
            </a:r>
            <a:r>
              <a:rPr lang="en-GB" altLang="zh-CN" sz="3200" dirty="0" err="1">
                <a:solidFill>
                  <a:srgbClr val="FF0000"/>
                </a:solidFill>
                <a:ea typeface="宋体" pitchFamily="2" charset="-122"/>
              </a:rPr>
              <a:t>Thm</a:t>
            </a:r>
            <a:r>
              <a:rPr lang="en-GB" altLang="zh-CN" sz="3200" dirty="0">
                <a:solidFill>
                  <a:srgbClr val="FF0000"/>
                </a:solidFill>
                <a:ea typeface="宋体" pitchFamily="2" charset="-122"/>
              </a:rPr>
              <a:t> in terms of Sin and Cos</a:t>
            </a:r>
            <a:endParaRPr lang="zh-CN" altLang="en-US" sz="3200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80728"/>
            <a:ext cx="85459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simply a generalization of common knowledge of the Euclidean space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{ 1,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ω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), sin(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w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), n=1,2…} are orthogonal and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complete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they form orthogonal bases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43608" y="6192713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itchFamily="2" charset="-122"/>
                <a:cs typeface="+mn-cs"/>
              </a:rPr>
              <a:t>where </a:t>
            </a:r>
            <a:r>
              <a:rPr kumimoji="0" lang="en-US" altLang="zh-CN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itchFamily="2" charset="-122"/>
                <a:cs typeface="+mn-cs"/>
              </a:rPr>
              <a:t>A</a:t>
            </a:r>
            <a:r>
              <a:rPr kumimoji="0" lang="en-US" altLang="zh-CN" sz="2000" b="0" i="1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itchFamily="2" charset="-122"/>
                <a:cs typeface="+mn-cs"/>
              </a:rPr>
              <a:t>0</a:t>
            </a:r>
            <a:r>
              <a: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itchFamily="2" charset="-122"/>
                <a:cs typeface="+mn-cs"/>
              </a:rPr>
              <a:t> is the d.c. term, and </a:t>
            </a:r>
            <a:r>
              <a:rPr kumimoji="0" lang="en-US" altLang="zh-CN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itchFamily="2" charset="-122"/>
                <a:cs typeface="+mn-cs"/>
              </a:rPr>
              <a:t>T</a:t>
            </a:r>
            <a:r>
              <a: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 pitchFamily="2" charset="-122"/>
                <a:cs typeface="+mn-cs"/>
              </a:rPr>
              <a:t> is the period of the waveform. 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 pitchFamily="2" charset="-122"/>
              <a:cs typeface="+mn-cs"/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/>
        </p:nvGraphicFramePr>
        <p:xfrm>
          <a:off x="1403648" y="2924696"/>
          <a:ext cx="6480720" cy="3124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24200" imgH="2286000" progId="Equation.3">
                  <p:embed/>
                </p:oleObj>
              </mc:Choice>
              <mc:Fallback>
                <p:oleObj name="Equation" r:id="rId2" imgW="3124200" imgH="2286000" progId="Equation.3">
                  <p:embed/>
                  <p:pic>
                    <p:nvPicPr>
                      <p:cNvPr id="8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3648" y="2924696"/>
                        <a:ext cx="6480720" cy="3124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615662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000000"/>
                </a:solidFill>
              </a:rPr>
              <a:t>Two dimensional space (all points)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7034403" y="2420888"/>
            <a:ext cx="122312" cy="122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2478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000000"/>
                </a:solidFill>
              </a:rPr>
              <a:t>Two dimensional space (all points)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2400" dirty="0"/>
              <a:t>Two bases which are orthogonal </a:t>
            </a:r>
          </a:p>
          <a:p>
            <a:pPr>
              <a:buNone/>
            </a:pPr>
            <a:endParaRPr lang="en-US" altLang="zh-CN" sz="4000" dirty="0"/>
          </a:p>
          <a:p>
            <a:pPr>
              <a:buNone/>
            </a:pPr>
            <a:r>
              <a:rPr lang="en-US" altLang="zh-CN" sz="4000" dirty="0"/>
              <a:t>(1,0)            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5076056" y="4005064"/>
            <a:ext cx="3744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 flipV="1">
            <a:off x="5652120" y="1988840"/>
            <a:ext cx="17748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7034403" y="2420888"/>
            <a:ext cx="122312" cy="122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8756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2" y="-90264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altLang="zh-CN" dirty="0">
                <a:solidFill>
                  <a:srgbClr val="FF0000"/>
                </a:solidFill>
                <a:ea typeface="宋体" pitchFamily="2" charset="-122"/>
              </a:rPr>
              <a:t>Intuition of FT</a:t>
            </a:r>
            <a:endParaRPr lang="zh-CN" altLang="en-US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88204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>
                <a:solidFill>
                  <a:srgbClr val="000000"/>
                </a:solidFill>
              </a:rPr>
              <a:t>Two dimensional space (all points)</a:t>
            </a:r>
          </a:p>
          <a:p>
            <a:pPr>
              <a:buNone/>
            </a:pPr>
            <a:endParaRPr lang="en-US" altLang="zh-CN" sz="3600" dirty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altLang="zh-CN" sz="4000" dirty="0">
                <a:solidFill>
                  <a:srgbClr val="000000"/>
                </a:solidFill>
              </a:rPr>
              <a:t>(a, b) </a:t>
            </a:r>
            <a:r>
              <a:rPr lang="en-US" altLang="zh-CN" sz="2000" dirty="0"/>
              <a:t>=  a (1,0)             + b (0,1)</a:t>
            </a: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  <a:p>
            <a:pPr>
              <a:buNone/>
            </a:pPr>
            <a:endParaRPr lang="en-US" altLang="zh-CN" sz="4000" dirty="0">
              <a:solidFill>
                <a:srgbClr val="000000"/>
              </a:solidFill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5076056" y="4005064"/>
            <a:ext cx="3744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 flipV="1">
            <a:off x="5652120" y="1988840"/>
            <a:ext cx="17748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7034403" y="2420888"/>
            <a:ext cx="122312" cy="122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>
            <a:off x="1979712" y="5661248"/>
            <a:ext cx="3744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2843808" y="4581128"/>
            <a:ext cx="0" cy="10801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995936" y="4581128"/>
            <a:ext cx="0" cy="10801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2173508" y="5849620"/>
            <a:ext cx="65966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First basis     second basis</a:t>
            </a:r>
          </a:p>
          <a:p>
            <a:endParaRPr lang="en-US" altLang="zh-CN" dirty="0"/>
          </a:p>
          <a:p>
            <a:r>
              <a:rPr lang="en-US" altLang="zh-CN" dirty="0"/>
              <a:t>a: the contribution from the first basis, the load at the first basis</a:t>
            </a:r>
          </a:p>
          <a:p>
            <a:r>
              <a:rPr lang="en-US" altLang="zh-CN" dirty="0"/>
              <a:t>b: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77270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17658</TotalTime>
  <Words>2029</Words>
  <Application>Microsoft Office PowerPoint</Application>
  <PresentationFormat>On-screen Show (4:3)</PresentationFormat>
  <Paragraphs>402</Paragraphs>
  <Slides>46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Default Design</vt:lpstr>
      <vt:lpstr>DCSP-5: Fourier Transform II </vt:lpstr>
      <vt:lpstr>PowerPoint Presentation</vt:lpstr>
      <vt:lpstr>Today and next week summary</vt:lpstr>
      <vt:lpstr>This week’s summary</vt:lpstr>
      <vt:lpstr>summary</vt:lpstr>
      <vt:lpstr>FT: Fourier Thm in terms of Sin and Cos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</vt:lpstr>
      <vt:lpstr>Intuition of FT </vt:lpstr>
      <vt:lpstr>Intuition of FT</vt:lpstr>
      <vt:lpstr>Intuition of FT</vt:lpstr>
      <vt:lpstr>Intuition of FT </vt:lpstr>
      <vt:lpstr>Intuition of FT </vt:lpstr>
      <vt:lpstr>Intuition of FT </vt:lpstr>
      <vt:lpstr>Intuition of FT </vt:lpstr>
      <vt:lpstr>Intuition of FT </vt:lpstr>
      <vt:lpstr>Intuition of FT </vt:lpstr>
      <vt:lpstr>Intuition of FT </vt:lpstr>
      <vt:lpstr>Intuition of FT </vt:lpstr>
      <vt:lpstr>Intuition of FT </vt:lpstr>
      <vt:lpstr>FT: Fourier Thm in terms of Sin and Cos</vt:lpstr>
      <vt:lpstr>FT: Fourier Thm in terms of Sin and Cos</vt:lpstr>
      <vt:lpstr>FT: Fourier Thm in terms of Sin and Cos</vt:lpstr>
      <vt:lpstr>FT: Fourier Thm in terms of Sin and Cos</vt:lpstr>
      <vt:lpstr>FT: Fourier Thm in terms of Sin and Cos</vt:lpstr>
      <vt:lpstr>FT: Fourier Thm in terms of Sin and Cos</vt:lpstr>
      <vt:lpstr>Example I</vt:lpstr>
      <vt:lpstr>Example I</vt:lpstr>
      <vt:lpstr>PowerPoint Presentation</vt:lpstr>
      <vt:lpstr>PowerPoint Presentation</vt:lpstr>
      <vt:lpstr>Example I</vt:lpstr>
      <vt:lpstr>PowerPoint Presentation</vt:lpstr>
      <vt:lpstr>a. Pure tone:                    Script1_1.m   </vt:lpstr>
      <vt:lpstr>Digital Music</vt:lpstr>
    </vt:vector>
  </TitlesOfParts>
  <Company>University of Sussex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Neuronal Computation Using High Order Statistics</dc:title>
  <dc:creator>Jianfeng Feng</dc:creator>
  <cp:lastModifiedBy>admin</cp:lastModifiedBy>
  <cp:revision>331</cp:revision>
  <cp:lastPrinted>2015-01-19T10:23:45Z</cp:lastPrinted>
  <dcterms:created xsi:type="dcterms:W3CDTF">2004-10-11T21:37:23Z</dcterms:created>
  <dcterms:modified xsi:type="dcterms:W3CDTF">2024-02-06T11:49:48Z</dcterms:modified>
</cp:coreProperties>
</file>