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51"/>
  </p:notesMasterIdLst>
  <p:handoutMasterIdLst>
    <p:handoutMasterId r:id="rId52"/>
  </p:handoutMasterIdLst>
  <p:sldIdLst>
    <p:sldId id="646" r:id="rId4"/>
    <p:sldId id="593" r:id="rId5"/>
    <p:sldId id="613" r:id="rId6"/>
    <p:sldId id="614" r:id="rId7"/>
    <p:sldId id="616" r:id="rId8"/>
    <p:sldId id="617" r:id="rId9"/>
    <p:sldId id="618" r:id="rId10"/>
    <p:sldId id="628" r:id="rId11"/>
    <p:sldId id="619" r:id="rId12"/>
    <p:sldId id="595" r:id="rId13"/>
    <p:sldId id="642" r:id="rId14"/>
    <p:sldId id="643" r:id="rId15"/>
    <p:sldId id="644" r:id="rId16"/>
    <p:sldId id="645" r:id="rId17"/>
    <p:sldId id="685" r:id="rId18"/>
    <p:sldId id="630" r:id="rId19"/>
    <p:sldId id="620" r:id="rId20"/>
    <p:sldId id="621" r:id="rId21"/>
    <p:sldId id="622" r:id="rId22"/>
    <p:sldId id="634" r:id="rId23"/>
    <p:sldId id="623" r:id="rId24"/>
    <p:sldId id="626" r:id="rId25"/>
    <p:sldId id="627" r:id="rId26"/>
    <p:sldId id="635" r:id="rId27"/>
    <p:sldId id="591" r:id="rId28"/>
    <p:sldId id="632" r:id="rId29"/>
    <p:sldId id="544" r:id="rId30"/>
    <p:sldId id="545" r:id="rId31"/>
    <p:sldId id="546" r:id="rId32"/>
    <p:sldId id="552" r:id="rId33"/>
    <p:sldId id="553" r:id="rId34"/>
    <p:sldId id="536" r:id="rId35"/>
    <p:sldId id="575" r:id="rId36"/>
    <p:sldId id="576" r:id="rId37"/>
    <p:sldId id="577" r:id="rId38"/>
    <p:sldId id="578" r:id="rId39"/>
    <p:sldId id="579" r:id="rId40"/>
    <p:sldId id="580" r:id="rId41"/>
    <p:sldId id="581" r:id="rId42"/>
    <p:sldId id="629" r:id="rId43"/>
    <p:sldId id="582" r:id="rId44"/>
    <p:sldId id="583" r:id="rId45"/>
    <p:sldId id="592" r:id="rId46"/>
    <p:sldId id="641" r:id="rId47"/>
    <p:sldId id="1224" r:id="rId48"/>
    <p:sldId id="1225" r:id="rId49"/>
    <p:sldId id="1226" r:id="rId5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AEC"/>
    <a:srgbClr val="E3F2F3"/>
    <a:srgbClr val="FF000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3" autoAdjust="0"/>
    <p:restoredTop sz="94660"/>
  </p:normalViewPr>
  <p:slideViewPr>
    <p:cSldViewPr>
      <p:cViewPr varScale="1">
        <p:scale>
          <a:sx n="66" d="100"/>
          <a:sy n="66" d="100"/>
        </p:scale>
        <p:origin x="783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A50C41-2FDC-4D0D-9F59-A0E383EEB087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275926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noProof="0"/>
              <a:t>Click to edit Master text styles</a:t>
            </a:r>
          </a:p>
          <a:p>
            <a:pPr lvl="1"/>
            <a:r>
              <a:rPr lang="en-GB" altLang="zh-CN" noProof="0"/>
              <a:t>Second level</a:t>
            </a:r>
          </a:p>
          <a:p>
            <a:pPr lvl="2"/>
            <a:r>
              <a:rPr lang="en-GB" altLang="zh-CN" noProof="0"/>
              <a:t>Third level</a:t>
            </a:r>
          </a:p>
          <a:p>
            <a:pPr lvl="3"/>
            <a:r>
              <a:rPr lang="en-GB" altLang="zh-CN" noProof="0"/>
              <a:t>Fourth level</a:t>
            </a:r>
          </a:p>
          <a:p>
            <a:pPr lvl="4"/>
            <a:r>
              <a:rPr lang="en-GB" altLang="zh-CN" noProof="0"/>
              <a:t>Fifth level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F5A3362-83DE-4A4F-A64E-CB4D6DD18F4D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905683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5A3362-83DE-4A4F-A64E-CB4D6DD18F4D}" type="slidenum">
              <a:rPr lang="zh-CN" altLang="en-GB" smtClean="0"/>
              <a:pPr>
                <a:defRPr/>
              </a:pPr>
              <a:t>1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6304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82554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836169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66303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FF13-0151-47DA-984C-41DF781EC4F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63101463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7C6F6-26DB-4A24-9E7F-8FAF32C0C2C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677944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8A601-5B26-4DC5-9863-302D5312DD5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44343547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F8D01-F170-46C1-BD41-6B378412B2C0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22262282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33AAE-871E-46D2-B0AB-09DEA8EE672D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56029125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1EEB8-3D67-4865-B4BB-71B326487B8F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943500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00360-5AF0-4263-AF80-0810B9952ED1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39200464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D226C-08C4-4C2D-ADE3-65131C8980C0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5713793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830260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BB752-17C6-4A8A-AFDB-134EF0256F2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54459403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D6167-5DC0-486C-AFC9-57CB193F93F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92689130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3188-88F1-4392-A483-1E40C27EA0A5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8111778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7" y="61520"/>
            <a:ext cx="3514949" cy="5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409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666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035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45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825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983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" y="6386363"/>
            <a:ext cx="230962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0" y="-1"/>
            <a:ext cx="9144000" cy="8247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514337"/>
            <a:endParaRPr lang="zh-CN" altLang="zh-CN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29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645924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386364"/>
            <a:ext cx="279698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991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386364"/>
            <a:ext cx="279698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515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386364"/>
            <a:ext cx="279698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291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6386364"/>
            <a:ext cx="2796988" cy="3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53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30509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34614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67720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14282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35796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8303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A915550-4541-4D9D-A2B2-4274BE359C40}" type="slidenum">
              <a:rPr lang="zh-CN" altLang="en-GB" smtClean="0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88976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宋体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宋体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宋体" pitchFamily="2" charset="-122"/>
              </a:defRPr>
            </a:lvl1pPr>
          </a:lstStyle>
          <a:p>
            <a:pPr>
              <a:defRPr/>
            </a:pPr>
            <a:fld id="{0C7AB3BE-A006-4B74-AB44-550AF7DD44F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59515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FFA66-FAA5-4DDC-9250-9231B5818042}" type="datetimeFigureOut">
              <a:rPr lang="zh-CN" altLang="en-US" smtClean="0"/>
              <a:t>2024/2/1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4362-6CDF-48E6-9E8A-60734090C5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33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ianfeng.feng@warwick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en.wikipedia.org/wiki/Hert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Hertz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2.wmf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jp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file://localhost/Users/admin/Desktop/shanghai_1_aug_2011/restless_brain_normal.tc31941.brun1.30min.LH.MED.intrp65.mpg" TargetMode="External"/><Relationship Id="rId1" Type="http://schemas.microsoft.com/office/2007/relationships/media" Target="file://localhost/Users/admin/Desktop/shanghai_1_aug_2011/restless_brain_normal.tc31941.brun1.30min.LH.MED.intrp65.mpg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file://localhost/Users/admin/Desktop/shanghai_1_aug_2011/restless_brain_normal.tc31941.brun1.30min.LH.MED.intrp65.mpg" TargetMode="External"/><Relationship Id="rId1" Type="http://schemas.microsoft.com/office/2007/relationships/media" Target="file://localhost/Users/admin/Desktop/shanghai_1_aug_2011/restless_brain_normal.tc31941.brun1.30min.LH.MED.intrp65.mpg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oleObject" Target="../embeddings/oleObject7.bin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.jp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.jp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459432"/>
            <a:ext cx="9144000" cy="2090738"/>
          </a:xfrm>
          <a:noFill/>
        </p:spPr>
        <p:txBody>
          <a:bodyPr/>
          <a:lstStyle/>
          <a:p>
            <a:pPr algn="l" eaLnBrk="1" hangingPunct="1"/>
            <a:r>
              <a:rPr lang="en-GB" altLang="zh-CN" sz="4800" dirty="0">
                <a:solidFill>
                  <a:srgbClr val="FF0000"/>
                </a:solidFill>
                <a:ea typeface="宋体" charset="-122"/>
              </a:rPr>
              <a:t>DCSP-6: Applications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1916113"/>
            <a:ext cx="7416800" cy="39608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zh-CN" sz="4400" dirty="0">
                <a:solidFill>
                  <a:schemeClr val="tx1"/>
                </a:solidFill>
                <a:ea typeface="宋体" charset="-122"/>
              </a:rPr>
              <a:t>Jianfeng Feng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chemeClr val="tx1"/>
              </a:solidFill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800" dirty="0">
                <a:solidFill>
                  <a:schemeClr val="tx1"/>
                </a:solidFill>
                <a:ea typeface="宋体" charset="-122"/>
              </a:rPr>
              <a:t>Department of Computer Science Warwick Univ., UK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chemeClr val="tx1"/>
              </a:solidFill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800" dirty="0">
                <a:solidFill>
                  <a:schemeClr val="tx1"/>
                </a:solidFill>
                <a:ea typeface="宋体" charset="-122"/>
                <a:hlinkClick r:id="rId3"/>
              </a:rPr>
              <a:t>Jianfeng.feng@warwick.ac.uk</a:t>
            </a:r>
            <a:endParaRPr lang="en-GB" altLang="zh-CN" sz="2800" dirty="0">
              <a:solidFill>
                <a:schemeClr val="tx1"/>
              </a:solidFill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endParaRPr lang="en-GB" altLang="zh-CN" sz="2800" dirty="0">
              <a:solidFill>
                <a:schemeClr val="tx1"/>
              </a:solidFill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 dirty="0">
                <a:solidFill>
                  <a:schemeClr val="tx1"/>
                </a:solidFill>
                <a:ea typeface="宋体" charset="-122"/>
              </a:rPr>
              <a:t>http://</a:t>
            </a:r>
            <a:r>
              <a:rPr lang="en-GB" altLang="zh-CN" sz="2400" dirty="0" err="1">
                <a:solidFill>
                  <a:schemeClr val="tx1"/>
                </a:solidFill>
                <a:ea typeface="宋体" charset="-122"/>
              </a:rPr>
              <a:t>www.dcs.warwick.ac.uk</a:t>
            </a:r>
            <a:r>
              <a:rPr lang="en-GB" altLang="zh-CN" sz="2400" dirty="0">
                <a:solidFill>
                  <a:schemeClr val="tx1"/>
                </a:solidFill>
                <a:ea typeface="宋体" charset="-122"/>
              </a:rPr>
              <a:t>/~feng/</a:t>
            </a:r>
            <a:r>
              <a:rPr lang="en-GB" altLang="zh-CN" sz="2400" dirty="0" err="1">
                <a:solidFill>
                  <a:schemeClr val="tx1"/>
                </a:solidFill>
                <a:ea typeface="宋体" charset="-122"/>
              </a:rPr>
              <a:t>dcsp.html</a:t>
            </a:r>
            <a:endParaRPr lang="en-GB" altLang="zh-CN" sz="2400" dirty="0">
              <a:solidFill>
                <a:schemeClr val="tx1"/>
              </a:solidFill>
              <a:ea typeface="宋体" charset="-122"/>
            </a:endParaRPr>
          </a:p>
          <a:p>
            <a:pPr eaLnBrk="1" hangingPunct="1">
              <a:lnSpc>
                <a:spcPct val="90000"/>
              </a:lnSpc>
            </a:pPr>
            <a:endParaRPr lang="en-GB" altLang="zh-CN" sz="2400" dirty="0">
              <a:solidFill>
                <a:schemeClr val="tx1"/>
              </a:solidFill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3449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80120"/>
            <a:ext cx="9144000" cy="12527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zh-CN" sz="2400" dirty="0">
                <a:ea typeface="宋体" pitchFamily="2" charset="-122"/>
              </a:rPr>
              <a:t>In general, a signal with T=2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p</a:t>
            </a:r>
            <a:r>
              <a:rPr lang="en-GB" altLang="zh-CN" sz="2400" dirty="0">
                <a:ea typeface="宋体" pitchFamily="2" charset="-122"/>
              </a:rPr>
              <a:t>/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w </a:t>
            </a:r>
            <a:r>
              <a:rPr lang="en-GB" altLang="zh-CN" sz="2400" dirty="0">
                <a:ea typeface="宋体" pitchFamily="2" charset="-122"/>
              </a:rPr>
              <a:t>can be represented as follows</a:t>
            </a:r>
          </a:p>
          <a:p>
            <a:pPr marL="0" indent="0" eaLnBrk="1" hangingPunct="1"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Recap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23487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750759"/>
              </p:ext>
            </p:extLst>
          </p:nvPr>
        </p:nvGraphicFramePr>
        <p:xfrm>
          <a:off x="1403648" y="2018655"/>
          <a:ext cx="6426200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" name="Equation" r:id="rId5" imgW="2527300" imgH="1117600" progId="Equation.3">
                  <p:embed/>
                </p:oleObj>
              </mc:Choice>
              <mc:Fallback>
                <p:oleObj name="Equation" r:id="rId5" imgW="2527300" imgH="1117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648" y="2018655"/>
                        <a:ext cx="6426200" cy="213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1680" y="4316903"/>
            <a:ext cx="66607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more terms we have, the more accurate:  compression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The plot of {A</a:t>
            </a:r>
            <a:r>
              <a:rPr lang="en-US" baseline="-25000" dirty="0"/>
              <a:t>n</a:t>
            </a:r>
            <a:r>
              <a:rPr lang="en-US" dirty="0"/>
              <a:t>, </a:t>
            </a:r>
            <a:r>
              <a:rPr lang="en-US" dirty="0" err="1"/>
              <a:t>B</a:t>
            </a:r>
            <a:r>
              <a:rPr lang="en-US" baseline="-25000" dirty="0" err="1"/>
              <a:t>n</a:t>
            </a:r>
            <a:r>
              <a:rPr lang="en-US" dirty="0"/>
              <a:t>} against { n}  is called frequency spectrum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00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16" y="1196752"/>
            <a:ext cx="9130184" cy="194421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4000" dirty="0">
                <a:ea typeface="宋体" pitchFamily="2" charset="-122"/>
              </a:rPr>
              <a:t>b. Different waveforms              </a:t>
            </a:r>
            <a:r>
              <a:rPr lang="en-US" altLang="zh-CN" sz="2000" dirty="0">
                <a:ea typeface="宋体" pitchFamily="2" charset="-122"/>
              </a:rPr>
              <a:t>Script1_2.m</a:t>
            </a:r>
            <a:br>
              <a:rPr lang="en-US" altLang="zh-CN" sz="2000" dirty="0">
                <a:ea typeface="宋体" pitchFamily="2" charset="-122"/>
              </a:rPr>
            </a:br>
            <a:br>
              <a:rPr lang="en-US" altLang="zh-CN" sz="4000" dirty="0">
                <a:ea typeface="宋体" pitchFamily="2" charset="-122"/>
              </a:rPr>
            </a:br>
            <a:br>
              <a:rPr lang="en-US" altLang="zh-CN" sz="4000" dirty="0">
                <a:ea typeface="宋体" pitchFamily="2" charset="-122"/>
              </a:rPr>
            </a:br>
            <a:endParaRPr lang="zh-CN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6512" y="-171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Example II</a:t>
            </a:r>
          </a:p>
        </p:txBody>
      </p:sp>
      <p:pic>
        <p:nvPicPr>
          <p:cNvPr id="7" name="Picture 6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772816"/>
            <a:ext cx="7112000" cy="42384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5805264"/>
            <a:ext cx="6838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confirms our earlier believe that it is a signal</a:t>
            </a:r>
          </a:p>
          <a:p>
            <a:r>
              <a:rPr lang="en-US" sz="2400" dirty="0"/>
              <a:t>   without </a:t>
            </a:r>
            <a:r>
              <a:rPr lang="en-US" sz="2400" dirty="0" err="1"/>
              <a:t>bandlimit</a:t>
            </a:r>
            <a:r>
              <a:rPr lang="en-US" sz="2400" dirty="0"/>
              <a:t> (N-S sampling </a:t>
            </a:r>
            <a:r>
              <a:rPr lang="en-US" sz="2400" dirty="0" err="1"/>
              <a:t>Thm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4368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solidFill>
                  <a:srgbClr val="FF0000"/>
                </a:solidFill>
              </a:rPr>
              <a:t>Bandwidth can be properly defined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5661248"/>
            <a:ext cx="8686800" cy="1008112"/>
          </a:xfrm>
        </p:spPr>
        <p:txBody>
          <a:bodyPr/>
          <a:lstStyle/>
          <a:p>
            <a:r>
              <a:rPr lang="en-US" altLang="zh-CN" sz="2000" b="1" dirty="0"/>
              <a:t>Bandwidth</a:t>
            </a:r>
            <a:r>
              <a:rPr lang="en-US" altLang="zh-CN" sz="2000" dirty="0"/>
              <a:t> is the difference between the upper and lower frequencies in a set of frequencies. It is typically measured in </a:t>
            </a:r>
            <a:r>
              <a:rPr lang="en-US" altLang="zh-CN" sz="2000" dirty="0">
                <a:hlinkClick r:id="rId2" tooltip="Hertz"/>
              </a:rPr>
              <a:t>hertz</a:t>
            </a:r>
            <a:endParaRPr lang="zh-CN" altLang="en-US" sz="2000" dirty="0"/>
          </a:p>
        </p:txBody>
      </p:sp>
      <p:pic>
        <p:nvPicPr>
          <p:cNvPr id="4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816424" cy="3384376"/>
          </a:xfrm>
          <a:prstGeom prst="rect">
            <a:avLst/>
          </a:prstGeom>
        </p:spPr>
      </p:pic>
      <p:pic>
        <p:nvPicPr>
          <p:cNvPr id="5" name="Picture 6" descr="untit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36" y="1340768"/>
            <a:ext cx="4132064" cy="35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68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solidFill>
                  <a:srgbClr val="FF0000"/>
                </a:solidFill>
              </a:rPr>
              <a:t>Bandwidth can be properly defined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5661248"/>
            <a:ext cx="8686800" cy="1008112"/>
          </a:xfrm>
        </p:spPr>
        <p:txBody>
          <a:bodyPr/>
          <a:lstStyle/>
          <a:p>
            <a:r>
              <a:rPr lang="en-US" altLang="zh-CN" sz="2000" b="1" dirty="0"/>
              <a:t>Bandwidth</a:t>
            </a:r>
            <a:r>
              <a:rPr lang="en-US" altLang="zh-CN" sz="2000" dirty="0"/>
              <a:t> is the difference between the upper and lower frequencies in a continuous set of frequencies. It is typically measured in </a:t>
            </a:r>
            <a:r>
              <a:rPr lang="en-US" altLang="zh-CN" sz="2000" dirty="0">
                <a:hlinkClick r:id="rId2" tooltip="Hertz"/>
              </a:rPr>
              <a:t>hertz</a:t>
            </a:r>
            <a:endParaRPr lang="zh-CN" altLang="en-US" sz="2000" dirty="0"/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flipV="1">
            <a:off x="4499992" y="1761964"/>
            <a:ext cx="0" cy="2932113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1404566" y="2358863"/>
            <a:ext cx="7669924" cy="2562061"/>
            <a:chOff x="1189833" y="3137935"/>
            <a:chExt cx="7668689" cy="2561609"/>
          </a:xfrm>
        </p:grpSpPr>
        <p:cxnSp>
          <p:nvCxnSpPr>
            <p:cNvPr id="8" name="Straight Arrow Connector 3"/>
            <p:cNvCxnSpPr>
              <a:cxnSpLocks noChangeShapeType="1"/>
            </p:cNvCxnSpPr>
            <p:nvPr/>
          </p:nvCxnSpPr>
          <p:spPr bwMode="auto">
            <a:xfrm>
              <a:off x="1189833" y="4971831"/>
              <a:ext cx="5758795" cy="27999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4284761" y="3137935"/>
              <a:ext cx="2057069" cy="1868158"/>
            </a:xfrm>
            <a:custGeom>
              <a:avLst/>
              <a:gdLst>
                <a:gd name="T0" fmla="*/ 0 w 2057400"/>
                <a:gd name="T1" fmla="*/ 572871 h 1868321"/>
                <a:gd name="T2" fmla="*/ 939649 w 2057400"/>
                <a:gd name="T3" fmla="*/ 64915 h 1868321"/>
                <a:gd name="T4" fmla="*/ 2057069 w 2057400"/>
                <a:gd name="T5" fmla="*/ 1868158 h 1868321"/>
                <a:gd name="T6" fmla="*/ 2057069 w 2057400"/>
                <a:gd name="T7" fmla="*/ 1868158 h 18683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7400" h="1868321">
                  <a:moveTo>
                    <a:pt x="0" y="572921"/>
                  </a:moveTo>
                  <a:cubicBezTo>
                    <a:pt x="298450" y="210971"/>
                    <a:pt x="596900" y="-150979"/>
                    <a:pt x="939800" y="64921"/>
                  </a:cubicBezTo>
                  <a:cubicBezTo>
                    <a:pt x="1282700" y="280821"/>
                    <a:pt x="2057400" y="1868321"/>
                    <a:pt x="2057400" y="1868321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eaLnBrk="1" hangingPunct="1">
                <a:defRPr/>
              </a:pPr>
              <a:endParaRPr lang="zh-CN" altLang="en-US">
                <a:ea typeface="MS PGothic" panose="020B0600070205080204" pitchFamily="34" charset="-128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flipH="1">
              <a:off x="2195947" y="3160156"/>
              <a:ext cx="2057069" cy="1868158"/>
            </a:xfrm>
            <a:custGeom>
              <a:avLst/>
              <a:gdLst>
                <a:gd name="T0" fmla="*/ 0 w 2057400"/>
                <a:gd name="T1" fmla="*/ 572871 h 1868321"/>
                <a:gd name="T2" fmla="*/ 939649 w 2057400"/>
                <a:gd name="T3" fmla="*/ 64915 h 1868321"/>
                <a:gd name="T4" fmla="*/ 2057069 w 2057400"/>
                <a:gd name="T5" fmla="*/ 1868158 h 1868321"/>
                <a:gd name="T6" fmla="*/ 2057069 w 2057400"/>
                <a:gd name="T7" fmla="*/ 1868158 h 18683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57400" h="1868321">
                  <a:moveTo>
                    <a:pt x="0" y="572921"/>
                  </a:moveTo>
                  <a:cubicBezTo>
                    <a:pt x="298450" y="210971"/>
                    <a:pt x="596900" y="-150979"/>
                    <a:pt x="939800" y="64921"/>
                  </a:cubicBezTo>
                  <a:cubicBezTo>
                    <a:pt x="1282700" y="280821"/>
                    <a:pt x="2057400" y="1868321"/>
                    <a:pt x="2057400" y="1868321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eaLnBrk="1" hangingPunct="1">
                <a:defRPr/>
              </a:pPr>
              <a:endParaRPr lang="zh-CN" altLang="en-US">
                <a:ea typeface="MS PGothic" panose="020B0600070205080204" pitchFamily="34" charset="-128"/>
              </a:endParaRPr>
            </a:p>
          </p:txBody>
        </p:sp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4283968" y="5176416"/>
              <a:ext cx="4574554" cy="523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/>
                <a:t> </a:t>
              </a:r>
              <a:r>
                <a:rPr lang="en-US" altLang="zh-CN" sz="2800" dirty="0"/>
                <a:t>0               B      Frequency 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96829" y="1527014"/>
            <a:ext cx="14606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dirty="0"/>
              <a:t>Power </a:t>
            </a:r>
          </a:p>
        </p:txBody>
      </p:sp>
    </p:spTree>
    <p:extLst>
      <p:ext uri="{BB962C8B-B14F-4D97-AF65-F5344CB8AC3E}">
        <p14:creationId xmlns:p14="http://schemas.microsoft.com/office/powerpoint/2010/main" val="3714151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16" y="1196752"/>
            <a:ext cx="9130184" cy="194421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4000" dirty="0">
                <a:ea typeface="宋体" pitchFamily="2" charset="-122"/>
              </a:rPr>
              <a:t>C. Approximation (compression)             </a:t>
            </a:r>
            <a:r>
              <a:rPr lang="en-US" altLang="zh-CN" sz="2000" dirty="0">
                <a:ea typeface="宋体" pitchFamily="2" charset="-122"/>
              </a:rPr>
              <a:t>Script1_3.m</a:t>
            </a:r>
            <a:br>
              <a:rPr lang="en-US" altLang="zh-CN" sz="2000" dirty="0">
                <a:ea typeface="宋体" pitchFamily="2" charset="-122"/>
              </a:rPr>
            </a:br>
            <a:br>
              <a:rPr lang="en-US" altLang="zh-CN" sz="4000" dirty="0">
                <a:ea typeface="宋体" pitchFamily="2" charset="-122"/>
              </a:rPr>
            </a:br>
            <a:br>
              <a:rPr lang="en-US" altLang="zh-CN" sz="4000" dirty="0">
                <a:ea typeface="宋体" pitchFamily="2" charset="-122"/>
              </a:rPr>
            </a:br>
            <a:endParaRPr lang="zh-CN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6512" y="-171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Example II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5805264"/>
            <a:ext cx="8464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Without doing much, we can compress the original data now, </a:t>
            </a:r>
          </a:p>
          <a:p>
            <a:r>
              <a:rPr lang="en-US" sz="2400" dirty="0"/>
              <a:t>as in Example I.</a:t>
            </a:r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772816"/>
            <a:ext cx="7112000" cy="37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2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 detail</a:t>
            </a:r>
            <a:endParaRPr lang="zh-CN" altLang="en-US" dirty="0"/>
          </a:p>
        </p:txBody>
      </p:sp>
      <p:pic>
        <p:nvPicPr>
          <p:cNvPr id="4" name="yt1s.com_ne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030" y="1417638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78850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Today’s Summary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General form of FT</a:t>
            </a:r>
          </a:p>
          <a:p>
            <a:endParaRPr lang="en-US" altLang="zh-CN" dirty="0"/>
          </a:p>
          <a:p>
            <a:r>
              <a:rPr lang="en-US" altLang="zh-CN" dirty="0"/>
              <a:t>A few applications (6 more precisely)</a:t>
            </a:r>
          </a:p>
          <a:p>
            <a:endParaRPr lang="en-US" altLang="zh-CN" dirty="0"/>
          </a:p>
          <a:p>
            <a:r>
              <a:rPr lang="en-US" altLang="zh-CN" dirty="0"/>
              <a:t>Noise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5174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696"/>
            <a:ext cx="9144000" cy="12527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zh-CN" dirty="0">
                <a:ea typeface="宋体" pitchFamily="2" charset="-122"/>
              </a:rPr>
              <a:t>In general, a signal can be represented as follows</a:t>
            </a:r>
          </a:p>
          <a:p>
            <a:pPr marL="0" indent="0" eaLnBrk="1" hangingPunct="1"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FT:  Neat Form; </a:t>
            </a:r>
            <a:r>
              <a:rPr lang="en-GB" altLang="zh-CN" sz="2400" dirty="0">
                <a:solidFill>
                  <a:srgbClr val="FF0000"/>
                </a:solidFill>
                <a:ea typeface="宋体" pitchFamily="2" charset="-122"/>
              </a:rPr>
              <a:t>to remember easily </a:t>
            </a:r>
            <a:endParaRPr lang="zh-CN" altLang="en-US" sz="2400" dirty="0">
              <a:solidFill>
                <a:srgbClr val="FF0000"/>
              </a:solidFill>
              <a:ea typeface="宋体" pitchFamily="2" charset="-122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337517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0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66441"/>
              </p:ext>
            </p:extLst>
          </p:nvPr>
        </p:nvGraphicFramePr>
        <p:xfrm>
          <a:off x="995363" y="1749425"/>
          <a:ext cx="7297737" cy="484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1" name="Equation" r:id="rId5" imgW="2870200" imgH="2540000" progId="Equation.3">
                  <p:embed/>
                </p:oleObj>
              </mc:Choice>
              <mc:Fallback>
                <p:oleObj name="Equation" r:id="rId5" imgW="2870200" imgH="2540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5363" y="1749425"/>
                        <a:ext cx="7297737" cy="484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8374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696"/>
            <a:ext cx="9144000" cy="12527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zh-CN" dirty="0">
                <a:ea typeface="宋体" pitchFamily="2" charset="-122"/>
              </a:rPr>
              <a:t>In general, a signal can be represented as follows</a:t>
            </a:r>
          </a:p>
          <a:p>
            <a:pPr marL="0" indent="0" eaLnBrk="1" hangingPunct="1"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FT:  Neat Form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10306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4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841837"/>
              </p:ext>
            </p:extLst>
          </p:nvPr>
        </p:nvGraphicFramePr>
        <p:xfrm>
          <a:off x="724854" y="1754584"/>
          <a:ext cx="7847013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25" name="公式" r:id="rId5" imgW="3085920" imgH="2692080" progId="Equation.3">
                  <p:embed/>
                </p:oleObj>
              </mc:Choice>
              <mc:Fallback>
                <p:oleObj name="公式" r:id="rId5" imgW="3085920" imgH="26920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4854" y="1754584"/>
                        <a:ext cx="7847013" cy="513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771800" y="4362301"/>
            <a:ext cx="273630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52120" y="3933056"/>
            <a:ext cx="48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baseline="-25000" dirty="0">
                <a:solidFill>
                  <a:srgbClr val="FF0000"/>
                </a:solidFill>
              </a:rPr>
              <a:t>-n</a:t>
            </a:r>
          </a:p>
        </p:txBody>
      </p:sp>
      <p:cxnSp>
        <p:nvCxnSpPr>
          <p:cNvPr id="8" name="Straight Arrow Connector 7"/>
          <p:cNvCxnSpPr>
            <a:stCxn id="4" idx="0"/>
            <a:endCxn id="6" idx="1"/>
          </p:cNvCxnSpPr>
          <p:nvPr/>
        </p:nvCxnSpPr>
        <p:spPr>
          <a:xfrm flipV="1">
            <a:off x="4139952" y="4117722"/>
            <a:ext cx="1512168" cy="2445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840048" y="5190393"/>
            <a:ext cx="2875967" cy="493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82048" y="4845111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</a:t>
            </a:r>
            <a:r>
              <a:rPr lang="en-US" baseline="-25000" dirty="0" err="1">
                <a:solidFill>
                  <a:srgbClr val="FF0000"/>
                </a:solidFill>
              </a:rPr>
              <a:t>n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>
          <a:xfrm flipV="1">
            <a:off x="3278032" y="4974369"/>
            <a:ext cx="1370329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803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858230"/>
            <a:ext cx="9144000" cy="2138722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GB" altLang="zh-CN" dirty="0">
                <a:ea typeface="宋体" pitchFamily="2" charset="-122"/>
              </a:rPr>
              <a:t>Which is the exponential form of the Fourier series. </a:t>
            </a: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eaLnBrk="1" hangingPunct="1"/>
            <a:r>
              <a:rPr lang="en-GB" altLang="zh-CN" dirty="0">
                <a:ea typeface="宋体" pitchFamily="2" charset="-122"/>
              </a:rPr>
              <a:t>In this expression the values </a:t>
            </a:r>
            <a:r>
              <a:rPr lang="en-GB" altLang="zh-CN" dirty="0" err="1">
                <a:ea typeface="宋体" pitchFamily="2" charset="-122"/>
              </a:rPr>
              <a:t>C</a:t>
            </a:r>
            <a:r>
              <a:rPr lang="en-GB" altLang="zh-CN" baseline="-25000" dirty="0" err="1">
                <a:ea typeface="宋体" pitchFamily="2" charset="-122"/>
              </a:rPr>
              <a:t>n</a:t>
            </a:r>
            <a:r>
              <a:rPr lang="en-GB" altLang="zh-CN" dirty="0">
                <a:ea typeface="宋体" pitchFamily="2" charset="-122"/>
              </a:rPr>
              <a:t> are complex number, we have</a:t>
            </a:r>
          </a:p>
          <a:p>
            <a:pPr marL="0" indent="0">
              <a:buNone/>
            </a:pPr>
            <a:r>
              <a:rPr lang="en-GB" altLang="zh-CN" dirty="0">
                <a:ea typeface="宋体" pitchFamily="2" charset="-122"/>
              </a:rPr>
              <a:t>                            </a:t>
            </a: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r>
              <a:rPr lang="en-GB" altLang="zh-CN" dirty="0">
                <a:ea typeface="宋体" pitchFamily="2" charset="-122"/>
              </a:rPr>
              <a:t>                                 x(t)                           {</a:t>
            </a:r>
            <a:r>
              <a:rPr lang="en-GB" altLang="zh-CN" dirty="0" err="1"/>
              <a:t>C</a:t>
            </a:r>
            <a:r>
              <a:rPr lang="en-GB" altLang="zh-CN" baseline="-25000" dirty="0" err="1"/>
              <a:t>n</a:t>
            </a:r>
            <a:r>
              <a:rPr lang="en-GB" altLang="zh-CN" baseline="-25000" dirty="0"/>
              <a:t> ,</a:t>
            </a:r>
            <a:r>
              <a:rPr lang="en-GB" altLang="zh-CN" dirty="0">
                <a:ea typeface="宋体" pitchFamily="2" charset="-122"/>
              </a:rPr>
              <a:t>n=…,-1,0,1,2,…, } </a:t>
            </a: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FT : Neat Form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3131840" y="2564904"/>
            <a:ext cx="12241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3131840" y="2924944"/>
            <a:ext cx="12241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510511" y="212356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FT</a:t>
            </a:r>
            <a:endParaRPr lang="zh-CN" altLang="en-US" dirty="0"/>
          </a:p>
        </p:txBody>
      </p:sp>
      <p:grpSp>
        <p:nvGrpSpPr>
          <p:cNvPr id="13" name="Group 27"/>
          <p:cNvGrpSpPr/>
          <p:nvPr/>
        </p:nvGrpSpPr>
        <p:grpSpPr>
          <a:xfrm>
            <a:off x="251520" y="3563724"/>
            <a:ext cx="3240360" cy="3177644"/>
            <a:chOff x="251520" y="2420888"/>
            <a:chExt cx="4680520" cy="3177644"/>
          </a:xfrm>
        </p:grpSpPr>
        <p:graphicFrame>
          <p:nvGraphicFramePr>
            <p:cNvPr id="14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6448386"/>
                </p:ext>
              </p:extLst>
            </p:nvPr>
          </p:nvGraphicFramePr>
          <p:xfrm>
            <a:off x="4514850" y="3346450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96" name="Equation" r:id="rId3" imgW="114300" imgH="165100" progId="Equation.3">
                    <p:embed/>
                  </p:oleObj>
                </mc:Choice>
                <mc:Fallback>
                  <p:oleObj name="Equation" r:id="rId3" imgW="114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14850" y="3346450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" name="Straight Arrow Connector 6"/>
            <p:cNvCxnSpPr/>
            <p:nvPr/>
          </p:nvCxnSpPr>
          <p:spPr>
            <a:xfrm>
              <a:off x="251520" y="4941168"/>
              <a:ext cx="46805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9"/>
            <p:cNvCxnSpPr/>
            <p:nvPr/>
          </p:nvCxnSpPr>
          <p:spPr>
            <a:xfrm flipV="1">
              <a:off x="611560" y="2420888"/>
              <a:ext cx="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20"/>
            <p:cNvSpPr/>
            <p:nvPr/>
          </p:nvSpPr>
          <p:spPr>
            <a:xfrm>
              <a:off x="628815" y="2601217"/>
              <a:ext cx="1494914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22"/>
            <p:cNvSpPr/>
            <p:nvPr/>
          </p:nvSpPr>
          <p:spPr>
            <a:xfrm>
              <a:off x="2123728" y="2492896"/>
              <a:ext cx="1598409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24"/>
            <p:cNvCxnSpPr/>
            <p:nvPr/>
          </p:nvCxnSpPr>
          <p:spPr>
            <a:xfrm>
              <a:off x="2195736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6"/>
            <p:cNvCxnSpPr/>
            <p:nvPr/>
          </p:nvCxnSpPr>
          <p:spPr>
            <a:xfrm>
              <a:off x="3779912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5"/>
            <p:cNvSpPr txBox="1"/>
            <p:nvPr/>
          </p:nvSpPr>
          <p:spPr>
            <a:xfrm>
              <a:off x="2123728" y="522920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                  2T</a:t>
              </a:r>
            </a:p>
          </p:txBody>
        </p:sp>
      </p:grpSp>
      <p:cxnSp>
        <p:nvCxnSpPr>
          <p:cNvPr id="22" name="Straight Arrow Connector 8"/>
          <p:cNvCxnSpPr/>
          <p:nvPr/>
        </p:nvCxnSpPr>
        <p:spPr>
          <a:xfrm>
            <a:off x="4211960" y="6021288"/>
            <a:ext cx="42484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1"/>
          <p:cNvCxnSpPr/>
          <p:nvPr/>
        </p:nvCxnSpPr>
        <p:spPr>
          <a:xfrm flipV="1">
            <a:off x="5004048" y="4982532"/>
            <a:ext cx="0" cy="10590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1"/>
          <p:cNvCxnSpPr/>
          <p:nvPr/>
        </p:nvCxnSpPr>
        <p:spPr>
          <a:xfrm flipV="1">
            <a:off x="7596336" y="5471066"/>
            <a:ext cx="0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3"/>
          <p:cNvCxnSpPr/>
          <p:nvPr/>
        </p:nvCxnSpPr>
        <p:spPr>
          <a:xfrm flipH="1" flipV="1">
            <a:off x="5551048" y="5424900"/>
            <a:ext cx="19704" cy="5963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30"/>
          <p:cNvCxnSpPr/>
          <p:nvPr/>
        </p:nvCxnSpPr>
        <p:spPr>
          <a:xfrm flipV="1">
            <a:off x="7020272" y="4354071"/>
            <a:ext cx="0" cy="16875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31"/>
          <p:cNvCxnSpPr/>
          <p:nvPr/>
        </p:nvCxnSpPr>
        <p:spPr>
          <a:xfrm flipV="1">
            <a:off x="8172400" y="5003884"/>
            <a:ext cx="0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2"/>
          <p:cNvCxnSpPr/>
          <p:nvPr/>
        </p:nvCxnSpPr>
        <p:spPr>
          <a:xfrm flipV="1">
            <a:off x="6077360" y="4323928"/>
            <a:ext cx="0" cy="17281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13"/>
          <p:cNvCxnSpPr/>
          <p:nvPr/>
        </p:nvCxnSpPr>
        <p:spPr>
          <a:xfrm flipV="1">
            <a:off x="6547483" y="4203585"/>
            <a:ext cx="0" cy="2160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2"/>
          <p:cNvSpPr txBox="1"/>
          <p:nvPr/>
        </p:nvSpPr>
        <p:spPr>
          <a:xfrm>
            <a:off x="132753" y="6433227"/>
            <a:ext cx="73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4" name="TextBox 3"/>
          <p:cNvSpPr txBox="1"/>
          <p:nvPr/>
        </p:nvSpPr>
        <p:spPr>
          <a:xfrm>
            <a:off x="5796136" y="6337029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graphicFrame>
        <p:nvGraphicFramePr>
          <p:cNvPr id="35" name="对象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120934"/>
              </p:ext>
            </p:extLst>
          </p:nvPr>
        </p:nvGraphicFramePr>
        <p:xfrm>
          <a:off x="5339472" y="3758697"/>
          <a:ext cx="271462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97" name="公式" r:id="rId5" imgW="1714320" imgH="241200" progId="Equation.3">
                  <p:embed/>
                </p:oleObj>
              </mc:Choice>
              <mc:Fallback>
                <p:oleObj name="公式" r:id="rId5" imgW="171432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9472" y="3758697"/>
                        <a:ext cx="2714625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对象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98025"/>
              </p:ext>
            </p:extLst>
          </p:nvPr>
        </p:nvGraphicFramePr>
        <p:xfrm>
          <a:off x="5149689" y="4946024"/>
          <a:ext cx="2795587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98" name="公式" r:id="rId7" imgW="1765080" imgH="241200" progId="Equation.3">
                  <p:embed/>
                </p:oleObj>
              </mc:Choice>
              <mc:Fallback>
                <p:oleObj name="公式" r:id="rId7" imgW="176508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49689" y="4946024"/>
                        <a:ext cx="2795587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274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80120"/>
            <a:ext cx="9144000" cy="12527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zh-CN" sz="2400" dirty="0">
                <a:ea typeface="宋体" pitchFamily="2" charset="-122"/>
              </a:rPr>
              <a:t>In general, a signal with T = 2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p </a:t>
            </a:r>
            <a:r>
              <a:rPr lang="en-GB" altLang="zh-CN" sz="2400" dirty="0">
                <a:ea typeface="宋体" pitchFamily="2" charset="-122"/>
              </a:rPr>
              <a:t>/ 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w </a:t>
            </a:r>
            <a:r>
              <a:rPr lang="en-GB" altLang="zh-CN" sz="2400" dirty="0">
                <a:ea typeface="宋体" pitchFamily="2" charset="-122"/>
              </a:rPr>
              <a:t>can be represented as follows</a:t>
            </a:r>
          </a:p>
          <a:p>
            <a:pPr marL="0" indent="0" eaLnBrk="1" hangingPunct="1"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Recap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25377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4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659130"/>
              </p:ext>
            </p:extLst>
          </p:nvPr>
        </p:nvGraphicFramePr>
        <p:xfrm>
          <a:off x="1301750" y="1479963"/>
          <a:ext cx="6426200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5" name="Equation" r:id="rId5" imgW="2527300" imgH="1117600" progId="Equation.3">
                  <p:embed/>
                </p:oleObj>
              </mc:Choice>
              <mc:Fallback>
                <p:oleObj name="Equation" r:id="rId5" imgW="2527300" imgH="1117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01750" y="1479963"/>
                        <a:ext cx="6426200" cy="213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109986"/>
              </p:ext>
            </p:extLst>
          </p:nvPr>
        </p:nvGraphicFramePr>
        <p:xfrm>
          <a:off x="1619672" y="3533611"/>
          <a:ext cx="6480720" cy="3124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6" name="Equation" r:id="rId7" imgW="3124200" imgH="2286000" progId="Equation.3">
                  <p:embed/>
                </p:oleObj>
              </mc:Choice>
              <mc:Fallback>
                <p:oleObj name="Equation" r:id="rId7" imgW="3124200" imgH="2286000" progId="Equation.3">
                  <p:embed/>
                  <p:pic>
                    <p:nvPicPr>
                      <p:cNvPr id="8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19672" y="3533611"/>
                        <a:ext cx="6480720" cy="3124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-57421" y="2610281"/>
            <a:ext cx="20569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This is the idea of </a:t>
            </a:r>
          </a:p>
          <a:p>
            <a:endParaRPr lang="en-US" altLang="zh-CN" dirty="0"/>
          </a:p>
          <a:p>
            <a:r>
              <a:rPr lang="en-US" altLang="zh-CN" dirty="0"/>
              <a:t>JPEG, MP3, MP4</a:t>
            </a:r>
          </a:p>
          <a:p>
            <a:endParaRPr lang="en-US" altLang="zh-CN" dirty="0"/>
          </a:p>
          <a:p>
            <a:r>
              <a:rPr lang="en-US" altLang="zh-CN" dirty="0"/>
              <a:t>Compress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5560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858230"/>
            <a:ext cx="9144000" cy="2138722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GB" altLang="zh-CN" dirty="0">
                <a:ea typeface="宋体" pitchFamily="2" charset="-122"/>
              </a:rPr>
              <a:t>Which is the exponential form of the Fourier series. </a:t>
            </a: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eaLnBrk="1" hangingPunct="1"/>
            <a:r>
              <a:rPr lang="en-GB" altLang="zh-CN" dirty="0">
                <a:ea typeface="宋体" pitchFamily="2" charset="-122"/>
              </a:rPr>
              <a:t>In this expression the values </a:t>
            </a:r>
            <a:r>
              <a:rPr lang="en-GB" altLang="zh-CN" dirty="0" err="1">
                <a:ea typeface="宋体" pitchFamily="2" charset="-122"/>
              </a:rPr>
              <a:t>C</a:t>
            </a:r>
            <a:r>
              <a:rPr lang="en-GB" altLang="zh-CN" baseline="-25000" dirty="0" err="1">
                <a:ea typeface="宋体" pitchFamily="2" charset="-122"/>
              </a:rPr>
              <a:t>n</a:t>
            </a:r>
            <a:r>
              <a:rPr lang="en-GB" altLang="zh-CN" dirty="0">
                <a:ea typeface="宋体" pitchFamily="2" charset="-122"/>
              </a:rPr>
              <a:t> are complex number, we have</a:t>
            </a:r>
          </a:p>
          <a:p>
            <a:pPr marL="0" indent="0">
              <a:buNone/>
            </a:pPr>
            <a:r>
              <a:rPr lang="en-GB" altLang="zh-CN" dirty="0">
                <a:ea typeface="宋体" pitchFamily="2" charset="-122"/>
              </a:rPr>
              <a:t>                            </a:t>
            </a: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r>
              <a:rPr lang="en-GB" altLang="zh-CN" dirty="0">
                <a:ea typeface="宋体" pitchFamily="2" charset="-122"/>
              </a:rPr>
              <a:t>                                 x(t)                           {</a:t>
            </a:r>
            <a:r>
              <a:rPr lang="en-GB" altLang="zh-CN" dirty="0" err="1"/>
              <a:t>C</a:t>
            </a:r>
            <a:r>
              <a:rPr lang="en-GB" altLang="zh-CN" baseline="-25000" dirty="0" err="1"/>
              <a:t>n</a:t>
            </a:r>
            <a:r>
              <a:rPr lang="en-GB" altLang="zh-CN" baseline="-25000" dirty="0"/>
              <a:t> ,</a:t>
            </a:r>
            <a:r>
              <a:rPr lang="en-GB" altLang="zh-CN" dirty="0">
                <a:ea typeface="宋体" pitchFamily="2" charset="-122"/>
              </a:rPr>
              <a:t>n=…,-1,0,1,2,…, } </a:t>
            </a: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  <a:p>
            <a:pPr marL="0" indent="0" eaLnBrk="1" hangingPunct="1">
              <a:buNone/>
            </a:pPr>
            <a:endParaRPr lang="en-GB" altLang="zh-CN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FT : Neat Form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3131840" y="2564904"/>
            <a:ext cx="12241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3131840" y="2924944"/>
            <a:ext cx="122413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510511" y="212356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FT</a:t>
            </a:r>
            <a:endParaRPr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3491880" y="301487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IFT</a:t>
            </a:r>
            <a:endParaRPr lang="zh-CN" altLang="en-US" dirty="0"/>
          </a:p>
        </p:txBody>
      </p:sp>
      <p:graphicFrame>
        <p:nvGraphicFramePr>
          <p:cNvPr id="3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156589"/>
              </p:ext>
            </p:extLst>
          </p:nvPr>
        </p:nvGraphicFramePr>
        <p:xfrm>
          <a:off x="4586858" y="4210546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4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86858" y="4210546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727163"/>
              </p:ext>
            </p:extLst>
          </p:nvPr>
        </p:nvGraphicFramePr>
        <p:xfrm>
          <a:off x="1254125" y="4076700"/>
          <a:ext cx="6348413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5" name="公式" r:id="rId5" imgW="3225600" imgH="863280" progId="Equation.3">
                  <p:embed/>
                </p:oleObj>
              </mc:Choice>
              <mc:Fallback>
                <p:oleObj name="公式" r:id="rId5" imgW="3225600" imgH="863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4125" y="4076700"/>
                        <a:ext cx="6348413" cy="1512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539552" y="6097420"/>
            <a:ext cx="221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dirty="0"/>
              <a:t> where </a:t>
            </a:r>
            <a:r>
              <a:rPr lang="en-GB" altLang="zh-CN" dirty="0">
                <a:latin typeface="Symbol" charset="2"/>
                <a:cs typeface="Symbol" charset="2"/>
              </a:rPr>
              <a:t>w </a:t>
            </a:r>
            <a:r>
              <a:rPr lang="en-GB" altLang="zh-CN" dirty="0"/>
              <a:t>=  (2</a:t>
            </a:r>
            <a:r>
              <a:rPr lang="en-GB" altLang="zh-CN" dirty="0">
                <a:latin typeface="Symbol" charset="2"/>
                <a:cs typeface="Symbol" charset="2"/>
              </a:rPr>
              <a:t> p</a:t>
            </a:r>
            <a:r>
              <a:rPr lang="en-GB" altLang="zh-CN" dirty="0"/>
              <a:t>) / 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3106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80728"/>
            <a:ext cx="8928992" cy="2077691"/>
          </a:xfrm>
        </p:spPr>
        <p:txBody>
          <a:bodyPr/>
          <a:lstStyle/>
          <a:p>
            <a:pPr marL="0" indent="0" algn="just" eaLnBrk="1" hangingPunct="1">
              <a:buNone/>
            </a:pPr>
            <a:r>
              <a:rPr lang="en-GB" altLang="zh-CN" sz="2000" dirty="0">
                <a:ea typeface="宋体" pitchFamily="2" charset="-122"/>
              </a:rPr>
              <a:t>If the periodic signal is replace with an aperiodic signal </a:t>
            </a:r>
            <a:r>
              <a:rPr lang="en-GB" altLang="zh-CN" sz="2800" b="1" dirty="0">
                <a:ea typeface="宋体" pitchFamily="2" charset="-122"/>
              </a:rPr>
              <a:t>(general case) </a:t>
            </a:r>
          </a:p>
          <a:p>
            <a:pPr marL="0" indent="0" algn="just" eaLnBrk="1" hangingPunct="1">
              <a:buNone/>
            </a:pPr>
            <a:r>
              <a:rPr lang="en-GB" altLang="zh-CN" dirty="0">
                <a:ea typeface="宋体" pitchFamily="2" charset="-122"/>
              </a:rPr>
              <a:t>FT is given by</a:t>
            </a:r>
            <a:endParaRPr lang="zh-CN" altLang="en-US" dirty="0">
              <a:ea typeface="宋体" pitchFamily="2" charset="-122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FT in complex exponential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212437"/>
              </p:ext>
            </p:extLst>
          </p:nvPr>
        </p:nvGraphicFramePr>
        <p:xfrm>
          <a:off x="827584" y="2924944"/>
          <a:ext cx="7308850" cy="216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78" name="Equation" r:id="rId3" imgW="2616200" imgH="660400" progId="Equation.3">
                  <p:embed/>
                </p:oleObj>
              </mc:Choice>
              <mc:Fallback>
                <p:oleObj name="Equation" r:id="rId3" imgW="26162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924944"/>
                        <a:ext cx="7308850" cy="2160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11760" y="5661248"/>
            <a:ext cx="476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/>
              <a:t>Is that deadly simple?</a:t>
            </a:r>
          </a:p>
        </p:txBody>
      </p:sp>
    </p:spTree>
    <p:extLst>
      <p:ext uri="{BB962C8B-B14F-4D97-AF65-F5344CB8AC3E}">
        <p14:creationId xmlns:p14="http://schemas.microsoft.com/office/powerpoint/2010/main" val="947609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-2738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Example I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196752"/>
            <a:ext cx="7023866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the case of a rectangular pulse. In particular, let us define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Its FT is given by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Which is called the </a:t>
            </a:r>
            <a:r>
              <a:rPr lang="en-US" dirty="0" err="1"/>
              <a:t>Sinc</a:t>
            </a:r>
            <a:r>
              <a:rPr lang="en-US" dirty="0"/>
              <a:t> function. </a:t>
            </a:r>
          </a:p>
          <a:p>
            <a:endParaRPr lang="en-US" dirty="0"/>
          </a:p>
          <a:p>
            <a:r>
              <a:rPr lang="en-US" dirty="0"/>
              <a:t>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964554"/>
              </p:ext>
            </p:extLst>
          </p:nvPr>
        </p:nvGraphicFramePr>
        <p:xfrm>
          <a:off x="1547664" y="4005064"/>
          <a:ext cx="5174575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96" name="Equation" r:id="rId3" imgW="2527300" imgH="457200" progId="Equation.3">
                  <p:embed/>
                </p:oleObj>
              </mc:Choice>
              <mc:Fallback>
                <p:oleObj name="Equation" r:id="rId3" imgW="2527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664" y="4005064"/>
                        <a:ext cx="5174575" cy="936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5" descr="fig1_6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583606"/>
            <a:ext cx="4176464" cy="220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392765"/>
              </p:ext>
            </p:extLst>
          </p:nvPr>
        </p:nvGraphicFramePr>
        <p:xfrm>
          <a:off x="374734" y="1916832"/>
          <a:ext cx="5277386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97" name="Equation" r:id="rId6" imgW="2463800" imgH="571500" progId="Equation.3">
                  <p:embed/>
                </p:oleObj>
              </mc:Choice>
              <mc:Fallback>
                <p:oleObj name="Equation" r:id="rId6" imgW="24638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4734" y="1916832"/>
                        <a:ext cx="5277386" cy="122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337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7136" y="-378296"/>
            <a:ext cx="9171136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Example I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63888" y="0"/>
            <a:ext cx="5724128" cy="6192688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zh-CN" sz="2400" dirty="0">
                <a:solidFill>
                  <a:srgbClr val="000000"/>
                </a:solidFill>
                <a:ea typeface="宋体" pitchFamily="2" charset="-122"/>
              </a:rPr>
              <a:t>There are a number of features to note:</a:t>
            </a:r>
          </a:p>
          <a:p>
            <a:pPr eaLnBrk="1" hangingPunct="1">
              <a:buNone/>
            </a:pPr>
            <a:endParaRPr lang="en-US" altLang="zh-CN" sz="2000" dirty="0">
              <a:solidFill>
                <a:srgbClr val="000000"/>
              </a:solidFill>
              <a:ea typeface="宋体" pitchFamily="2" charset="-122"/>
            </a:endParaRPr>
          </a:p>
          <a:p>
            <a:pPr eaLnBrk="1" hangingPunct="1">
              <a:buAutoNum type="arabicPeriod"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The bandwidth of the signal is only approximately finite.</a:t>
            </a:r>
          </a:p>
          <a:p>
            <a:pPr marL="0" indent="0" eaLnBrk="1" hangingPunct="1">
              <a:buNone/>
            </a:pPr>
            <a:endParaRPr lang="en-US" altLang="zh-CN" sz="1600" dirty="0">
              <a:solidFill>
                <a:srgbClr val="000000"/>
              </a:solidFill>
              <a:ea typeface="宋体" pitchFamily="2" charset="-122"/>
            </a:endParaRPr>
          </a:p>
          <a:p>
            <a:pPr marL="0" indent="0" eaLnBrk="1" hangingPunct="1">
              <a:buNone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        Most of the energy is contained in a limited regions </a:t>
            </a:r>
          </a:p>
          <a:p>
            <a:pPr marL="0" indent="0" eaLnBrk="1" hangingPunct="1">
              <a:buNone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        called the main-lobe. </a:t>
            </a:r>
          </a:p>
          <a:p>
            <a:pPr marL="0" indent="0" eaLnBrk="1" hangingPunct="1">
              <a:buNone/>
            </a:pPr>
            <a:endParaRPr lang="en-US" altLang="zh-CN" sz="1600" dirty="0">
              <a:solidFill>
                <a:srgbClr val="000000"/>
              </a:solidFill>
              <a:ea typeface="宋体" pitchFamily="2" charset="-122"/>
            </a:endParaRPr>
          </a:p>
          <a:p>
            <a:pPr marL="0" indent="0" eaLnBrk="1" hangingPunct="1">
              <a:buNone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       However, some energy is found at all frequencies.</a:t>
            </a:r>
          </a:p>
          <a:p>
            <a:pPr marL="514350" indent="-514350" eaLnBrk="1" hangingPunct="1">
              <a:buAutoNum type="arabicPeriod"/>
            </a:pPr>
            <a:endParaRPr lang="en-US" altLang="zh-CN" sz="1600" dirty="0">
              <a:solidFill>
                <a:srgbClr val="000000"/>
              </a:solidFill>
              <a:ea typeface="宋体" pitchFamily="2" charset="-122"/>
            </a:endParaRPr>
          </a:p>
          <a:p>
            <a:pPr eaLnBrk="1" hangingPunct="1">
              <a:buAutoNum type="arabicPeriod" startAt="2"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 The spectrum has positive and negative  </a:t>
            </a:r>
          </a:p>
          <a:p>
            <a:pPr marL="0" indent="0" eaLnBrk="1" hangingPunct="1">
              <a:buNone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         frequencies. </a:t>
            </a:r>
          </a:p>
          <a:p>
            <a:pPr marL="0" indent="0" eaLnBrk="1" hangingPunct="1">
              <a:buNone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        These are symmetric about the origin. </a:t>
            </a:r>
          </a:p>
          <a:p>
            <a:pPr marL="0" indent="0" eaLnBrk="1" hangingPunct="1">
              <a:buNone/>
            </a:pPr>
            <a:endParaRPr lang="en-US" altLang="zh-CN" sz="1600" dirty="0">
              <a:solidFill>
                <a:srgbClr val="000000"/>
              </a:solidFill>
              <a:ea typeface="宋体" pitchFamily="2" charset="-122"/>
            </a:endParaRPr>
          </a:p>
          <a:p>
            <a:pPr marL="0" indent="0" eaLnBrk="1" hangingPunct="1">
              <a:buNone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        This may seem non-intuitive, but can be seen  </a:t>
            </a:r>
          </a:p>
          <a:p>
            <a:pPr marL="0" indent="0" eaLnBrk="1" hangingPunct="1">
              <a:buNone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        from equations in periodic case</a:t>
            </a:r>
          </a:p>
          <a:p>
            <a:pPr marL="0" indent="0" eaLnBrk="1" hangingPunct="1">
              <a:buNone/>
            </a:pPr>
            <a:endParaRPr lang="en-US" altLang="zh-CN" sz="1600" dirty="0">
              <a:solidFill>
                <a:srgbClr val="000000"/>
              </a:solidFill>
              <a:ea typeface="宋体" pitchFamily="2" charset="-122"/>
            </a:endParaRPr>
          </a:p>
          <a:p>
            <a:pPr eaLnBrk="1" hangingPunct="1">
              <a:buAutoNum type="arabicPeriod" startAt="3"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 Note that the spectrum is continuous now: </a:t>
            </a:r>
          </a:p>
          <a:p>
            <a:pPr marL="0" indent="0" eaLnBrk="1" hangingPunct="1">
              <a:buNone/>
            </a:pPr>
            <a:r>
              <a:rPr lang="en-US" altLang="zh-CN" sz="1600" dirty="0">
                <a:solidFill>
                  <a:srgbClr val="000000"/>
                </a:solidFill>
                <a:ea typeface="宋体" pitchFamily="2" charset="-122"/>
              </a:rPr>
              <a:t>      </a:t>
            </a:r>
          </a:p>
        </p:txBody>
      </p:sp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" y="1558280"/>
            <a:ext cx="3600400" cy="35269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5" y="5555541"/>
            <a:ext cx="2153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X(F)= </a:t>
            </a:r>
            <a:r>
              <a:rPr lang="en-US" dirty="0" err="1"/>
              <a:t>Sinc</a:t>
            </a:r>
            <a:r>
              <a:rPr lang="en-US" dirty="0"/>
              <a:t> function</a:t>
            </a:r>
          </a:p>
          <a:p>
            <a:endParaRPr 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7504" y="137361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power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324647" y="495103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Frequency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5036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90538"/>
            <a:ext cx="8229600" cy="49053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zh-CN" sz="4800" b="1" dirty="0">
                <a:solidFill>
                  <a:srgbClr val="FF0000"/>
                </a:solidFill>
                <a:ea typeface="宋体" panose="02010600030101010101" pitchFamily="2" charset="-122"/>
              </a:rPr>
              <a:t>Fourier's Song</a:t>
            </a:r>
            <a:endParaRPr lang="zh-CN" altLang="en-US" sz="48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pic>
        <p:nvPicPr>
          <p:cNvPr id="4" name="yt1s.com - Wonderful Wave song about Fourier analysis_v72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09262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387424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The world has changed</a:t>
            </a:r>
          </a:p>
        </p:txBody>
      </p:sp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90363"/>
            <a:ext cx="5791200" cy="45474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8184" y="548680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eye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716016" y="764704"/>
            <a:ext cx="1440160" cy="576064"/>
          </a:xfrm>
          <a:prstGeom prst="straightConnector1">
            <a:avLst/>
          </a:prstGeom>
          <a:ln w="76200" cmpd="sng">
            <a:solidFill>
              <a:srgbClr val="00009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9552" y="5949280"/>
            <a:ext cx="840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module and a few following ones will make use of the frequency information</a:t>
            </a:r>
          </a:p>
        </p:txBody>
      </p:sp>
    </p:spTree>
    <p:extLst>
      <p:ext uri="{BB962C8B-B14F-4D97-AF65-F5344CB8AC3E}">
        <p14:creationId xmlns:p14="http://schemas.microsoft.com/office/powerpoint/2010/main" val="2444399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4" y="19246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This module is about practical applications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63043"/>
            <a:ext cx="8229600" cy="4525963"/>
          </a:xfrm>
        </p:spPr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How to use this idea? </a:t>
            </a:r>
            <a:endParaRPr lang="zh-CN" alt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718442"/>
              </p:ext>
            </p:extLst>
          </p:nvPr>
        </p:nvGraphicFramePr>
        <p:xfrm>
          <a:off x="917575" y="3284984"/>
          <a:ext cx="7308850" cy="1296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69" name="Equation" r:id="rId3" imgW="2616200" imgH="660400" progId="Equation.3">
                  <p:embed/>
                </p:oleObj>
              </mc:Choice>
              <mc:Fallback>
                <p:oleObj name="Equation" r:id="rId3" imgW="26162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575" y="3284984"/>
                        <a:ext cx="7308850" cy="12964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8457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4"/>
          <p:cNvSpPr>
            <a:spLocks noChangeShapeType="1"/>
          </p:cNvSpPr>
          <p:nvPr/>
        </p:nvSpPr>
        <p:spPr bwMode="auto">
          <a:xfrm>
            <a:off x="4427538" y="489694"/>
            <a:ext cx="0" cy="3357563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>
            <a:off x="4716463" y="3055094"/>
            <a:ext cx="417671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6659563" y="894507"/>
            <a:ext cx="0" cy="30956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7019925" y="1254869"/>
            <a:ext cx="0" cy="18002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126" name="Line 8"/>
          <p:cNvSpPr>
            <a:spLocks noChangeShapeType="1"/>
          </p:cNvSpPr>
          <p:nvPr/>
        </p:nvSpPr>
        <p:spPr bwMode="auto">
          <a:xfrm>
            <a:off x="7956550" y="2766169"/>
            <a:ext cx="0" cy="2889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6804248" y="3342630"/>
            <a:ext cx="15389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>
                <a:ln>
                  <a:solidFill>
                    <a:srgbClr val="FFFFFF"/>
                  </a:solidFill>
                </a:ln>
                <a:ea typeface="宋体" charset="-122"/>
              </a:rPr>
              <a:t>1             10    </a:t>
            </a: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5076825" y="4206032"/>
            <a:ext cx="3235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  <a:ea typeface="宋体" charset="-122"/>
              </a:rPr>
              <a:t>Frequency domain </a:t>
            </a:r>
          </a:p>
        </p:txBody>
      </p:sp>
      <p:pic>
        <p:nvPicPr>
          <p:cNvPr id="5129" name="Picture 11" descr="s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9694"/>
            <a:ext cx="4427538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 Box 12"/>
          <p:cNvSpPr txBox="1">
            <a:spLocks noChangeArrowheads="1"/>
          </p:cNvSpPr>
          <p:nvPr/>
        </p:nvSpPr>
        <p:spPr bwMode="auto">
          <a:xfrm>
            <a:off x="879475" y="4031407"/>
            <a:ext cx="22447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000000"/>
                </a:solidFill>
                <a:ea typeface="宋体" charset="-122"/>
              </a:rPr>
              <a:t>Time domain</a:t>
            </a:r>
          </a:p>
        </p:txBody>
      </p:sp>
      <p:sp>
        <p:nvSpPr>
          <p:cNvPr id="5131" name="Text Box 13"/>
          <p:cNvSpPr txBox="1">
            <a:spLocks noChangeArrowheads="1"/>
          </p:cNvSpPr>
          <p:nvPr/>
        </p:nvSpPr>
        <p:spPr bwMode="auto">
          <a:xfrm>
            <a:off x="1547664" y="5013176"/>
            <a:ext cx="6687047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S</a:t>
            </a:r>
            <a:r>
              <a:rPr lang="en-US" altLang="zh-CN" sz="3600" baseline="-25000" dirty="0">
                <a:solidFill>
                  <a:srgbClr val="000000"/>
                </a:solidFill>
                <a:ea typeface="宋体" charset="-122"/>
              </a:rPr>
              <a:t>1</a:t>
            </a:r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(t)= 10 </a:t>
            </a:r>
            <a:r>
              <a:rPr lang="en-US" altLang="zh-CN" sz="3600" dirty="0" err="1">
                <a:solidFill>
                  <a:srgbClr val="000000"/>
                </a:solidFill>
                <a:ea typeface="宋体" charset="-122"/>
              </a:rPr>
              <a:t>cos</a:t>
            </a:r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(2</a:t>
            </a:r>
            <a:r>
              <a:rPr lang="en-US" altLang="zh-CN" sz="3600" dirty="0">
                <a:solidFill>
                  <a:srgbClr val="000000"/>
                </a:solidFill>
                <a:latin typeface="Symbol" charset="2"/>
                <a:ea typeface="宋体" charset="-122"/>
                <a:cs typeface="Symbol" charset="2"/>
              </a:rPr>
              <a:t>p</a:t>
            </a:r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t) + </a:t>
            </a:r>
            <a:r>
              <a:rPr lang="en-US" altLang="zh-CN" sz="3600" dirty="0" err="1">
                <a:solidFill>
                  <a:srgbClr val="000000"/>
                </a:solidFill>
                <a:ea typeface="宋体" charset="-122"/>
              </a:rPr>
              <a:t>cos</a:t>
            </a:r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(10*2</a:t>
            </a:r>
            <a:r>
              <a:rPr lang="en-US" altLang="zh-CN" sz="3600" dirty="0">
                <a:solidFill>
                  <a:srgbClr val="000000"/>
                </a:solidFill>
                <a:latin typeface="Symbol" charset="2"/>
                <a:ea typeface="宋体" charset="-122"/>
                <a:cs typeface="Symbol" charset="2"/>
              </a:rPr>
              <a:t>p</a:t>
            </a:r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t)</a:t>
            </a:r>
          </a:p>
          <a:p>
            <a:endParaRPr lang="da-DK" altLang="zh-CN" sz="700" dirty="0">
              <a:solidFill>
                <a:srgbClr val="000000"/>
              </a:solidFill>
              <a:ea typeface="宋体" charset="-122"/>
            </a:endParaRPr>
          </a:p>
          <a:p>
            <a:r>
              <a:rPr lang="da-DK" altLang="zh-CN" sz="700" dirty="0">
                <a:solidFill>
                  <a:srgbClr val="000000"/>
                </a:solidFill>
                <a:ea typeface="宋体" charset="-122"/>
              </a:rPr>
              <a:t>for i=1:10000</a:t>
            </a:r>
          </a:p>
          <a:p>
            <a:r>
              <a:rPr lang="da-DK" altLang="zh-CN" sz="700" dirty="0">
                <a:solidFill>
                  <a:srgbClr val="000000"/>
                </a:solidFill>
                <a:ea typeface="宋体" charset="-122"/>
              </a:rPr>
              <a:t>x(i)=10*</a:t>
            </a:r>
            <a:r>
              <a:rPr lang="da-DK" altLang="zh-CN" sz="700" dirty="0" err="1">
                <a:solidFill>
                  <a:srgbClr val="000000"/>
                </a:solidFill>
                <a:ea typeface="宋体" charset="-122"/>
              </a:rPr>
              <a:t>cos</a:t>
            </a:r>
            <a:r>
              <a:rPr lang="da-DK" altLang="zh-CN" sz="700" dirty="0">
                <a:solidFill>
                  <a:srgbClr val="000000"/>
                </a:solidFill>
                <a:ea typeface="宋体" charset="-122"/>
              </a:rPr>
              <a:t>(i*0.01)+</a:t>
            </a:r>
            <a:r>
              <a:rPr lang="da-DK" altLang="zh-CN" sz="700" dirty="0" err="1">
                <a:solidFill>
                  <a:srgbClr val="000000"/>
                </a:solidFill>
                <a:ea typeface="宋体" charset="-122"/>
              </a:rPr>
              <a:t>cos</a:t>
            </a:r>
            <a:r>
              <a:rPr lang="da-DK" altLang="zh-CN" sz="700" dirty="0">
                <a:solidFill>
                  <a:srgbClr val="000000"/>
                </a:solidFill>
                <a:ea typeface="宋体" charset="-122"/>
              </a:rPr>
              <a:t>(i*10*0.01);</a:t>
            </a:r>
          </a:p>
          <a:p>
            <a:r>
              <a:rPr lang="da-DK" altLang="zh-CN" sz="700" dirty="0">
                <a:solidFill>
                  <a:srgbClr val="000000"/>
                </a:solidFill>
                <a:ea typeface="宋体" charset="-122"/>
              </a:rPr>
              <a:t>End</a:t>
            </a:r>
          </a:p>
          <a:p>
            <a:r>
              <a:rPr lang="en-US" altLang="zh-CN" sz="800" dirty="0">
                <a:solidFill>
                  <a:srgbClr val="000000"/>
                </a:solidFill>
                <a:ea typeface="宋体" charset="-122"/>
              </a:rPr>
              <a:t>Sound(x)</a:t>
            </a:r>
          </a:p>
          <a:p>
            <a:endParaRPr lang="en-US" altLang="zh-CN" sz="700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5496" y="-3874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dirty="0">
                <a:solidFill>
                  <a:srgbClr val="FF0000"/>
                </a:solidFill>
                <a:ea typeface="宋体" charset="-122"/>
              </a:rPr>
              <a:t>App 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4427538" y="561702"/>
            <a:ext cx="0" cy="3357563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4716463" y="3127102"/>
            <a:ext cx="417671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6659563" y="966515"/>
            <a:ext cx="0" cy="30956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7019925" y="2766740"/>
            <a:ext cx="0" cy="3603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7956550" y="1398315"/>
            <a:ext cx="0" cy="17287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076825" y="4278040"/>
            <a:ext cx="3235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dirty="0">
                <a:ea typeface="宋体" charset="-122"/>
              </a:rPr>
              <a:t>Frequency domain </a:t>
            </a:r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879475" y="4103415"/>
            <a:ext cx="22447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ea typeface="宋体" charset="-122"/>
              </a:rPr>
              <a:t>Time domain</a:t>
            </a: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1331640" y="4987041"/>
            <a:ext cx="668704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S</a:t>
            </a:r>
            <a:r>
              <a:rPr lang="en-US" altLang="zh-CN" sz="3600" baseline="-25000" dirty="0">
                <a:solidFill>
                  <a:srgbClr val="000000"/>
                </a:solidFill>
                <a:ea typeface="宋体" charset="-122"/>
              </a:rPr>
              <a:t>2</a:t>
            </a:r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(t)= </a:t>
            </a:r>
            <a:r>
              <a:rPr lang="en-US" altLang="zh-CN" sz="3600" dirty="0" err="1">
                <a:solidFill>
                  <a:srgbClr val="000000"/>
                </a:solidFill>
                <a:ea typeface="宋体" charset="-122"/>
              </a:rPr>
              <a:t>cos</a:t>
            </a:r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(2</a:t>
            </a:r>
            <a:r>
              <a:rPr lang="en-US" altLang="zh-CN" sz="3600" dirty="0">
                <a:solidFill>
                  <a:srgbClr val="000000"/>
                </a:solidFill>
                <a:latin typeface="Symbol" charset="2"/>
                <a:ea typeface="宋体" charset="-122"/>
                <a:cs typeface="Symbol" charset="2"/>
              </a:rPr>
              <a:t>p</a:t>
            </a:r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t) + 10 </a:t>
            </a:r>
            <a:r>
              <a:rPr lang="en-US" altLang="zh-CN" sz="3600" dirty="0" err="1">
                <a:solidFill>
                  <a:srgbClr val="000000"/>
                </a:solidFill>
                <a:ea typeface="宋体" charset="-122"/>
              </a:rPr>
              <a:t>cos</a:t>
            </a:r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(10*2</a:t>
            </a:r>
            <a:r>
              <a:rPr lang="en-US" altLang="zh-CN" sz="3600" dirty="0">
                <a:solidFill>
                  <a:srgbClr val="000000"/>
                </a:solidFill>
                <a:latin typeface="Symbol" charset="2"/>
                <a:ea typeface="宋体" charset="-122"/>
                <a:cs typeface="Symbol" charset="2"/>
              </a:rPr>
              <a:t>p</a:t>
            </a:r>
            <a:r>
              <a:rPr lang="en-US" altLang="zh-CN" sz="3600" dirty="0">
                <a:solidFill>
                  <a:srgbClr val="000000"/>
                </a:solidFill>
                <a:ea typeface="宋体" charset="-122"/>
              </a:rPr>
              <a:t>t)</a:t>
            </a:r>
          </a:p>
          <a:p>
            <a:endParaRPr lang="da-DK" altLang="zh-CN" sz="800" dirty="0">
              <a:solidFill>
                <a:srgbClr val="000000"/>
              </a:solidFill>
              <a:ea typeface="宋体" charset="-122"/>
            </a:endParaRPr>
          </a:p>
          <a:p>
            <a:r>
              <a:rPr lang="da-DK" altLang="zh-CN" sz="800" dirty="0">
                <a:solidFill>
                  <a:srgbClr val="000000"/>
                </a:solidFill>
                <a:ea typeface="宋体" charset="-122"/>
              </a:rPr>
              <a:t>for i=1:10000</a:t>
            </a:r>
          </a:p>
          <a:p>
            <a:r>
              <a:rPr lang="da-DK" altLang="zh-CN" sz="800" dirty="0">
                <a:solidFill>
                  <a:srgbClr val="000000"/>
                </a:solidFill>
                <a:ea typeface="宋体" charset="-122"/>
              </a:rPr>
              <a:t>x(i)=1*</a:t>
            </a:r>
            <a:r>
              <a:rPr lang="da-DK" altLang="zh-CN" sz="800" dirty="0" err="1">
                <a:solidFill>
                  <a:srgbClr val="000000"/>
                </a:solidFill>
                <a:ea typeface="宋体" charset="-122"/>
              </a:rPr>
              <a:t>cos</a:t>
            </a:r>
            <a:r>
              <a:rPr lang="da-DK" altLang="zh-CN" sz="800" dirty="0">
                <a:solidFill>
                  <a:srgbClr val="000000"/>
                </a:solidFill>
                <a:ea typeface="宋体" charset="-122"/>
              </a:rPr>
              <a:t>(i*0.01)+10*</a:t>
            </a:r>
            <a:r>
              <a:rPr lang="da-DK" altLang="zh-CN" sz="800" dirty="0" err="1">
                <a:solidFill>
                  <a:srgbClr val="000000"/>
                </a:solidFill>
                <a:ea typeface="宋体" charset="-122"/>
              </a:rPr>
              <a:t>cos</a:t>
            </a:r>
            <a:r>
              <a:rPr lang="da-DK" altLang="zh-CN" sz="800" dirty="0">
                <a:solidFill>
                  <a:srgbClr val="000000"/>
                </a:solidFill>
                <a:ea typeface="宋体" charset="-122"/>
              </a:rPr>
              <a:t>(i*10*0.01);</a:t>
            </a:r>
          </a:p>
          <a:p>
            <a:r>
              <a:rPr lang="da-DK" altLang="zh-CN" sz="800" dirty="0">
                <a:solidFill>
                  <a:srgbClr val="000000"/>
                </a:solidFill>
                <a:ea typeface="宋体" charset="-122"/>
              </a:rPr>
              <a:t>End</a:t>
            </a:r>
          </a:p>
          <a:p>
            <a:r>
              <a:rPr lang="en-US" altLang="zh-CN" sz="800" dirty="0">
                <a:solidFill>
                  <a:srgbClr val="000000"/>
                </a:solidFill>
                <a:ea typeface="宋体" charset="-122"/>
              </a:rPr>
              <a:t>Sound(s)</a:t>
            </a:r>
          </a:p>
          <a:p>
            <a:endParaRPr lang="en-US" altLang="zh-CN" sz="800" dirty="0">
              <a:solidFill>
                <a:srgbClr val="000000"/>
              </a:solidFill>
              <a:ea typeface="宋体" charset="-122"/>
            </a:endParaRPr>
          </a:p>
        </p:txBody>
      </p:sp>
      <p:pic>
        <p:nvPicPr>
          <p:cNvPr id="6155" name="Picture 12" descr="s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1702"/>
            <a:ext cx="44275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5496" y="-3874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dirty="0">
                <a:solidFill>
                  <a:srgbClr val="FF0000"/>
                </a:solidFill>
                <a:ea typeface="宋体" charset="-122"/>
              </a:rPr>
              <a:t>App 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  <a:ea typeface="宋体" charset="-122"/>
              </a:rPr>
              <a:t>In frequency domain, the height of the spectrum indicates the energy of the corresponding signal.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2800" dirty="0">
              <a:solidFill>
                <a:srgbClr val="000000"/>
              </a:solidFill>
              <a:ea typeface="宋体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  <a:ea typeface="宋体" charset="-122"/>
              </a:rPr>
              <a:t>For example,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2800" dirty="0">
              <a:solidFill>
                <a:srgbClr val="000000"/>
              </a:solidFill>
              <a:ea typeface="宋体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2800" dirty="0">
              <a:solidFill>
                <a:srgbClr val="000000"/>
              </a:solidFill>
              <a:ea typeface="宋体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2800" dirty="0">
              <a:solidFill>
                <a:srgbClr val="000000"/>
              </a:solidFill>
              <a:ea typeface="宋体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2800" dirty="0">
              <a:solidFill>
                <a:srgbClr val="000000"/>
              </a:solidFill>
              <a:ea typeface="宋体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zh-CN" sz="2800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3645024"/>
            <a:ext cx="5993949" cy="211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hangingPunct="1">
              <a:lnSpc>
                <a:spcPct val="90000"/>
              </a:lnSpc>
              <a:buFont typeface="Arial"/>
              <a:buChar char="•"/>
            </a:pP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for S</a:t>
            </a:r>
            <a:r>
              <a:rPr lang="en-US" altLang="zh-CN" baseline="-25000" dirty="0">
                <a:solidFill>
                  <a:srgbClr val="000000"/>
                </a:solidFill>
                <a:ea typeface="宋体" charset="-122"/>
              </a:rPr>
              <a:t>1</a:t>
            </a: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, energy concentrating on the signal </a:t>
            </a:r>
            <a:r>
              <a:rPr lang="en-US" altLang="zh-CN" dirty="0" err="1">
                <a:solidFill>
                  <a:srgbClr val="000000"/>
                </a:solidFill>
                <a:ea typeface="宋体" charset="-122"/>
              </a:rPr>
              <a:t>cos</a:t>
            </a: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(2</a:t>
            </a:r>
            <a:r>
              <a:rPr lang="en-US" altLang="zh-CN" dirty="0">
                <a:solidFill>
                  <a:srgbClr val="000000"/>
                </a:solidFill>
                <a:latin typeface="Symbol" charset="2"/>
                <a:ea typeface="宋体" charset="-122"/>
                <a:cs typeface="Symbol" charset="2"/>
              </a:rPr>
              <a:t>p</a:t>
            </a: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t),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         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              a low frequency signal</a:t>
            </a:r>
          </a:p>
          <a:p>
            <a:pPr eaLnBrk="1" hangingPunct="1">
              <a:lnSpc>
                <a:spcPct val="90000"/>
              </a:lnSpc>
            </a:pPr>
            <a:endParaRPr lang="en-US" altLang="zh-CN" dirty="0">
              <a:solidFill>
                <a:srgbClr val="000000"/>
              </a:solidFill>
              <a:ea typeface="宋体" charset="-122"/>
            </a:endParaRPr>
          </a:p>
          <a:p>
            <a:pPr marL="285750" indent="-285750" eaLnBrk="1" hangingPunct="1">
              <a:lnSpc>
                <a:spcPct val="90000"/>
              </a:lnSpc>
              <a:buFont typeface="Arial"/>
              <a:buChar char="•"/>
            </a:pP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for S</a:t>
            </a:r>
            <a:r>
              <a:rPr lang="en-US" altLang="zh-CN" baseline="-25000" dirty="0">
                <a:solidFill>
                  <a:srgbClr val="000000"/>
                </a:solidFill>
                <a:ea typeface="宋体" charset="-122"/>
              </a:rPr>
              <a:t>2</a:t>
            </a: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, energy concentrating on the signal </a:t>
            </a:r>
            <a:r>
              <a:rPr lang="en-US" altLang="zh-CN" dirty="0" err="1">
                <a:solidFill>
                  <a:srgbClr val="000000"/>
                </a:solidFill>
                <a:ea typeface="宋体" charset="-122"/>
              </a:rPr>
              <a:t>cos</a:t>
            </a: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(10*2</a:t>
            </a:r>
            <a:r>
              <a:rPr lang="en-US" altLang="zh-CN" dirty="0">
                <a:solidFill>
                  <a:srgbClr val="000000"/>
                </a:solidFill>
                <a:latin typeface="Symbol" charset="2"/>
                <a:ea typeface="宋体" charset="-122"/>
                <a:cs typeface="Symbol" charset="2"/>
              </a:rPr>
              <a:t>p</a:t>
            </a: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t),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        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             a high frequency signal</a:t>
            </a:r>
          </a:p>
          <a:p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5496" y="-3874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dirty="0">
                <a:solidFill>
                  <a:srgbClr val="FF0000"/>
                </a:solidFill>
                <a:ea typeface="宋体" charset="-122"/>
              </a:rPr>
              <a:t>App 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19" y="836712"/>
            <a:ext cx="9144000" cy="57606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zh-CN" sz="2400" dirty="0">
                <a:ea typeface="宋体" pitchFamily="2" charset="-122"/>
              </a:rPr>
              <a:t>In general, a signal with T=2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p</a:t>
            </a:r>
            <a:r>
              <a:rPr lang="en-GB" altLang="zh-CN" sz="2400" dirty="0">
                <a:ea typeface="宋体" pitchFamily="2" charset="-122"/>
              </a:rPr>
              <a:t>/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w </a:t>
            </a:r>
            <a:r>
              <a:rPr lang="en-GB" altLang="zh-CN" sz="2400" dirty="0">
                <a:ea typeface="宋体" pitchFamily="2" charset="-122"/>
              </a:rPr>
              <a:t>can be represented as follows</a:t>
            </a:r>
          </a:p>
          <a:p>
            <a:pPr marL="0" indent="0" eaLnBrk="1" hangingPunct="1"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Recap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51520" y="2420888"/>
            <a:ext cx="3240360" cy="3177644"/>
            <a:chOff x="251520" y="2420888"/>
            <a:chExt cx="4680520" cy="3177644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5837926"/>
                </p:ext>
              </p:extLst>
            </p:nvPr>
          </p:nvGraphicFramePr>
          <p:xfrm>
            <a:off x="4514850" y="3346450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41" name="Equation" r:id="rId3" imgW="114300" imgH="165100" progId="Equation.3">
                    <p:embed/>
                  </p:oleObj>
                </mc:Choice>
                <mc:Fallback>
                  <p:oleObj name="Equation" r:id="rId3" imgW="114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14850" y="3346450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Arrow Connector 6"/>
            <p:cNvCxnSpPr/>
            <p:nvPr/>
          </p:nvCxnSpPr>
          <p:spPr>
            <a:xfrm>
              <a:off x="251520" y="4941168"/>
              <a:ext cx="46805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11560" y="2420888"/>
              <a:ext cx="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628815" y="2601217"/>
              <a:ext cx="1494914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123728" y="2492896"/>
              <a:ext cx="1598409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195736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779912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522920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                  2T</a:t>
              </a:r>
            </a:p>
          </p:txBody>
        </p:sp>
      </p:grpSp>
      <p:pic>
        <p:nvPicPr>
          <p:cNvPr id="29" name="Picture 28" descr="untit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4499992" cy="32859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43808" y="5733256"/>
            <a:ext cx="391017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X(t)       </a:t>
            </a:r>
            <a:r>
              <a:rPr lang="en-US" sz="4000" dirty="0"/>
              <a:t>~</a:t>
            </a:r>
            <a:r>
              <a:rPr lang="en-US" dirty="0"/>
              <a:t>                A</a:t>
            </a:r>
            <a:r>
              <a:rPr lang="en-US" baseline="-25000" dirty="0"/>
              <a:t>0</a:t>
            </a:r>
            <a:r>
              <a:rPr lang="en-US" dirty="0"/>
              <a:t> + 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 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496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ea typeface="宋体" charset="-122"/>
              </a:rPr>
              <a:t>App II: Touch-tone dialing</a:t>
            </a:r>
          </a:p>
        </p:txBody>
      </p:sp>
      <p:pic>
        <p:nvPicPr>
          <p:cNvPr id="13315" name="Picture 6" descr="The circuit that generates the touch ton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628775"/>
            <a:ext cx="40322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5" descr="A touch tone pho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628775"/>
            <a:ext cx="431958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1052736"/>
            <a:ext cx="8856984" cy="5616624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zh-CN" dirty="0" err="1">
                <a:solidFill>
                  <a:srgbClr val="000000"/>
                </a:solidFill>
                <a:ea typeface="宋体" charset="-122"/>
              </a:rPr>
              <a:t>Freqs</a:t>
            </a: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       1209 Hz 1336 Hz  1477 Hz  1633 Hz</a:t>
            </a: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697 Hz        1            2             3              A</a:t>
            </a: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770 Hz        4            5             6              B </a:t>
            </a: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852 Hz        7            8              9             C    </a:t>
            </a:r>
          </a:p>
          <a:p>
            <a:pPr eaLnBrk="1" hangingPunct="1"/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941 Hz        *            0               #             D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ea typeface="宋体" charset="-122"/>
              </a:rPr>
              <a:t>                                                                          </a:t>
            </a:r>
            <a:r>
              <a:rPr lang="en-US" altLang="zh-CN" sz="2000" dirty="0" err="1">
                <a:solidFill>
                  <a:srgbClr val="000000"/>
                </a:solidFill>
                <a:ea typeface="宋体" charset="-122"/>
              </a:rPr>
              <a:t>touch_tone.m</a:t>
            </a:r>
            <a:endParaRPr lang="en-US" altLang="zh-CN" sz="2000" dirty="0">
              <a:solidFill>
                <a:srgbClr val="000000"/>
              </a:solidFill>
              <a:ea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4000" dirty="0">
              <a:solidFill>
                <a:srgbClr val="000000"/>
              </a:solidFill>
              <a:ea typeface="宋体" charset="-122"/>
            </a:endParaRPr>
          </a:p>
          <a:p>
            <a:pPr eaLnBrk="1" hangingPunct="1">
              <a:buFontTx/>
              <a:buNone/>
            </a:pPr>
            <a:r>
              <a:rPr lang="en-US" altLang="zh-CN" sz="4000" dirty="0">
                <a:solidFill>
                  <a:srgbClr val="000000"/>
                </a:solidFill>
                <a:ea typeface="宋体" charset="-122"/>
              </a:rPr>
              <a:t>(1)</a:t>
            </a:r>
            <a:r>
              <a:rPr lang="en-US" altLang="zh-CN" sz="2600" dirty="0">
                <a:solidFill>
                  <a:srgbClr val="000000"/>
                </a:solidFill>
                <a:ea typeface="宋体" charset="-122"/>
              </a:rPr>
              <a:t>=A</a:t>
            </a:r>
            <a:r>
              <a:rPr lang="en-US" altLang="zh-CN" sz="2600" baseline="-25000" dirty="0">
                <a:solidFill>
                  <a:srgbClr val="000000"/>
                </a:solidFill>
                <a:ea typeface="宋体" charset="-122"/>
              </a:rPr>
              <a:t>n1</a:t>
            </a:r>
            <a:r>
              <a:rPr lang="en-US" altLang="zh-CN" sz="2600" dirty="0">
                <a:solidFill>
                  <a:srgbClr val="000000"/>
                </a:solidFill>
                <a:ea typeface="宋体" charset="-122"/>
              </a:rPr>
              <a:t> </a:t>
            </a:r>
            <a:r>
              <a:rPr lang="en-US" altLang="zh-CN" sz="2600" dirty="0" err="1">
                <a:solidFill>
                  <a:srgbClr val="000000"/>
                </a:solidFill>
                <a:ea typeface="宋体" charset="-122"/>
              </a:rPr>
              <a:t>cos</a:t>
            </a:r>
            <a:r>
              <a:rPr lang="en-US" altLang="zh-CN" sz="2600" dirty="0">
                <a:solidFill>
                  <a:srgbClr val="000000"/>
                </a:solidFill>
                <a:ea typeface="宋体" charset="-122"/>
              </a:rPr>
              <a:t>(n1</a:t>
            </a:r>
            <a:r>
              <a:rPr lang="en-US" altLang="zh-CN" sz="2600" baseline="-25000" dirty="0">
                <a:solidFill>
                  <a:srgbClr val="000000"/>
                </a:solidFill>
                <a:ea typeface="宋体" charset="-122"/>
              </a:rPr>
              <a:t> </a:t>
            </a:r>
            <a:r>
              <a:rPr lang="en-US" altLang="zh-CN" sz="2600" dirty="0">
                <a:solidFill>
                  <a:srgbClr val="000000"/>
                </a:solidFill>
                <a:latin typeface="Symbol" charset="2"/>
                <a:ea typeface="宋体" charset="-122"/>
                <a:cs typeface="Symbol" charset="2"/>
              </a:rPr>
              <a:t>w</a:t>
            </a:r>
            <a:r>
              <a:rPr lang="en-US" altLang="zh-CN" sz="2600" baseline="-25000" dirty="0">
                <a:solidFill>
                  <a:srgbClr val="000000"/>
                </a:solidFill>
                <a:ea typeface="宋体" charset="-122"/>
              </a:rPr>
              <a:t>0</a:t>
            </a:r>
            <a:r>
              <a:rPr lang="en-US" altLang="zh-CN" sz="2600" dirty="0">
                <a:solidFill>
                  <a:srgbClr val="000000"/>
                </a:solidFill>
                <a:ea typeface="宋体" charset="-122"/>
              </a:rPr>
              <a:t>t) +A</a:t>
            </a:r>
            <a:r>
              <a:rPr lang="en-US" altLang="zh-CN" sz="2600" baseline="-25000" dirty="0">
                <a:solidFill>
                  <a:srgbClr val="000000"/>
                </a:solidFill>
                <a:ea typeface="宋体" charset="-122"/>
              </a:rPr>
              <a:t>n2</a:t>
            </a:r>
            <a:r>
              <a:rPr lang="en-US" altLang="zh-CN" sz="2600" dirty="0">
                <a:solidFill>
                  <a:srgbClr val="000000"/>
                </a:solidFill>
                <a:ea typeface="宋体" charset="-122"/>
              </a:rPr>
              <a:t>cos(n2</a:t>
            </a:r>
            <a:r>
              <a:rPr lang="en-US" altLang="zh-CN" sz="2600" dirty="0">
                <a:solidFill>
                  <a:srgbClr val="000000"/>
                </a:solidFill>
                <a:latin typeface="Symbol" charset="2"/>
                <a:ea typeface="宋体" charset="-122"/>
                <a:cs typeface="Symbol" charset="2"/>
              </a:rPr>
              <a:t>w</a:t>
            </a:r>
            <a:r>
              <a:rPr lang="en-US" altLang="zh-CN" sz="2600" baseline="-25000" dirty="0">
                <a:solidFill>
                  <a:srgbClr val="000000"/>
                </a:solidFill>
                <a:ea typeface="宋体" charset="-122"/>
              </a:rPr>
              <a:t>0</a:t>
            </a:r>
            <a:r>
              <a:rPr lang="en-US" altLang="zh-CN" sz="2600" dirty="0">
                <a:solidFill>
                  <a:srgbClr val="000000"/>
                </a:solidFill>
                <a:ea typeface="宋体" charset="-122"/>
              </a:rPr>
              <a:t>t)</a:t>
            </a:r>
          </a:p>
          <a:p>
            <a:pPr>
              <a:buNone/>
            </a:pPr>
            <a:r>
              <a:rPr lang="en-US" altLang="zh-CN" sz="2600" dirty="0">
                <a:solidFill>
                  <a:srgbClr val="000000"/>
                </a:solidFill>
                <a:ea typeface="宋体" charset="-122"/>
              </a:rPr>
              <a:t>  1 Hz = </a:t>
            </a:r>
            <a:r>
              <a:rPr lang="en-US" altLang="zh-CN" sz="2600" dirty="0">
                <a:solidFill>
                  <a:srgbClr val="000000"/>
                </a:solidFill>
                <a:latin typeface="Symbol" charset="2"/>
                <a:ea typeface="宋体" charset="-122"/>
                <a:cs typeface="Symbol" charset="2"/>
              </a:rPr>
              <a:t>w</a:t>
            </a:r>
            <a:r>
              <a:rPr lang="en-US" altLang="zh-CN" sz="2600" baseline="-25000" dirty="0">
                <a:solidFill>
                  <a:srgbClr val="000000"/>
                </a:solidFill>
                <a:ea typeface="宋体" charset="-122"/>
              </a:rPr>
              <a:t>0</a:t>
            </a:r>
            <a:r>
              <a:rPr lang="en-US" altLang="zh-CN" sz="2600" dirty="0">
                <a:solidFill>
                  <a:srgbClr val="000000"/>
                </a:solidFill>
                <a:ea typeface="宋体" charset="-122"/>
              </a:rPr>
              <a:t> </a:t>
            </a:r>
          </a:p>
          <a:p>
            <a:pPr>
              <a:buNone/>
            </a:pPr>
            <a:endParaRPr lang="en-US" altLang="zh-CN" sz="2600" dirty="0">
              <a:solidFill>
                <a:srgbClr val="000000"/>
              </a:solidFill>
              <a:ea typeface="宋体" charset="-122"/>
            </a:endParaRPr>
          </a:p>
          <a:p>
            <a:pPr>
              <a:buNone/>
            </a:pPr>
            <a:r>
              <a:rPr lang="en-US" altLang="zh-CN" sz="2600" dirty="0">
                <a:solidFill>
                  <a:srgbClr val="000000"/>
                </a:solidFill>
                <a:ea typeface="宋体" charset="-122"/>
              </a:rPr>
              <a:t>   Your phone is a section (two terms)</a:t>
            </a:r>
          </a:p>
          <a:p>
            <a:pPr>
              <a:buNone/>
            </a:pPr>
            <a:r>
              <a:rPr lang="en-US" altLang="zh-CN" sz="2600" dirty="0">
                <a:solidFill>
                  <a:srgbClr val="000000"/>
                </a:solidFill>
                <a:ea typeface="宋体" charset="-122"/>
              </a:rPr>
              <a:t>    of a FT</a:t>
            </a:r>
          </a:p>
          <a:p>
            <a:pPr eaLnBrk="1" hangingPunct="1">
              <a:buFontTx/>
              <a:buNone/>
            </a:pPr>
            <a:r>
              <a:rPr lang="en-US" altLang="zh-CN" sz="2600" baseline="-25000" dirty="0">
                <a:solidFill>
                  <a:srgbClr val="000000"/>
                </a:solidFill>
                <a:ea typeface="宋体" charset="-122"/>
              </a:rPr>
              <a:t>       </a:t>
            </a:r>
            <a:r>
              <a:rPr lang="en-US" altLang="zh-CN" sz="2600" dirty="0">
                <a:solidFill>
                  <a:srgbClr val="000000"/>
                </a:solidFill>
                <a:ea typeface="宋体" charset="-122"/>
              </a:rPr>
              <a:t>                                                         </a:t>
            </a:r>
            <a:endParaRPr lang="en-US" altLang="zh-CN" sz="2000" dirty="0">
              <a:solidFill>
                <a:srgbClr val="000000"/>
              </a:solidFill>
              <a:ea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2000" dirty="0">
              <a:solidFill>
                <a:srgbClr val="000000"/>
              </a:solidFill>
              <a:ea typeface="宋体" charset="-122"/>
            </a:endParaRPr>
          </a:p>
          <a:p>
            <a:pPr eaLnBrk="1" hangingPunct="1">
              <a:buFontTx/>
              <a:buNone/>
            </a:pPr>
            <a:endParaRPr lang="en-US" altLang="zh-CN" sz="2000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56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ea typeface="宋体" charset="-122"/>
              </a:rPr>
              <a:t>App II: Touch-tone dialing</a:t>
            </a:r>
          </a:p>
        </p:txBody>
      </p:sp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49080"/>
            <a:ext cx="4427984" cy="26543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5085184"/>
            <a:ext cx="8856984" cy="1728192"/>
          </a:xfrm>
        </p:spPr>
        <p:txBody>
          <a:bodyPr>
            <a:normAutofit fontScale="70000" lnSpcReduction="20000"/>
          </a:bodyPr>
          <a:lstStyle/>
          <a:p>
            <a:r>
              <a:rPr lang="en-GB" altLang="zh-CN" dirty="0">
                <a:ea typeface="宋体" charset="-122"/>
              </a:rPr>
              <a:t>In </a:t>
            </a:r>
            <a:r>
              <a:rPr lang="en-GB" altLang="zh-CN" dirty="0" err="1">
                <a:ea typeface="宋体" charset="-122"/>
              </a:rPr>
              <a:t>bluetooth</a:t>
            </a:r>
            <a:r>
              <a:rPr lang="en-GB" altLang="zh-CN" dirty="0">
                <a:ea typeface="宋体" charset="-122"/>
              </a:rPr>
              <a:t>, for example, to improve resistance to radio frequency interference by avoiding using crowded frequencies in the </a:t>
            </a:r>
            <a:r>
              <a:rPr lang="en-GB" altLang="zh-CN" sz="3400" i="1" dirty="0">
                <a:ea typeface="宋体" charset="-122"/>
              </a:rPr>
              <a:t>hopping</a:t>
            </a:r>
            <a:r>
              <a:rPr lang="en-GB" altLang="zh-CN" dirty="0">
                <a:ea typeface="宋体" charset="-122"/>
              </a:rPr>
              <a:t> sequence. </a:t>
            </a:r>
          </a:p>
          <a:p>
            <a:pPr marL="0" indent="0">
              <a:buNone/>
            </a:pPr>
            <a:endParaRPr lang="en-GB" altLang="zh-CN" dirty="0">
              <a:ea typeface="宋体" charset="-122"/>
            </a:endParaRPr>
          </a:p>
          <a:p>
            <a:pPr eaLnBrk="1" hangingPunct="1"/>
            <a:r>
              <a:rPr lang="en-GB" altLang="zh-CN" dirty="0">
                <a:ea typeface="宋体" charset="-122"/>
              </a:rPr>
              <a:t>In military use, it is a simple idea (radio guided torpedo, for example)</a:t>
            </a:r>
            <a:endParaRPr lang="zh-CN" altLang="en-US" dirty="0">
              <a:ea typeface="宋体" charset="-122"/>
            </a:endParaRPr>
          </a:p>
        </p:txBody>
      </p:sp>
      <p:pic>
        <p:nvPicPr>
          <p:cNvPr id="27652" name="Picture 4" descr="fig1_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764704"/>
            <a:ext cx="716428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FF0000"/>
                </a:solidFill>
                <a:ea typeface="宋体" charset="-122"/>
              </a:rPr>
              <a:t>APP III: Spread spectrum techniques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35496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IV: instruments</a:t>
            </a:r>
          </a:p>
        </p:txBody>
      </p:sp>
      <p:pic>
        <p:nvPicPr>
          <p:cNvPr id="19458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7438"/>
            <a:ext cx="91440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908720"/>
            <a:ext cx="54938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We all know about pitch…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It is really about frequency, or cycles per seconds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How about harmonics?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This is what gives the timbre of an instrument!</a:t>
            </a:r>
          </a:p>
        </p:txBody>
      </p:sp>
    </p:spTree>
    <p:extLst>
      <p:ext uri="{BB962C8B-B14F-4D97-AF65-F5344CB8AC3E}">
        <p14:creationId xmlns:p14="http://schemas.microsoft.com/office/powerpoint/2010/main" val="4049468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6536"/>
            <a:ext cx="914400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32040" y="1844824"/>
            <a:ext cx="4032448" cy="2880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IV: instruments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7984" y="1967929"/>
            <a:ext cx="477573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played note is the frequency of</a:t>
            </a:r>
          </a:p>
          <a:p>
            <a:r>
              <a:rPr lang="en-US" dirty="0"/>
              <a:t>     the first peak: 220Hz  (note A) in this case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Other peaks are called harmonics: </a:t>
            </a:r>
          </a:p>
          <a:p>
            <a:r>
              <a:rPr lang="en-US" dirty="0"/>
              <a:t>     they define the typical sound of </a:t>
            </a:r>
          </a:p>
          <a:p>
            <a:r>
              <a:rPr lang="en-US" dirty="0"/>
              <a:t>      the instrument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Without Fourier, we could have </a:t>
            </a:r>
          </a:p>
          <a:p>
            <a:r>
              <a:rPr lang="en-US" dirty="0"/>
              <a:t>     been lost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When you play an instrument, </a:t>
            </a:r>
          </a:p>
          <a:p>
            <a:r>
              <a:rPr lang="en-US" dirty="0"/>
              <a:t>     It is a section of a FT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13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V: MP3+MP4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2331" y="1484784"/>
            <a:ext cx="61927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How can an MP3 song sound so well, </a:t>
            </a:r>
          </a:p>
          <a:p>
            <a:r>
              <a:rPr lang="en-US" sz="2400" dirty="0"/>
              <a:t>    while being so compressed?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Compression in a sense introduces noise.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a combination of our hearing system + FT</a:t>
            </a:r>
          </a:p>
        </p:txBody>
      </p:sp>
    </p:spTree>
    <p:extLst>
      <p:ext uri="{BB962C8B-B14F-4D97-AF65-F5344CB8AC3E}">
        <p14:creationId xmlns:p14="http://schemas.microsoft.com/office/powerpoint/2010/main" val="3423019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1043608" y="5949280"/>
            <a:ext cx="240322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" dirty="0"/>
              <a:t>&gt;&gt; r = </a:t>
            </a:r>
            <a:r>
              <a:rPr lang="en-US" sz="600" dirty="0" err="1"/>
              <a:t>audiorecorder</a:t>
            </a:r>
            <a:r>
              <a:rPr lang="en-US" sz="600" dirty="0"/>
              <a:t>(22050, 16, 1);</a:t>
            </a:r>
          </a:p>
          <a:p>
            <a:pPr eaLnBrk="1" hangingPunct="1"/>
            <a:r>
              <a:rPr lang="en-US" sz="600" dirty="0"/>
              <a:t>&gt;&gt; record(r)</a:t>
            </a:r>
          </a:p>
          <a:p>
            <a:pPr eaLnBrk="1" hangingPunct="1"/>
            <a:r>
              <a:rPr lang="en-US" sz="600" dirty="0"/>
              <a:t>&gt;&gt; stop(r)</a:t>
            </a:r>
          </a:p>
          <a:p>
            <a:pPr eaLnBrk="1" hangingPunct="1"/>
            <a:r>
              <a:rPr lang="en-US" sz="600" dirty="0"/>
              <a:t>&gt;&gt; </a:t>
            </a:r>
            <a:r>
              <a:rPr lang="en-US" sz="600" dirty="0" err="1"/>
              <a:t>mySpeech</a:t>
            </a:r>
            <a:r>
              <a:rPr lang="en-US" sz="600" dirty="0"/>
              <a:t> = </a:t>
            </a:r>
            <a:r>
              <a:rPr lang="en-US" sz="600" dirty="0" err="1"/>
              <a:t>getaudiodata</a:t>
            </a:r>
            <a:r>
              <a:rPr lang="en-US" sz="600" dirty="0"/>
              <a:t>(r, 'int16'); % get data as int16 array</a:t>
            </a:r>
          </a:p>
          <a:p>
            <a:pPr eaLnBrk="1" hangingPunct="1"/>
            <a:r>
              <a:rPr lang="en-US" sz="600" dirty="0"/>
              <a:t>&gt;&gt; </a:t>
            </a:r>
            <a:r>
              <a:rPr lang="en-US" sz="600" dirty="0" err="1"/>
              <a:t>audiowrite</a:t>
            </a:r>
            <a:r>
              <a:rPr lang="en-US" sz="600" dirty="0"/>
              <a:t>('compress_3.wav',mySpeech,Fs);</a:t>
            </a:r>
          </a:p>
        </p:txBody>
      </p:sp>
      <p:sp>
        <p:nvSpPr>
          <p:cNvPr id="2" name="Rectangle 1"/>
          <p:cNvSpPr/>
          <p:nvPr/>
        </p:nvSpPr>
        <p:spPr>
          <a:xfrm>
            <a:off x="6270625" y="4005263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535" name="TextBox 3"/>
          <p:cNvSpPr txBox="1">
            <a:spLocks noChangeArrowheads="1"/>
          </p:cNvSpPr>
          <p:nvPr/>
        </p:nvSpPr>
        <p:spPr bwMode="auto">
          <a:xfrm>
            <a:off x="4572000" y="6093296"/>
            <a:ext cx="10695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600" dirty="0"/>
              <a:t>load </a:t>
            </a:r>
            <a:r>
              <a:rPr lang="en-US" sz="600" dirty="0" err="1"/>
              <a:t>handel.mat</a:t>
            </a:r>
            <a:endParaRPr lang="en-US" sz="600" dirty="0"/>
          </a:p>
          <a:p>
            <a:pPr eaLnBrk="1" hangingPunct="1"/>
            <a:endParaRPr lang="en-US" sz="600" dirty="0"/>
          </a:p>
          <a:p>
            <a:pPr eaLnBrk="1" hangingPunct="1"/>
            <a:r>
              <a:rPr lang="en-US" sz="600" dirty="0"/>
              <a:t>filename = '</a:t>
            </a:r>
            <a:r>
              <a:rPr lang="en-US" sz="600" dirty="0" err="1"/>
              <a:t>handel.wav</a:t>
            </a:r>
            <a:r>
              <a:rPr lang="en-US" sz="600" dirty="0"/>
              <a:t>';</a:t>
            </a:r>
          </a:p>
          <a:p>
            <a:pPr eaLnBrk="1" hangingPunct="1"/>
            <a:r>
              <a:rPr lang="en-US" sz="600" dirty="0" err="1"/>
              <a:t>audiowrite</a:t>
            </a:r>
            <a:r>
              <a:rPr lang="en-US" sz="600" dirty="0"/>
              <a:t>(</a:t>
            </a:r>
            <a:r>
              <a:rPr lang="en-US" sz="600" dirty="0" err="1"/>
              <a:t>filename,y,Fs</a:t>
            </a:r>
            <a:r>
              <a:rPr lang="en-US" sz="600" dirty="0"/>
              <a:t>);</a:t>
            </a:r>
          </a:p>
          <a:p>
            <a:pPr eaLnBrk="1" hangingPunct="1"/>
            <a:r>
              <a:rPr lang="en-US" sz="600" dirty="0"/>
              <a:t>clear y </a:t>
            </a:r>
            <a:r>
              <a:rPr lang="en-US" sz="600" dirty="0" err="1"/>
              <a:t>Fs</a:t>
            </a:r>
            <a:endParaRPr lang="en-US" sz="6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V: MP3+MP4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185619"/>
            <a:ext cx="459773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Original noiseless music</a:t>
            </a:r>
          </a:p>
          <a:p>
            <a:endParaRPr lang="en-US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/>
              </a:rPr>
              <a:t>Original </a:t>
            </a:r>
            <a:r>
              <a:rPr lang="en-US" dirty="0" err="1">
                <a:sym typeface="Wingdings"/>
              </a:rPr>
              <a:t>musie</a:t>
            </a:r>
            <a:r>
              <a:rPr lang="en-US" dirty="0">
                <a:sym typeface="Wingdings"/>
              </a:rPr>
              <a:t> + noise 2  SNR =13 dB</a:t>
            </a:r>
          </a:p>
          <a:p>
            <a:pPr marL="285750" indent="-285750">
              <a:buFont typeface="Arial"/>
              <a:buChar char="•"/>
            </a:pPr>
            <a:endParaRPr lang="en-US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/>
              </a:rPr>
              <a:t>Same amount of noise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/>
              </a:rPr>
              <a:t>Impressive difference of sound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/>
              </a:rPr>
              <a:t>What is the secret?</a:t>
            </a:r>
            <a:endParaRPr lang="en-US" dirty="0"/>
          </a:p>
        </p:txBody>
      </p:sp>
      <p:pic>
        <p:nvPicPr>
          <p:cNvPr id="4" name="compress_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4088" y="764704"/>
            <a:ext cx="812800" cy="812800"/>
          </a:xfrm>
          <a:prstGeom prst="rect">
            <a:avLst/>
          </a:prstGeom>
        </p:spPr>
      </p:pic>
      <p:pic>
        <p:nvPicPr>
          <p:cNvPr id="6" name="compress_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4088" y="23488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7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2355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1153"/>
            <a:ext cx="91440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7504" y="-243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V: MP3+MP4</a:t>
            </a:r>
          </a:p>
        </p:txBody>
      </p:sp>
      <p:sp>
        <p:nvSpPr>
          <p:cNvPr id="2" name="矩形 1"/>
          <p:cNvSpPr/>
          <p:nvPr/>
        </p:nvSpPr>
        <p:spPr>
          <a:xfrm>
            <a:off x="323528" y="2780928"/>
            <a:ext cx="864096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244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7504" y="-2434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V: MP3+MP4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412776"/>
            <a:ext cx="9036496" cy="15841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3528" y="1412776"/>
            <a:ext cx="85010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MP3: complex compression algorithm that introduces errors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ym typeface="Wingdings"/>
              </a:rPr>
              <a:t>MP3 minimizes the </a:t>
            </a:r>
            <a:r>
              <a:rPr lang="en-US">
                <a:sym typeface="Wingdings"/>
              </a:rPr>
              <a:t>perceived quality </a:t>
            </a:r>
            <a:r>
              <a:rPr lang="en-US" dirty="0">
                <a:sym typeface="Wingdings"/>
              </a:rPr>
              <a:t>decay by shaping the compression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42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VI:  Mind Reading</a:t>
            </a:r>
          </a:p>
        </p:txBody>
      </p:sp>
      <p:pic>
        <p:nvPicPr>
          <p:cNvPr id="5" name="Picture 4" descr="MR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24744"/>
            <a:ext cx="3635896" cy="31537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908720"/>
            <a:ext cx="44935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MRI is a medical imaging technique </a:t>
            </a:r>
          </a:p>
          <a:p>
            <a:r>
              <a:rPr lang="en-US" dirty="0"/>
              <a:t>    to visualize your internal body </a:t>
            </a:r>
          </a:p>
          <a:p>
            <a:r>
              <a:rPr lang="en-US" dirty="0"/>
              <a:t>    structure and/or activity in detail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Using a physics term: it measures the </a:t>
            </a:r>
          </a:p>
          <a:p>
            <a:r>
              <a:rPr lang="en-US" dirty="0"/>
              <a:t>      oscillations of hydrogen nuclei when </a:t>
            </a:r>
          </a:p>
          <a:p>
            <a:r>
              <a:rPr lang="en-US" dirty="0"/>
              <a:t>      stimulated by different radio-frequency </a:t>
            </a:r>
          </a:p>
          <a:p>
            <a:r>
              <a:rPr lang="en-US" dirty="0"/>
              <a:t>      magnetic fields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Reading you mind with FT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2" descr="C:\Users\jianfeng\Desktop\bioinformatics_2013\Brain_0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99735"/>
            <a:ext cx="3672408" cy="26477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67544" y="3933056"/>
            <a:ext cx="3558952" cy="2794623"/>
            <a:chOff x="467544" y="4063377"/>
            <a:chExt cx="3558952" cy="2794623"/>
          </a:xfrm>
        </p:grpSpPr>
        <p:pic>
          <p:nvPicPr>
            <p:cNvPr id="9" name="Picture 8" descr="Untitle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4063377"/>
              <a:ext cx="3558952" cy="2794623"/>
            </a:xfrm>
            <a:prstGeom prst="rect">
              <a:avLst/>
            </a:prstGeom>
          </p:spPr>
        </p:pic>
        <p:pic>
          <p:nvPicPr>
            <p:cNvPr id="11" name="restless_brain_normal.tc31941.brun1.30min.LH.MED.intrp65.mpg">
              <a:hlinkClick r:id="" action="ppaction://media"/>
            </p:cNvPr>
            <p:cNvPicPr/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07704" y="4221088"/>
              <a:ext cx="624695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4499992" y="4581128"/>
            <a:ext cx="89012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</a:t>
            </a:r>
          </a:p>
          <a:p>
            <a:pPr algn="ctr"/>
            <a:r>
              <a:rPr lang="en-US" dirty="0"/>
              <a:t>brain </a:t>
            </a:r>
          </a:p>
          <a:p>
            <a:pPr algn="ctr"/>
            <a:r>
              <a:rPr lang="en-US" dirty="0"/>
              <a:t>activity</a:t>
            </a:r>
          </a:p>
          <a:p>
            <a:pPr algn="ctr"/>
            <a:r>
              <a:rPr lang="en-US" dirty="0"/>
              <a:t>during </a:t>
            </a:r>
          </a:p>
          <a:p>
            <a:pPr algn="ctr"/>
            <a:r>
              <a:rPr lang="en-US" dirty="0"/>
              <a:t>one </a:t>
            </a:r>
          </a:p>
          <a:p>
            <a:pPr algn="ctr"/>
            <a:r>
              <a:rPr lang="en-US" dirty="0"/>
              <a:t>scan</a:t>
            </a:r>
          </a:p>
        </p:txBody>
      </p:sp>
    </p:spTree>
    <p:extLst>
      <p:ext uri="{BB962C8B-B14F-4D97-AF65-F5344CB8AC3E}">
        <p14:creationId xmlns:p14="http://schemas.microsoft.com/office/powerpoint/2010/main" val="2222720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19" y="836712"/>
            <a:ext cx="9144000" cy="12527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zh-CN" sz="2400" dirty="0">
                <a:ea typeface="宋体" pitchFamily="2" charset="-122"/>
              </a:rPr>
              <a:t>In general, a signal with T=2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p</a:t>
            </a:r>
            <a:r>
              <a:rPr lang="en-GB" altLang="zh-CN" sz="2400" dirty="0">
                <a:ea typeface="宋体" pitchFamily="2" charset="-122"/>
              </a:rPr>
              <a:t>/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w </a:t>
            </a:r>
            <a:r>
              <a:rPr lang="en-GB" altLang="zh-CN" sz="2400" dirty="0">
                <a:ea typeface="宋体" pitchFamily="2" charset="-122"/>
              </a:rPr>
              <a:t>can be represented as follows</a:t>
            </a:r>
          </a:p>
          <a:p>
            <a:pPr marL="0" indent="0" eaLnBrk="1" hangingPunct="1"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Recap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51520" y="2420888"/>
            <a:ext cx="3240360" cy="3177644"/>
            <a:chOff x="251520" y="2420888"/>
            <a:chExt cx="4680520" cy="3177644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8835391"/>
                </p:ext>
              </p:extLst>
            </p:nvPr>
          </p:nvGraphicFramePr>
          <p:xfrm>
            <a:off x="4514850" y="3346450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963" name="Equation" r:id="rId3" imgW="114300" imgH="165100" progId="Equation.3">
                    <p:embed/>
                  </p:oleObj>
                </mc:Choice>
                <mc:Fallback>
                  <p:oleObj name="Equation" r:id="rId3" imgW="114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14850" y="3346450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Arrow Connector 6"/>
            <p:cNvCxnSpPr/>
            <p:nvPr/>
          </p:nvCxnSpPr>
          <p:spPr>
            <a:xfrm>
              <a:off x="251520" y="4941168"/>
              <a:ext cx="46805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11560" y="2420888"/>
              <a:ext cx="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628815" y="2601217"/>
              <a:ext cx="1494914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123728" y="2492896"/>
              <a:ext cx="1598409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195736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779912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522920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                  2T</a:t>
              </a:r>
            </a:p>
          </p:txBody>
        </p:sp>
      </p:grpSp>
      <p:pic>
        <p:nvPicPr>
          <p:cNvPr id="29" name="Picture 28" descr="untit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4499992" cy="32859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43808" y="5733256"/>
            <a:ext cx="5014643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X(t)       </a:t>
            </a:r>
            <a:r>
              <a:rPr lang="en-US" sz="4400" dirty="0"/>
              <a:t>~ </a:t>
            </a:r>
            <a:r>
              <a:rPr lang="en-US" dirty="0"/>
              <a:t>           A</a:t>
            </a:r>
            <a:r>
              <a:rPr lang="en-US" baseline="-25000" dirty="0"/>
              <a:t>0</a:t>
            </a:r>
            <a:r>
              <a:rPr lang="en-US" dirty="0"/>
              <a:t> + 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 t)+A</a:t>
            </a:r>
            <a:r>
              <a:rPr lang="en-US" baseline="-25000" dirty="0"/>
              <a:t>2</a:t>
            </a:r>
            <a:r>
              <a:rPr lang="en-US" dirty="0"/>
              <a:t>cos(2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endParaRPr lang="en-US" dirty="0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04864"/>
            <a:ext cx="442798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42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VI:  Mind Reading</a:t>
            </a:r>
          </a:p>
        </p:txBody>
      </p:sp>
      <p:pic>
        <p:nvPicPr>
          <p:cNvPr id="5" name="Picture 4" descr="MRI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24744"/>
            <a:ext cx="3635896" cy="31537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908720"/>
            <a:ext cx="44935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MRI is a medical imaging technique </a:t>
            </a:r>
          </a:p>
          <a:p>
            <a:r>
              <a:rPr lang="en-US" dirty="0"/>
              <a:t>    to visualize your internal body </a:t>
            </a:r>
          </a:p>
          <a:p>
            <a:r>
              <a:rPr lang="en-US" dirty="0"/>
              <a:t>    structure and/or activity in detail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Using a physics term: it measures the </a:t>
            </a:r>
          </a:p>
          <a:p>
            <a:r>
              <a:rPr lang="en-US" dirty="0"/>
              <a:t>      oscillations of hydrogen nuclei when </a:t>
            </a:r>
          </a:p>
          <a:p>
            <a:r>
              <a:rPr lang="en-US" dirty="0"/>
              <a:t>      stimulated by different radio-frequency </a:t>
            </a:r>
          </a:p>
          <a:p>
            <a:r>
              <a:rPr lang="en-US" dirty="0"/>
              <a:t>      magnetic fields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Reading you mind with FT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2" descr="C:\Users\jianfeng\Desktop\bioinformatics_2013\Brain_0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99735"/>
            <a:ext cx="3672408" cy="26477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67544" y="3933056"/>
            <a:ext cx="3558952" cy="2794623"/>
            <a:chOff x="467544" y="4063377"/>
            <a:chExt cx="3558952" cy="2794623"/>
          </a:xfrm>
        </p:grpSpPr>
        <p:pic>
          <p:nvPicPr>
            <p:cNvPr id="9" name="Picture 8" descr="Untitle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4063377"/>
              <a:ext cx="3558952" cy="2794623"/>
            </a:xfrm>
            <a:prstGeom prst="rect">
              <a:avLst/>
            </a:prstGeom>
          </p:spPr>
        </p:pic>
        <p:pic>
          <p:nvPicPr>
            <p:cNvPr id="11" name="restless_brain_normal.tc31941.brun1.30min.LH.MED.intrp65.mpg">
              <a:hlinkClick r:id="" action="ppaction://media"/>
            </p:cNvPr>
            <p:cNvPicPr/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07704" y="4221088"/>
              <a:ext cx="624695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4499992" y="4581128"/>
            <a:ext cx="89012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My</a:t>
            </a:r>
          </a:p>
          <a:p>
            <a:pPr algn="ctr"/>
            <a:r>
              <a:rPr lang="en-US" dirty="0"/>
              <a:t>brain </a:t>
            </a:r>
          </a:p>
          <a:p>
            <a:pPr algn="ctr"/>
            <a:r>
              <a:rPr lang="en-US" dirty="0"/>
              <a:t>activity</a:t>
            </a:r>
          </a:p>
          <a:p>
            <a:pPr algn="ctr"/>
            <a:r>
              <a:rPr lang="en-US" dirty="0"/>
              <a:t>during </a:t>
            </a:r>
          </a:p>
          <a:p>
            <a:pPr algn="ctr"/>
            <a:r>
              <a:rPr lang="en-US" dirty="0"/>
              <a:t>one </a:t>
            </a:r>
          </a:p>
          <a:p>
            <a:pPr algn="ctr"/>
            <a:r>
              <a:rPr lang="en-US" dirty="0"/>
              <a:t>scan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7956376" y="3645024"/>
            <a:ext cx="1187624" cy="1044696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It is not about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sex</a:t>
            </a:r>
          </a:p>
        </p:txBody>
      </p:sp>
    </p:spTree>
    <p:extLst>
      <p:ext uri="{BB962C8B-B14F-4D97-AF65-F5344CB8AC3E}">
        <p14:creationId xmlns:p14="http://schemas.microsoft.com/office/powerpoint/2010/main" val="2336419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512" y="1556792"/>
            <a:ext cx="9144000" cy="13681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512" y="1556792"/>
            <a:ext cx="6942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Using a DCSP term: it measures the FT of the internal structure </a:t>
            </a:r>
          </a:p>
          <a:p>
            <a:r>
              <a:rPr lang="en-US" dirty="0"/>
              <a:t>     and/or activity of interest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How does the collected data looks like?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VI:  Mind Reading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466" y="3342313"/>
            <a:ext cx="3510898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 err="1"/>
              <a:t>img</a:t>
            </a:r>
            <a:r>
              <a:rPr lang="en-US" altLang="zh-CN" sz="1100" dirty="0"/>
              <a:t>=(T1_Image(:,:,50));</a:t>
            </a:r>
          </a:p>
          <a:p>
            <a:r>
              <a:rPr lang="en-US" altLang="zh-CN" sz="1100" dirty="0" err="1"/>
              <a:t>img</a:t>
            </a:r>
            <a:r>
              <a:rPr lang="en-US" altLang="zh-CN" sz="1100" dirty="0"/>
              <a:t>   = </a:t>
            </a:r>
            <a:r>
              <a:rPr lang="en-US" altLang="zh-CN" sz="1100" dirty="0" err="1"/>
              <a:t>fftshift</a:t>
            </a:r>
            <a:r>
              <a:rPr lang="en-US" altLang="zh-CN" sz="1100" dirty="0"/>
              <a:t>(</a:t>
            </a:r>
            <a:r>
              <a:rPr lang="en-US" altLang="zh-CN" sz="1100" dirty="0" err="1"/>
              <a:t>img</a:t>
            </a:r>
            <a:r>
              <a:rPr lang="en-US" altLang="zh-CN" sz="1100" dirty="0"/>
              <a:t>(:,:));</a:t>
            </a:r>
          </a:p>
          <a:p>
            <a:r>
              <a:rPr lang="en-US" altLang="zh-CN" sz="1100" dirty="0"/>
              <a:t>F     = fft2(</a:t>
            </a:r>
            <a:r>
              <a:rPr lang="en-US" altLang="zh-CN" sz="1100" dirty="0" err="1"/>
              <a:t>img</a:t>
            </a:r>
            <a:r>
              <a:rPr lang="en-US" altLang="zh-CN" sz="1100" dirty="0"/>
              <a:t>);</a:t>
            </a:r>
          </a:p>
          <a:p>
            <a:r>
              <a:rPr lang="en-US" altLang="zh-CN" sz="1100" dirty="0"/>
              <a:t>figure;</a:t>
            </a:r>
          </a:p>
          <a:p>
            <a:r>
              <a:rPr lang="en-US" altLang="zh-CN" sz="1100" dirty="0" err="1"/>
              <a:t>imagesc</a:t>
            </a:r>
            <a:r>
              <a:rPr lang="en-US" altLang="zh-CN" sz="1100" dirty="0"/>
              <a:t>(100*log(1+abs(</a:t>
            </a:r>
            <a:r>
              <a:rPr lang="en-US" altLang="zh-CN" sz="1100" dirty="0" err="1"/>
              <a:t>fftshift</a:t>
            </a:r>
            <a:r>
              <a:rPr lang="en-US" altLang="zh-CN" sz="1100" dirty="0"/>
              <a:t>(F)))); </a:t>
            </a:r>
            <a:r>
              <a:rPr lang="en-US" altLang="zh-CN" sz="1100" dirty="0" err="1"/>
              <a:t>colormap</a:t>
            </a:r>
            <a:r>
              <a:rPr lang="en-US" altLang="zh-CN" sz="1100" dirty="0"/>
              <a:t>(gray); </a:t>
            </a:r>
          </a:p>
          <a:p>
            <a:r>
              <a:rPr lang="en-US" altLang="zh-CN" sz="1100" dirty="0"/>
              <a:t>title('magnitude spectrum');</a:t>
            </a:r>
          </a:p>
          <a:p>
            <a:r>
              <a:rPr lang="en-US" altLang="zh-CN" sz="1100" dirty="0"/>
              <a:t>figure;</a:t>
            </a:r>
          </a:p>
          <a:p>
            <a:r>
              <a:rPr lang="en-US" altLang="zh-CN" sz="1100" dirty="0" err="1"/>
              <a:t>imagesc</a:t>
            </a:r>
            <a:r>
              <a:rPr lang="en-US" altLang="zh-CN" sz="1100" dirty="0"/>
              <a:t>(angle(F));  </a:t>
            </a:r>
            <a:r>
              <a:rPr lang="en-US" altLang="zh-CN" sz="1100" dirty="0" err="1"/>
              <a:t>colormap</a:t>
            </a:r>
            <a:r>
              <a:rPr lang="en-US" altLang="zh-CN" sz="1100" dirty="0"/>
              <a:t>(gray);</a:t>
            </a:r>
          </a:p>
          <a:p>
            <a:r>
              <a:rPr lang="en-US" altLang="zh-CN" sz="1100" dirty="0"/>
              <a:t>title('phase spectrum');</a:t>
            </a:r>
            <a:endParaRPr lang="zh-CN" altLang="en-US" sz="11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140968"/>
            <a:ext cx="53435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07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408" y="2060848"/>
            <a:ext cx="9154407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520" y="1340768"/>
            <a:ext cx="8840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Little information about the subject can be gathered in the original picture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An inverse Fourier transform of the data reveals the slice of a human head activity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VI:  Mind Reading</a:t>
            </a:r>
          </a:p>
        </p:txBody>
      </p:sp>
      <p:pic>
        <p:nvPicPr>
          <p:cNvPr id="7" name="Picture 5" descr="32channelHead_SPACE_tra"/>
          <p:cNvPicPr>
            <a:picLocks noChangeAspect="1" noChangeArrowheads="1" noCrop="1"/>
          </p:cNvPicPr>
          <p:nvPr/>
        </p:nvPicPr>
        <p:blipFill>
          <a:blip r:embed="rId2">
            <a:lum contrast="24000"/>
          </a:blip>
          <a:srcRect/>
          <a:stretch>
            <a:fillRect/>
          </a:stretch>
        </p:blipFill>
        <p:spPr bwMode="auto">
          <a:xfrm>
            <a:off x="3099151" y="3238500"/>
            <a:ext cx="2935288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520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36512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VI:  Mind Reading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1052736"/>
            <a:ext cx="8962710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Human Brain Project was one of the two projects with a budge of 1B Euros for ten years each</a:t>
            </a:r>
          </a:p>
          <a:p>
            <a:r>
              <a:rPr lang="en-US" sz="1600" dirty="0"/>
              <a:t>     (another is </a:t>
            </a:r>
            <a:r>
              <a:rPr lang="en-US" sz="1600" dirty="0" err="1"/>
              <a:t>graphene</a:t>
            </a:r>
            <a:r>
              <a:rPr lang="en-US" sz="1600" dirty="0"/>
              <a:t>)  in 2013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The main purpose is to simulate the Brain 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r>
              <a:rPr lang="en-US" sz="1600" dirty="0"/>
              <a:t>                                                                            </a:t>
            </a:r>
            <a:r>
              <a:rPr lang="en-US" sz="3600" dirty="0"/>
              <a:t>=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USA  matched with a  4.5 B US Dollars in 2014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China will do as well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                         </a:t>
            </a:r>
          </a:p>
          <a:p>
            <a:r>
              <a:rPr lang="en-US" dirty="0"/>
              <a:t>                                                                 </a:t>
            </a:r>
          </a:p>
          <a:p>
            <a:endParaRPr lang="en-US" dirty="0"/>
          </a:p>
        </p:txBody>
      </p:sp>
      <p:pic>
        <p:nvPicPr>
          <p:cNvPr id="7" name="Picture 6" descr="Untitle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3995936" cy="2808312"/>
          </a:xfrm>
          <a:prstGeom prst="rect">
            <a:avLst/>
          </a:prstGeom>
        </p:spPr>
      </p:pic>
      <p:pic>
        <p:nvPicPr>
          <p:cNvPr id="8" name="Picture 7" descr="Untitled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4864"/>
            <a:ext cx="4067944" cy="277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70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36512" y="-171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F0000"/>
                </a:solidFill>
                <a:latin typeface="Arial" charset="0"/>
              </a:rPr>
              <a:t>App VI:  Mind Reading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412776"/>
            <a:ext cx="85763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Spinnaker can simulate 1% of our human brain cells (Steve </a:t>
            </a:r>
            <a:r>
              <a:rPr lang="en-GB" dirty="0" err="1"/>
              <a:t>Furber</a:t>
            </a:r>
            <a:r>
              <a:rPr lang="en-GB" dirty="0"/>
              <a:t> </a:t>
            </a:r>
            <a:r>
              <a:rPr lang="en-US" altLang="zh-CN" dirty="0"/>
              <a:t>21</a:t>
            </a:r>
            <a:r>
              <a:rPr lang="en-US" altLang="zh-CN" baseline="30000" dirty="0"/>
              <a:t>st</a:t>
            </a:r>
            <a:r>
              <a:rPr lang="en-US" altLang="zh-CN" dirty="0"/>
              <a:t> Jan 2020</a:t>
            </a:r>
            <a:r>
              <a:rPr lang="en-GB" dirty="0"/>
              <a:t>)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                         </a:t>
            </a:r>
          </a:p>
          <a:p>
            <a:r>
              <a:rPr lang="en-US" dirty="0"/>
              <a:t>                                                                 </a:t>
            </a:r>
          </a:p>
          <a:p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64" y="2316447"/>
            <a:ext cx="5060032" cy="37712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360"/>
            <a:ext cx="3347863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56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32" y="1746718"/>
            <a:ext cx="2719798" cy="35468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" y="1543752"/>
            <a:ext cx="2928444" cy="43699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10724" y="5421311"/>
            <a:ext cx="1215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sz="1350" dirty="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rPr>
              <a:t>von Neumann </a:t>
            </a:r>
            <a:endParaRPr lang="zh-CN" altLang="en-US" sz="1350" dirty="0">
              <a:solidFill>
                <a:prstClr val="black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38440" t="26793" r="35780" b="13185"/>
          <a:stretch/>
        </p:blipFill>
        <p:spPr>
          <a:xfrm>
            <a:off x="6215556" y="1565853"/>
            <a:ext cx="2928444" cy="4325764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3468271" y="951658"/>
            <a:ext cx="3343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rPr>
              <a:t>Brain inspired AI (digital)</a:t>
            </a:r>
            <a:endParaRPr lang="zh-CN" altLang="en-US" sz="2400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l="24212" t="24363" r="5642" b="19145"/>
          <a:stretch/>
        </p:blipFill>
        <p:spPr>
          <a:xfrm>
            <a:off x="7984602" y="857250"/>
            <a:ext cx="1159398" cy="62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65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DE7207B-3DA8-4995-B7AE-D91A2CE61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38" t="23447" r="3343" b="9084"/>
          <a:stretch/>
        </p:blipFill>
        <p:spPr>
          <a:xfrm>
            <a:off x="-13872" y="836712"/>
            <a:ext cx="912237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5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FAD8870-5F30-4542-97D1-E850DC21AF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67413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6CCCAB-9C90-4393-9A72-DBF1B82155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0" b="26900"/>
          <a:stretch/>
        </p:blipFill>
        <p:spPr>
          <a:xfrm>
            <a:off x="4359769" y="11670"/>
            <a:ext cx="4784231" cy="674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9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19" y="836712"/>
            <a:ext cx="9144000" cy="12527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zh-CN" sz="2400" dirty="0">
                <a:ea typeface="宋体" pitchFamily="2" charset="-122"/>
              </a:rPr>
              <a:t>In general, a signal with T=2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p</a:t>
            </a:r>
            <a:r>
              <a:rPr lang="en-GB" altLang="zh-CN" sz="2400" dirty="0">
                <a:ea typeface="宋体" pitchFamily="2" charset="-122"/>
              </a:rPr>
              <a:t>/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w </a:t>
            </a:r>
            <a:r>
              <a:rPr lang="en-GB" altLang="zh-CN" sz="2400" dirty="0">
                <a:ea typeface="宋体" pitchFamily="2" charset="-122"/>
              </a:rPr>
              <a:t>can be represented as follows</a:t>
            </a:r>
          </a:p>
          <a:p>
            <a:pPr marL="0" indent="0" eaLnBrk="1" hangingPunct="1"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Recap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51520" y="2420888"/>
            <a:ext cx="3240360" cy="3177644"/>
            <a:chOff x="251520" y="2420888"/>
            <a:chExt cx="4680520" cy="3177644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9033979"/>
                </p:ext>
              </p:extLst>
            </p:nvPr>
          </p:nvGraphicFramePr>
          <p:xfrm>
            <a:off x="4514850" y="3346450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011" name="Equation" r:id="rId3" imgW="114300" imgH="165100" progId="Equation.3">
                    <p:embed/>
                  </p:oleObj>
                </mc:Choice>
                <mc:Fallback>
                  <p:oleObj name="Equation" r:id="rId3" imgW="114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14850" y="3346450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Arrow Connector 6"/>
            <p:cNvCxnSpPr/>
            <p:nvPr/>
          </p:nvCxnSpPr>
          <p:spPr>
            <a:xfrm>
              <a:off x="251520" y="4941168"/>
              <a:ext cx="46805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11560" y="2420888"/>
              <a:ext cx="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628815" y="2601217"/>
              <a:ext cx="1494914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123728" y="2492896"/>
              <a:ext cx="1598409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195736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779912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522920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                  2T</a:t>
              </a:r>
            </a:p>
          </p:txBody>
        </p:sp>
      </p:grpSp>
      <p:pic>
        <p:nvPicPr>
          <p:cNvPr id="29" name="Picture 28" descr="untit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4499992" cy="32859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43808" y="5733256"/>
            <a:ext cx="6034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X(t)       </a:t>
            </a:r>
            <a:r>
              <a:rPr lang="en-US" sz="3600" dirty="0"/>
              <a:t>~</a:t>
            </a:r>
            <a:r>
              <a:rPr lang="en-US" dirty="0"/>
              <a:t>           A</a:t>
            </a:r>
            <a:r>
              <a:rPr lang="en-US" baseline="-25000" dirty="0"/>
              <a:t>0</a:t>
            </a:r>
            <a:r>
              <a:rPr lang="en-US" dirty="0"/>
              <a:t> + 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 t)+A</a:t>
            </a:r>
            <a:r>
              <a:rPr lang="en-US" baseline="-25000" dirty="0"/>
              <a:t>2</a:t>
            </a:r>
            <a:r>
              <a:rPr lang="en-US" dirty="0"/>
              <a:t>cos(2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3</a:t>
            </a:r>
            <a:r>
              <a:rPr lang="en-US" dirty="0"/>
              <a:t>cos(3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</a:t>
            </a:r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04864"/>
            <a:ext cx="4427984" cy="3096344"/>
          </a:xfrm>
          <a:prstGeom prst="rect">
            <a:avLst/>
          </a:prstGeom>
        </p:spPr>
      </p:pic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060848"/>
            <a:ext cx="475252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0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19" y="836712"/>
            <a:ext cx="9144000" cy="12527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zh-CN" sz="2400" dirty="0">
                <a:ea typeface="宋体" pitchFamily="2" charset="-122"/>
              </a:rPr>
              <a:t>In general, a signal with T=2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p</a:t>
            </a:r>
            <a:r>
              <a:rPr lang="en-GB" altLang="zh-CN" sz="2400" dirty="0">
                <a:ea typeface="宋体" pitchFamily="2" charset="-122"/>
              </a:rPr>
              <a:t>/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w </a:t>
            </a:r>
            <a:r>
              <a:rPr lang="en-GB" altLang="zh-CN" sz="2400" dirty="0">
                <a:ea typeface="宋体" pitchFamily="2" charset="-122"/>
              </a:rPr>
              <a:t>can be represented as follows</a:t>
            </a:r>
          </a:p>
          <a:p>
            <a:pPr marL="0" indent="0" eaLnBrk="1" hangingPunct="1"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Recap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51520" y="2420888"/>
            <a:ext cx="3240360" cy="3177644"/>
            <a:chOff x="251520" y="2420888"/>
            <a:chExt cx="4680520" cy="3177644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5052229"/>
                </p:ext>
              </p:extLst>
            </p:nvPr>
          </p:nvGraphicFramePr>
          <p:xfrm>
            <a:off x="4514850" y="3346450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035" name="Equation" r:id="rId3" imgW="114300" imgH="165100" progId="Equation.3">
                    <p:embed/>
                  </p:oleObj>
                </mc:Choice>
                <mc:Fallback>
                  <p:oleObj name="Equation" r:id="rId3" imgW="114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14850" y="3346450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Arrow Connector 6"/>
            <p:cNvCxnSpPr/>
            <p:nvPr/>
          </p:nvCxnSpPr>
          <p:spPr>
            <a:xfrm>
              <a:off x="251520" y="4941168"/>
              <a:ext cx="46805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11560" y="2420888"/>
              <a:ext cx="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628815" y="2601217"/>
              <a:ext cx="1494914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123728" y="2492896"/>
              <a:ext cx="1598409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195736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779912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522920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                  2T</a:t>
              </a:r>
            </a:p>
          </p:txBody>
        </p:sp>
      </p:grpSp>
      <p:pic>
        <p:nvPicPr>
          <p:cNvPr id="29" name="Picture 28" descr="untit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4499992" cy="32859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43808" y="5733256"/>
            <a:ext cx="594522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X(t)       ~           A</a:t>
            </a:r>
            <a:r>
              <a:rPr lang="en-US" baseline="-25000" dirty="0"/>
              <a:t>0</a:t>
            </a:r>
            <a:r>
              <a:rPr lang="en-US" dirty="0"/>
              <a:t> + 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 t)+A</a:t>
            </a:r>
            <a:r>
              <a:rPr lang="en-US" baseline="-25000" dirty="0"/>
              <a:t>2</a:t>
            </a:r>
            <a:r>
              <a:rPr lang="en-US" dirty="0"/>
              <a:t>cos(2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3</a:t>
            </a:r>
            <a:r>
              <a:rPr lang="en-US" dirty="0"/>
              <a:t>cos(3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 + A</a:t>
            </a:r>
            <a:r>
              <a:rPr lang="en-US" baseline="-25000" dirty="0"/>
              <a:t>4</a:t>
            </a:r>
            <a:r>
              <a:rPr lang="en-US" dirty="0"/>
              <a:t>cos(4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5</a:t>
            </a:r>
            <a:r>
              <a:rPr lang="en-US" dirty="0"/>
              <a:t>cos(5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6</a:t>
            </a:r>
            <a:r>
              <a:rPr lang="en-US" dirty="0"/>
              <a:t>cos(6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 + A</a:t>
            </a:r>
            <a:r>
              <a:rPr lang="en-US" baseline="-25000" dirty="0"/>
              <a:t>7</a:t>
            </a:r>
            <a:r>
              <a:rPr lang="en-US" dirty="0"/>
              <a:t>cos(7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8</a:t>
            </a:r>
            <a:r>
              <a:rPr lang="en-US" dirty="0"/>
              <a:t>cos(8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9</a:t>
            </a:r>
            <a:r>
              <a:rPr lang="en-US" dirty="0"/>
              <a:t>cos(9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</a:t>
            </a:r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04864"/>
            <a:ext cx="4427984" cy="3096344"/>
          </a:xfrm>
          <a:prstGeom prst="rect">
            <a:avLst/>
          </a:prstGeom>
        </p:spPr>
      </p:pic>
      <p:pic>
        <p:nvPicPr>
          <p:cNvPr id="4" name="Picture 3" descr="untitl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060848"/>
            <a:ext cx="4752528" cy="3312368"/>
          </a:xfrm>
          <a:prstGeom prst="rect">
            <a:avLst/>
          </a:prstGeom>
        </p:spPr>
      </p:pic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475252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20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19" y="836712"/>
            <a:ext cx="9144000" cy="12527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zh-CN" sz="2400" dirty="0">
                <a:ea typeface="宋体" pitchFamily="2" charset="-122"/>
              </a:rPr>
              <a:t>In general, a signal with T=2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p</a:t>
            </a:r>
            <a:r>
              <a:rPr lang="en-GB" altLang="zh-CN" sz="2400" dirty="0">
                <a:ea typeface="宋体" pitchFamily="2" charset="-122"/>
              </a:rPr>
              <a:t>/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w </a:t>
            </a:r>
            <a:r>
              <a:rPr lang="en-GB" altLang="zh-CN" sz="2400" dirty="0">
                <a:ea typeface="宋体" pitchFamily="2" charset="-122"/>
              </a:rPr>
              <a:t>can be represented as follows</a:t>
            </a:r>
          </a:p>
          <a:p>
            <a:pPr marL="0" indent="0" eaLnBrk="1" hangingPunct="1"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Recap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51520" y="2420888"/>
            <a:ext cx="3240360" cy="3177644"/>
            <a:chOff x="251520" y="2420888"/>
            <a:chExt cx="4680520" cy="3177644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41598532"/>
                </p:ext>
              </p:extLst>
            </p:nvPr>
          </p:nvGraphicFramePr>
          <p:xfrm>
            <a:off x="4514850" y="3346450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59" name="Equation" r:id="rId3" imgW="114300" imgH="165100" progId="Equation.3">
                    <p:embed/>
                  </p:oleObj>
                </mc:Choice>
                <mc:Fallback>
                  <p:oleObj name="Equation" r:id="rId3" imgW="114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14850" y="3346450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Arrow Connector 6"/>
            <p:cNvCxnSpPr/>
            <p:nvPr/>
          </p:nvCxnSpPr>
          <p:spPr>
            <a:xfrm>
              <a:off x="251520" y="4941168"/>
              <a:ext cx="46805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11560" y="2420888"/>
              <a:ext cx="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628815" y="2601217"/>
              <a:ext cx="1494914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123728" y="2492896"/>
              <a:ext cx="1598409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195736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779912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522920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                  2T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850240" y="5373216"/>
            <a:ext cx="62937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X(t)       </a:t>
            </a:r>
            <a:r>
              <a:rPr lang="en-US" sz="3600" dirty="0"/>
              <a:t>=    </a:t>
            </a:r>
            <a:r>
              <a:rPr lang="en-US" dirty="0"/>
              <a:t>       A</a:t>
            </a:r>
            <a:r>
              <a:rPr lang="en-US" baseline="-25000" dirty="0"/>
              <a:t>0</a:t>
            </a:r>
            <a:r>
              <a:rPr lang="en-US" dirty="0"/>
              <a:t> + 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 t)+A</a:t>
            </a:r>
            <a:r>
              <a:rPr lang="en-US" baseline="-25000" dirty="0"/>
              <a:t>2</a:t>
            </a:r>
            <a:r>
              <a:rPr lang="en-US" dirty="0"/>
              <a:t>cos(2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3</a:t>
            </a:r>
            <a:r>
              <a:rPr lang="en-US" dirty="0"/>
              <a:t>cos(3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 + A</a:t>
            </a:r>
            <a:r>
              <a:rPr lang="en-US" baseline="-25000" dirty="0"/>
              <a:t>4</a:t>
            </a:r>
            <a:r>
              <a:rPr lang="en-US" dirty="0"/>
              <a:t>cos(4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5</a:t>
            </a:r>
            <a:r>
              <a:rPr lang="en-US" dirty="0"/>
              <a:t>cos(5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6</a:t>
            </a:r>
            <a:r>
              <a:rPr lang="en-US" dirty="0"/>
              <a:t>cos(6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 + A</a:t>
            </a:r>
            <a:r>
              <a:rPr lang="en-US" baseline="-25000" dirty="0"/>
              <a:t>7</a:t>
            </a:r>
            <a:r>
              <a:rPr lang="en-US" dirty="0"/>
              <a:t>cos(7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8</a:t>
            </a:r>
            <a:r>
              <a:rPr lang="en-US" dirty="0"/>
              <a:t>cos(8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9</a:t>
            </a:r>
            <a:r>
              <a:rPr lang="en-US" dirty="0"/>
              <a:t>cos(9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 +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</a:t>
            </a:r>
          </a:p>
        </p:txBody>
      </p:sp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276872"/>
            <a:ext cx="475252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62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19" y="836712"/>
            <a:ext cx="9144000" cy="12527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zh-CN" sz="2400" dirty="0">
                <a:ea typeface="宋体" pitchFamily="2" charset="-122"/>
              </a:rPr>
              <a:t>In general, a signal with T=2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p</a:t>
            </a:r>
            <a:r>
              <a:rPr lang="en-GB" altLang="zh-CN" sz="2400" dirty="0">
                <a:ea typeface="宋体" pitchFamily="2" charset="-122"/>
              </a:rPr>
              <a:t>/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w </a:t>
            </a:r>
            <a:r>
              <a:rPr lang="en-GB" altLang="zh-CN" sz="2400" dirty="0">
                <a:ea typeface="宋体" pitchFamily="2" charset="-122"/>
              </a:rPr>
              <a:t>can be represented as follows</a:t>
            </a:r>
          </a:p>
          <a:p>
            <a:pPr marL="0" indent="0" eaLnBrk="1" hangingPunct="1"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Recap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51520" y="2420888"/>
            <a:ext cx="3240360" cy="3177644"/>
            <a:chOff x="251520" y="2420888"/>
            <a:chExt cx="4680520" cy="3177644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8150674"/>
                </p:ext>
              </p:extLst>
            </p:nvPr>
          </p:nvGraphicFramePr>
          <p:xfrm>
            <a:off x="4514850" y="3346450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224" name="Equation" r:id="rId3" imgW="114300" imgH="165100" progId="Equation.3">
                    <p:embed/>
                  </p:oleObj>
                </mc:Choice>
                <mc:Fallback>
                  <p:oleObj name="Equation" r:id="rId3" imgW="114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14850" y="3346450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Arrow Connector 6"/>
            <p:cNvCxnSpPr/>
            <p:nvPr/>
          </p:nvCxnSpPr>
          <p:spPr>
            <a:xfrm>
              <a:off x="251520" y="4941168"/>
              <a:ext cx="46805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11560" y="2420888"/>
              <a:ext cx="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628815" y="2601217"/>
              <a:ext cx="1494914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123728" y="2492896"/>
              <a:ext cx="1598409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195736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779912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522920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                  2T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843808" y="5661248"/>
            <a:ext cx="59638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X(t)       =           A</a:t>
            </a:r>
            <a:r>
              <a:rPr lang="en-US" baseline="-25000" dirty="0"/>
              <a:t>0</a:t>
            </a:r>
            <a:r>
              <a:rPr lang="en-US" dirty="0"/>
              <a:t> + 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 t)+A</a:t>
            </a:r>
            <a:r>
              <a:rPr lang="en-US" baseline="-25000" dirty="0"/>
              <a:t>2</a:t>
            </a:r>
            <a:r>
              <a:rPr lang="en-US" dirty="0"/>
              <a:t>cos(2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3</a:t>
            </a:r>
            <a:r>
              <a:rPr lang="en-US" dirty="0"/>
              <a:t>cos(3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 + A</a:t>
            </a:r>
            <a:r>
              <a:rPr lang="en-US" baseline="-25000" dirty="0"/>
              <a:t>4</a:t>
            </a:r>
            <a:r>
              <a:rPr lang="en-US" dirty="0"/>
              <a:t>cos(4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5</a:t>
            </a:r>
            <a:r>
              <a:rPr lang="en-US" dirty="0"/>
              <a:t>cos(5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6</a:t>
            </a:r>
            <a:r>
              <a:rPr lang="en-US" dirty="0"/>
              <a:t>cos(6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 + A</a:t>
            </a:r>
            <a:r>
              <a:rPr lang="en-US" baseline="-25000" dirty="0"/>
              <a:t>7</a:t>
            </a:r>
            <a:r>
              <a:rPr lang="en-US" dirty="0"/>
              <a:t>cos(7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8</a:t>
            </a:r>
            <a:r>
              <a:rPr lang="en-US" dirty="0"/>
              <a:t>cos(8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9</a:t>
            </a:r>
            <a:r>
              <a:rPr lang="en-US" dirty="0"/>
              <a:t>cos(9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 +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</a:t>
            </a:r>
          </a:p>
        </p:txBody>
      </p:sp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89040"/>
            <a:ext cx="4752528" cy="187220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932040" y="3356992"/>
            <a:ext cx="345638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24128" y="2348880"/>
            <a:ext cx="0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28184" y="2852936"/>
            <a:ext cx="0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172400" y="2348880"/>
            <a:ext cx="0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740352" y="2348880"/>
            <a:ext cx="0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236296" y="2348880"/>
            <a:ext cx="0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732240" y="1628800"/>
            <a:ext cx="0" cy="17281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148064" y="1412776"/>
            <a:ext cx="0" cy="2160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36096" y="1916832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84168" y="2492896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6176" y="1484784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67771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19" y="836712"/>
            <a:ext cx="9144000" cy="12527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zh-CN" sz="2400" dirty="0">
                <a:ea typeface="宋体" pitchFamily="2" charset="-122"/>
              </a:rPr>
              <a:t>In general, a signal with T=2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p</a:t>
            </a:r>
            <a:r>
              <a:rPr lang="en-GB" altLang="zh-CN" sz="2400" dirty="0">
                <a:ea typeface="宋体" pitchFamily="2" charset="-122"/>
              </a:rPr>
              <a:t>/</a:t>
            </a:r>
            <a:r>
              <a:rPr lang="en-GB" altLang="zh-CN" sz="2400" dirty="0">
                <a:latin typeface="Symbol" charset="2"/>
                <a:ea typeface="宋体" pitchFamily="2" charset="-122"/>
                <a:cs typeface="Symbol" charset="2"/>
              </a:rPr>
              <a:t>w </a:t>
            </a:r>
            <a:r>
              <a:rPr lang="en-GB" altLang="zh-CN" sz="2400" dirty="0">
                <a:ea typeface="宋体" pitchFamily="2" charset="-122"/>
              </a:rPr>
              <a:t>can be represented as follows</a:t>
            </a:r>
          </a:p>
          <a:p>
            <a:pPr marL="0" indent="0" eaLnBrk="1" hangingPunct="1">
              <a:buNone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-315416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Recap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51520" y="2420888"/>
            <a:ext cx="3240360" cy="3177644"/>
            <a:chOff x="251520" y="2420888"/>
            <a:chExt cx="4680520" cy="3177644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9429982"/>
                </p:ext>
              </p:extLst>
            </p:nvPr>
          </p:nvGraphicFramePr>
          <p:xfrm>
            <a:off x="4514850" y="3346450"/>
            <a:ext cx="114300" cy="165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2" name="Equation" r:id="rId3" imgW="114300" imgH="165100" progId="Equation.3">
                    <p:embed/>
                  </p:oleObj>
                </mc:Choice>
                <mc:Fallback>
                  <p:oleObj name="Equation" r:id="rId3" imgW="1143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514850" y="3346450"/>
                          <a:ext cx="114300" cy="165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Straight Arrow Connector 6"/>
            <p:cNvCxnSpPr/>
            <p:nvPr/>
          </p:nvCxnSpPr>
          <p:spPr>
            <a:xfrm>
              <a:off x="251520" y="4941168"/>
              <a:ext cx="468052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11560" y="2420888"/>
              <a:ext cx="0" cy="28803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628815" y="2601217"/>
              <a:ext cx="1494914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123728" y="2492896"/>
              <a:ext cx="1598409" cy="1307072"/>
            </a:xfrm>
            <a:custGeom>
              <a:avLst/>
              <a:gdLst>
                <a:gd name="connsiteX0" fmla="*/ 0 w 1886441"/>
                <a:gd name="connsiteY0" fmla="*/ 1307072 h 1307072"/>
                <a:gd name="connsiteX1" fmla="*/ 271253 w 1886441"/>
                <a:gd name="connsiteY1" fmla="*/ 764597 h 1307072"/>
                <a:gd name="connsiteX2" fmla="*/ 554835 w 1886441"/>
                <a:gd name="connsiteY2" fmla="*/ 912545 h 1307072"/>
                <a:gd name="connsiteX3" fmla="*/ 813759 w 1886441"/>
                <a:gd name="connsiteY3" fmla="*/ 542675 h 1307072"/>
                <a:gd name="connsiteX4" fmla="*/ 949385 w 1886441"/>
                <a:gd name="connsiteY4" fmla="*/ 752268 h 1307072"/>
                <a:gd name="connsiteX5" fmla="*/ 1109671 w 1886441"/>
                <a:gd name="connsiteY5" fmla="*/ 1109809 h 1307072"/>
                <a:gd name="connsiteX6" fmla="*/ 1405583 w 1886441"/>
                <a:gd name="connsiteY6" fmla="*/ 200 h 1307072"/>
                <a:gd name="connsiteX7" fmla="*/ 1886441 w 1886441"/>
                <a:gd name="connsiteY7" fmla="*/ 1208441 h 1307072"/>
                <a:gd name="connsiteX8" fmla="*/ 1886441 w 1886441"/>
                <a:gd name="connsiteY8" fmla="*/ 1208441 h 1307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6441" h="1307072">
                  <a:moveTo>
                    <a:pt x="0" y="1307072"/>
                  </a:moveTo>
                  <a:cubicBezTo>
                    <a:pt x="89390" y="1068711"/>
                    <a:pt x="178781" y="830351"/>
                    <a:pt x="271253" y="764597"/>
                  </a:cubicBezTo>
                  <a:cubicBezTo>
                    <a:pt x="363725" y="698843"/>
                    <a:pt x="464417" y="949532"/>
                    <a:pt x="554835" y="912545"/>
                  </a:cubicBezTo>
                  <a:cubicBezTo>
                    <a:pt x="645253" y="875558"/>
                    <a:pt x="748001" y="569388"/>
                    <a:pt x="813759" y="542675"/>
                  </a:cubicBezTo>
                  <a:cubicBezTo>
                    <a:pt x="879517" y="515962"/>
                    <a:pt x="900066" y="657746"/>
                    <a:pt x="949385" y="752268"/>
                  </a:cubicBezTo>
                  <a:cubicBezTo>
                    <a:pt x="998704" y="846790"/>
                    <a:pt x="1033638" y="1235154"/>
                    <a:pt x="1109671" y="1109809"/>
                  </a:cubicBezTo>
                  <a:cubicBezTo>
                    <a:pt x="1185704" y="984464"/>
                    <a:pt x="1276121" y="-16239"/>
                    <a:pt x="1405583" y="200"/>
                  </a:cubicBezTo>
                  <a:cubicBezTo>
                    <a:pt x="1535045" y="16639"/>
                    <a:pt x="1886441" y="1208441"/>
                    <a:pt x="1886441" y="1208441"/>
                  </a:cubicBezTo>
                  <a:lnTo>
                    <a:pt x="1886441" y="1208441"/>
                  </a:lnTo>
                </a:path>
              </a:pathLst>
            </a:cu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195736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779912" y="4653136"/>
              <a:ext cx="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522920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                  2T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843808" y="5661248"/>
            <a:ext cx="59638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X(t)       =           A</a:t>
            </a:r>
            <a:r>
              <a:rPr lang="en-US" baseline="-25000" dirty="0"/>
              <a:t>0</a:t>
            </a:r>
            <a:r>
              <a:rPr lang="en-US" dirty="0"/>
              <a:t> + A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 t)+A</a:t>
            </a:r>
            <a:r>
              <a:rPr lang="en-US" baseline="-25000" dirty="0"/>
              <a:t>2</a:t>
            </a:r>
            <a:r>
              <a:rPr lang="en-US" dirty="0"/>
              <a:t>cos(2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3</a:t>
            </a:r>
            <a:r>
              <a:rPr lang="en-US" dirty="0"/>
              <a:t>cos(3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 + A</a:t>
            </a:r>
            <a:r>
              <a:rPr lang="en-US" baseline="-25000" dirty="0"/>
              <a:t>4</a:t>
            </a:r>
            <a:r>
              <a:rPr lang="en-US" dirty="0"/>
              <a:t>cos(4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5</a:t>
            </a:r>
            <a:r>
              <a:rPr lang="en-US" dirty="0"/>
              <a:t>cos(5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6</a:t>
            </a:r>
            <a:r>
              <a:rPr lang="en-US" dirty="0"/>
              <a:t>cos(6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 + A</a:t>
            </a:r>
            <a:r>
              <a:rPr lang="en-US" baseline="-25000" dirty="0"/>
              <a:t>7</a:t>
            </a:r>
            <a:r>
              <a:rPr lang="en-US" dirty="0"/>
              <a:t>cos(7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8</a:t>
            </a:r>
            <a:r>
              <a:rPr lang="en-US" dirty="0"/>
              <a:t>cos(8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t)+A</a:t>
            </a:r>
            <a:r>
              <a:rPr lang="en-US" baseline="-25000" dirty="0"/>
              <a:t>9</a:t>
            </a:r>
            <a:r>
              <a:rPr lang="en-US" dirty="0"/>
              <a:t>cos(9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/>
              <a:t>t)</a:t>
            </a:r>
          </a:p>
          <a:p>
            <a:r>
              <a:rPr lang="en-US" dirty="0"/>
              <a:t>                             + 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32040" y="4797152"/>
            <a:ext cx="345638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24128" y="3789040"/>
            <a:ext cx="0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28184" y="4293096"/>
            <a:ext cx="0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172400" y="3789040"/>
            <a:ext cx="0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740352" y="3789040"/>
            <a:ext cx="0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236296" y="3789040"/>
            <a:ext cx="0" cy="1008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732240" y="3068960"/>
            <a:ext cx="0" cy="17281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148064" y="2852936"/>
            <a:ext cx="0" cy="2160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64088" y="3429000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0152" y="3933056"/>
            <a:ext cx="437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28184" y="2924944"/>
            <a:ext cx="47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4005064"/>
            <a:ext cx="73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2160" y="34290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999562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30552</TotalTime>
  <Words>1864</Words>
  <Application>Microsoft Office PowerPoint</Application>
  <PresentationFormat>全屏显示(4:3)</PresentationFormat>
  <Paragraphs>406</Paragraphs>
  <Slides>47</Slides>
  <Notes>1</Notes>
  <HiddenSlides>0</HiddenSlides>
  <MMClips>6</MMClips>
  <ScaleCrop>false</ScaleCrop>
  <HeadingPairs>
    <vt:vector size="8" baseType="variant">
      <vt:variant>
        <vt:lpstr>已用的字体</vt:lpstr>
      </vt:variant>
      <vt:variant>
        <vt:i4>4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47</vt:i4>
      </vt:variant>
    </vt:vector>
  </HeadingPairs>
  <TitlesOfParts>
    <vt:vector size="56" baseType="lpstr">
      <vt:lpstr>Arial</vt:lpstr>
      <vt:lpstr>Calibri</vt:lpstr>
      <vt:lpstr>Calibri Light</vt:lpstr>
      <vt:lpstr>Symbol</vt:lpstr>
      <vt:lpstr>Office Theme</vt:lpstr>
      <vt:lpstr>Default Design</vt:lpstr>
      <vt:lpstr>Office 主题</vt:lpstr>
      <vt:lpstr>Equation</vt:lpstr>
      <vt:lpstr>公式</vt:lpstr>
      <vt:lpstr>DCSP-6: Applications</vt:lpstr>
      <vt:lpstr>Recap</vt:lpstr>
      <vt:lpstr>Recap</vt:lpstr>
      <vt:lpstr>Recap</vt:lpstr>
      <vt:lpstr>Recap</vt:lpstr>
      <vt:lpstr>Recap</vt:lpstr>
      <vt:lpstr>Recap</vt:lpstr>
      <vt:lpstr>Recap</vt:lpstr>
      <vt:lpstr>Recap</vt:lpstr>
      <vt:lpstr>Recap</vt:lpstr>
      <vt:lpstr>b. Different waveforms              Script1_2.m   </vt:lpstr>
      <vt:lpstr>Bandwidth can be properly defined</vt:lpstr>
      <vt:lpstr>Bandwidth can be properly defined</vt:lpstr>
      <vt:lpstr>C. Approximation (compression)             Script1_3.m   </vt:lpstr>
      <vt:lpstr>In detail</vt:lpstr>
      <vt:lpstr>Today’s Summary</vt:lpstr>
      <vt:lpstr>FT:  Neat Form; to remember easily </vt:lpstr>
      <vt:lpstr>FT:  Neat Form </vt:lpstr>
      <vt:lpstr>FT : Neat Form </vt:lpstr>
      <vt:lpstr>FT : Neat Form </vt:lpstr>
      <vt:lpstr>FT in complex exponential </vt:lpstr>
      <vt:lpstr>Example I </vt:lpstr>
      <vt:lpstr>PowerPoint 演示文稿</vt:lpstr>
      <vt:lpstr>Fourier's Song</vt:lpstr>
      <vt:lpstr>The world has changed</vt:lpstr>
      <vt:lpstr>This module is about practical applications</vt:lpstr>
      <vt:lpstr>PowerPoint 演示文稿</vt:lpstr>
      <vt:lpstr>PowerPoint 演示文稿</vt:lpstr>
      <vt:lpstr>PowerPoint 演示文稿</vt:lpstr>
      <vt:lpstr>App II: Touch-tone dialing</vt:lpstr>
      <vt:lpstr>App II: Touch-tone dialing</vt:lpstr>
      <vt:lpstr>PowerPoint 演示文稿</vt:lpstr>
      <vt:lpstr>App IV: instruments</vt:lpstr>
      <vt:lpstr>App IV: instruments</vt:lpstr>
      <vt:lpstr>App V: MP3+MP4</vt:lpstr>
      <vt:lpstr>App V: MP3+MP4</vt:lpstr>
      <vt:lpstr>PowerPoint 演示文稿</vt:lpstr>
      <vt:lpstr>PowerPoint 演示文稿</vt:lpstr>
      <vt:lpstr>App VI:  Mind Reading</vt:lpstr>
      <vt:lpstr>App VI:  Mind Reading</vt:lpstr>
      <vt:lpstr>App VI:  Mind Reading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University of Sussex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Neuronal Computation Using High Order Statistics</dc:title>
  <dc:creator>Jianfeng Feng</dc:creator>
  <cp:lastModifiedBy>admin</cp:lastModifiedBy>
  <cp:revision>302</cp:revision>
  <dcterms:created xsi:type="dcterms:W3CDTF">2004-10-11T21:37:23Z</dcterms:created>
  <dcterms:modified xsi:type="dcterms:W3CDTF">2024-02-01T15:47:01Z</dcterms:modified>
</cp:coreProperties>
</file>