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6" r:id="rId9"/>
    <p:sldId id="269" r:id="rId10"/>
    <p:sldId id="267" r:id="rId11"/>
    <p:sldId id="268" r:id="rId12"/>
    <p:sldId id="270" r:id="rId13"/>
    <p:sldId id="271" r:id="rId14"/>
    <p:sldId id="259" r:id="rId15"/>
    <p:sldId id="265" r:id="rId1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31" autoAdjust="0"/>
    <p:restoredTop sz="75034" autoAdjust="0"/>
  </p:normalViewPr>
  <p:slideViewPr>
    <p:cSldViewPr snapToGrid="0">
      <p:cViewPr varScale="1">
        <p:scale>
          <a:sx n="79" d="100"/>
          <a:sy n="79" d="100"/>
        </p:scale>
        <p:origin x="2034" y="90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E0FFCA-8490-43EE-AA85-2B403616EFF7}" type="datetimeFigureOut">
              <a:rPr lang="zh-CN" altLang="en-US" smtClean="0"/>
              <a:t>2024/1/21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909C0E-BD8B-463F-98D7-0AE4633DA5D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4912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909C0E-BD8B-463F-98D7-0AE4633DA5DA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66239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909C0E-BD8B-463F-98D7-0AE4633DA5DA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824460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909C0E-BD8B-463F-98D7-0AE4633DA5DA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278571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909C0E-BD8B-463F-98D7-0AE4633DA5DA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591975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909C0E-BD8B-463F-98D7-0AE4633DA5DA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1667042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909C0E-BD8B-463F-98D7-0AE4633DA5DA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895062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909C0E-BD8B-463F-98D7-0AE4633DA5DA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393793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909C0E-BD8B-463F-98D7-0AE4633DA5DA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35115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909C0E-BD8B-463F-98D7-0AE4633DA5DA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192193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909C0E-BD8B-463F-98D7-0AE4633DA5DA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492087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909C0E-BD8B-463F-98D7-0AE4633DA5DA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109088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909C0E-BD8B-463F-98D7-0AE4633DA5DA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985446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909C0E-BD8B-463F-98D7-0AE4633DA5DA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741418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909C0E-BD8B-463F-98D7-0AE4633DA5DA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951673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909C0E-BD8B-463F-98D7-0AE4633DA5DA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211111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589B860-7080-4F0A-A1CA-CDF9F60BE6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0B884042-BB6A-43C3-A9A2-273348F933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B753300-52D1-4C18-861B-63AF1238E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99DC5-E457-4573-99BD-E5D112E4C738}" type="datetimeFigureOut">
              <a:rPr lang="zh-CN" altLang="en-US" smtClean="0"/>
              <a:t>2024/1/21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54D64E4-FA38-452B-AF97-1D047FC62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16A6D7B-B24F-46D9-8B6A-2D2E788FB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8D100-0BF6-4689-B116-B84C640000B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90897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A99C792-A8E3-458A-8508-7DCD61616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31F07904-BF5C-4CCD-B020-CC30FED065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A71A96D-190A-4A5E-9A4D-EF6BFA992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99DC5-E457-4573-99BD-E5D112E4C738}" type="datetimeFigureOut">
              <a:rPr lang="zh-CN" altLang="en-US" smtClean="0"/>
              <a:t>2024/1/21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65A656B-8DAA-4F4A-9D12-8229AD4C9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703AA71-4325-4BAD-ABE7-44E1A632D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8D100-0BF6-4689-B116-B84C640000B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242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B4EC9355-04C0-4623-9F40-5E08027DCA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8841DEC7-2BB1-4394-9E4F-8FE46C5A38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A9A43BF-5661-4F6D-864C-3CE708D02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99DC5-E457-4573-99BD-E5D112E4C738}" type="datetimeFigureOut">
              <a:rPr lang="zh-CN" altLang="en-US" smtClean="0"/>
              <a:t>2024/1/21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951E359-7A7E-46BA-AB85-4494CD02A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66B6E88-854E-4250-9176-4B7CA1F7F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8D100-0BF6-4689-B116-B84C640000B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0475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31097F9-49A1-43AA-8C45-A7735B4FB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84165BC-3987-4F9F-80C4-67FA00F264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1BF7873-CBA0-4AA7-982B-45B58708C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99DC5-E457-4573-99BD-E5D112E4C738}" type="datetimeFigureOut">
              <a:rPr lang="zh-CN" altLang="en-US" smtClean="0"/>
              <a:t>2024/1/21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73B0EC5-249F-4B3A-9563-FDF927931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2A0C1D5-3A69-4F47-BE70-DCC627839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8D100-0BF6-4689-B116-B84C640000B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89504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95B7E4C-02CD-4E7C-9E9A-2BA2465219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8CC9F00-8A71-4325-8998-5DFC905FD8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8A5BD0F-5E71-4015-BCEB-ACC5162C3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99DC5-E457-4573-99BD-E5D112E4C738}" type="datetimeFigureOut">
              <a:rPr lang="zh-CN" altLang="en-US" smtClean="0"/>
              <a:t>2024/1/21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1D6C039-186E-4C8F-8143-68F5DE260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2880ABE-933A-4D0B-AB2F-C56E1308F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8D100-0BF6-4689-B116-B84C640000B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8996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E1142C4-9B31-4B18-8A52-D3369CA06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1EADE33-8FC6-4784-87D1-8C436C35E2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730A284-976D-4E14-ABB5-1BB59C657F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7B6EB39-8E39-40F4-9BAC-EC12B782E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99DC5-E457-4573-99BD-E5D112E4C738}" type="datetimeFigureOut">
              <a:rPr lang="zh-CN" altLang="en-US" smtClean="0"/>
              <a:t>2024/1/21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F54AA43-66A8-4E11-AD1E-D3ED48C51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2A4FEB3-5D4A-4791-8472-7842F7522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8D100-0BF6-4689-B116-B84C640000B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23058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5CFB784-6099-415D-946A-9FBC21DF6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ED043CA-2536-4D64-BB19-63ED8E690C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5273D7B6-8ABF-476A-BA59-0648F52255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DD2C0C8C-C06B-4793-BE86-97C8FB7A22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A03D6C3B-27ED-4B3E-8F3C-9D2390EC9E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48710D0-55A8-48E3-9743-94C9C03FF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99DC5-E457-4573-99BD-E5D112E4C738}" type="datetimeFigureOut">
              <a:rPr lang="zh-CN" altLang="en-US" smtClean="0"/>
              <a:t>2024/1/21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A488596C-E890-4820-A94E-AC18A746C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8C8CE530-9C6B-45B3-8AA9-7E51964F2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8D100-0BF6-4689-B116-B84C640000B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23255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7B625B9-E208-4C3A-8161-B65C6B0A2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F860C5B0-FC9A-49EB-BC79-FA7BF4719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99DC5-E457-4573-99BD-E5D112E4C738}" type="datetimeFigureOut">
              <a:rPr lang="zh-CN" altLang="en-US" smtClean="0"/>
              <a:t>2024/1/21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481B50CC-7F63-4810-830F-08C2E92A8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2B2765B0-A301-4433-A27E-5A14BC46A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8D100-0BF6-4689-B116-B84C640000B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5222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4ACCA47D-BF94-4EA9-BAD6-D929DACFB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99DC5-E457-4573-99BD-E5D112E4C738}" type="datetimeFigureOut">
              <a:rPr lang="zh-CN" altLang="en-US" smtClean="0"/>
              <a:t>2024/1/21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1D37BEB-11C3-4E9D-9021-CB23E1FD9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F6A3F867-F67E-4552-931D-D5A665A8E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8D100-0BF6-4689-B116-B84C640000B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8441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514D30B-773D-49F5-AA3F-584FD75C4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EA48114-C2DC-4ED3-BD65-65597874E4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D70491B-0C84-4E4E-9C4E-676EE3CD9C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AA5FB3D4-48BB-40F1-AF3E-19BF7C308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99DC5-E457-4573-99BD-E5D112E4C738}" type="datetimeFigureOut">
              <a:rPr lang="zh-CN" altLang="en-US" smtClean="0"/>
              <a:t>2024/1/21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0998225-2AA7-474C-881D-2185A9CC7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2E6C936-5EF2-483C-85A1-A2F8B2E1C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8D100-0BF6-4689-B116-B84C640000B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3273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CF3A37C-2A6F-4D47-B43A-F7FA08F709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0FF9848A-6A75-465C-BA67-D202B669EA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14F7B67-5984-4C6C-9D1B-A187378EFA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8D7004D-E210-4A02-A7DA-A3FF302F2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99DC5-E457-4573-99BD-E5D112E4C738}" type="datetimeFigureOut">
              <a:rPr lang="zh-CN" altLang="en-US" smtClean="0"/>
              <a:t>2024/1/21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ED475BC-FC0E-4A1E-A6E3-5C9594816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9E26640-E861-4688-9851-F4CEAF828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8D100-0BF6-4689-B116-B84C640000B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3727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0237FE64-6E73-4FFC-A6D9-538D901A4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75592E6-CB6B-4D11-AD6E-93795B9F71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B4DC629-6030-49D9-AB7B-6600A998A9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599DC5-E457-4573-99BD-E5D112E4C738}" type="datetimeFigureOut">
              <a:rPr lang="zh-CN" altLang="en-US" smtClean="0"/>
              <a:t>2024/1/21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A554F98-97D2-4058-9622-155E002CC0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A4FD932-C7DB-438D-83ED-106F7F8DA9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58D100-0BF6-4689-B116-B84C640000B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5960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Ruohan.Zhang.1@warwick.ac.u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A6674896-3A89-4957-9052-D4B6068667F8}"/>
              </a:ext>
            </a:extLst>
          </p:cNvPr>
          <p:cNvSpPr txBox="1"/>
          <p:nvPr/>
        </p:nvSpPr>
        <p:spPr>
          <a:xfrm>
            <a:off x="904240" y="1181100"/>
            <a:ext cx="107372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/>
              <a:t>Seminar 2  Digital Communication and Signal Processing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C1F161F2-530A-4797-9525-3D5BBAF971C6}"/>
              </a:ext>
            </a:extLst>
          </p:cNvPr>
          <p:cNvSpPr txBox="1"/>
          <p:nvPr/>
        </p:nvSpPr>
        <p:spPr>
          <a:xfrm>
            <a:off x="2198697" y="2575125"/>
            <a:ext cx="814832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2800" b="1" dirty="0"/>
              <a:t>Ruohan Zhang</a:t>
            </a:r>
          </a:p>
          <a:p>
            <a:pPr algn="ctr"/>
            <a:endParaRPr lang="en-US" altLang="zh-CN" sz="2800" b="1" dirty="0"/>
          </a:p>
          <a:p>
            <a:pPr algn="ctr"/>
            <a:r>
              <a:rPr lang="en-GB" altLang="zh-CN" sz="2800" b="0" i="0" dirty="0">
                <a:solidFill>
                  <a:srgbClr val="333333"/>
                </a:solidFill>
                <a:effectLst/>
                <a:latin typeface="Segoe UI" panose="020B0502040204020203" pitchFamily="34" charset="0"/>
                <a:hlinkClick r:id="rId3"/>
              </a:rPr>
              <a:t>Ruohan.Zhang.1@warwick.ac.uk</a:t>
            </a:r>
            <a:endParaRPr lang="en-GB" altLang="zh-CN" sz="2800" b="0" i="0" dirty="0">
              <a:solidFill>
                <a:srgbClr val="333333"/>
              </a:solidFill>
              <a:effectLst/>
              <a:latin typeface="Segoe UI" panose="020B0502040204020203" pitchFamily="34" charset="0"/>
            </a:endParaRPr>
          </a:p>
          <a:p>
            <a:pPr algn="ctr"/>
            <a:endParaRPr lang="en-US" altLang="zh-CN" sz="2400" b="1" dirty="0"/>
          </a:p>
          <a:p>
            <a:pPr algn="ctr"/>
            <a:r>
              <a:rPr lang="en-US" altLang="zh-CN" sz="2400" b="1" dirty="0"/>
              <a:t>Department of Computer Science, University of Warwick</a:t>
            </a:r>
          </a:p>
          <a:p>
            <a:pPr algn="ctr"/>
            <a:endParaRPr lang="en-US" altLang="zh-CN" sz="2400" b="1" dirty="0"/>
          </a:p>
          <a:p>
            <a:pPr algn="ctr"/>
            <a:r>
              <a:rPr lang="en-US" altLang="zh-CN" sz="2400" b="1" dirty="0"/>
              <a:t>22/01/2024</a:t>
            </a:r>
          </a:p>
        </p:txBody>
      </p:sp>
    </p:spTree>
    <p:extLst>
      <p:ext uri="{BB962C8B-B14F-4D97-AF65-F5344CB8AC3E}">
        <p14:creationId xmlns:p14="http://schemas.microsoft.com/office/powerpoint/2010/main" val="5790495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459DDC97-F0A6-4243-80F3-656C0F9D3EFF}"/>
              </a:ext>
            </a:extLst>
          </p:cNvPr>
          <p:cNvSpPr txBox="1"/>
          <p:nvPr/>
        </p:nvSpPr>
        <p:spPr>
          <a:xfrm>
            <a:off x="1395166" y="1448813"/>
            <a:ext cx="2413000" cy="1600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/>
              <a:t>YY	0.5604</a:t>
            </a:r>
          </a:p>
          <a:p>
            <a:r>
              <a:rPr lang="en-US" altLang="zh-CN" sz="2400" b="1" dirty="0"/>
              <a:t>YN	0.1932</a:t>
            </a:r>
          </a:p>
          <a:p>
            <a:r>
              <a:rPr lang="en-US" altLang="zh-CN" sz="2400" b="1" dirty="0"/>
              <a:t>NY	0.1862</a:t>
            </a:r>
          </a:p>
          <a:p>
            <a:r>
              <a:rPr lang="en-US" altLang="zh-CN" sz="2400" b="1" dirty="0"/>
              <a:t>NN	0.0582</a:t>
            </a:r>
            <a:endParaRPr lang="zh-CN" altLang="en-US" sz="2400" b="1" dirty="0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F49E5976-E222-4368-A18B-ADCC85A2B3E2}"/>
              </a:ext>
            </a:extLst>
          </p:cNvPr>
          <p:cNvSpPr txBox="1"/>
          <p:nvPr/>
        </p:nvSpPr>
        <p:spPr>
          <a:xfrm>
            <a:off x="7875834" y="2076569"/>
            <a:ext cx="1244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000" b="1" dirty="0"/>
              <a:t>NY</a:t>
            </a:r>
          </a:p>
          <a:p>
            <a:pPr algn="ctr"/>
            <a:r>
              <a:rPr lang="en-US" altLang="zh-CN" sz="2000" b="1" dirty="0"/>
              <a:t>0.1862</a:t>
            </a:r>
            <a:endParaRPr lang="zh-CN" altLang="en-US" sz="2000" b="1" dirty="0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5A9F2985-CFDE-4B97-8A97-8C66DF8FE890}"/>
              </a:ext>
            </a:extLst>
          </p:cNvPr>
          <p:cNvSpPr txBox="1"/>
          <p:nvPr/>
        </p:nvSpPr>
        <p:spPr>
          <a:xfrm>
            <a:off x="6174034" y="2076570"/>
            <a:ext cx="1244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000" b="1" dirty="0"/>
              <a:t>NN</a:t>
            </a:r>
          </a:p>
          <a:p>
            <a:pPr algn="ctr"/>
            <a:r>
              <a:rPr lang="en-US" altLang="zh-CN" sz="2000" b="1" dirty="0"/>
              <a:t>0.0582</a:t>
            </a:r>
            <a:endParaRPr lang="zh-CN" altLang="en-US" sz="2000" b="1" dirty="0"/>
          </a:p>
        </p:txBody>
      </p:sp>
      <p:grpSp>
        <p:nvGrpSpPr>
          <p:cNvPr id="11" name="组合 10">
            <a:extLst>
              <a:ext uri="{FF2B5EF4-FFF2-40B4-BE49-F238E27FC236}">
                <a16:creationId xmlns:a16="http://schemas.microsoft.com/office/drawing/2014/main" id="{EEF7E1DE-CADA-4025-BCB1-3FF91FBCDC56}"/>
              </a:ext>
            </a:extLst>
          </p:cNvPr>
          <p:cNvGrpSpPr/>
          <p:nvPr/>
        </p:nvGrpSpPr>
        <p:grpSpPr>
          <a:xfrm>
            <a:off x="6796334" y="2784455"/>
            <a:ext cx="1701800" cy="612915"/>
            <a:chOff x="5257800" y="1368285"/>
            <a:chExt cx="1701800" cy="612915"/>
          </a:xfrm>
        </p:grpSpPr>
        <p:cxnSp>
          <p:nvCxnSpPr>
            <p:cNvPr id="8" name="直接连接符 7">
              <a:extLst>
                <a:ext uri="{FF2B5EF4-FFF2-40B4-BE49-F238E27FC236}">
                  <a16:creationId xmlns:a16="http://schemas.microsoft.com/office/drawing/2014/main" id="{4BAF3876-9ED5-4FAE-A952-8D54A8CF2531}"/>
                </a:ext>
              </a:extLst>
            </p:cNvPr>
            <p:cNvCxnSpPr>
              <a:cxnSpLocks/>
            </p:cNvCxnSpPr>
            <p:nvPr/>
          </p:nvCxnSpPr>
          <p:spPr>
            <a:xfrm>
              <a:off x="5257800" y="1393686"/>
              <a:ext cx="838200" cy="58751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直接连接符 9">
              <a:extLst>
                <a:ext uri="{FF2B5EF4-FFF2-40B4-BE49-F238E27FC236}">
                  <a16:creationId xmlns:a16="http://schemas.microsoft.com/office/drawing/2014/main" id="{2F57E2A6-7411-4320-8CF5-3B7A03DCC6FB}"/>
                </a:ext>
              </a:extLst>
            </p:cNvPr>
            <p:cNvCxnSpPr>
              <a:endCxn id="3" idx="2"/>
            </p:cNvCxnSpPr>
            <p:nvPr/>
          </p:nvCxnSpPr>
          <p:spPr>
            <a:xfrm flipV="1">
              <a:off x="6096000" y="1368285"/>
              <a:ext cx="863600" cy="61291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文本框 11">
            <a:extLst>
              <a:ext uri="{FF2B5EF4-FFF2-40B4-BE49-F238E27FC236}">
                <a16:creationId xmlns:a16="http://schemas.microsoft.com/office/drawing/2014/main" id="{B389AB05-4B19-4773-BECB-23DC84DBB752}"/>
              </a:ext>
            </a:extLst>
          </p:cNvPr>
          <p:cNvSpPr txBox="1"/>
          <p:nvPr/>
        </p:nvSpPr>
        <p:spPr>
          <a:xfrm>
            <a:off x="7215434" y="3413963"/>
            <a:ext cx="9605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dirty="0"/>
              <a:t>0.2444</a:t>
            </a:r>
            <a:endParaRPr lang="zh-CN" altLang="en-US" sz="2000" b="1" dirty="0"/>
          </a:p>
        </p:txBody>
      </p:sp>
      <p:sp>
        <p:nvSpPr>
          <p:cNvPr id="26" name="文本框 25">
            <a:extLst>
              <a:ext uri="{FF2B5EF4-FFF2-40B4-BE49-F238E27FC236}">
                <a16:creationId xmlns:a16="http://schemas.microsoft.com/office/drawing/2014/main" id="{BA3AFD62-7D2A-4F0B-B38F-135C7491E998}"/>
              </a:ext>
            </a:extLst>
          </p:cNvPr>
          <p:cNvSpPr txBox="1"/>
          <p:nvPr/>
        </p:nvSpPr>
        <p:spPr>
          <a:xfrm>
            <a:off x="6848567" y="3013853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dirty="0"/>
              <a:t>1</a:t>
            </a:r>
            <a:endParaRPr lang="zh-CN" altLang="en-US" sz="2000" b="1" dirty="0"/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id="{381C3F42-88C9-46B1-BDAC-F9ABEC83062B}"/>
              </a:ext>
            </a:extLst>
          </p:cNvPr>
          <p:cNvSpPr txBox="1"/>
          <p:nvPr/>
        </p:nvSpPr>
        <p:spPr>
          <a:xfrm>
            <a:off x="8172615" y="2996937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dirty="0"/>
              <a:t>0</a:t>
            </a:r>
            <a:endParaRPr lang="zh-CN" altLang="en-US" sz="2000" b="1" dirty="0"/>
          </a:p>
        </p:txBody>
      </p:sp>
      <p:sp>
        <p:nvSpPr>
          <p:cNvPr id="31" name="箭头: 右 30">
            <a:extLst>
              <a:ext uri="{FF2B5EF4-FFF2-40B4-BE49-F238E27FC236}">
                <a16:creationId xmlns:a16="http://schemas.microsoft.com/office/drawing/2014/main" id="{C52B09DD-0D57-4BDC-803E-595F48365F7E}"/>
              </a:ext>
            </a:extLst>
          </p:cNvPr>
          <p:cNvSpPr/>
          <p:nvPr/>
        </p:nvSpPr>
        <p:spPr>
          <a:xfrm rot="821313">
            <a:off x="3928228" y="2288724"/>
            <a:ext cx="1819069" cy="216971"/>
          </a:xfrm>
          <a:prstGeom prst="rightArrow">
            <a:avLst>
              <a:gd name="adj1" fmla="val 50000"/>
              <a:gd name="adj2" fmla="val 258075"/>
            </a:avLst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文本框 34">
            <a:extLst>
              <a:ext uri="{FF2B5EF4-FFF2-40B4-BE49-F238E27FC236}">
                <a16:creationId xmlns:a16="http://schemas.microsoft.com/office/drawing/2014/main" id="{67E60797-D90F-4AAE-9D76-325762AA32A4}"/>
              </a:ext>
            </a:extLst>
          </p:cNvPr>
          <p:cNvSpPr txBox="1"/>
          <p:nvPr/>
        </p:nvSpPr>
        <p:spPr>
          <a:xfrm>
            <a:off x="980905" y="581477"/>
            <a:ext cx="906753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800" b="1" dirty="0"/>
              <a:t>A Huffman code tree for 2-symbol combination</a:t>
            </a:r>
            <a:endParaRPr lang="zh-CN" altLang="en-US" sz="2800" dirty="0"/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id="{2E267ABF-9062-4FDB-A1BF-FDD913A872CC}"/>
              </a:ext>
            </a:extLst>
          </p:cNvPr>
          <p:cNvSpPr txBox="1"/>
          <p:nvPr/>
        </p:nvSpPr>
        <p:spPr>
          <a:xfrm>
            <a:off x="8682315" y="3106187"/>
            <a:ext cx="13503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2000" b="1" dirty="0"/>
              <a:t>YN</a:t>
            </a:r>
          </a:p>
          <a:p>
            <a:pPr algn="ctr"/>
            <a:r>
              <a:rPr lang="en-US" altLang="zh-CN" sz="2000" b="1" dirty="0"/>
              <a:t>0.1932</a:t>
            </a:r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id="{1314A1B2-34BB-4ED0-97DD-F19697D683AE}"/>
              </a:ext>
            </a:extLst>
          </p:cNvPr>
          <p:cNvSpPr txBox="1"/>
          <p:nvPr/>
        </p:nvSpPr>
        <p:spPr>
          <a:xfrm>
            <a:off x="10214982" y="3090912"/>
            <a:ext cx="131973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2000" b="1" dirty="0">
                <a:solidFill>
                  <a:schemeClr val="accent1"/>
                </a:solidFill>
              </a:rPr>
              <a:t>YY</a:t>
            </a:r>
          </a:p>
          <a:p>
            <a:pPr algn="ctr"/>
            <a:r>
              <a:rPr lang="en-US" altLang="zh-CN" sz="2000" b="1" dirty="0">
                <a:solidFill>
                  <a:schemeClr val="accent1"/>
                </a:solidFill>
              </a:rPr>
              <a:t>0.5604</a:t>
            </a:r>
          </a:p>
        </p:txBody>
      </p:sp>
      <p:cxnSp>
        <p:nvCxnSpPr>
          <p:cNvPr id="37" name="直接连接符 36">
            <a:extLst>
              <a:ext uri="{FF2B5EF4-FFF2-40B4-BE49-F238E27FC236}">
                <a16:creationId xmlns:a16="http://schemas.microsoft.com/office/drawing/2014/main" id="{F9D9BAF9-3D51-4B86-BF5B-D005EA238D8A}"/>
              </a:ext>
            </a:extLst>
          </p:cNvPr>
          <p:cNvCxnSpPr>
            <a:cxnSpLocks/>
          </p:cNvCxnSpPr>
          <p:nvPr/>
        </p:nvCxnSpPr>
        <p:spPr>
          <a:xfrm>
            <a:off x="7739325" y="3824199"/>
            <a:ext cx="838200" cy="58751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直接连接符 37">
            <a:extLst>
              <a:ext uri="{FF2B5EF4-FFF2-40B4-BE49-F238E27FC236}">
                <a16:creationId xmlns:a16="http://schemas.microsoft.com/office/drawing/2014/main" id="{AF49D9B3-8ACB-404C-A918-784DD091163D}"/>
              </a:ext>
            </a:extLst>
          </p:cNvPr>
          <p:cNvCxnSpPr/>
          <p:nvPr/>
        </p:nvCxnSpPr>
        <p:spPr>
          <a:xfrm flipV="1">
            <a:off x="8577525" y="3798798"/>
            <a:ext cx="863600" cy="61291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文本框 38">
            <a:extLst>
              <a:ext uri="{FF2B5EF4-FFF2-40B4-BE49-F238E27FC236}">
                <a16:creationId xmlns:a16="http://schemas.microsoft.com/office/drawing/2014/main" id="{2049899F-2CA0-45E5-8D4B-81DA7AF7881B}"/>
              </a:ext>
            </a:extLst>
          </p:cNvPr>
          <p:cNvSpPr txBox="1"/>
          <p:nvPr/>
        </p:nvSpPr>
        <p:spPr>
          <a:xfrm>
            <a:off x="8158425" y="4551591"/>
            <a:ext cx="9605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dirty="0"/>
              <a:t>0.4396</a:t>
            </a:r>
            <a:endParaRPr lang="zh-CN" altLang="en-US" sz="2000" b="1" dirty="0"/>
          </a:p>
        </p:txBody>
      </p:sp>
      <p:sp>
        <p:nvSpPr>
          <p:cNvPr id="40" name="文本框 39">
            <a:extLst>
              <a:ext uri="{FF2B5EF4-FFF2-40B4-BE49-F238E27FC236}">
                <a16:creationId xmlns:a16="http://schemas.microsoft.com/office/drawing/2014/main" id="{15A7E669-DCF6-4EA5-89F4-44F17D38594D}"/>
              </a:ext>
            </a:extLst>
          </p:cNvPr>
          <p:cNvSpPr txBox="1"/>
          <p:nvPr/>
        </p:nvSpPr>
        <p:spPr>
          <a:xfrm>
            <a:off x="7712167" y="399102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dirty="0"/>
              <a:t>1</a:t>
            </a:r>
            <a:endParaRPr lang="zh-CN" altLang="en-US" sz="2000" b="1" dirty="0"/>
          </a:p>
        </p:txBody>
      </p:sp>
      <p:sp>
        <p:nvSpPr>
          <p:cNvPr id="41" name="文本框 40">
            <a:extLst>
              <a:ext uri="{FF2B5EF4-FFF2-40B4-BE49-F238E27FC236}">
                <a16:creationId xmlns:a16="http://schemas.microsoft.com/office/drawing/2014/main" id="{274E80DD-F067-43AC-AAD8-E3B905C18ABD}"/>
              </a:ext>
            </a:extLst>
          </p:cNvPr>
          <p:cNvSpPr txBox="1"/>
          <p:nvPr/>
        </p:nvSpPr>
        <p:spPr>
          <a:xfrm>
            <a:off x="9095734" y="399102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dirty="0"/>
              <a:t>0</a:t>
            </a:r>
            <a:endParaRPr lang="zh-CN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7822932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459DDC97-F0A6-4243-80F3-656C0F9D3EFF}"/>
              </a:ext>
            </a:extLst>
          </p:cNvPr>
          <p:cNvSpPr txBox="1"/>
          <p:nvPr/>
        </p:nvSpPr>
        <p:spPr>
          <a:xfrm>
            <a:off x="1395166" y="1448813"/>
            <a:ext cx="2413000" cy="1600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/>
              <a:t>YY	0.5604</a:t>
            </a:r>
          </a:p>
          <a:p>
            <a:r>
              <a:rPr lang="en-US" altLang="zh-CN" sz="2400" b="1" dirty="0"/>
              <a:t>YN	0.1932</a:t>
            </a:r>
          </a:p>
          <a:p>
            <a:r>
              <a:rPr lang="en-US" altLang="zh-CN" sz="2400" b="1" dirty="0"/>
              <a:t>NY	0.1862</a:t>
            </a:r>
          </a:p>
          <a:p>
            <a:r>
              <a:rPr lang="en-US" altLang="zh-CN" sz="2400" b="1" dirty="0"/>
              <a:t>NN	0.0582</a:t>
            </a:r>
            <a:endParaRPr lang="zh-CN" altLang="en-US" sz="2400" b="1" dirty="0"/>
          </a:p>
        </p:txBody>
      </p:sp>
      <p:grpSp>
        <p:nvGrpSpPr>
          <p:cNvPr id="30" name="组合 29">
            <a:extLst>
              <a:ext uri="{FF2B5EF4-FFF2-40B4-BE49-F238E27FC236}">
                <a16:creationId xmlns:a16="http://schemas.microsoft.com/office/drawing/2014/main" id="{D420F8E6-1A9B-423F-8793-A16A98B67913}"/>
              </a:ext>
            </a:extLst>
          </p:cNvPr>
          <p:cNvGrpSpPr/>
          <p:nvPr/>
        </p:nvGrpSpPr>
        <p:grpSpPr>
          <a:xfrm>
            <a:off x="6174034" y="2076569"/>
            <a:ext cx="4622800" cy="3948732"/>
            <a:chOff x="4635500" y="660399"/>
            <a:chExt cx="4622800" cy="3948732"/>
          </a:xfrm>
        </p:grpSpPr>
        <p:sp>
          <p:nvSpPr>
            <p:cNvPr id="3" name="文本框 2">
              <a:extLst>
                <a:ext uri="{FF2B5EF4-FFF2-40B4-BE49-F238E27FC236}">
                  <a16:creationId xmlns:a16="http://schemas.microsoft.com/office/drawing/2014/main" id="{F49E5976-E222-4368-A18B-ADCC85A2B3E2}"/>
                </a:ext>
              </a:extLst>
            </p:cNvPr>
            <p:cNvSpPr txBox="1"/>
            <p:nvPr/>
          </p:nvSpPr>
          <p:spPr>
            <a:xfrm>
              <a:off x="6337300" y="660399"/>
              <a:ext cx="12446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000" b="1" dirty="0"/>
                <a:t>NY</a:t>
              </a:r>
            </a:p>
            <a:p>
              <a:pPr algn="ctr"/>
              <a:r>
                <a:rPr lang="en-US" altLang="zh-CN" sz="2000" b="1" dirty="0"/>
                <a:t>0.1862</a:t>
              </a:r>
              <a:endParaRPr lang="zh-CN" altLang="en-US" sz="2000" b="1" dirty="0"/>
            </a:p>
          </p:txBody>
        </p:sp>
        <p:sp>
          <p:nvSpPr>
            <p:cNvPr id="4" name="文本框 3">
              <a:extLst>
                <a:ext uri="{FF2B5EF4-FFF2-40B4-BE49-F238E27FC236}">
                  <a16:creationId xmlns:a16="http://schemas.microsoft.com/office/drawing/2014/main" id="{5A9F2985-CFDE-4B97-8A97-8C66DF8FE890}"/>
                </a:ext>
              </a:extLst>
            </p:cNvPr>
            <p:cNvSpPr txBox="1"/>
            <p:nvPr/>
          </p:nvSpPr>
          <p:spPr>
            <a:xfrm>
              <a:off x="4635500" y="660400"/>
              <a:ext cx="12446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000" b="1" dirty="0"/>
                <a:t>NN</a:t>
              </a:r>
            </a:p>
            <a:p>
              <a:pPr algn="ctr"/>
              <a:r>
                <a:rPr lang="en-US" altLang="zh-CN" sz="2000" b="1" dirty="0"/>
                <a:t>0.0582</a:t>
              </a:r>
              <a:endParaRPr lang="zh-CN" altLang="en-US" sz="2000" b="1" dirty="0"/>
            </a:p>
          </p:txBody>
        </p:sp>
        <p:grpSp>
          <p:nvGrpSpPr>
            <p:cNvPr id="11" name="组合 10">
              <a:extLst>
                <a:ext uri="{FF2B5EF4-FFF2-40B4-BE49-F238E27FC236}">
                  <a16:creationId xmlns:a16="http://schemas.microsoft.com/office/drawing/2014/main" id="{EEF7E1DE-CADA-4025-BCB1-3FF91FBCDC56}"/>
                </a:ext>
              </a:extLst>
            </p:cNvPr>
            <p:cNvGrpSpPr/>
            <p:nvPr/>
          </p:nvGrpSpPr>
          <p:grpSpPr>
            <a:xfrm>
              <a:off x="5257800" y="1368285"/>
              <a:ext cx="1701800" cy="612915"/>
              <a:chOff x="5257800" y="1368285"/>
              <a:chExt cx="1701800" cy="612915"/>
            </a:xfrm>
          </p:grpSpPr>
          <p:cxnSp>
            <p:nvCxnSpPr>
              <p:cNvPr id="8" name="直接连接符 7">
                <a:extLst>
                  <a:ext uri="{FF2B5EF4-FFF2-40B4-BE49-F238E27FC236}">
                    <a16:creationId xmlns:a16="http://schemas.microsoft.com/office/drawing/2014/main" id="{4BAF3876-9ED5-4FAE-A952-8D54A8CF253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57800" y="1393686"/>
                <a:ext cx="838200" cy="58751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" name="直接连接符 9">
                <a:extLst>
                  <a:ext uri="{FF2B5EF4-FFF2-40B4-BE49-F238E27FC236}">
                    <a16:creationId xmlns:a16="http://schemas.microsoft.com/office/drawing/2014/main" id="{2F57E2A6-7411-4320-8CF5-3B7A03DCC6FB}"/>
                  </a:ext>
                </a:extLst>
              </p:cNvPr>
              <p:cNvCxnSpPr>
                <a:endCxn id="3" idx="2"/>
              </p:cNvCxnSpPr>
              <p:nvPr/>
            </p:nvCxnSpPr>
            <p:spPr>
              <a:xfrm flipV="1">
                <a:off x="6096000" y="1368285"/>
                <a:ext cx="863600" cy="61291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2" name="文本框 11">
              <a:extLst>
                <a:ext uri="{FF2B5EF4-FFF2-40B4-BE49-F238E27FC236}">
                  <a16:creationId xmlns:a16="http://schemas.microsoft.com/office/drawing/2014/main" id="{B389AB05-4B19-4773-BECB-23DC84DBB752}"/>
                </a:ext>
              </a:extLst>
            </p:cNvPr>
            <p:cNvSpPr txBox="1"/>
            <p:nvPr/>
          </p:nvSpPr>
          <p:spPr>
            <a:xfrm>
              <a:off x="5676900" y="1997793"/>
              <a:ext cx="96051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b="1" dirty="0"/>
                <a:t>0.2444</a:t>
              </a:r>
              <a:endParaRPr lang="zh-CN" altLang="en-US" sz="2000" b="1" dirty="0"/>
            </a:p>
          </p:txBody>
        </p:sp>
        <p:sp>
          <p:nvSpPr>
            <p:cNvPr id="14" name="文本框 13">
              <a:extLst>
                <a:ext uri="{FF2B5EF4-FFF2-40B4-BE49-F238E27FC236}">
                  <a16:creationId xmlns:a16="http://schemas.microsoft.com/office/drawing/2014/main" id="{E2AD5A2C-976D-4BC0-8D43-EEDAB3C15C16}"/>
                </a:ext>
              </a:extLst>
            </p:cNvPr>
            <p:cNvSpPr txBox="1"/>
            <p:nvPr/>
          </p:nvSpPr>
          <p:spPr>
            <a:xfrm>
              <a:off x="7175500" y="1674742"/>
              <a:ext cx="12446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000" b="1" dirty="0"/>
                <a:t>YN</a:t>
              </a:r>
            </a:p>
            <a:p>
              <a:pPr algn="ctr"/>
              <a:r>
                <a:rPr lang="en-US" altLang="zh-CN" sz="2000" b="1" dirty="0"/>
                <a:t>0.1952</a:t>
              </a:r>
              <a:endParaRPr lang="zh-CN" altLang="en-US" sz="2000" b="1" dirty="0"/>
            </a:p>
          </p:txBody>
        </p:sp>
        <p:grpSp>
          <p:nvGrpSpPr>
            <p:cNvPr id="15" name="组合 14">
              <a:extLst>
                <a:ext uri="{FF2B5EF4-FFF2-40B4-BE49-F238E27FC236}">
                  <a16:creationId xmlns:a16="http://schemas.microsoft.com/office/drawing/2014/main" id="{E05E2260-D7B8-4F48-9DED-C254363868B1}"/>
                </a:ext>
              </a:extLst>
            </p:cNvPr>
            <p:cNvGrpSpPr/>
            <p:nvPr/>
          </p:nvGrpSpPr>
          <p:grpSpPr>
            <a:xfrm>
              <a:off x="6096000" y="2414496"/>
              <a:ext cx="1701800" cy="612915"/>
              <a:chOff x="5257800" y="1368285"/>
              <a:chExt cx="1701800" cy="612915"/>
            </a:xfrm>
          </p:grpSpPr>
          <p:cxnSp>
            <p:nvCxnSpPr>
              <p:cNvPr id="16" name="直接连接符 15">
                <a:extLst>
                  <a:ext uri="{FF2B5EF4-FFF2-40B4-BE49-F238E27FC236}">
                    <a16:creationId xmlns:a16="http://schemas.microsoft.com/office/drawing/2014/main" id="{364CAFA2-A70C-4F73-B011-88994E3B15A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57800" y="1393686"/>
                <a:ext cx="838200" cy="58751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" name="直接连接符 16">
                <a:extLst>
                  <a:ext uri="{FF2B5EF4-FFF2-40B4-BE49-F238E27FC236}">
                    <a16:creationId xmlns:a16="http://schemas.microsoft.com/office/drawing/2014/main" id="{EA02D6BB-8AA3-4761-AD04-B598D8CCCF49}"/>
                  </a:ext>
                </a:extLst>
              </p:cNvPr>
              <p:cNvCxnSpPr/>
              <p:nvPr/>
            </p:nvCxnSpPr>
            <p:spPr>
              <a:xfrm flipV="1">
                <a:off x="6096000" y="1368285"/>
                <a:ext cx="863600" cy="61291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8" name="文本框 17">
              <a:extLst>
                <a:ext uri="{FF2B5EF4-FFF2-40B4-BE49-F238E27FC236}">
                  <a16:creationId xmlns:a16="http://schemas.microsoft.com/office/drawing/2014/main" id="{373568FE-FD0E-4FC9-BB34-B3AE86F32CF6}"/>
                </a:ext>
              </a:extLst>
            </p:cNvPr>
            <p:cNvSpPr txBox="1"/>
            <p:nvPr/>
          </p:nvSpPr>
          <p:spPr>
            <a:xfrm>
              <a:off x="6405481" y="3012800"/>
              <a:ext cx="96051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b="1" dirty="0"/>
                <a:t>0.4396</a:t>
              </a:r>
              <a:endParaRPr lang="zh-CN" altLang="en-US" sz="2000" b="1" dirty="0"/>
            </a:p>
          </p:txBody>
        </p:sp>
        <p:sp>
          <p:nvSpPr>
            <p:cNvPr id="19" name="文本框 18">
              <a:extLst>
                <a:ext uri="{FF2B5EF4-FFF2-40B4-BE49-F238E27FC236}">
                  <a16:creationId xmlns:a16="http://schemas.microsoft.com/office/drawing/2014/main" id="{C08968E1-980B-4B4F-BD73-B925201985F6}"/>
                </a:ext>
              </a:extLst>
            </p:cNvPr>
            <p:cNvSpPr txBox="1"/>
            <p:nvPr/>
          </p:nvSpPr>
          <p:spPr>
            <a:xfrm>
              <a:off x="8013700" y="2689085"/>
              <a:ext cx="12446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000" b="1" dirty="0"/>
                <a:t>YY</a:t>
              </a:r>
            </a:p>
            <a:p>
              <a:pPr algn="ctr"/>
              <a:r>
                <a:rPr lang="en-US" altLang="zh-CN" sz="2000" b="1" dirty="0"/>
                <a:t>0.5604</a:t>
              </a:r>
              <a:endParaRPr lang="zh-CN" altLang="en-US" sz="2000" b="1" dirty="0"/>
            </a:p>
          </p:txBody>
        </p:sp>
        <p:grpSp>
          <p:nvGrpSpPr>
            <p:cNvPr id="20" name="组合 19">
              <a:extLst>
                <a:ext uri="{FF2B5EF4-FFF2-40B4-BE49-F238E27FC236}">
                  <a16:creationId xmlns:a16="http://schemas.microsoft.com/office/drawing/2014/main" id="{4B8B74DA-E731-4BED-8EB4-D85BCAA4418F}"/>
                </a:ext>
              </a:extLst>
            </p:cNvPr>
            <p:cNvGrpSpPr/>
            <p:nvPr/>
          </p:nvGrpSpPr>
          <p:grpSpPr>
            <a:xfrm>
              <a:off x="6885740" y="3461030"/>
              <a:ext cx="1701800" cy="612915"/>
              <a:chOff x="5257800" y="1368285"/>
              <a:chExt cx="1701800" cy="612915"/>
            </a:xfrm>
          </p:grpSpPr>
          <p:cxnSp>
            <p:nvCxnSpPr>
              <p:cNvPr id="21" name="直接连接符 20">
                <a:extLst>
                  <a:ext uri="{FF2B5EF4-FFF2-40B4-BE49-F238E27FC236}">
                    <a16:creationId xmlns:a16="http://schemas.microsoft.com/office/drawing/2014/main" id="{B7585DA4-4345-4DAD-999B-A6087BAC100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57800" y="1393686"/>
                <a:ext cx="838200" cy="58751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2" name="直接连接符 21">
                <a:extLst>
                  <a:ext uri="{FF2B5EF4-FFF2-40B4-BE49-F238E27FC236}">
                    <a16:creationId xmlns:a16="http://schemas.microsoft.com/office/drawing/2014/main" id="{B8531223-5D3F-489E-A0CF-F122E7727DE3}"/>
                  </a:ext>
                </a:extLst>
              </p:cNvPr>
              <p:cNvCxnSpPr/>
              <p:nvPr/>
            </p:nvCxnSpPr>
            <p:spPr>
              <a:xfrm flipV="1">
                <a:off x="6096000" y="1368285"/>
                <a:ext cx="863600" cy="61291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3" name="文本框 22">
              <a:extLst>
                <a:ext uri="{FF2B5EF4-FFF2-40B4-BE49-F238E27FC236}">
                  <a16:creationId xmlns:a16="http://schemas.microsoft.com/office/drawing/2014/main" id="{1EAB8153-C7E2-4D61-B5EB-34835983AC51}"/>
                </a:ext>
              </a:extLst>
            </p:cNvPr>
            <p:cNvSpPr txBox="1"/>
            <p:nvPr/>
          </p:nvSpPr>
          <p:spPr>
            <a:xfrm>
              <a:off x="7581900" y="4147466"/>
              <a:ext cx="3561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b="1" dirty="0"/>
                <a:t>1</a:t>
              </a:r>
              <a:endParaRPr lang="zh-CN" altLang="en-US" sz="2400" b="1" dirty="0"/>
            </a:p>
          </p:txBody>
        </p:sp>
        <p:sp>
          <p:nvSpPr>
            <p:cNvPr id="24" name="文本框 23">
              <a:extLst>
                <a:ext uri="{FF2B5EF4-FFF2-40B4-BE49-F238E27FC236}">
                  <a16:creationId xmlns:a16="http://schemas.microsoft.com/office/drawing/2014/main" id="{B52FB1C8-5B28-4E15-ACCE-3425384F98A5}"/>
                </a:ext>
              </a:extLst>
            </p:cNvPr>
            <p:cNvSpPr txBox="1"/>
            <p:nvPr/>
          </p:nvSpPr>
          <p:spPr>
            <a:xfrm>
              <a:off x="6959600" y="3780188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b="1" dirty="0"/>
                <a:t>1</a:t>
              </a:r>
              <a:endParaRPr lang="zh-CN" altLang="en-US" sz="2000" b="1" dirty="0"/>
            </a:p>
          </p:txBody>
        </p:sp>
        <p:sp>
          <p:nvSpPr>
            <p:cNvPr id="25" name="文本框 24">
              <a:extLst>
                <a:ext uri="{FF2B5EF4-FFF2-40B4-BE49-F238E27FC236}">
                  <a16:creationId xmlns:a16="http://schemas.microsoft.com/office/drawing/2014/main" id="{4EA1355B-CDA3-445F-86DF-833EC4727C48}"/>
                </a:ext>
              </a:extLst>
            </p:cNvPr>
            <p:cNvSpPr txBox="1"/>
            <p:nvPr/>
          </p:nvSpPr>
          <p:spPr>
            <a:xfrm>
              <a:off x="6078147" y="2602426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b="1" dirty="0"/>
                <a:t>1</a:t>
              </a:r>
              <a:endParaRPr lang="zh-CN" altLang="en-US" sz="2000" b="1" dirty="0"/>
            </a:p>
          </p:txBody>
        </p:sp>
        <p:sp>
          <p:nvSpPr>
            <p:cNvPr id="26" name="文本框 25">
              <a:extLst>
                <a:ext uri="{FF2B5EF4-FFF2-40B4-BE49-F238E27FC236}">
                  <a16:creationId xmlns:a16="http://schemas.microsoft.com/office/drawing/2014/main" id="{BA3AFD62-7D2A-4F0B-B38F-135C7491E998}"/>
                </a:ext>
              </a:extLst>
            </p:cNvPr>
            <p:cNvSpPr txBox="1"/>
            <p:nvPr/>
          </p:nvSpPr>
          <p:spPr>
            <a:xfrm>
              <a:off x="5310033" y="1597683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b="1" dirty="0"/>
                <a:t>1</a:t>
              </a:r>
              <a:endParaRPr lang="zh-CN" altLang="en-US" sz="2000" b="1" dirty="0"/>
            </a:p>
          </p:txBody>
        </p:sp>
        <p:sp>
          <p:nvSpPr>
            <p:cNvPr id="27" name="文本框 26">
              <a:extLst>
                <a:ext uri="{FF2B5EF4-FFF2-40B4-BE49-F238E27FC236}">
                  <a16:creationId xmlns:a16="http://schemas.microsoft.com/office/drawing/2014/main" id="{381C3F42-88C9-46B1-BDAC-F9ABEC83062B}"/>
                </a:ext>
              </a:extLst>
            </p:cNvPr>
            <p:cNvSpPr txBox="1"/>
            <p:nvPr/>
          </p:nvSpPr>
          <p:spPr>
            <a:xfrm>
              <a:off x="6634081" y="1580767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b="1" dirty="0"/>
                <a:t>0</a:t>
              </a:r>
              <a:endParaRPr lang="zh-CN" altLang="en-US" sz="2000" b="1" dirty="0"/>
            </a:p>
          </p:txBody>
        </p:sp>
        <p:sp>
          <p:nvSpPr>
            <p:cNvPr id="28" name="文本框 27">
              <a:extLst>
                <a:ext uri="{FF2B5EF4-FFF2-40B4-BE49-F238E27FC236}">
                  <a16:creationId xmlns:a16="http://schemas.microsoft.com/office/drawing/2014/main" id="{033F1F08-3CE9-4E47-9779-38518D1E113B}"/>
                </a:ext>
              </a:extLst>
            </p:cNvPr>
            <p:cNvSpPr txBox="1"/>
            <p:nvPr/>
          </p:nvSpPr>
          <p:spPr>
            <a:xfrm>
              <a:off x="7511814" y="261269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b="1" dirty="0"/>
                <a:t>0</a:t>
              </a:r>
              <a:endParaRPr lang="zh-CN" altLang="en-US" sz="2000" b="1" dirty="0"/>
            </a:p>
          </p:txBody>
        </p:sp>
        <p:sp>
          <p:nvSpPr>
            <p:cNvPr id="29" name="文本框 28">
              <a:extLst>
                <a:ext uri="{FF2B5EF4-FFF2-40B4-BE49-F238E27FC236}">
                  <a16:creationId xmlns:a16="http://schemas.microsoft.com/office/drawing/2014/main" id="{2C709974-3980-4EAF-A5C3-5949E9193487}"/>
                </a:ext>
              </a:extLst>
            </p:cNvPr>
            <p:cNvSpPr txBox="1"/>
            <p:nvPr/>
          </p:nvSpPr>
          <p:spPr>
            <a:xfrm>
              <a:off x="8182573" y="3767244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b="1" dirty="0"/>
                <a:t>0</a:t>
              </a:r>
              <a:endParaRPr lang="zh-CN" altLang="en-US" sz="2000" b="1" dirty="0"/>
            </a:p>
          </p:txBody>
        </p:sp>
      </p:grpSp>
      <p:sp>
        <p:nvSpPr>
          <p:cNvPr id="31" name="箭头: 右 30">
            <a:extLst>
              <a:ext uri="{FF2B5EF4-FFF2-40B4-BE49-F238E27FC236}">
                <a16:creationId xmlns:a16="http://schemas.microsoft.com/office/drawing/2014/main" id="{C52B09DD-0D57-4BDC-803E-595F48365F7E}"/>
              </a:ext>
            </a:extLst>
          </p:cNvPr>
          <p:cNvSpPr/>
          <p:nvPr/>
        </p:nvSpPr>
        <p:spPr>
          <a:xfrm rot="821313">
            <a:off x="3928228" y="2288724"/>
            <a:ext cx="1819069" cy="216971"/>
          </a:xfrm>
          <a:prstGeom prst="rightArrow">
            <a:avLst>
              <a:gd name="adj1" fmla="val 50000"/>
              <a:gd name="adj2" fmla="val 258075"/>
            </a:avLst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文本框 34">
            <a:extLst>
              <a:ext uri="{FF2B5EF4-FFF2-40B4-BE49-F238E27FC236}">
                <a16:creationId xmlns:a16="http://schemas.microsoft.com/office/drawing/2014/main" id="{67E60797-D90F-4AAE-9D76-325762AA32A4}"/>
              </a:ext>
            </a:extLst>
          </p:cNvPr>
          <p:cNvSpPr txBox="1"/>
          <p:nvPr/>
        </p:nvSpPr>
        <p:spPr>
          <a:xfrm>
            <a:off x="980905" y="581477"/>
            <a:ext cx="906753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800" b="1" dirty="0"/>
              <a:t>A Huffman code tree for 2-symbol combination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8993684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459DDC97-F0A6-4243-80F3-656C0F9D3EFF}"/>
              </a:ext>
            </a:extLst>
          </p:cNvPr>
          <p:cNvSpPr txBox="1"/>
          <p:nvPr/>
        </p:nvSpPr>
        <p:spPr>
          <a:xfrm>
            <a:off x="1395166" y="1448813"/>
            <a:ext cx="2413000" cy="1600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/>
              <a:t>YY	0.5604</a:t>
            </a:r>
          </a:p>
          <a:p>
            <a:r>
              <a:rPr lang="en-US" altLang="zh-CN" sz="2400" b="1" dirty="0"/>
              <a:t>YN	0.1932</a:t>
            </a:r>
          </a:p>
          <a:p>
            <a:r>
              <a:rPr lang="en-US" altLang="zh-CN" sz="2400" b="1" dirty="0"/>
              <a:t>NY	0.1862</a:t>
            </a:r>
          </a:p>
          <a:p>
            <a:r>
              <a:rPr lang="en-US" altLang="zh-CN" sz="2400" b="1" dirty="0"/>
              <a:t>NN	0.0582</a:t>
            </a:r>
            <a:endParaRPr lang="zh-CN" altLang="en-US" sz="2400" b="1" dirty="0"/>
          </a:p>
        </p:txBody>
      </p:sp>
      <p:grpSp>
        <p:nvGrpSpPr>
          <p:cNvPr id="30" name="组合 29">
            <a:extLst>
              <a:ext uri="{FF2B5EF4-FFF2-40B4-BE49-F238E27FC236}">
                <a16:creationId xmlns:a16="http://schemas.microsoft.com/office/drawing/2014/main" id="{D420F8E6-1A9B-423F-8793-A16A98B67913}"/>
              </a:ext>
            </a:extLst>
          </p:cNvPr>
          <p:cNvGrpSpPr/>
          <p:nvPr/>
        </p:nvGrpSpPr>
        <p:grpSpPr>
          <a:xfrm>
            <a:off x="6174034" y="2076569"/>
            <a:ext cx="4622800" cy="3948732"/>
            <a:chOff x="4635500" y="660399"/>
            <a:chExt cx="4622800" cy="3948732"/>
          </a:xfrm>
        </p:grpSpPr>
        <p:sp>
          <p:nvSpPr>
            <p:cNvPr id="3" name="文本框 2">
              <a:extLst>
                <a:ext uri="{FF2B5EF4-FFF2-40B4-BE49-F238E27FC236}">
                  <a16:creationId xmlns:a16="http://schemas.microsoft.com/office/drawing/2014/main" id="{F49E5976-E222-4368-A18B-ADCC85A2B3E2}"/>
                </a:ext>
              </a:extLst>
            </p:cNvPr>
            <p:cNvSpPr txBox="1"/>
            <p:nvPr/>
          </p:nvSpPr>
          <p:spPr>
            <a:xfrm>
              <a:off x="6337300" y="660399"/>
              <a:ext cx="12446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000" b="1" dirty="0"/>
                <a:t>NY</a:t>
              </a:r>
            </a:p>
            <a:p>
              <a:pPr algn="ctr"/>
              <a:r>
                <a:rPr lang="en-US" altLang="zh-CN" sz="2000" b="1" dirty="0"/>
                <a:t>0.1862</a:t>
              </a:r>
              <a:endParaRPr lang="zh-CN" altLang="en-US" sz="2000" b="1" dirty="0"/>
            </a:p>
          </p:txBody>
        </p:sp>
        <p:sp>
          <p:nvSpPr>
            <p:cNvPr id="4" name="文本框 3">
              <a:extLst>
                <a:ext uri="{FF2B5EF4-FFF2-40B4-BE49-F238E27FC236}">
                  <a16:creationId xmlns:a16="http://schemas.microsoft.com/office/drawing/2014/main" id="{5A9F2985-CFDE-4B97-8A97-8C66DF8FE890}"/>
                </a:ext>
              </a:extLst>
            </p:cNvPr>
            <p:cNvSpPr txBox="1"/>
            <p:nvPr/>
          </p:nvSpPr>
          <p:spPr>
            <a:xfrm>
              <a:off x="4635500" y="660400"/>
              <a:ext cx="12446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000" b="1" dirty="0"/>
                <a:t>NN</a:t>
              </a:r>
            </a:p>
            <a:p>
              <a:pPr algn="ctr"/>
              <a:r>
                <a:rPr lang="en-US" altLang="zh-CN" sz="2000" b="1" dirty="0"/>
                <a:t>0.0582</a:t>
              </a:r>
              <a:endParaRPr lang="zh-CN" altLang="en-US" sz="2000" b="1" dirty="0"/>
            </a:p>
          </p:txBody>
        </p:sp>
        <p:grpSp>
          <p:nvGrpSpPr>
            <p:cNvPr id="11" name="组合 10">
              <a:extLst>
                <a:ext uri="{FF2B5EF4-FFF2-40B4-BE49-F238E27FC236}">
                  <a16:creationId xmlns:a16="http://schemas.microsoft.com/office/drawing/2014/main" id="{EEF7E1DE-CADA-4025-BCB1-3FF91FBCDC56}"/>
                </a:ext>
              </a:extLst>
            </p:cNvPr>
            <p:cNvGrpSpPr/>
            <p:nvPr/>
          </p:nvGrpSpPr>
          <p:grpSpPr>
            <a:xfrm>
              <a:off x="5257800" y="1368285"/>
              <a:ext cx="1701800" cy="612915"/>
              <a:chOff x="5257800" y="1368285"/>
              <a:chExt cx="1701800" cy="612915"/>
            </a:xfrm>
          </p:grpSpPr>
          <p:cxnSp>
            <p:nvCxnSpPr>
              <p:cNvPr id="8" name="直接连接符 7">
                <a:extLst>
                  <a:ext uri="{FF2B5EF4-FFF2-40B4-BE49-F238E27FC236}">
                    <a16:creationId xmlns:a16="http://schemas.microsoft.com/office/drawing/2014/main" id="{4BAF3876-9ED5-4FAE-A952-8D54A8CF253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57800" y="1393686"/>
                <a:ext cx="838200" cy="58751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" name="直接连接符 9">
                <a:extLst>
                  <a:ext uri="{FF2B5EF4-FFF2-40B4-BE49-F238E27FC236}">
                    <a16:creationId xmlns:a16="http://schemas.microsoft.com/office/drawing/2014/main" id="{2F57E2A6-7411-4320-8CF5-3B7A03DCC6FB}"/>
                  </a:ext>
                </a:extLst>
              </p:cNvPr>
              <p:cNvCxnSpPr>
                <a:endCxn id="3" idx="2"/>
              </p:cNvCxnSpPr>
              <p:nvPr/>
            </p:nvCxnSpPr>
            <p:spPr>
              <a:xfrm flipV="1">
                <a:off x="6096000" y="1368285"/>
                <a:ext cx="863600" cy="61291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2" name="文本框 11">
              <a:extLst>
                <a:ext uri="{FF2B5EF4-FFF2-40B4-BE49-F238E27FC236}">
                  <a16:creationId xmlns:a16="http://schemas.microsoft.com/office/drawing/2014/main" id="{B389AB05-4B19-4773-BECB-23DC84DBB752}"/>
                </a:ext>
              </a:extLst>
            </p:cNvPr>
            <p:cNvSpPr txBox="1"/>
            <p:nvPr/>
          </p:nvSpPr>
          <p:spPr>
            <a:xfrm>
              <a:off x="5676900" y="1997793"/>
              <a:ext cx="96051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b="1" dirty="0"/>
                <a:t>0.2444</a:t>
              </a:r>
              <a:endParaRPr lang="zh-CN" altLang="en-US" sz="2000" b="1" dirty="0"/>
            </a:p>
          </p:txBody>
        </p:sp>
        <p:sp>
          <p:nvSpPr>
            <p:cNvPr id="14" name="文本框 13">
              <a:extLst>
                <a:ext uri="{FF2B5EF4-FFF2-40B4-BE49-F238E27FC236}">
                  <a16:creationId xmlns:a16="http://schemas.microsoft.com/office/drawing/2014/main" id="{E2AD5A2C-976D-4BC0-8D43-EEDAB3C15C16}"/>
                </a:ext>
              </a:extLst>
            </p:cNvPr>
            <p:cNvSpPr txBox="1"/>
            <p:nvPr/>
          </p:nvSpPr>
          <p:spPr>
            <a:xfrm>
              <a:off x="7175500" y="1674742"/>
              <a:ext cx="12446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000" b="1" dirty="0"/>
                <a:t>YN</a:t>
              </a:r>
            </a:p>
            <a:p>
              <a:pPr algn="ctr"/>
              <a:r>
                <a:rPr lang="en-US" altLang="zh-CN" sz="2000" b="1" dirty="0"/>
                <a:t>0.1952</a:t>
              </a:r>
              <a:endParaRPr lang="zh-CN" altLang="en-US" sz="2000" b="1" dirty="0"/>
            </a:p>
          </p:txBody>
        </p:sp>
        <p:grpSp>
          <p:nvGrpSpPr>
            <p:cNvPr id="15" name="组合 14">
              <a:extLst>
                <a:ext uri="{FF2B5EF4-FFF2-40B4-BE49-F238E27FC236}">
                  <a16:creationId xmlns:a16="http://schemas.microsoft.com/office/drawing/2014/main" id="{E05E2260-D7B8-4F48-9DED-C254363868B1}"/>
                </a:ext>
              </a:extLst>
            </p:cNvPr>
            <p:cNvGrpSpPr/>
            <p:nvPr/>
          </p:nvGrpSpPr>
          <p:grpSpPr>
            <a:xfrm>
              <a:off x="6096000" y="2414496"/>
              <a:ext cx="1701800" cy="612915"/>
              <a:chOff x="5257800" y="1368285"/>
              <a:chExt cx="1701800" cy="612915"/>
            </a:xfrm>
          </p:grpSpPr>
          <p:cxnSp>
            <p:nvCxnSpPr>
              <p:cNvPr id="16" name="直接连接符 15">
                <a:extLst>
                  <a:ext uri="{FF2B5EF4-FFF2-40B4-BE49-F238E27FC236}">
                    <a16:creationId xmlns:a16="http://schemas.microsoft.com/office/drawing/2014/main" id="{364CAFA2-A70C-4F73-B011-88994E3B15A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57800" y="1393686"/>
                <a:ext cx="838200" cy="58751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" name="直接连接符 16">
                <a:extLst>
                  <a:ext uri="{FF2B5EF4-FFF2-40B4-BE49-F238E27FC236}">
                    <a16:creationId xmlns:a16="http://schemas.microsoft.com/office/drawing/2014/main" id="{EA02D6BB-8AA3-4761-AD04-B598D8CCCF49}"/>
                  </a:ext>
                </a:extLst>
              </p:cNvPr>
              <p:cNvCxnSpPr/>
              <p:nvPr/>
            </p:nvCxnSpPr>
            <p:spPr>
              <a:xfrm flipV="1">
                <a:off x="6096000" y="1368285"/>
                <a:ext cx="863600" cy="61291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8" name="文本框 17">
              <a:extLst>
                <a:ext uri="{FF2B5EF4-FFF2-40B4-BE49-F238E27FC236}">
                  <a16:creationId xmlns:a16="http://schemas.microsoft.com/office/drawing/2014/main" id="{373568FE-FD0E-4FC9-BB34-B3AE86F32CF6}"/>
                </a:ext>
              </a:extLst>
            </p:cNvPr>
            <p:cNvSpPr txBox="1"/>
            <p:nvPr/>
          </p:nvSpPr>
          <p:spPr>
            <a:xfrm>
              <a:off x="6405481" y="3012800"/>
              <a:ext cx="96051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b="1" dirty="0"/>
                <a:t>0.4396</a:t>
              </a:r>
              <a:endParaRPr lang="zh-CN" altLang="en-US" sz="2000" b="1" dirty="0"/>
            </a:p>
          </p:txBody>
        </p:sp>
        <p:sp>
          <p:nvSpPr>
            <p:cNvPr id="19" name="文本框 18">
              <a:extLst>
                <a:ext uri="{FF2B5EF4-FFF2-40B4-BE49-F238E27FC236}">
                  <a16:creationId xmlns:a16="http://schemas.microsoft.com/office/drawing/2014/main" id="{C08968E1-980B-4B4F-BD73-B925201985F6}"/>
                </a:ext>
              </a:extLst>
            </p:cNvPr>
            <p:cNvSpPr txBox="1"/>
            <p:nvPr/>
          </p:nvSpPr>
          <p:spPr>
            <a:xfrm>
              <a:off x="8013700" y="2689085"/>
              <a:ext cx="12446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000" b="1" dirty="0"/>
                <a:t>YY</a:t>
              </a:r>
            </a:p>
            <a:p>
              <a:pPr algn="ctr"/>
              <a:r>
                <a:rPr lang="en-US" altLang="zh-CN" sz="2000" b="1" dirty="0"/>
                <a:t>0.5604</a:t>
              </a:r>
              <a:endParaRPr lang="zh-CN" altLang="en-US" sz="2000" b="1" dirty="0"/>
            </a:p>
          </p:txBody>
        </p:sp>
        <p:grpSp>
          <p:nvGrpSpPr>
            <p:cNvPr id="20" name="组合 19">
              <a:extLst>
                <a:ext uri="{FF2B5EF4-FFF2-40B4-BE49-F238E27FC236}">
                  <a16:creationId xmlns:a16="http://schemas.microsoft.com/office/drawing/2014/main" id="{4B8B74DA-E731-4BED-8EB4-D85BCAA4418F}"/>
                </a:ext>
              </a:extLst>
            </p:cNvPr>
            <p:cNvGrpSpPr/>
            <p:nvPr/>
          </p:nvGrpSpPr>
          <p:grpSpPr>
            <a:xfrm>
              <a:off x="6885740" y="3461030"/>
              <a:ext cx="1701800" cy="612915"/>
              <a:chOff x="5257800" y="1368285"/>
              <a:chExt cx="1701800" cy="612915"/>
            </a:xfrm>
          </p:grpSpPr>
          <p:cxnSp>
            <p:nvCxnSpPr>
              <p:cNvPr id="21" name="直接连接符 20">
                <a:extLst>
                  <a:ext uri="{FF2B5EF4-FFF2-40B4-BE49-F238E27FC236}">
                    <a16:creationId xmlns:a16="http://schemas.microsoft.com/office/drawing/2014/main" id="{B7585DA4-4345-4DAD-999B-A6087BAC100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57800" y="1393686"/>
                <a:ext cx="838200" cy="58751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2" name="直接连接符 21">
                <a:extLst>
                  <a:ext uri="{FF2B5EF4-FFF2-40B4-BE49-F238E27FC236}">
                    <a16:creationId xmlns:a16="http://schemas.microsoft.com/office/drawing/2014/main" id="{B8531223-5D3F-489E-A0CF-F122E7727DE3}"/>
                  </a:ext>
                </a:extLst>
              </p:cNvPr>
              <p:cNvCxnSpPr/>
              <p:nvPr/>
            </p:nvCxnSpPr>
            <p:spPr>
              <a:xfrm flipV="1">
                <a:off x="6096000" y="1368285"/>
                <a:ext cx="863600" cy="61291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3" name="文本框 22">
              <a:extLst>
                <a:ext uri="{FF2B5EF4-FFF2-40B4-BE49-F238E27FC236}">
                  <a16:creationId xmlns:a16="http://schemas.microsoft.com/office/drawing/2014/main" id="{1EAB8153-C7E2-4D61-B5EB-34835983AC51}"/>
                </a:ext>
              </a:extLst>
            </p:cNvPr>
            <p:cNvSpPr txBox="1"/>
            <p:nvPr/>
          </p:nvSpPr>
          <p:spPr>
            <a:xfrm>
              <a:off x="7581900" y="4147466"/>
              <a:ext cx="3561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b="1" dirty="0"/>
                <a:t>1</a:t>
              </a:r>
              <a:endParaRPr lang="zh-CN" altLang="en-US" sz="2400" b="1" dirty="0"/>
            </a:p>
          </p:txBody>
        </p:sp>
        <p:sp>
          <p:nvSpPr>
            <p:cNvPr id="24" name="文本框 23">
              <a:extLst>
                <a:ext uri="{FF2B5EF4-FFF2-40B4-BE49-F238E27FC236}">
                  <a16:creationId xmlns:a16="http://schemas.microsoft.com/office/drawing/2014/main" id="{B52FB1C8-5B28-4E15-ACCE-3425384F98A5}"/>
                </a:ext>
              </a:extLst>
            </p:cNvPr>
            <p:cNvSpPr txBox="1"/>
            <p:nvPr/>
          </p:nvSpPr>
          <p:spPr>
            <a:xfrm>
              <a:off x="6959600" y="3780188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b="1" dirty="0"/>
                <a:t>1</a:t>
              </a:r>
              <a:endParaRPr lang="zh-CN" altLang="en-US" sz="2000" b="1" dirty="0"/>
            </a:p>
          </p:txBody>
        </p:sp>
        <p:sp>
          <p:nvSpPr>
            <p:cNvPr id="25" name="文本框 24">
              <a:extLst>
                <a:ext uri="{FF2B5EF4-FFF2-40B4-BE49-F238E27FC236}">
                  <a16:creationId xmlns:a16="http://schemas.microsoft.com/office/drawing/2014/main" id="{4EA1355B-CDA3-445F-86DF-833EC4727C48}"/>
                </a:ext>
              </a:extLst>
            </p:cNvPr>
            <p:cNvSpPr txBox="1"/>
            <p:nvPr/>
          </p:nvSpPr>
          <p:spPr>
            <a:xfrm>
              <a:off x="6078147" y="2602426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b="1" dirty="0"/>
                <a:t>1</a:t>
              </a:r>
              <a:endParaRPr lang="zh-CN" altLang="en-US" sz="2000" b="1" dirty="0"/>
            </a:p>
          </p:txBody>
        </p:sp>
        <p:sp>
          <p:nvSpPr>
            <p:cNvPr id="26" name="文本框 25">
              <a:extLst>
                <a:ext uri="{FF2B5EF4-FFF2-40B4-BE49-F238E27FC236}">
                  <a16:creationId xmlns:a16="http://schemas.microsoft.com/office/drawing/2014/main" id="{BA3AFD62-7D2A-4F0B-B38F-135C7491E998}"/>
                </a:ext>
              </a:extLst>
            </p:cNvPr>
            <p:cNvSpPr txBox="1"/>
            <p:nvPr/>
          </p:nvSpPr>
          <p:spPr>
            <a:xfrm>
              <a:off x="5310033" y="1597683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b="1" dirty="0"/>
                <a:t>1</a:t>
              </a:r>
              <a:endParaRPr lang="zh-CN" altLang="en-US" sz="2000" b="1" dirty="0"/>
            </a:p>
          </p:txBody>
        </p:sp>
        <p:sp>
          <p:nvSpPr>
            <p:cNvPr id="27" name="文本框 26">
              <a:extLst>
                <a:ext uri="{FF2B5EF4-FFF2-40B4-BE49-F238E27FC236}">
                  <a16:creationId xmlns:a16="http://schemas.microsoft.com/office/drawing/2014/main" id="{381C3F42-88C9-46B1-BDAC-F9ABEC83062B}"/>
                </a:ext>
              </a:extLst>
            </p:cNvPr>
            <p:cNvSpPr txBox="1"/>
            <p:nvPr/>
          </p:nvSpPr>
          <p:spPr>
            <a:xfrm>
              <a:off x="6634081" y="1580767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b="1" dirty="0"/>
                <a:t>0</a:t>
              </a:r>
              <a:endParaRPr lang="zh-CN" altLang="en-US" sz="2000" b="1" dirty="0"/>
            </a:p>
          </p:txBody>
        </p:sp>
        <p:sp>
          <p:nvSpPr>
            <p:cNvPr id="28" name="文本框 27">
              <a:extLst>
                <a:ext uri="{FF2B5EF4-FFF2-40B4-BE49-F238E27FC236}">
                  <a16:creationId xmlns:a16="http://schemas.microsoft.com/office/drawing/2014/main" id="{033F1F08-3CE9-4E47-9779-38518D1E113B}"/>
                </a:ext>
              </a:extLst>
            </p:cNvPr>
            <p:cNvSpPr txBox="1"/>
            <p:nvPr/>
          </p:nvSpPr>
          <p:spPr>
            <a:xfrm>
              <a:off x="7511814" y="261269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b="1" dirty="0"/>
                <a:t>0</a:t>
              </a:r>
              <a:endParaRPr lang="zh-CN" altLang="en-US" sz="2000" b="1" dirty="0"/>
            </a:p>
          </p:txBody>
        </p:sp>
        <p:sp>
          <p:nvSpPr>
            <p:cNvPr id="29" name="文本框 28">
              <a:extLst>
                <a:ext uri="{FF2B5EF4-FFF2-40B4-BE49-F238E27FC236}">
                  <a16:creationId xmlns:a16="http://schemas.microsoft.com/office/drawing/2014/main" id="{2C709974-3980-4EAF-A5C3-5949E9193487}"/>
                </a:ext>
              </a:extLst>
            </p:cNvPr>
            <p:cNvSpPr txBox="1"/>
            <p:nvPr/>
          </p:nvSpPr>
          <p:spPr>
            <a:xfrm>
              <a:off x="8182573" y="3767244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b="1" dirty="0"/>
                <a:t>0</a:t>
              </a:r>
              <a:endParaRPr lang="zh-CN" altLang="en-US" sz="2000" b="1" dirty="0"/>
            </a:p>
          </p:txBody>
        </p:sp>
      </p:grpSp>
      <p:sp>
        <p:nvSpPr>
          <p:cNvPr id="31" name="箭头: 右 30">
            <a:extLst>
              <a:ext uri="{FF2B5EF4-FFF2-40B4-BE49-F238E27FC236}">
                <a16:creationId xmlns:a16="http://schemas.microsoft.com/office/drawing/2014/main" id="{C52B09DD-0D57-4BDC-803E-595F48365F7E}"/>
              </a:ext>
            </a:extLst>
          </p:cNvPr>
          <p:cNvSpPr/>
          <p:nvPr/>
        </p:nvSpPr>
        <p:spPr>
          <a:xfrm rot="821313">
            <a:off x="3928228" y="2288724"/>
            <a:ext cx="1819069" cy="216971"/>
          </a:xfrm>
          <a:prstGeom prst="rightArrow">
            <a:avLst>
              <a:gd name="adj1" fmla="val 50000"/>
              <a:gd name="adj2" fmla="val 258075"/>
            </a:avLst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箭头: 右 31">
            <a:extLst>
              <a:ext uri="{FF2B5EF4-FFF2-40B4-BE49-F238E27FC236}">
                <a16:creationId xmlns:a16="http://schemas.microsoft.com/office/drawing/2014/main" id="{0554662B-0D16-42F3-82A0-97C62EC3FC1D}"/>
              </a:ext>
            </a:extLst>
          </p:cNvPr>
          <p:cNvSpPr/>
          <p:nvPr/>
        </p:nvSpPr>
        <p:spPr>
          <a:xfrm rot="8586764">
            <a:off x="4511316" y="4662599"/>
            <a:ext cx="1819069" cy="216971"/>
          </a:xfrm>
          <a:prstGeom prst="rightArrow">
            <a:avLst>
              <a:gd name="adj1" fmla="val 50000"/>
              <a:gd name="adj2" fmla="val 258075"/>
            </a:avLst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id="{FC8E6F5B-223E-4EB7-B2AC-BA60320C2863}"/>
              </a:ext>
            </a:extLst>
          </p:cNvPr>
          <p:cNvSpPr txBox="1"/>
          <p:nvPr/>
        </p:nvSpPr>
        <p:spPr>
          <a:xfrm>
            <a:off x="1614817" y="4551591"/>
            <a:ext cx="2413000" cy="1600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/>
              <a:t>YY	0</a:t>
            </a:r>
          </a:p>
          <a:p>
            <a:r>
              <a:rPr lang="en-US" altLang="zh-CN" sz="2400" b="1" dirty="0"/>
              <a:t>YN	10</a:t>
            </a:r>
          </a:p>
          <a:p>
            <a:r>
              <a:rPr lang="en-US" altLang="zh-CN" sz="2400" b="1" dirty="0"/>
              <a:t>NY	110</a:t>
            </a:r>
          </a:p>
          <a:p>
            <a:r>
              <a:rPr lang="en-US" altLang="zh-CN" sz="2400" b="1" dirty="0"/>
              <a:t>NN	111</a:t>
            </a:r>
            <a:endParaRPr lang="zh-CN" altLang="en-US" sz="2400" b="1" dirty="0"/>
          </a:p>
        </p:txBody>
      </p:sp>
      <p:sp>
        <p:nvSpPr>
          <p:cNvPr id="35" name="文本框 34">
            <a:extLst>
              <a:ext uri="{FF2B5EF4-FFF2-40B4-BE49-F238E27FC236}">
                <a16:creationId xmlns:a16="http://schemas.microsoft.com/office/drawing/2014/main" id="{67E60797-D90F-4AAE-9D76-325762AA32A4}"/>
              </a:ext>
            </a:extLst>
          </p:cNvPr>
          <p:cNvSpPr txBox="1"/>
          <p:nvPr/>
        </p:nvSpPr>
        <p:spPr>
          <a:xfrm>
            <a:off x="980905" y="581477"/>
            <a:ext cx="906753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800" b="1" dirty="0"/>
              <a:t>A Huffman code tree for 2-symbol combination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0386721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7A22FE96-73B1-428A-85D9-6BAB11D0FDD7}"/>
              </a:ext>
            </a:extLst>
          </p:cNvPr>
          <p:cNvSpPr txBox="1"/>
          <p:nvPr/>
        </p:nvSpPr>
        <p:spPr>
          <a:xfrm>
            <a:off x="885772" y="2817664"/>
            <a:ext cx="10371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/>
              <a:t>YY   NN   NY   YN   NN   YY   NN   YY   NN   </a:t>
            </a:r>
            <a:r>
              <a:rPr lang="en-US" altLang="zh-CN" sz="2400" dirty="0" err="1"/>
              <a:t>NN</a:t>
            </a:r>
            <a:r>
              <a:rPr lang="en-US" altLang="zh-CN" sz="2400" dirty="0"/>
              <a:t>   YY   </a:t>
            </a:r>
            <a:r>
              <a:rPr lang="en-US" altLang="zh-CN" sz="2400" dirty="0" err="1"/>
              <a:t>YY</a:t>
            </a:r>
            <a:r>
              <a:rPr lang="en-US" altLang="zh-CN" sz="2400" dirty="0"/>
              <a:t>   </a:t>
            </a:r>
            <a:r>
              <a:rPr lang="en-US" altLang="zh-CN" sz="2400" dirty="0" err="1"/>
              <a:t>YY</a:t>
            </a:r>
            <a:r>
              <a:rPr lang="en-US" altLang="zh-CN" sz="2400" dirty="0"/>
              <a:t>   NN …… NY</a:t>
            </a:r>
            <a:endParaRPr lang="zh-CN" altLang="en-US" sz="2400" dirty="0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E8B2963C-6F08-48B0-878B-06BC558CFE22}"/>
              </a:ext>
            </a:extLst>
          </p:cNvPr>
          <p:cNvSpPr txBox="1"/>
          <p:nvPr/>
        </p:nvSpPr>
        <p:spPr>
          <a:xfrm>
            <a:off x="863600" y="1481594"/>
            <a:ext cx="81407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/>
              <a:t>YYNNNYYNNNYYNNYYNNNNYYYYYYNN …… NY</a:t>
            </a:r>
            <a:endParaRPr lang="zh-CN" altLang="en-US" sz="2400" dirty="0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06219447-260D-4E78-8DE6-FE5A8B61FCA8}"/>
              </a:ext>
            </a:extLst>
          </p:cNvPr>
          <p:cNvSpPr txBox="1"/>
          <p:nvPr/>
        </p:nvSpPr>
        <p:spPr>
          <a:xfrm>
            <a:off x="863600" y="813559"/>
            <a:ext cx="11031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/>
              <a:t>source</a:t>
            </a:r>
            <a:endParaRPr lang="zh-CN" altLang="en-US" sz="2400" b="1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08099576-EA27-42F7-9E2C-B8F451D9D457}"/>
              </a:ext>
            </a:extLst>
          </p:cNvPr>
          <p:cNvSpPr txBox="1"/>
          <p:nvPr/>
        </p:nvSpPr>
        <p:spPr>
          <a:xfrm>
            <a:off x="863600" y="2149629"/>
            <a:ext cx="47195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/>
              <a:t>Split into 2-symbol combination</a:t>
            </a:r>
            <a:endParaRPr lang="zh-CN" altLang="en-US" sz="2400" b="1" dirty="0"/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0AB13704-AEF0-4746-8C13-8570D4E588C4}"/>
              </a:ext>
            </a:extLst>
          </p:cNvPr>
          <p:cNvSpPr txBox="1"/>
          <p:nvPr/>
        </p:nvSpPr>
        <p:spPr>
          <a:xfrm>
            <a:off x="4933950" y="3578672"/>
            <a:ext cx="2413000" cy="1600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/>
              <a:t>YY	0</a:t>
            </a:r>
          </a:p>
          <a:p>
            <a:r>
              <a:rPr lang="en-US" altLang="zh-CN" sz="2400" b="1" dirty="0"/>
              <a:t>YN	10</a:t>
            </a:r>
          </a:p>
          <a:p>
            <a:r>
              <a:rPr lang="en-US" altLang="zh-CN" sz="2400" b="1" dirty="0"/>
              <a:t>NY	110</a:t>
            </a:r>
          </a:p>
          <a:p>
            <a:r>
              <a:rPr lang="en-US" altLang="zh-CN" sz="2400" b="1" dirty="0"/>
              <a:t>NN	111</a:t>
            </a:r>
            <a:endParaRPr lang="zh-CN" altLang="en-US" sz="2400" b="1" dirty="0"/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D606B08F-0D03-453A-83C3-C24F6F59E02D}"/>
              </a:ext>
            </a:extLst>
          </p:cNvPr>
          <p:cNvSpPr txBox="1"/>
          <p:nvPr/>
        </p:nvSpPr>
        <p:spPr>
          <a:xfrm>
            <a:off x="885772" y="5813608"/>
            <a:ext cx="94404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/>
              <a:t>0   111   110   110   111   0   111   0   111   111   0   0   0   111 …… 110</a:t>
            </a:r>
            <a:endParaRPr lang="zh-CN" altLang="en-US" sz="2400" dirty="0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2B717AFF-39E8-4B94-A0A2-0886F93E70E3}"/>
              </a:ext>
            </a:extLst>
          </p:cNvPr>
          <p:cNvSpPr txBox="1"/>
          <p:nvPr/>
        </p:nvSpPr>
        <p:spPr>
          <a:xfrm>
            <a:off x="1966787" y="4178717"/>
            <a:ext cx="24416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dirty="0"/>
              <a:t>Huffman codeword</a:t>
            </a:r>
            <a:endParaRPr lang="zh-CN" altLang="en-US" sz="2000" b="1" dirty="0"/>
          </a:p>
        </p:txBody>
      </p:sp>
      <p:sp>
        <p:nvSpPr>
          <p:cNvPr id="13" name="箭头: 右 12">
            <a:extLst>
              <a:ext uri="{FF2B5EF4-FFF2-40B4-BE49-F238E27FC236}">
                <a16:creationId xmlns:a16="http://schemas.microsoft.com/office/drawing/2014/main" id="{26230148-9EEE-4B8B-8340-51F740E14462}"/>
              </a:ext>
            </a:extLst>
          </p:cNvPr>
          <p:cNvSpPr/>
          <p:nvPr/>
        </p:nvSpPr>
        <p:spPr>
          <a:xfrm rot="5400000">
            <a:off x="3185740" y="3571075"/>
            <a:ext cx="749718" cy="415599"/>
          </a:xfrm>
          <a:prstGeom prst="rightArrow">
            <a:avLst>
              <a:gd name="adj1" fmla="val 50000"/>
              <a:gd name="adj2" fmla="val 102335"/>
            </a:avLst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箭头: 右 13">
            <a:extLst>
              <a:ext uri="{FF2B5EF4-FFF2-40B4-BE49-F238E27FC236}">
                <a16:creationId xmlns:a16="http://schemas.microsoft.com/office/drawing/2014/main" id="{1BC10B7E-7429-4078-AE85-25CE9400C5C8}"/>
              </a:ext>
            </a:extLst>
          </p:cNvPr>
          <p:cNvSpPr/>
          <p:nvPr/>
        </p:nvSpPr>
        <p:spPr>
          <a:xfrm rot="5400000">
            <a:off x="3185739" y="5005764"/>
            <a:ext cx="749718" cy="415599"/>
          </a:xfrm>
          <a:prstGeom prst="rightArrow">
            <a:avLst>
              <a:gd name="adj1" fmla="val 50000"/>
              <a:gd name="adj2" fmla="val 102335"/>
            </a:avLst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422293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C64E7B96-71E0-45AE-974A-A6ADD1F6F0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1451" y="1006475"/>
            <a:ext cx="7709098" cy="4416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03059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5A617B56-11A6-4510-990D-BD6BC7B35EEC}"/>
              </a:ext>
            </a:extLst>
          </p:cNvPr>
          <p:cNvSpPr txBox="1"/>
          <p:nvPr/>
        </p:nvSpPr>
        <p:spPr>
          <a:xfrm>
            <a:off x="966650" y="901337"/>
            <a:ext cx="9953897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latin typeface="+mn-ea"/>
              </a:rPr>
              <a:t>Exercise</a:t>
            </a:r>
          </a:p>
          <a:p>
            <a:endParaRPr lang="en-US" altLang="zh-CN" sz="2800" b="1" dirty="0">
              <a:latin typeface="+mn-ea"/>
            </a:endParaRPr>
          </a:p>
          <a:p>
            <a:r>
              <a:rPr lang="en-US" altLang="zh-CN" sz="2000" dirty="0">
                <a:latin typeface="+mn-ea"/>
              </a:rPr>
              <a:t>You</a:t>
            </a:r>
            <a:r>
              <a:rPr lang="zh-CN" altLang="en-US" sz="2000" dirty="0">
                <a:latin typeface="+mn-ea"/>
              </a:rPr>
              <a:t> </a:t>
            </a:r>
            <a:r>
              <a:rPr lang="en-US" altLang="zh-CN" sz="2000" dirty="0">
                <a:latin typeface="+mn-ea"/>
              </a:rPr>
              <a:t>can</a:t>
            </a:r>
            <a:r>
              <a:rPr lang="zh-CN" altLang="en-US" sz="2000" dirty="0">
                <a:latin typeface="+mn-ea"/>
              </a:rPr>
              <a:t> </a:t>
            </a:r>
            <a:r>
              <a:rPr lang="en-US" altLang="zh-CN" sz="2000" dirty="0">
                <a:latin typeface="+mn-ea"/>
              </a:rPr>
              <a:t>try</a:t>
            </a:r>
            <a:r>
              <a:rPr lang="zh-CN" altLang="en-US" sz="2000" dirty="0">
                <a:latin typeface="+mn-ea"/>
              </a:rPr>
              <a:t> </a:t>
            </a:r>
            <a:r>
              <a:rPr lang="en-US" altLang="zh-CN" sz="2000" dirty="0">
                <a:latin typeface="+mn-ea"/>
              </a:rPr>
              <a:t>to</a:t>
            </a:r>
            <a:r>
              <a:rPr lang="zh-CN" altLang="en-US" sz="2000" dirty="0">
                <a:latin typeface="+mn-ea"/>
              </a:rPr>
              <a:t> </a:t>
            </a:r>
            <a:r>
              <a:rPr lang="en-US" altLang="zh-CN" sz="2000" dirty="0">
                <a:latin typeface="+mn-ea"/>
              </a:rPr>
              <a:t>construct a Huffman code tree for the 3-symbol combination.</a:t>
            </a:r>
            <a:endParaRPr lang="zh-CN" altLang="en-US" sz="20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130976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5E84C5E0-5CDD-4991-80B1-16FE109FD425}"/>
              </a:ext>
            </a:extLst>
          </p:cNvPr>
          <p:cNvSpPr txBox="1"/>
          <p:nvPr/>
        </p:nvSpPr>
        <p:spPr>
          <a:xfrm>
            <a:off x="1270000" y="883920"/>
            <a:ext cx="90830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zh-CN" sz="2000" dirty="0"/>
              <a:t>1. The datafile ‘midsummer’ contains the text of Shakespeare’s comedy ‘A Midsummer Night’s Dream’ (including text-formatting characters). Based upon this data, construct </a:t>
            </a:r>
            <a:r>
              <a:rPr lang="en-US" altLang="zh-CN" sz="2000" b="1" dirty="0"/>
              <a:t>a probabilistic model for English text </a:t>
            </a:r>
            <a:r>
              <a:rPr lang="en-US" altLang="zh-CN" sz="2000" dirty="0"/>
              <a:t>and calculate the corresponding </a:t>
            </a:r>
            <a:r>
              <a:rPr lang="en-US" altLang="zh-CN" sz="2000" b="1" dirty="0"/>
              <a:t>entropy</a:t>
            </a:r>
            <a:r>
              <a:rPr lang="en-US" altLang="zh-CN" sz="2000" dirty="0"/>
              <a:t>. </a:t>
            </a:r>
            <a:endParaRPr lang="zh-CN" alt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文本框 2">
                <a:extLst>
                  <a:ext uri="{FF2B5EF4-FFF2-40B4-BE49-F238E27FC236}">
                    <a16:creationId xmlns:a16="http://schemas.microsoft.com/office/drawing/2014/main" id="{71798D38-F48D-4AE8-B32E-EC19B5E80BB2}"/>
                  </a:ext>
                </a:extLst>
              </p:cNvPr>
              <p:cNvSpPr txBox="1"/>
              <p:nvPr/>
            </p:nvSpPr>
            <p:spPr>
              <a:xfrm>
                <a:off x="1270000" y="2782669"/>
                <a:ext cx="9154160" cy="12618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altLang="zh-CN" sz="2000" b="1" i="0" dirty="0">
                    <a:solidFill>
                      <a:srgbClr val="0070C0"/>
                    </a:solidFill>
                    <a:effectLst/>
                    <a:latin typeface="+mn-ea"/>
                  </a:rPr>
                  <a:t>K</a:t>
                </a:r>
                <a:r>
                  <a:rPr lang="en-US" altLang="zh-CN" sz="2000" b="1" dirty="0">
                    <a:solidFill>
                      <a:srgbClr val="0070C0"/>
                    </a:solidFill>
                    <a:latin typeface="+mn-ea"/>
                  </a:rPr>
                  <a:t>ey</a:t>
                </a:r>
                <a:r>
                  <a:rPr lang="zh-CN" altLang="en-US" sz="2000" b="1" dirty="0">
                    <a:solidFill>
                      <a:srgbClr val="0070C0"/>
                    </a:solidFill>
                    <a:latin typeface="+mn-ea"/>
                  </a:rPr>
                  <a:t> </a:t>
                </a:r>
                <a:r>
                  <a:rPr lang="en-US" altLang="zh-CN" sz="2000" b="1" i="0" dirty="0">
                    <a:solidFill>
                      <a:srgbClr val="0070C0"/>
                    </a:solidFill>
                    <a:effectLst/>
                    <a:latin typeface="+mn-ea"/>
                  </a:rPr>
                  <a:t>Point</a:t>
                </a:r>
              </a:p>
              <a:p>
                <a:pPr algn="just"/>
                <a:endParaRPr lang="en-US" altLang="zh-CN" sz="2000" b="1" i="0" dirty="0">
                  <a:solidFill>
                    <a:srgbClr val="0070C0"/>
                  </a:solidFill>
                  <a:effectLst/>
                  <a:latin typeface="+mn-ea"/>
                </a:endParaRPr>
              </a:p>
              <a:p>
                <a:pPr algn="just"/>
                <a:r>
                  <a:rPr lang="en-US" altLang="zh-CN" b="0" i="0" dirty="0">
                    <a:solidFill>
                      <a:srgbClr val="0070C0"/>
                    </a:solidFill>
                    <a:effectLst/>
                    <a:latin typeface="+mn-ea"/>
                  </a:rPr>
                  <a:t>The general definition of the information entropy is expressed in terms of a discrete set of probabilities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b="0" i="1" dirty="0" smtClean="0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b="0" i="1" dirty="0" smtClean="0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altLang="zh-CN" b="0" i="1" dirty="0" smtClean="0">
                            <a:solidFill>
                              <a:srgbClr val="0070C0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altLang="zh-CN" b="0" i="0" dirty="0">
                    <a:solidFill>
                      <a:srgbClr val="0070C0"/>
                    </a:solidFill>
                    <a:effectLst/>
                    <a:latin typeface="+mn-ea"/>
                  </a:rPr>
                  <a:t> so that</a:t>
                </a:r>
                <a:endParaRPr lang="zh-CN" altLang="en-US" dirty="0">
                  <a:solidFill>
                    <a:srgbClr val="0070C0"/>
                  </a:solidFill>
                  <a:latin typeface="+mn-ea"/>
                </a:endParaRPr>
              </a:p>
            </p:txBody>
          </p:sp>
        </mc:Choice>
        <mc:Fallback xmlns="">
          <p:sp>
            <p:nvSpPr>
              <p:cNvPr id="3" name="文本框 2">
                <a:extLst>
                  <a:ext uri="{FF2B5EF4-FFF2-40B4-BE49-F238E27FC236}">
                    <a16:creationId xmlns:a16="http://schemas.microsoft.com/office/drawing/2014/main" id="{71798D38-F48D-4AE8-B32E-EC19B5E80B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0000" y="2782669"/>
                <a:ext cx="9154160" cy="1261884"/>
              </a:xfrm>
              <a:prstGeom prst="rect">
                <a:avLst/>
              </a:prstGeom>
              <a:blipFill>
                <a:blip r:embed="rId3"/>
                <a:stretch>
                  <a:fillRect l="-666" t="-2415" r="-599" b="-676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文本框 3">
                <a:extLst>
                  <a:ext uri="{FF2B5EF4-FFF2-40B4-BE49-F238E27FC236}">
                    <a16:creationId xmlns:a16="http://schemas.microsoft.com/office/drawing/2014/main" id="{ACFB1810-C5D2-43EF-A356-D93C050E283B}"/>
                  </a:ext>
                </a:extLst>
              </p:cNvPr>
              <p:cNvSpPr txBox="1"/>
              <p:nvPr/>
            </p:nvSpPr>
            <p:spPr>
              <a:xfrm>
                <a:off x="4297680" y="4044553"/>
                <a:ext cx="3169920" cy="67217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𝐻</m:t>
                      </m:r>
                      <m:d>
                        <m:dPr>
                          <m:ctrlPr>
                            <a:rPr lang="en-US" altLang="zh-CN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  <m:r>
                        <a:rPr lang="en-US" altLang="zh-CN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altLang="zh-CN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altLang="zh-CN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CN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∈</m:t>
                          </m:r>
                          <m:r>
                            <a:rPr lang="en-US" altLang="zh-CN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𝑋</m:t>
                          </m:r>
                        </m:sub>
                        <m:sup/>
                        <m:e>
                          <m:r>
                            <a:rPr lang="en-US" altLang="zh-CN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en-US" altLang="zh-CN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altLang="zh-CN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CN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  <m:func>
                            <m:funcPr>
                              <m:ctrlPr>
                                <a:rPr lang="en-US" altLang="zh-CN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zh-CN" b="0" i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en-US" altLang="zh-CN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n-US" altLang="zh-CN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altLang="zh-CN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zh-CN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func>
                        </m:e>
                      </m:nary>
                    </m:oMath>
                  </m:oMathPara>
                </a14:m>
                <a:endParaRPr lang="zh-CN" alt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4" name="文本框 3">
                <a:extLst>
                  <a:ext uri="{FF2B5EF4-FFF2-40B4-BE49-F238E27FC236}">
                    <a16:creationId xmlns:a16="http://schemas.microsoft.com/office/drawing/2014/main" id="{ACFB1810-C5D2-43EF-A356-D93C050E28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7680" y="4044553"/>
                <a:ext cx="3169920" cy="67217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70202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D1496767-85C9-43BA-98DC-0DD27B34B054}"/>
              </a:ext>
            </a:extLst>
          </p:cNvPr>
          <p:cNvSpPr txBox="1"/>
          <p:nvPr/>
        </p:nvSpPr>
        <p:spPr>
          <a:xfrm>
            <a:off x="1320801" y="458956"/>
            <a:ext cx="897128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zh-CN" sz="2000" dirty="0"/>
              <a:t>2. Load the datafile ‘message’. The data represent the output of an unknown source. </a:t>
            </a:r>
          </a:p>
          <a:p>
            <a:pPr algn="just"/>
            <a:endParaRPr lang="en-US" altLang="zh-CN" sz="2000" dirty="0"/>
          </a:p>
          <a:p>
            <a:pPr algn="just"/>
            <a:r>
              <a:rPr lang="en-US" altLang="zh-CN" sz="2000" dirty="0"/>
              <a:t>(1) Construct </a:t>
            </a:r>
            <a:r>
              <a:rPr lang="en-US" altLang="zh-CN" sz="2000" b="1" dirty="0"/>
              <a:t>a probability model </a:t>
            </a:r>
            <a:r>
              <a:rPr lang="en-US" altLang="zh-CN" sz="2000" dirty="0"/>
              <a:t>for the source and compute the corresponding </a:t>
            </a:r>
            <a:r>
              <a:rPr lang="en-US" altLang="zh-CN" sz="2000" b="1" dirty="0"/>
              <a:t>entropy</a:t>
            </a:r>
            <a:r>
              <a:rPr lang="en-US" altLang="zh-CN" sz="2000" dirty="0"/>
              <a:t>. </a:t>
            </a:r>
          </a:p>
          <a:p>
            <a:pPr algn="just"/>
            <a:endParaRPr lang="en-US" altLang="zh-CN" sz="2000" dirty="0"/>
          </a:p>
          <a:p>
            <a:pPr algn="just"/>
            <a:r>
              <a:rPr lang="en-US" altLang="zh-CN" sz="2000" dirty="0"/>
              <a:t>(2) Build an instantaneously </a:t>
            </a:r>
            <a:r>
              <a:rPr lang="en-US" altLang="zh-CN" sz="2000" dirty="0" err="1"/>
              <a:t>parsable</a:t>
            </a:r>
            <a:r>
              <a:rPr lang="en-US" altLang="zh-CN" sz="2000" dirty="0"/>
              <a:t> code for the given source. </a:t>
            </a:r>
            <a:endParaRPr lang="en-US" altLang="zh-CN" sz="2000" b="1" dirty="0"/>
          </a:p>
          <a:p>
            <a:pPr algn="just"/>
            <a:r>
              <a:rPr lang="en-US" altLang="zh-CN" sz="2000" b="1" dirty="0">
                <a:solidFill>
                  <a:srgbClr val="0070C0"/>
                </a:solidFill>
              </a:rPr>
              <a:t>Key point</a:t>
            </a:r>
          </a:p>
          <a:p>
            <a:pPr algn="just"/>
            <a:r>
              <a:rPr lang="en-US" altLang="zh-CN" sz="2000" dirty="0">
                <a:solidFill>
                  <a:srgbClr val="0070C0"/>
                </a:solidFill>
              </a:rPr>
              <a:t>      instantaneously </a:t>
            </a:r>
            <a:r>
              <a:rPr lang="en-US" altLang="zh-CN" sz="2000" dirty="0" err="1">
                <a:solidFill>
                  <a:srgbClr val="0070C0"/>
                </a:solidFill>
              </a:rPr>
              <a:t>parsable</a:t>
            </a:r>
            <a:r>
              <a:rPr lang="en-US" altLang="zh-CN" sz="2000" dirty="0">
                <a:solidFill>
                  <a:srgbClr val="0070C0"/>
                </a:solidFill>
              </a:rPr>
              <a:t> code           </a:t>
            </a:r>
          </a:p>
          <a:p>
            <a:pPr algn="just"/>
            <a:r>
              <a:rPr lang="en-US" altLang="zh-CN" sz="2000" dirty="0">
                <a:solidFill>
                  <a:srgbClr val="0070C0"/>
                </a:solidFill>
              </a:rPr>
              <a:t>      Huffman coding</a:t>
            </a:r>
          </a:p>
          <a:p>
            <a:pPr algn="just"/>
            <a:endParaRPr lang="en-US" altLang="zh-CN" sz="2000" dirty="0"/>
          </a:p>
          <a:p>
            <a:pPr algn="just"/>
            <a:r>
              <a:rPr lang="en-US" altLang="zh-CN" sz="2000" dirty="0"/>
              <a:t>(3) Encode the data by using the code proved. </a:t>
            </a:r>
          </a:p>
          <a:p>
            <a:pPr marL="914400" lvl="1" indent="-457200" algn="just">
              <a:buFont typeface="+mj-lt"/>
              <a:buAutoNum type="alphaLcParenR"/>
            </a:pPr>
            <a:r>
              <a:rPr lang="en-US" altLang="zh-CN" sz="2000" dirty="0"/>
              <a:t>What compression ratio have you achieved?</a:t>
            </a:r>
          </a:p>
          <a:p>
            <a:pPr marL="914400" lvl="1" indent="-457200" algn="just">
              <a:buFont typeface="+mj-lt"/>
              <a:buAutoNum type="alphaLcParenR"/>
            </a:pPr>
            <a:r>
              <a:rPr lang="en-US" altLang="zh-CN" sz="2000" dirty="0"/>
              <a:t>What is the maximum compression ratio you can achieve for this source using such kind of codes?</a:t>
            </a:r>
          </a:p>
          <a:p>
            <a:pPr algn="just"/>
            <a:r>
              <a:rPr lang="en-US" altLang="zh-CN" sz="2000" b="1" dirty="0">
                <a:solidFill>
                  <a:srgbClr val="0070C0"/>
                </a:solidFill>
              </a:rPr>
              <a:t>Key point</a:t>
            </a:r>
          </a:p>
          <a:p>
            <a:pPr algn="just"/>
            <a:r>
              <a:rPr lang="en-US" altLang="zh-CN" sz="2000" dirty="0">
                <a:solidFill>
                  <a:srgbClr val="0070C0"/>
                </a:solidFill>
              </a:rPr>
              <a:t>      Huffman code tree </a:t>
            </a:r>
          </a:p>
          <a:p>
            <a:pPr algn="just"/>
            <a:r>
              <a:rPr lang="en-US" altLang="zh-CN" sz="2000" dirty="0">
                <a:solidFill>
                  <a:srgbClr val="0070C0"/>
                </a:solidFill>
              </a:rPr>
              <a:t>      Shannon's first theorem </a:t>
            </a:r>
          </a:p>
        </p:txBody>
      </p:sp>
    </p:spTree>
    <p:extLst>
      <p:ext uri="{BB962C8B-B14F-4D97-AF65-F5344CB8AC3E}">
        <p14:creationId xmlns:p14="http://schemas.microsoft.com/office/powerpoint/2010/main" val="32895918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60D3C21A-636D-4FA5-A87F-311647E27F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1231" y="784225"/>
            <a:ext cx="7729538" cy="4858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7103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FE0FE81D-2763-4C46-AC71-376AC2793D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5973" y="685800"/>
            <a:ext cx="7860054" cy="510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3278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411C1119-06C3-4C50-BE42-3CEB324BA6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63444" y="726873"/>
            <a:ext cx="6424264" cy="4962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21773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7A22FE96-73B1-428A-85D9-6BAB11D0FDD7}"/>
              </a:ext>
            </a:extLst>
          </p:cNvPr>
          <p:cNvSpPr txBox="1"/>
          <p:nvPr/>
        </p:nvSpPr>
        <p:spPr>
          <a:xfrm>
            <a:off x="885772" y="2817664"/>
            <a:ext cx="10371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/>
              <a:t>YY   NN   NY   YN   NN   YY   NN   YY   NN   </a:t>
            </a:r>
            <a:r>
              <a:rPr lang="en-US" altLang="zh-CN" sz="2400" dirty="0" err="1"/>
              <a:t>NN</a:t>
            </a:r>
            <a:r>
              <a:rPr lang="en-US" altLang="zh-CN" sz="2400" dirty="0"/>
              <a:t>   YY   </a:t>
            </a:r>
            <a:r>
              <a:rPr lang="en-US" altLang="zh-CN" sz="2400" dirty="0" err="1"/>
              <a:t>YY</a:t>
            </a:r>
            <a:r>
              <a:rPr lang="en-US" altLang="zh-CN" sz="2400" dirty="0"/>
              <a:t>   </a:t>
            </a:r>
            <a:r>
              <a:rPr lang="en-US" altLang="zh-CN" sz="2400" dirty="0" err="1"/>
              <a:t>YY</a:t>
            </a:r>
            <a:r>
              <a:rPr lang="en-US" altLang="zh-CN" sz="2400" dirty="0"/>
              <a:t>   NN …… NY</a:t>
            </a:r>
            <a:endParaRPr lang="zh-CN" altLang="en-US" sz="2400" dirty="0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E8B2963C-6F08-48B0-878B-06BC558CFE22}"/>
              </a:ext>
            </a:extLst>
          </p:cNvPr>
          <p:cNvSpPr txBox="1"/>
          <p:nvPr/>
        </p:nvSpPr>
        <p:spPr>
          <a:xfrm>
            <a:off x="863600" y="1481594"/>
            <a:ext cx="81407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/>
              <a:t>YYNNNYYNNNYYNNYYNNNNYYYYYYNN …… NY</a:t>
            </a:r>
            <a:endParaRPr lang="zh-CN" altLang="en-US" sz="2400" dirty="0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95F480B2-B24C-4FA5-9D0F-C8D1BC3C0B2E}"/>
              </a:ext>
            </a:extLst>
          </p:cNvPr>
          <p:cNvSpPr txBox="1"/>
          <p:nvPr/>
        </p:nvSpPr>
        <p:spPr>
          <a:xfrm>
            <a:off x="863600" y="4821769"/>
            <a:ext cx="102235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/>
              <a:t>YYN   NNY   YNN   NYY   NNY   YNN   NNY   YYY   YYN …… YNN         Y</a:t>
            </a:r>
            <a:endParaRPr lang="zh-CN" altLang="en-US" sz="2400" dirty="0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06219447-260D-4E78-8DE6-FE5A8B61FCA8}"/>
              </a:ext>
            </a:extLst>
          </p:cNvPr>
          <p:cNvSpPr txBox="1"/>
          <p:nvPr/>
        </p:nvSpPr>
        <p:spPr>
          <a:xfrm>
            <a:off x="863600" y="813559"/>
            <a:ext cx="11031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/>
              <a:t>source</a:t>
            </a:r>
            <a:endParaRPr lang="zh-CN" altLang="en-US" sz="2400" b="1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08099576-EA27-42F7-9E2C-B8F451D9D457}"/>
              </a:ext>
            </a:extLst>
          </p:cNvPr>
          <p:cNvSpPr txBox="1"/>
          <p:nvPr/>
        </p:nvSpPr>
        <p:spPr>
          <a:xfrm>
            <a:off x="863600" y="2149629"/>
            <a:ext cx="47195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/>
              <a:t>Split into 2-symbol combination</a:t>
            </a:r>
            <a:endParaRPr lang="zh-CN" altLang="en-US" sz="2400" b="1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9A95E926-7031-42FB-AFAE-D154F0C82EE0}"/>
              </a:ext>
            </a:extLst>
          </p:cNvPr>
          <p:cNvSpPr txBox="1"/>
          <p:nvPr/>
        </p:nvSpPr>
        <p:spPr>
          <a:xfrm>
            <a:off x="885772" y="4153734"/>
            <a:ext cx="47195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/>
              <a:t>Split into 3-symbol combination</a:t>
            </a:r>
            <a:endParaRPr lang="zh-CN" altLang="en-US" sz="2400" b="1" dirty="0"/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CD25C0AB-DB23-4B9D-B6EE-8D5B0E6C6FFE}"/>
              </a:ext>
            </a:extLst>
          </p:cNvPr>
          <p:cNvSpPr txBox="1"/>
          <p:nvPr/>
        </p:nvSpPr>
        <p:spPr>
          <a:xfrm>
            <a:off x="885772" y="3485699"/>
            <a:ext cx="72106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/>
              <a:t>→ </a:t>
            </a:r>
            <a:r>
              <a:rPr lang="en-US" altLang="zh-CN" sz="2400" b="1" dirty="0"/>
              <a:t>The four different kinds YY   YN   NY   NN</a:t>
            </a:r>
            <a:endParaRPr lang="zh-CN" altLang="en-US" sz="2400" b="1" dirty="0"/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2A144FD2-CF6A-4840-AB29-42F8D7FB7004}"/>
              </a:ext>
            </a:extLst>
          </p:cNvPr>
          <p:cNvSpPr txBox="1"/>
          <p:nvPr/>
        </p:nvSpPr>
        <p:spPr>
          <a:xfrm>
            <a:off x="885772" y="5489807"/>
            <a:ext cx="88525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/>
              <a:t>→ </a:t>
            </a:r>
            <a:r>
              <a:rPr lang="en-US" altLang="zh-CN" sz="2400" b="1" dirty="0"/>
              <a:t>The eight different kinds YYY   NYY   YNY   YYN …</a:t>
            </a:r>
            <a:r>
              <a:rPr lang="zh-CN" altLang="en-US" sz="2400" b="1" dirty="0"/>
              <a:t> </a:t>
            </a:r>
            <a:r>
              <a:rPr lang="en-US" altLang="zh-CN" sz="2400" b="1" dirty="0"/>
              <a:t>…</a:t>
            </a:r>
            <a:r>
              <a:rPr lang="zh-CN" altLang="en-US" sz="2400" b="1" dirty="0"/>
              <a:t> </a:t>
            </a:r>
            <a:r>
              <a:rPr lang="en-US" altLang="zh-CN" sz="2400" b="1" dirty="0"/>
              <a:t>NNN</a:t>
            </a:r>
            <a:endParaRPr lang="zh-CN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4466126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459DDC97-F0A6-4243-80F3-656C0F9D3EFF}"/>
              </a:ext>
            </a:extLst>
          </p:cNvPr>
          <p:cNvSpPr txBox="1"/>
          <p:nvPr/>
        </p:nvSpPr>
        <p:spPr>
          <a:xfrm>
            <a:off x="1395166" y="1448813"/>
            <a:ext cx="2413000" cy="1600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/>
              <a:t>YY	0.5604</a:t>
            </a:r>
          </a:p>
          <a:p>
            <a:r>
              <a:rPr lang="en-US" altLang="zh-CN" sz="2400" b="1" dirty="0"/>
              <a:t>YN	0.1932</a:t>
            </a:r>
          </a:p>
          <a:p>
            <a:r>
              <a:rPr lang="en-US" altLang="zh-CN" sz="2400" b="1" dirty="0"/>
              <a:t>NY	0.1862</a:t>
            </a:r>
          </a:p>
          <a:p>
            <a:r>
              <a:rPr lang="en-US" altLang="zh-CN" sz="2400" b="1" dirty="0"/>
              <a:t>NN	0.0582</a:t>
            </a:r>
            <a:endParaRPr lang="zh-CN" altLang="en-US" sz="2400" b="1" dirty="0"/>
          </a:p>
        </p:txBody>
      </p:sp>
      <p:sp>
        <p:nvSpPr>
          <p:cNvPr id="31" name="箭头: 右 30">
            <a:extLst>
              <a:ext uri="{FF2B5EF4-FFF2-40B4-BE49-F238E27FC236}">
                <a16:creationId xmlns:a16="http://schemas.microsoft.com/office/drawing/2014/main" id="{C52B09DD-0D57-4BDC-803E-595F48365F7E}"/>
              </a:ext>
            </a:extLst>
          </p:cNvPr>
          <p:cNvSpPr/>
          <p:nvPr/>
        </p:nvSpPr>
        <p:spPr>
          <a:xfrm rot="821313">
            <a:off x="3928228" y="2288724"/>
            <a:ext cx="1819069" cy="216971"/>
          </a:xfrm>
          <a:prstGeom prst="rightArrow">
            <a:avLst>
              <a:gd name="adj1" fmla="val 50000"/>
              <a:gd name="adj2" fmla="val 258075"/>
            </a:avLst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文本框 34">
            <a:extLst>
              <a:ext uri="{FF2B5EF4-FFF2-40B4-BE49-F238E27FC236}">
                <a16:creationId xmlns:a16="http://schemas.microsoft.com/office/drawing/2014/main" id="{67E60797-D90F-4AAE-9D76-325762AA32A4}"/>
              </a:ext>
            </a:extLst>
          </p:cNvPr>
          <p:cNvSpPr txBox="1"/>
          <p:nvPr/>
        </p:nvSpPr>
        <p:spPr>
          <a:xfrm>
            <a:off x="980905" y="581477"/>
            <a:ext cx="906753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800" b="1" dirty="0"/>
              <a:t>A Huffman code tree for 2-symbol combination</a:t>
            </a:r>
            <a:endParaRPr lang="zh-CN" altLang="en-US" sz="2800" dirty="0"/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id="{BCDA518D-ED15-4621-9B76-DA9A0CC72B5B}"/>
              </a:ext>
            </a:extLst>
          </p:cNvPr>
          <p:cNvSpPr txBox="1"/>
          <p:nvPr/>
        </p:nvSpPr>
        <p:spPr>
          <a:xfrm>
            <a:off x="7797800" y="1665089"/>
            <a:ext cx="1244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000" b="1" dirty="0"/>
              <a:t>NY</a:t>
            </a:r>
          </a:p>
          <a:p>
            <a:pPr algn="ctr"/>
            <a:r>
              <a:rPr lang="en-US" altLang="zh-CN" sz="2000" b="1" dirty="0"/>
              <a:t>0.1862</a:t>
            </a:r>
            <a:endParaRPr lang="zh-CN" altLang="en-US" sz="2000" b="1" dirty="0"/>
          </a:p>
        </p:txBody>
      </p:sp>
      <p:sp>
        <p:nvSpPr>
          <p:cNvPr id="37" name="文本框 36">
            <a:extLst>
              <a:ext uri="{FF2B5EF4-FFF2-40B4-BE49-F238E27FC236}">
                <a16:creationId xmlns:a16="http://schemas.microsoft.com/office/drawing/2014/main" id="{13235CC8-471C-4699-8424-4A244C827D70}"/>
              </a:ext>
            </a:extLst>
          </p:cNvPr>
          <p:cNvSpPr txBox="1"/>
          <p:nvPr/>
        </p:nvSpPr>
        <p:spPr>
          <a:xfrm>
            <a:off x="6096000" y="1665090"/>
            <a:ext cx="1244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000" b="1" dirty="0"/>
              <a:t>NN</a:t>
            </a:r>
          </a:p>
          <a:p>
            <a:pPr algn="ctr"/>
            <a:r>
              <a:rPr lang="en-US" altLang="zh-CN" sz="2000" b="1" dirty="0"/>
              <a:t>0.0582</a:t>
            </a:r>
            <a:endParaRPr lang="zh-CN" altLang="en-US" sz="2000" b="1" dirty="0"/>
          </a:p>
        </p:txBody>
      </p:sp>
      <p:grpSp>
        <p:nvGrpSpPr>
          <p:cNvPr id="38" name="组合 37">
            <a:extLst>
              <a:ext uri="{FF2B5EF4-FFF2-40B4-BE49-F238E27FC236}">
                <a16:creationId xmlns:a16="http://schemas.microsoft.com/office/drawing/2014/main" id="{1AED69E9-1125-4D4F-BED1-D740BD4F0606}"/>
              </a:ext>
            </a:extLst>
          </p:cNvPr>
          <p:cNvGrpSpPr/>
          <p:nvPr/>
        </p:nvGrpSpPr>
        <p:grpSpPr>
          <a:xfrm>
            <a:off x="6718300" y="2372975"/>
            <a:ext cx="1701800" cy="612915"/>
            <a:chOff x="5257800" y="1368285"/>
            <a:chExt cx="1701800" cy="612915"/>
          </a:xfrm>
        </p:grpSpPr>
        <p:cxnSp>
          <p:nvCxnSpPr>
            <p:cNvPr id="56" name="直接连接符 55">
              <a:extLst>
                <a:ext uri="{FF2B5EF4-FFF2-40B4-BE49-F238E27FC236}">
                  <a16:creationId xmlns:a16="http://schemas.microsoft.com/office/drawing/2014/main" id="{D7588B6C-B80E-4C7A-B6C1-BB70EE3BEA44}"/>
                </a:ext>
              </a:extLst>
            </p:cNvPr>
            <p:cNvCxnSpPr>
              <a:cxnSpLocks/>
            </p:cNvCxnSpPr>
            <p:nvPr/>
          </p:nvCxnSpPr>
          <p:spPr>
            <a:xfrm>
              <a:off x="5257800" y="1393686"/>
              <a:ext cx="838200" cy="58751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直接连接符 56">
              <a:extLst>
                <a:ext uri="{FF2B5EF4-FFF2-40B4-BE49-F238E27FC236}">
                  <a16:creationId xmlns:a16="http://schemas.microsoft.com/office/drawing/2014/main" id="{9C2B94A9-17A2-4C45-BDF4-FC964D1D6C8C}"/>
                </a:ext>
              </a:extLst>
            </p:cNvPr>
            <p:cNvCxnSpPr>
              <a:endCxn id="36" idx="2"/>
            </p:cNvCxnSpPr>
            <p:nvPr/>
          </p:nvCxnSpPr>
          <p:spPr>
            <a:xfrm flipV="1">
              <a:off x="6096000" y="1368285"/>
              <a:ext cx="863600" cy="61291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9" name="文本框 38">
            <a:extLst>
              <a:ext uri="{FF2B5EF4-FFF2-40B4-BE49-F238E27FC236}">
                <a16:creationId xmlns:a16="http://schemas.microsoft.com/office/drawing/2014/main" id="{C2D3BC8C-5DDD-4E04-8B71-7330EB571A58}"/>
              </a:ext>
            </a:extLst>
          </p:cNvPr>
          <p:cNvSpPr txBox="1"/>
          <p:nvPr/>
        </p:nvSpPr>
        <p:spPr>
          <a:xfrm>
            <a:off x="7137400" y="3002483"/>
            <a:ext cx="9605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dirty="0"/>
              <a:t>0.2444</a:t>
            </a:r>
            <a:endParaRPr lang="zh-CN" altLang="en-US" sz="2000" b="1" dirty="0"/>
          </a:p>
        </p:txBody>
      </p:sp>
      <p:sp>
        <p:nvSpPr>
          <p:cNvPr id="48" name="文本框 47">
            <a:extLst>
              <a:ext uri="{FF2B5EF4-FFF2-40B4-BE49-F238E27FC236}">
                <a16:creationId xmlns:a16="http://schemas.microsoft.com/office/drawing/2014/main" id="{0FE190D8-DC58-4614-806E-1CE61F893631}"/>
              </a:ext>
            </a:extLst>
          </p:cNvPr>
          <p:cNvSpPr txBox="1"/>
          <p:nvPr/>
        </p:nvSpPr>
        <p:spPr>
          <a:xfrm>
            <a:off x="6770533" y="2602373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dirty="0"/>
              <a:t>1</a:t>
            </a:r>
            <a:endParaRPr lang="zh-CN" altLang="en-US" sz="2000" b="1" dirty="0"/>
          </a:p>
        </p:txBody>
      </p:sp>
      <p:sp>
        <p:nvSpPr>
          <p:cNvPr id="49" name="文本框 48">
            <a:extLst>
              <a:ext uri="{FF2B5EF4-FFF2-40B4-BE49-F238E27FC236}">
                <a16:creationId xmlns:a16="http://schemas.microsoft.com/office/drawing/2014/main" id="{FC06F782-C022-4132-83A6-958578F146CF}"/>
              </a:ext>
            </a:extLst>
          </p:cNvPr>
          <p:cNvSpPr txBox="1"/>
          <p:nvPr/>
        </p:nvSpPr>
        <p:spPr>
          <a:xfrm>
            <a:off x="8094581" y="2585457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dirty="0"/>
              <a:t>0</a:t>
            </a:r>
            <a:endParaRPr lang="zh-CN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7667272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459DDC97-F0A6-4243-80F3-656C0F9D3EFF}"/>
              </a:ext>
            </a:extLst>
          </p:cNvPr>
          <p:cNvSpPr txBox="1"/>
          <p:nvPr/>
        </p:nvSpPr>
        <p:spPr>
          <a:xfrm>
            <a:off x="1395166" y="1448813"/>
            <a:ext cx="2413000" cy="1600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/>
              <a:t>YY	0.5604</a:t>
            </a:r>
          </a:p>
          <a:p>
            <a:r>
              <a:rPr lang="en-US" altLang="zh-CN" sz="2400" b="1" dirty="0"/>
              <a:t>YN	0.1932</a:t>
            </a:r>
          </a:p>
          <a:p>
            <a:r>
              <a:rPr lang="en-US" altLang="zh-CN" sz="2400" b="1" dirty="0"/>
              <a:t>NY	0.1862</a:t>
            </a:r>
          </a:p>
          <a:p>
            <a:r>
              <a:rPr lang="en-US" altLang="zh-CN" sz="2400" b="1" dirty="0"/>
              <a:t>NN	0.0582</a:t>
            </a:r>
            <a:endParaRPr lang="zh-CN" altLang="en-US" sz="2400" b="1" dirty="0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F49E5976-E222-4368-A18B-ADCC85A2B3E2}"/>
              </a:ext>
            </a:extLst>
          </p:cNvPr>
          <p:cNvSpPr txBox="1"/>
          <p:nvPr/>
        </p:nvSpPr>
        <p:spPr>
          <a:xfrm>
            <a:off x="7875834" y="2076569"/>
            <a:ext cx="1244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000" b="1" dirty="0"/>
              <a:t>NY</a:t>
            </a:r>
          </a:p>
          <a:p>
            <a:pPr algn="ctr"/>
            <a:r>
              <a:rPr lang="en-US" altLang="zh-CN" sz="2000" b="1" dirty="0"/>
              <a:t>0.1862</a:t>
            </a:r>
            <a:endParaRPr lang="zh-CN" altLang="en-US" sz="2000" b="1" dirty="0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5A9F2985-CFDE-4B97-8A97-8C66DF8FE890}"/>
              </a:ext>
            </a:extLst>
          </p:cNvPr>
          <p:cNvSpPr txBox="1"/>
          <p:nvPr/>
        </p:nvSpPr>
        <p:spPr>
          <a:xfrm>
            <a:off x="6174034" y="2076570"/>
            <a:ext cx="1244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000" b="1" dirty="0"/>
              <a:t>NN</a:t>
            </a:r>
          </a:p>
          <a:p>
            <a:pPr algn="ctr"/>
            <a:r>
              <a:rPr lang="en-US" altLang="zh-CN" sz="2000" b="1" dirty="0"/>
              <a:t>0.0582</a:t>
            </a:r>
            <a:endParaRPr lang="zh-CN" altLang="en-US" sz="2000" b="1" dirty="0"/>
          </a:p>
        </p:txBody>
      </p:sp>
      <p:grpSp>
        <p:nvGrpSpPr>
          <p:cNvPr id="11" name="组合 10">
            <a:extLst>
              <a:ext uri="{FF2B5EF4-FFF2-40B4-BE49-F238E27FC236}">
                <a16:creationId xmlns:a16="http://schemas.microsoft.com/office/drawing/2014/main" id="{EEF7E1DE-CADA-4025-BCB1-3FF91FBCDC56}"/>
              </a:ext>
            </a:extLst>
          </p:cNvPr>
          <p:cNvGrpSpPr/>
          <p:nvPr/>
        </p:nvGrpSpPr>
        <p:grpSpPr>
          <a:xfrm>
            <a:off x="6796334" y="2784455"/>
            <a:ext cx="1701800" cy="612915"/>
            <a:chOff x="5257800" y="1368285"/>
            <a:chExt cx="1701800" cy="612915"/>
          </a:xfrm>
        </p:grpSpPr>
        <p:cxnSp>
          <p:nvCxnSpPr>
            <p:cNvPr id="8" name="直接连接符 7">
              <a:extLst>
                <a:ext uri="{FF2B5EF4-FFF2-40B4-BE49-F238E27FC236}">
                  <a16:creationId xmlns:a16="http://schemas.microsoft.com/office/drawing/2014/main" id="{4BAF3876-9ED5-4FAE-A952-8D54A8CF2531}"/>
                </a:ext>
              </a:extLst>
            </p:cNvPr>
            <p:cNvCxnSpPr>
              <a:cxnSpLocks/>
            </p:cNvCxnSpPr>
            <p:nvPr/>
          </p:nvCxnSpPr>
          <p:spPr>
            <a:xfrm>
              <a:off x="5257800" y="1393686"/>
              <a:ext cx="838200" cy="58751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直接连接符 9">
              <a:extLst>
                <a:ext uri="{FF2B5EF4-FFF2-40B4-BE49-F238E27FC236}">
                  <a16:creationId xmlns:a16="http://schemas.microsoft.com/office/drawing/2014/main" id="{2F57E2A6-7411-4320-8CF5-3B7A03DCC6FB}"/>
                </a:ext>
              </a:extLst>
            </p:cNvPr>
            <p:cNvCxnSpPr>
              <a:endCxn id="3" idx="2"/>
            </p:cNvCxnSpPr>
            <p:nvPr/>
          </p:nvCxnSpPr>
          <p:spPr>
            <a:xfrm flipV="1">
              <a:off x="6096000" y="1368285"/>
              <a:ext cx="863600" cy="61291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文本框 11">
            <a:extLst>
              <a:ext uri="{FF2B5EF4-FFF2-40B4-BE49-F238E27FC236}">
                <a16:creationId xmlns:a16="http://schemas.microsoft.com/office/drawing/2014/main" id="{B389AB05-4B19-4773-BECB-23DC84DBB752}"/>
              </a:ext>
            </a:extLst>
          </p:cNvPr>
          <p:cNvSpPr txBox="1"/>
          <p:nvPr/>
        </p:nvSpPr>
        <p:spPr>
          <a:xfrm>
            <a:off x="7215434" y="3413963"/>
            <a:ext cx="9605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dirty="0"/>
              <a:t>0.2444</a:t>
            </a:r>
            <a:endParaRPr lang="zh-CN" altLang="en-US" sz="2000" b="1" dirty="0"/>
          </a:p>
        </p:txBody>
      </p:sp>
      <p:sp>
        <p:nvSpPr>
          <p:cNvPr id="26" name="文本框 25">
            <a:extLst>
              <a:ext uri="{FF2B5EF4-FFF2-40B4-BE49-F238E27FC236}">
                <a16:creationId xmlns:a16="http://schemas.microsoft.com/office/drawing/2014/main" id="{BA3AFD62-7D2A-4F0B-B38F-135C7491E998}"/>
              </a:ext>
            </a:extLst>
          </p:cNvPr>
          <p:cNvSpPr txBox="1"/>
          <p:nvPr/>
        </p:nvSpPr>
        <p:spPr>
          <a:xfrm>
            <a:off x="6848567" y="3013853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dirty="0"/>
              <a:t>1</a:t>
            </a:r>
            <a:endParaRPr lang="zh-CN" altLang="en-US" sz="2000" b="1" dirty="0"/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id="{381C3F42-88C9-46B1-BDAC-F9ABEC83062B}"/>
              </a:ext>
            </a:extLst>
          </p:cNvPr>
          <p:cNvSpPr txBox="1"/>
          <p:nvPr/>
        </p:nvSpPr>
        <p:spPr>
          <a:xfrm>
            <a:off x="8172615" y="2996937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dirty="0"/>
              <a:t>0</a:t>
            </a:r>
            <a:endParaRPr lang="zh-CN" altLang="en-US" sz="2000" b="1" dirty="0"/>
          </a:p>
        </p:txBody>
      </p:sp>
      <p:sp>
        <p:nvSpPr>
          <p:cNvPr id="31" name="箭头: 右 30">
            <a:extLst>
              <a:ext uri="{FF2B5EF4-FFF2-40B4-BE49-F238E27FC236}">
                <a16:creationId xmlns:a16="http://schemas.microsoft.com/office/drawing/2014/main" id="{C52B09DD-0D57-4BDC-803E-595F48365F7E}"/>
              </a:ext>
            </a:extLst>
          </p:cNvPr>
          <p:cNvSpPr/>
          <p:nvPr/>
        </p:nvSpPr>
        <p:spPr>
          <a:xfrm rot="821313">
            <a:off x="3928228" y="2288724"/>
            <a:ext cx="1819069" cy="216971"/>
          </a:xfrm>
          <a:prstGeom prst="rightArrow">
            <a:avLst>
              <a:gd name="adj1" fmla="val 50000"/>
              <a:gd name="adj2" fmla="val 258075"/>
            </a:avLst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文本框 34">
            <a:extLst>
              <a:ext uri="{FF2B5EF4-FFF2-40B4-BE49-F238E27FC236}">
                <a16:creationId xmlns:a16="http://schemas.microsoft.com/office/drawing/2014/main" id="{67E60797-D90F-4AAE-9D76-325762AA32A4}"/>
              </a:ext>
            </a:extLst>
          </p:cNvPr>
          <p:cNvSpPr txBox="1"/>
          <p:nvPr/>
        </p:nvSpPr>
        <p:spPr>
          <a:xfrm>
            <a:off x="980905" y="581477"/>
            <a:ext cx="906753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800" b="1" dirty="0"/>
              <a:t>A Huffman code tree for 2-symbol combination</a:t>
            </a:r>
            <a:endParaRPr lang="zh-CN" altLang="en-US" sz="2800" dirty="0"/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id="{2E267ABF-9062-4FDB-A1BF-FDD913A872CC}"/>
              </a:ext>
            </a:extLst>
          </p:cNvPr>
          <p:cNvSpPr txBox="1"/>
          <p:nvPr/>
        </p:nvSpPr>
        <p:spPr>
          <a:xfrm>
            <a:off x="8682315" y="3106187"/>
            <a:ext cx="13503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2000" b="1" dirty="0"/>
              <a:t>YN</a:t>
            </a:r>
          </a:p>
          <a:p>
            <a:pPr algn="ctr"/>
            <a:r>
              <a:rPr lang="en-US" altLang="zh-CN" sz="2000" b="1" dirty="0"/>
              <a:t>0.1932</a:t>
            </a:r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id="{1314A1B2-34BB-4ED0-97DD-F19697D683AE}"/>
              </a:ext>
            </a:extLst>
          </p:cNvPr>
          <p:cNvSpPr txBox="1"/>
          <p:nvPr/>
        </p:nvSpPr>
        <p:spPr>
          <a:xfrm>
            <a:off x="10214982" y="3090912"/>
            <a:ext cx="131973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2000" b="1" dirty="0">
                <a:solidFill>
                  <a:schemeClr val="accent1"/>
                </a:solidFill>
              </a:rPr>
              <a:t>YY</a:t>
            </a:r>
          </a:p>
          <a:p>
            <a:pPr algn="ctr"/>
            <a:r>
              <a:rPr lang="en-US" altLang="zh-CN" sz="2000" b="1" dirty="0">
                <a:solidFill>
                  <a:schemeClr val="accent1"/>
                </a:solidFill>
              </a:rPr>
              <a:t>0.5604</a:t>
            </a:r>
          </a:p>
        </p:txBody>
      </p:sp>
    </p:spTree>
    <p:extLst>
      <p:ext uri="{BB962C8B-B14F-4D97-AF65-F5344CB8AC3E}">
        <p14:creationId xmlns:p14="http://schemas.microsoft.com/office/powerpoint/2010/main" val="37164484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519</Words>
  <Application>Microsoft Office PowerPoint</Application>
  <PresentationFormat>Widescreen</PresentationFormat>
  <Paragraphs>159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等线</vt:lpstr>
      <vt:lpstr>等线 Light</vt:lpstr>
      <vt:lpstr>Arial</vt:lpstr>
      <vt:lpstr>Cambria Math</vt:lpstr>
      <vt:lpstr>Segoe UI</vt:lpstr>
      <vt:lpstr>Office 主题​​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张 若菡</dc:creator>
  <cp:lastModifiedBy>ZHANG, RUOHAN (PGR)</cp:lastModifiedBy>
  <cp:revision>50</cp:revision>
  <dcterms:created xsi:type="dcterms:W3CDTF">2021-01-27T02:21:46Z</dcterms:created>
  <dcterms:modified xsi:type="dcterms:W3CDTF">2024-01-21T01:48:07Z</dcterms:modified>
</cp:coreProperties>
</file>