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9" r:id="rId10"/>
    <p:sldId id="267" r:id="rId11"/>
    <p:sldId id="268" r:id="rId12"/>
    <p:sldId id="270" r:id="rId13"/>
    <p:sldId id="271" r:id="rId14"/>
    <p:sldId id="259" r:id="rId15"/>
    <p:sldId id="265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75034" autoAdjust="0"/>
  </p:normalViewPr>
  <p:slideViewPr>
    <p:cSldViewPr snapToGrid="0">
      <p:cViewPr varScale="1">
        <p:scale>
          <a:sx n="79" d="100"/>
          <a:sy n="79" d="100"/>
        </p:scale>
        <p:origin x="2034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0FFCA-8490-43EE-AA85-2B403616EFF7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09C0E-BD8B-463F-98D7-0AE4633DA5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91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239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24460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7857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91975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670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9506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379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51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921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208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09088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8544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4141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51673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1111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89B860-7080-4F0A-A1CA-CDF9F60BE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B884042-BB6A-43C3-A9A2-273348F93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753300-52D1-4C18-861B-63AF1238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4D64E4-FA38-452B-AF97-1D047FC6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6A6D7B-B24F-46D9-8B6A-2D2E788F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9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9C792-A8E3-458A-8508-7DCD61616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F07904-BF5C-4CCD-B020-CC30FED06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71A96D-190A-4A5E-9A4D-EF6BFA99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5A656B-8DAA-4F4A-9D12-8229AD4C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03AA71-4325-4BAD-ABE7-44E1A632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EC9355-04C0-4623-9F40-5E08027DC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41DEC7-2BB1-4394-9E4F-8FE46C5A3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9A43BF-5661-4F6D-864C-3CE708D0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51E359-7A7E-46BA-AB85-4494CD02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6B6E88-854E-4250-9176-4B7CA1F7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47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97F9-49A1-43AA-8C45-A7735B4F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4165BC-3987-4F9F-80C4-67FA00F26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BF7873-CBA0-4AA7-982B-45B58708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3B0EC5-249F-4B3A-9563-FDF92793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A0C1D5-3A69-4F47-BE70-DCC62783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50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5B7E4C-02CD-4E7C-9E9A-2BA24652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CC9F00-8A71-4325-8998-5DFC905FD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A5BD0F-5E71-4015-BCEB-ACC5162C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D6C039-186E-4C8F-8143-68F5DE26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880ABE-933A-4D0B-AB2F-C56E1308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9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142C4-9B31-4B18-8A52-D3369CA0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EADE33-8FC6-4784-87D1-8C436C35E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30A284-976D-4E14-ABB5-1BB59C657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B6EB39-8E39-40F4-9BAC-EC12B782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54AA43-66A8-4E11-AD1E-D3ED48C5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A4FEB3-5D4A-4791-8472-7842F75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FB784-6099-415D-946A-9FBC21DF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D043CA-2536-4D64-BB19-63ED8E690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73D7B6-8ABF-476A-BA59-0648F5225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2C0C8C-C06B-4793-BE86-97C8FB7A2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03D6C3B-27ED-4B3E-8F3C-9D2390EC9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8710D0-55A8-48E3-9743-94C9C03F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488596C-E890-4820-A94E-AC18A74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8CE530-9C6B-45B3-8AA9-7E51964F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2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B625B9-E208-4C3A-8161-B65C6B0A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860C5B0-FC9A-49EB-BC79-FA7BF471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1B50CC-7F63-4810-830F-08C2E92A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2765B0-A301-4433-A27E-5A14BC46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2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CCA47D-BF94-4EA9-BAD6-D929DACF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D37BEB-11C3-4E9D-9021-CB23E1FD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A3F867-F67E-4552-931D-D5A665A8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44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14D30B-773D-49F5-AA3F-584FD75C4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48114-C2DC-4ED3-BD65-65597874E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70491B-0C84-4E4E-9C4E-676EE3CD9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5FB3D4-48BB-40F1-AF3E-19BF7C30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998225-2AA7-474C-881D-2185A9CC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E6C936-5EF2-483C-85A1-A2F8B2E1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27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F3A37C-2A6F-4D47-B43A-F7FA08F7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F9848A-6A75-465C-BA67-D202B669E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4F7B67-5984-4C6C-9D1B-A187378E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D7004D-E210-4A02-A7DA-A3FF302F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D475BC-FC0E-4A1E-A6E3-5C959481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E26640-E861-4688-9851-F4CEAF82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72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37FE64-6E73-4FFC-A6D9-538D901A4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5592E6-CB6B-4D11-AD6E-93795B9F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4DC629-6030-49D9-AB7B-6600A998A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9DC5-E457-4573-99BD-E5D112E4C738}" type="datetimeFigureOut">
              <a:rPr lang="zh-CN" altLang="en-US" smtClean="0"/>
              <a:t>2024/1/21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54F98-97D2-4058-9622-155E002CC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4FD932-C7DB-438D-83ED-106F7F8DA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60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ohan.Zhang.1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6674896-3A89-4957-9052-D4B6068667F8}"/>
              </a:ext>
            </a:extLst>
          </p:cNvPr>
          <p:cNvSpPr txBox="1"/>
          <p:nvPr/>
        </p:nvSpPr>
        <p:spPr>
          <a:xfrm>
            <a:off x="904240" y="1181100"/>
            <a:ext cx="1073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Seminar 2  Digital Communication and Signal Processing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F161F2-530A-4797-9525-3D5BBAF971C6}"/>
              </a:ext>
            </a:extLst>
          </p:cNvPr>
          <p:cNvSpPr txBox="1"/>
          <p:nvPr/>
        </p:nvSpPr>
        <p:spPr>
          <a:xfrm>
            <a:off x="2198697" y="2575125"/>
            <a:ext cx="81483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Ruohan Zhang</a:t>
            </a:r>
          </a:p>
          <a:p>
            <a:pPr algn="ctr"/>
            <a:endParaRPr lang="en-US" altLang="zh-CN" sz="2800" b="1" dirty="0"/>
          </a:p>
          <a:p>
            <a:pPr algn="ctr"/>
            <a:r>
              <a:rPr lang="en-GB" altLang="zh-CN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Ruohan.Zhang.1@warwick.ac.uk</a:t>
            </a:r>
            <a:endParaRPr lang="en-GB" altLang="zh-CN" sz="2800" b="0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Department of Computer Science, University of Warwick</a:t>
            </a: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22/01/2024</a:t>
            </a:r>
          </a:p>
        </p:txBody>
      </p:sp>
    </p:spTree>
    <p:extLst>
      <p:ext uri="{BB962C8B-B14F-4D97-AF65-F5344CB8AC3E}">
        <p14:creationId xmlns:p14="http://schemas.microsoft.com/office/powerpoint/2010/main" val="579049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59DDC97-F0A6-4243-80F3-656C0F9D3EFF}"/>
              </a:ext>
            </a:extLst>
          </p:cNvPr>
          <p:cNvSpPr txBox="1"/>
          <p:nvPr/>
        </p:nvSpPr>
        <p:spPr>
          <a:xfrm>
            <a:off x="1395166" y="1448813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0.5604</a:t>
            </a:r>
          </a:p>
          <a:p>
            <a:r>
              <a:rPr lang="en-US" altLang="zh-CN" sz="2400" b="1" dirty="0"/>
              <a:t>YN	0.1932</a:t>
            </a:r>
          </a:p>
          <a:p>
            <a:r>
              <a:rPr lang="en-US" altLang="zh-CN" sz="2400" b="1" dirty="0"/>
              <a:t>NY	0.1862</a:t>
            </a:r>
          </a:p>
          <a:p>
            <a:r>
              <a:rPr lang="en-US" altLang="zh-CN" sz="2400" b="1" dirty="0"/>
              <a:t>NN	0.0582</a:t>
            </a:r>
            <a:endParaRPr lang="zh-CN" altLang="en-US" sz="24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49E5976-E222-4368-A18B-ADCC85A2B3E2}"/>
              </a:ext>
            </a:extLst>
          </p:cNvPr>
          <p:cNvSpPr txBox="1"/>
          <p:nvPr/>
        </p:nvSpPr>
        <p:spPr>
          <a:xfrm>
            <a:off x="7875834" y="2076569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NY</a:t>
            </a:r>
          </a:p>
          <a:p>
            <a:pPr algn="ctr"/>
            <a:r>
              <a:rPr lang="en-US" altLang="zh-CN" sz="2000" b="1" dirty="0"/>
              <a:t>0.1862</a:t>
            </a:r>
            <a:endParaRPr lang="zh-CN" altLang="en-US" sz="2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A9F2985-CFDE-4B97-8A97-8C66DF8FE890}"/>
              </a:ext>
            </a:extLst>
          </p:cNvPr>
          <p:cNvSpPr txBox="1"/>
          <p:nvPr/>
        </p:nvSpPr>
        <p:spPr>
          <a:xfrm>
            <a:off x="6174034" y="2076570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NN</a:t>
            </a:r>
          </a:p>
          <a:p>
            <a:pPr algn="ctr"/>
            <a:r>
              <a:rPr lang="en-US" altLang="zh-CN" sz="2000" b="1" dirty="0"/>
              <a:t>0.0582</a:t>
            </a:r>
            <a:endParaRPr lang="zh-CN" altLang="en-US" sz="2000" b="1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EF7E1DE-CADA-4025-BCB1-3FF91FBCDC56}"/>
              </a:ext>
            </a:extLst>
          </p:cNvPr>
          <p:cNvGrpSpPr/>
          <p:nvPr/>
        </p:nvGrpSpPr>
        <p:grpSpPr>
          <a:xfrm>
            <a:off x="6796334" y="2784455"/>
            <a:ext cx="1701800" cy="612915"/>
            <a:chOff x="5257800" y="1368285"/>
            <a:chExt cx="1701800" cy="61291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4BAF3876-9ED5-4FAE-A952-8D54A8CF2531}"/>
                </a:ext>
              </a:extLst>
            </p:cNvPr>
            <p:cNvCxnSpPr>
              <a:cxnSpLocks/>
            </p:cNvCxnSpPr>
            <p:nvPr/>
          </p:nvCxnSpPr>
          <p:spPr>
            <a:xfrm>
              <a:off x="5257800" y="1393686"/>
              <a:ext cx="838200" cy="5875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F57E2A6-7411-4320-8CF5-3B7A03DCC6FB}"/>
                </a:ext>
              </a:extLst>
            </p:cNvPr>
            <p:cNvCxnSpPr>
              <a:endCxn id="3" idx="2"/>
            </p:cNvCxnSpPr>
            <p:nvPr/>
          </p:nvCxnSpPr>
          <p:spPr>
            <a:xfrm flipV="1">
              <a:off x="6096000" y="1368285"/>
              <a:ext cx="863600" cy="6129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B389AB05-4B19-4773-BECB-23DC84DBB752}"/>
              </a:ext>
            </a:extLst>
          </p:cNvPr>
          <p:cNvSpPr txBox="1"/>
          <p:nvPr/>
        </p:nvSpPr>
        <p:spPr>
          <a:xfrm>
            <a:off x="7215434" y="3413963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0.2444</a:t>
            </a:r>
            <a:endParaRPr lang="zh-CN" altLang="en-US" sz="2000" b="1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A3AFD62-7D2A-4F0B-B38F-135C7491E998}"/>
              </a:ext>
            </a:extLst>
          </p:cNvPr>
          <p:cNvSpPr txBox="1"/>
          <p:nvPr/>
        </p:nvSpPr>
        <p:spPr>
          <a:xfrm>
            <a:off x="6848567" y="30138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81C3F42-88C9-46B1-BDAC-F9ABEC83062B}"/>
              </a:ext>
            </a:extLst>
          </p:cNvPr>
          <p:cNvSpPr txBox="1"/>
          <p:nvPr/>
        </p:nvSpPr>
        <p:spPr>
          <a:xfrm>
            <a:off x="8172615" y="299693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31" name="箭头: 右 30">
            <a:extLst>
              <a:ext uri="{FF2B5EF4-FFF2-40B4-BE49-F238E27FC236}">
                <a16:creationId xmlns:a16="http://schemas.microsoft.com/office/drawing/2014/main" id="{C52B09DD-0D57-4BDC-803E-595F48365F7E}"/>
              </a:ext>
            </a:extLst>
          </p:cNvPr>
          <p:cNvSpPr/>
          <p:nvPr/>
        </p:nvSpPr>
        <p:spPr>
          <a:xfrm rot="821313">
            <a:off x="3928228" y="2288724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7E60797-D90F-4AAE-9D76-325762AA32A4}"/>
              </a:ext>
            </a:extLst>
          </p:cNvPr>
          <p:cNvSpPr txBox="1"/>
          <p:nvPr/>
        </p:nvSpPr>
        <p:spPr>
          <a:xfrm>
            <a:off x="980905" y="581477"/>
            <a:ext cx="90675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A Huffman code tree for 2-symbol combination</a:t>
            </a:r>
            <a:endParaRPr lang="zh-CN" altLang="en-US" sz="28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2E267ABF-9062-4FDB-A1BF-FDD913A872CC}"/>
              </a:ext>
            </a:extLst>
          </p:cNvPr>
          <p:cNvSpPr txBox="1"/>
          <p:nvPr/>
        </p:nvSpPr>
        <p:spPr>
          <a:xfrm>
            <a:off x="8682315" y="3106187"/>
            <a:ext cx="13503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/>
              <a:t>YN</a:t>
            </a:r>
          </a:p>
          <a:p>
            <a:pPr algn="ctr"/>
            <a:r>
              <a:rPr lang="en-US" altLang="zh-CN" sz="2000" b="1" dirty="0"/>
              <a:t>0.1932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314A1B2-34BB-4ED0-97DD-F19697D683AE}"/>
              </a:ext>
            </a:extLst>
          </p:cNvPr>
          <p:cNvSpPr txBox="1"/>
          <p:nvPr/>
        </p:nvSpPr>
        <p:spPr>
          <a:xfrm>
            <a:off x="10214982" y="3090912"/>
            <a:ext cx="1319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YY</a:t>
            </a:r>
          </a:p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0.5604</a:t>
            </a:r>
          </a:p>
        </p:txBody>
      </p:sp>
      <p:cxnSp>
        <p:nvCxnSpPr>
          <p:cNvPr id="37" name="直接连接符 36">
            <a:extLst>
              <a:ext uri="{FF2B5EF4-FFF2-40B4-BE49-F238E27FC236}">
                <a16:creationId xmlns:a16="http://schemas.microsoft.com/office/drawing/2014/main" id="{F9D9BAF9-3D51-4B86-BF5B-D005EA238D8A}"/>
              </a:ext>
            </a:extLst>
          </p:cNvPr>
          <p:cNvCxnSpPr>
            <a:cxnSpLocks/>
          </p:cNvCxnSpPr>
          <p:nvPr/>
        </p:nvCxnSpPr>
        <p:spPr>
          <a:xfrm>
            <a:off x="7739325" y="3824199"/>
            <a:ext cx="838200" cy="5875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AF49D9B3-8ACB-404C-A918-784DD091163D}"/>
              </a:ext>
            </a:extLst>
          </p:cNvPr>
          <p:cNvCxnSpPr/>
          <p:nvPr/>
        </p:nvCxnSpPr>
        <p:spPr>
          <a:xfrm flipV="1">
            <a:off x="8577525" y="3798798"/>
            <a:ext cx="863600" cy="6129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2049899F-2CA0-45E5-8D4B-81DA7AF7881B}"/>
              </a:ext>
            </a:extLst>
          </p:cNvPr>
          <p:cNvSpPr txBox="1"/>
          <p:nvPr/>
        </p:nvSpPr>
        <p:spPr>
          <a:xfrm>
            <a:off x="8158425" y="4551591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0.4396</a:t>
            </a:r>
            <a:endParaRPr lang="zh-CN" altLang="en-US" sz="2000" b="1" dirty="0"/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15A7E669-DCF6-4EA5-89F4-44F17D38594D}"/>
              </a:ext>
            </a:extLst>
          </p:cNvPr>
          <p:cNvSpPr txBox="1"/>
          <p:nvPr/>
        </p:nvSpPr>
        <p:spPr>
          <a:xfrm>
            <a:off x="7712167" y="39910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274E80DD-F067-43AC-AAD8-E3B905C18ABD}"/>
              </a:ext>
            </a:extLst>
          </p:cNvPr>
          <p:cNvSpPr txBox="1"/>
          <p:nvPr/>
        </p:nvSpPr>
        <p:spPr>
          <a:xfrm>
            <a:off x="9095734" y="399102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78229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59DDC97-F0A6-4243-80F3-656C0F9D3EFF}"/>
              </a:ext>
            </a:extLst>
          </p:cNvPr>
          <p:cNvSpPr txBox="1"/>
          <p:nvPr/>
        </p:nvSpPr>
        <p:spPr>
          <a:xfrm>
            <a:off x="1395166" y="1448813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0.5604</a:t>
            </a:r>
          </a:p>
          <a:p>
            <a:r>
              <a:rPr lang="en-US" altLang="zh-CN" sz="2400" b="1" dirty="0"/>
              <a:t>YN	0.1932</a:t>
            </a:r>
          </a:p>
          <a:p>
            <a:r>
              <a:rPr lang="en-US" altLang="zh-CN" sz="2400" b="1" dirty="0"/>
              <a:t>NY	0.1862</a:t>
            </a:r>
          </a:p>
          <a:p>
            <a:r>
              <a:rPr lang="en-US" altLang="zh-CN" sz="2400" b="1" dirty="0"/>
              <a:t>NN	0.0582</a:t>
            </a:r>
            <a:endParaRPr lang="zh-CN" altLang="en-US" sz="2400" b="1" dirty="0"/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D420F8E6-1A9B-423F-8793-A16A98B67913}"/>
              </a:ext>
            </a:extLst>
          </p:cNvPr>
          <p:cNvGrpSpPr/>
          <p:nvPr/>
        </p:nvGrpSpPr>
        <p:grpSpPr>
          <a:xfrm>
            <a:off x="6174034" y="2076569"/>
            <a:ext cx="4622800" cy="3948732"/>
            <a:chOff x="4635500" y="660399"/>
            <a:chExt cx="4622800" cy="3948732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F49E5976-E222-4368-A18B-ADCC85A2B3E2}"/>
                </a:ext>
              </a:extLst>
            </p:cNvPr>
            <p:cNvSpPr txBox="1"/>
            <p:nvPr/>
          </p:nvSpPr>
          <p:spPr>
            <a:xfrm>
              <a:off x="6337300" y="660399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NY</a:t>
              </a:r>
            </a:p>
            <a:p>
              <a:pPr algn="ctr"/>
              <a:r>
                <a:rPr lang="en-US" altLang="zh-CN" sz="2000" b="1" dirty="0"/>
                <a:t>0.1862</a:t>
              </a:r>
              <a:endParaRPr lang="zh-CN" altLang="en-US" sz="2000" b="1" dirty="0"/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5A9F2985-CFDE-4B97-8A97-8C66DF8FE890}"/>
                </a:ext>
              </a:extLst>
            </p:cNvPr>
            <p:cNvSpPr txBox="1"/>
            <p:nvPr/>
          </p:nvSpPr>
          <p:spPr>
            <a:xfrm>
              <a:off x="4635500" y="660400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NN</a:t>
              </a:r>
            </a:p>
            <a:p>
              <a:pPr algn="ctr"/>
              <a:r>
                <a:rPr lang="en-US" altLang="zh-CN" sz="2000" b="1" dirty="0"/>
                <a:t>0.0582</a:t>
              </a:r>
              <a:endParaRPr lang="zh-CN" altLang="en-US" sz="2000" b="1" dirty="0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EF7E1DE-CADA-4025-BCB1-3FF91FBCDC56}"/>
                </a:ext>
              </a:extLst>
            </p:cNvPr>
            <p:cNvGrpSpPr/>
            <p:nvPr/>
          </p:nvGrpSpPr>
          <p:grpSpPr>
            <a:xfrm>
              <a:off x="5257800" y="1368285"/>
              <a:ext cx="1701800" cy="612915"/>
              <a:chOff x="5257800" y="1368285"/>
              <a:chExt cx="1701800" cy="612915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4BAF3876-9ED5-4FAE-A952-8D54A8CF2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2F57E2A6-7411-4320-8CF5-3B7A03DCC6FB}"/>
                  </a:ext>
                </a:extLst>
              </p:cNvPr>
              <p:cNvCxnSpPr>
                <a:endCxn id="3" idx="2"/>
              </p:cNvCxnSpPr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389AB05-4B19-4773-BECB-23DC84DBB752}"/>
                </a:ext>
              </a:extLst>
            </p:cNvPr>
            <p:cNvSpPr txBox="1"/>
            <p:nvPr/>
          </p:nvSpPr>
          <p:spPr>
            <a:xfrm>
              <a:off x="5676900" y="1997793"/>
              <a:ext cx="960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0.2444</a:t>
              </a:r>
              <a:endParaRPr lang="zh-CN" altLang="en-US" sz="2000" b="1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2AD5A2C-976D-4BC0-8D43-EEDAB3C15C16}"/>
                </a:ext>
              </a:extLst>
            </p:cNvPr>
            <p:cNvSpPr txBox="1"/>
            <p:nvPr/>
          </p:nvSpPr>
          <p:spPr>
            <a:xfrm>
              <a:off x="7175500" y="1674742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YN</a:t>
              </a:r>
            </a:p>
            <a:p>
              <a:pPr algn="ctr"/>
              <a:r>
                <a:rPr lang="en-US" altLang="zh-CN" sz="2000" b="1" dirty="0"/>
                <a:t>0.1952</a:t>
              </a:r>
              <a:endParaRPr lang="zh-CN" altLang="en-US" sz="2000" b="1" dirty="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E05E2260-D7B8-4F48-9DED-C254363868B1}"/>
                </a:ext>
              </a:extLst>
            </p:cNvPr>
            <p:cNvGrpSpPr/>
            <p:nvPr/>
          </p:nvGrpSpPr>
          <p:grpSpPr>
            <a:xfrm>
              <a:off x="6096000" y="2414496"/>
              <a:ext cx="1701800" cy="612915"/>
              <a:chOff x="5257800" y="1368285"/>
              <a:chExt cx="1701800" cy="612915"/>
            </a:xfrm>
          </p:grpSpPr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364CAFA2-A70C-4F73-B011-88994E3B15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EA02D6BB-8AA3-4761-AD04-B598D8CCCF49}"/>
                  </a:ext>
                </a:extLst>
              </p:cNvPr>
              <p:cNvCxnSpPr/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73568FE-FD0E-4FC9-BB34-B3AE86F32CF6}"/>
                </a:ext>
              </a:extLst>
            </p:cNvPr>
            <p:cNvSpPr txBox="1"/>
            <p:nvPr/>
          </p:nvSpPr>
          <p:spPr>
            <a:xfrm>
              <a:off x="6405481" y="3012800"/>
              <a:ext cx="960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0.4396</a:t>
              </a:r>
              <a:endParaRPr lang="zh-CN" altLang="en-US" sz="2000" b="1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08968E1-980B-4B4F-BD73-B925201985F6}"/>
                </a:ext>
              </a:extLst>
            </p:cNvPr>
            <p:cNvSpPr txBox="1"/>
            <p:nvPr/>
          </p:nvSpPr>
          <p:spPr>
            <a:xfrm>
              <a:off x="8013700" y="2689085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YY</a:t>
              </a:r>
            </a:p>
            <a:p>
              <a:pPr algn="ctr"/>
              <a:r>
                <a:rPr lang="en-US" altLang="zh-CN" sz="2000" b="1" dirty="0"/>
                <a:t>0.5604</a:t>
              </a:r>
              <a:endParaRPr lang="zh-CN" altLang="en-US" sz="2000" b="1" dirty="0"/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4B8B74DA-E731-4BED-8EB4-D85BCAA4418F}"/>
                </a:ext>
              </a:extLst>
            </p:cNvPr>
            <p:cNvGrpSpPr/>
            <p:nvPr/>
          </p:nvGrpSpPr>
          <p:grpSpPr>
            <a:xfrm>
              <a:off x="6885740" y="3461030"/>
              <a:ext cx="1701800" cy="612915"/>
              <a:chOff x="5257800" y="1368285"/>
              <a:chExt cx="1701800" cy="612915"/>
            </a:xfrm>
          </p:grpSpPr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B7585DA4-4345-4DAD-999B-A6087BAC10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B8531223-5D3F-489E-A0CF-F122E7727DE3}"/>
                  </a:ext>
                </a:extLst>
              </p:cNvPr>
              <p:cNvCxnSpPr/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EAB8153-C7E2-4D61-B5EB-34835983AC51}"/>
                </a:ext>
              </a:extLst>
            </p:cNvPr>
            <p:cNvSpPr txBox="1"/>
            <p:nvPr/>
          </p:nvSpPr>
          <p:spPr>
            <a:xfrm>
              <a:off x="7581900" y="414746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/>
                <a:t>1</a:t>
              </a:r>
              <a:endParaRPr lang="zh-CN" altLang="en-US" sz="2400" b="1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52FB1C8-5B28-4E15-ACCE-3425384F98A5}"/>
                </a:ext>
              </a:extLst>
            </p:cNvPr>
            <p:cNvSpPr txBox="1"/>
            <p:nvPr/>
          </p:nvSpPr>
          <p:spPr>
            <a:xfrm>
              <a:off x="6959600" y="378018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EA1355B-CDA3-445F-86DF-833EC4727C48}"/>
                </a:ext>
              </a:extLst>
            </p:cNvPr>
            <p:cNvSpPr txBox="1"/>
            <p:nvPr/>
          </p:nvSpPr>
          <p:spPr>
            <a:xfrm>
              <a:off x="6078147" y="2602426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BA3AFD62-7D2A-4F0B-B38F-135C7491E998}"/>
                </a:ext>
              </a:extLst>
            </p:cNvPr>
            <p:cNvSpPr txBox="1"/>
            <p:nvPr/>
          </p:nvSpPr>
          <p:spPr>
            <a:xfrm>
              <a:off x="5310033" y="159768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381C3F42-88C9-46B1-BDAC-F9ABEC83062B}"/>
                </a:ext>
              </a:extLst>
            </p:cNvPr>
            <p:cNvSpPr txBox="1"/>
            <p:nvPr/>
          </p:nvSpPr>
          <p:spPr>
            <a:xfrm>
              <a:off x="6634081" y="158076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33F1F08-3CE9-4E47-9779-38518D1E113B}"/>
                </a:ext>
              </a:extLst>
            </p:cNvPr>
            <p:cNvSpPr txBox="1"/>
            <p:nvPr/>
          </p:nvSpPr>
          <p:spPr>
            <a:xfrm>
              <a:off x="7511814" y="26126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2C709974-3980-4EAF-A5C3-5949E9193487}"/>
                </a:ext>
              </a:extLst>
            </p:cNvPr>
            <p:cNvSpPr txBox="1"/>
            <p:nvPr/>
          </p:nvSpPr>
          <p:spPr>
            <a:xfrm>
              <a:off x="8182573" y="37672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</p:grpSp>
      <p:sp>
        <p:nvSpPr>
          <p:cNvPr id="31" name="箭头: 右 30">
            <a:extLst>
              <a:ext uri="{FF2B5EF4-FFF2-40B4-BE49-F238E27FC236}">
                <a16:creationId xmlns:a16="http://schemas.microsoft.com/office/drawing/2014/main" id="{C52B09DD-0D57-4BDC-803E-595F48365F7E}"/>
              </a:ext>
            </a:extLst>
          </p:cNvPr>
          <p:cNvSpPr/>
          <p:nvPr/>
        </p:nvSpPr>
        <p:spPr>
          <a:xfrm rot="821313">
            <a:off x="3928228" y="2288724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7E60797-D90F-4AAE-9D76-325762AA32A4}"/>
              </a:ext>
            </a:extLst>
          </p:cNvPr>
          <p:cNvSpPr txBox="1"/>
          <p:nvPr/>
        </p:nvSpPr>
        <p:spPr>
          <a:xfrm>
            <a:off x="980905" y="581477"/>
            <a:ext cx="90675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A Huffman code tree for 2-symbol combination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936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59DDC97-F0A6-4243-80F3-656C0F9D3EFF}"/>
              </a:ext>
            </a:extLst>
          </p:cNvPr>
          <p:cNvSpPr txBox="1"/>
          <p:nvPr/>
        </p:nvSpPr>
        <p:spPr>
          <a:xfrm>
            <a:off x="1395166" y="1448813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0.5604</a:t>
            </a:r>
          </a:p>
          <a:p>
            <a:r>
              <a:rPr lang="en-US" altLang="zh-CN" sz="2400" b="1" dirty="0"/>
              <a:t>YN	0.1932</a:t>
            </a:r>
          </a:p>
          <a:p>
            <a:r>
              <a:rPr lang="en-US" altLang="zh-CN" sz="2400" b="1" dirty="0"/>
              <a:t>NY	0.1862</a:t>
            </a:r>
          </a:p>
          <a:p>
            <a:r>
              <a:rPr lang="en-US" altLang="zh-CN" sz="2400" b="1" dirty="0"/>
              <a:t>NN	0.0582</a:t>
            </a:r>
            <a:endParaRPr lang="zh-CN" altLang="en-US" sz="2400" b="1" dirty="0"/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D420F8E6-1A9B-423F-8793-A16A98B67913}"/>
              </a:ext>
            </a:extLst>
          </p:cNvPr>
          <p:cNvGrpSpPr/>
          <p:nvPr/>
        </p:nvGrpSpPr>
        <p:grpSpPr>
          <a:xfrm>
            <a:off x="6174034" y="2076569"/>
            <a:ext cx="4622800" cy="3948732"/>
            <a:chOff x="4635500" y="660399"/>
            <a:chExt cx="4622800" cy="3948732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F49E5976-E222-4368-A18B-ADCC85A2B3E2}"/>
                </a:ext>
              </a:extLst>
            </p:cNvPr>
            <p:cNvSpPr txBox="1"/>
            <p:nvPr/>
          </p:nvSpPr>
          <p:spPr>
            <a:xfrm>
              <a:off x="6337300" y="660399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NY</a:t>
              </a:r>
            </a:p>
            <a:p>
              <a:pPr algn="ctr"/>
              <a:r>
                <a:rPr lang="en-US" altLang="zh-CN" sz="2000" b="1" dirty="0"/>
                <a:t>0.1862</a:t>
              </a:r>
              <a:endParaRPr lang="zh-CN" altLang="en-US" sz="2000" b="1" dirty="0"/>
            </a:p>
          </p:txBody>
        </p:sp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id="{5A9F2985-CFDE-4B97-8A97-8C66DF8FE890}"/>
                </a:ext>
              </a:extLst>
            </p:cNvPr>
            <p:cNvSpPr txBox="1"/>
            <p:nvPr/>
          </p:nvSpPr>
          <p:spPr>
            <a:xfrm>
              <a:off x="4635500" y="660400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NN</a:t>
              </a:r>
            </a:p>
            <a:p>
              <a:pPr algn="ctr"/>
              <a:r>
                <a:rPr lang="en-US" altLang="zh-CN" sz="2000" b="1" dirty="0"/>
                <a:t>0.0582</a:t>
              </a:r>
              <a:endParaRPr lang="zh-CN" altLang="en-US" sz="2000" b="1" dirty="0"/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EEF7E1DE-CADA-4025-BCB1-3FF91FBCDC56}"/>
                </a:ext>
              </a:extLst>
            </p:cNvPr>
            <p:cNvGrpSpPr/>
            <p:nvPr/>
          </p:nvGrpSpPr>
          <p:grpSpPr>
            <a:xfrm>
              <a:off x="5257800" y="1368285"/>
              <a:ext cx="1701800" cy="612915"/>
              <a:chOff x="5257800" y="1368285"/>
              <a:chExt cx="1701800" cy="612915"/>
            </a:xfrm>
          </p:grpSpPr>
          <p:cxnSp>
            <p:nvCxnSpPr>
              <p:cNvPr id="8" name="直接连接符 7">
                <a:extLst>
                  <a:ext uri="{FF2B5EF4-FFF2-40B4-BE49-F238E27FC236}">
                    <a16:creationId xmlns:a16="http://schemas.microsoft.com/office/drawing/2014/main" id="{4BAF3876-9ED5-4FAE-A952-8D54A8CF253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>
                <a:extLst>
                  <a:ext uri="{FF2B5EF4-FFF2-40B4-BE49-F238E27FC236}">
                    <a16:creationId xmlns:a16="http://schemas.microsoft.com/office/drawing/2014/main" id="{2F57E2A6-7411-4320-8CF5-3B7A03DCC6FB}"/>
                  </a:ext>
                </a:extLst>
              </p:cNvPr>
              <p:cNvCxnSpPr>
                <a:endCxn id="3" idx="2"/>
              </p:cNvCxnSpPr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B389AB05-4B19-4773-BECB-23DC84DBB752}"/>
                </a:ext>
              </a:extLst>
            </p:cNvPr>
            <p:cNvSpPr txBox="1"/>
            <p:nvPr/>
          </p:nvSpPr>
          <p:spPr>
            <a:xfrm>
              <a:off x="5676900" y="1997793"/>
              <a:ext cx="960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0.2444</a:t>
              </a:r>
              <a:endParaRPr lang="zh-CN" altLang="en-US" sz="2000" b="1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E2AD5A2C-976D-4BC0-8D43-EEDAB3C15C16}"/>
                </a:ext>
              </a:extLst>
            </p:cNvPr>
            <p:cNvSpPr txBox="1"/>
            <p:nvPr/>
          </p:nvSpPr>
          <p:spPr>
            <a:xfrm>
              <a:off x="7175500" y="1674742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YN</a:t>
              </a:r>
            </a:p>
            <a:p>
              <a:pPr algn="ctr"/>
              <a:r>
                <a:rPr lang="en-US" altLang="zh-CN" sz="2000" b="1" dirty="0"/>
                <a:t>0.1952</a:t>
              </a:r>
              <a:endParaRPr lang="zh-CN" altLang="en-US" sz="2000" b="1" dirty="0"/>
            </a:p>
          </p:txBody>
        </p: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E05E2260-D7B8-4F48-9DED-C254363868B1}"/>
                </a:ext>
              </a:extLst>
            </p:cNvPr>
            <p:cNvGrpSpPr/>
            <p:nvPr/>
          </p:nvGrpSpPr>
          <p:grpSpPr>
            <a:xfrm>
              <a:off x="6096000" y="2414496"/>
              <a:ext cx="1701800" cy="612915"/>
              <a:chOff x="5257800" y="1368285"/>
              <a:chExt cx="1701800" cy="612915"/>
            </a:xfrm>
          </p:grpSpPr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364CAFA2-A70C-4F73-B011-88994E3B15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直接连接符 16">
                <a:extLst>
                  <a:ext uri="{FF2B5EF4-FFF2-40B4-BE49-F238E27FC236}">
                    <a16:creationId xmlns:a16="http://schemas.microsoft.com/office/drawing/2014/main" id="{EA02D6BB-8AA3-4761-AD04-B598D8CCCF49}"/>
                  </a:ext>
                </a:extLst>
              </p:cNvPr>
              <p:cNvCxnSpPr/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373568FE-FD0E-4FC9-BB34-B3AE86F32CF6}"/>
                </a:ext>
              </a:extLst>
            </p:cNvPr>
            <p:cNvSpPr txBox="1"/>
            <p:nvPr/>
          </p:nvSpPr>
          <p:spPr>
            <a:xfrm>
              <a:off x="6405481" y="3012800"/>
              <a:ext cx="960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0.4396</a:t>
              </a:r>
              <a:endParaRPr lang="zh-CN" altLang="en-US" sz="2000" b="1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C08968E1-980B-4B4F-BD73-B925201985F6}"/>
                </a:ext>
              </a:extLst>
            </p:cNvPr>
            <p:cNvSpPr txBox="1"/>
            <p:nvPr/>
          </p:nvSpPr>
          <p:spPr>
            <a:xfrm>
              <a:off x="8013700" y="2689085"/>
              <a:ext cx="1244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/>
                <a:t>YY</a:t>
              </a:r>
            </a:p>
            <a:p>
              <a:pPr algn="ctr"/>
              <a:r>
                <a:rPr lang="en-US" altLang="zh-CN" sz="2000" b="1" dirty="0"/>
                <a:t>0.5604</a:t>
              </a:r>
              <a:endParaRPr lang="zh-CN" altLang="en-US" sz="2000" b="1" dirty="0"/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4B8B74DA-E731-4BED-8EB4-D85BCAA4418F}"/>
                </a:ext>
              </a:extLst>
            </p:cNvPr>
            <p:cNvGrpSpPr/>
            <p:nvPr/>
          </p:nvGrpSpPr>
          <p:grpSpPr>
            <a:xfrm>
              <a:off x="6885740" y="3461030"/>
              <a:ext cx="1701800" cy="612915"/>
              <a:chOff x="5257800" y="1368285"/>
              <a:chExt cx="1701800" cy="612915"/>
            </a:xfrm>
          </p:grpSpPr>
          <p:cxnSp>
            <p:nvCxnSpPr>
              <p:cNvPr id="21" name="直接连接符 20">
                <a:extLst>
                  <a:ext uri="{FF2B5EF4-FFF2-40B4-BE49-F238E27FC236}">
                    <a16:creationId xmlns:a16="http://schemas.microsoft.com/office/drawing/2014/main" id="{B7585DA4-4345-4DAD-999B-A6087BAC100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7800" y="1393686"/>
                <a:ext cx="838200" cy="58751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直接连接符 21">
                <a:extLst>
                  <a:ext uri="{FF2B5EF4-FFF2-40B4-BE49-F238E27FC236}">
                    <a16:creationId xmlns:a16="http://schemas.microsoft.com/office/drawing/2014/main" id="{B8531223-5D3F-489E-A0CF-F122E7727DE3}"/>
                  </a:ext>
                </a:extLst>
              </p:cNvPr>
              <p:cNvCxnSpPr/>
              <p:nvPr/>
            </p:nvCxnSpPr>
            <p:spPr>
              <a:xfrm flipV="1">
                <a:off x="6096000" y="1368285"/>
                <a:ext cx="863600" cy="61291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1EAB8153-C7E2-4D61-B5EB-34835983AC51}"/>
                </a:ext>
              </a:extLst>
            </p:cNvPr>
            <p:cNvSpPr txBox="1"/>
            <p:nvPr/>
          </p:nvSpPr>
          <p:spPr>
            <a:xfrm>
              <a:off x="7581900" y="4147466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b="1" dirty="0"/>
                <a:t>1</a:t>
              </a:r>
              <a:endParaRPr lang="zh-CN" altLang="en-US" sz="2400" b="1" dirty="0"/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B52FB1C8-5B28-4E15-ACCE-3425384F98A5}"/>
                </a:ext>
              </a:extLst>
            </p:cNvPr>
            <p:cNvSpPr txBox="1"/>
            <p:nvPr/>
          </p:nvSpPr>
          <p:spPr>
            <a:xfrm>
              <a:off x="6959600" y="3780188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4EA1355B-CDA3-445F-86DF-833EC4727C48}"/>
                </a:ext>
              </a:extLst>
            </p:cNvPr>
            <p:cNvSpPr txBox="1"/>
            <p:nvPr/>
          </p:nvSpPr>
          <p:spPr>
            <a:xfrm>
              <a:off x="6078147" y="2602426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BA3AFD62-7D2A-4F0B-B38F-135C7491E998}"/>
                </a:ext>
              </a:extLst>
            </p:cNvPr>
            <p:cNvSpPr txBox="1"/>
            <p:nvPr/>
          </p:nvSpPr>
          <p:spPr>
            <a:xfrm>
              <a:off x="5310033" y="1597683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1</a:t>
              </a:r>
              <a:endParaRPr lang="zh-CN" altLang="en-US" sz="2000" b="1" dirty="0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381C3F42-88C9-46B1-BDAC-F9ABEC83062B}"/>
                </a:ext>
              </a:extLst>
            </p:cNvPr>
            <p:cNvSpPr txBox="1"/>
            <p:nvPr/>
          </p:nvSpPr>
          <p:spPr>
            <a:xfrm>
              <a:off x="6634081" y="1580767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33F1F08-3CE9-4E47-9779-38518D1E113B}"/>
                </a:ext>
              </a:extLst>
            </p:cNvPr>
            <p:cNvSpPr txBox="1"/>
            <p:nvPr/>
          </p:nvSpPr>
          <p:spPr>
            <a:xfrm>
              <a:off x="7511814" y="2612690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2C709974-3980-4EAF-A5C3-5949E9193487}"/>
                </a:ext>
              </a:extLst>
            </p:cNvPr>
            <p:cNvSpPr txBox="1"/>
            <p:nvPr/>
          </p:nvSpPr>
          <p:spPr>
            <a:xfrm>
              <a:off x="8182573" y="3767244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b="1" dirty="0"/>
                <a:t>0</a:t>
              </a:r>
              <a:endParaRPr lang="zh-CN" altLang="en-US" sz="2000" b="1" dirty="0"/>
            </a:p>
          </p:txBody>
        </p:sp>
      </p:grpSp>
      <p:sp>
        <p:nvSpPr>
          <p:cNvPr id="31" name="箭头: 右 30">
            <a:extLst>
              <a:ext uri="{FF2B5EF4-FFF2-40B4-BE49-F238E27FC236}">
                <a16:creationId xmlns:a16="http://schemas.microsoft.com/office/drawing/2014/main" id="{C52B09DD-0D57-4BDC-803E-595F48365F7E}"/>
              </a:ext>
            </a:extLst>
          </p:cNvPr>
          <p:cNvSpPr/>
          <p:nvPr/>
        </p:nvSpPr>
        <p:spPr>
          <a:xfrm rot="821313">
            <a:off x="3928228" y="2288724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箭头: 右 31">
            <a:extLst>
              <a:ext uri="{FF2B5EF4-FFF2-40B4-BE49-F238E27FC236}">
                <a16:creationId xmlns:a16="http://schemas.microsoft.com/office/drawing/2014/main" id="{0554662B-0D16-42F3-82A0-97C62EC3FC1D}"/>
              </a:ext>
            </a:extLst>
          </p:cNvPr>
          <p:cNvSpPr/>
          <p:nvPr/>
        </p:nvSpPr>
        <p:spPr>
          <a:xfrm rot="8586764">
            <a:off x="4511316" y="4662599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FC8E6F5B-223E-4EB7-B2AC-BA60320C2863}"/>
              </a:ext>
            </a:extLst>
          </p:cNvPr>
          <p:cNvSpPr txBox="1"/>
          <p:nvPr/>
        </p:nvSpPr>
        <p:spPr>
          <a:xfrm>
            <a:off x="1614817" y="4551591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</a:t>
            </a:r>
          </a:p>
          <a:p>
            <a:r>
              <a:rPr lang="en-US" altLang="zh-CN" sz="2400" b="1" dirty="0"/>
              <a:t>YN	10</a:t>
            </a:r>
          </a:p>
          <a:p>
            <a:r>
              <a:rPr lang="en-US" altLang="zh-CN" sz="2400" b="1" dirty="0"/>
              <a:t>NY	110</a:t>
            </a:r>
          </a:p>
          <a:p>
            <a:r>
              <a:rPr lang="en-US" altLang="zh-CN" sz="2400" b="1" dirty="0"/>
              <a:t>NN	111</a:t>
            </a:r>
            <a:endParaRPr lang="zh-CN" altLang="en-US" sz="2400" b="1" dirty="0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7E60797-D90F-4AAE-9D76-325762AA32A4}"/>
              </a:ext>
            </a:extLst>
          </p:cNvPr>
          <p:cNvSpPr txBox="1"/>
          <p:nvPr/>
        </p:nvSpPr>
        <p:spPr>
          <a:xfrm>
            <a:off x="980905" y="581477"/>
            <a:ext cx="90675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A Huffman code tree for 2-symbol combination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03867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A22FE96-73B1-428A-85D9-6BAB11D0FDD7}"/>
              </a:ext>
            </a:extLst>
          </p:cNvPr>
          <p:cNvSpPr txBox="1"/>
          <p:nvPr/>
        </p:nvSpPr>
        <p:spPr>
          <a:xfrm>
            <a:off x="885772" y="2817664"/>
            <a:ext cx="10371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YY   NN   NY   YN   NN   YY   NN   YY   NN   </a:t>
            </a:r>
            <a:r>
              <a:rPr lang="en-US" altLang="zh-CN" sz="2400" dirty="0" err="1"/>
              <a:t>NN</a:t>
            </a:r>
            <a:r>
              <a:rPr lang="en-US" altLang="zh-CN" sz="2400" dirty="0"/>
              <a:t>   YY   </a:t>
            </a:r>
            <a:r>
              <a:rPr lang="en-US" altLang="zh-CN" sz="2400" dirty="0" err="1"/>
              <a:t>YY</a:t>
            </a:r>
            <a:r>
              <a:rPr lang="en-US" altLang="zh-CN" sz="2400" dirty="0"/>
              <a:t>   </a:t>
            </a:r>
            <a:r>
              <a:rPr lang="en-US" altLang="zh-CN" sz="2400" dirty="0" err="1"/>
              <a:t>YY</a:t>
            </a:r>
            <a:r>
              <a:rPr lang="en-US" altLang="zh-CN" sz="2400" dirty="0"/>
              <a:t>   NN …… NY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B2963C-6F08-48B0-878B-06BC558CFE22}"/>
              </a:ext>
            </a:extLst>
          </p:cNvPr>
          <p:cNvSpPr txBox="1"/>
          <p:nvPr/>
        </p:nvSpPr>
        <p:spPr>
          <a:xfrm>
            <a:off x="863600" y="1481594"/>
            <a:ext cx="8140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YYNNNYYNNNYYNNYYNNNNYYYYYYNN …… NY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6219447-260D-4E78-8DE6-FE5A8B61FCA8}"/>
              </a:ext>
            </a:extLst>
          </p:cNvPr>
          <p:cNvSpPr txBox="1"/>
          <p:nvPr/>
        </p:nvSpPr>
        <p:spPr>
          <a:xfrm>
            <a:off x="863600" y="813559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source</a:t>
            </a:r>
            <a:endParaRPr lang="zh-CN" altLang="en-US" sz="24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8099576-EA27-42F7-9E2C-B8F451D9D457}"/>
              </a:ext>
            </a:extLst>
          </p:cNvPr>
          <p:cNvSpPr txBox="1"/>
          <p:nvPr/>
        </p:nvSpPr>
        <p:spPr>
          <a:xfrm>
            <a:off x="863600" y="2149629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Split into 2-symbol combination</a:t>
            </a:r>
            <a:endParaRPr lang="zh-CN" altLang="en-US" sz="2400" b="1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0AB13704-AEF0-4746-8C13-8570D4E588C4}"/>
              </a:ext>
            </a:extLst>
          </p:cNvPr>
          <p:cNvSpPr txBox="1"/>
          <p:nvPr/>
        </p:nvSpPr>
        <p:spPr>
          <a:xfrm>
            <a:off x="4933950" y="3578672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</a:t>
            </a:r>
          </a:p>
          <a:p>
            <a:r>
              <a:rPr lang="en-US" altLang="zh-CN" sz="2400" b="1" dirty="0"/>
              <a:t>YN	10</a:t>
            </a:r>
          </a:p>
          <a:p>
            <a:r>
              <a:rPr lang="en-US" altLang="zh-CN" sz="2400" b="1" dirty="0"/>
              <a:t>NY	110</a:t>
            </a:r>
          </a:p>
          <a:p>
            <a:r>
              <a:rPr lang="en-US" altLang="zh-CN" sz="2400" b="1" dirty="0"/>
              <a:t>NN	111</a:t>
            </a:r>
            <a:endParaRPr lang="zh-CN" altLang="en-US" sz="2400" b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D606B08F-0D03-453A-83C3-C24F6F59E02D}"/>
              </a:ext>
            </a:extLst>
          </p:cNvPr>
          <p:cNvSpPr txBox="1"/>
          <p:nvPr/>
        </p:nvSpPr>
        <p:spPr>
          <a:xfrm>
            <a:off x="885772" y="5813608"/>
            <a:ext cx="9440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0   111   110   110   111   0   111   0   111   111   0   0   0   111 …… 110</a:t>
            </a:r>
            <a:endParaRPr lang="zh-CN" altLang="en-US" sz="2400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2B717AFF-39E8-4B94-A0A2-0886F93E70E3}"/>
              </a:ext>
            </a:extLst>
          </p:cNvPr>
          <p:cNvSpPr txBox="1"/>
          <p:nvPr/>
        </p:nvSpPr>
        <p:spPr>
          <a:xfrm>
            <a:off x="1966787" y="4178717"/>
            <a:ext cx="24416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Huffman codeword</a:t>
            </a:r>
            <a:endParaRPr lang="zh-CN" altLang="en-US" sz="2000" b="1" dirty="0"/>
          </a:p>
        </p:txBody>
      </p:sp>
      <p:sp>
        <p:nvSpPr>
          <p:cNvPr id="13" name="箭头: 右 12">
            <a:extLst>
              <a:ext uri="{FF2B5EF4-FFF2-40B4-BE49-F238E27FC236}">
                <a16:creationId xmlns:a16="http://schemas.microsoft.com/office/drawing/2014/main" id="{26230148-9EEE-4B8B-8340-51F740E14462}"/>
              </a:ext>
            </a:extLst>
          </p:cNvPr>
          <p:cNvSpPr/>
          <p:nvPr/>
        </p:nvSpPr>
        <p:spPr>
          <a:xfrm rot="5400000">
            <a:off x="3185740" y="3571075"/>
            <a:ext cx="749718" cy="415599"/>
          </a:xfrm>
          <a:prstGeom prst="rightArrow">
            <a:avLst>
              <a:gd name="adj1" fmla="val 50000"/>
              <a:gd name="adj2" fmla="val 10233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右 13">
            <a:extLst>
              <a:ext uri="{FF2B5EF4-FFF2-40B4-BE49-F238E27FC236}">
                <a16:creationId xmlns:a16="http://schemas.microsoft.com/office/drawing/2014/main" id="{1BC10B7E-7429-4078-AE85-25CE9400C5C8}"/>
              </a:ext>
            </a:extLst>
          </p:cNvPr>
          <p:cNvSpPr/>
          <p:nvPr/>
        </p:nvSpPr>
        <p:spPr>
          <a:xfrm rot="5400000">
            <a:off x="3185739" y="5005764"/>
            <a:ext cx="749718" cy="415599"/>
          </a:xfrm>
          <a:prstGeom prst="rightArrow">
            <a:avLst>
              <a:gd name="adj1" fmla="val 50000"/>
              <a:gd name="adj2" fmla="val 10233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22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C64E7B96-71E0-45AE-974A-A6ADD1F6F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451" y="1006475"/>
            <a:ext cx="7709098" cy="44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05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A617B56-11A6-4510-990D-BD6BC7B35EEC}"/>
              </a:ext>
            </a:extLst>
          </p:cNvPr>
          <p:cNvSpPr txBox="1"/>
          <p:nvPr/>
        </p:nvSpPr>
        <p:spPr>
          <a:xfrm>
            <a:off x="966650" y="901337"/>
            <a:ext cx="995389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+mn-ea"/>
              </a:rPr>
              <a:t>Exercise</a:t>
            </a:r>
          </a:p>
          <a:p>
            <a:endParaRPr lang="en-US" altLang="zh-CN" sz="2800" b="1" dirty="0">
              <a:latin typeface="+mn-ea"/>
            </a:endParaRPr>
          </a:p>
          <a:p>
            <a:r>
              <a:rPr lang="en-US" altLang="zh-CN" sz="2000" dirty="0">
                <a:latin typeface="+mn-ea"/>
              </a:rPr>
              <a:t>You</a:t>
            </a:r>
            <a:r>
              <a:rPr lang="zh-CN" altLang="en-US" sz="2000" dirty="0">
                <a:latin typeface="+mn-ea"/>
              </a:rPr>
              <a:t> </a:t>
            </a:r>
            <a:r>
              <a:rPr lang="en-US" altLang="zh-CN" sz="2000" dirty="0">
                <a:latin typeface="+mn-ea"/>
              </a:rPr>
              <a:t>can</a:t>
            </a:r>
            <a:r>
              <a:rPr lang="zh-CN" altLang="en-US" sz="2000" dirty="0">
                <a:latin typeface="+mn-ea"/>
              </a:rPr>
              <a:t> </a:t>
            </a:r>
            <a:r>
              <a:rPr lang="en-US" altLang="zh-CN" sz="2000" dirty="0">
                <a:latin typeface="+mn-ea"/>
              </a:rPr>
              <a:t>try</a:t>
            </a:r>
            <a:r>
              <a:rPr lang="zh-CN" altLang="en-US" sz="2000" dirty="0">
                <a:latin typeface="+mn-ea"/>
              </a:rPr>
              <a:t> </a:t>
            </a:r>
            <a:r>
              <a:rPr lang="en-US" altLang="zh-CN" sz="2000" dirty="0">
                <a:latin typeface="+mn-ea"/>
              </a:rPr>
              <a:t>to</a:t>
            </a:r>
            <a:r>
              <a:rPr lang="zh-CN" altLang="en-US" sz="2000" dirty="0">
                <a:latin typeface="+mn-ea"/>
              </a:rPr>
              <a:t> </a:t>
            </a:r>
            <a:r>
              <a:rPr lang="en-US" altLang="zh-CN" sz="2000" dirty="0">
                <a:latin typeface="+mn-ea"/>
              </a:rPr>
              <a:t>construct a Huffman code tree for the 3-symbol combination.</a:t>
            </a:r>
            <a:endParaRPr lang="zh-CN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0976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E84C5E0-5CDD-4991-80B1-16FE109FD425}"/>
              </a:ext>
            </a:extLst>
          </p:cNvPr>
          <p:cNvSpPr txBox="1"/>
          <p:nvPr/>
        </p:nvSpPr>
        <p:spPr>
          <a:xfrm>
            <a:off x="1270000" y="883920"/>
            <a:ext cx="9083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dirty="0"/>
              <a:t>1. The datafile ‘midsummer’ contains the text of Shakespeare’s comedy ‘A Midsummer Night’s Dream’ (including text-formatting characters). Based upon this data, construct </a:t>
            </a:r>
            <a:r>
              <a:rPr lang="en-US" altLang="zh-CN" sz="2000" b="1" dirty="0"/>
              <a:t>a probabilistic model for English text </a:t>
            </a:r>
            <a:r>
              <a:rPr lang="en-US" altLang="zh-CN" sz="2000" dirty="0"/>
              <a:t>and calculate the corresponding </a:t>
            </a:r>
            <a:r>
              <a:rPr lang="en-US" altLang="zh-CN" sz="2000" b="1" dirty="0"/>
              <a:t>entropy</a:t>
            </a:r>
            <a:r>
              <a:rPr lang="en-US" altLang="zh-CN" sz="2000" dirty="0"/>
              <a:t>. </a:t>
            </a:r>
            <a:endParaRPr lang="zh-CN" alt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1798D38-F48D-4AE8-B32E-EC19B5E80BB2}"/>
                  </a:ext>
                </a:extLst>
              </p:cNvPr>
              <p:cNvSpPr txBox="1"/>
              <p:nvPr/>
            </p:nvSpPr>
            <p:spPr>
              <a:xfrm>
                <a:off x="1270000" y="2782669"/>
                <a:ext cx="9154160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altLang="zh-CN" sz="2000" b="1" i="0" dirty="0">
                    <a:solidFill>
                      <a:srgbClr val="0070C0"/>
                    </a:solidFill>
                    <a:effectLst/>
                    <a:latin typeface="+mn-ea"/>
                  </a:rPr>
                  <a:t>K</a:t>
                </a:r>
                <a:r>
                  <a:rPr lang="en-US" altLang="zh-CN" sz="2000" b="1" dirty="0">
                    <a:solidFill>
                      <a:srgbClr val="0070C0"/>
                    </a:solidFill>
                    <a:latin typeface="+mn-ea"/>
                  </a:rPr>
                  <a:t>ey</a:t>
                </a:r>
                <a:r>
                  <a:rPr lang="zh-CN" altLang="en-US" sz="2000" b="1" dirty="0">
                    <a:solidFill>
                      <a:srgbClr val="0070C0"/>
                    </a:solidFill>
                    <a:latin typeface="+mn-ea"/>
                  </a:rPr>
                  <a:t> </a:t>
                </a:r>
                <a:r>
                  <a:rPr lang="en-US" altLang="zh-CN" sz="2000" b="1" i="0" dirty="0">
                    <a:solidFill>
                      <a:srgbClr val="0070C0"/>
                    </a:solidFill>
                    <a:effectLst/>
                    <a:latin typeface="+mn-ea"/>
                  </a:rPr>
                  <a:t>Point</a:t>
                </a:r>
              </a:p>
              <a:p>
                <a:pPr algn="just"/>
                <a:endParaRPr lang="en-US" altLang="zh-CN" sz="2000" b="1" i="0" dirty="0">
                  <a:solidFill>
                    <a:srgbClr val="0070C0"/>
                  </a:solidFill>
                  <a:effectLst/>
                  <a:latin typeface="+mn-ea"/>
                </a:endParaRPr>
              </a:p>
              <a:p>
                <a:pPr algn="just"/>
                <a:r>
                  <a:rPr lang="en-US" altLang="zh-CN" b="0" i="0" dirty="0">
                    <a:solidFill>
                      <a:srgbClr val="0070C0"/>
                    </a:solidFill>
                    <a:effectLst/>
                    <a:latin typeface="+mn-ea"/>
                  </a:rPr>
                  <a:t>The general definition of the information entropy is expressed in terms of a discrete set of probabilities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dirty="0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b="0" i="0" dirty="0">
                    <a:solidFill>
                      <a:srgbClr val="0070C0"/>
                    </a:solidFill>
                    <a:effectLst/>
                    <a:latin typeface="+mn-ea"/>
                  </a:rPr>
                  <a:t> so that</a:t>
                </a:r>
                <a:endParaRPr lang="zh-CN" altLang="en-US" dirty="0">
                  <a:solidFill>
                    <a:srgbClr val="0070C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71798D38-F48D-4AE8-B32E-EC19B5E80B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00" y="2782669"/>
                <a:ext cx="9154160" cy="1261884"/>
              </a:xfrm>
              <a:prstGeom prst="rect">
                <a:avLst/>
              </a:prstGeom>
              <a:blipFill>
                <a:blip r:embed="rId3"/>
                <a:stretch>
                  <a:fillRect l="-666" t="-2415" r="-599" b="-67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CFB1810-C5D2-43EF-A356-D93C050E283B}"/>
                  </a:ext>
                </a:extLst>
              </p:cNvPr>
              <p:cNvSpPr txBox="1"/>
              <p:nvPr/>
            </p:nvSpPr>
            <p:spPr>
              <a:xfrm>
                <a:off x="4297680" y="4044553"/>
                <a:ext cx="3169920" cy="6721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func>
                            <m:funcPr>
                              <m:ctrlP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altLang="zh-CN" b="0" i="0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zh-CN" alt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ACFB1810-C5D2-43EF-A356-D93C050E2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680" y="4044553"/>
                <a:ext cx="3169920" cy="6721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202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D1496767-85C9-43BA-98DC-0DD27B34B054}"/>
              </a:ext>
            </a:extLst>
          </p:cNvPr>
          <p:cNvSpPr txBox="1"/>
          <p:nvPr/>
        </p:nvSpPr>
        <p:spPr>
          <a:xfrm>
            <a:off x="1320801" y="458956"/>
            <a:ext cx="8971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2000" dirty="0"/>
              <a:t>2. Load the datafile ‘message’. The data represent the output of an unknown source.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(1) Construct </a:t>
            </a:r>
            <a:r>
              <a:rPr lang="en-US" altLang="zh-CN" sz="2000" b="1" dirty="0"/>
              <a:t>a probability model </a:t>
            </a:r>
            <a:r>
              <a:rPr lang="en-US" altLang="zh-CN" sz="2000" dirty="0"/>
              <a:t>for the source and compute the corresponding </a:t>
            </a:r>
            <a:r>
              <a:rPr lang="en-US" altLang="zh-CN" sz="2000" b="1" dirty="0"/>
              <a:t>entropy</a:t>
            </a:r>
            <a:r>
              <a:rPr lang="en-US" altLang="zh-CN" sz="2000" dirty="0"/>
              <a:t>. 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(2) Build an instantaneously </a:t>
            </a:r>
            <a:r>
              <a:rPr lang="en-US" altLang="zh-CN" sz="2000" dirty="0" err="1"/>
              <a:t>parsable</a:t>
            </a:r>
            <a:r>
              <a:rPr lang="en-US" altLang="zh-CN" sz="2000" dirty="0"/>
              <a:t> code for the given source. </a:t>
            </a:r>
            <a:endParaRPr lang="en-US" altLang="zh-CN" sz="2000" b="1" dirty="0"/>
          </a:p>
          <a:p>
            <a:pPr algn="just"/>
            <a:r>
              <a:rPr lang="en-US" altLang="zh-CN" sz="2000" b="1" dirty="0">
                <a:solidFill>
                  <a:srgbClr val="0070C0"/>
                </a:solidFill>
              </a:rPr>
              <a:t>Key point</a:t>
            </a:r>
          </a:p>
          <a:p>
            <a:pPr algn="just"/>
            <a:r>
              <a:rPr lang="en-US" altLang="zh-CN" sz="2000" dirty="0">
                <a:solidFill>
                  <a:srgbClr val="0070C0"/>
                </a:solidFill>
              </a:rPr>
              <a:t>      instantaneously </a:t>
            </a:r>
            <a:r>
              <a:rPr lang="en-US" altLang="zh-CN" sz="2000" dirty="0" err="1">
                <a:solidFill>
                  <a:srgbClr val="0070C0"/>
                </a:solidFill>
              </a:rPr>
              <a:t>parsable</a:t>
            </a:r>
            <a:r>
              <a:rPr lang="en-US" altLang="zh-CN" sz="2000" dirty="0">
                <a:solidFill>
                  <a:srgbClr val="0070C0"/>
                </a:solidFill>
              </a:rPr>
              <a:t> code           </a:t>
            </a:r>
          </a:p>
          <a:p>
            <a:pPr algn="just"/>
            <a:r>
              <a:rPr lang="en-US" altLang="zh-CN" sz="2000" dirty="0">
                <a:solidFill>
                  <a:srgbClr val="0070C0"/>
                </a:solidFill>
              </a:rPr>
              <a:t>      Huffman coding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(3) Encode the data by using the code proved. 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altLang="zh-CN" sz="2000" dirty="0"/>
              <a:t>What compression ratio have you achieved?</a:t>
            </a:r>
          </a:p>
          <a:p>
            <a:pPr marL="914400" lvl="1" indent="-457200" algn="just">
              <a:buFont typeface="+mj-lt"/>
              <a:buAutoNum type="alphaLcParenR"/>
            </a:pPr>
            <a:r>
              <a:rPr lang="en-US" altLang="zh-CN" sz="2000" dirty="0"/>
              <a:t>What is the maximum compression ratio you can achieve for this source using such kind of codes?</a:t>
            </a:r>
          </a:p>
          <a:p>
            <a:pPr algn="just"/>
            <a:r>
              <a:rPr lang="en-US" altLang="zh-CN" sz="2000" b="1" dirty="0">
                <a:solidFill>
                  <a:srgbClr val="0070C0"/>
                </a:solidFill>
              </a:rPr>
              <a:t>Key point</a:t>
            </a:r>
          </a:p>
          <a:p>
            <a:pPr algn="just"/>
            <a:r>
              <a:rPr lang="en-US" altLang="zh-CN" sz="2000" dirty="0">
                <a:solidFill>
                  <a:srgbClr val="0070C0"/>
                </a:solidFill>
              </a:rPr>
              <a:t>      Huffman code tree </a:t>
            </a:r>
          </a:p>
          <a:p>
            <a:pPr algn="just"/>
            <a:r>
              <a:rPr lang="en-US" altLang="zh-CN" sz="2000" dirty="0">
                <a:solidFill>
                  <a:srgbClr val="0070C0"/>
                </a:solidFill>
              </a:rPr>
              <a:t>      Shannon's first theorem </a:t>
            </a:r>
          </a:p>
        </p:txBody>
      </p:sp>
    </p:spTree>
    <p:extLst>
      <p:ext uri="{BB962C8B-B14F-4D97-AF65-F5344CB8AC3E}">
        <p14:creationId xmlns:p14="http://schemas.microsoft.com/office/powerpoint/2010/main" val="3289591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60D3C21A-636D-4FA5-A87F-311647E27F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231" y="784225"/>
            <a:ext cx="7729538" cy="4858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0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FE0FE81D-2763-4C46-AC71-376AC2793D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973" y="685800"/>
            <a:ext cx="7860054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78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411C1119-06C3-4C50-BE42-3CEB324BA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444" y="726873"/>
            <a:ext cx="6424264" cy="496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17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7A22FE96-73B1-428A-85D9-6BAB11D0FDD7}"/>
              </a:ext>
            </a:extLst>
          </p:cNvPr>
          <p:cNvSpPr txBox="1"/>
          <p:nvPr/>
        </p:nvSpPr>
        <p:spPr>
          <a:xfrm>
            <a:off x="885772" y="2817664"/>
            <a:ext cx="10371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YY   NN   NY   YN   NN   YY   NN   YY   NN   </a:t>
            </a:r>
            <a:r>
              <a:rPr lang="en-US" altLang="zh-CN" sz="2400" dirty="0" err="1"/>
              <a:t>NN</a:t>
            </a:r>
            <a:r>
              <a:rPr lang="en-US" altLang="zh-CN" sz="2400" dirty="0"/>
              <a:t>   YY   </a:t>
            </a:r>
            <a:r>
              <a:rPr lang="en-US" altLang="zh-CN" sz="2400" dirty="0" err="1"/>
              <a:t>YY</a:t>
            </a:r>
            <a:r>
              <a:rPr lang="en-US" altLang="zh-CN" sz="2400" dirty="0"/>
              <a:t>   </a:t>
            </a:r>
            <a:r>
              <a:rPr lang="en-US" altLang="zh-CN" sz="2400" dirty="0" err="1"/>
              <a:t>YY</a:t>
            </a:r>
            <a:r>
              <a:rPr lang="en-US" altLang="zh-CN" sz="2400" dirty="0"/>
              <a:t>   NN …… NY</a:t>
            </a:r>
            <a:endParaRPr lang="zh-CN" altLang="en-US" sz="2400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8B2963C-6F08-48B0-878B-06BC558CFE22}"/>
              </a:ext>
            </a:extLst>
          </p:cNvPr>
          <p:cNvSpPr txBox="1"/>
          <p:nvPr/>
        </p:nvSpPr>
        <p:spPr>
          <a:xfrm>
            <a:off x="863600" y="1481594"/>
            <a:ext cx="8140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YYNNNYYNNNYYNNYYNNNNYYYYYYNN …… NY</a:t>
            </a:r>
            <a:endParaRPr lang="zh-CN" altLang="en-US" sz="2400" dirty="0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5F480B2-B24C-4FA5-9D0F-C8D1BC3C0B2E}"/>
              </a:ext>
            </a:extLst>
          </p:cNvPr>
          <p:cNvSpPr txBox="1"/>
          <p:nvPr/>
        </p:nvSpPr>
        <p:spPr>
          <a:xfrm>
            <a:off x="863600" y="4821769"/>
            <a:ext cx="102235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dirty="0"/>
              <a:t>YYN   NNY   YNN   NYY   NNY   YNN   NNY   YYY   YYN …… YNN         Y</a:t>
            </a:r>
            <a:endParaRPr lang="zh-CN" altLang="en-US" sz="24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6219447-260D-4E78-8DE6-FE5A8B61FCA8}"/>
              </a:ext>
            </a:extLst>
          </p:cNvPr>
          <p:cNvSpPr txBox="1"/>
          <p:nvPr/>
        </p:nvSpPr>
        <p:spPr>
          <a:xfrm>
            <a:off x="863600" y="813559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source</a:t>
            </a:r>
            <a:endParaRPr lang="zh-CN" altLang="en-US" sz="2400" b="1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8099576-EA27-42F7-9E2C-B8F451D9D457}"/>
              </a:ext>
            </a:extLst>
          </p:cNvPr>
          <p:cNvSpPr txBox="1"/>
          <p:nvPr/>
        </p:nvSpPr>
        <p:spPr>
          <a:xfrm>
            <a:off x="863600" y="2149629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Split into 2-symbol combination</a:t>
            </a:r>
            <a:endParaRPr lang="zh-CN" altLang="en-US" sz="2400" b="1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A95E926-7031-42FB-AFAE-D154F0C82EE0}"/>
              </a:ext>
            </a:extLst>
          </p:cNvPr>
          <p:cNvSpPr txBox="1"/>
          <p:nvPr/>
        </p:nvSpPr>
        <p:spPr>
          <a:xfrm>
            <a:off x="885772" y="4153734"/>
            <a:ext cx="471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/>
              <a:t>Split into 3-symbol combination</a:t>
            </a:r>
            <a:endParaRPr lang="zh-CN" altLang="en-US" sz="24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D25C0AB-DB23-4B9D-B6EE-8D5B0E6C6FFE}"/>
              </a:ext>
            </a:extLst>
          </p:cNvPr>
          <p:cNvSpPr txBox="1"/>
          <p:nvPr/>
        </p:nvSpPr>
        <p:spPr>
          <a:xfrm>
            <a:off x="885772" y="3485699"/>
            <a:ext cx="7210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→ </a:t>
            </a:r>
            <a:r>
              <a:rPr lang="en-US" altLang="zh-CN" sz="2400" b="1" dirty="0"/>
              <a:t>The four different kinds YY   YN   NY   NN</a:t>
            </a:r>
            <a:endParaRPr lang="zh-CN" altLang="en-US" sz="2400" b="1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A144FD2-CF6A-4840-AB29-42F8D7FB7004}"/>
              </a:ext>
            </a:extLst>
          </p:cNvPr>
          <p:cNvSpPr txBox="1"/>
          <p:nvPr/>
        </p:nvSpPr>
        <p:spPr>
          <a:xfrm>
            <a:off x="885772" y="5489807"/>
            <a:ext cx="8852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→ </a:t>
            </a:r>
            <a:r>
              <a:rPr lang="en-US" altLang="zh-CN" sz="2400" b="1" dirty="0"/>
              <a:t>The eight different kinds YYY   NYY   YNY   YYN …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…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NNN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4661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59DDC97-F0A6-4243-80F3-656C0F9D3EFF}"/>
              </a:ext>
            </a:extLst>
          </p:cNvPr>
          <p:cNvSpPr txBox="1"/>
          <p:nvPr/>
        </p:nvSpPr>
        <p:spPr>
          <a:xfrm>
            <a:off x="1395166" y="1448813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0.5604</a:t>
            </a:r>
          </a:p>
          <a:p>
            <a:r>
              <a:rPr lang="en-US" altLang="zh-CN" sz="2400" b="1" dirty="0"/>
              <a:t>YN	0.1932</a:t>
            </a:r>
          </a:p>
          <a:p>
            <a:r>
              <a:rPr lang="en-US" altLang="zh-CN" sz="2400" b="1" dirty="0"/>
              <a:t>NY	0.1862</a:t>
            </a:r>
          </a:p>
          <a:p>
            <a:r>
              <a:rPr lang="en-US" altLang="zh-CN" sz="2400" b="1" dirty="0"/>
              <a:t>NN	0.0582</a:t>
            </a:r>
            <a:endParaRPr lang="zh-CN" altLang="en-US" sz="2400" b="1" dirty="0"/>
          </a:p>
        </p:txBody>
      </p:sp>
      <p:sp>
        <p:nvSpPr>
          <p:cNvPr id="31" name="箭头: 右 30">
            <a:extLst>
              <a:ext uri="{FF2B5EF4-FFF2-40B4-BE49-F238E27FC236}">
                <a16:creationId xmlns:a16="http://schemas.microsoft.com/office/drawing/2014/main" id="{C52B09DD-0D57-4BDC-803E-595F48365F7E}"/>
              </a:ext>
            </a:extLst>
          </p:cNvPr>
          <p:cNvSpPr/>
          <p:nvPr/>
        </p:nvSpPr>
        <p:spPr>
          <a:xfrm rot="821313">
            <a:off x="3928228" y="2288724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7E60797-D90F-4AAE-9D76-325762AA32A4}"/>
              </a:ext>
            </a:extLst>
          </p:cNvPr>
          <p:cNvSpPr txBox="1"/>
          <p:nvPr/>
        </p:nvSpPr>
        <p:spPr>
          <a:xfrm>
            <a:off x="980905" y="581477"/>
            <a:ext cx="90675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A Huffman code tree for 2-symbol combination</a:t>
            </a:r>
            <a:endParaRPr lang="zh-CN" altLang="en-US" sz="2800" dirty="0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CDA518D-ED15-4621-9B76-DA9A0CC72B5B}"/>
              </a:ext>
            </a:extLst>
          </p:cNvPr>
          <p:cNvSpPr txBox="1"/>
          <p:nvPr/>
        </p:nvSpPr>
        <p:spPr>
          <a:xfrm>
            <a:off x="7797800" y="1665089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NY</a:t>
            </a:r>
          </a:p>
          <a:p>
            <a:pPr algn="ctr"/>
            <a:r>
              <a:rPr lang="en-US" altLang="zh-CN" sz="2000" b="1" dirty="0"/>
              <a:t>0.1862</a:t>
            </a:r>
            <a:endParaRPr lang="zh-CN" altLang="en-US" sz="2000" b="1" dirty="0"/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13235CC8-471C-4699-8424-4A244C827D70}"/>
              </a:ext>
            </a:extLst>
          </p:cNvPr>
          <p:cNvSpPr txBox="1"/>
          <p:nvPr/>
        </p:nvSpPr>
        <p:spPr>
          <a:xfrm>
            <a:off x="6096000" y="1665090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NN</a:t>
            </a:r>
          </a:p>
          <a:p>
            <a:pPr algn="ctr"/>
            <a:r>
              <a:rPr lang="en-US" altLang="zh-CN" sz="2000" b="1" dirty="0"/>
              <a:t>0.0582</a:t>
            </a:r>
            <a:endParaRPr lang="zh-CN" altLang="en-US" sz="2000" b="1" dirty="0"/>
          </a:p>
        </p:txBody>
      </p: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1AED69E9-1125-4D4F-BED1-D740BD4F0606}"/>
              </a:ext>
            </a:extLst>
          </p:cNvPr>
          <p:cNvGrpSpPr/>
          <p:nvPr/>
        </p:nvGrpSpPr>
        <p:grpSpPr>
          <a:xfrm>
            <a:off x="6718300" y="2372975"/>
            <a:ext cx="1701800" cy="612915"/>
            <a:chOff x="5257800" y="1368285"/>
            <a:chExt cx="1701800" cy="612915"/>
          </a:xfrm>
        </p:grpSpPr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D7588B6C-B80E-4C7A-B6C1-BB70EE3BEA44}"/>
                </a:ext>
              </a:extLst>
            </p:cNvPr>
            <p:cNvCxnSpPr>
              <a:cxnSpLocks/>
            </p:cNvCxnSpPr>
            <p:nvPr/>
          </p:nvCxnSpPr>
          <p:spPr>
            <a:xfrm>
              <a:off x="5257800" y="1393686"/>
              <a:ext cx="838200" cy="5875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直接连接符 56">
              <a:extLst>
                <a:ext uri="{FF2B5EF4-FFF2-40B4-BE49-F238E27FC236}">
                  <a16:creationId xmlns:a16="http://schemas.microsoft.com/office/drawing/2014/main" id="{9C2B94A9-17A2-4C45-BDF4-FC964D1D6C8C}"/>
                </a:ext>
              </a:extLst>
            </p:cNvPr>
            <p:cNvCxnSpPr>
              <a:endCxn id="36" idx="2"/>
            </p:cNvCxnSpPr>
            <p:nvPr/>
          </p:nvCxnSpPr>
          <p:spPr>
            <a:xfrm flipV="1">
              <a:off x="6096000" y="1368285"/>
              <a:ext cx="863600" cy="6129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文本框 38">
            <a:extLst>
              <a:ext uri="{FF2B5EF4-FFF2-40B4-BE49-F238E27FC236}">
                <a16:creationId xmlns:a16="http://schemas.microsoft.com/office/drawing/2014/main" id="{C2D3BC8C-5DDD-4E04-8B71-7330EB571A58}"/>
              </a:ext>
            </a:extLst>
          </p:cNvPr>
          <p:cNvSpPr txBox="1"/>
          <p:nvPr/>
        </p:nvSpPr>
        <p:spPr>
          <a:xfrm>
            <a:off x="7137400" y="3002483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0.2444</a:t>
            </a:r>
            <a:endParaRPr lang="zh-CN" altLang="en-US" sz="2000" b="1" dirty="0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0FE190D8-DC58-4614-806E-1CE61F893631}"/>
              </a:ext>
            </a:extLst>
          </p:cNvPr>
          <p:cNvSpPr txBox="1"/>
          <p:nvPr/>
        </p:nvSpPr>
        <p:spPr>
          <a:xfrm>
            <a:off x="6770533" y="260237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FC06F782-C022-4132-83A6-958578F146CF}"/>
              </a:ext>
            </a:extLst>
          </p:cNvPr>
          <p:cNvSpPr txBox="1"/>
          <p:nvPr/>
        </p:nvSpPr>
        <p:spPr>
          <a:xfrm>
            <a:off x="8094581" y="258545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6672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459DDC97-F0A6-4243-80F3-656C0F9D3EFF}"/>
              </a:ext>
            </a:extLst>
          </p:cNvPr>
          <p:cNvSpPr txBox="1"/>
          <p:nvPr/>
        </p:nvSpPr>
        <p:spPr>
          <a:xfrm>
            <a:off x="1395166" y="1448813"/>
            <a:ext cx="2413000" cy="160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YY	0.5604</a:t>
            </a:r>
          </a:p>
          <a:p>
            <a:r>
              <a:rPr lang="en-US" altLang="zh-CN" sz="2400" b="1" dirty="0"/>
              <a:t>YN	0.1932</a:t>
            </a:r>
          </a:p>
          <a:p>
            <a:r>
              <a:rPr lang="en-US" altLang="zh-CN" sz="2400" b="1" dirty="0"/>
              <a:t>NY	0.1862</a:t>
            </a:r>
          </a:p>
          <a:p>
            <a:r>
              <a:rPr lang="en-US" altLang="zh-CN" sz="2400" b="1" dirty="0"/>
              <a:t>NN	0.0582</a:t>
            </a:r>
            <a:endParaRPr lang="zh-CN" altLang="en-US" sz="24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F49E5976-E222-4368-A18B-ADCC85A2B3E2}"/>
              </a:ext>
            </a:extLst>
          </p:cNvPr>
          <p:cNvSpPr txBox="1"/>
          <p:nvPr/>
        </p:nvSpPr>
        <p:spPr>
          <a:xfrm>
            <a:off x="7875834" y="2076569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NY</a:t>
            </a:r>
          </a:p>
          <a:p>
            <a:pPr algn="ctr"/>
            <a:r>
              <a:rPr lang="en-US" altLang="zh-CN" sz="2000" b="1" dirty="0"/>
              <a:t>0.1862</a:t>
            </a:r>
            <a:endParaRPr lang="zh-CN" altLang="en-US" sz="2000" b="1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5A9F2985-CFDE-4B97-8A97-8C66DF8FE890}"/>
              </a:ext>
            </a:extLst>
          </p:cNvPr>
          <p:cNvSpPr txBox="1"/>
          <p:nvPr/>
        </p:nvSpPr>
        <p:spPr>
          <a:xfrm>
            <a:off x="6174034" y="2076570"/>
            <a:ext cx="124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/>
              <a:t>NN</a:t>
            </a:r>
          </a:p>
          <a:p>
            <a:pPr algn="ctr"/>
            <a:r>
              <a:rPr lang="en-US" altLang="zh-CN" sz="2000" b="1" dirty="0"/>
              <a:t>0.0582</a:t>
            </a:r>
            <a:endParaRPr lang="zh-CN" altLang="en-US" sz="2000" b="1" dirty="0"/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EF7E1DE-CADA-4025-BCB1-3FF91FBCDC56}"/>
              </a:ext>
            </a:extLst>
          </p:cNvPr>
          <p:cNvGrpSpPr/>
          <p:nvPr/>
        </p:nvGrpSpPr>
        <p:grpSpPr>
          <a:xfrm>
            <a:off x="6796334" y="2784455"/>
            <a:ext cx="1701800" cy="612915"/>
            <a:chOff x="5257800" y="1368285"/>
            <a:chExt cx="1701800" cy="612915"/>
          </a:xfrm>
        </p:grpSpPr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4BAF3876-9ED5-4FAE-A952-8D54A8CF2531}"/>
                </a:ext>
              </a:extLst>
            </p:cNvPr>
            <p:cNvCxnSpPr>
              <a:cxnSpLocks/>
            </p:cNvCxnSpPr>
            <p:nvPr/>
          </p:nvCxnSpPr>
          <p:spPr>
            <a:xfrm>
              <a:off x="5257800" y="1393686"/>
              <a:ext cx="838200" cy="5875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2F57E2A6-7411-4320-8CF5-3B7A03DCC6FB}"/>
                </a:ext>
              </a:extLst>
            </p:cNvPr>
            <p:cNvCxnSpPr>
              <a:endCxn id="3" idx="2"/>
            </p:cNvCxnSpPr>
            <p:nvPr/>
          </p:nvCxnSpPr>
          <p:spPr>
            <a:xfrm flipV="1">
              <a:off x="6096000" y="1368285"/>
              <a:ext cx="863600" cy="6129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B389AB05-4B19-4773-BECB-23DC84DBB752}"/>
              </a:ext>
            </a:extLst>
          </p:cNvPr>
          <p:cNvSpPr txBox="1"/>
          <p:nvPr/>
        </p:nvSpPr>
        <p:spPr>
          <a:xfrm>
            <a:off x="7215434" y="3413963"/>
            <a:ext cx="96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0.2444</a:t>
            </a:r>
            <a:endParaRPr lang="zh-CN" altLang="en-US" sz="2000" b="1" dirty="0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BA3AFD62-7D2A-4F0B-B38F-135C7491E998}"/>
              </a:ext>
            </a:extLst>
          </p:cNvPr>
          <p:cNvSpPr txBox="1"/>
          <p:nvPr/>
        </p:nvSpPr>
        <p:spPr>
          <a:xfrm>
            <a:off x="6848567" y="301385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381C3F42-88C9-46B1-BDAC-F9ABEC83062B}"/>
              </a:ext>
            </a:extLst>
          </p:cNvPr>
          <p:cNvSpPr txBox="1"/>
          <p:nvPr/>
        </p:nvSpPr>
        <p:spPr>
          <a:xfrm>
            <a:off x="8172615" y="2996937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/>
              <a:t>0</a:t>
            </a:r>
            <a:endParaRPr lang="zh-CN" altLang="en-US" sz="2000" b="1" dirty="0"/>
          </a:p>
        </p:txBody>
      </p:sp>
      <p:sp>
        <p:nvSpPr>
          <p:cNvPr id="31" name="箭头: 右 30">
            <a:extLst>
              <a:ext uri="{FF2B5EF4-FFF2-40B4-BE49-F238E27FC236}">
                <a16:creationId xmlns:a16="http://schemas.microsoft.com/office/drawing/2014/main" id="{C52B09DD-0D57-4BDC-803E-595F48365F7E}"/>
              </a:ext>
            </a:extLst>
          </p:cNvPr>
          <p:cNvSpPr/>
          <p:nvPr/>
        </p:nvSpPr>
        <p:spPr>
          <a:xfrm rot="821313">
            <a:off x="3928228" y="2288724"/>
            <a:ext cx="1819069" cy="216971"/>
          </a:xfrm>
          <a:prstGeom prst="rightArrow">
            <a:avLst>
              <a:gd name="adj1" fmla="val 50000"/>
              <a:gd name="adj2" fmla="val 25807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67E60797-D90F-4AAE-9D76-325762AA32A4}"/>
              </a:ext>
            </a:extLst>
          </p:cNvPr>
          <p:cNvSpPr txBox="1"/>
          <p:nvPr/>
        </p:nvSpPr>
        <p:spPr>
          <a:xfrm>
            <a:off x="980905" y="581477"/>
            <a:ext cx="90675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A Huffman code tree for 2-symbol combination</a:t>
            </a:r>
            <a:endParaRPr lang="zh-CN" altLang="en-US" sz="2800" dirty="0"/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2E267ABF-9062-4FDB-A1BF-FDD913A872CC}"/>
              </a:ext>
            </a:extLst>
          </p:cNvPr>
          <p:cNvSpPr txBox="1"/>
          <p:nvPr/>
        </p:nvSpPr>
        <p:spPr>
          <a:xfrm>
            <a:off x="8682315" y="3106187"/>
            <a:ext cx="13503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/>
              <a:t>YN</a:t>
            </a:r>
          </a:p>
          <a:p>
            <a:pPr algn="ctr"/>
            <a:r>
              <a:rPr lang="en-US" altLang="zh-CN" sz="2000" b="1" dirty="0"/>
              <a:t>0.1932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1314A1B2-34BB-4ED0-97DD-F19697D683AE}"/>
              </a:ext>
            </a:extLst>
          </p:cNvPr>
          <p:cNvSpPr txBox="1"/>
          <p:nvPr/>
        </p:nvSpPr>
        <p:spPr>
          <a:xfrm>
            <a:off x="10214982" y="3090912"/>
            <a:ext cx="13197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YY</a:t>
            </a:r>
          </a:p>
          <a:p>
            <a:pPr algn="ctr"/>
            <a:r>
              <a:rPr lang="en-US" altLang="zh-CN" sz="2000" b="1" dirty="0">
                <a:solidFill>
                  <a:schemeClr val="accent1"/>
                </a:solidFill>
              </a:rPr>
              <a:t>0.5604</a:t>
            </a:r>
          </a:p>
        </p:txBody>
      </p:sp>
    </p:spTree>
    <p:extLst>
      <p:ext uri="{BB962C8B-B14F-4D97-AF65-F5344CB8AC3E}">
        <p14:creationId xmlns:p14="http://schemas.microsoft.com/office/powerpoint/2010/main" val="371644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Widescreen</PresentationFormat>
  <Paragraphs>159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等线</vt:lpstr>
      <vt:lpstr>等线 Light</vt:lpstr>
      <vt:lpstr>Arial</vt:lpstr>
      <vt:lpstr>Cambria Math</vt:lpstr>
      <vt:lpstr>Segoe UI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若菡</dc:creator>
  <cp:lastModifiedBy>ZHANG, RUOHAN (PGR)</cp:lastModifiedBy>
  <cp:revision>50</cp:revision>
  <dcterms:created xsi:type="dcterms:W3CDTF">2021-01-27T02:21:46Z</dcterms:created>
  <dcterms:modified xsi:type="dcterms:W3CDTF">2024-01-21T01:48:07Z</dcterms:modified>
</cp:coreProperties>
</file>