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4"/>
  </p:notesMasterIdLst>
  <p:sldIdLst>
    <p:sldId id="350" r:id="rId3"/>
    <p:sldId id="385" r:id="rId4"/>
    <p:sldId id="386" r:id="rId5"/>
    <p:sldId id="377" r:id="rId6"/>
    <p:sldId id="378" r:id="rId7"/>
    <p:sldId id="379" r:id="rId8"/>
    <p:sldId id="389" r:id="rId9"/>
    <p:sldId id="390" r:id="rId10"/>
    <p:sldId id="391" r:id="rId11"/>
    <p:sldId id="392" r:id="rId12"/>
    <p:sldId id="383" r:id="rId13"/>
    <p:sldId id="327" r:id="rId14"/>
    <p:sldId id="375" r:id="rId15"/>
    <p:sldId id="275" r:id="rId16"/>
    <p:sldId id="276" r:id="rId17"/>
    <p:sldId id="376" r:id="rId18"/>
    <p:sldId id="351" r:id="rId19"/>
    <p:sldId id="329" r:id="rId20"/>
    <p:sldId id="280" r:id="rId21"/>
    <p:sldId id="355" r:id="rId22"/>
    <p:sldId id="371" r:id="rId23"/>
    <p:sldId id="285" r:id="rId24"/>
    <p:sldId id="357" r:id="rId25"/>
    <p:sldId id="356" r:id="rId26"/>
    <p:sldId id="358" r:id="rId27"/>
    <p:sldId id="286" r:id="rId28"/>
    <p:sldId id="345" r:id="rId29"/>
    <p:sldId id="346" r:id="rId30"/>
    <p:sldId id="348" r:id="rId31"/>
    <p:sldId id="352" r:id="rId32"/>
    <p:sldId id="372" r:id="rId33"/>
    <p:sldId id="398" r:id="rId34"/>
    <p:sldId id="360" r:id="rId35"/>
    <p:sldId id="364" r:id="rId36"/>
    <p:sldId id="363" r:id="rId37"/>
    <p:sldId id="362" r:id="rId38"/>
    <p:sldId id="393" r:id="rId39"/>
    <p:sldId id="394" r:id="rId40"/>
    <p:sldId id="395" r:id="rId41"/>
    <p:sldId id="396" r:id="rId42"/>
    <p:sldId id="397" r:id="rId43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03" autoAdjust="0"/>
    <p:restoredTop sz="84056" autoAdjust="0"/>
  </p:normalViewPr>
  <p:slideViewPr>
    <p:cSldViewPr>
      <p:cViewPr varScale="1">
        <p:scale>
          <a:sx n="59" d="100"/>
          <a:sy n="59" d="100"/>
        </p:scale>
        <p:origin x="978" y="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A10C261-4F2E-43D2-B1B6-BDA2B561AD69}" type="datetimeFigureOut">
              <a:rPr lang="zh-CN" altLang="en-US"/>
              <a:pPr>
                <a:defRPr/>
              </a:pPr>
              <a:t>2024/2/6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DCD4CBD-C5B0-4098-96B7-A55FD0F2A5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4606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35" fontAlgn="base">
              <a:spcBef>
                <a:spcPct val="0"/>
              </a:spcBef>
              <a:spcAft>
                <a:spcPct val="0"/>
              </a:spcAft>
              <a:defRPr/>
            </a:pPr>
            <a:fld id="{18C091E3-80D1-411C-86CC-57D4FB71CC20}" type="slidenum">
              <a:rPr lang="en-US" sz="1300">
                <a:solidFill>
                  <a:srgbClr val="000000"/>
                </a:solidFill>
                <a:latin typeface="Arial" charset="0"/>
              </a:rPr>
              <a:pPr defTabSz="914435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5850" y="668338"/>
            <a:ext cx="4451350" cy="33401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3728" y="4230298"/>
            <a:ext cx="5294486" cy="4007651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40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35" fontAlgn="base">
              <a:spcBef>
                <a:spcPct val="0"/>
              </a:spcBef>
              <a:spcAft>
                <a:spcPct val="0"/>
              </a:spcAft>
              <a:defRPr/>
            </a:pPr>
            <a:fld id="{18C091E3-80D1-411C-86CC-57D4FB71CC20}" type="slidenum">
              <a:rPr lang="en-US" sz="1300">
                <a:solidFill>
                  <a:srgbClr val="000000"/>
                </a:solidFill>
                <a:latin typeface="Arial" charset="0"/>
              </a:rPr>
              <a:pPr defTabSz="914435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5850" y="668338"/>
            <a:ext cx="4451350" cy="33401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3728" y="4230298"/>
            <a:ext cx="5294486" cy="4007651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30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D4CBD-C5B0-4098-96B7-A55FD0F2A55B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357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D4CBD-C5B0-4098-96B7-A55FD0F2A55B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515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765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EE78CE-BD9D-42C1-A5B5-E47150C7A36C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113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D4CBD-C5B0-4098-96B7-A55FD0F2A55B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520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CD4CBD-C5B0-4098-96B7-A55FD0F2A5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798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96449-CA94-4D96-95CD-BF4FE417A2F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EF7A1-6583-467A-8F59-AB1A95602FA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E9E6A-8B5D-4445-A57C-D75ABD41A60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85FBDD-C6AE-4894-9A82-3E5DE217295E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207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349BAC-ED6B-4D8F-8116-FF655E906B38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975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553A8A-5A2F-4AED-9F4C-77D966C4AEF1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388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2726A-12C0-4DFB-92CC-D791642E8F61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20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A70709-C06F-4B1E-B9F8-83A85EEF2682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310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6FD1A8-95BD-46C2-8A45-A6EB15C5B066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021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A8FA05-3E22-47A6-BEC1-44556B3D5C57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986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22E0A3-E28B-413E-9F38-529783DD421E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903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CC8B5-FFC6-4952-92D9-D83740E1C55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7FF9CB-17F7-4FC3-AF0F-0A6B6EAD5DD2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359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2C12D3-36D4-40B1-ADE2-BCB150C55AAD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973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F9F0E1-DCE2-459E-B244-3C2A7D4AB126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1746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DFD8DF-2EFE-4614-BDBC-3D181D364567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933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373F8-35E3-43FF-936C-70F92DAB902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00A89-604A-4811-8463-A025F295452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3F3EA-E1A5-4E96-A9B8-AE114CF94DC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7E024-7FFC-4504-9228-EDCD3B51E05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9B3C2-3A08-4A9F-B284-C0BDA1CC6F0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F2086-541D-4F38-BC2C-630D3A01A71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2C9C9-2A9D-463E-80C7-6CA4AD1CCA7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0B7B17A4-07DB-4EE5-8E04-AAC3F123F9A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宋体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宋体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宋体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0B8AF6-0E57-4ED9-9E19-5BB5A826CEF6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483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ianfeng.feng@warwick.ac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7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23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2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Jianfeng.feng@warwick.ac.uk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450"/>
            <a:ext cx="9144000" cy="1081088"/>
          </a:xfrm>
        </p:spPr>
        <p:txBody>
          <a:bodyPr/>
          <a:lstStyle/>
          <a:p>
            <a:pPr algn="l" eaLnBrk="1" hangingPunct="1"/>
            <a:r>
              <a:rPr lang="en-GB" altLang="zh-CN" sz="4800">
                <a:solidFill>
                  <a:srgbClr val="FF0000"/>
                </a:solidFill>
                <a:latin typeface="Arial" charset="0"/>
                <a:ea typeface="宋体" charset="0"/>
                <a:cs typeface="宋体" charset="0"/>
              </a:rPr>
              <a:t>DCSP-</a:t>
            </a:r>
            <a:r>
              <a:rPr lang="en-GB" altLang="zh-CN" sz="4800" dirty="0">
                <a:solidFill>
                  <a:srgbClr val="FF0000"/>
                </a:solidFill>
                <a:latin typeface="Arial" charset="0"/>
                <a:ea typeface="宋体" charset="0"/>
                <a:cs typeface="宋体" charset="0"/>
              </a:rPr>
              <a:t>8</a:t>
            </a:r>
            <a:r>
              <a:rPr lang="en-GB" altLang="zh-CN" sz="4800">
                <a:solidFill>
                  <a:srgbClr val="FF0000"/>
                </a:solidFill>
                <a:latin typeface="Arial" charset="0"/>
                <a:ea typeface="宋体" charset="0"/>
                <a:cs typeface="宋体" charset="0"/>
              </a:rPr>
              <a:t>: </a:t>
            </a:r>
            <a:r>
              <a:rPr lang="en-GB" altLang="zh-CN" sz="4800" dirty="0">
                <a:solidFill>
                  <a:srgbClr val="FF0000"/>
                </a:solidFill>
                <a:latin typeface="Arial" charset="0"/>
                <a:ea typeface="宋体" charset="0"/>
                <a:cs typeface="宋体" charset="0"/>
              </a:rPr>
              <a:t>Signal Representation </a:t>
            </a:r>
            <a:endParaRPr lang="en-GB" altLang="zh-CN" sz="4800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99592" y="1700808"/>
            <a:ext cx="7416800" cy="39608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zh-CN" sz="4400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Jianfeng</a:t>
            </a:r>
            <a:r>
              <a:rPr lang="en-GB" altLang="zh-CN" sz="44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Feng</a:t>
            </a:r>
          </a:p>
          <a:p>
            <a:pPr eaLnBrk="1" hangingPunct="1">
              <a:lnSpc>
                <a:spcPct val="90000"/>
              </a:lnSpc>
            </a:pPr>
            <a:endParaRPr lang="en-GB" altLang="zh-CN" sz="280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zh-CN" sz="24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Department of Computer Science Warwick Univ., UK</a:t>
            </a:r>
          </a:p>
          <a:p>
            <a:pPr eaLnBrk="1" hangingPunct="1">
              <a:lnSpc>
                <a:spcPct val="90000"/>
              </a:lnSpc>
            </a:pPr>
            <a:endParaRPr lang="en-GB" altLang="zh-CN" sz="280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zh-CN" sz="2800" dirty="0">
                <a:solidFill>
                  <a:srgbClr val="000000"/>
                </a:solidFill>
                <a:latin typeface="Times New Roman" charset="0"/>
                <a:cs typeface="Times New Roman" charset="0"/>
                <a:hlinkClick r:id="rId2"/>
              </a:rPr>
              <a:t>Jianfeng.feng@warwick.ac.uk</a:t>
            </a:r>
            <a:endParaRPr lang="en-GB" altLang="zh-CN" sz="280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zh-CN" sz="280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zh-CN" sz="24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http://www.dcs.warwick.ac.uk/~feng/dcsp.html</a:t>
            </a:r>
          </a:p>
          <a:p>
            <a:pPr eaLnBrk="1" hangingPunct="1">
              <a:lnSpc>
                <a:spcPct val="90000"/>
              </a:lnSpc>
            </a:pPr>
            <a:endParaRPr lang="en-GB" altLang="zh-CN" sz="2400" dirty="0">
              <a:solidFill>
                <a:schemeClr val="bg1"/>
              </a:solidFill>
              <a:latin typeface="Arial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316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1412776"/>
            <a:ext cx="8576953" cy="4824536"/>
          </a:xfrm>
          <a:prstGeom prst="rect">
            <a:avLst/>
          </a:prstGeom>
        </p:spPr>
      </p:pic>
      <p:sp>
        <p:nvSpPr>
          <p:cNvPr id="3" name="Rectangle 109"/>
          <p:cNvSpPr>
            <a:spLocks noChangeArrowheads="1"/>
          </p:cNvSpPr>
          <p:nvPr/>
        </p:nvSpPr>
        <p:spPr bwMode="auto">
          <a:xfrm>
            <a:off x="298223" y="268188"/>
            <a:ext cx="8294687" cy="57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20000"/>
              </a:spcAft>
              <a:defRPr/>
            </a:pPr>
            <a:r>
              <a:rPr lang="en-GB" sz="2400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NeuralLink</a:t>
            </a:r>
            <a:r>
              <a:rPr lang="en-GB" sz="24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(Elon Musk) </a:t>
            </a:r>
            <a:endParaRPr lang="en-US" sz="2400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78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Spectrogram: real life example</a:t>
            </a:r>
          </a:p>
        </p:txBody>
      </p:sp>
      <p:pic>
        <p:nvPicPr>
          <p:cNvPr id="4" name="Exploring Audacitys Spectrogram View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1412776"/>
            <a:ext cx="7517045" cy="496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3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99392"/>
            <a:ext cx="8229600" cy="633412"/>
          </a:xfrm>
        </p:spPr>
        <p:txBody>
          <a:bodyPr/>
          <a:lstStyle/>
          <a:p>
            <a:pPr algn="l" eaLnBrk="1" hangingPunct="1"/>
            <a:r>
              <a:rPr lang="en-US" altLang="zh-CN" sz="3600" dirty="0">
                <a:solidFill>
                  <a:srgbClr val="FF0000"/>
                </a:solidFill>
              </a:rPr>
              <a:t>Sequences and their representation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680" y="764704"/>
            <a:ext cx="8686800" cy="5805487"/>
          </a:xfrm>
        </p:spPr>
        <p:txBody>
          <a:bodyPr/>
          <a:lstStyle/>
          <a:p>
            <a:pPr eaLnBrk="1" hangingPunct="1"/>
            <a:r>
              <a:rPr lang="en-US" altLang="zh-CN" sz="2400" dirty="0">
                <a:solidFill>
                  <a:srgbClr val="000000"/>
                </a:solidFill>
              </a:rPr>
              <a:t>A sequence is an </a:t>
            </a:r>
            <a:r>
              <a:rPr lang="en-US" altLang="zh-CN" sz="2400" i="1" dirty="0">
                <a:solidFill>
                  <a:srgbClr val="000000"/>
                </a:solidFill>
              </a:rPr>
              <a:t>infinite</a:t>
            </a:r>
            <a:r>
              <a:rPr lang="en-US" altLang="zh-CN" sz="2400" dirty="0">
                <a:solidFill>
                  <a:srgbClr val="000000"/>
                </a:solidFill>
              </a:rPr>
              <a:t> series of real numbers { x[n] }</a:t>
            </a:r>
          </a:p>
          <a:p>
            <a:pPr eaLnBrk="1" hangingPunct="1">
              <a:buFontTx/>
              <a:buNone/>
            </a:pPr>
            <a:r>
              <a:rPr lang="en-US" altLang="zh-CN" dirty="0">
                <a:solidFill>
                  <a:srgbClr val="000000"/>
                </a:solidFill>
              </a:rPr>
              <a:t>      </a:t>
            </a:r>
          </a:p>
          <a:p>
            <a:pPr eaLnBrk="1" hangingPunct="1">
              <a:buFontTx/>
              <a:buNone/>
            </a:pPr>
            <a:r>
              <a:rPr lang="en-US" altLang="zh-CN" sz="2800" i="1" dirty="0">
                <a:solidFill>
                  <a:srgbClr val="000000"/>
                </a:solidFill>
              </a:rPr>
              <a:t>          { x[n] } = {…, x[-1], x[0], x[1], x[2], … , x[n], … }</a:t>
            </a:r>
          </a:p>
          <a:p>
            <a:pPr eaLnBrk="1" hangingPunct="1">
              <a:buFontTx/>
              <a:buNone/>
            </a:pPr>
            <a:endParaRPr lang="en-US" altLang="zh-CN" sz="2800" i="1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altLang="zh-CN" sz="2800" i="1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altLang="zh-CN" sz="2800" i="1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altLang="zh-CN" sz="2800" i="1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altLang="zh-CN" sz="2800" i="1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altLang="zh-CN" sz="2800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zh-CN" sz="2800" dirty="0">
                <a:solidFill>
                  <a:srgbClr val="000000"/>
                </a:solidFill>
              </a:rPr>
              <a:t>Represent a sampled signal, i.e. x[n] = x(</a:t>
            </a:r>
            <a:r>
              <a:rPr lang="en-US" altLang="zh-CN" sz="2800" dirty="0" err="1">
                <a:solidFill>
                  <a:srgbClr val="000000"/>
                </a:solidFill>
              </a:rPr>
              <a:t>nT</a:t>
            </a:r>
            <a:r>
              <a:rPr lang="en-US" altLang="zh-CN" sz="2800" dirty="0">
                <a:solidFill>
                  <a:srgbClr val="000000"/>
                </a:solidFill>
              </a:rPr>
              <a:t>), </a:t>
            </a:r>
          </a:p>
          <a:p>
            <a:pPr eaLnBrk="1" hangingPunct="1">
              <a:buFontTx/>
              <a:buNone/>
            </a:pPr>
            <a:r>
              <a:rPr lang="en-US" altLang="zh-CN" sz="2800" dirty="0">
                <a:solidFill>
                  <a:srgbClr val="000000"/>
                </a:solidFill>
              </a:rPr>
              <a:t>         where x(t) is continuous function of time</a:t>
            </a:r>
            <a:endParaRPr lang="en-US" altLang="zh-CN" sz="2800" i="1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altLang="zh-CN" sz="2800" i="1" dirty="0">
              <a:solidFill>
                <a:schemeClr val="bg1"/>
              </a:solidFill>
            </a:endParaRPr>
          </a:p>
        </p:txBody>
      </p:sp>
      <p:pic>
        <p:nvPicPr>
          <p:cNvPr id="4" name="图片 3" descr="sampling_c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780928"/>
            <a:ext cx="9144000" cy="230425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99392"/>
            <a:ext cx="8229600" cy="633412"/>
          </a:xfrm>
        </p:spPr>
        <p:txBody>
          <a:bodyPr/>
          <a:lstStyle/>
          <a:p>
            <a:pPr algn="l" eaLnBrk="1" hangingPunct="1"/>
            <a:r>
              <a:rPr lang="en-US" altLang="zh-CN" sz="3600" dirty="0">
                <a:solidFill>
                  <a:srgbClr val="FF0000"/>
                </a:solidFill>
              </a:rPr>
              <a:t>Sequences and their representation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680" y="764704"/>
            <a:ext cx="8686800" cy="5805487"/>
          </a:xfrm>
        </p:spPr>
        <p:txBody>
          <a:bodyPr/>
          <a:lstStyle/>
          <a:p>
            <a:pPr eaLnBrk="1" hangingPunct="1"/>
            <a:r>
              <a:rPr lang="en-US" altLang="zh-CN" sz="2400" dirty="0">
                <a:solidFill>
                  <a:srgbClr val="000000"/>
                </a:solidFill>
              </a:rPr>
              <a:t>A sequence is an </a:t>
            </a:r>
            <a:r>
              <a:rPr lang="en-US" altLang="zh-CN" sz="2400" i="1" dirty="0">
                <a:solidFill>
                  <a:srgbClr val="000000"/>
                </a:solidFill>
              </a:rPr>
              <a:t>infinite</a:t>
            </a:r>
            <a:r>
              <a:rPr lang="en-US" altLang="zh-CN" sz="2400" dirty="0">
                <a:solidFill>
                  <a:srgbClr val="000000"/>
                </a:solidFill>
              </a:rPr>
              <a:t> series of real numbers { x[n] }</a:t>
            </a:r>
          </a:p>
          <a:p>
            <a:pPr eaLnBrk="1" hangingPunct="1">
              <a:buFontTx/>
              <a:buNone/>
            </a:pPr>
            <a:r>
              <a:rPr lang="en-US" altLang="zh-CN" dirty="0">
                <a:solidFill>
                  <a:srgbClr val="000000"/>
                </a:solidFill>
              </a:rPr>
              <a:t>      </a:t>
            </a:r>
          </a:p>
          <a:p>
            <a:pPr eaLnBrk="1" hangingPunct="1">
              <a:buFontTx/>
              <a:buNone/>
            </a:pPr>
            <a:r>
              <a:rPr lang="en-US" altLang="zh-CN" sz="2800" i="1" dirty="0">
                <a:solidFill>
                  <a:srgbClr val="000000"/>
                </a:solidFill>
              </a:rPr>
              <a:t>          { x[n] } = {…, x[-1], x[0], x[1], x[2], … , x[n], … }</a:t>
            </a:r>
          </a:p>
          <a:p>
            <a:pPr eaLnBrk="1" hangingPunct="1">
              <a:buFontTx/>
              <a:buNone/>
            </a:pPr>
            <a:endParaRPr lang="en-US" altLang="zh-CN" sz="2800" i="1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altLang="zh-CN" sz="2800" i="1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altLang="zh-CN" sz="2800" i="1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altLang="zh-CN" sz="2800" i="1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altLang="zh-CN" sz="2800" i="1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altLang="zh-CN" sz="28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altLang="zh-CN" sz="2800" i="1" dirty="0">
              <a:solidFill>
                <a:schemeClr val="bg1"/>
              </a:solidFill>
            </a:endParaRPr>
          </a:p>
        </p:txBody>
      </p:sp>
      <p:pic>
        <p:nvPicPr>
          <p:cNvPr id="4" name="图片 3" descr="sampling_c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780928"/>
            <a:ext cx="914400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81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-57200" y="-27384"/>
            <a:ext cx="9201200" cy="1152525"/>
          </a:xfrm>
        </p:spPr>
        <p:txBody>
          <a:bodyPr/>
          <a:lstStyle/>
          <a:p>
            <a:pPr algn="l" eaLnBrk="1" hangingPunct="1"/>
            <a:r>
              <a:rPr lang="en-US" altLang="zh-CN" sz="4000" dirty="0">
                <a:solidFill>
                  <a:srgbClr val="FF0000"/>
                </a:solidFill>
              </a:rPr>
              <a:t>Discrete Time Fourier Transform (DTFT)</a:t>
            </a:r>
            <a:endParaRPr lang="en-US" altLang="zh-CN" sz="4800" dirty="0">
              <a:solidFill>
                <a:srgbClr val="FF0000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624" y="1700808"/>
            <a:ext cx="7956376" cy="381635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zh-CN" dirty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altLang="zh-CN" dirty="0">
                <a:solidFill>
                  <a:srgbClr val="000000"/>
                </a:solidFill>
              </a:rPr>
              <a:t>The basic tool of signal analysis is </a:t>
            </a:r>
          </a:p>
          <a:p>
            <a:pPr eaLnBrk="1" hangingPunct="1">
              <a:buFontTx/>
              <a:buNone/>
            </a:pPr>
            <a:r>
              <a:rPr lang="en-US" altLang="zh-CN" dirty="0">
                <a:solidFill>
                  <a:srgbClr val="000000"/>
                </a:solidFill>
              </a:rPr>
              <a:t>   </a:t>
            </a:r>
          </a:p>
          <a:p>
            <a:pPr eaLnBrk="1" hangingPunct="1">
              <a:buFontTx/>
              <a:buNone/>
            </a:pPr>
            <a:r>
              <a:rPr lang="en-US" altLang="zh-CN" dirty="0">
                <a:solidFill>
                  <a:srgbClr val="000000"/>
                </a:solidFill>
              </a:rPr>
              <a:t>    the Fourier transform or DTFT</a:t>
            </a:r>
          </a:p>
          <a:p>
            <a:pPr eaLnBrk="1" hangingPunct="1">
              <a:buFontTx/>
              <a:buNone/>
            </a:pPr>
            <a:endParaRPr lang="en-US" altLang="zh-CN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27384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sz="4000" dirty="0">
                <a:solidFill>
                  <a:srgbClr val="FF0000"/>
                </a:solidFill>
              </a:rPr>
              <a:t>Definition and properties:</a:t>
            </a:r>
            <a:br>
              <a:rPr lang="en-US" altLang="zh-CN" sz="4000" dirty="0">
                <a:solidFill>
                  <a:srgbClr val="FF0000"/>
                </a:solidFill>
              </a:rPr>
            </a:br>
            <a:endParaRPr lang="en-US" altLang="zh-CN" sz="4000" dirty="0">
              <a:solidFill>
                <a:srgbClr val="FF00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520" y="1164679"/>
            <a:ext cx="9144000" cy="50006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dirty="0">
                <a:solidFill>
                  <a:srgbClr val="000000"/>
                </a:solidFill>
              </a:rPr>
              <a:t>  DTFT gives the frequency representation of a discrete time sequence with infinite length.</a:t>
            </a:r>
          </a:p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>
              <a:buNone/>
            </a:pPr>
            <a:r>
              <a:rPr lang="en-US" altLang="zh-CN" dirty="0">
                <a:solidFill>
                  <a:srgbClr val="000000"/>
                </a:solidFill>
              </a:rPr>
              <a:t>   </a:t>
            </a:r>
            <a:endParaRPr lang="en-US" altLang="zh-CN" dirty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7848747"/>
              </p:ext>
            </p:extLst>
          </p:nvPr>
        </p:nvGraphicFramePr>
        <p:xfrm>
          <a:off x="2705100" y="2457450"/>
          <a:ext cx="4670425" cy="159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2" imgW="2831760" imgH="1155600" progId="Equation.3">
                  <p:embed/>
                </p:oleObj>
              </mc:Choice>
              <mc:Fallback>
                <p:oleObj name="公式" r:id="rId2" imgW="2831760" imgH="11556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05100" y="2457450"/>
                        <a:ext cx="4670425" cy="1593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27384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sz="4000" dirty="0">
                <a:solidFill>
                  <a:srgbClr val="FF0000"/>
                </a:solidFill>
              </a:rPr>
              <a:t>Definition and properties:</a:t>
            </a:r>
            <a:br>
              <a:rPr lang="en-US" altLang="zh-CN" sz="4000" dirty="0">
                <a:solidFill>
                  <a:srgbClr val="FF0000"/>
                </a:solidFill>
              </a:rPr>
            </a:br>
            <a:endParaRPr lang="en-US" altLang="zh-CN" sz="4000" dirty="0">
              <a:solidFill>
                <a:srgbClr val="FF00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520" y="1164679"/>
            <a:ext cx="9144000" cy="50006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dirty="0">
                <a:solidFill>
                  <a:srgbClr val="000000"/>
                </a:solidFill>
              </a:rPr>
              <a:t>  DTFT gives the frequency representation of a discrete time sequence with infinite length.</a:t>
            </a:r>
          </a:p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>
              <a:buNone/>
            </a:pPr>
            <a:r>
              <a:rPr lang="en-US" altLang="zh-CN" dirty="0">
                <a:solidFill>
                  <a:srgbClr val="000000"/>
                </a:solidFill>
              </a:rPr>
              <a:t>   Define ( </a:t>
            </a:r>
            <a:r>
              <a:rPr lang="en-US" altLang="zh-CN" dirty="0">
                <a:solidFill>
                  <a:srgbClr val="000000"/>
                </a:solidFill>
                <a:latin typeface="Symbol" charset="2"/>
                <a:cs typeface="Symbol" charset="2"/>
              </a:rPr>
              <a:t>w = </a:t>
            </a:r>
            <a:r>
              <a:rPr lang="en-US" altLang="zh-CN" dirty="0">
                <a:solidFill>
                  <a:srgbClr val="000000"/>
                </a:solidFill>
              </a:rPr>
              <a:t>2</a:t>
            </a:r>
            <a:r>
              <a:rPr lang="en-US" altLang="zh-CN" dirty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altLang="zh-CN" dirty="0">
                <a:solidFill>
                  <a:srgbClr val="000000"/>
                </a:solidFill>
              </a:rPr>
              <a:t>F)</a:t>
            </a:r>
            <a:endParaRPr lang="en-US" altLang="zh-CN" dirty="0">
              <a:solidFill>
                <a:srgbClr val="000000"/>
              </a:solidFill>
              <a:latin typeface="Symbol" charset="2"/>
              <a:cs typeface="Symbol" charset="2"/>
            </a:endParaRPr>
          </a:p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r>
              <a:rPr lang="en-US" altLang="zh-CN" dirty="0">
                <a:solidFill>
                  <a:srgbClr val="000000"/>
                </a:solidFill>
              </a:rPr>
              <a:t>   Note that X(</a:t>
            </a:r>
            <a:r>
              <a:rPr lang="en-US" altLang="zh-CN" dirty="0">
                <a:solidFill>
                  <a:srgbClr val="000000"/>
                </a:solidFill>
                <a:latin typeface="Symbol" charset="2"/>
                <a:cs typeface="Symbol" charset="2"/>
              </a:rPr>
              <a:t>w</a:t>
            </a:r>
            <a:r>
              <a:rPr lang="en-US" altLang="zh-CN" dirty="0">
                <a:solidFill>
                  <a:srgbClr val="000000"/>
                </a:solidFill>
              </a:rPr>
              <a:t>) has a period of 2</a:t>
            </a:r>
            <a:r>
              <a:rPr lang="en-US" altLang="zh-CN" dirty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705100" y="2457450"/>
          <a:ext cx="4670425" cy="159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2" imgW="2831760" imgH="1155600" progId="Equation.3">
                  <p:embed/>
                </p:oleObj>
              </mc:Choice>
              <mc:Fallback>
                <p:oleObj name="公式" r:id="rId2" imgW="2831760" imgH="11556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05100" y="2457450"/>
                        <a:ext cx="4670425" cy="1593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411760" y="4653136"/>
          <a:ext cx="5374715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374900" imgH="457200" progId="Equation.3">
                  <p:embed/>
                </p:oleObj>
              </mc:Choice>
              <mc:Fallback>
                <p:oleObj name="Equation" r:id="rId4" imgW="2374900" imgH="4572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11760" y="4653136"/>
                        <a:ext cx="5374715" cy="864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矩形 3"/>
          <p:cNvSpPr/>
          <p:nvPr/>
        </p:nvSpPr>
        <p:spPr>
          <a:xfrm>
            <a:off x="2103040" y="4653136"/>
            <a:ext cx="5997352" cy="10801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685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Pages from 2007_spring_mod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04628"/>
            <a:ext cx="91440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44624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sz="4000" dirty="0">
                <a:solidFill>
                  <a:srgbClr val="FF0000"/>
                </a:solidFill>
              </a:rPr>
              <a:t>Definition and properties:</a:t>
            </a:r>
            <a:br>
              <a:rPr lang="en-US" altLang="zh-CN" sz="4000" dirty="0">
                <a:solidFill>
                  <a:srgbClr val="FF0000"/>
                </a:solidFill>
              </a:rPr>
            </a:br>
            <a:endParaRPr lang="en-US" altLang="zh-CN" sz="40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39752" y="5905028"/>
            <a:ext cx="1224136" cy="3600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本框 2"/>
          <p:cNvSpPr txBox="1"/>
          <p:nvPr/>
        </p:nvSpPr>
        <p:spPr>
          <a:xfrm>
            <a:off x="5940152" y="5535696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  <a:latin typeface="Symbol" panose="05050102010706020507" pitchFamily="18" charset="2"/>
              </a:rPr>
              <a:t>p</a:t>
            </a:r>
            <a:r>
              <a:rPr lang="en-US" altLang="zh-CN" dirty="0"/>
              <a:t>         </a:t>
            </a:r>
            <a:r>
              <a:rPr lang="en-US" altLang="zh-CN" dirty="0">
                <a:solidFill>
                  <a:srgbClr val="FF0000"/>
                </a:solidFill>
              </a:rPr>
              <a:t>2</a:t>
            </a:r>
            <a:r>
              <a:rPr lang="en-US" altLang="zh-CN" dirty="0">
                <a:solidFill>
                  <a:srgbClr val="FF0000"/>
                </a:solidFill>
                <a:latin typeface="Symbol" panose="05050102010706020507" pitchFamily="18" charset="2"/>
              </a:rPr>
              <a:t>p </a:t>
            </a:r>
            <a:r>
              <a:rPr lang="en-US" altLang="zh-CN" dirty="0"/>
              <a:t>   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259632" y="5535696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  <a:latin typeface="Symbol" panose="05050102010706020507" pitchFamily="18" charset="2"/>
              </a:rPr>
              <a:t>p</a:t>
            </a:r>
            <a:r>
              <a:rPr lang="en-US" altLang="zh-CN" dirty="0"/>
              <a:t>         </a:t>
            </a:r>
            <a:r>
              <a:rPr lang="en-US" altLang="zh-CN" dirty="0">
                <a:solidFill>
                  <a:srgbClr val="FF0000"/>
                </a:solidFill>
              </a:rPr>
              <a:t>2</a:t>
            </a:r>
            <a:r>
              <a:rPr lang="en-US" altLang="zh-CN" dirty="0">
                <a:solidFill>
                  <a:srgbClr val="FF0000"/>
                </a:solidFill>
                <a:latin typeface="Symbol" panose="05050102010706020507" pitchFamily="18" charset="2"/>
              </a:rPr>
              <a:t>p </a:t>
            </a:r>
            <a:r>
              <a:rPr lang="en-US" altLang="zh-CN" dirty="0"/>
              <a:t>   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467544" y="930868"/>
            <a:ext cx="77829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200" dirty="0"/>
              <a:t>Visualize </a:t>
            </a:r>
            <a:r>
              <a:rPr lang="en-US" altLang="zh-CN" sz="3200" dirty="0">
                <a:solidFill>
                  <a:srgbClr val="000000"/>
                </a:solidFill>
              </a:rPr>
              <a:t>X(</a:t>
            </a:r>
            <a:r>
              <a:rPr lang="en-US" altLang="zh-CN" sz="3200" dirty="0">
                <a:solidFill>
                  <a:srgbClr val="000000"/>
                </a:solidFill>
                <a:latin typeface="Symbol" charset="2"/>
                <a:cs typeface="Symbol" charset="2"/>
              </a:rPr>
              <a:t>w</a:t>
            </a:r>
            <a:r>
              <a:rPr lang="en-US" altLang="zh-CN" sz="3200" dirty="0">
                <a:solidFill>
                  <a:srgbClr val="000000"/>
                </a:solidFill>
              </a:rPr>
              <a:t>)</a:t>
            </a:r>
            <a:endParaRPr lang="en-US" altLang="zh-CN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200" dirty="0"/>
              <a:t>Plot it in the magnitude and phase plane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910681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9144000" cy="50006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dirty="0">
                <a:solidFill>
                  <a:srgbClr val="000000"/>
                </a:solidFill>
              </a:rPr>
              <a:t>The DTFT gives the frequency representation of a discrete time sequence with infinite length.</a:t>
            </a:r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0" y="4797152"/>
            <a:ext cx="9144000" cy="20608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zh-CN" dirty="0"/>
              <a:t>         </a:t>
            </a:r>
            <a:r>
              <a:rPr lang="en-US" altLang="zh-CN" sz="4000" dirty="0"/>
              <a:t>X(</a:t>
            </a:r>
            <a:r>
              <a:rPr lang="en-US" altLang="zh-CN" sz="4000" dirty="0">
                <a:latin typeface="Symbol" pitchFamily="18" charset="2"/>
              </a:rPr>
              <a:t>w</a:t>
            </a:r>
            <a:r>
              <a:rPr lang="en-US" altLang="zh-CN" sz="4000" dirty="0"/>
              <a:t>): </a:t>
            </a:r>
            <a:r>
              <a:rPr lang="en-US" altLang="zh-CN" sz="1400" dirty="0"/>
              <a:t>frequency domain</a:t>
            </a:r>
            <a:r>
              <a:rPr lang="en-US" altLang="zh-CN" dirty="0"/>
              <a:t> </a:t>
            </a:r>
          </a:p>
        </p:txBody>
      </p:sp>
      <p:sp>
        <p:nvSpPr>
          <p:cNvPr id="9222" name="AutoShape 8"/>
          <p:cNvSpPr>
            <a:spLocks noChangeArrowheads="1"/>
          </p:cNvSpPr>
          <p:nvPr/>
        </p:nvSpPr>
        <p:spPr bwMode="auto">
          <a:xfrm>
            <a:off x="3501579" y="5516563"/>
            <a:ext cx="1214437" cy="485775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223" name="Text Box 9"/>
          <p:cNvSpPr txBox="1">
            <a:spLocks noChangeArrowheads="1"/>
          </p:cNvSpPr>
          <p:nvPr/>
        </p:nvSpPr>
        <p:spPr bwMode="auto">
          <a:xfrm>
            <a:off x="4787900" y="5300663"/>
            <a:ext cx="31495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4800" dirty="0"/>
              <a:t>  x [n]: </a:t>
            </a:r>
            <a:r>
              <a:rPr lang="en-US" altLang="zh-CN" sz="1600" dirty="0"/>
              <a:t>time domain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5496" y="4462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4000">
                <a:solidFill>
                  <a:srgbClr val="FF0000"/>
                </a:solidFill>
              </a:rPr>
              <a:t>Definition and properties:</a:t>
            </a:r>
            <a:br>
              <a:rPr lang="en-US" altLang="zh-CN" sz="4000">
                <a:solidFill>
                  <a:srgbClr val="FF0000"/>
                </a:solidFill>
              </a:rPr>
            </a:br>
            <a:endParaRPr lang="en-US" altLang="zh-CN" sz="4000" dirty="0">
              <a:solidFill>
                <a:srgbClr val="FF0000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7730447"/>
              </p:ext>
            </p:extLst>
          </p:nvPr>
        </p:nvGraphicFramePr>
        <p:xfrm>
          <a:off x="611560" y="2204864"/>
          <a:ext cx="7653536" cy="246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94000" imgH="952500" progId="Equation.3">
                  <p:embed/>
                </p:oleObj>
              </mc:Choice>
              <mc:Fallback>
                <p:oleObj name="Equation" r:id="rId3" imgW="2794000" imgH="952500" progId="Equation.3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560" y="2204864"/>
                        <a:ext cx="7653536" cy="246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171400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</a:rPr>
              <a:t>Example I</a:t>
            </a:r>
            <a:endParaRPr lang="zh-CN" altLang="zh-CN" dirty="0">
              <a:solidFill>
                <a:srgbClr val="FF0000"/>
              </a:solidFill>
            </a:endParaRPr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>
            <a:off x="0" y="5157788"/>
            <a:ext cx="3059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 flipV="1">
            <a:off x="971550" y="2708275"/>
            <a:ext cx="0" cy="3313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>
            <a:off x="971550" y="3429000"/>
            <a:ext cx="0" cy="17287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>
            <a:off x="5219700" y="4005263"/>
            <a:ext cx="2881313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 flipV="1">
            <a:off x="6588125" y="2852738"/>
            <a:ext cx="0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>
            <a:off x="5435600" y="6021388"/>
            <a:ext cx="2808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 flipV="1">
            <a:off x="6659563" y="4941888"/>
            <a:ext cx="0" cy="151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>
            <a:off x="5435600" y="3213100"/>
            <a:ext cx="2376488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301" name="Line 13"/>
          <p:cNvSpPr>
            <a:spLocks noChangeShapeType="1"/>
          </p:cNvSpPr>
          <p:nvPr/>
        </p:nvSpPr>
        <p:spPr bwMode="auto">
          <a:xfrm>
            <a:off x="5508625" y="6021388"/>
            <a:ext cx="2376488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302" name="Line 14"/>
          <p:cNvSpPr>
            <a:spLocks noChangeShapeType="1"/>
          </p:cNvSpPr>
          <p:nvPr/>
        </p:nvSpPr>
        <p:spPr bwMode="auto">
          <a:xfrm>
            <a:off x="4067175" y="2636838"/>
            <a:ext cx="73025" cy="4221162"/>
          </a:xfrm>
          <a:prstGeom prst="line">
            <a:avLst/>
          </a:prstGeom>
          <a:noFill/>
          <a:ln w="76200" cap="rnd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303" name="矩形 14"/>
          <p:cNvSpPr>
            <a:spLocks noChangeArrowheads="1"/>
          </p:cNvSpPr>
          <p:nvPr/>
        </p:nvSpPr>
        <p:spPr bwMode="auto">
          <a:xfrm>
            <a:off x="1285875" y="3071813"/>
            <a:ext cx="20177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/>
              <a:t>the unit impulse </a:t>
            </a:r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23528" y="908720"/>
            <a:ext cx="8280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Consider the delta (impulse) function x[n]=</a:t>
            </a:r>
            <a:r>
              <a:rPr lang="en-US" sz="2400" dirty="0">
                <a:latin typeface="Symbol" charset="2"/>
                <a:cs typeface="Symbol" charset="2"/>
              </a:rPr>
              <a:t>d</a:t>
            </a:r>
            <a:r>
              <a:rPr lang="en-US" sz="2400" dirty="0"/>
              <a:t>[n], we have</a:t>
            </a:r>
          </a:p>
          <a:p>
            <a:endParaRPr lang="en-US" sz="2400" dirty="0"/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7154494"/>
              </p:ext>
            </p:extLst>
          </p:nvPr>
        </p:nvGraphicFramePr>
        <p:xfrm>
          <a:off x="1043608" y="1412776"/>
          <a:ext cx="5640627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387600" imgH="457200" progId="Equation.3">
                  <p:embed/>
                </p:oleObj>
              </mc:Choice>
              <mc:Fallback>
                <p:oleObj name="Equation" r:id="rId2" imgW="2387600" imgH="4572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43608" y="1412776"/>
                        <a:ext cx="5640627" cy="1080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4067944" y="2636912"/>
            <a:ext cx="5076056" cy="41044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矩形 4"/>
          <p:cNvSpPr/>
          <p:nvPr/>
        </p:nvSpPr>
        <p:spPr>
          <a:xfrm>
            <a:off x="1283626" y="2682667"/>
            <a:ext cx="1189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x[n]=</a:t>
            </a:r>
            <a:r>
              <a:rPr lang="en-US" altLang="zh-CN" dirty="0">
                <a:latin typeface="Symbol" charset="2"/>
                <a:cs typeface="Symbol" charset="2"/>
              </a:rPr>
              <a:t>d</a:t>
            </a:r>
            <a:r>
              <a:rPr lang="en-US" altLang="zh-CN" dirty="0"/>
              <a:t>[n], </a:t>
            </a:r>
            <a:endParaRPr lang="zh-CN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标题 1"/>
          <p:cNvSpPr>
            <a:spLocks noGrp="1"/>
          </p:cNvSpPr>
          <p:nvPr>
            <p:ph type="title"/>
          </p:nvPr>
        </p:nvSpPr>
        <p:spPr>
          <a:xfrm>
            <a:off x="-57150" y="-242888"/>
            <a:ext cx="8229600" cy="1143001"/>
          </a:xfrm>
        </p:spPr>
        <p:txBody>
          <a:bodyPr/>
          <a:lstStyle/>
          <a:p>
            <a:pPr algn="l"/>
            <a:r>
              <a:rPr lang="en-US" altLang="zh-CN">
                <a:solidFill>
                  <a:srgbClr val="FF0000"/>
                </a:solidFill>
                <a:ea typeface="宋体" panose="02010600030101010101" pitchFamily="2" charset="-122"/>
              </a:rPr>
              <a:t>Correlation or covariance </a:t>
            </a:r>
            <a:endParaRPr lang="zh-CN" altLang="en-US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41987" name="内容占位符 2"/>
          <p:cNvSpPr>
            <a:spLocks noGrp="1"/>
          </p:cNvSpPr>
          <p:nvPr>
            <p:ph idx="1"/>
          </p:nvPr>
        </p:nvSpPr>
        <p:spPr>
          <a:xfrm>
            <a:off x="395288" y="908050"/>
            <a:ext cx="8229600" cy="5834063"/>
          </a:xfrm>
        </p:spPr>
        <p:txBody>
          <a:bodyPr/>
          <a:lstStyle/>
          <a:p>
            <a:r>
              <a:rPr lang="en-US" altLang="zh-CN">
                <a:solidFill>
                  <a:srgbClr val="000000"/>
                </a:solidFill>
                <a:ea typeface="宋体" panose="02010600030101010101" pitchFamily="2" charset="-122"/>
              </a:rPr>
              <a:t>Cov(X,Y) =  E(X-EX)(Y-EY)</a:t>
            </a:r>
          </a:p>
          <a:p>
            <a:endParaRPr lang="en-US" altLang="zh-CN">
              <a:solidFill>
                <a:srgbClr val="000000"/>
              </a:solidFill>
              <a:ea typeface="宋体" panose="02010600030101010101" pitchFamily="2" charset="-122"/>
            </a:endParaRPr>
          </a:p>
          <a:p>
            <a:r>
              <a:rPr lang="en-US" altLang="zh-CN" sz="2800">
                <a:solidFill>
                  <a:srgbClr val="000000"/>
                </a:solidFill>
                <a:ea typeface="宋体" panose="02010600030101010101" pitchFamily="2" charset="-122"/>
              </a:rPr>
              <a:t>correlation coefficient is normalized covariance</a:t>
            </a:r>
          </a:p>
          <a:p>
            <a:pPr>
              <a:buFontTx/>
              <a:buNone/>
            </a:pPr>
            <a:r>
              <a:rPr lang="en-US" altLang="zh-CN">
                <a:solidFill>
                  <a:srgbClr val="000000"/>
                </a:solidFill>
                <a:ea typeface="宋体" panose="02010600030101010101" pitchFamily="2" charset="-122"/>
              </a:rPr>
              <a:t>     Coef(X,Y) = E(X-EX)(Y-EY) / [</a:t>
            </a:r>
            <a:r>
              <a:rPr lang="en-US" altLang="zh-CN">
                <a:solidFill>
                  <a:srgbClr val="000000"/>
                </a:solidFill>
                <a:latin typeface="Symbol" panose="05050102010706020507" pitchFamily="18" charset="2"/>
                <a:ea typeface="宋体" panose="02010600030101010101" pitchFamily="2" charset="-122"/>
              </a:rPr>
              <a:t>s</a:t>
            </a:r>
            <a:r>
              <a:rPr lang="en-US" altLang="zh-CN">
                <a:solidFill>
                  <a:srgbClr val="000000"/>
                </a:solidFill>
                <a:ea typeface="宋体" panose="02010600030101010101" pitchFamily="2" charset="-122"/>
              </a:rPr>
              <a:t>(X)</a:t>
            </a:r>
            <a:r>
              <a:rPr lang="en-US" altLang="zh-CN">
                <a:solidFill>
                  <a:srgbClr val="00000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s</a:t>
            </a:r>
            <a:r>
              <a:rPr lang="en-US" altLang="zh-CN">
                <a:solidFill>
                  <a:srgbClr val="000000"/>
                </a:solidFill>
                <a:ea typeface="宋体" panose="02010600030101010101" pitchFamily="2" charset="-122"/>
              </a:rPr>
              <a:t>(Y)]</a:t>
            </a:r>
          </a:p>
          <a:p>
            <a:pPr>
              <a:buFontTx/>
              <a:buNone/>
            </a:pPr>
            <a:endParaRPr lang="en-US" altLang="zh-CN">
              <a:solidFill>
                <a:srgbClr val="000000"/>
              </a:solidFill>
              <a:ea typeface="宋体" panose="02010600030101010101" pitchFamily="2" charset="-122"/>
            </a:endParaRPr>
          </a:p>
          <a:p>
            <a:r>
              <a:rPr lang="en-US" altLang="zh-CN">
                <a:solidFill>
                  <a:srgbClr val="000000"/>
                </a:solidFill>
                <a:ea typeface="宋体" panose="02010600030101010101" pitchFamily="2" charset="-122"/>
              </a:rPr>
              <a:t>Positive correlation, Negative correlation</a:t>
            </a:r>
          </a:p>
          <a:p>
            <a:endParaRPr lang="en-US" altLang="zh-CN">
              <a:solidFill>
                <a:srgbClr val="000000"/>
              </a:solidFill>
              <a:ea typeface="宋体" panose="02010600030101010101" pitchFamily="2" charset="-122"/>
            </a:endParaRPr>
          </a:p>
          <a:p>
            <a:r>
              <a:rPr lang="en-US" altLang="zh-CN">
                <a:solidFill>
                  <a:srgbClr val="000000"/>
                </a:solidFill>
                <a:ea typeface="宋体" panose="02010600030101010101" pitchFamily="2" charset="-122"/>
              </a:rPr>
              <a:t>No correlation (independent)     </a:t>
            </a:r>
            <a:endParaRPr lang="zh-CN" altLang="en-US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3392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171400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</a:rPr>
              <a:t>Example I</a:t>
            </a:r>
            <a:endParaRPr lang="zh-CN" altLang="zh-CN" dirty="0">
              <a:solidFill>
                <a:srgbClr val="FF0000"/>
              </a:solidFill>
            </a:endParaRPr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>
            <a:off x="0" y="5157788"/>
            <a:ext cx="3059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 flipV="1">
            <a:off x="971550" y="2708275"/>
            <a:ext cx="0" cy="3313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>
            <a:off x="971550" y="3429000"/>
            <a:ext cx="0" cy="17287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>
            <a:off x="5219700" y="4005263"/>
            <a:ext cx="2881313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 flipV="1">
            <a:off x="6588125" y="2852738"/>
            <a:ext cx="0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>
            <a:off x="5292080" y="6021388"/>
            <a:ext cx="2808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 flipV="1">
            <a:off x="6659563" y="4941888"/>
            <a:ext cx="0" cy="151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>
            <a:off x="5435600" y="3213100"/>
            <a:ext cx="2376488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301" name="Line 13"/>
          <p:cNvSpPr>
            <a:spLocks noChangeShapeType="1"/>
          </p:cNvSpPr>
          <p:nvPr/>
        </p:nvSpPr>
        <p:spPr bwMode="auto">
          <a:xfrm>
            <a:off x="5508625" y="6021388"/>
            <a:ext cx="2376488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302" name="Line 14"/>
          <p:cNvSpPr>
            <a:spLocks noChangeShapeType="1"/>
          </p:cNvSpPr>
          <p:nvPr/>
        </p:nvSpPr>
        <p:spPr bwMode="auto">
          <a:xfrm>
            <a:off x="4067175" y="2636838"/>
            <a:ext cx="73025" cy="4221162"/>
          </a:xfrm>
          <a:prstGeom prst="line">
            <a:avLst/>
          </a:prstGeom>
          <a:noFill/>
          <a:ln w="76200" cap="rnd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303" name="矩形 14"/>
          <p:cNvSpPr>
            <a:spLocks noChangeArrowheads="1"/>
          </p:cNvSpPr>
          <p:nvPr/>
        </p:nvSpPr>
        <p:spPr bwMode="auto">
          <a:xfrm>
            <a:off x="1285875" y="3071813"/>
            <a:ext cx="2017713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/>
              <a:t>the unit impulse </a:t>
            </a:r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23528" y="908720"/>
            <a:ext cx="8280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Consider the delta (impulse) function x[n]=</a:t>
            </a:r>
            <a:r>
              <a:rPr lang="en-US" sz="2400" dirty="0">
                <a:latin typeface="Symbol" charset="2"/>
                <a:cs typeface="Symbol" charset="2"/>
              </a:rPr>
              <a:t>d</a:t>
            </a:r>
            <a:r>
              <a:rPr lang="en-US" sz="2400" dirty="0"/>
              <a:t>[n], we have</a:t>
            </a:r>
          </a:p>
          <a:p>
            <a:endParaRPr lang="en-US" sz="2400" dirty="0"/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3189396"/>
              </p:ext>
            </p:extLst>
          </p:nvPr>
        </p:nvGraphicFramePr>
        <p:xfrm>
          <a:off x="1043608" y="1412776"/>
          <a:ext cx="5640627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387600" imgH="457200" progId="Equation.3">
                  <p:embed/>
                </p:oleObj>
              </mc:Choice>
              <mc:Fallback>
                <p:oleObj name="Equation" r:id="rId2" imgW="2387600" imgH="4572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43608" y="1412776"/>
                        <a:ext cx="5640627" cy="1080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15077" y="2636912"/>
            <a:ext cx="4412907" cy="41044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32240" y="2636912"/>
            <a:ext cx="11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amplitude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48264" y="4797152"/>
            <a:ext cx="81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64088" y="4077072"/>
            <a:ext cx="2592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  <a:r>
              <a:rPr lang="en-US" dirty="0">
                <a:latin typeface="Symbol" charset="2"/>
                <a:cs typeface="Symbol" charset="2"/>
              </a:rPr>
              <a:t>p                                    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36096" y="6165304"/>
            <a:ext cx="2592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  <a:r>
              <a:rPr lang="en-US" dirty="0">
                <a:latin typeface="Symbol" charset="2"/>
                <a:cs typeface="Symbol" charset="2"/>
              </a:rPr>
              <a:t>p                                    p</a:t>
            </a:r>
          </a:p>
        </p:txBody>
      </p:sp>
    </p:spTree>
    <p:extLst>
      <p:ext uri="{BB962C8B-B14F-4D97-AF65-F5344CB8AC3E}">
        <p14:creationId xmlns:p14="http://schemas.microsoft.com/office/powerpoint/2010/main" val="3315605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171400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</a:rPr>
              <a:t>Example I</a:t>
            </a:r>
            <a:endParaRPr lang="zh-CN" altLang="zh-CN" dirty="0">
              <a:solidFill>
                <a:srgbClr val="FF0000"/>
              </a:solidFill>
            </a:endParaRPr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>
            <a:off x="0" y="5157788"/>
            <a:ext cx="3059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 flipV="1">
            <a:off x="971550" y="2708275"/>
            <a:ext cx="0" cy="3313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>
            <a:off x="971550" y="3429000"/>
            <a:ext cx="0" cy="17287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>
            <a:off x="5219700" y="4005263"/>
            <a:ext cx="2881313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 flipV="1">
            <a:off x="6588125" y="2852738"/>
            <a:ext cx="0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>
            <a:off x="5292080" y="6021388"/>
            <a:ext cx="2808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 flipV="1">
            <a:off x="6659563" y="4941888"/>
            <a:ext cx="0" cy="151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>
            <a:off x="5435600" y="3213100"/>
            <a:ext cx="2376488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301" name="Line 13"/>
          <p:cNvSpPr>
            <a:spLocks noChangeShapeType="1"/>
          </p:cNvSpPr>
          <p:nvPr/>
        </p:nvSpPr>
        <p:spPr bwMode="auto">
          <a:xfrm>
            <a:off x="5508625" y="6021388"/>
            <a:ext cx="2376488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302" name="Line 14"/>
          <p:cNvSpPr>
            <a:spLocks noChangeShapeType="1"/>
          </p:cNvSpPr>
          <p:nvPr/>
        </p:nvSpPr>
        <p:spPr bwMode="auto">
          <a:xfrm>
            <a:off x="4067175" y="2636838"/>
            <a:ext cx="73025" cy="4221162"/>
          </a:xfrm>
          <a:prstGeom prst="line">
            <a:avLst/>
          </a:prstGeom>
          <a:noFill/>
          <a:ln w="76200" cap="rnd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303" name="矩形 14"/>
          <p:cNvSpPr>
            <a:spLocks noChangeArrowheads="1"/>
          </p:cNvSpPr>
          <p:nvPr/>
        </p:nvSpPr>
        <p:spPr bwMode="auto">
          <a:xfrm>
            <a:off x="1285875" y="3071813"/>
            <a:ext cx="20177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/>
              <a:t>the unit impulse </a:t>
            </a:r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23528" y="908720"/>
            <a:ext cx="8280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Consider the delta (impulse) function x[n]=</a:t>
            </a:r>
            <a:r>
              <a:rPr lang="en-US" sz="2400" dirty="0">
                <a:latin typeface="Symbol" charset="2"/>
                <a:cs typeface="Symbol" charset="2"/>
              </a:rPr>
              <a:t>d</a:t>
            </a:r>
            <a:r>
              <a:rPr lang="en-US" sz="2400" dirty="0"/>
              <a:t>[n], we have</a:t>
            </a:r>
          </a:p>
          <a:p>
            <a:endParaRPr lang="en-US" sz="2400" dirty="0"/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043608" y="1412776"/>
          <a:ext cx="5640627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387600" imgH="457200" progId="Equation.3">
                  <p:embed/>
                </p:oleObj>
              </mc:Choice>
              <mc:Fallback>
                <p:oleObj name="Equation" r:id="rId3" imgW="2387600" imgH="4572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3608" y="1412776"/>
                        <a:ext cx="5640627" cy="1080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32240" y="2636912"/>
            <a:ext cx="11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amplitude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48264" y="4797152"/>
            <a:ext cx="81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64088" y="4077072"/>
            <a:ext cx="2592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  <a:r>
              <a:rPr lang="en-US" dirty="0">
                <a:latin typeface="Symbol" charset="2"/>
                <a:cs typeface="Symbol" charset="2"/>
              </a:rPr>
              <a:t>p                                    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36096" y="6165304"/>
            <a:ext cx="2592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  <a:r>
              <a:rPr lang="en-US" dirty="0">
                <a:latin typeface="Symbol" charset="2"/>
                <a:cs typeface="Symbol" charset="2"/>
              </a:rPr>
              <a:t>p                                    p</a:t>
            </a:r>
          </a:p>
        </p:txBody>
      </p:sp>
    </p:spTree>
    <p:extLst>
      <p:ext uri="{BB962C8B-B14F-4D97-AF65-F5344CB8AC3E}">
        <p14:creationId xmlns:p14="http://schemas.microsoft.com/office/powerpoint/2010/main" val="3844333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052736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zh-CN" dirty="0"/>
              <a:t>Consider the signal </a:t>
            </a:r>
          </a:p>
          <a:p>
            <a:pPr eaLnBrk="1" hangingPunct="1">
              <a:buFontTx/>
              <a:buNone/>
            </a:pPr>
            <a:r>
              <a:rPr lang="en-GB" altLang="zh-CN" dirty="0"/>
              <a:t>            x[n]=0.5</a:t>
            </a:r>
            <a:r>
              <a:rPr lang="en-GB" altLang="zh-CN" baseline="30000" dirty="0"/>
              <a:t>n</a:t>
            </a:r>
            <a:r>
              <a:rPr lang="en-GB" altLang="zh-CN" dirty="0"/>
              <a:t>, n=0,1,2,… </a:t>
            </a:r>
          </a:p>
          <a:p>
            <a:pPr eaLnBrk="1" hangingPunct="1">
              <a:buFontTx/>
              <a:buNone/>
            </a:pPr>
            <a:r>
              <a:rPr lang="en-GB" altLang="zh-CN" dirty="0"/>
              <a:t>Then</a:t>
            </a:r>
          </a:p>
          <a:p>
            <a:pPr eaLnBrk="1" hangingPunct="1">
              <a:buFontTx/>
              <a:buNone/>
            </a:pPr>
            <a:endParaRPr lang="en-GB" altLang="zh-CN" dirty="0"/>
          </a:p>
          <a:p>
            <a:pPr eaLnBrk="1" hangingPunct="1">
              <a:buFontTx/>
              <a:buNone/>
            </a:pPr>
            <a:endParaRPr lang="zh-CN" altLang="zh-CN" dirty="0"/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611560" y="3717032"/>
            <a:ext cx="7272337" cy="21605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171400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</a:rPr>
              <a:t>Example II</a:t>
            </a:r>
            <a:endParaRPr lang="zh-CN" altLang="zh-CN" dirty="0">
              <a:solidFill>
                <a:srgbClr val="FF00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6898226"/>
              </p:ext>
            </p:extLst>
          </p:nvPr>
        </p:nvGraphicFramePr>
        <p:xfrm>
          <a:off x="467544" y="3140968"/>
          <a:ext cx="8352928" cy="3168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381500" imgH="1739900" progId="Equation.3">
                  <p:embed/>
                </p:oleObj>
              </mc:Choice>
              <mc:Fallback>
                <p:oleObj name="Equation" r:id="rId2" imgW="4381500" imgH="17399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67544" y="3140968"/>
                        <a:ext cx="8352928" cy="31683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26876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zh-CN" dirty="0"/>
              <a:t>Consider the signal </a:t>
            </a:r>
          </a:p>
          <a:p>
            <a:pPr eaLnBrk="1" hangingPunct="1">
              <a:buFontTx/>
              <a:buNone/>
            </a:pPr>
            <a:r>
              <a:rPr lang="en-GB" altLang="zh-CN" dirty="0"/>
              <a:t>            x[n]=0.5</a:t>
            </a:r>
            <a:r>
              <a:rPr lang="en-GB" altLang="zh-CN" baseline="30000" dirty="0"/>
              <a:t>n</a:t>
            </a:r>
            <a:r>
              <a:rPr lang="en-GB" altLang="zh-CN" dirty="0"/>
              <a:t>, n=0,1,2,… </a:t>
            </a:r>
          </a:p>
          <a:p>
            <a:pPr eaLnBrk="1" hangingPunct="1">
              <a:buFontTx/>
              <a:buNone/>
            </a:pPr>
            <a:r>
              <a:rPr lang="en-GB" altLang="zh-CN" dirty="0"/>
              <a:t>Then</a:t>
            </a:r>
          </a:p>
          <a:p>
            <a:pPr eaLnBrk="1" hangingPunct="1">
              <a:buFontTx/>
              <a:buNone/>
            </a:pPr>
            <a:endParaRPr lang="en-GB" altLang="zh-CN" dirty="0"/>
          </a:p>
          <a:p>
            <a:pPr eaLnBrk="1" hangingPunct="1">
              <a:buFontTx/>
              <a:buNone/>
            </a:pPr>
            <a:endParaRPr lang="zh-CN" altLang="zh-CN" dirty="0"/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611560" y="3717032"/>
            <a:ext cx="7272337" cy="21605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171400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</a:rPr>
              <a:t>Example II</a:t>
            </a:r>
            <a:endParaRPr lang="zh-CN" altLang="zh-CN" dirty="0">
              <a:solidFill>
                <a:srgbClr val="FF00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9552221"/>
              </p:ext>
            </p:extLst>
          </p:nvPr>
        </p:nvGraphicFramePr>
        <p:xfrm>
          <a:off x="395536" y="3501008"/>
          <a:ext cx="8208912" cy="3356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381500" imgH="1739900" progId="Equation.3">
                  <p:embed/>
                </p:oleObj>
              </mc:Choice>
              <mc:Fallback>
                <p:oleObj name="Equation" r:id="rId2" imgW="4381500" imgH="17399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5536" y="3501008"/>
                        <a:ext cx="8208912" cy="33569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>
          <a:xfrm>
            <a:off x="1403648" y="5229200"/>
            <a:ext cx="3024336" cy="100811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610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124744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zh-CN" dirty="0"/>
              <a:t>Consider the signal </a:t>
            </a:r>
          </a:p>
          <a:p>
            <a:pPr eaLnBrk="1" hangingPunct="1">
              <a:buFontTx/>
              <a:buNone/>
            </a:pPr>
            <a:r>
              <a:rPr lang="en-GB" altLang="zh-CN" dirty="0"/>
              <a:t>            x[n] = 0.5</a:t>
            </a:r>
            <a:r>
              <a:rPr lang="en-GB" altLang="zh-CN" baseline="30000" dirty="0"/>
              <a:t>n</a:t>
            </a:r>
            <a:r>
              <a:rPr lang="en-GB" altLang="zh-CN" dirty="0"/>
              <a:t>, n = 0,1,2,… </a:t>
            </a:r>
          </a:p>
          <a:p>
            <a:pPr eaLnBrk="1" hangingPunct="1">
              <a:buFontTx/>
              <a:buNone/>
            </a:pPr>
            <a:r>
              <a:rPr lang="en-GB" altLang="zh-CN" dirty="0"/>
              <a:t>Then</a:t>
            </a:r>
          </a:p>
          <a:p>
            <a:pPr eaLnBrk="1" hangingPunct="1">
              <a:buFontTx/>
              <a:buNone/>
            </a:pPr>
            <a:endParaRPr lang="en-GB" altLang="zh-CN" dirty="0"/>
          </a:p>
          <a:p>
            <a:pPr eaLnBrk="1" hangingPunct="1">
              <a:buFontTx/>
              <a:buNone/>
            </a:pPr>
            <a:endParaRPr lang="zh-CN" altLang="zh-CN" dirty="0"/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611560" y="3717032"/>
            <a:ext cx="7272337" cy="21605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171400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</a:rPr>
              <a:t>Example II</a:t>
            </a:r>
            <a:endParaRPr lang="zh-CN" altLang="zh-CN" dirty="0">
              <a:solidFill>
                <a:srgbClr val="FF00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3809720"/>
              </p:ext>
            </p:extLst>
          </p:nvPr>
        </p:nvGraphicFramePr>
        <p:xfrm>
          <a:off x="611560" y="2996952"/>
          <a:ext cx="7992888" cy="3744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381500" imgH="1739900" progId="Equation.3">
                  <p:embed/>
                </p:oleObj>
              </mc:Choice>
              <mc:Fallback>
                <p:oleObj name="Equation" r:id="rId2" imgW="4381500" imgH="17399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11560" y="2996952"/>
                        <a:ext cx="7992888" cy="37444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>
          <a:xfrm>
            <a:off x="5148064" y="5013176"/>
            <a:ext cx="3024336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547664" y="5013176"/>
            <a:ext cx="3024336" cy="86409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1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971600"/>
            <a:ext cx="9143999" cy="2860779"/>
          </a:xfrm>
          <a:prstGeom prst="rect">
            <a:avLst/>
          </a:prstGeom>
        </p:spPr>
      </p:pic>
      <p:pic>
        <p:nvPicPr>
          <p:cNvPr id="5" name="Picture 4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5" y="3645024"/>
            <a:ext cx="9144000" cy="3342933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36512" y="-171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GB" altLang="zh-CN">
                <a:solidFill>
                  <a:srgbClr val="FF0000"/>
                </a:solidFill>
              </a:rPr>
              <a:t>Example II</a:t>
            </a:r>
            <a:endParaRPr lang="zh-CN" altLang="zh-CN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44408" y="44624"/>
            <a:ext cx="8640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h=0.01;</a:t>
            </a:r>
          </a:p>
          <a:p>
            <a:r>
              <a:rPr lang="en-US" sz="700" dirty="0"/>
              <a:t>N=4000;</a:t>
            </a:r>
          </a:p>
          <a:p>
            <a:r>
              <a:rPr lang="en-US" sz="700" dirty="0"/>
              <a:t>for </a:t>
            </a:r>
            <a:r>
              <a:rPr lang="en-US" sz="700" dirty="0" err="1"/>
              <a:t>i</a:t>
            </a:r>
            <a:r>
              <a:rPr lang="en-US" sz="700" dirty="0"/>
              <a:t>=1:N</a:t>
            </a:r>
          </a:p>
          <a:p>
            <a:r>
              <a:rPr lang="en-US" sz="700" dirty="0"/>
              <a:t>    t(</a:t>
            </a:r>
            <a:r>
              <a:rPr lang="en-US" sz="700" dirty="0" err="1"/>
              <a:t>i</a:t>
            </a:r>
            <a:r>
              <a:rPr lang="en-US" sz="700" dirty="0"/>
              <a:t>)=(</a:t>
            </a:r>
            <a:r>
              <a:rPr lang="en-US" sz="700" dirty="0" err="1"/>
              <a:t>i</a:t>
            </a:r>
            <a:r>
              <a:rPr lang="en-US" sz="700" dirty="0"/>
              <a:t>-N/2)*h;</a:t>
            </a:r>
          </a:p>
          <a:p>
            <a:r>
              <a:rPr lang="en-US" sz="700" dirty="0"/>
              <a:t>    x(</a:t>
            </a:r>
            <a:r>
              <a:rPr lang="en-US" sz="700" dirty="0" err="1"/>
              <a:t>i</a:t>
            </a:r>
            <a:r>
              <a:rPr lang="en-US" sz="700" dirty="0"/>
              <a:t>)=1/(1-0.5*</a:t>
            </a:r>
            <a:r>
              <a:rPr lang="en-US" sz="700" dirty="0" err="1"/>
              <a:t>exp</a:t>
            </a:r>
            <a:r>
              <a:rPr lang="en-US" sz="700" dirty="0"/>
              <a:t>(-j*t(</a:t>
            </a:r>
            <a:r>
              <a:rPr lang="en-US" sz="700" dirty="0" err="1"/>
              <a:t>i</a:t>
            </a:r>
            <a:r>
              <a:rPr lang="en-US" sz="700" dirty="0"/>
              <a:t>)));</a:t>
            </a:r>
          </a:p>
          <a:p>
            <a:r>
              <a:rPr lang="en-US" sz="700" dirty="0"/>
              <a:t>end</a:t>
            </a:r>
          </a:p>
          <a:p>
            <a:r>
              <a:rPr lang="en-US" sz="700" dirty="0"/>
              <a:t>figure(1)</a:t>
            </a:r>
          </a:p>
          <a:p>
            <a:r>
              <a:rPr lang="en-US" sz="700" dirty="0"/>
              <a:t>plot(</a:t>
            </a:r>
            <a:r>
              <a:rPr lang="en-US" sz="700" dirty="0" err="1"/>
              <a:t>t,abs</a:t>
            </a:r>
            <a:r>
              <a:rPr lang="en-US" sz="700" dirty="0"/>
              <a:t>(x));</a:t>
            </a:r>
          </a:p>
          <a:p>
            <a:r>
              <a:rPr lang="en-US" sz="700" dirty="0"/>
              <a:t>figure(2)</a:t>
            </a:r>
          </a:p>
          <a:p>
            <a:r>
              <a:rPr lang="en-US" sz="700" dirty="0"/>
              <a:t>plot(</a:t>
            </a:r>
            <a:r>
              <a:rPr lang="en-US" sz="700" dirty="0" err="1"/>
              <a:t>t,phase</a:t>
            </a:r>
            <a:r>
              <a:rPr lang="en-US" sz="700" dirty="0"/>
              <a:t>(x));</a:t>
            </a:r>
          </a:p>
        </p:txBody>
      </p:sp>
    </p:spTree>
    <p:extLst>
      <p:ext uri="{BB962C8B-B14F-4D97-AF65-F5344CB8AC3E}">
        <p14:creationId xmlns:p14="http://schemas.microsoft.com/office/powerpoint/2010/main" val="3403384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18256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sz="4000" dirty="0">
                <a:solidFill>
                  <a:srgbClr val="FF0000"/>
                </a:solidFill>
              </a:rPr>
              <a:t>Computation of the DTFT</a:t>
            </a:r>
            <a:br>
              <a:rPr lang="en-US" altLang="zh-CN" sz="4000" dirty="0">
                <a:solidFill>
                  <a:srgbClr val="FF0000"/>
                </a:solidFill>
              </a:rPr>
            </a:br>
            <a:endParaRPr lang="en-US" altLang="zh-CN" sz="4000" dirty="0">
              <a:solidFill>
                <a:srgbClr val="FF0000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96975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zh-CN" sz="2800" dirty="0">
                <a:solidFill>
                  <a:srgbClr val="000000"/>
                </a:solidFill>
              </a:rPr>
              <a:t>Fourier approach to signal analysis is based on </a:t>
            </a:r>
          </a:p>
          <a:p>
            <a:pPr marL="0" indent="0" eaLnBrk="1" hangingPunct="1">
              <a:buNone/>
            </a:pPr>
            <a:r>
              <a:rPr lang="en-US" altLang="zh-CN" sz="2800" dirty="0">
                <a:solidFill>
                  <a:srgbClr val="000000"/>
                </a:solidFill>
              </a:rPr>
              <a:t>   the expansion of a signal in terms of sinusoids </a:t>
            </a:r>
          </a:p>
          <a:p>
            <a:pPr marL="0" indent="0" eaLnBrk="1" hangingPunct="1">
              <a:buNone/>
            </a:pPr>
            <a:r>
              <a:rPr lang="en-US" altLang="zh-CN" sz="2800" dirty="0">
                <a:solidFill>
                  <a:srgbClr val="000000"/>
                </a:solidFill>
              </a:rPr>
              <a:t>   or, more precisely, complex exponentials.</a:t>
            </a:r>
          </a:p>
          <a:p>
            <a:pPr eaLnBrk="1" hangingPunct="1"/>
            <a:endParaRPr lang="en-US" altLang="zh-CN" sz="2800" dirty="0">
              <a:solidFill>
                <a:srgbClr val="000000"/>
              </a:solidFill>
            </a:endParaRPr>
          </a:p>
          <a:p>
            <a:pPr eaLnBrk="1" hangingPunct="1"/>
            <a:endParaRPr lang="en-US" altLang="zh-CN" sz="2800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zh-CN" sz="2800" dirty="0">
                <a:solidFill>
                  <a:srgbClr val="000000"/>
                </a:solidFill>
              </a:rPr>
              <a:t> Analyzing a signal by determining the </a:t>
            </a:r>
          </a:p>
          <a:p>
            <a:pPr marL="0" indent="0" eaLnBrk="1" hangingPunct="1">
              <a:buNone/>
            </a:pPr>
            <a:r>
              <a:rPr lang="en-US" altLang="zh-CN" sz="2800" dirty="0">
                <a:solidFill>
                  <a:srgbClr val="000000"/>
                </a:solidFill>
              </a:rPr>
              <a:t>    frequencies contributing to its spectrum in terms </a:t>
            </a:r>
          </a:p>
          <a:p>
            <a:pPr marL="0" indent="0" eaLnBrk="1" hangingPunct="1">
              <a:buNone/>
            </a:pPr>
            <a:r>
              <a:rPr lang="en-US" altLang="zh-CN" sz="2800" dirty="0">
                <a:solidFill>
                  <a:srgbClr val="000000"/>
                </a:solidFill>
              </a:rPr>
              <a:t>    of magnitudes and phases.</a:t>
            </a:r>
          </a:p>
          <a:p>
            <a:pPr eaLnBrk="1" hangingPunct="1"/>
            <a:endParaRPr lang="en-US" altLang="zh-CN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zh-CN" dirty="0">
                <a:solidFill>
                  <a:srgbClr val="000000"/>
                </a:solidFill>
              </a:rPr>
              <a:t>In practice, we do not  have infinite memory, we </a:t>
            </a:r>
          </a:p>
          <a:p>
            <a:pPr marL="0" indent="0" eaLnBrk="1" hangingPunct="1">
              <a:buNone/>
            </a:pPr>
            <a:r>
              <a:rPr lang="en-US" altLang="zh-CN" dirty="0">
                <a:solidFill>
                  <a:srgbClr val="000000"/>
                </a:solidFill>
              </a:rPr>
              <a:t>    do not have infinite time, and signal does not </a:t>
            </a:r>
          </a:p>
          <a:p>
            <a:pPr marL="0" indent="0" eaLnBrk="1" hangingPunct="1">
              <a:buNone/>
            </a:pPr>
            <a:r>
              <a:rPr lang="en-US" altLang="zh-CN" dirty="0">
                <a:solidFill>
                  <a:srgbClr val="000000"/>
                </a:solidFill>
              </a:rPr>
              <a:t>    have infinite duration. </a:t>
            </a:r>
          </a:p>
          <a:p>
            <a:pPr eaLnBrk="1" hangingPunct="1"/>
            <a:endParaRPr lang="en-US" altLang="zh-CN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zh-CN" dirty="0">
                <a:solidFill>
                  <a:srgbClr val="000000"/>
                </a:solidFill>
              </a:rPr>
              <a:t>In addition, the spectrum of the signal changes </a:t>
            </a:r>
          </a:p>
          <a:p>
            <a:pPr marL="0" indent="0" eaLnBrk="1" hangingPunct="1">
              <a:buNone/>
            </a:pPr>
            <a:r>
              <a:rPr lang="en-US" altLang="zh-CN" dirty="0">
                <a:solidFill>
                  <a:srgbClr val="000000"/>
                </a:solidFill>
              </a:rPr>
              <a:t>   with time, just as music is composed of different </a:t>
            </a:r>
          </a:p>
          <a:p>
            <a:pPr marL="0" indent="0" eaLnBrk="1" hangingPunct="1">
              <a:buNone/>
            </a:pPr>
            <a:r>
              <a:rPr lang="en-US" altLang="zh-CN" dirty="0">
                <a:solidFill>
                  <a:srgbClr val="000000"/>
                </a:solidFill>
              </a:rPr>
              <a:t>   notes that change with time.</a:t>
            </a:r>
          </a:p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r>
              <a:rPr lang="en-US" altLang="zh-CN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buFontTx/>
              <a:buNone/>
            </a:pPr>
            <a:endParaRPr lang="en-US" altLang="zh-CN" dirty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18256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sz="4000" dirty="0">
                <a:solidFill>
                  <a:srgbClr val="FF0000"/>
                </a:solidFill>
              </a:rPr>
              <a:t>Computation of the DTFT</a:t>
            </a:r>
            <a:br>
              <a:rPr lang="en-US" altLang="zh-CN" sz="4000" dirty="0">
                <a:solidFill>
                  <a:srgbClr val="FF0000"/>
                </a:solidFill>
              </a:rPr>
            </a:br>
            <a:endParaRPr lang="en-US" altLang="zh-CN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520" y="1584176"/>
            <a:ext cx="9144000" cy="3645024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zh-CN" dirty="0">
                <a:solidFill>
                  <a:srgbClr val="000000"/>
                </a:solidFill>
              </a:rPr>
              <a:t>Consequently, the DTFT generally is not </a:t>
            </a:r>
          </a:p>
          <a:p>
            <a:pPr marL="0" indent="0" eaLnBrk="1" hangingPunct="1">
              <a:buNone/>
            </a:pPr>
            <a:r>
              <a:rPr lang="en-US" altLang="zh-CN" dirty="0">
                <a:solidFill>
                  <a:srgbClr val="000000"/>
                </a:solidFill>
              </a:rPr>
              <a:t>   computable unless we have an analytical </a:t>
            </a:r>
          </a:p>
          <a:p>
            <a:pPr marL="0" indent="0" eaLnBrk="1" hangingPunct="1">
              <a:buNone/>
            </a:pPr>
            <a:r>
              <a:rPr lang="en-US" altLang="zh-CN" dirty="0">
                <a:solidFill>
                  <a:srgbClr val="000000"/>
                </a:solidFill>
              </a:rPr>
              <a:t>   </a:t>
            </a:r>
            <a:r>
              <a:rPr lang="en-US" altLang="zh-CN" dirty="0"/>
              <a:t>expression for the signal we analyze, in which </a:t>
            </a:r>
          </a:p>
          <a:p>
            <a:pPr marL="0" indent="0" eaLnBrk="1" hangingPunct="1">
              <a:buNone/>
            </a:pPr>
            <a:r>
              <a:rPr lang="en-US" altLang="zh-CN" dirty="0"/>
              <a:t>   case we can compute it symbolically. </a:t>
            </a:r>
          </a:p>
          <a:p>
            <a:pPr eaLnBrk="1" hangingPunct="1">
              <a:buFontTx/>
              <a:buNone/>
            </a:pP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18256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sz="4000" dirty="0">
                <a:solidFill>
                  <a:srgbClr val="FF0000"/>
                </a:solidFill>
              </a:rPr>
              <a:t>Computation of the DTFT</a:t>
            </a:r>
            <a:br>
              <a:rPr lang="en-US" altLang="zh-CN" sz="4000" dirty="0">
                <a:solidFill>
                  <a:srgbClr val="FF0000"/>
                </a:solidFill>
              </a:rPr>
            </a:br>
            <a:endParaRPr lang="en-US" altLang="zh-CN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33375"/>
            <a:ext cx="9144000" cy="65246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zh-CN" dirty="0">
              <a:solidFill>
                <a:schemeClr val="bg1"/>
              </a:solidFill>
            </a:endParaRPr>
          </a:p>
          <a:p>
            <a:pPr eaLnBrk="1" hangingPunct="1"/>
            <a:r>
              <a:rPr lang="en-US" altLang="zh-CN" dirty="0">
                <a:solidFill>
                  <a:srgbClr val="000000"/>
                </a:solidFill>
              </a:rPr>
              <a:t>But most of the time this is not the case, </a:t>
            </a:r>
          </a:p>
          <a:p>
            <a:pPr marL="0" indent="0" eaLnBrk="1" hangingPunct="1">
              <a:buNone/>
            </a:pPr>
            <a:r>
              <a:rPr lang="en-US" altLang="zh-CN" dirty="0">
                <a:solidFill>
                  <a:srgbClr val="000000"/>
                </a:solidFill>
              </a:rPr>
              <a:t>  especially when we want to determine the </a:t>
            </a:r>
          </a:p>
          <a:p>
            <a:pPr marL="0" indent="0" eaLnBrk="1" hangingPunct="1">
              <a:buNone/>
            </a:pPr>
            <a:r>
              <a:rPr lang="en-US" altLang="zh-CN" dirty="0">
                <a:solidFill>
                  <a:srgbClr val="000000"/>
                </a:solidFill>
              </a:rPr>
              <a:t>  frequency spectrum of a signal measured from </a:t>
            </a:r>
          </a:p>
          <a:p>
            <a:pPr marL="0" indent="0" eaLnBrk="1" hangingPunct="1">
              <a:buNone/>
            </a:pPr>
            <a:r>
              <a:rPr lang="en-US" altLang="zh-CN" dirty="0">
                <a:solidFill>
                  <a:srgbClr val="000000"/>
                </a:solidFill>
              </a:rPr>
              <a:t>  an experiment. </a:t>
            </a:r>
          </a:p>
          <a:p>
            <a:pPr eaLnBrk="1" hangingPunct="1"/>
            <a:endParaRPr lang="en-US" altLang="zh-CN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zh-CN" dirty="0">
                <a:solidFill>
                  <a:srgbClr val="000000"/>
                </a:solidFill>
              </a:rPr>
              <a:t>In this situation, develop an algorithm that can </a:t>
            </a:r>
          </a:p>
          <a:p>
            <a:pPr marL="0" indent="0" eaLnBrk="1" hangingPunct="1">
              <a:buNone/>
            </a:pPr>
            <a:r>
              <a:rPr lang="en-US" altLang="zh-CN" dirty="0">
                <a:solidFill>
                  <a:srgbClr val="000000"/>
                </a:solidFill>
              </a:rPr>
              <a:t>   be computed numerically in a finite number of </a:t>
            </a:r>
          </a:p>
          <a:p>
            <a:pPr marL="0" indent="0" eaLnBrk="1" hangingPunct="1">
              <a:buNone/>
            </a:pPr>
            <a:r>
              <a:rPr lang="en-US" altLang="zh-CN" dirty="0">
                <a:solidFill>
                  <a:srgbClr val="000000"/>
                </a:solidFill>
              </a:rPr>
              <a:t>   steps</a:t>
            </a:r>
            <a:r>
              <a:rPr lang="en-US" altLang="zh-CN" dirty="0">
                <a:solidFill>
                  <a:schemeClr val="bg1"/>
                </a:solidFill>
              </a:rPr>
              <a:t>, </a:t>
            </a:r>
            <a:r>
              <a:rPr lang="en-US" altLang="zh-CN" dirty="0">
                <a:solidFill>
                  <a:srgbClr val="000000"/>
                </a:solidFill>
              </a:rPr>
              <a:t>such as the </a:t>
            </a:r>
            <a:r>
              <a:rPr lang="en-US" altLang="zh-CN" i="1" dirty="0">
                <a:solidFill>
                  <a:srgbClr val="000000"/>
                </a:solidFill>
              </a:rPr>
              <a:t>discrete Fourier transform </a:t>
            </a:r>
          </a:p>
          <a:p>
            <a:pPr marL="0" indent="0" eaLnBrk="1" hangingPunct="1">
              <a:buNone/>
            </a:pPr>
            <a:r>
              <a:rPr lang="en-US" altLang="zh-CN" dirty="0">
                <a:solidFill>
                  <a:srgbClr val="000000"/>
                </a:solidFill>
              </a:rPr>
              <a:t>    (DFT), a special case of DTFT.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36512" y="-1825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4000" dirty="0">
                <a:solidFill>
                  <a:srgbClr val="FF0000"/>
                </a:solidFill>
              </a:rPr>
              <a:t>Computation of the DTFT</a:t>
            </a:r>
            <a:br>
              <a:rPr lang="en-US" altLang="zh-CN" sz="4000" dirty="0">
                <a:solidFill>
                  <a:srgbClr val="FF0000"/>
                </a:solidFill>
              </a:rPr>
            </a:br>
            <a:endParaRPr lang="en-US" altLang="zh-CN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标题 1"/>
          <p:cNvSpPr>
            <a:spLocks noGrp="1"/>
          </p:cNvSpPr>
          <p:nvPr>
            <p:ph type="title"/>
          </p:nvPr>
        </p:nvSpPr>
        <p:spPr>
          <a:xfrm>
            <a:off x="34925" y="-171450"/>
            <a:ext cx="8229600" cy="1143000"/>
          </a:xfrm>
        </p:spPr>
        <p:txBody>
          <a:bodyPr/>
          <a:lstStyle/>
          <a:p>
            <a:pPr algn="l"/>
            <a:r>
              <a:rPr lang="en-US" altLang="zh-CN">
                <a:solidFill>
                  <a:srgbClr val="FF0000"/>
                </a:solidFill>
                <a:ea typeface="宋体" panose="02010600030101010101" pitchFamily="2" charset="-122"/>
              </a:rPr>
              <a:t>Stochastic process = signal</a:t>
            </a:r>
            <a:endParaRPr lang="zh-CN" altLang="en-US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43011" name="内容占位符 2"/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4822825"/>
          </a:xfrm>
        </p:spPr>
        <p:txBody>
          <a:bodyPr/>
          <a:lstStyle/>
          <a:p>
            <a:r>
              <a:rPr lang="en-US" altLang="zh-CN" sz="2800">
                <a:solidFill>
                  <a:srgbClr val="000000"/>
                </a:solidFill>
                <a:ea typeface="宋体" panose="02010600030101010101" pitchFamily="2" charset="-122"/>
              </a:rPr>
              <a:t>A stochastic process is a collection of random variables x[n], for each fixed [n], it is a random variable</a:t>
            </a:r>
          </a:p>
          <a:p>
            <a:endParaRPr lang="en-US" altLang="zh-CN" sz="280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r>
              <a:rPr lang="en-US" altLang="zh-CN" sz="2800">
                <a:solidFill>
                  <a:srgbClr val="000000"/>
                </a:solidFill>
                <a:ea typeface="宋体" panose="02010600030101010101" pitchFamily="2" charset="-122"/>
              </a:rPr>
              <a:t>Signal is a typical stochastic process</a:t>
            </a:r>
          </a:p>
          <a:p>
            <a:endParaRPr lang="en-US" altLang="zh-CN" sz="280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r>
              <a:rPr lang="en-US" altLang="zh-CN" sz="2800">
                <a:solidFill>
                  <a:srgbClr val="000000"/>
                </a:solidFill>
                <a:ea typeface="宋体" panose="02010600030101010101" pitchFamily="2" charset="-122"/>
              </a:rPr>
              <a:t>To understand how x[n] evolves with n, we will look at auto-correlation function (ACF)</a:t>
            </a:r>
          </a:p>
          <a:p>
            <a:endParaRPr lang="en-US" altLang="zh-CN" sz="280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endParaRPr lang="en-US" altLang="zh-CN" sz="280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r>
              <a:rPr lang="en-US" altLang="zh-CN" sz="2800">
                <a:solidFill>
                  <a:srgbClr val="000000"/>
                </a:solidFill>
                <a:ea typeface="宋体" panose="02010600030101010101" pitchFamily="2" charset="-122"/>
              </a:rPr>
              <a:t>ACF is the correlation between k steps</a:t>
            </a:r>
          </a:p>
          <a:p>
            <a:pPr>
              <a:buFontTx/>
              <a:buNone/>
            </a:pPr>
            <a:endParaRPr lang="en-US" altLang="zh-CN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>
              <a:buFontTx/>
              <a:buNone/>
            </a:pPr>
            <a:endParaRPr lang="en-US" altLang="zh-CN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>
              <a:buFontTx/>
              <a:buNone/>
            </a:pPr>
            <a:endParaRPr lang="en-US" altLang="zh-CN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>
              <a:buFontTx/>
              <a:buNone/>
            </a:pPr>
            <a:endParaRPr lang="en-US" altLang="zh-CN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graphicFrame>
        <p:nvGraphicFramePr>
          <p:cNvPr id="43012" name="Object 1"/>
          <p:cNvGraphicFramePr>
            <a:graphicFrameLocks noChangeAspect="1"/>
          </p:cNvGraphicFramePr>
          <p:nvPr/>
        </p:nvGraphicFramePr>
        <p:xfrm>
          <a:off x="1858963" y="4941888"/>
          <a:ext cx="457993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2" imgW="2667000" imgH="419100" progId="Equation.3">
                  <p:embed/>
                </p:oleObj>
              </mc:Choice>
              <mc:Fallback>
                <p:oleObj name="公式" r:id="rId2" imgW="2667000" imgH="419100" progId="Equation.3">
                  <p:embed/>
                  <p:pic>
                    <p:nvPicPr>
                      <p:cNvPr id="4301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8963" y="4941888"/>
                        <a:ext cx="4579937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0931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66" y="836712"/>
            <a:ext cx="9104634" cy="5904656"/>
          </a:xfrm>
        </p:spPr>
        <p:txBody>
          <a:bodyPr/>
          <a:lstStyle/>
          <a:p>
            <a:r>
              <a:rPr lang="en-US" dirty="0"/>
              <a:t>For a given data set </a:t>
            </a:r>
          </a:p>
          <a:p>
            <a:pPr marL="0" indent="0">
              <a:buNone/>
            </a:pPr>
            <a:r>
              <a:rPr lang="en-US" dirty="0"/>
              <a:t>                           {x[1], …x[N]}, </a:t>
            </a:r>
          </a:p>
          <a:p>
            <a:pPr marL="0" indent="0">
              <a:buNone/>
            </a:pPr>
            <a:r>
              <a:rPr lang="en-US" dirty="0"/>
              <a:t>     it is equivalent to </a:t>
            </a:r>
          </a:p>
          <a:p>
            <a:pPr marL="0" indent="0">
              <a:buNone/>
            </a:pPr>
            <a:r>
              <a:rPr lang="en-US" dirty="0"/>
              <a:t>                 {…,0, x[1], …, x[N], 0, 0,…}. </a:t>
            </a:r>
          </a:p>
          <a:p>
            <a:r>
              <a:rPr lang="en-US" dirty="0"/>
              <a:t>Using DTFT, we have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7630989"/>
              </p:ext>
            </p:extLst>
          </p:nvPr>
        </p:nvGraphicFramePr>
        <p:xfrm>
          <a:off x="1754027" y="3789040"/>
          <a:ext cx="5675312" cy="273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2" imgW="2095200" imgH="888840" progId="Equation.3">
                  <p:embed/>
                </p:oleObj>
              </mc:Choice>
              <mc:Fallback>
                <p:oleObj name="公式" r:id="rId2" imgW="2095200" imgH="888840" progId="Equation.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54027" y="3789040"/>
                        <a:ext cx="5675312" cy="2736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36512" y="-1825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4000" dirty="0">
                <a:solidFill>
                  <a:srgbClr val="FF0000"/>
                </a:solidFill>
              </a:rPr>
              <a:t>DFT and DTFT</a:t>
            </a:r>
            <a:br>
              <a:rPr lang="en-US" altLang="zh-CN" sz="4000" dirty="0">
                <a:solidFill>
                  <a:srgbClr val="FF0000"/>
                </a:solidFill>
              </a:rPr>
            </a:br>
            <a:endParaRPr lang="en-US" altLang="zh-C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49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66" y="836712"/>
            <a:ext cx="9104634" cy="590465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It turns out that we can sample it </a:t>
            </a:r>
            <a:r>
              <a:rPr lang="en-US" sz="1050" dirty="0"/>
              <a:t>(computable with computer)</a:t>
            </a:r>
            <a:r>
              <a:rPr lang="en-US" sz="2000" dirty="0"/>
              <a:t>, </a:t>
            </a:r>
          </a:p>
          <a:p>
            <a:pPr marL="0" indent="0">
              <a:buNone/>
            </a:pPr>
            <a:r>
              <a:rPr lang="en-US" dirty="0"/>
              <a:t>               at </a:t>
            </a:r>
            <a:r>
              <a:rPr lang="en-US" dirty="0">
                <a:latin typeface="Symbol" charset="2"/>
                <a:cs typeface="Symbol" charset="2"/>
              </a:rPr>
              <a:t>w </a:t>
            </a:r>
            <a:r>
              <a:rPr lang="en-US" dirty="0"/>
              <a:t>= 2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dirty="0"/>
              <a:t> k / N, k = 0,1,…,N-1</a:t>
            </a:r>
          </a:p>
          <a:p>
            <a:pPr marL="0" indent="0">
              <a:buNone/>
            </a:pPr>
            <a:r>
              <a:rPr lang="en-US" dirty="0"/>
              <a:t>       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1508650"/>
              </p:ext>
            </p:extLst>
          </p:nvPr>
        </p:nvGraphicFramePr>
        <p:xfrm>
          <a:off x="395536" y="3645024"/>
          <a:ext cx="7828607" cy="123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2" imgW="3301920" imgH="444240" progId="Equation.3">
                  <p:embed/>
                </p:oleObj>
              </mc:Choice>
              <mc:Fallback>
                <p:oleObj name="公式" r:id="rId2" imgW="3301920" imgH="44424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5536" y="3645024"/>
                        <a:ext cx="7828607" cy="1233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36512" y="-1825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4000" dirty="0">
                <a:solidFill>
                  <a:srgbClr val="FF0000"/>
                </a:solidFill>
              </a:rPr>
              <a:t>DFT and DTFT</a:t>
            </a:r>
            <a:br>
              <a:rPr lang="en-US" altLang="zh-CN" sz="4000" dirty="0">
                <a:solidFill>
                  <a:srgbClr val="FF0000"/>
                </a:solidFill>
              </a:rPr>
            </a:br>
            <a:endParaRPr lang="en-US" altLang="zh-C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423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-243408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sz="4000" dirty="0">
                <a:solidFill>
                  <a:srgbClr val="FF0000"/>
                </a:solidFill>
              </a:rPr>
              <a:t>DFT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512" y="620688"/>
            <a:ext cx="9111689" cy="4093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Definition:  </a:t>
            </a:r>
            <a:r>
              <a:rPr lang="en-US" sz="2400" dirty="0"/>
              <a:t>The discrete Fourier transform (DFT) and its own </a:t>
            </a:r>
          </a:p>
          <a:p>
            <a:r>
              <a:rPr lang="en-US" sz="2400" dirty="0"/>
              <a:t>inverse DFT (IDFT) associated with a vector </a:t>
            </a:r>
          </a:p>
          <a:p>
            <a:r>
              <a:rPr lang="en-US" sz="2400" dirty="0"/>
              <a:t>                       </a:t>
            </a:r>
          </a:p>
          <a:p>
            <a:r>
              <a:rPr lang="en-US" sz="2400" dirty="0"/>
              <a:t>                      X = ( X[0], X[1], … , X[N-1] )</a:t>
            </a:r>
          </a:p>
          <a:p>
            <a:endParaRPr lang="en-US" sz="2400" dirty="0"/>
          </a:p>
          <a:p>
            <a:r>
              <a:rPr lang="en-US" sz="2400" dirty="0"/>
              <a:t> to a vector </a:t>
            </a:r>
          </a:p>
          <a:p>
            <a:r>
              <a:rPr lang="en-US" sz="2400" dirty="0"/>
              <a:t>                      x = ( x[0], x[1], …, x[N-1] ) </a:t>
            </a:r>
          </a:p>
          <a:p>
            <a:endParaRPr lang="en-US" sz="2400" dirty="0"/>
          </a:p>
          <a:p>
            <a:r>
              <a:rPr lang="en-US" sz="2400" dirty="0"/>
              <a:t>of  N data points, is given by 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07988" y="4149725"/>
          <a:ext cx="8405812" cy="230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895600" imgH="952500" progId="Equation.3">
                  <p:embed/>
                </p:oleObj>
              </mc:Choice>
              <mc:Fallback>
                <p:oleObj name="Equation" r:id="rId2" imgW="2895600" imgH="9525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7988" y="4149725"/>
                        <a:ext cx="8405812" cy="2303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3949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171400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</a:rPr>
              <a:t>Example I</a:t>
            </a:r>
            <a:endParaRPr lang="zh-CN" altLang="zh-CN" dirty="0">
              <a:solidFill>
                <a:srgbClr val="FF0000"/>
              </a:solidFill>
            </a:endParaRPr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>
            <a:off x="5220073" y="4077073"/>
            <a:ext cx="28803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 flipV="1">
            <a:off x="5436096" y="2852738"/>
            <a:ext cx="0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>
            <a:off x="5435600" y="6021388"/>
            <a:ext cx="2808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 flipV="1">
            <a:off x="5436096" y="4941168"/>
            <a:ext cx="0" cy="151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>
            <a:off x="5435600" y="3213100"/>
            <a:ext cx="2376488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301" name="Line 13"/>
          <p:cNvSpPr>
            <a:spLocks noChangeShapeType="1"/>
          </p:cNvSpPr>
          <p:nvPr/>
        </p:nvSpPr>
        <p:spPr bwMode="auto">
          <a:xfrm>
            <a:off x="5436096" y="6021388"/>
            <a:ext cx="2376488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23528" y="908720"/>
            <a:ext cx="8280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Consider the delta (impulse) function x[n]=</a:t>
            </a:r>
            <a:r>
              <a:rPr lang="en-US" sz="2400" dirty="0">
                <a:latin typeface="Symbol" charset="2"/>
                <a:cs typeface="Symbol" charset="2"/>
              </a:rPr>
              <a:t>d</a:t>
            </a:r>
            <a:r>
              <a:rPr lang="en-US" sz="2400" dirty="0"/>
              <a:t>[n], we have</a:t>
            </a:r>
          </a:p>
          <a:p>
            <a:endParaRPr lang="en-US" sz="2400" dirty="0"/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804999"/>
              </p:ext>
            </p:extLst>
          </p:nvPr>
        </p:nvGraphicFramePr>
        <p:xfrm>
          <a:off x="1043608" y="1412776"/>
          <a:ext cx="5640627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387600" imgH="457200" progId="Equation.3">
                  <p:embed/>
                </p:oleObj>
              </mc:Choice>
              <mc:Fallback>
                <p:oleObj name="Equation" r:id="rId2" imgW="2387600" imgH="4572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43608" y="1412776"/>
                        <a:ext cx="5640627" cy="1080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32240" y="2636912"/>
            <a:ext cx="11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amplitude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48264" y="4797152"/>
            <a:ext cx="81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64088" y="400506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</a:t>
            </a:r>
            <a:r>
              <a:rPr lang="en-US" dirty="0">
                <a:latin typeface="Symbol" charset="2"/>
                <a:cs typeface="Symbol" charset="2"/>
              </a:rPr>
              <a:t>                                    2p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36096" y="6165304"/>
            <a:ext cx="2632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r>
              <a:rPr lang="en-US" dirty="0">
                <a:latin typeface="Symbol" charset="2"/>
                <a:cs typeface="Symbol" charset="2"/>
              </a:rPr>
              <a:t>                                   2p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552" y="3284984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6" name="Picture 4" descr="Untitl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4404085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6041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171400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</a:rPr>
              <a:t>Example I</a:t>
            </a:r>
            <a:endParaRPr lang="zh-CN" altLang="zh-CN" dirty="0">
              <a:solidFill>
                <a:srgbClr val="FF0000"/>
              </a:solidFill>
            </a:endParaRPr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>
            <a:off x="5220073" y="4077073"/>
            <a:ext cx="28803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 flipV="1">
            <a:off x="5436096" y="2852738"/>
            <a:ext cx="0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>
            <a:off x="5435600" y="6021388"/>
            <a:ext cx="2808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 flipV="1">
            <a:off x="5436096" y="4941168"/>
            <a:ext cx="0" cy="151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>
            <a:off x="5435600" y="3213100"/>
            <a:ext cx="2376488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301" name="Line 13"/>
          <p:cNvSpPr>
            <a:spLocks noChangeShapeType="1"/>
          </p:cNvSpPr>
          <p:nvPr/>
        </p:nvSpPr>
        <p:spPr bwMode="auto">
          <a:xfrm>
            <a:off x="5436096" y="6021388"/>
            <a:ext cx="2376488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23528" y="908720"/>
            <a:ext cx="8280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sample it </a:t>
            </a:r>
            <a:r>
              <a:rPr lang="en-US" sz="1100" dirty="0"/>
              <a:t>(computable with computer)</a:t>
            </a:r>
            <a:r>
              <a:rPr lang="en-US" sz="2400" dirty="0"/>
              <a:t>,    at </a:t>
            </a:r>
            <a:r>
              <a:rPr lang="en-US" sz="2400" dirty="0">
                <a:latin typeface="Symbol" charset="2"/>
                <a:cs typeface="Symbol" charset="2"/>
              </a:rPr>
              <a:t>w </a:t>
            </a:r>
            <a:r>
              <a:rPr lang="en-US" sz="2400" dirty="0"/>
              <a:t>= 2</a:t>
            </a:r>
            <a:r>
              <a:rPr lang="en-US" sz="2400" dirty="0">
                <a:latin typeface="Symbol" charset="2"/>
                <a:cs typeface="Symbol" charset="2"/>
              </a:rPr>
              <a:t>p</a:t>
            </a:r>
            <a:r>
              <a:rPr lang="en-US" sz="2400" dirty="0"/>
              <a:t> k / N, k = 0,1,…,N-1</a:t>
            </a:r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32240" y="2636912"/>
            <a:ext cx="11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amplitude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48264" y="4797152"/>
            <a:ext cx="81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64088" y="400506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</a:t>
            </a:r>
            <a:r>
              <a:rPr lang="en-US" dirty="0">
                <a:latin typeface="Symbol" charset="2"/>
                <a:cs typeface="Symbol" charset="2"/>
              </a:rPr>
              <a:t>                                    2p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36096" y="6165304"/>
            <a:ext cx="2632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r>
              <a:rPr lang="en-US" dirty="0">
                <a:latin typeface="Symbol" charset="2"/>
                <a:cs typeface="Symbol" charset="2"/>
              </a:rPr>
              <a:t>                                   2p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552" y="3284984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6" name="Picture 4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4404085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55576" y="4725144"/>
            <a:ext cx="1728192" cy="720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835424" y="4725144"/>
            <a:ext cx="1232520" cy="803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482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171400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</a:rPr>
              <a:t>Example I</a:t>
            </a:r>
            <a:endParaRPr lang="zh-CN" altLang="zh-CN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908720"/>
            <a:ext cx="8280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sample it </a:t>
            </a:r>
            <a:r>
              <a:rPr lang="en-US" sz="1100" dirty="0"/>
              <a:t>(computable with computer)</a:t>
            </a:r>
            <a:r>
              <a:rPr lang="en-US" sz="2400" dirty="0"/>
              <a:t>,  at </a:t>
            </a:r>
            <a:r>
              <a:rPr lang="en-US" sz="2400" dirty="0">
                <a:latin typeface="Symbol" charset="2"/>
                <a:cs typeface="Symbol" charset="2"/>
              </a:rPr>
              <a:t>w </a:t>
            </a:r>
            <a:r>
              <a:rPr lang="en-US" sz="2400" dirty="0"/>
              <a:t>= 2</a:t>
            </a:r>
            <a:r>
              <a:rPr lang="en-US" sz="2400" dirty="0">
                <a:latin typeface="Symbol" charset="2"/>
                <a:cs typeface="Symbol" charset="2"/>
              </a:rPr>
              <a:t>p</a:t>
            </a:r>
            <a:r>
              <a:rPr lang="en-US" sz="2400" dirty="0"/>
              <a:t> k / N, k = 0,1,…,N-1</a:t>
            </a:r>
          </a:p>
          <a:p>
            <a:endParaRPr lang="en-US" sz="2400" dirty="0"/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436617" y="1772816"/>
            <a:ext cx="3023815" cy="3897724"/>
            <a:chOff x="5220073" y="2636912"/>
            <a:chExt cx="3023815" cy="3897724"/>
          </a:xfrm>
        </p:grpSpPr>
        <p:sp>
          <p:nvSpPr>
            <p:cNvPr id="12296" name="Line 8"/>
            <p:cNvSpPr>
              <a:spLocks noChangeShapeType="1"/>
            </p:cNvSpPr>
            <p:nvPr/>
          </p:nvSpPr>
          <p:spPr bwMode="auto">
            <a:xfrm>
              <a:off x="5220073" y="4077073"/>
              <a:ext cx="2880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297" name="Line 9"/>
            <p:cNvSpPr>
              <a:spLocks noChangeShapeType="1"/>
            </p:cNvSpPr>
            <p:nvPr/>
          </p:nvSpPr>
          <p:spPr bwMode="auto">
            <a:xfrm flipV="1">
              <a:off x="5436096" y="2852738"/>
              <a:ext cx="0" cy="1655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298" name="Line 10"/>
            <p:cNvSpPr>
              <a:spLocks noChangeShapeType="1"/>
            </p:cNvSpPr>
            <p:nvPr/>
          </p:nvSpPr>
          <p:spPr bwMode="auto">
            <a:xfrm>
              <a:off x="5435600" y="6021388"/>
              <a:ext cx="2808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299" name="Line 11"/>
            <p:cNvSpPr>
              <a:spLocks noChangeShapeType="1"/>
            </p:cNvSpPr>
            <p:nvPr/>
          </p:nvSpPr>
          <p:spPr bwMode="auto">
            <a:xfrm flipV="1">
              <a:off x="5436096" y="4941168"/>
              <a:ext cx="0" cy="1511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300" name="Line 12"/>
            <p:cNvSpPr>
              <a:spLocks noChangeShapeType="1"/>
            </p:cNvSpPr>
            <p:nvPr/>
          </p:nvSpPr>
          <p:spPr bwMode="auto">
            <a:xfrm>
              <a:off x="5435600" y="3213100"/>
              <a:ext cx="237648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301" name="Line 13"/>
            <p:cNvSpPr>
              <a:spLocks noChangeShapeType="1"/>
            </p:cNvSpPr>
            <p:nvPr/>
          </p:nvSpPr>
          <p:spPr bwMode="auto">
            <a:xfrm>
              <a:off x="5436096" y="6021388"/>
              <a:ext cx="237648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732240" y="2636912"/>
              <a:ext cx="1185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amplitude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948264" y="4797152"/>
              <a:ext cx="8135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phase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64088" y="4005064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 </a:t>
              </a:r>
              <a:r>
                <a:rPr lang="en-US" dirty="0">
                  <a:latin typeface="Symbol" charset="2"/>
                  <a:cs typeface="Symbol" charset="2"/>
                </a:rPr>
                <a:t>                                    2p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36096" y="6165304"/>
              <a:ext cx="2632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  <a:r>
                <a:rPr lang="en-US" dirty="0">
                  <a:latin typeface="Symbol" charset="2"/>
                  <a:cs typeface="Symbol" charset="2"/>
                </a:rPr>
                <a:t>                                   2p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39552" y="2132856"/>
            <a:ext cx="404224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example, we have N = 4</a:t>
            </a:r>
          </a:p>
          <a:p>
            <a:endParaRPr lang="en-US" sz="2400" dirty="0"/>
          </a:p>
          <a:p>
            <a:r>
              <a:rPr lang="en-US" sz="2400" dirty="0">
                <a:latin typeface="Symbol" charset="2"/>
                <a:cs typeface="Symbol" charset="2"/>
              </a:rPr>
              <a:t> </a:t>
            </a:r>
            <a:r>
              <a:rPr lang="en-US" sz="2400" dirty="0"/>
              <a:t>2</a:t>
            </a:r>
            <a:r>
              <a:rPr lang="en-US" sz="2400" dirty="0">
                <a:latin typeface="Symbol" charset="2"/>
                <a:cs typeface="Symbol" charset="2"/>
              </a:rPr>
              <a:t>p</a:t>
            </a:r>
            <a:r>
              <a:rPr lang="en-US" sz="2400" dirty="0"/>
              <a:t> 0/N= 0</a:t>
            </a:r>
          </a:p>
          <a:p>
            <a:r>
              <a:rPr lang="en-US" sz="2400" dirty="0"/>
              <a:t> 2</a:t>
            </a:r>
            <a:r>
              <a:rPr lang="en-US" sz="2400" dirty="0">
                <a:latin typeface="Symbol" charset="2"/>
                <a:cs typeface="Symbol" charset="2"/>
              </a:rPr>
              <a:t>p</a:t>
            </a:r>
            <a:r>
              <a:rPr lang="en-US" sz="2400" dirty="0"/>
              <a:t> 1/N = </a:t>
            </a:r>
            <a:r>
              <a:rPr lang="en-US" sz="2400" dirty="0">
                <a:latin typeface="Symbol" charset="2"/>
                <a:cs typeface="Symbol" charset="2"/>
              </a:rPr>
              <a:t>p</a:t>
            </a:r>
            <a:r>
              <a:rPr lang="en-US" sz="2400" dirty="0"/>
              <a:t>/2       </a:t>
            </a:r>
          </a:p>
          <a:p>
            <a:r>
              <a:rPr lang="en-US" sz="2400" dirty="0"/>
              <a:t> 2</a:t>
            </a:r>
            <a:r>
              <a:rPr lang="en-US" sz="2400" dirty="0">
                <a:latin typeface="Symbol" charset="2"/>
                <a:cs typeface="Symbol" charset="2"/>
              </a:rPr>
              <a:t>p</a:t>
            </a:r>
            <a:r>
              <a:rPr lang="en-US" sz="2400" dirty="0"/>
              <a:t> 2/N = </a:t>
            </a:r>
            <a:r>
              <a:rPr lang="en-US" sz="2400" dirty="0">
                <a:latin typeface="Symbol" charset="2"/>
                <a:cs typeface="Symbol" charset="2"/>
              </a:rPr>
              <a:t>p</a:t>
            </a:r>
            <a:r>
              <a:rPr lang="en-US" sz="2400" dirty="0"/>
              <a:t>  </a:t>
            </a:r>
          </a:p>
          <a:p>
            <a:r>
              <a:rPr lang="en-US" sz="2400" dirty="0"/>
              <a:t> 2</a:t>
            </a:r>
            <a:r>
              <a:rPr lang="en-US" sz="2400" dirty="0">
                <a:latin typeface="Symbol" charset="2"/>
                <a:cs typeface="Symbol" charset="2"/>
              </a:rPr>
              <a:t>p</a:t>
            </a:r>
            <a:r>
              <a:rPr lang="en-US" sz="2400" dirty="0"/>
              <a:t> 3/N = 3</a:t>
            </a:r>
            <a:r>
              <a:rPr lang="en-US" sz="2400" dirty="0">
                <a:latin typeface="Symbol" charset="2"/>
                <a:cs typeface="Symbol" charset="2"/>
              </a:rPr>
              <a:t>p</a:t>
            </a:r>
            <a:r>
              <a:rPr lang="en-US" sz="2400" dirty="0"/>
              <a:t>/4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9978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171400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</a:rPr>
              <a:t>Example I</a:t>
            </a:r>
            <a:endParaRPr lang="zh-CN" altLang="zh-CN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908720"/>
            <a:ext cx="8280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sample it </a:t>
            </a:r>
            <a:r>
              <a:rPr lang="en-US" sz="1100" dirty="0"/>
              <a:t>(computable with computer)</a:t>
            </a:r>
            <a:r>
              <a:rPr lang="en-US" sz="2400" dirty="0"/>
              <a:t>,  at </a:t>
            </a:r>
            <a:r>
              <a:rPr lang="en-US" sz="2400" dirty="0">
                <a:latin typeface="Symbol" charset="2"/>
                <a:cs typeface="Symbol" charset="2"/>
              </a:rPr>
              <a:t>w </a:t>
            </a:r>
            <a:r>
              <a:rPr lang="en-US" sz="2400" dirty="0"/>
              <a:t>= 2</a:t>
            </a:r>
            <a:r>
              <a:rPr lang="en-US" sz="2400" dirty="0">
                <a:latin typeface="Symbol" charset="2"/>
                <a:cs typeface="Symbol" charset="2"/>
              </a:rPr>
              <a:t>p</a:t>
            </a:r>
            <a:r>
              <a:rPr lang="en-US" sz="2400" dirty="0"/>
              <a:t> k / N, k = 0,1,…,N-1</a:t>
            </a:r>
          </a:p>
          <a:p>
            <a:endParaRPr lang="en-US" sz="2400" dirty="0"/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2132856"/>
            <a:ext cx="849694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example, we have N = 4</a:t>
            </a:r>
          </a:p>
          <a:p>
            <a:endParaRPr lang="en-US" sz="2400" dirty="0"/>
          </a:p>
          <a:p>
            <a:r>
              <a:rPr lang="en-US" sz="2400" dirty="0">
                <a:latin typeface="Symbol" charset="2"/>
                <a:cs typeface="Symbol" charset="2"/>
              </a:rPr>
              <a:t> </a:t>
            </a:r>
            <a:r>
              <a:rPr lang="en-US" sz="2400" dirty="0"/>
              <a:t>2</a:t>
            </a:r>
            <a:r>
              <a:rPr lang="en-US" sz="2400" dirty="0">
                <a:latin typeface="Symbol" charset="2"/>
                <a:cs typeface="Symbol" charset="2"/>
              </a:rPr>
              <a:t>p</a:t>
            </a:r>
            <a:r>
              <a:rPr lang="en-US" sz="2400" dirty="0"/>
              <a:t> 0/N= 0</a:t>
            </a:r>
          </a:p>
          <a:p>
            <a:r>
              <a:rPr lang="en-US" sz="2400" dirty="0"/>
              <a:t> 2</a:t>
            </a:r>
            <a:r>
              <a:rPr lang="en-US" sz="2400" dirty="0">
                <a:latin typeface="Symbol" charset="2"/>
                <a:cs typeface="Symbol" charset="2"/>
              </a:rPr>
              <a:t>p</a:t>
            </a:r>
            <a:r>
              <a:rPr lang="en-US" sz="2400" dirty="0"/>
              <a:t> 1/N = </a:t>
            </a:r>
            <a:r>
              <a:rPr lang="en-US" sz="2400" dirty="0">
                <a:latin typeface="Symbol" charset="2"/>
                <a:cs typeface="Symbol" charset="2"/>
              </a:rPr>
              <a:t>p</a:t>
            </a:r>
            <a:r>
              <a:rPr lang="en-US" sz="2400" dirty="0"/>
              <a:t>/2       </a:t>
            </a:r>
          </a:p>
          <a:p>
            <a:r>
              <a:rPr lang="en-US" sz="2400" dirty="0"/>
              <a:t> 2</a:t>
            </a:r>
            <a:r>
              <a:rPr lang="en-US" sz="2400" dirty="0">
                <a:latin typeface="Symbol" charset="2"/>
                <a:cs typeface="Symbol" charset="2"/>
              </a:rPr>
              <a:t>p</a:t>
            </a:r>
            <a:r>
              <a:rPr lang="en-US" sz="2400" dirty="0"/>
              <a:t> 2/N = </a:t>
            </a:r>
            <a:r>
              <a:rPr lang="en-US" sz="2400" dirty="0">
                <a:latin typeface="Symbol" charset="2"/>
                <a:cs typeface="Symbol" charset="2"/>
              </a:rPr>
              <a:t>p</a:t>
            </a:r>
            <a:r>
              <a:rPr lang="en-US" sz="2400" dirty="0"/>
              <a:t>  </a:t>
            </a:r>
          </a:p>
          <a:p>
            <a:r>
              <a:rPr lang="en-US" sz="2400" dirty="0"/>
              <a:t> 2</a:t>
            </a:r>
            <a:r>
              <a:rPr lang="en-US" sz="2400" dirty="0">
                <a:latin typeface="Symbol" charset="2"/>
                <a:cs typeface="Symbol" charset="2"/>
              </a:rPr>
              <a:t>p</a:t>
            </a:r>
            <a:r>
              <a:rPr lang="en-US" sz="2400" dirty="0"/>
              <a:t> 3/N = 3</a:t>
            </a:r>
            <a:r>
              <a:rPr lang="en-US" sz="2400" dirty="0">
                <a:latin typeface="Symbol" charset="2"/>
                <a:cs typeface="Symbol" charset="2"/>
              </a:rPr>
              <a:t>p</a:t>
            </a:r>
            <a:r>
              <a:rPr lang="en-US" sz="2400" dirty="0"/>
              <a:t>/4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dirty="0"/>
              <a:t>    </a:t>
            </a:r>
          </a:p>
          <a:p>
            <a:r>
              <a:rPr lang="en-US" dirty="0"/>
              <a:t>    (X [0]  X[1]  X[2]  X[3] ) =   (1 1 1 1) = DTFT((x[0] x[1] x[2] x[3])) = DFT((1 0 0 0))</a:t>
            </a: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724649" y="1412776"/>
            <a:ext cx="3023815" cy="3897724"/>
            <a:chOff x="5220073" y="2636912"/>
            <a:chExt cx="3023815" cy="3897724"/>
          </a:xfrm>
        </p:grpSpPr>
        <p:sp>
          <p:nvSpPr>
            <p:cNvPr id="12296" name="Line 8"/>
            <p:cNvSpPr>
              <a:spLocks noChangeShapeType="1"/>
            </p:cNvSpPr>
            <p:nvPr/>
          </p:nvSpPr>
          <p:spPr bwMode="auto">
            <a:xfrm>
              <a:off x="5220073" y="4077073"/>
              <a:ext cx="2880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297" name="Line 9"/>
            <p:cNvSpPr>
              <a:spLocks noChangeShapeType="1"/>
            </p:cNvSpPr>
            <p:nvPr/>
          </p:nvSpPr>
          <p:spPr bwMode="auto">
            <a:xfrm flipV="1">
              <a:off x="5436096" y="2852738"/>
              <a:ext cx="0" cy="1655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298" name="Line 10"/>
            <p:cNvSpPr>
              <a:spLocks noChangeShapeType="1"/>
            </p:cNvSpPr>
            <p:nvPr/>
          </p:nvSpPr>
          <p:spPr bwMode="auto">
            <a:xfrm>
              <a:off x="5435600" y="6021388"/>
              <a:ext cx="2808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299" name="Line 11"/>
            <p:cNvSpPr>
              <a:spLocks noChangeShapeType="1"/>
            </p:cNvSpPr>
            <p:nvPr/>
          </p:nvSpPr>
          <p:spPr bwMode="auto">
            <a:xfrm flipV="1">
              <a:off x="5436096" y="4941168"/>
              <a:ext cx="0" cy="1511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300" name="Line 12"/>
            <p:cNvSpPr>
              <a:spLocks noChangeShapeType="1"/>
            </p:cNvSpPr>
            <p:nvPr/>
          </p:nvSpPr>
          <p:spPr bwMode="auto">
            <a:xfrm>
              <a:off x="5435600" y="3213100"/>
              <a:ext cx="237648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301" name="Line 13"/>
            <p:cNvSpPr>
              <a:spLocks noChangeShapeType="1"/>
            </p:cNvSpPr>
            <p:nvPr/>
          </p:nvSpPr>
          <p:spPr bwMode="auto">
            <a:xfrm>
              <a:off x="5436096" y="6021388"/>
              <a:ext cx="237648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732240" y="2636912"/>
              <a:ext cx="1185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amplitude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948264" y="4797152"/>
              <a:ext cx="8135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phase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64088" y="4005064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 </a:t>
              </a:r>
              <a:r>
                <a:rPr lang="en-US" dirty="0">
                  <a:latin typeface="Symbol" charset="2"/>
                  <a:cs typeface="Symbol" charset="2"/>
                </a:rPr>
                <a:t>                                    2p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36096" y="6165304"/>
              <a:ext cx="2632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  <a:r>
                <a:rPr lang="en-US" dirty="0">
                  <a:latin typeface="Symbol" charset="2"/>
                  <a:cs typeface="Symbol" charset="2"/>
                </a:rPr>
                <a:t>                                   2p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364088" y="3140968"/>
              <a:ext cx="144016" cy="1008112"/>
              <a:chOff x="5364088" y="3140968"/>
              <a:chExt cx="144016" cy="1008112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5364088" y="3933056"/>
                <a:ext cx="144016" cy="21602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364088" y="3140968"/>
                <a:ext cx="144016" cy="21602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/>
              <p:cNvCxnSpPr>
                <a:stCxn id="9" idx="0"/>
                <a:endCxn id="27" idx="4"/>
              </p:cNvCxnSpPr>
              <p:nvPr/>
            </p:nvCxnSpPr>
            <p:spPr>
              <a:xfrm flipV="1">
                <a:off x="5436096" y="3356992"/>
                <a:ext cx="0" cy="576064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/>
            <p:cNvGrpSpPr/>
            <p:nvPr/>
          </p:nvGrpSpPr>
          <p:grpSpPr>
            <a:xfrm>
              <a:off x="5940152" y="3140968"/>
              <a:ext cx="144016" cy="1008112"/>
              <a:chOff x="5364088" y="3140968"/>
              <a:chExt cx="144016" cy="1008112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5364088" y="3933056"/>
                <a:ext cx="144016" cy="21602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364088" y="3140968"/>
                <a:ext cx="144016" cy="21602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Connector 33"/>
              <p:cNvCxnSpPr>
                <a:stCxn id="32" idx="0"/>
                <a:endCxn id="33" idx="4"/>
              </p:cNvCxnSpPr>
              <p:nvPr/>
            </p:nvCxnSpPr>
            <p:spPr>
              <a:xfrm flipV="1">
                <a:off x="5436096" y="3356992"/>
                <a:ext cx="0" cy="576064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6516216" y="3140968"/>
              <a:ext cx="144016" cy="1008112"/>
              <a:chOff x="5364088" y="3140968"/>
              <a:chExt cx="144016" cy="1008112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5364088" y="3933056"/>
                <a:ext cx="144016" cy="21602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5364088" y="3140968"/>
                <a:ext cx="144016" cy="21602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/>
              <p:cNvCxnSpPr>
                <a:stCxn id="25" idx="0"/>
                <a:endCxn id="26" idx="4"/>
              </p:cNvCxnSpPr>
              <p:nvPr/>
            </p:nvCxnSpPr>
            <p:spPr>
              <a:xfrm flipV="1">
                <a:off x="5436096" y="3356992"/>
                <a:ext cx="0" cy="576064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/>
            <p:cNvGrpSpPr/>
            <p:nvPr/>
          </p:nvGrpSpPr>
          <p:grpSpPr>
            <a:xfrm>
              <a:off x="7164288" y="3140968"/>
              <a:ext cx="144016" cy="1008112"/>
              <a:chOff x="5364088" y="3140968"/>
              <a:chExt cx="144016" cy="1008112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5364088" y="3933056"/>
                <a:ext cx="144016" cy="21602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5364088" y="3140968"/>
                <a:ext cx="144016" cy="21602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Connector 35"/>
              <p:cNvCxnSpPr>
                <a:stCxn id="30" idx="0"/>
                <a:endCxn id="35" idx="4"/>
              </p:cNvCxnSpPr>
              <p:nvPr/>
            </p:nvCxnSpPr>
            <p:spPr>
              <a:xfrm flipV="1">
                <a:off x="5436096" y="3356992"/>
                <a:ext cx="0" cy="576064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Oval 37"/>
            <p:cNvSpPr/>
            <p:nvPr/>
          </p:nvSpPr>
          <p:spPr>
            <a:xfrm>
              <a:off x="5364088" y="5877272"/>
              <a:ext cx="144016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5940152" y="5877272"/>
              <a:ext cx="144016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6588224" y="5877272"/>
              <a:ext cx="144016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7164288" y="5877272"/>
              <a:ext cx="144016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00815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4" y="-243408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DFT I (Essential facts)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835696" y="3152294"/>
          <a:ext cx="47498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794000" imgH="457200" progId="Equation.3">
                  <p:embed/>
                </p:oleObj>
              </mc:Choice>
              <mc:Fallback>
                <p:oleObj name="Equation" r:id="rId2" imgW="2794000" imgH="4572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35696" y="3152294"/>
                        <a:ext cx="47498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784" y="3933056"/>
            <a:ext cx="903649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Remembering that the data is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                                x[0], x[1], …, x[N-1]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We  have  N (complex plane ) points in the frequency domain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                                X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[0], X[1], …, X[N-1]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pic>
        <p:nvPicPr>
          <p:cNvPr id="5" name="Picture 8" descr="Pages from 2007_spring_mod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025" y="836712"/>
            <a:ext cx="9144000" cy="1916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直接连接符 6"/>
          <p:cNvCxnSpPr/>
          <p:nvPr/>
        </p:nvCxnSpPr>
        <p:spPr>
          <a:xfrm>
            <a:off x="755576" y="1628800"/>
            <a:ext cx="0" cy="6480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395536" y="2390994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k=0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860032" y="836712"/>
            <a:ext cx="4283968" cy="1916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371852" y="2390039"/>
            <a:ext cx="4364360" cy="370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207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4" y="-243408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DFT I (Essential facts)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835696" y="3152294"/>
          <a:ext cx="47498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794000" imgH="457200" progId="Equation.3">
                  <p:embed/>
                </p:oleObj>
              </mc:Choice>
              <mc:Fallback>
                <p:oleObj name="Equation" r:id="rId2" imgW="2794000" imgH="4572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35696" y="3152294"/>
                        <a:ext cx="47498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784" y="3933056"/>
            <a:ext cx="903649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Remembering that the data is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                                x[0], x[1], …, x[N-1]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We  have  N (complex plane ) points in the frequency domain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                                X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[0], X[1], …, X[N-1]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pic>
        <p:nvPicPr>
          <p:cNvPr id="5" name="Picture 8" descr="Pages from 2007_spring_mod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025" y="836712"/>
            <a:ext cx="9144000" cy="1916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直接连接符 6"/>
          <p:cNvCxnSpPr/>
          <p:nvPr/>
        </p:nvCxnSpPr>
        <p:spPr>
          <a:xfrm>
            <a:off x="755576" y="1628800"/>
            <a:ext cx="0" cy="6480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395536" y="2390994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k=0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860032" y="836712"/>
            <a:ext cx="4283968" cy="1916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371852" y="2390039"/>
            <a:ext cx="4364360" cy="370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115615" y="1979712"/>
            <a:ext cx="8384" cy="3073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834128" y="2797528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k=1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1549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4" y="-243408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DFT I (Essential facts)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835696" y="3152294"/>
          <a:ext cx="47498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794000" imgH="457200" progId="Equation.3">
                  <p:embed/>
                </p:oleObj>
              </mc:Choice>
              <mc:Fallback>
                <p:oleObj name="Equation" r:id="rId2" imgW="2794000" imgH="4572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35696" y="3152294"/>
                        <a:ext cx="47498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784" y="3933056"/>
            <a:ext cx="903649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Remembering that the data is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                                x[0], x[1], …, x[N-1]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We  have  N (complex plane ) points in the frequency domain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                                X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[0], X[1], …, X[N-1]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pic>
        <p:nvPicPr>
          <p:cNvPr id="5" name="Picture 8" descr="Pages from 2007_spring_mod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025" y="836712"/>
            <a:ext cx="9144000" cy="1916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直接连接符 6"/>
          <p:cNvCxnSpPr/>
          <p:nvPr/>
        </p:nvCxnSpPr>
        <p:spPr>
          <a:xfrm>
            <a:off x="755576" y="1628800"/>
            <a:ext cx="0" cy="6480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395536" y="2390994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k=0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860032" y="836712"/>
            <a:ext cx="4283968" cy="1916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371852" y="2390039"/>
            <a:ext cx="4364360" cy="370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115616" y="1979712"/>
            <a:ext cx="8384" cy="3154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834128" y="2797528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k=1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1484039" y="2072322"/>
            <a:ext cx="8384" cy="2045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202551" y="2416699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k=2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327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标题 1"/>
          <p:cNvSpPr>
            <a:spLocks noGrp="1"/>
          </p:cNvSpPr>
          <p:nvPr>
            <p:ph type="title"/>
          </p:nvPr>
        </p:nvSpPr>
        <p:spPr>
          <a:xfrm>
            <a:off x="34925" y="-171450"/>
            <a:ext cx="8229600" cy="1143000"/>
          </a:xfrm>
        </p:spPr>
        <p:txBody>
          <a:bodyPr/>
          <a:lstStyle/>
          <a:p>
            <a:pPr algn="l"/>
            <a:r>
              <a:rPr lang="en-US" altLang="zh-CN">
                <a:solidFill>
                  <a:srgbClr val="FF0000"/>
                </a:solidFill>
                <a:ea typeface="宋体" panose="02010600030101010101" pitchFamily="2" charset="-122"/>
              </a:rPr>
              <a:t>Stochastic process</a:t>
            </a:r>
            <a:endParaRPr lang="zh-CN" altLang="en-US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graphicFrame>
        <p:nvGraphicFramePr>
          <p:cNvPr id="44035" name="Object 1"/>
          <p:cNvGraphicFramePr>
            <a:graphicFrameLocks noChangeAspect="1"/>
          </p:cNvGraphicFramePr>
          <p:nvPr/>
        </p:nvGraphicFramePr>
        <p:xfrm>
          <a:off x="1908175" y="4365625"/>
          <a:ext cx="4579938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2" imgW="2667000" imgH="419100" progId="Equation.3">
                  <p:embed/>
                </p:oleObj>
              </mc:Choice>
              <mc:Fallback>
                <p:oleObj name="公式" r:id="rId2" imgW="2667000" imgH="419100" progId="Equation.3">
                  <p:embed/>
                  <p:pic>
                    <p:nvPicPr>
                      <p:cNvPr id="4403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4365625"/>
                        <a:ext cx="4579938" cy="719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6" name="TextBox 2"/>
          <p:cNvSpPr txBox="1">
            <a:spLocks noChangeArrowheads="1"/>
          </p:cNvSpPr>
          <p:nvPr/>
        </p:nvSpPr>
        <p:spPr bwMode="auto">
          <a:xfrm>
            <a:off x="7696200" y="1125538"/>
            <a:ext cx="133985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700"/>
              <a:t>&gt;&gt; clear all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700"/>
              <a:t>close all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700"/>
              <a:t>n=200;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700"/>
              <a:t>for i=1:10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700"/>
              <a:t>x(i)=randn(1,1);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700"/>
              <a:t>y(i)=x(i);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700"/>
              <a:t>end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7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700"/>
              <a:t>for i=1:n-10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700"/>
              <a:t>    y(i+10)=randn(1,1);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700"/>
              <a:t>    x(i+10)=.8*x(i)+y(i+10);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700"/>
              <a:t>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700"/>
              <a:t>end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700"/>
              <a:t>plot(xcorr(x)/max(xcorr(x)));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700"/>
              <a:t>hold 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700"/>
              <a:t>plot(xcorr(y)/max(xcorr(y)),'r')</a:t>
            </a:r>
          </a:p>
        </p:txBody>
      </p:sp>
      <p:pic>
        <p:nvPicPr>
          <p:cNvPr id="44037" name="Picture 4" descr="untitl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17563"/>
            <a:ext cx="7345363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TextBox 5"/>
          <p:cNvSpPr txBox="1">
            <a:spLocks noChangeArrowheads="1"/>
          </p:cNvSpPr>
          <p:nvPr/>
        </p:nvSpPr>
        <p:spPr bwMode="auto">
          <a:xfrm>
            <a:off x="684213" y="5157788"/>
            <a:ext cx="78009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1800"/>
              <a:t> two signals are generated: y (red) is  simply randn(1,200)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                                                 x (blue) is generated x[i+10]=.8*x[i] + y[i+10]</a:t>
            </a:r>
          </a:p>
          <a:p>
            <a:pPr eaLnBrk="1" hangingPunct="1">
              <a:spcBef>
                <a:spcPct val="0"/>
              </a:spcBef>
            </a:pPr>
            <a:endParaRPr lang="en-US" altLang="zh-CN" sz="1800"/>
          </a:p>
          <a:p>
            <a:pPr eaLnBrk="1" hangingPunct="1">
              <a:spcBef>
                <a:spcPct val="0"/>
              </a:spcBef>
            </a:pPr>
            <a:r>
              <a:rPr lang="en-US" altLang="zh-CN" sz="1800"/>
              <a:t>For y, we have </a:t>
            </a:r>
            <a:r>
              <a:rPr lang="en-US" altLang="zh-CN" sz="1800">
                <a:latin typeface="Symbol" panose="05050102010706020507" pitchFamily="18" charset="2"/>
              </a:rPr>
              <a:t>g</a:t>
            </a:r>
            <a:r>
              <a:rPr lang="en-US" altLang="zh-CN" sz="1800"/>
              <a:t>(0)=1, </a:t>
            </a:r>
            <a:r>
              <a:rPr lang="en-US" altLang="zh-CN" sz="1800">
                <a:latin typeface="Symbol" panose="05050102010706020507" pitchFamily="18" charset="2"/>
              </a:rPr>
              <a:t>g</a:t>
            </a:r>
            <a:r>
              <a:rPr lang="en-US" altLang="zh-CN" sz="1800"/>
              <a:t>(n)=0, if n is not 0 :  having no memory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z="1800"/>
              <a:t>For x, we have </a:t>
            </a:r>
            <a:r>
              <a:rPr lang="en-US" altLang="zh-CN" sz="1800">
                <a:latin typeface="Symbol" panose="05050102010706020507" pitchFamily="18" charset="2"/>
              </a:rPr>
              <a:t>g </a:t>
            </a:r>
            <a:r>
              <a:rPr lang="en-US" altLang="zh-CN" sz="1800"/>
              <a:t>(0)=1, and </a:t>
            </a:r>
            <a:r>
              <a:rPr lang="en-US" altLang="zh-CN" sz="1800">
                <a:latin typeface="Symbol" panose="05050102010706020507" pitchFamily="18" charset="2"/>
              </a:rPr>
              <a:t>g </a:t>
            </a:r>
            <a:r>
              <a:rPr lang="en-US" altLang="zh-CN" sz="1800"/>
              <a:t>(n) is not zero, for some n: having memory</a:t>
            </a:r>
          </a:p>
        </p:txBody>
      </p:sp>
    </p:spTree>
    <p:extLst>
      <p:ext uri="{BB962C8B-B14F-4D97-AF65-F5344CB8AC3E}">
        <p14:creationId xmlns:p14="http://schemas.microsoft.com/office/powerpoint/2010/main" val="12795893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4" y="-243408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DFT I (Essential facts)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67544" y="2348880"/>
          <a:ext cx="8136903" cy="3525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559300" imgH="1346200" progId="Equation.3">
                  <p:embed/>
                </p:oleObj>
              </mc:Choice>
              <mc:Fallback>
                <p:oleObj name="Equation" r:id="rId2" imgW="4559300" imgH="1346200" progId="Equation.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67544" y="2348880"/>
                        <a:ext cx="8136903" cy="35252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907704" y="764704"/>
          <a:ext cx="47498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794000" imgH="457200" progId="Equation.3">
                  <p:embed/>
                </p:oleObj>
              </mc:Choice>
              <mc:Fallback>
                <p:oleObj name="Equation" r:id="rId4" imgW="2794000" imgH="4572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7704" y="764704"/>
                        <a:ext cx="47498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7504" y="1628800"/>
            <a:ext cx="9036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Rewritten it in matrix form, assume the data is  x[0], x[1], …, x[N-1] </a:t>
            </a:r>
          </a:p>
        </p:txBody>
      </p:sp>
    </p:spTree>
    <p:extLst>
      <p:ext uri="{BB962C8B-B14F-4D97-AF65-F5344CB8AC3E}">
        <p14:creationId xmlns:p14="http://schemas.microsoft.com/office/powerpoint/2010/main" val="7415342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4" y="-243408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DFT I (Essential facts)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36831" y="2339092"/>
          <a:ext cx="8784976" cy="3525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559300" imgH="1346200" progId="Equation.3">
                  <p:embed/>
                </p:oleObj>
              </mc:Choice>
              <mc:Fallback>
                <p:oleObj name="Equation" r:id="rId3" imgW="4559300" imgH="1346200" progId="Equation.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831" y="2339092"/>
                        <a:ext cx="8784976" cy="35252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75190"/>
              </p:ext>
            </p:extLst>
          </p:nvPr>
        </p:nvGraphicFramePr>
        <p:xfrm>
          <a:off x="1465263" y="774700"/>
          <a:ext cx="56356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5" imgW="3314520" imgH="444240" progId="Equation.3">
                  <p:embed/>
                </p:oleObj>
              </mc:Choice>
              <mc:Fallback>
                <p:oleObj name="公式" r:id="rId5" imgW="3314520" imgH="44424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5263" y="774700"/>
                        <a:ext cx="5635625" cy="628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7504" y="1628800"/>
            <a:ext cx="9036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Rewritten it in matrix form, assume the data is  x[0], x[1], …, x[N-1]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56376" y="5864383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DATA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5805826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DFT</a:t>
            </a:r>
          </a:p>
        </p:txBody>
      </p:sp>
    </p:spTree>
    <p:extLst>
      <p:ext uri="{BB962C8B-B14F-4D97-AF65-F5344CB8AC3E}">
        <p14:creationId xmlns:p14="http://schemas.microsoft.com/office/powerpoint/2010/main" val="1913950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标题 1"/>
          <p:cNvSpPr>
            <a:spLocks noGrp="1"/>
          </p:cNvSpPr>
          <p:nvPr>
            <p:ph type="title"/>
          </p:nvPr>
        </p:nvSpPr>
        <p:spPr>
          <a:xfrm>
            <a:off x="-36513" y="-171450"/>
            <a:ext cx="8229601" cy="1143000"/>
          </a:xfrm>
        </p:spPr>
        <p:txBody>
          <a:bodyPr/>
          <a:lstStyle/>
          <a:p>
            <a:pPr algn="l"/>
            <a:r>
              <a:rPr lang="en-US" altLang="zh-CN">
                <a:solidFill>
                  <a:srgbClr val="000000"/>
                </a:solidFill>
                <a:ea typeface="宋体" panose="02010600030101010101" pitchFamily="2" charset="-122"/>
              </a:rPr>
              <a:t> </a:t>
            </a:r>
            <a:r>
              <a:rPr lang="en-US" altLang="zh-CN">
                <a:solidFill>
                  <a:srgbClr val="FF0000"/>
                </a:solidFill>
                <a:ea typeface="宋体" panose="02010600030101010101" pitchFamily="2" charset="-122"/>
              </a:rPr>
              <a:t>white noise w[n]</a:t>
            </a:r>
            <a:endParaRPr lang="zh-CN" altLang="en-US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45059" name="内容占位符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429250"/>
          </a:xfrm>
        </p:spPr>
        <p:txBody>
          <a:bodyPr/>
          <a:lstStyle/>
          <a:p>
            <a:r>
              <a:rPr lang="en-US" altLang="zh-CN" b="1">
                <a:solidFill>
                  <a:srgbClr val="000000"/>
                </a:solidFill>
                <a:ea typeface="宋体" panose="02010600030101010101" pitchFamily="2" charset="-122"/>
              </a:rPr>
              <a:t>White noise</a:t>
            </a:r>
            <a:r>
              <a:rPr lang="en-US" altLang="zh-CN">
                <a:solidFill>
                  <a:srgbClr val="000000"/>
                </a:solidFill>
                <a:ea typeface="宋体" panose="02010600030101010101" pitchFamily="2" charset="-122"/>
              </a:rPr>
              <a:t> is a random  process we can not predict at all (independent of history)</a:t>
            </a:r>
          </a:p>
          <a:p>
            <a:endParaRPr lang="en-US" altLang="zh-CN">
              <a:solidFill>
                <a:srgbClr val="000000"/>
              </a:solidFill>
              <a:ea typeface="宋体" panose="02010600030101010101" pitchFamily="2" charset="-122"/>
            </a:endParaRPr>
          </a:p>
          <a:p>
            <a:endParaRPr lang="en-US" altLang="zh-CN">
              <a:solidFill>
                <a:srgbClr val="000000"/>
              </a:solidFill>
              <a:ea typeface="宋体" panose="02010600030101010101" pitchFamily="2" charset="-122"/>
            </a:endParaRPr>
          </a:p>
          <a:p>
            <a:endParaRPr lang="en-US" altLang="zh-CN">
              <a:solidFill>
                <a:srgbClr val="000000"/>
              </a:solidFill>
              <a:ea typeface="宋体" panose="02010600030101010101" pitchFamily="2" charset="-122"/>
            </a:endParaRPr>
          </a:p>
          <a:p>
            <a:r>
              <a:rPr lang="en-US" altLang="zh-CN">
                <a:solidFill>
                  <a:srgbClr val="000000"/>
                </a:solidFill>
                <a:ea typeface="宋体" panose="02010600030101010101" pitchFamily="2" charset="-122"/>
              </a:rPr>
              <a:t>In other words, it is the most ‘violent’ noise</a:t>
            </a:r>
          </a:p>
          <a:p>
            <a:endParaRPr lang="en-US" altLang="zh-CN">
              <a:solidFill>
                <a:srgbClr val="000000"/>
              </a:solidFill>
              <a:ea typeface="宋体" panose="02010600030101010101" pitchFamily="2" charset="-122"/>
            </a:endParaRPr>
          </a:p>
          <a:p>
            <a:r>
              <a:rPr lang="en-US" altLang="zh-CN" sz="2400">
                <a:solidFill>
                  <a:srgbClr val="000000"/>
                </a:solidFill>
                <a:ea typeface="宋体" panose="02010600030101010101" pitchFamily="2" charset="-122"/>
              </a:rPr>
              <a:t>White noise draws its name from white light which will become </a:t>
            </a:r>
          </a:p>
          <a:p>
            <a:pPr>
              <a:buFontTx/>
              <a:buNone/>
            </a:pPr>
            <a:r>
              <a:rPr lang="en-US" altLang="zh-CN" sz="2400">
                <a:solidFill>
                  <a:srgbClr val="000000"/>
                </a:solidFill>
                <a:ea typeface="宋体" panose="02010600030101010101" pitchFamily="2" charset="-122"/>
              </a:rPr>
              <a:t>     clear in the next few lectures</a:t>
            </a:r>
            <a:endParaRPr lang="zh-CN" altLang="en-US" sz="240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graphicFrame>
        <p:nvGraphicFramePr>
          <p:cNvPr id="45060" name="Object 1"/>
          <p:cNvGraphicFramePr>
            <a:graphicFrameLocks noChangeAspect="1"/>
          </p:cNvGraphicFramePr>
          <p:nvPr/>
        </p:nvGraphicFramePr>
        <p:xfrm>
          <a:off x="620713" y="2636838"/>
          <a:ext cx="715486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2" imgW="4165600" imgH="419100" progId="Equation.3">
                  <p:embed/>
                </p:oleObj>
              </mc:Choice>
              <mc:Fallback>
                <p:oleObj name="公式" r:id="rId2" imgW="4165600" imgH="419100" progId="Equation.3">
                  <p:embed/>
                  <p:pic>
                    <p:nvPicPr>
                      <p:cNvPr id="4506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713" y="2636838"/>
                        <a:ext cx="715486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6709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内容占位符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525962"/>
          </a:xfrm>
        </p:spPr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The most ‘noisy’ noise is a white noise since its autocorrelation is zero, i.e. </a:t>
            </a:r>
          </a:p>
          <a:p>
            <a:pPr>
              <a:buFontTx/>
              <a:buNone/>
            </a:pPr>
            <a:r>
              <a:rPr lang="en-US" altLang="zh-CN">
                <a:ea typeface="宋体" panose="02010600030101010101" pitchFamily="2" charset="-122"/>
              </a:rPr>
              <a:t>               corr(w[n], w[m])=0 when</a:t>
            </a:r>
          </a:p>
          <a:p>
            <a:pPr>
              <a:buFontTx/>
              <a:buNone/>
            </a:pPr>
            <a:endParaRPr lang="en-US" altLang="zh-CN">
              <a:ea typeface="宋体" panose="02010600030101010101" pitchFamily="2" charset="-122"/>
            </a:endParaRPr>
          </a:p>
          <a:p>
            <a:r>
              <a:rPr lang="en-US" altLang="zh-CN">
                <a:ea typeface="宋体" panose="02010600030101010101" pitchFamily="2" charset="-122"/>
              </a:rPr>
              <a:t> Otherwise, we called it colour noise since we can predict some outcome of w[n], given w[m],  m&lt;n</a:t>
            </a:r>
          </a:p>
          <a:p>
            <a:pPr>
              <a:buFontTx/>
              <a:buNone/>
            </a:pPr>
            <a:endParaRPr lang="en-US" altLang="zh-CN">
              <a:ea typeface="宋体" panose="02010600030101010101" pitchFamily="2" charset="-122"/>
            </a:endParaRPr>
          </a:p>
          <a:p>
            <a:pPr>
              <a:buFontTx/>
              <a:buNone/>
            </a:pP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46083" name="标题 1"/>
          <p:cNvSpPr txBox="1">
            <a:spLocks/>
          </p:cNvSpPr>
          <p:nvPr/>
        </p:nvSpPr>
        <p:spPr bwMode="auto">
          <a:xfrm>
            <a:off x="-36513" y="-171450"/>
            <a:ext cx="82296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4400">
                <a:solidFill>
                  <a:srgbClr val="0000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400">
                <a:solidFill>
                  <a:srgbClr val="FF0000"/>
                </a:solidFill>
                <a:ea typeface="宋体" panose="02010600030101010101" pitchFamily="2" charset="-122"/>
              </a:rPr>
              <a:t>white noise w[n]</a:t>
            </a:r>
            <a:endParaRPr lang="zh-CN" altLang="en-US" sz="440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graphicFrame>
        <p:nvGraphicFramePr>
          <p:cNvPr id="46084" name="对象 1"/>
          <p:cNvGraphicFramePr>
            <a:graphicFrameLocks noChangeAspect="1"/>
          </p:cNvGraphicFramePr>
          <p:nvPr/>
        </p:nvGraphicFramePr>
        <p:xfrm>
          <a:off x="6732588" y="2565400"/>
          <a:ext cx="1211262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2" imgW="469900" imgH="139700" progId="Equation.3">
                  <p:embed/>
                </p:oleObj>
              </mc:Choice>
              <mc:Fallback>
                <p:oleObj name="公式" r:id="rId2" imgW="469900" imgH="139700" progId="Equation.3">
                  <p:embed/>
                  <p:pic>
                    <p:nvPicPr>
                      <p:cNvPr id="46084" name="对象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2565400"/>
                        <a:ext cx="1211262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7836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450"/>
            <a:ext cx="9144000" cy="1081088"/>
          </a:xfrm>
        </p:spPr>
        <p:txBody>
          <a:bodyPr/>
          <a:lstStyle/>
          <a:p>
            <a:pPr algn="l" eaLnBrk="1" hangingPunct="1"/>
            <a:r>
              <a:rPr lang="en-GB" altLang="zh-CN" sz="4800">
                <a:solidFill>
                  <a:srgbClr val="FF0000"/>
                </a:solidFill>
                <a:latin typeface="Arial" charset="0"/>
                <a:ea typeface="宋体" charset="0"/>
                <a:cs typeface="宋体" charset="0"/>
              </a:rPr>
              <a:t>DCSP-</a:t>
            </a:r>
            <a:r>
              <a:rPr lang="en-GB" altLang="zh-CN" sz="4800" dirty="0">
                <a:solidFill>
                  <a:srgbClr val="FF0000"/>
                </a:solidFill>
                <a:latin typeface="Arial" charset="0"/>
                <a:ea typeface="宋体" charset="0"/>
                <a:cs typeface="宋体" charset="0"/>
              </a:rPr>
              <a:t>8</a:t>
            </a:r>
            <a:r>
              <a:rPr lang="en-GB" altLang="zh-CN" sz="4800">
                <a:solidFill>
                  <a:srgbClr val="FF0000"/>
                </a:solidFill>
                <a:latin typeface="Arial" charset="0"/>
                <a:ea typeface="宋体" charset="0"/>
                <a:cs typeface="宋体" charset="0"/>
              </a:rPr>
              <a:t>: </a:t>
            </a:r>
            <a:r>
              <a:rPr lang="en-GB" altLang="zh-CN" sz="4800" dirty="0">
                <a:solidFill>
                  <a:srgbClr val="FF0000"/>
                </a:solidFill>
                <a:latin typeface="Arial" charset="0"/>
                <a:ea typeface="宋体" charset="0"/>
                <a:cs typeface="宋体" charset="0"/>
              </a:rPr>
              <a:t>Signal Representation </a:t>
            </a:r>
            <a:endParaRPr lang="en-GB" altLang="zh-CN" sz="4800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99592" y="1700808"/>
            <a:ext cx="7416800" cy="39608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zh-CN" sz="4400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Jianfeng</a:t>
            </a:r>
            <a:r>
              <a:rPr lang="en-GB" altLang="zh-CN" sz="44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Feng</a:t>
            </a:r>
          </a:p>
          <a:p>
            <a:pPr eaLnBrk="1" hangingPunct="1">
              <a:lnSpc>
                <a:spcPct val="90000"/>
              </a:lnSpc>
            </a:pPr>
            <a:endParaRPr lang="en-GB" altLang="zh-CN" sz="280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zh-CN" sz="24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Department of Computer Science Warwick Univ., UK</a:t>
            </a:r>
          </a:p>
          <a:p>
            <a:pPr eaLnBrk="1" hangingPunct="1">
              <a:lnSpc>
                <a:spcPct val="90000"/>
              </a:lnSpc>
            </a:pPr>
            <a:endParaRPr lang="en-GB" altLang="zh-CN" sz="280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zh-CN" sz="2800" dirty="0">
                <a:solidFill>
                  <a:srgbClr val="000000"/>
                </a:solidFill>
                <a:latin typeface="Times New Roman" charset="0"/>
                <a:cs typeface="Times New Roman" charset="0"/>
                <a:hlinkClick r:id="rId2"/>
              </a:rPr>
              <a:t>Jianfeng.feng@warwick.ac.uk</a:t>
            </a:r>
            <a:endParaRPr lang="en-GB" altLang="zh-CN" sz="280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zh-CN" sz="280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zh-CN" sz="24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http://www.dcs.warwick.ac.uk/~feng/dcsp.html</a:t>
            </a:r>
          </a:p>
          <a:p>
            <a:pPr eaLnBrk="1" hangingPunct="1">
              <a:lnSpc>
                <a:spcPct val="90000"/>
              </a:lnSpc>
            </a:pPr>
            <a:endParaRPr lang="en-GB" altLang="zh-CN" sz="2400" dirty="0">
              <a:solidFill>
                <a:schemeClr val="bg1"/>
              </a:solidFill>
              <a:latin typeface="Arial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51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97" y="1062926"/>
            <a:ext cx="6263640" cy="5106417"/>
          </a:xfrm>
          <a:prstGeom prst="rect">
            <a:avLst/>
          </a:prstGeom>
        </p:spPr>
      </p:pic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5841332" y="3404203"/>
            <a:ext cx="2405062" cy="452438"/>
            <a:chOff x="3491" y="2432"/>
            <a:chExt cx="1515" cy="285"/>
          </a:xfrm>
        </p:grpSpPr>
        <p:sp>
          <p:nvSpPr>
            <p:cNvPr id="9317" name="Line 4"/>
            <p:cNvSpPr>
              <a:spLocks noChangeShapeType="1"/>
            </p:cNvSpPr>
            <p:nvPr/>
          </p:nvSpPr>
          <p:spPr bwMode="auto">
            <a:xfrm flipH="1">
              <a:off x="4415" y="2645"/>
              <a:ext cx="114" cy="23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18" name="Line 5"/>
            <p:cNvSpPr>
              <a:spLocks noChangeShapeType="1"/>
            </p:cNvSpPr>
            <p:nvPr/>
          </p:nvSpPr>
          <p:spPr bwMode="auto">
            <a:xfrm flipH="1">
              <a:off x="4580" y="2597"/>
              <a:ext cx="117" cy="38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19" name="Line 6"/>
            <p:cNvSpPr>
              <a:spLocks noChangeShapeType="1"/>
            </p:cNvSpPr>
            <p:nvPr/>
          </p:nvSpPr>
          <p:spPr bwMode="auto">
            <a:xfrm flipH="1">
              <a:off x="4742" y="2516"/>
              <a:ext cx="108" cy="59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20" name="Line 7"/>
            <p:cNvSpPr>
              <a:spLocks noChangeShapeType="1"/>
            </p:cNvSpPr>
            <p:nvPr/>
          </p:nvSpPr>
          <p:spPr bwMode="auto">
            <a:xfrm flipH="1">
              <a:off x="4898" y="2432"/>
              <a:ext cx="108" cy="62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21" name="Line 8"/>
            <p:cNvSpPr>
              <a:spLocks noChangeShapeType="1"/>
            </p:cNvSpPr>
            <p:nvPr/>
          </p:nvSpPr>
          <p:spPr bwMode="auto">
            <a:xfrm flipH="1">
              <a:off x="4262" y="2687"/>
              <a:ext cx="105" cy="20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22" name="Line 9"/>
            <p:cNvSpPr>
              <a:spLocks noChangeShapeType="1"/>
            </p:cNvSpPr>
            <p:nvPr/>
          </p:nvSpPr>
          <p:spPr bwMode="auto">
            <a:xfrm flipH="1" flipV="1">
              <a:off x="4109" y="2716"/>
              <a:ext cx="117" cy="1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23" name="Line 10"/>
            <p:cNvSpPr>
              <a:spLocks noChangeShapeType="1"/>
            </p:cNvSpPr>
            <p:nvPr/>
          </p:nvSpPr>
          <p:spPr bwMode="auto">
            <a:xfrm flipH="1" flipV="1">
              <a:off x="3917" y="2680"/>
              <a:ext cx="114" cy="31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24" name="Line 11"/>
            <p:cNvSpPr>
              <a:spLocks noChangeShapeType="1"/>
            </p:cNvSpPr>
            <p:nvPr/>
          </p:nvSpPr>
          <p:spPr bwMode="auto">
            <a:xfrm flipH="1" flipV="1">
              <a:off x="3779" y="2608"/>
              <a:ext cx="102" cy="55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25" name="Line 12"/>
            <p:cNvSpPr>
              <a:spLocks noChangeShapeType="1"/>
            </p:cNvSpPr>
            <p:nvPr/>
          </p:nvSpPr>
          <p:spPr bwMode="auto">
            <a:xfrm flipH="1" flipV="1">
              <a:off x="3641" y="2545"/>
              <a:ext cx="108" cy="49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26" name="Line 13"/>
            <p:cNvSpPr>
              <a:spLocks noChangeShapeType="1"/>
            </p:cNvSpPr>
            <p:nvPr/>
          </p:nvSpPr>
          <p:spPr bwMode="auto">
            <a:xfrm flipH="1" flipV="1">
              <a:off x="3491" y="2452"/>
              <a:ext cx="108" cy="64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844507" y="3404203"/>
            <a:ext cx="2405062" cy="452438"/>
            <a:chOff x="3491" y="2432"/>
            <a:chExt cx="1515" cy="285"/>
          </a:xfrm>
        </p:grpSpPr>
        <p:sp>
          <p:nvSpPr>
            <p:cNvPr id="9307" name="Line 15"/>
            <p:cNvSpPr>
              <a:spLocks noChangeShapeType="1"/>
            </p:cNvSpPr>
            <p:nvPr/>
          </p:nvSpPr>
          <p:spPr bwMode="auto">
            <a:xfrm flipH="1">
              <a:off x="4415" y="2645"/>
              <a:ext cx="114" cy="23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08" name="Line 16"/>
            <p:cNvSpPr>
              <a:spLocks noChangeShapeType="1"/>
            </p:cNvSpPr>
            <p:nvPr/>
          </p:nvSpPr>
          <p:spPr bwMode="auto">
            <a:xfrm flipH="1">
              <a:off x="4580" y="2597"/>
              <a:ext cx="117" cy="3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09" name="Line 17"/>
            <p:cNvSpPr>
              <a:spLocks noChangeShapeType="1"/>
            </p:cNvSpPr>
            <p:nvPr/>
          </p:nvSpPr>
          <p:spPr bwMode="auto">
            <a:xfrm flipH="1">
              <a:off x="4742" y="2516"/>
              <a:ext cx="108" cy="59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10" name="Line 18"/>
            <p:cNvSpPr>
              <a:spLocks noChangeShapeType="1"/>
            </p:cNvSpPr>
            <p:nvPr/>
          </p:nvSpPr>
          <p:spPr bwMode="auto">
            <a:xfrm flipH="1">
              <a:off x="4898" y="2432"/>
              <a:ext cx="108" cy="6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11" name="Line 19"/>
            <p:cNvSpPr>
              <a:spLocks noChangeShapeType="1"/>
            </p:cNvSpPr>
            <p:nvPr/>
          </p:nvSpPr>
          <p:spPr bwMode="auto">
            <a:xfrm flipH="1">
              <a:off x="4262" y="2687"/>
              <a:ext cx="105" cy="2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12" name="Line 20"/>
            <p:cNvSpPr>
              <a:spLocks noChangeShapeType="1"/>
            </p:cNvSpPr>
            <p:nvPr/>
          </p:nvSpPr>
          <p:spPr bwMode="auto">
            <a:xfrm flipH="1" flipV="1">
              <a:off x="4109" y="2716"/>
              <a:ext cx="117" cy="1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13" name="Line 21"/>
            <p:cNvSpPr>
              <a:spLocks noChangeShapeType="1"/>
            </p:cNvSpPr>
            <p:nvPr/>
          </p:nvSpPr>
          <p:spPr bwMode="auto">
            <a:xfrm flipH="1" flipV="1">
              <a:off x="3917" y="2680"/>
              <a:ext cx="114" cy="3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14" name="Line 22"/>
            <p:cNvSpPr>
              <a:spLocks noChangeShapeType="1"/>
            </p:cNvSpPr>
            <p:nvPr/>
          </p:nvSpPr>
          <p:spPr bwMode="auto">
            <a:xfrm flipH="1" flipV="1">
              <a:off x="3779" y="2608"/>
              <a:ext cx="102" cy="55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15" name="Line 23"/>
            <p:cNvSpPr>
              <a:spLocks noChangeShapeType="1"/>
            </p:cNvSpPr>
            <p:nvPr/>
          </p:nvSpPr>
          <p:spPr bwMode="auto">
            <a:xfrm flipH="1" flipV="1">
              <a:off x="3641" y="2545"/>
              <a:ext cx="108" cy="49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16" name="Line 24"/>
            <p:cNvSpPr>
              <a:spLocks noChangeShapeType="1"/>
            </p:cNvSpPr>
            <p:nvPr/>
          </p:nvSpPr>
          <p:spPr bwMode="auto">
            <a:xfrm flipH="1" flipV="1">
              <a:off x="3491" y="2452"/>
              <a:ext cx="108" cy="64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5846094" y="3404203"/>
            <a:ext cx="2405063" cy="452438"/>
            <a:chOff x="3491" y="2432"/>
            <a:chExt cx="1515" cy="285"/>
          </a:xfrm>
        </p:grpSpPr>
        <p:sp>
          <p:nvSpPr>
            <p:cNvPr id="9297" name="Line 26"/>
            <p:cNvSpPr>
              <a:spLocks noChangeShapeType="1"/>
            </p:cNvSpPr>
            <p:nvPr/>
          </p:nvSpPr>
          <p:spPr bwMode="auto">
            <a:xfrm flipH="1">
              <a:off x="4415" y="2645"/>
              <a:ext cx="114" cy="2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98" name="Line 27"/>
            <p:cNvSpPr>
              <a:spLocks noChangeShapeType="1"/>
            </p:cNvSpPr>
            <p:nvPr/>
          </p:nvSpPr>
          <p:spPr bwMode="auto">
            <a:xfrm flipH="1">
              <a:off x="4580" y="2597"/>
              <a:ext cx="117" cy="38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99" name="Line 28"/>
            <p:cNvSpPr>
              <a:spLocks noChangeShapeType="1"/>
            </p:cNvSpPr>
            <p:nvPr/>
          </p:nvSpPr>
          <p:spPr bwMode="auto">
            <a:xfrm flipH="1">
              <a:off x="4742" y="2516"/>
              <a:ext cx="108" cy="59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00" name="Line 29"/>
            <p:cNvSpPr>
              <a:spLocks noChangeShapeType="1"/>
            </p:cNvSpPr>
            <p:nvPr/>
          </p:nvSpPr>
          <p:spPr bwMode="auto">
            <a:xfrm flipH="1">
              <a:off x="4898" y="2432"/>
              <a:ext cx="108" cy="62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01" name="Line 30"/>
            <p:cNvSpPr>
              <a:spLocks noChangeShapeType="1"/>
            </p:cNvSpPr>
            <p:nvPr/>
          </p:nvSpPr>
          <p:spPr bwMode="auto">
            <a:xfrm flipH="1">
              <a:off x="4262" y="2687"/>
              <a:ext cx="105" cy="20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02" name="Line 31"/>
            <p:cNvSpPr>
              <a:spLocks noChangeShapeType="1"/>
            </p:cNvSpPr>
            <p:nvPr/>
          </p:nvSpPr>
          <p:spPr bwMode="auto">
            <a:xfrm flipH="1" flipV="1">
              <a:off x="4109" y="2716"/>
              <a:ext cx="117" cy="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03" name="Line 32"/>
            <p:cNvSpPr>
              <a:spLocks noChangeShapeType="1"/>
            </p:cNvSpPr>
            <p:nvPr/>
          </p:nvSpPr>
          <p:spPr bwMode="auto">
            <a:xfrm flipH="1" flipV="1">
              <a:off x="3917" y="2680"/>
              <a:ext cx="114" cy="31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04" name="Line 33"/>
            <p:cNvSpPr>
              <a:spLocks noChangeShapeType="1"/>
            </p:cNvSpPr>
            <p:nvPr/>
          </p:nvSpPr>
          <p:spPr bwMode="auto">
            <a:xfrm flipH="1" flipV="1">
              <a:off x="3779" y="2608"/>
              <a:ext cx="102" cy="55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05" name="Line 34"/>
            <p:cNvSpPr>
              <a:spLocks noChangeShapeType="1"/>
            </p:cNvSpPr>
            <p:nvPr/>
          </p:nvSpPr>
          <p:spPr bwMode="auto">
            <a:xfrm flipH="1" flipV="1">
              <a:off x="3641" y="2545"/>
              <a:ext cx="108" cy="49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06" name="Line 35"/>
            <p:cNvSpPr>
              <a:spLocks noChangeShapeType="1"/>
            </p:cNvSpPr>
            <p:nvPr/>
          </p:nvSpPr>
          <p:spPr bwMode="auto">
            <a:xfrm flipH="1" flipV="1">
              <a:off x="3491" y="2452"/>
              <a:ext cx="108" cy="6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5841332" y="3397853"/>
            <a:ext cx="2405062" cy="452438"/>
            <a:chOff x="3491" y="2432"/>
            <a:chExt cx="1515" cy="285"/>
          </a:xfrm>
        </p:grpSpPr>
        <p:sp>
          <p:nvSpPr>
            <p:cNvPr id="9287" name="Line 37"/>
            <p:cNvSpPr>
              <a:spLocks noChangeShapeType="1"/>
            </p:cNvSpPr>
            <p:nvPr/>
          </p:nvSpPr>
          <p:spPr bwMode="auto">
            <a:xfrm flipH="1">
              <a:off x="4415" y="2645"/>
              <a:ext cx="114" cy="2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88" name="Line 38"/>
            <p:cNvSpPr>
              <a:spLocks noChangeShapeType="1"/>
            </p:cNvSpPr>
            <p:nvPr/>
          </p:nvSpPr>
          <p:spPr bwMode="auto">
            <a:xfrm flipH="1">
              <a:off x="4580" y="2597"/>
              <a:ext cx="117" cy="38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89" name="Line 39"/>
            <p:cNvSpPr>
              <a:spLocks noChangeShapeType="1"/>
            </p:cNvSpPr>
            <p:nvPr/>
          </p:nvSpPr>
          <p:spPr bwMode="auto">
            <a:xfrm flipH="1">
              <a:off x="4742" y="2516"/>
              <a:ext cx="108" cy="59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90" name="Line 40"/>
            <p:cNvSpPr>
              <a:spLocks noChangeShapeType="1"/>
            </p:cNvSpPr>
            <p:nvPr/>
          </p:nvSpPr>
          <p:spPr bwMode="auto">
            <a:xfrm flipH="1">
              <a:off x="4898" y="2432"/>
              <a:ext cx="108" cy="62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91" name="Line 41"/>
            <p:cNvSpPr>
              <a:spLocks noChangeShapeType="1"/>
            </p:cNvSpPr>
            <p:nvPr/>
          </p:nvSpPr>
          <p:spPr bwMode="auto">
            <a:xfrm flipH="1">
              <a:off x="4262" y="2687"/>
              <a:ext cx="105" cy="20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92" name="Line 42"/>
            <p:cNvSpPr>
              <a:spLocks noChangeShapeType="1"/>
            </p:cNvSpPr>
            <p:nvPr/>
          </p:nvSpPr>
          <p:spPr bwMode="auto">
            <a:xfrm flipH="1" flipV="1">
              <a:off x="4109" y="2716"/>
              <a:ext cx="117" cy="1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93" name="Line 43"/>
            <p:cNvSpPr>
              <a:spLocks noChangeShapeType="1"/>
            </p:cNvSpPr>
            <p:nvPr/>
          </p:nvSpPr>
          <p:spPr bwMode="auto">
            <a:xfrm flipH="1" flipV="1">
              <a:off x="3917" y="2680"/>
              <a:ext cx="114" cy="31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94" name="Line 44"/>
            <p:cNvSpPr>
              <a:spLocks noChangeShapeType="1"/>
            </p:cNvSpPr>
            <p:nvPr/>
          </p:nvSpPr>
          <p:spPr bwMode="auto">
            <a:xfrm flipH="1" flipV="1">
              <a:off x="3779" y="2608"/>
              <a:ext cx="102" cy="55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95" name="Line 45"/>
            <p:cNvSpPr>
              <a:spLocks noChangeShapeType="1"/>
            </p:cNvSpPr>
            <p:nvPr/>
          </p:nvSpPr>
          <p:spPr bwMode="auto">
            <a:xfrm flipH="1" flipV="1">
              <a:off x="3641" y="2545"/>
              <a:ext cx="108" cy="49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96" name="Line 46"/>
            <p:cNvSpPr>
              <a:spLocks noChangeShapeType="1"/>
            </p:cNvSpPr>
            <p:nvPr/>
          </p:nvSpPr>
          <p:spPr bwMode="auto">
            <a:xfrm flipH="1" flipV="1">
              <a:off x="3491" y="2452"/>
              <a:ext cx="108" cy="64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5844507" y="3401028"/>
            <a:ext cx="2405062" cy="452438"/>
            <a:chOff x="3491" y="2432"/>
            <a:chExt cx="1515" cy="285"/>
          </a:xfrm>
        </p:grpSpPr>
        <p:sp>
          <p:nvSpPr>
            <p:cNvPr id="9277" name="Line 48"/>
            <p:cNvSpPr>
              <a:spLocks noChangeShapeType="1"/>
            </p:cNvSpPr>
            <p:nvPr/>
          </p:nvSpPr>
          <p:spPr bwMode="auto">
            <a:xfrm flipH="1">
              <a:off x="4415" y="2645"/>
              <a:ext cx="114" cy="23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78" name="Line 49"/>
            <p:cNvSpPr>
              <a:spLocks noChangeShapeType="1"/>
            </p:cNvSpPr>
            <p:nvPr/>
          </p:nvSpPr>
          <p:spPr bwMode="auto">
            <a:xfrm flipH="1">
              <a:off x="4580" y="2597"/>
              <a:ext cx="117" cy="3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79" name="Line 50"/>
            <p:cNvSpPr>
              <a:spLocks noChangeShapeType="1"/>
            </p:cNvSpPr>
            <p:nvPr/>
          </p:nvSpPr>
          <p:spPr bwMode="auto">
            <a:xfrm flipH="1">
              <a:off x="4742" y="2516"/>
              <a:ext cx="108" cy="59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80" name="Line 51"/>
            <p:cNvSpPr>
              <a:spLocks noChangeShapeType="1"/>
            </p:cNvSpPr>
            <p:nvPr/>
          </p:nvSpPr>
          <p:spPr bwMode="auto">
            <a:xfrm flipH="1">
              <a:off x="4898" y="2432"/>
              <a:ext cx="108" cy="6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81" name="Line 52"/>
            <p:cNvSpPr>
              <a:spLocks noChangeShapeType="1"/>
            </p:cNvSpPr>
            <p:nvPr/>
          </p:nvSpPr>
          <p:spPr bwMode="auto">
            <a:xfrm flipH="1">
              <a:off x="4262" y="2687"/>
              <a:ext cx="105" cy="20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82" name="Line 53"/>
            <p:cNvSpPr>
              <a:spLocks noChangeShapeType="1"/>
            </p:cNvSpPr>
            <p:nvPr/>
          </p:nvSpPr>
          <p:spPr bwMode="auto">
            <a:xfrm flipH="1" flipV="1">
              <a:off x="4109" y="2716"/>
              <a:ext cx="117" cy="1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83" name="Line 54"/>
            <p:cNvSpPr>
              <a:spLocks noChangeShapeType="1"/>
            </p:cNvSpPr>
            <p:nvPr/>
          </p:nvSpPr>
          <p:spPr bwMode="auto">
            <a:xfrm flipH="1" flipV="1">
              <a:off x="3917" y="2680"/>
              <a:ext cx="114" cy="31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84" name="Line 55"/>
            <p:cNvSpPr>
              <a:spLocks noChangeShapeType="1"/>
            </p:cNvSpPr>
            <p:nvPr/>
          </p:nvSpPr>
          <p:spPr bwMode="auto">
            <a:xfrm flipH="1" flipV="1">
              <a:off x="3779" y="2608"/>
              <a:ext cx="102" cy="55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85" name="Line 56"/>
            <p:cNvSpPr>
              <a:spLocks noChangeShapeType="1"/>
            </p:cNvSpPr>
            <p:nvPr/>
          </p:nvSpPr>
          <p:spPr bwMode="auto">
            <a:xfrm flipH="1" flipV="1">
              <a:off x="3641" y="2545"/>
              <a:ext cx="108" cy="49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86" name="Line 57"/>
            <p:cNvSpPr>
              <a:spLocks noChangeShapeType="1"/>
            </p:cNvSpPr>
            <p:nvPr/>
          </p:nvSpPr>
          <p:spPr bwMode="auto">
            <a:xfrm flipH="1" flipV="1">
              <a:off x="3491" y="2452"/>
              <a:ext cx="108" cy="64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7" name="Group 58"/>
          <p:cNvGrpSpPr>
            <a:grpSpLocks/>
          </p:cNvGrpSpPr>
          <p:nvPr/>
        </p:nvGrpSpPr>
        <p:grpSpPr bwMode="auto">
          <a:xfrm>
            <a:off x="6787482" y="3691541"/>
            <a:ext cx="423862" cy="414337"/>
            <a:chOff x="1908" y="1761"/>
            <a:chExt cx="267" cy="261"/>
          </a:xfrm>
        </p:grpSpPr>
        <p:sp>
          <p:nvSpPr>
            <p:cNvPr id="9275" name="Line 59"/>
            <p:cNvSpPr>
              <a:spLocks noChangeShapeType="1"/>
            </p:cNvSpPr>
            <p:nvPr/>
          </p:nvSpPr>
          <p:spPr bwMode="auto">
            <a:xfrm>
              <a:off x="1917" y="1764"/>
              <a:ext cx="258" cy="258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76" name="Line 60"/>
            <p:cNvSpPr>
              <a:spLocks noChangeShapeType="1"/>
            </p:cNvSpPr>
            <p:nvPr/>
          </p:nvSpPr>
          <p:spPr bwMode="auto">
            <a:xfrm flipV="1">
              <a:off x="1908" y="1761"/>
              <a:ext cx="261" cy="261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8" name="Group 61"/>
          <p:cNvGrpSpPr>
            <a:grpSpLocks/>
          </p:cNvGrpSpPr>
          <p:nvPr/>
        </p:nvGrpSpPr>
        <p:grpSpPr bwMode="auto">
          <a:xfrm>
            <a:off x="5844507" y="1980216"/>
            <a:ext cx="2405062" cy="1866900"/>
            <a:chOff x="3491" y="1547"/>
            <a:chExt cx="1515" cy="1176"/>
          </a:xfrm>
        </p:grpSpPr>
        <p:sp>
          <p:nvSpPr>
            <p:cNvPr id="9253" name="Line 62"/>
            <p:cNvSpPr>
              <a:spLocks noChangeShapeType="1"/>
            </p:cNvSpPr>
            <p:nvPr/>
          </p:nvSpPr>
          <p:spPr bwMode="auto">
            <a:xfrm flipH="1">
              <a:off x="4415" y="2657"/>
              <a:ext cx="114" cy="2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54" name="Line 63"/>
            <p:cNvSpPr>
              <a:spLocks noChangeShapeType="1"/>
            </p:cNvSpPr>
            <p:nvPr/>
          </p:nvSpPr>
          <p:spPr bwMode="auto">
            <a:xfrm flipH="1">
              <a:off x="4580" y="2609"/>
              <a:ext cx="117" cy="38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55" name="Line 64"/>
            <p:cNvSpPr>
              <a:spLocks noChangeShapeType="1"/>
            </p:cNvSpPr>
            <p:nvPr/>
          </p:nvSpPr>
          <p:spPr bwMode="auto">
            <a:xfrm flipH="1">
              <a:off x="4742" y="2528"/>
              <a:ext cx="108" cy="59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56" name="Line 65"/>
            <p:cNvSpPr>
              <a:spLocks noChangeShapeType="1"/>
            </p:cNvSpPr>
            <p:nvPr/>
          </p:nvSpPr>
          <p:spPr bwMode="auto">
            <a:xfrm flipH="1">
              <a:off x="4898" y="2444"/>
              <a:ext cx="108" cy="62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57" name="Line 66"/>
            <p:cNvSpPr>
              <a:spLocks noChangeShapeType="1"/>
            </p:cNvSpPr>
            <p:nvPr/>
          </p:nvSpPr>
          <p:spPr bwMode="auto">
            <a:xfrm flipV="1">
              <a:off x="4385" y="2518"/>
              <a:ext cx="9" cy="106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58" name="Line 67"/>
            <p:cNvSpPr>
              <a:spLocks noChangeShapeType="1"/>
            </p:cNvSpPr>
            <p:nvPr/>
          </p:nvSpPr>
          <p:spPr bwMode="auto">
            <a:xfrm flipH="1">
              <a:off x="4058" y="2573"/>
              <a:ext cx="12" cy="12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59" name="Line 68"/>
            <p:cNvSpPr>
              <a:spLocks noChangeShapeType="1"/>
            </p:cNvSpPr>
            <p:nvPr/>
          </p:nvSpPr>
          <p:spPr bwMode="auto">
            <a:xfrm flipH="1" flipV="1">
              <a:off x="3917" y="2692"/>
              <a:ext cx="114" cy="31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60" name="Line 69"/>
            <p:cNvSpPr>
              <a:spLocks noChangeShapeType="1"/>
            </p:cNvSpPr>
            <p:nvPr/>
          </p:nvSpPr>
          <p:spPr bwMode="auto">
            <a:xfrm flipH="1" flipV="1">
              <a:off x="3779" y="2620"/>
              <a:ext cx="102" cy="55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61" name="Line 70"/>
            <p:cNvSpPr>
              <a:spLocks noChangeShapeType="1"/>
            </p:cNvSpPr>
            <p:nvPr/>
          </p:nvSpPr>
          <p:spPr bwMode="auto">
            <a:xfrm flipH="1" flipV="1">
              <a:off x="3641" y="2557"/>
              <a:ext cx="108" cy="49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62" name="Line 71"/>
            <p:cNvSpPr>
              <a:spLocks noChangeShapeType="1"/>
            </p:cNvSpPr>
            <p:nvPr/>
          </p:nvSpPr>
          <p:spPr bwMode="auto">
            <a:xfrm flipH="1" flipV="1">
              <a:off x="3491" y="2464"/>
              <a:ext cx="108" cy="6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63" name="Line 72"/>
            <p:cNvSpPr>
              <a:spLocks noChangeShapeType="1"/>
            </p:cNvSpPr>
            <p:nvPr/>
          </p:nvSpPr>
          <p:spPr bwMode="auto">
            <a:xfrm flipH="1">
              <a:off x="4067" y="2393"/>
              <a:ext cx="12" cy="122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64" name="Line 73"/>
            <p:cNvSpPr>
              <a:spLocks noChangeShapeType="1"/>
            </p:cNvSpPr>
            <p:nvPr/>
          </p:nvSpPr>
          <p:spPr bwMode="auto">
            <a:xfrm flipH="1">
              <a:off x="4079" y="2186"/>
              <a:ext cx="12" cy="12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65" name="Line 74"/>
            <p:cNvSpPr>
              <a:spLocks noChangeShapeType="1"/>
            </p:cNvSpPr>
            <p:nvPr/>
          </p:nvSpPr>
          <p:spPr bwMode="auto">
            <a:xfrm flipH="1">
              <a:off x="4091" y="1988"/>
              <a:ext cx="12" cy="122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66" name="Line 75"/>
            <p:cNvSpPr>
              <a:spLocks noChangeShapeType="1"/>
            </p:cNvSpPr>
            <p:nvPr/>
          </p:nvSpPr>
          <p:spPr bwMode="auto">
            <a:xfrm flipH="1">
              <a:off x="4109" y="1802"/>
              <a:ext cx="12" cy="12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67" name="Line 76"/>
            <p:cNvSpPr>
              <a:spLocks noChangeShapeType="1"/>
            </p:cNvSpPr>
            <p:nvPr/>
          </p:nvSpPr>
          <p:spPr bwMode="auto">
            <a:xfrm flipV="1">
              <a:off x="4403" y="2353"/>
              <a:ext cx="9" cy="10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68" name="Line 77"/>
            <p:cNvSpPr>
              <a:spLocks noChangeShapeType="1"/>
            </p:cNvSpPr>
            <p:nvPr/>
          </p:nvSpPr>
          <p:spPr bwMode="auto">
            <a:xfrm flipV="1">
              <a:off x="4418" y="2176"/>
              <a:ext cx="9" cy="106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69" name="Line 78"/>
            <p:cNvSpPr>
              <a:spLocks noChangeShapeType="1"/>
            </p:cNvSpPr>
            <p:nvPr/>
          </p:nvSpPr>
          <p:spPr bwMode="auto">
            <a:xfrm flipV="1">
              <a:off x="4430" y="2017"/>
              <a:ext cx="9" cy="10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70" name="Line 79"/>
            <p:cNvSpPr>
              <a:spLocks noChangeShapeType="1"/>
            </p:cNvSpPr>
            <p:nvPr/>
          </p:nvSpPr>
          <p:spPr bwMode="auto">
            <a:xfrm flipV="1">
              <a:off x="4439" y="1852"/>
              <a:ext cx="9" cy="106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71" name="Line 80"/>
            <p:cNvSpPr>
              <a:spLocks noChangeShapeType="1"/>
            </p:cNvSpPr>
            <p:nvPr/>
          </p:nvSpPr>
          <p:spPr bwMode="auto">
            <a:xfrm flipV="1">
              <a:off x="4448" y="1702"/>
              <a:ext cx="9" cy="115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72" name="Line 81"/>
            <p:cNvSpPr>
              <a:spLocks noChangeShapeType="1"/>
            </p:cNvSpPr>
            <p:nvPr/>
          </p:nvSpPr>
          <p:spPr bwMode="auto">
            <a:xfrm flipH="1">
              <a:off x="4196" y="1547"/>
              <a:ext cx="123" cy="4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73" name="Line 82"/>
            <p:cNvSpPr>
              <a:spLocks noChangeShapeType="1"/>
            </p:cNvSpPr>
            <p:nvPr/>
          </p:nvSpPr>
          <p:spPr bwMode="auto">
            <a:xfrm flipH="1">
              <a:off x="4112" y="1643"/>
              <a:ext cx="63" cy="107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74" name="Line 83"/>
            <p:cNvSpPr>
              <a:spLocks noChangeShapeType="1"/>
            </p:cNvSpPr>
            <p:nvPr/>
          </p:nvSpPr>
          <p:spPr bwMode="auto">
            <a:xfrm flipH="1" flipV="1">
              <a:off x="4379" y="1558"/>
              <a:ext cx="78" cy="94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9" name="Group 84"/>
          <p:cNvGrpSpPr>
            <a:grpSpLocks/>
          </p:cNvGrpSpPr>
          <p:nvPr/>
        </p:nvGrpSpPr>
        <p:grpSpPr bwMode="auto">
          <a:xfrm>
            <a:off x="5846094" y="1978628"/>
            <a:ext cx="2405063" cy="1866900"/>
            <a:chOff x="3491" y="1547"/>
            <a:chExt cx="1515" cy="1176"/>
          </a:xfrm>
        </p:grpSpPr>
        <p:sp>
          <p:nvSpPr>
            <p:cNvPr id="9231" name="Line 85"/>
            <p:cNvSpPr>
              <a:spLocks noChangeShapeType="1"/>
            </p:cNvSpPr>
            <p:nvPr/>
          </p:nvSpPr>
          <p:spPr bwMode="auto">
            <a:xfrm flipH="1">
              <a:off x="4415" y="2657"/>
              <a:ext cx="114" cy="23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32" name="Line 86"/>
            <p:cNvSpPr>
              <a:spLocks noChangeShapeType="1"/>
            </p:cNvSpPr>
            <p:nvPr/>
          </p:nvSpPr>
          <p:spPr bwMode="auto">
            <a:xfrm flipH="1">
              <a:off x="4580" y="2609"/>
              <a:ext cx="117" cy="3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33" name="Line 87"/>
            <p:cNvSpPr>
              <a:spLocks noChangeShapeType="1"/>
            </p:cNvSpPr>
            <p:nvPr/>
          </p:nvSpPr>
          <p:spPr bwMode="auto">
            <a:xfrm flipH="1">
              <a:off x="4742" y="2528"/>
              <a:ext cx="108" cy="59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34" name="Line 88"/>
            <p:cNvSpPr>
              <a:spLocks noChangeShapeType="1"/>
            </p:cNvSpPr>
            <p:nvPr/>
          </p:nvSpPr>
          <p:spPr bwMode="auto">
            <a:xfrm flipH="1">
              <a:off x="4898" y="2444"/>
              <a:ext cx="108" cy="6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35" name="Line 89"/>
            <p:cNvSpPr>
              <a:spLocks noChangeShapeType="1"/>
            </p:cNvSpPr>
            <p:nvPr/>
          </p:nvSpPr>
          <p:spPr bwMode="auto">
            <a:xfrm flipV="1">
              <a:off x="4385" y="2518"/>
              <a:ext cx="9" cy="10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36" name="Line 90"/>
            <p:cNvSpPr>
              <a:spLocks noChangeShapeType="1"/>
            </p:cNvSpPr>
            <p:nvPr/>
          </p:nvSpPr>
          <p:spPr bwMode="auto">
            <a:xfrm flipH="1">
              <a:off x="4058" y="2573"/>
              <a:ext cx="12" cy="122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37" name="Line 91"/>
            <p:cNvSpPr>
              <a:spLocks noChangeShapeType="1"/>
            </p:cNvSpPr>
            <p:nvPr/>
          </p:nvSpPr>
          <p:spPr bwMode="auto">
            <a:xfrm flipH="1" flipV="1">
              <a:off x="3917" y="2692"/>
              <a:ext cx="114" cy="3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38" name="Line 92"/>
            <p:cNvSpPr>
              <a:spLocks noChangeShapeType="1"/>
            </p:cNvSpPr>
            <p:nvPr/>
          </p:nvSpPr>
          <p:spPr bwMode="auto">
            <a:xfrm flipH="1" flipV="1">
              <a:off x="3779" y="2620"/>
              <a:ext cx="102" cy="55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39" name="Line 93"/>
            <p:cNvSpPr>
              <a:spLocks noChangeShapeType="1"/>
            </p:cNvSpPr>
            <p:nvPr/>
          </p:nvSpPr>
          <p:spPr bwMode="auto">
            <a:xfrm flipH="1" flipV="1">
              <a:off x="3641" y="2557"/>
              <a:ext cx="108" cy="49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40" name="Line 94"/>
            <p:cNvSpPr>
              <a:spLocks noChangeShapeType="1"/>
            </p:cNvSpPr>
            <p:nvPr/>
          </p:nvSpPr>
          <p:spPr bwMode="auto">
            <a:xfrm flipH="1" flipV="1">
              <a:off x="3491" y="2464"/>
              <a:ext cx="108" cy="64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41" name="Line 95"/>
            <p:cNvSpPr>
              <a:spLocks noChangeShapeType="1"/>
            </p:cNvSpPr>
            <p:nvPr/>
          </p:nvSpPr>
          <p:spPr bwMode="auto">
            <a:xfrm flipH="1">
              <a:off x="4067" y="2393"/>
              <a:ext cx="12" cy="12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42" name="Line 96"/>
            <p:cNvSpPr>
              <a:spLocks noChangeShapeType="1"/>
            </p:cNvSpPr>
            <p:nvPr/>
          </p:nvSpPr>
          <p:spPr bwMode="auto">
            <a:xfrm flipH="1">
              <a:off x="4079" y="2186"/>
              <a:ext cx="12" cy="122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43" name="Line 97"/>
            <p:cNvSpPr>
              <a:spLocks noChangeShapeType="1"/>
            </p:cNvSpPr>
            <p:nvPr/>
          </p:nvSpPr>
          <p:spPr bwMode="auto">
            <a:xfrm flipH="1">
              <a:off x="4091" y="1988"/>
              <a:ext cx="12" cy="12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44" name="Line 98"/>
            <p:cNvSpPr>
              <a:spLocks noChangeShapeType="1"/>
            </p:cNvSpPr>
            <p:nvPr/>
          </p:nvSpPr>
          <p:spPr bwMode="auto">
            <a:xfrm flipH="1">
              <a:off x="4109" y="1802"/>
              <a:ext cx="12" cy="122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45" name="Line 99"/>
            <p:cNvSpPr>
              <a:spLocks noChangeShapeType="1"/>
            </p:cNvSpPr>
            <p:nvPr/>
          </p:nvSpPr>
          <p:spPr bwMode="auto">
            <a:xfrm flipV="1">
              <a:off x="4403" y="2353"/>
              <a:ext cx="9" cy="106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46" name="Line 100"/>
            <p:cNvSpPr>
              <a:spLocks noChangeShapeType="1"/>
            </p:cNvSpPr>
            <p:nvPr/>
          </p:nvSpPr>
          <p:spPr bwMode="auto">
            <a:xfrm flipV="1">
              <a:off x="4418" y="2176"/>
              <a:ext cx="9" cy="10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47" name="Line 101"/>
            <p:cNvSpPr>
              <a:spLocks noChangeShapeType="1"/>
            </p:cNvSpPr>
            <p:nvPr/>
          </p:nvSpPr>
          <p:spPr bwMode="auto">
            <a:xfrm flipV="1">
              <a:off x="4430" y="2017"/>
              <a:ext cx="9" cy="106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48" name="Line 102"/>
            <p:cNvSpPr>
              <a:spLocks noChangeShapeType="1"/>
            </p:cNvSpPr>
            <p:nvPr/>
          </p:nvSpPr>
          <p:spPr bwMode="auto">
            <a:xfrm flipV="1">
              <a:off x="4439" y="1852"/>
              <a:ext cx="9" cy="10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49" name="Line 103"/>
            <p:cNvSpPr>
              <a:spLocks noChangeShapeType="1"/>
            </p:cNvSpPr>
            <p:nvPr/>
          </p:nvSpPr>
          <p:spPr bwMode="auto">
            <a:xfrm flipV="1">
              <a:off x="4448" y="1702"/>
              <a:ext cx="9" cy="115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50" name="Line 104"/>
            <p:cNvSpPr>
              <a:spLocks noChangeShapeType="1"/>
            </p:cNvSpPr>
            <p:nvPr/>
          </p:nvSpPr>
          <p:spPr bwMode="auto">
            <a:xfrm flipH="1">
              <a:off x="4196" y="1547"/>
              <a:ext cx="123" cy="41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51" name="Line 105"/>
            <p:cNvSpPr>
              <a:spLocks noChangeShapeType="1"/>
            </p:cNvSpPr>
            <p:nvPr/>
          </p:nvSpPr>
          <p:spPr bwMode="auto">
            <a:xfrm flipH="1">
              <a:off x="4112" y="1643"/>
              <a:ext cx="63" cy="107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52" name="Line 106"/>
            <p:cNvSpPr>
              <a:spLocks noChangeShapeType="1"/>
            </p:cNvSpPr>
            <p:nvPr/>
          </p:nvSpPr>
          <p:spPr bwMode="auto">
            <a:xfrm flipH="1" flipV="1">
              <a:off x="4379" y="1558"/>
              <a:ext cx="78" cy="9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16171" name="Text Box 107"/>
          <p:cNvSpPr txBox="1">
            <a:spLocks noChangeArrowheads="1"/>
          </p:cNvSpPr>
          <p:nvPr/>
        </p:nvSpPr>
        <p:spPr bwMode="auto">
          <a:xfrm>
            <a:off x="4848919" y="3323241"/>
            <a:ext cx="11287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long-term memory</a:t>
            </a:r>
          </a:p>
        </p:txBody>
      </p:sp>
      <p:sp>
        <p:nvSpPr>
          <p:cNvPr id="9228" name="Text Box 108"/>
          <p:cNvSpPr txBox="1">
            <a:spLocks noChangeArrowheads="1"/>
          </p:cNvSpPr>
          <p:nvPr/>
        </p:nvSpPr>
        <p:spPr bwMode="auto">
          <a:xfrm>
            <a:off x="7596312" y="2658250"/>
            <a:ext cx="11287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short-term memory</a:t>
            </a:r>
          </a:p>
        </p:txBody>
      </p:sp>
      <p:sp>
        <p:nvSpPr>
          <p:cNvPr id="9229" name="Rectangle 109"/>
          <p:cNvSpPr>
            <a:spLocks noChangeArrowheads="1"/>
          </p:cNvSpPr>
          <p:nvPr/>
        </p:nvSpPr>
        <p:spPr bwMode="auto">
          <a:xfrm>
            <a:off x="298223" y="268188"/>
            <a:ext cx="8294687" cy="57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20000"/>
              </a:spcAft>
              <a:defRPr/>
            </a:pPr>
            <a:r>
              <a:rPr lang="en-GB" sz="24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Restoring Memory  </a:t>
            </a:r>
            <a:endParaRPr lang="en-US" sz="2400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Text Box 110">
            <a:extLst>
              <a:ext uri="{FF2B5EF4-FFF2-40B4-BE49-F238E27FC236}">
                <a16:creationId xmlns:a16="http://schemas.microsoft.com/office/drawing/2014/main" id="{5511F0C6-BC4E-4E5D-B740-50E72FC03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023" y="1132068"/>
            <a:ext cx="2966947" cy="46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7013" indent="-227013" fontAlgn="base">
              <a:spcBef>
                <a:spcPct val="1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MIMO </a:t>
            </a:r>
            <a:r>
              <a:rPr lang="en-US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Biomimetic device mimics signal processing function of hippocampal neural circuits</a:t>
            </a:r>
          </a:p>
          <a:p>
            <a:pPr marL="227013" indent="-227013" fontAlgn="base">
              <a:spcBef>
                <a:spcPct val="1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 with the hippocampus using multi-electrode arrays</a:t>
            </a:r>
          </a:p>
          <a:p>
            <a:pPr marL="227013" indent="-227013" fontAlgn="base">
              <a:spcBef>
                <a:spcPct val="1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 upstream hippocampal signals into downstream hippocampal signals using a computational model </a:t>
            </a:r>
          </a:p>
          <a:p>
            <a:pPr marL="227013" indent="-227013" fontAlgn="base">
              <a:spcBef>
                <a:spcPct val="1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By-pass damaged </a:t>
            </a:r>
            <a:br>
              <a:rPr lang="en-US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hippocampal region</a:t>
            </a:r>
          </a:p>
          <a:p>
            <a:pPr marL="227013" indent="-227013" fontAlgn="base">
              <a:spcBef>
                <a:spcPct val="1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Restore episodic </a:t>
            </a:r>
            <a:br>
              <a:rPr lang="en-US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 functions</a:t>
            </a:r>
          </a:p>
        </p:txBody>
      </p:sp>
    </p:spTree>
    <p:extLst>
      <p:ext uri="{BB962C8B-B14F-4D97-AF65-F5344CB8AC3E}">
        <p14:creationId xmlns:p14="http://schemas.microsoft.com/office/powerpoint/2010/main" val="22416892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mph" presetSubtype="0" repeatCount="indefinite" fill="hold" nodeType="after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emph" presetSubtype="0" repeatCount="indefinite" fill="hold" nodeType="after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5" presetClass="emph" presetSubtype="0" repeatCount="indefinite" fill="hold" nodeType="after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171" grpId="0"/>
      <p:bldP spid="216171" grpId="1"/>
      <p:bldP spid="216171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97" y="1062926"/>
            <a:ext cx="6263640" cy="5106417"/>
          </a:xfrm>
          <a:prstGeom prst="rect">
            <a:avLst/>
          </a:prstGeom>
        </p:spPr>
      </p:pic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5841332" y="3404203"/>
            <a:ext cx="2405062" cy="452438"/>
            <a:chOff x="3491" y="2432"/>
            <a:chExt cx="1515" cy="285"/>
          </a:xfrm>
        </p:grpSpPr>
        <p:sp>
          <p:nvSpPr>
            <p:cNvPr id="9317" name="Line 4"/>
            <p:cNvSpPr>
              <a:spLocks noChangeShapeType="1"/>
            </p:cNvSpPr>
            <p:nvPr/>
          </p:nvSpPr>
          <p:spPr bwMode="auto">
            <a:xfrm flipH="1">
              <a:off x="4415" y="2645"/>
              <a:ext cx="114" cy="23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18" name="Line 5"/>
            <p:cNvSpPr>
              <a:spLocks noChangeShapeType="1"/>
            </p:cNvSpPr>
            <p:nvPr/>
          </p:nvSpPr>
          <p:spPr bwMode="auto">
            <a:xfrm flipH="1">
              <a:off x="4580" y="2597"/>
              <a:ext cx="117" cy="38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19" name="Line 6"/>
            <p:cNvSpPr>
              <a:spLocks noChangeShapeType="1"/>
            </p:cNvSpPr>
            <p:nvPr/>
          </p:nvSpPr>
          <p:spPr bwMode="auto">
            <a:xfrm flipH="1">
              <a:off x="4742" y="2516"/>
              <a:ext cx="108" cy="59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20" name="Line 7"/>
            <p:cNvSpPr>
              <a:spLocks noChangeShapeType="1"/>
            </p:cNvSpPr>
            <p:nvPr/>
          </p:nvSpPr>
          <p:spPr bwMode="auto">
            <a:xfrm flipH="1">
              <a:off x="4898" y="2432"/>
              <a:ext cx="108" cy="62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21" name="Line 8"/>
            <p:cNvSpPr>
              <a:spLocks noChangeShapeType="1"/>
            </p:cNvSpPr>
            <p:nvPr/>
          </p:nvSpPr>
          <p:spPr bwMode="auto">
            <a:xfrm flipH="1">
              <a:off x="4262" y="2687"/>
              <a:ext cx="105" cy="20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22" name="Line 9"/>
            <p:cNvSpPr>
              <a:spLocks noChangeShapeType="1"/>
            </p:cNvSpPr>
            <p:nvPr/>
          </p:nvSpPr>
          <p:spPr bwMode="auto">
            <a:xfrm flipH="1" flipV="1">
              <a:off x="4109" y="2716"/>
              <a:ext cx="117" cy="1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23" name="Line 10"/>
            <p:cNvSpPr>
              <a:spLocks noChangeShapeType="1"/>
            </p:cNvSpPr>
            <p:nvPr/>
          </p:nvSpPr>
          <p:spPr bwMode="auto">
            <a:xfrm flipH="1" flipV="1">
              <a:off x="3917" y="2680"/>
              <a:ext cx="114" cy="31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24" name="Line 11"/>
            <p:cNvSpPr>
              <a:spLocks noChangeShapeType="1"/>
            </p:cNvSpPr>
            <p:nvPr/>
          </p:nvSpPr>
          <p:spPr bwMode="auto">
            <a:xfrm flipH="1" flipV="1">
              <a:off x="3779" y="2608"/>
              <a:ext cx="102" cy="55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25" name="Line 12"/>
            <p:cNvSpPr>
              <a:spLocks noChangeShapeType="1"/>
            </p:cNvSpPr>
            <p:nvPr/>
          </p:nvSpPr>
          <p:spPr bwMode="auto">
            <a:xfrm flipH="1" flipV="1">
              <a:off x="3641" y="2545"/>
              <a:ext cx="108" cy="49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26" name="Line 13"/>
            <p:cNvSpPr>
              <a:spLocks noChangeShapeType="1"/>
            </p:cNvSpPr>
            <p:nvPr/>
          </p:nvSpPr>
          <p:spPr bwMode="auto">
            <a:xfrm flipH="1" flipV="1">
              <a:off x="3491" y="2452"/>
              <a:ext cx="108" cy="64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844507" y="3404203"/>
            <a:ext cx="2405062" cy="452438"/>
            <a:chOff x="3491" y="2432"/>
            <a:chExt cx="1515" cy="285"/>
          </a:xfrm>
        </p:grpSpPr>
        <p:sp>
          <p:nvSpPr>
            <p:cNvPr id="9307" name="Line 15"/>
            <p:cNvSpPr>
              <a:spLocks noChangeShapeType="1"/>
            </p:cNvSpPr>
            <p:nvPr/>
          </p:nvSpPr>
          <p:spPr bwMode="auto">
            <a:xfrm flipH="1">
              <a:off x="4415" y="2645"/>
              <a:ext cx="114" cy="23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08" name="Line 16"/>
            <p:cNvSpPr>
              <a:spLocks noChangeShapeType="1"/>
            </p:cNvSpPr>
            <p:nvPr/>
          </p:nvSpPr>
          <p:spPr bwMode="auto">
            <a:xfrm flipH="1">
              <a:off x="4580" y="2597"/>
              <a:ext cx="117" cy="3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09" name="Line 17"/>
            <p:cNvSpPr>
              <a:spLocks noChangeShapeType="1"/>
            </p:cNvSpPr>
            <p:nvPr/>
          </p:nvSpPr>
          <p:spPr bwMode="auto">
            <a:xfrm flipH="1">
              <a:off x="4742" y="2516"/>
              <a:ext cx="108" cy="59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10" name="Line 18"/>
            <p:cNvSpPr>
              <a:spLocks noChangeShapeType="1"/>
            </p:cNvSpPr>
            <p:nvPr/>
          </p:nvSpPr>
          <p:spPr bwMode="auto">
            <a:xfrm flipH="1">
              <a:off x="4898" y="2432"/>
              <a:ext cx="108" cy="6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11" name="Line 19"/>
            <p:cNvSpPr>
              <a:spLocks noChangeShapeType="1"/>
            </p:cNvSpPr>
            <p:nvPr/>
          </p:nvSpPr>
          <p:spPr bwMode="auto">
            <a:xfrm flipH="1">
              <a:off x="4262" y="2687"/>
              <a:ext cx="105" cy="2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12" name="Line 20"/>
            <p:cNvSpPr>
              <a:spLocks noChangeShapeType="1"/>
            </p:cNvSpPr>
            <p:nvPr/>
          </p:nvSpPr>
          <p:spPr bwMode="auto">
            <a:xfrm flipH="1" flipV="1">
              <a:off x="4109" y="2716"/>
              <a:ext cx="117" cy="1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13" name="Line 21"/>
            <p:cNvSpPr>
              <a:spLocks noChangeShapeType="1"/>
            </p:cNvSpPr>
            <p:nvPr/>
          </p:nvSpPr>
          <p:spPr bwMode="auto">
            <a:xfrm flipH="1" flipV="1">
              <a:off x="3917" y="2680"/>
              <a:ext cx="114" cy="3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14" name="Line 22"/>
            <p:cNvSpPr>
              <a:spLocks noChangeShapeType="1"/>
            </p:cNvSpPr>
            <p:nvPr/>
          </p:nvSpPr>
          <p:spPr bwMode="auto">
            <a:xfrm flipH="1" flipV="1">
              <a:off x="3779" y="2608"/>
              <a:ext cx="102" cy="55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15" name="Line 23"/>
            <p:cNvSpPr>
              <a:spLocks noChangeShapeType="1"/>
            </p:cNvSpPr>
            <p:nvPr/>
          </p:nvSpPr>
          <p:spPr bwMode="auto">
            <a:xfrm flipH="1" flipV="1">
              <a:off x="3641" y="2545"/>
              <a:ext cx="108" cy="49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16" name="Line 24"/>
            <p:cNvSpPr>
              <a:spLocks noChangeShapeType="1"/>
            </p:cNvSpPr>
            <p:nvPr/>
          </p:nvSpPr>
          <p:spPr bwMode="auto">
            <a:xfrm flipH="1" flipV="1">
              <a:off x="3491" y="2452"/>
              <a:ext cx="108" cy="64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5846094" y="3404203"/>
            <a:ext cx="2405063" cy="452438"/>
            <a:chOff x="3491" y="2432"/>
            <a:chExt cx="1515" cy="285"/>
          </a:xfrm>
        </p:grpSpPr>
        <p:sp>
          <p:nvSpPr>
            <p:cNvPr id="9297" name="Line 26"/>
            <p:cNvSpPr>
              <a:spLocks noChangeShapeType="1"/>
            </p:cNvSpPr>
            <p:nvPr/>
          </p:nvSpPr>
          <p:spPr bwMode="auto">
            <a:xfrm flipH="1">
              <a:off x="4415" y="2645"/>
              <a:ext cx="114" cy="2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98" name="Line 27"/>
            <p:cNvSpPr>
              <a:spLocks noChangeShapeType="1"/>
            </p:cNvSpPr>
            <p:nvPr/>
          </p:nvSpPr>
          <p:spPr bwMode="auto">
            <a:xfrm flipH="1">
              <a:off x="4580" y="2597"/>
              <a:ext cx="117" cy="38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99" name="Line 28"/>
            <p:cNvSpPr>
              <a:spLocks noChangeShapeType="1"/>
            </p:cNvSpPr>
            <p:nvPr/>
          </p:nvSpPr>
          <p:spPr bwMode="auto">
            <a:xfrm flipH="1">
              <a:off x="4742" y="2516"/>
              <a:ext cx="108" cy="59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00" name="Line 29"/>
            <p:cNvSpPr>
              <a:spLocks noChangeShapeType="1"/>
            </p:cNvSpPr>
            <p:nvPr/>
          </p:nvSpPr>
          <p:spPr bwMode="auto">
            <a:xfrm flipH="1">
              <a:off x="4898" y="2432"/>
              <a:ext cx="108" cy="62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01" name="Line 30"/>
            <p:cNvSpPr>
              <a:spLocks noChangeShapeType="1"/>
            </p:cNvSpPr>
            <p:nvPr/>
          </p:nvSpPr>
          <p:spPr bwMode="auto">
            <a:xfrm flipH="1">
              <a:off x="4262" y="2687"/>
              <a:ext cx="105" cy="20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02" name="Line 31"/>
            <p:cNvSpPr>
              <a:spLocks noChangeShapeType="1"/>
            </p:cNvSpPr>
            <p:nvPr/>
          </p:nvSpPr>
          <p:spPr bwMode="auto">
            <a:xfrm flipH="1" flipV="1">
              <a:off x="4109" y="2716"/>
              <a:ext cx="117" cy="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03" name="Line 32"/>
            <p:cNvSpPr>
              <a:spLocks noChangeShapeType="1"/>
            </p:cNvSpPr>
            <p:nvPr/>
          </p:nvSpPr>
          <p:spPr bwMode="auto">
            <a:xfrm flipH="1" flipV="1">
              <a:off x="3917" y="2680"/>
              <a:ext cx="114" cy="31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04" name="Line 33"/>
            <p:cNvSpPr>
              <a:spLocks noChangeShapeType="1"/>
            </p:cNvSpPr>
            <p:nvPr/>
          </p:nvSpPr>
          <p:spPr bwMode="auto">
            <a:xfrm flipH="1" flipV="1">
              <a:off x="3779" y="2608"/>
              <a:ext cx="102" cy="55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05" name="Line 34"/>
            <p:cNvSpPr>
              <a:spLocks noChangeShapeType="1"/>
            </p:cNvSpPr>
            <p:nvPr/>
          </p:nvSpPr>
          <p:spPr bwMode="auto">
            <a:xfrm flipH="1" flipV="1">
              <a:off x="3641" y="2545"/>
              <a:ext cx="108" cy="49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06" name="Line 35"/>
            <p:cNvSpPr>
              <a:spLocks noChangeShapeType="1"/>
            </p:cNvSpPr>
            <p:nvPr/>
          </p:nvSpPr>
          <p:spPr bwMode="auto">
            <a:xfrm flipH="1" flipV="1">
              <a:off x="3491" y="2452"/>
              <a:ext cx="108" cy="6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5841332" y="3397853"/>
            <a:ext cx="2405062" cy="452438"/>
            <a:chOff x="3491" y="2432"/>
            <a:chExt cx="1515" cy="285"/>
          </a:xfrm>
        </p:grpSpPr>
        <p:sp>
          <p:nvSpPr>
            <p:cNvPr id="9287" name="Line 37"/>
            <p:cNvSpPr>
              <a:spLocks noChangeShapeType="1"/>
            </p:cNvSpPr>
            <p:nvPr/>
          </p:nvSpPr>
          <p:spPr bwMode="auto">
            <a:xfrm flipH="1">
              <a:off x="4415" y="2645"/>
              <a:ext cx="114" cy="2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88" name="Line 38"/>
            <p:cNvSpPr>
              <a:spLocks noChangeShapeType="1"/>
            </p:cNvSpPr>
            <p:nvPr/>
          </p:nvSpPr>
          <p:spPr bwMode="auto">
            <a:xfrm flipH="1">
              <a:off x="4580" y="2597"/>
              <a:ext cx="117" cy="38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89" name="Line 39"/>
            <p:cNvSpPr>
              <a:spLocks noChangeShapeType="1"/>
            </p:cNvSpPr>
            <p:nvPr/>
          </p:nvSpPr>
          <p:spPr bwMode="auto">
            <a:xfrm flipH="1">
              <a:off x="4742" y="2516"/>
              <a:ext cx="108" cy="59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90" name="Line 40"/>
            <p:cNvSpPr>
              <a:spLocks noChangeShapeType="1"/>
            </p:cNvSpPr>
            <p:nvPr/>
          </p:nvSpPr>
          <p:spPr bwMode="auto">
            <a:xfrm flipH="1">
              <a:off x="4898" y="2432"/>
              <a:ext cx="108" cy="62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91" name="Line 41"/>
            <p:cNvSpPr>
              <a:spLocks noChangeShapeType="1"/>
            </p:cNvSpPr>
            <p:nvPr/>
          </p:nvSpPr>
          <p:spPr bwMode="auto">
            <a:xfrm flipH="1">
              <a:off x="4262" y="2687"/>
              <a:ext cx="105" cy="20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92" name="Line 42"/>
            <p:cNvSpPr>
              <a:spLocks noChangeShapeType="1"/>
            </p:cNvSpPr>
            <p:nvPr/>
          </p:nvSpPr>
          <p:spPr bwMode="auto">
            <a:xfrm flipH="1" flipV="1">
              <a:off x="4109" y="2716"/>
              <a:ext cx="117" cy="1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93" name="Line 43"/>
            <p:cNvSpPr>
              <a:spLocks noChangeShapeType="1"/>
            </p:cNvSpPr>
            <p:nvPr/>
          </p:nvSpPr>
          <p:spPr bwMode="auto">
            <a:xfrm flipH="1" flipV="1">
              <a:off x="3917" y="2680"/>
              <a:ext cx="114" cy="31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94" name="Line 44"/>
            <p:cNvSpPr>
              <a:spLocks noChangeShapeType="1"/>
            </p:cNvSpPr>
            <p:nvPr/>
          </p:nvSpPr>
          <p:spPr bwMode="auto">
            <a:xfrm flipH="1" flipV="1">
              <a:off x="3779" y="2608"/>
              <a:ext cx="102" cy="55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95" name="Line 45"/>
            <p:cNvSpPr>
              <a:spLocks noChangeShapeType="1"/>
            </p:cNvSpPr>
            <p:nvPr/>
          </p:nvSpPr>
          <p:spPr bwMode="auto">
            <a:xfrm flipH="1" flipV="1">
              <a:off x="3641" y="2545"/>
              <a:ext cx="108" cy="49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96" name="Line 46"/>
            <p:cNvSpPr>
              <a:spLocks noChangeShapeType="1"/>
            </p:cNvSpPr>
            <p:nvPr/>
          </p:nvSpPr>
          <p:spPr bwMode="auto">
            <a:xfrm flipH="1" flipV="1">
              <a:off x="3491" y="2452"/>
              <a:ext cx="108" cy="64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5844507" y="3401028"/>
            <a:ext cx="2405062" cy="452438"/>
            <a:chOff x="3491" y="2432"/>
            <a:chExt cx="1515" cy="285"/>
          </a:xfrm>
        </p:grpSpPr>
        <p:sp>
          <p:nvSpPr>
            <p:cNvPr id="9277" name="Line 48"/>
            <p:cNvSpPr>
              <a:spLocks noChangeShapeType="1"/>
            </p:cNvSpPr>
            <p:nvPr/>
          </p:nvSpPr>
          <p:spPr bwMode="auto">
            <a:xfrm flipH="1">
              <a:off x="4415" y="2645"/>
              <a:ext cx="114" cy="23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78" name="Line 49"/>
            <p:cNvSpPr>
              <a:spLocks noChangeShapeType="1"/>
            </p:cNvSpPr>
            <p:nvPr/>
          </p:nvSpPr>
          <p:spPr bwMode="auto">
            <a:xfrm flipH="1">
              <a:off x="4580" y="2597"/>
              <a:ext cx="117" cy="3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79" name="Line 50"/>
            <p:cNvSpPr>
              <a:spLocks noChangeShapeType="1"/>
            </p:cNvSpPr>
            <p:nvPr/>
          </p:nvSpPr>
          <p:spPr bwMode="auto">
            <a:xfrm flipH="1">
              <a:off x="4742" y="2516"/>
              <a:ext cx="108" cy="59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80" name="Line 51"/>
            <p:cNvSpPr>
              <a:spLocks noChangeShapeType="1"/>
            </p:cNvSpPr>
            <p:nvPr/>
          </p:nvSpPr>
          <p:spPr bwMode="auto">
            <a:xfrm flipH="1">
              <a:off x="4898" y="2432"/>
              <a:ext cx="108" cy="6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81" name="Line 52"/>
            <p:cNvSpPr>
              <a:spLocks noChangeShapeType="1"/>
            </p:cNvSpPr>
            <p:nvPr/>
          </p:nvSpPr>
          <p:spPr bwMode="auto">
            <a:xfrm flipH="1">
              <a:off x="4262" y="2687"/>
              <a:ext cx="105" cy="20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82" name="Line 53"/>
            <p:cNvSpPr>
              <a:spLocks noChangeShapeType="1"/>
            </p:cNvSpPr>
            <p:nvPr/>
          </p:nvSpPr>
          <p:spPr bwMode="auto">
            <a:xfrm flipH="1" flipV="1">
              <a:off x="4109" y="2716"/>
              <a:ext cx="117" cy="1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83" name="Line 54"/>
            <p:cNvSpPr>
              <a:spLocks noChangeShapeType="1"/>
            </p:cNvSpPr>
            <p:nvPr/>
          </p:nvSpPr>
          <p:spPr bwMode="auto">
            <a:xfrm flipH="1" flipV="1">
              <a:off x="3917" y="2680"/>
              <a:ext cx="114" cy="31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84" name="Line 55"/>
            <p:cNvSpPr>
              <a:spLocks noChangeShapeType="1"/>
            </p:cNvSpPr>
            <p:nvPr/>
          </p:nvSpPr>
          <p:spPr bwMode="auto">
            <a:xfrm flipH="1" flipV="1">
              <a:off x="3779" y="2608"/>
              <a:ext cx="102" cy="55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85" name="Line 56"/>
            <p:cNvSpPr>
              <a:spLocks noChangeShapeType="1"/>
            </p:cNvSpPr>
            <p:nvPr/>
          </p:nvSpPr>
          <p:spPr bwMode="auto">
            <a:xfrm flipH="1" flipV="1">
              <a:off x="3641" y="2545"/>
              <a:ext cx="108" cy="49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86" name="Line 57"/>
            <p:cNvSpPr>
              <a:spLocks noChangeShapeType="1"/>
            </p:cNvSpPr>
            <p:nvPr/>
          </p:nvSpPr>
          <p:spPr bwMode="auto">
            <a:xfrm flipH="1" flipV="1">
              <a:off x="3491" y="2452"/>
              <a:ext cx="108" cy="64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7" name="Group 58"/>
          <p:cNvGrpSpPr>
            <a:grpSpLocks/>
          </p:cNvGrpSpPr>
          <p:nvPr/>
        </p:nvGrpSpPr>
        <p:grpSpPr bwMode="auto">
          <a:xfrm>
            <a:off x="6787482" y="3691541"/>
            <a:ext cx="423862" cy="414337"/>
            <a:chOff x="1908" y="1761"/>
            <a:chExt cx="267" cy="261"/>
          </a:xfrm>
        </p:grpSpPr>
        <p:sp>
          <p:nvSpPr>
            <p:cNvPr id="9275" name="Line 59"/>
            <p:cNvSpPr>
              <a:spLocks noChangeShapeType="1"/>
            </p:cNvSpPr>
            <p:nvPr/>
          </p:nvSpPr>
          <p:spPr bwMode="auto">
            <a:xfrm>
              <a:off x="1917" y="1764"/>
              <a:ext cx="258" cy="258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76" name="Line 60"/>
            <p:cNvSpPr>
              <a:spLocks noChangeShapeType="1"/>
            </p:cNvSpPr>
            <p:nvPr/>
          </p:nvSpPr>
          <p:spPr bwMode="auto">
            <a:xfrm flipV="1">
              <a:off x="1908" y="1761"/>
              <a:ext cx="261" cy="261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8" name="Group 61"/>
          <p:cNvGrpSpPr>
            <a:grpSpLocks/>
          </p:cNvGrpSpPr>
          <p:nvPr/>
        </p:nvGrpSpPr>
        <p:grpSpPr bwMode="auto">
          <a:xfrm>
            <a:off x="5844507" y="1980216"/>
            <a:ext cx="2405062" cy="1866900"/>
            <a:chOff x="3491" y="1547"/>
            <a:chExt cx="1515" cy="1176"/>
          </a:xfrm>
        </p:grpSpPr>
        <p:sp>
          <p:nvSpPr>
            <p:cNvPr id="9253" name="Line 62"/>
            <p:cNvSpPr>
              <a:spLocks noChangeShapeType="1"/>
            </p:cNvSpPr>
            <p:nvPr/>
          </p:nvSpPr>
          <p:spPr bwMode="auto">
            <a:xfrm flipH="1">
              <a:off x="4415" y="2657"/>
              <a:ext cx="114" cy="2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54" name="Line 63"/>
            <p:cNvSpPr>
              <a:spLocks noChangeShapeType="1"/>
            </p:cNvSpPr>
            <p:nvPr/>
          </p:nvSpPr>
          <p:spPr bwMode="auto">
            <a:xfrm flipH="1">
              <a:off x="4580" y="2609"/>
              <a:ext cx="117" cy="38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55" name="Line 64"/>
            <p:cNvSpPr>
              <a:spLocks noChangeShapeType="1"/>
            </p:cNvSpPr>
            <p:nvPr/>
          </p:nvSpPr>
          <p:spPr bwMode="auto">
            <a:xfrm flipH="1">
              <a:off x="4742" y="2528"/>
              <a:ext cx="108" cy="59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56" name="Line 65"/>
            <p:cNvSpPr>
              <a:spLocks noChangeShapeType="1"/>
            </p:cNvSpPr>
            <p:nvPr/>
          </p:nvSpPr>
          <p:spPr bwMode="auto">
            <a:xfrm flipH="1">
              <a:off x="4898" y="2444"/>
              <a:ext cx="108" cy="62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57" name="Line 66"/>
            <p:cNvSpPr>
              <a:spLocks noChangeShapeType="1"/>
            </p:cNvSpPr>
            <p:nvPr/>
          </p:nvSpPr>
          <p:spPr bwMode="auto">
            <a:xfrm flipV="1">
              <a:off x="4385" y="2518"/>
              <a:ext cx="9" cy="106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58" name="Line 67"/>
            <p:cNvSpPr>
              <a:spLocks noChangeShapeType="1"/>
            </p:cNvSpPr>
            <p:nvPr/>
          </p:nvSpPr>
          <p:spPr bwMode="auto">
            <a:xfrm flipH="1">
              <a:off x="4058" y="2573"/>
              <a:ext cx="12" cy="12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59" name="Line 68"/>
            <p:cNvSpPr>
              <a:spLocks noChangeShapeType="1"/>
            </p:cNvSpPr>
            <p:nvPr/>
          </p:nvSpPr>
          <p:spPr bwMode="auto">
            <a:xfrm flipH="1" flipV="1">
              <a:off x="3917" y="2692"/>
              <a:ext cx="114" cy="31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60" name="Line 69"/>
            <p:cNvSpPr>
              <a:spLocks noChangeShapeType="1"/>
            </p:cNvSpPr>
            <p:nvPr/>
          </p:nvSpPr>
          <p:spPr bwMode="auto">
            <a:xfrm flipH="1" flipV="1">
              <a:off x="3779" y="2620"/>
              <a:ext cx="102" cy="55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61" name="Line 70"/>
            <p:cNvSpPr>
              <a:spLocks noChangeShapeType="1"/>
            </p:cNvSpPr>
            <p:nvPr/>
          </p:nvSpPr>
          <p:spPr bwMode="auto">
            <a:xfrm flipH="1" flipV="1">
              <a:off x="3641" y="2557"/>
              <a:ext cx="108" cy="49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62" name="Line 71"/>
            <p:cNvSpPr>
              <a:spLocks noChangeShapeType="1"/>
            </p:cNvSpPr>
            <p:nvPr/>
          </p:nvSpPr>
          <p:spPr bwMode="auto">
            <a:xfrm flipH="1" flipV="1">
              <a:off x="3491" y="2464"/>
              <a:ext cx="108" cy="6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63" name="Line 72"/>
            <p:cNvSpPr>
              <a:spLocks noChangeShapeType="1"/>
            </p:cNvSpPr>
            <p:nvPr/>
          </p:nvSpPr>
          <p:spPr bwMode="auto">
            <a:xfrm flipH="1">
              <a:off x="4067" y="2393"/>
              <a:ext cx="12" cy="122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64" name="Line 73"/>
            <p:cNvSpPr>
              <a:spLocks noChangeShapeType="1"/>
            </p:cNvSpPr>
            <p:nvPr/>
          </p:nvSpPr>
          <p:spPr bwMode="auto">
            <a:xfrm flipH="1">
              <a:off x="4079" y="2186"/>
              <a:ext cx="12" cy="12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65" name="Line 74"/>
            <p:cNvSpPr>
              <a:spLocks noChangeShapeType="1"/>
            </p:cNvSpPr>
            <p:nvPr/>
          </p:nvSpPr>
          <p:spPr bwMode="auto">
            <a:xfrm flipH="1">
              <a:off x="4091" y="1988"/>
              <a:ext cx="12" cy="122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66" name="Line 75"/>
            <p:cNvSpPr>
              <a:spLocks noChangeShapeType="1"/>
            </p:cNvSpPr>
            <p:nvPr/>
          </p:nvSpPr>
          <p:spPr bwMode="auto">
            <a:xfrm flipH="1">
              <a:off x="4109" y="1802"/>
              <a:ext cx="12" cy="12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67" name="Line 76"/>
            <p:cNvSpPr>
              <a:spLocks noChangeShapeType="1"/>
            </p:cNvSpPr>
            <p:nvPr/>
          </p:nvSpPr>
          <p:spPr bwMode="auto">
            <a:xfrm flipV="1">
              <a:off x="4403" y="2353"/>
              <a:ext cx="9" cy="10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68" name="Line 77"/>
            <p:cNvSpPr>
              <a:spLocks noChangeShapeType="1"/>
            </p:cNvSpPr>
            <p:nvPr/>
          </p:nvSpPr>
          <p:spPr bwMode="auto">
            <a:xfrm flipV="1">
              <a:off x="4418" y="2176"/>
              <a:ext cx="9" cy="106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69" name="Line 78"/>
            <p:cNvSpPr>
              <a:spLocks noChangeShapeType="1"/>
            </p:cNvSpPr>
            <p:nvPr/>
          </p:nvSpPr>
          <p:spPr bwMode="auto">
            <a:xfrm flipV="1">
              <a:off x="4430" y="2017"/>
              <a:ext cx="9" cy="10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70" name="Line 79"/>
            <p:cNvSpPr>
              <a:spLocks noChangeShapeType="1"/>
            </p:cNvSpPr>
            <p:nvPr/>
          </p:nvSpPr>
          <p:spPr bwMode="auto">
            <a:xfrm flipV="1">
              <a:off x="4439" y="1852"/>
              <a:ext cx="9" cy="106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71" name="Line 80"/>
            <p:cNvSpPr>
              <a:spLocks noChangeShapeType="1"/>
            </p:cNvSpPr>
            <p:nvPr/>
          </p:nvSpPr>
          <p:spPr bwMode="auto">
            <a:xfrm flipV="1">
              <a:off x="4448" y="1702"/>
              <a:ext cx="9" cy="115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72" name="Line 81"/>
            <p:cNvSpPr>
              <a:spLocks noChangeShapeType="1"/>
            </p:cNvSpPr>
            <p:nvPr/>
          </p:nvSpPr>
          <p:spPr bwMode="auto">
            <a:xfrm flipH="1">
              <a:off x="4196" y="1547"/>
              <a:ext cx="123" cy="4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73" name="Line 82"/>
            <p:cNvSpPr>
              <a:spLocks noChangeShapeType="1"/>
            </p:cNvSpPr>
            <p:nvPr/>
          </p:nvSpPr>
          <p:spPr bwMode="auto">
            <a:xfrm flipH="1">
              <a:off x="4112" y="1643"/>
              <a:ext cx="63" cy="107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74" name="Line 83"/>
            <p:cNvSpPr>
              <a:spLocks noChangeShapeType="1"/>
            </p:cNvSpPr>
            <p:nvPr/>
          </p:nvSpPr>
          <p:spPr bwMode="auto">
            <a:xfrm flipH="1" flipV="1">
              <a:off x="4379" y="1558"/>
              <a:ext cx="78" cy="94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9" name="Group 84"/>
          <p:cNvGrpSpPr>
            <a:grpSpLocks/>
          </p:cNvGrpSpPr>
          <p:nvPr/>
        </p:nvGrpSpPr>
        <p:grpSpPr bwMode="auto">
          <a:xfrm>
            <a:off x="5846094" y="1978628"/>
            <a:ext cx="2405063" cy="1866900"/>
            <a:chOff x="3491" y="1547"/>
            <a:chExt cx="1515" cy="1176"/>
          </a:xfrm>
        </p:grpSpPr>
        <p:sp>
          <p:nvSpPr>
            <p:cNvPr id="9231" name="Line 85"/>
            <p:cNvSpPr>
              <a:spLocks noChangeShapeType="1"/>
            </p:cNvSpPr>
            <p:nvPr/>
          </p:nvSpPr>
          <p:spPr bwMode="auto">
            <a:xfrm flipH="1">
              <a:off x="4415" y="2657"/>
              <a:ext cx="114" cy="23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32" name="Line 86"/>
            <p:cNvSpPr>
              <a:spLocks noChangeShapeType="1"/>
            </p:cNvSpPr>
            <p:nvPr/>
          </p:nvSpPr>
          <p:spPr bwMode="auto">
            <a:xfrm flipH="1">
              <a:off x="4580" y="2609"/>
              <a:ext cx="117" cy="3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33" name="Line 87"/>
            <p:cNvSpPr>
              <a:spLocks noChangeShapeType="1"/>
            </p:cNvSpPr>
            <p:nvPr/>
          </p:nvSpPr>
          <p:spPr bwMode="auto">
            <a:xfrm flipH="1">
              <a:off x="4742" y="2528"/>
              <a:ext cx="108" cy="59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34" name="Line 88"/>
            <p:cNvSpPr>
              <a:spLocks noChangeShapeType="1"/>
            </p:cNvSpPr>
            <p:nvPr/>
          </p:nvSpPr>
          <p:spPr bwMode="auto">
            <a:xfrm flipH="1">
              <a:off x="4898" y="2444"/>
              <a:ext cx="108" cy="6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35" name="Line 89"/>
            <p:cNvSpPr>
              <a:spLocks noChangeShapeType="1"/>
            </p:cNvSpPr>
            <p:nvPr/>
          </p:nvSpPr>
          <p:spPr bwMode="auto">
            <a:xfrm flipV="1">
              <a:off x="4385" y="2518"/>
              <a:ext cx="9" cy="10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36" name="Line 90"/>
            <p:cNvSpPr>
              <a:spLocks noChangeShapeType="1"/>
            </p:cNvSpPr>
            <p:nvPr/>
          </p:nvSpPr>
          <p:spPr bwMode="auto">
            <a:xfrm flipH="1">
              <a:off x="4058" y="2573"/>
              <a:ext cx="12" cy="122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37" name="Line 91"/>
            <p:cNvSpPr>
              <a:spLocks noChangeShapeType="1"/>
            </p:cNvSpPr>
            <p:nvPr/>
          </p:nvSpPr>
          <p:spPr bwMode="auto">
            <a:xfrm flipH="1" flipV="1">
              <a:off x="3917" y="2692"/>
              <a:ext cx="114" cy="3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38" name="Line 92"/>
            <p:cNvSpPr>
              <a:spLocks noChangeShapeType="1"/>
            </p:cNvSpPr>
            <p:nvPr/>
          </p:nvSpPr>
          <p:spPr bwMode="auto">
            <a:xfrm flipH="1" flipV="1">
              <a:off x="3779" y="2620"/>
              <a:ext cx="102" cy="55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39" name="Line 93"/>
            <p:cNvSpPr>
              <a:spLocks noChangeShapeType="1"/>
            </p:cNvSpPr>
            <p:nvPr/>
          </p:nvSpPr>
          <p:spPr bwMode="auto">
            <a:xfrm flipH="1" flipV="1">
              <a:off x="3641" y="2557"/>
              <a:ext cx="108" cy="49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40" name="Line 94"/>
            <p:cNvSpPr>
              <a:spLocks noChangeShapeType="1"/>
            </p:cNvSpPr>
            <p:nvPr/>
          </p:nvSpPr>
          <p:spPr bwMode="auto">
            <a:xfrm flipH="1" flipV="1">
              <a:off x="3491" y="2464"/>
              <a:ext cx="108" cy="64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41" name="Line 95"/>
            <p:cNvSpPr>
              <a:spLocks noChangeShapeType="1"/>
            </p:cNvSpPr>
            <p:nvPr/>
          </p:nvSpPr>
          <p:spPr bwMode="auto">
            <a:xfrm flipH="1">
              <a:off x="4067" y="2393"/>
              <a:ext cx="12" cy="12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42" name="Line 96"/>
            <p:cNvSpPr>
              <a:spLocks noChangeShapeType="1"/>
            </p:cNvSpPr>
            <p:nvPr/>
          </p:nvSpPr>
          <p:spPr bwMode="auto">
            <a:xfrm flipH="1">
              <a:off x="4079" y="2186"/>
              <a:ext cx="12" cy="122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43" name="Line 97"/>
            <p:cNvSpPr>
              <a:spLocks noChangeShapeType="1"/>
            </p:cNvSpPr>
            <p:nvPr/>
          </p:nvSpPr>
          <p:spPr bwMode="auto">
            <a:xfrm flipH="1">
              <a:off x="4091" y="1988"/>
              <a:ext cx="12" cy="12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44" name="Line 98"/>
            <p:cNvSpPr>
              <a:spLocks noChangeShapeType="1"/>
            </p:cNvSpPr>
            <p:nvPr/>
          </p:nvSpPr>
          <p:spPr bwMode="auto">
            <a:xfrm flipH="1">
              <a:off x="4109" y="1802"/>
              <a:ext cx="12" cy="122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45" name="Line 99"/>
            <p:cNvSpPr>
              <a:spLocks noChangeShapeType="1"/>
            </p:cNvSpPr>
            <p:nvPr/>
          </p:nvSpPr>
          <p:spPr bwMode="auto">
            <a:xfrm flipV="1">
              <a:off x="4403" y="2353"/>
              <a:ext cx="9" cy="106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46" name="Line 100"/>
            <p:cNvSpPr>
              <a:spLocks noChangeShapeType="1"/>
            </p:cNvSpPr>
            <p:nvPr/>
          </p:nvSpPr>
          <p:spPr bwMode="auto">
            <a:xfrm flipV="1">
              <a:off x="4418" y="2176"/>
              <a:ext cx="9" cy="10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47" name="Line 101"/>
            <p:cNvSpPr>
              <a:spLocks noChangeShapeType="1"/>
            </p:cNvSpPr>
            <p:nvPr/>
          </p:nvSpPr>
          <p:spPr bwMode="auto">
            <a:xfrm flipV="1">
              <a:off x="4430" y="2017"/>
              <a:ext cx="9" cy="106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48" name="Line 102"/>
            <p:cNvSpPr>
              <a:spLocks noChangeShapeType="1"/>
            </p:cNvSpPr>
            <p:nvPr/>
          </p:nvSpPr>
          <p:spPr bwMode="auto">
            <a:xfrm flipV="1">
              <a:off x="4439" y="1852"/>
              <a:ext cx="9" cy="10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49" name="Line 103"/>
            <p:cNvSpPr>
              <a:spLocks noChangeShapeType="1"/>
            </p:cNvSpPr>
            <p:nvPr/>
          </p:nvSpPr>
          <p:spPr bwMode="auto">
            <a:xfrm flipV="1">
              <a:off x="4448" y="1702"/>
              <a:ext cx="9" cy="115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50" name="Line 104"/>
            <p:cNvSpPr>
              <a:spLocks noChangeShapeType="1"/>
            </p:cNvSpPr>
            <p:nvPr/>
          </p:nvSpPr>
          <p:spPr bwMode="auto">
            <a:xfrm flipH="1">
              <a:off x="4196" y="1547"/>
              <a:ext cx="123" cy="41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51" name="Line 105"/>
            <p:cNvSpPr>
              <a:spLocks noChangeShapeType="1"/>
            </p:cNvSpPr>
            <p:nvPr/>
          </p:nvSpPr>
          <p:spPr bwMode="auto">
            <a:xfrm flipH="1">
              <a:off x="4112" y="1643"/>
              <a:ext cx="63" cy="107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52" name="Line 106"/>
            <p:cNvSpPr>
              <a:spLocks noChangeShapeType="1"/>
            </p:cNvSpPr>
            <p:nvPr/>
          </p:nvSpPr>
          <p:spPr bwMode="auto">
            <a:xfrm flipH="1" flipV="1">
              <a:off x="4379" y="1558"/>
              <a:ext cx="78" cy="9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16171" name="Text Box 107"/>
          <p:cNvSpPr txBox="1">
            <a:spLocks noChangeArrowheads="1"/>
          </p:cNvSpPr>
          <p:nvPr/>
        </p:nvSpPr>
        <p:spPr bwMode="auto">
          <a:xfrm>
            <a:off x="4848919" y="3323241"/>
            <a:ext cx="11287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long-term memory</a:t>
            </a:r>
          </a:p>
        </p:txBody>
      </p:sp>
      <p:sp>
        <p:nvSpPr>
          <p:cNvPr id="9228" name="Text Box 108"/>
          <p:cNvSpPr txBox="1">
            <a:spLocks noChangeArrowheads="1"/>
          </p:cNvSpPr>
          <p:nvPr/>
        </p:nvSpPr>
        <p:spPr bwMode="auto">
          <a:xfrm>
            <a:off x="7596312" y="2658250"/>
            <a:ext cx="11287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short-term memory</a:t>
            </a:r>
          </a:p>
        </p:txBody>
      </p:sp>
      <p:sp>
        <p:nvSpPr>
          <p:cNvPr id="9229" name="Rectangle 109"/>
          <p:cNvSpPr>
            <a:spLocks noChangeArrowheads="1"/>
          </p:cNvSpPr>
          <p:nvPr/>
        </p:nvSpPr>
        <p:spPr bwMode="auto">
          <a:xfrm>
            <a:off x="298223" y="268188"/>
            <a:ext cx="8294687" cy="57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20000"/>
              </a:spcAft>
              <a:defRPr/>
            </a:pPr>
            <a:r>
              <a:rPr lang="en-GB" sz="24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Restoring Memory  </a:t>
            </a:r>
            <a:endParaRPr lang="en-US" sz="2400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Picture 80">
            <a:extLst>
              <a:ext uri="{FF2B5EF4-FFF2-40B4-BE49-F238E27FC236}">
                <a16:creationId xmlns:a16="http://schemas.microsoft.com/office/drawing/2014/main" id="{C49A3A7C-3A10-4C6E-84F1-B60A2CFE5D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0604"/>
            <a:ext cx="2844197" cy="347869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15616" y="952767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Memories</a:t>
            </a:r>
            <a:endParaRPr lang="zh-CN" altLang="en-US" dirty="0"/>
          </a:p>
        </p:txBody>
      </p:sp>
      <p:cxnSp>
        <p:nvCxnSpPr>
          <p:cNvPr id="12" name="直接箭头连接符 11"/>
          <p:cNvCxnSpPr/>
          <p:nvPr/>
        </p:nvCxnSpPr>
        <p:spPr>
          <a:xfrm>
            <a:off x="1619672" y="1336387"/>
            <a:ext cx="0" cy="80892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1132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mph" presetSubtype="0" repeatCount="indefinite" fill="hold" nodeType="after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emph" presetSubtype="0" repeatCount="indefinite" fill="hold" nodeType="after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5" presetClass="emph" presetSubtype="0" repeatCount="indefinite" fill="hold" nodeType="after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171" grpId="0"/>
      <p:bldP spid="216171" grpId="1"/>
      <p:bldP spid="216171" grpId="2"/>
    </p:bld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11941</TotalTime>
  <Words>1922</Words>
  <Application>Microsoft Office PowerPoint</Application>
  <PresentationFormat>On-screen Show (4:3)</PresentationFormat>
  <Paragraphs>345</Paragraphs>
  <Slides>41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默认设计模板</vt:lpstr>
      <vt:lpstr>1_默认设计模板</vt:lpstr>
      <vt:lpstr>DCSP-8: Signal Representation </vt:lpstr>
      <vt:lpstr>Correlation or covariance </vt:lpstr>
      <vt:lpstr>Stochastic process = signal</vt:lpstr>
      <vt:lpstr>Stochastic process</vt:lpstr>
      <vt:lpstr> white noise w[n]</vt:lpstr>
      <vt:lpstr>PowerPoint Presentation</vt:lpstr>
      <vt:lpstr>DCSP-8: Signal Representation </vt:lpstr>
      <vt:lpstr>PowerPoint Presentation</vt:lpstr>
      <vt:lpstr>PowerPoint Presentation</vt:lpstr>
      <vt:lpstr>PowerPoint Presentation</vt:lpstr>
      <vt:lpstr>Spectrogram: real life example</vt:lpstr>
      <vt:lpstr>Sequences and their representation</vt:lpstr>
      <vt:lpstr>Sequences and their representation</vt:lpstr>
      <vt:lpstr>Discrete Time Fourier Transform (DTFT)</vt:lpstr>
      <vt:lpstr>Definition and properties: </vt:lpstr>
      <vt:lpstr>Definition and properties: </vt:lpstr>
      <vt:lpstr>Definition and properties: </vt:lpstr>
      <vt:lpstr>PowerPoint Presentation</vt:lpstr>
      <vt:lpstr>Example I</vt:lpstr>
      <vt:lpstr>Example I</vt:lpstr>
      <vt:lpstr>Example I</vt:lpstr>
      <vt:lpstr>Example II</vt:lpstr>
      <vt:lpstr>Example II</vt:lpstr>
      <vt:lpstr>Example II</vt:lpstr>
      <vt:lpstr>PowerPoint Presentation</vt:lpstr>
      <vt:lpstr>Computation of the DTFT </vt:lpstr>
      <vt:lpstr>Computation of the DTFT </vt:lpstr>
      <vt:lpstr>Computation of the DTFT </vt:lpstr>
      <vt:lpstr>PowerPoint Presentation</vt:lpstr>
      <vt:lpstr>PowerPoint Presentation</vt:lpstr>
      <vt:lpstr>PowerPoint Presentation</vt:lpstr>
      <vt:lpstr>DFT </vt:lpstr>
      <vt:lpstr>Example I</vt:lpstr>
      <vt:lpstr>Example I</vt:lpstr>
      <vt:lpstr>Example I</vt:lpstr>
      <vt:lpstr>Example I</vt:lpstr>
      <vt:lpstr>DFT I (Essential facts) </vt:lpstr>
      <vt:lpstr>DFT I (Essential facts) </vt:lpstr>
      <vt:lpstr>DFT I (Essential facts) </vt:lpstr>
      <vt:lpstr>DFT I (Essential facts) </vt:lpstr>
      <vt:lpstr>DFT I (Essential facts)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jianfeng</dc:creator>
  <cp:lastModifiedBy>admin</cp:lastModifiedBy>
  <cp:revision>134</cp:revision>
  <dcterms:created xsi:type="dcterms:W3CDTF">2007-01-06T12:03:18Z</dcterms:created>
  <dcterms:modified xsi:type="dcterms:W3CDTF">2024-02-06T11:53:44Z</dcterms:modified>
</cp:coreProperties>
</file>