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01" r:id="rId2"/>
    <p:sldId id="258" r:id="rId3"/>
    <p:sldId id="257" r:id="rId4"/>
    <p:sldId id="302" r:id="rId5"/>
    <p:sldId id="305" r:id="rId6"/>
    <p:sldId id="304" r:id="rId7"/>
    <p:sldId id="307" r:id="rId8"/>
    <p:sldId id="303" r:id="rId9"/>
    <p:sldId id="306" r:id="rId10"/>
    <p:sldId id="308"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24" autoAdjust="0"/>
    <p:restoredTop sz="73423" autoAdjust="0"/>
  </p:normalViewPr>
  <p:slideViewPr>
    <p:cSldViewPr snapToGrid="0">
      <p:cViewPr varScale="1">
        <p:scale>
          <a:sx n="81" d="100"/>
          <a:sy n="81" d="100"/>
        </p:scale>
        <p:origin x="144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E42A9C-698D-44CB-A876-8618C7668195}" type="datetimeFigureOut">
              <a:rPr lang="zh-CN" altLang="en-US" smtClean="0"/>
              <a:t>2024/1/25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8B6802-618F-4800-892F-8C3E53E3AC7E}" type="slidenum">
              <a:rPr lang="zh-CN" altLang="en-US" smtClean="0"/>
              <a:t>‹#›</a:t>
            </a:fld>
            <a:endParaRPr lang="zh-CN" altLang="en-US"/>
          </a:p>
        </p:txBody>
      </p:sp>
    </p:spTree>
    <p:extLst>
      <p:ext uri="{BB962C8B-B14F-4D97-AF65-F5344CB8AC3E}">
        <p14:creationId xmlns:p14="http://schemas.microsoft.com/office/powerpoint/2010/main" val="1662709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B909C0E-BD8B-463F-98D7-0AE4633DA5DA}" type="slidenum">
              <a:rPr lang="zh-CN" altLang="en-US" smtClean="0"/>
              <a:t>1</a:t>
            </a:fld>
            <a:endParaRPr lang="zh-CN" altLang="en-US"/>
          </a:p>
        </p:txBody>
      </p:sp>
    </p:spTree>
    <p:extLst>
      <p:ext uri="{BB962C8B-B14F-4D97-AF65-F5344CB8AC3E}">
        <p14:creationId xmlns:p14="http://schemas.microsoft.com/office/powerpoint/2010/main" val="4266239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B8B6802-618F-4800-892F-8C3E53E3AC7E}" type="slidenum">
              <a:rPr lang="zh-CN" altLang="en-US" smtClean="0"/>
              <a:t>10</a:t>
            </a:fld>
            <a:endParaRPr lang="zh-CN" altLang="en-US"/>
          </a:p>
        </p:txBody>
      </p:sp>
    </p:spTree>
    <p:extLst>
      <p:ext uri="{BB962C8B-B14F-4D97-AF65-F5344CB8AC3E}">
        <p14:creationId xmlns:p14="http://schemas.microsoft.com/office/powerpoint/2010/main" val="681045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B8B6802-618F-4800-892F-8C3E53E3AC7E}" type="slidenum">
              <a:rPr lang="zh-CN" altLang="en-US" smtClean="0"/>
              <a:t>2</a:t>
            </a:fld>
            <a:endParaRPr lang="zh-CN" altLang="en-US"/>
          </a:p>
        </p:txBody>
      </p:sp>
    </p:spTree>
    <p:extLst>
      <p:ext uri="{BB962C8B-B14F-4D97-AF65-F5344CB8AC3E}">
        <p14:creationId xmlns:p14="http://schemas.microsoft.com/office/powerpoint/2010/main" val="1526461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B8B6802-618F-4800-892F-8C3E53E3AC7E}" type="slidenum">
              <a:rPr lang="zh-CN" altLang="en-US" smtClean="0"/>
              <a:t>3</a:t>
            </a:fld>
            <a:endParaRPr lang="zh-CN" altLang="en-US"/>
          </a:p>
        </p:txBody>
      </p:sp>
    </p:spTree>
    <p:extLst>
      <p:ext uri="{BB962C8B-B14F-4D97-AF65-F5344CB8AC3E}">
        <p14:creationId xmlns:p14="http://schemas.microsoft.com/office/powerpoint/2010/main" val="3197525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B8B6802-618F-4800-892F-8C3E53E3AC7E}" type="slidenum">
              <a:rPr lang="zh-CN" altLang="en-US" smtClean="0"/>
              <a:t>4</a:t>
            </a:fld>
            <a:endParaRPr lang="zh-CN" altLang="en-US"/>
          </a:p>
        </p:txBody>
      </p:sp>
    </p:spTree>
    <p:extLst>
      <p:ext uri="{BB962C8B-B14F-4D97-AF65-F5344CB8AC3E}">
        <p14:creationId xmlns:p14="http://schemas.microsoft.com/office/powerpoint/2010/main" val="29535575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备注占位符 2"/>
              <p:cNvSpPr>
                <a:spLocks noGrp="1"/>
              </p:cNvSpPr>
              <p:nvPr>
                <p:ph type="body" idx="1"/>
              </p:nvPr>
            </p:nvSpPr>
            <p:spPr/>
            <p:txBody>
              <a:bodyPr/>
              <a:lstStyle/>
              <a:p>
                <a:endParaRPr lang="zh-CN" altLang="en-US" dirty="0"/>
              </a:p>
            </p:txBody>
          </p:sp>
        </mc:Choice>
        <mc:Fallback xmlns="">
          <p:sp>
            <p:nvSpPr>
              <p:cNvPr id="3" name="备注占位符 2"/>
              <p:cNvSpPr>
                <a:spLocks noGrp="1"/>
              </p:cNvSpPr>
              <p:nvPr>
                <p:ph type="body" idx="1"/>
              </p:nvPr>
            </p:nvSpPr>
            <p:spPr/>
            <p:txBody>
              <a:bodyPr/>
              <a:lstStyle/>
              <a:p>
                <a:r>
                  <a:rPr lang="en-US" altLang="zh-CN" dirty="0"/>
                  <a:t>Firstly, we need to judge the type of the original function. Obviously, it is a periodic function with 2π period.</a:t>
                </a:r>
                <a:r>
                  <a:rPr lang="zh-CN" altLang="en-US" dirty="0"/>
                  <a:t> </a:t>
                </a:r>
                <a:endParaRPr lang="en-US" altLang="zh-CN" dirty="0"/>
              </a:p>
              <a:p>
                <a:r>
                  <a:rPr lang="en-US" altLang="zh-CN" dirty="0"/>
                  <a:t>Then,</a:t>
                </a:r>
                <a:r>
                  <a:rPr lang="zh-CN" altLang="en-US" dirty="0"/>
                  <a:t> </a:t>
                </a:r>
                <a:r>
                  <a:rPr lang="en-US" altLang="zh-CN" dirty="0"/>
                  <a:t>we</a:t>
                </a:r>
                <a:r>
                  <a:rPr lang="zh-CN" altLang="en-US" dirty="0"/>
                  <a:t> </a:t>
                </a:r>
                <a:r>
                  <a:rPr lang="en-US" altLang="zh-CN" dirty="0"/>
                  <a:t>can</a:t>
                </a:r>
                <a:r>
                  <a:rPr lang="zh-CN" altLang="en-US" dirty="0"/>
                  <a:t> </a:t>
                </a:r>
                <a:r>
                  <a:rPr lang="en-US" altLang="zh-CN" dirty="0"/>
                  <a:t>visualize the function. </a:t>
                </a:r>
              </a:p>
              <a:p>
                <a:r>
                  <a:rPr lang="en-US" altLang="zh-CN" dirty="0"/>
                  <a:t>Next, because this function is a periodic function, so we can use a set of sin and cos to represent it. </a:t>
                </a:r>
              </a:p>
              <a:p>
                <a:r>
                  <a:rPr lang="en-US" altLang="zh-CN" dirty="0"/>
                  <a:t>So what we need to do is to calculate the coefficients of these sin and co. In this way, we can get the Fourier Transform. </a:t>
                </a:r>
              </a:p>
              <a:p>
                <a:r>
                  <a:rPr lang="en-US" altLang="zh-CN" dirty="0"/>
                  <a:t>Now, how to calculate the coefficients? </a:t>
                </a:r>
              </a:p>
              <a:p>
                <a:r>
                  <a:rPr lang="en-US" altLang="zh-CN" dirty="0"/>
                  <a:t>I think we can use the integral formula in the last slides. </a:t>
                </a:r>
              </a:p>
              <a:p>
                <a:r>
                  <a:rPr lang="en-US" altLang="zh-CN" dirty="0"/>
                  <a:t>First, we should calculate a0. According to the integral formula, we can write down such formula for this coefficient. Because the function f(x) is an odd function, so the result of the integral is zero. </a:t>
                </a:r>
              </a:p>
              <a:p>
                <a:r>
                  <a:rPr lang="en-US" altLang="zh-CN" dirty="0"/>
                  <a:t>Likewise,</a:t>
                </a:r>
                <a:r>
                  <a:rPr lang="zh-CN" altLang="en-US" dirty="0"/>
                  <a:t> </a:t>
                </a:r>
                <a:r>
                  <a:rPr lang="en-US" altLang="zh-CN" dirty="0"/>
                  <a:t>because</a:t>
                </a:r>
                <a:r>
                  <a:rPr lang="zh-CN" altLang="en-US" dirty="0"/>
                  <a:t> </a:t>
                </a:r>
                <a:r>
                  <a:rPr lang="en-US" altLang="zh-CN" dirty="0"/>
                  <a:t>an</a:t>
                </a:r>
                <a:r>
                  <a:rPr lang="zh-CN" altLang="en-US" dirty="0"/>
                  <a:t> </a:t>
                </a:r>
                <a:r>
                  <a:rPr lang="en-US" altLang="zh-CN" dirty="0"/>
                  <a:t>odd function times an even function equals an odd function, so </a:t>
                </a:r>
                <a:r>
                  <a:rPr lang="en-US" altLang="zh-CN" b="0" i="0">
                    <a:latin typeface="Cambria Math" panose="02040503050406030204" pitchFamily="18" charset="0"/>
                  </a:rPr>
                  <a:t>𝑎_𝑛</a:t>
                </a:r>
                <a:r>
                  <a:rPr lang="en-US" altLang="zh-CN" dirty="0"/>
                  <a:t> also equals to zero. </a:t>
                </a:r>
              </a:p>
              <a:p>
                <a:r>
                  <a:rPr lang="en-US" altLang="zh-CN" dirty="0"/>
                  <a:t>Now, we calculate b0.</a:t>
                </a:r>
                <a:r>
                  <a:rPr lang="en-US" altLang="zh-CN" baseline="0" dirty="0"/>
                  <a:t> We need to integral the original function according to different intervals. Then, we can get the integral result step by step according to the principle of integral.</a:t>
                </a:r>
              </a:p>
              <a:p>
                <a:r>
                  <a:rPr lang="en-US" altLang="zh-CN" baseline="0" dirty="0"/>
                  <a:t>Lastly, we can decompose f(x) into a set of sin and cos. Now, we have finished </a:t>
                </a:r>
                <a:r>
                  <a:rPr lang="en-US" altLang="zh-CN" dirty="0"/>
                  <a:t>Fourier Transform of the original function.</a:t>
                </a:r>
              </a:p>
              <a:p>
                <a:r>
                  <a:rPr lang="en-US" altLang="zh-CN" baseline="0" dirty="0"/>
                  <a:t>Have you got it?</a:t>
                </a:r>
              </a:p>
              <a:p>
                <a:endParaRPr lang="zh-CN" altLang="en-US" dirty="0"/>
              </a:p>
            </p:txBody>
          </p:sp>
        </mc:Fallback>
      </mc:AlternateContent>
      <p:sp>
        <p:nvSpPr>
          <p:cNvPr id="4" name="灯片编号占位符 3"/>
          <p:cNvSpPr>
            <a:spLocks noGrp="1"/>
          </p:cNvSpPr>
          <p:nvPr>
            <p:ph type="sldNum" sz="quarter" idx="5"/>
          </p:nvPr>
        </p:nvSpPr>
        <p:spPr/>
        <p:txBody>
          <a:bodyPr/>
          <a:lstStyle/>
          <a:p>
            <a:fld id="{7B8B6802-618F-4800-892F-8C3E53E3AC7E}" type="slidenum">
              <a:rPr lang="zh-CN" altLang="en-US" smtClean="0"/>
              <a:t>5</a:t>
            </a:fld>
            <a:endParaRPr lang="zh-CN" altLang="en-US"/>
          </a:p>
        </p:txBody>
      </p:sp>
    </p:spTree>
    <p:extLst>
      <p:ext uri="{BB962C8B-B14F-4D97-AF65-F5344CB8AC3E}">
        <p14:creationId xmlns:p14="http://schemas.microsoft.com/office/powerpoint/2010/main" val="730261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a:p>
        </p:txBody>
      </p:sp>
      <p:sp>
        <p:nvSpPr>
          <p:cNvPr id="4" name="灯片编号占位符 3"/>
          <p:cNvSpPr>
            <a:spLocks noGrp="1"/>
          </p:cNvSpPr>
          <p:nvPr>
            <p:ph type="sldNum" sz="quarter" idx="5"/>
          </p:nvPr>
        </p:nvSpPr>
        <p:spPr/>
        <p:txBody>
          <a:bodyPr/>
          <a:lstStyle/>
          <a:p>
            <a:fld id="{7B8B6802-618F-4800-892F-8C3E53E3AC7E}" type="slidenum">
              <a:rPr lang="zh-CN" altLang="en-US" smtClean="0"/>
              <a:t>6</a:t>
            </a:fld>
            <a:endParaRPr lang="zh-CN" altLang="en-US"/>
          </a:p>
        </p:txBody>
      </p:sp>
    </p:spTree>
    <p:extLst>
      <p:ext uri="{BB962C8B-B14F-4D97-AF65-F5344CB8AC3E}">
        <p14:creationId xmlns:p14="http://schemas.microsoft.com/office/powerpoint/2010/main" val="1825236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备注占位符 2"/>
              <p:cNvSpPr>
                <a:spLocks noGrp="1"/>
              </p:cNvSpPr>
              <p:nvPr>
                <p:ph type="body" idx="1"/>
              </p:nvPr>
            </p:nvSpPr>
            <p:spPr/>
            <p:txBody>
              <a:bodyPr/>
              <a:lstStyle/>
              <a:p>
                <a:endParaRPr lang="zh-CN" altLang="en-US" dirty="0"/>
              </a:p>
            </p:txBody>
          </p:sp>
        </mc:Choice>
        <mc:Fallback xmlns="">
          <p:sp>
            <p:nvSpPr>
              <p:cNvPr id="3" name="备注占位符 2"/>
              <p:cNvSpPr>
                <a:spLocks noGrp="1"/>
              </p:cNvSpPr>
              <p:nvPr>
                <p:ph type="body" idx="1"/>
              </p:nvPr>
            </p:nvSpPr>
            <p:spPr/>
            <p:txBody>
              <a:bodyPr/>
              <a:lstStyle/>
              <a:p>
                <a:r>
                  <a:rPr lang="en-US" altLang="zh-CN" dirty="0"/>
                  <a:t>Now, let’s start. Firstly, make a judgement. Could you please tell me the type of the original function? Yes, brilliant! It is a periodic function.</a:t>
                </a:r>
              </a:p>
              <a:p>
                <a:r>
                  <a:rPr lang="en-US" altLang="zh-CN" dirty="0"/>
                  <a:t>So, we can also use a set of sin and cos to represent this function to realize the Fourier transform, just like the first question.</a:t>
                </a:r>
              </a:p>
              <a:p>
                <a:r>
                  <a:rPr lang="en-US" altLang="zh-CN" dirty="0"/>
                  <a:t>First, we can visualize the function. We can find this function is a little different from the first one. </a:t>
                </a:r>
              </a:p>
              <a:p>
                <a:r>
                  <a:rPr lang="en-US" altLang="zh-CN" dirty="0"/>
                  <a:t>What’s the difference? We can see it obviously that it has an integer </a:t>
                </a:r>
                <a:r>
                  <a:rPr lang="en-GB" altLang="zh-CN" b="0" i="0" dirty="0">
                    <a:solidFill>
                      <a:srgbClr val="A0A0A0"/>
                    </a:solidFill>
                    <a:effectLst/>
                    <a:latin typeface="lucida sans unicode" panose="020B0602030504020204" pitchFamily="34" charset="0"/>
                  </a:rPr>
                  <a:t>[ˈ</a:t>
                </a:r>
                <a:r>
                  <a:rPr lang="en-GB" altLang="zh-CN" b="0" i="0" dirty="0" err="1">
                    <a:solidFill>
                      <a:srgbClr val="A0A0A0"/>
                    </a:solidFill>
                    <a:effectLst/>
                    <a:latin typeface="lucida sans unicode" panose="020B0602030504020204" pitchFamily="34" charset="0"/>
                  </a:rPr>
                  <a:t>ɪntɪdʒə</a:t>
                </a:r>
                <a:r>
                  <a:rPr lang="en-GB" altLang="zh-CN" b="0" i="0" dirty="0">
                    <a:solidFill>
                      <a:srgbClr val="A0A0A0"/>
                    </a:solidFill>
                    <a:effectLst/>
                    <a:latin typeface="lucida sans unicode" panose="020B0602030504020204" pitchFamily="34" charset="0"/>
                  </a:rPr>
                  <a:t>(r)] </a:t>
                </a:r>
                <a:r>
                  <a:rPr lang="en-US" altLang="zh-CN" dirty="0"/>
                  <a:t>period. But I think it doesn’t affect the calculation of the coefficients in Fourier Transform. </a:t>
                </a:r>
              </a:p>
              <a:p>
                <a:r>
                  <a:rPr lang="en-US" altLang="zh-CN" dirty="0"/>
                  <a:t>We can simply let T equal to 4, and then calculate the integrals. </a:t>
                </a:r>
              </a:p>
              <a:p>
                <a:r>
                  <a:rPr lang="en-US" altLang="zh-CN" dirty="0"/>
                  <a:t>Firstly, we can calculate a0 using the integral formula. Because the integral variable doesn’t equal to zero between -1 and 1, so we can narrow the integral interval between -1 and 1.</a:t>
                </a:r>
              </a:p>
              <a:p>
                <a:r>
                  <a:rPr lang="en-US" altLang="zh-CN" dirty="0"/>
                  <a:t>Then, we equal</a:t>
                </a:r>
                <a:r>
                  <a:rPr lang="en-US" altLang="zh-CN" baseline="0" dirty="0"/>
                  <a:t> T to 4 in the process of integral when calculate </a:t>
                </a:r>
                <a:r>
                  <a:rPr lang="en-US" altLang="zh-CN" b="0" i="0" baseline="0">
                    <a:latin typeface="Cambria Math" panose="02040503050406030204" pitchFamily="18" charset="0"/>
                  </a:rPr>
                  <a:t>𝑎_𝑛</a:t>
                </a:r>
                <a:r>
                  <a:rPr lang="en-US" altLang="zh-CN" baseline="0" dirty="0"/>
                  <a:t>. I think all of you are familiar with such integral calculation. </a:t>
                </a:r>
              </a:p>
              <a:p>
                <a:r>
                  <a:rPr lang="en-US" altLang="zh-CN" baseline="0" dirty="0"/>
                  <a:t>Likewise, the bn is also easy to calculate.</a:t>
                </a:r>
              </a:p>
              <a:p>
                <a:r>
                  <a:rPr lang="en-US" altLang="zh-CN" baseline="0" dirty="0"/>
                  <a:t>Lastly, after calculating all the coefficients, we can get the decompose the original function into a set of sin and cos.</a:t>
                </a:r>
              </a:p>
              <a:p>
                <a:endParaRPr lang="en-US" altLang="zh-CN" dirty="0"/>
              </a:p>
              <a:p>
                <a:endParaRPr lang="zh-CN" altLang="en-US" dirty="0"/>
              </a:p>
            </p:txBody>
          </p:sp>
        </mc:Fallback>
      </mc:AlternateContent>
      <p:sp>
        <p:nvSpPr>
          <p:cNvPr id="4" name="灯片编号占位符 3"/>
          <p:cNvSpPr>
            <a:spLocks noGrp="1"/>
          </p:cNvSpPr>
          <p:nvPr>
            <p:ph type="sldNum" sz="quarter" idx="5"/>
          </p:nvPr>
        </p:nvSpPr>
        <p:spPr/>
        <p:txBody>
          <a:bodyPr/>
          <a:lstStyle/>
          <a:p>
            <a:fld id="{7B8B6802-618F-4800-892F-8C3E53E3AC7E}" type="slidenum">
              <a:rPr lang="zh-CN" altLang="en-US" smtClean="0"/>
              <a:t>7</a:t>
            </a:fld>
            <a:endParaRPr lang="zh-CN" altLang="en-US"/>
          </a:p>
        </p:txBody>
      </p:sp>
    </p:spTree>
    <p:extLst>
      <p:ext uri="{BB962C8B-B14F-4D97-AF65-F5344CB8AC3E}">
        <p14:creationId xmlns:p14="http://schemas.microsoft.com/office/powerpoint/2010/main" val="4187799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B8B6802-618F-4800-892F-8C3E53E3AC7E}" type="slidenum">
              <a:rPr lang="zh-CN" altLang="en-US" smtClean="0"/>
              <a:t>8</a:t>
            </a:fld>
            <a:endParaRPr lang="zh-CN" altLang="en-US"/>
          </a:p>
        </p:txBody>
      </p:sp>
    </p:spTree>
    <p:extLst>
      <p:ext uri="{BB962C8B-B14F-4D97-AF65-F5344CB8AC3E}">
        <p14:creationId xmlns:p14="http://schemas.microsoft.com/office/powerpoint/2010/main" val="422547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B8B6802-618F-4800-892F-8C3E53E3AC7E}" type="slidenum">
              <a:rPr lang="zh-CN" altLang="en-US" smtClean="0"/>
              <a:t>9</a:t>
            </a:fld>
            <a:endParaRPr lang="zh-CN" altLang="en-US"/>
          </a:p>
        </p:txBody>
      </p:sp>
    </p:spTree>
    <p:extLst>
      <p:ext uri="{BB962C8B-B14F-4D97-AF65-F5344CB8AC3E}">
        <p14:creationId xmlns:p14="http://schemas.microsoft.com/office/powerpoint/2010/main" val="3732235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1393E2-0020-4A03-9711-6CD7B0636ABD}"/>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B7BEC9AB-C74E-4888-8A40-8718FA0577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9F8E30A1-E1A5-433D-92F3-E1FB9E79B5C9}"/>
              </a:ext>
            </a:extLst>
          </p:cNvPr>
          <p:cNvSpPr>
            <a:spLocks noGrp="1"/>
          </p:cNvSpPr>
          <p:nvPr>
            <p:ph type="dt" sz="half" idx="10"/>
          </p:nvPr>
        </p:nvSpPr>
        <p:spPr/>
        <p:txBody>
          <a:bodyPr/>
          <a:lstStyle/>
          <a:p>
            <a:fld id="{A798823E-33D9-413D-BA9D-FBA739EF97BD}" type="datetimeFigureOut">
              <a:rPr lang="zh-CN" altLang="en-US" smtClean="0"/>
              <a:t>2024/1/25</a:t>
            </a:fld>
            <a:endParaRPr lang="zh-CN" altLang="en-US"/>
          </a:p>
        </p:txBody>
      </p:sp>
      <p:sp>
        <p:nvSpPr>
          <p:cNvPr id="5" name="页脚占位符 4">
            <a:extLst>
              <a:ext uri="{FF2B5EF4-FFF2-40B4-BE49-F238E27FC236}">
                <a16:creationId xmlns:a16="http://schemas.microsoft.com/office/drawing/2014/main" id="{303FF231-44AD-4EF8-AAE7-F5D350CBED9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51AF0D0-4186-4150-BF64-88218BD0BC21}"/>
              </a:ext>
            </a:extLst>
          </p:cNvPr>
          <p:cNvSpPr>
            <a:spLocks noGrp="1"/>
          </p:cNvSpPr>
          <p:nvPr>
            <p:ph type="sldNum" sz="quarter" idx="12"/>
          </p:nvPr>
        </p:nvSpPr>
        <p:spPr/>
        <p:txBody>
          <a:body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1225014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4AF863C-4CBF-4705-9BA1-EF70D105C25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D2C3E902-F53D-4E5E-A076-786FC5F2B81A}"/>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58FB619-B0CC-4364-A5B2-77C087F79754}"/>
              </a:ext>
            </a:extLst>
          </p:cNvPr>
          <p:cNvSpPr>
            <a:spLocks noGrp="1"/>
          </p:cNvSpPr>
          <p:nvPr>
            <p:ph type="dt" sz="half" idx="10"/>
          </p:nvPr>
        </p:nvSpPr>
        <p:spPr/>
        <p:txBody>
          <a:bodyPr/>
          <a:lstStyle/>
          <a:p>
            <a:fld id="{A798823E-33D9-413D-BA9D-FBA739EF97BD}" type="datetimeFigureOut">
              <a:rPr lang="zh-CN" altLang="en-US" smtClean="0"/>
              <a:t>2024/1/25</a:t>
            </a:fld>
            <a:endParaRPr lang="zh-CN" altLang="en-US"/>
          </a:p>
        </p:txBody>
      </p:sp>
      <p:sp>
        <p:nvSpPr>
          <p:cNvPr id="5" name="页脚占位符 4">
            <a:extLst>
              <a:ext uri="{FF2B5EF4-FFF2-40B4-BE49-F238E27FC236}">
                <a16:creationId xmlns:a16="http://schemas.microsoft.com/office/drawing/2014/main" id="{425BB204-302B-420F-AFA6-C15BE0BE016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D4610A7-3FDA-48F1-8EE6-7CEE66988922}"/>
              </a:ext>
            </a:extLst>
          </p:cNvPr>
          <p:cNvSpPr>
            <a:spLocks noGrp="1"/>
          </p:cNvSpPr>
          <p:nvPr>
            <p:ph type="sldNum" sz="quarter" idx="12"/>
          </p:nvPr>
        </p:nvSpPr>
        <p:spPr/>
        <p:txBody>
          <a:body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827212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87109FA3-A70A-41B3-B7EF-5053051A8A20}"/>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6E9286E1-68DF-4409-9EA2-4F47DD58B7A1}"/>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493B7A35-5BC6-42F0-9F00-DE9DA6E2E977}"/>
              </a:ext>
            </a:extLst>
          </p:cNvPr>
          <p:cNvSpPr>
            <a:spLocks noGrp="1"/>
          </p:cNvSpPr>
          <p:nvPr>
            <p:ph type="dt" sz="half" idx="10"/>
          </p:nvPr>
        </p:nvSpPr>
        <p:spPr/>
        <p:txBody>
          <a:bodyPr/>
          <a:lstStyle/>
          <a:p>
            <a:fld id="{A798823E-33D9-413D-BA9D-FBA739EF97BD}" type="datetimeFigureOut">
              <a:rPr lang="zh-CN" altLang="en-US" smtClean="0"/>
              <a:t>2024/1/25</a:t>
            </a:fld>
            <a:endParaRPr lang="zh-CN" altLang="en-US"/>
          </a:p>
        </p:txBody>
      </p:sp>
      <p:sp>
        <p:nvSpPr>
          <p:cNvPr id="5" name="页脚占位符 4">
            <a:extLst>
              <a:ext uri="{FF2B5EF4-FFF2-40B4-BE49-F238E27FC236}">
                <a16:creationId xmlns:a16="http://schemas.microsoft.com/office/drawing/2014/main" id="{629D6A70-C2E4-45B1-B312-F1E7D16D51B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C50A761-F665-433B-A19C-59483B39C198}"/>
              </a:ext>
            </a:extLst>
          </p:cNvPr>
          <p:cNvSpPr>
            <a:spLocks noGrp="1"/>
          </p:cNvSpPr>
          <p:nvPr>
            <p:ph type="sldNum" sz="quarter" idx="12"/>
          </p:nvPr>
        </p:nvSpPr>
        <p:spPr/>
        <p:txBody>
          <a:body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2306716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1CE4384-198D-4F05-AA96-54ADC90DC2D4}"/>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DFCF9D1-19F7-4A20-8143-60156633ECE2}"/>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EC28883-F820-4AC1-8872-979D87265E4C}"/>
              </a:ext>
            </a:extLst>
          </p:cNvPr>
          <p:cNvSpPr>
            <a:spLocks noGrp="1"/>
          </p:cNvSpPr>
          <p:nvPr>
            <p:ph type="dt" sz="half" idx="10"/>
          </p:nvPr>
        </p:nvSpPr>
        <p:spPr/>
        <p:txBody>
          <a:bodyPr/>
          <a:lstStyle/>
          <a:p>
            <a:fld id="{A798823E-33D9-413D-BA9D-FBA739EF97BD}" type="datetimeFigureOut">
              <a:rPr lang="zh-CN" altLang="en-US" smtClean="0"/>
              <a:t>2024/1/25</a:t>
            </a:fld>
            <a:endParaRPr lang="zh-CN" altLang="en-US"/>
          </a:p>
        </p:txBody>
      </p:sp>
      <p:sp>
        <p:nvSpPr>
          <p:cNvPr id="5" name="页脚占位符 4">
            <a:extLst>
              <a:ext uri="{FF2B5EF4-FFF2-40B4-BE49-F238E27FC236}">
                <a16:creationId xmlns:a16="http://schemas.microsoft.com/office/drawing/2014/main" id="{0C29BC06-C2CA-48CE-90CD-2DBB9FEE3B5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4933935-88B8-4AF5-A5E7-19489FA4C29A}"/>
              </a:ext>
            </a:extLst>
          </p:cNvPr>
          <p:cNvSpPr>
            <a:spLocks noGrp="1"/>
          </p:cNvSpPr>
          <p:nvPr>
            <p:ph type="sldNum" sz="quarter" idx="12"/>
          </p:nvPr>
        </p:nvSpPr>
        <p:spPr/>
        <p:txBody>
          <a:body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3207060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37D6637-9300-42EE-8615-9E98C501959E}"/>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8AB6CDF9-CF4D-4B88-A689-57E9D8DE89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6246AF4A-F412-4F7D-82F3-3C4AB5416A99}"/>
              </a:ext>
            </a:extLst>
          </p:cNvPr>
          <p:cNvSpPr>
            <a:spLocks noGrp="1"/>
          </p:cNvSpPr>
          <p:nvPr>
            <p:ph type="dt" sz="half" idx="10"/>
          </p:nvPr>
        </p:nvSpPr>
        <p:spPr/>
        <p:txBody>
          <a:bodyPr/>
          <a:lstStyle/>
          <a:p>
            <a:fld id="{A798823E-33D9-413D-BA9D-FBA739EF97BD}" type="datetimeFigureOut">
              <a:rPr lang="zh-CN" altLang="en-US" smtClean="0"/>
              <a:t>2024/1/25</a:t>
            </a:fld>
            <a:endParaRPr lang="zh-CN" altLang="en-US"/>
          </a:p>
        </p:txBody>
      </p:sp>
      <p:sp>
        <p:nvSpPr>
          <p:cNvPr id="5" name="页脚占位符 4">
            <a:extLst>
              <a:ext uri="{FF2B5EF4-FFF2-40B4-BE49-F238E27FC236}">
                <a16:creationId xmlns:a16="http://schemas.microsoft.com/office/drawing/2014/main" id="{891D6D2D-33B7-4B70-BF99-71BCCC40551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EC7588E-EC7B-4EBA-ACE4-DC32646E929C}"/>
              </a:ext>
            </a:extLst>
          </p:cNvPr>
          <p:cNvSpPr>
            <a:spLocks noGrp="1"/>
          </p:cNvSpPr>
          <p:nvPr>
            <p:ph type="sldNum" sz="quarter" idx="12"/>
          </p:nvPr>
        </p:nvSpPr>
        <p:spPr/>
        <p:txBody>
          <a:body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3433791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6AEC4BA-04EF-42DB-88C5-A28A8055F25F}"/>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9237B31D-175C-4C2D-8CBE-CB3526E07161}"/>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619DCF7E-3792-4035-A024-AB12A0835190}"/>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22124CCF-7018-488F-B0B9-298F0906DF13}"/>
              </a:ext>
            </a:extLst>
          </p:cNvPr>
          <p:cNvSpPr>
            <a:spLocks noGrp="1"/>
          </p:cNvSpPr>
          <p:nvPr>
            <p:ph type="dt" sz="half" idx="10"/>
          </p:nvPr>
        </p:nvSpPr>
        <p:spPr/>
        <p:txBody>
          <a:bodyPr/>
          <a:lstStyle/>
          <a:p>
            <a:fld id="{A798823E-33D9-413D-BA9D-FBA739EF97BD}" type="datetimeFigureOut">
              <a:rPr lang="zh-CN" altLang="en-US" smtClean="0"/>
              <a:t>2024/1/25</a:t>
            </a:fld>
            <a:endParaRPr lang="zh-CN" altLang="en-US"/>
          </a:p>
        </p:txBody>
      </p:sp>
      <p:sp>
        <p:nvSpPr>
          <p:cNvPr id="6" name="页脚占位符 5">
            <a:extLst>
              <a:ext uri="{FF2B5EF4-FFF2-40B4-BE49-F238E27FC236}">
                <a16:creationId xmlns:a16="http://schemas.microsoft.com/office/drawing/2014/main" id="{C65CD92B-170E-4DA7-9F17-D44961605BD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2EE7A6EF-4467-4FFA-BC02-06C95FF5CD14}"/>
              </a:ext>
            </a:extLst>
          </p:cNvPr>
          <p:cNvSpPr>
            <a:spLocks noGrp="1"/>
          </p:cNvSpPr>
          <p:nvPr>
            <p:ph type="sldNum" sz="quarter" idx="12"/>
          </p:nvPr>
        </p:nvSpPr>
        <p:spPr/>
        <p:txBody>
          <a:body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15399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6D92F50-BD3A-4845-AD4D-A34BFADA93B4}"/>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E7CF06D0-B699-463D-8EE4-7E7408B4E5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F5AC9D9A-CECC-4EE7-B3DF-E77D5565A813}"/>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17E76BE4-3EF0-4A1B-8F3C-EB9F994678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3F6DDB79-5250-4903-8293-D21EE721C2A8}"/>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FDEDE624-D36A-4DB7-8638-B85014BB6372}"/>
              </a:ext>
            </a:extLst>
          </p:cNvPr>
          <p:cNvSpPr>
            <a:spLocks noGrp="1"/>
          </p:cNvSpPr>
          <p:nvPr>
            <p:ph type="dt" sz="half" idx="10"/>
          </p:nvPr>
        </p:nvSpPr>
        <p:spPr/>
        <p:txBody>
          <a:bodyPr/>
          <a:lstStyle/>
          <a:p>
            <a:fld id="{A798823E-33D9-413D-BA9D-FBA739EF97BD}" type="datetimeFigureOut">
              <a:rPr lang="zh-CN" altLang="en-US" smtClean="0"/>
              <a:t>2024/1/25</a:t>
            </a:fld>
            <a:endParaRPr lang="zh-CN" altLang="en-US"/>
          </a:p>
        </p:txBody>
      </p:sp>
      <p:sp>
        <p:nvSpPr>
          <p:cNvPr id="8" name="页脚占位符 7">
            <a:extLst>
              <a:ext uri="{FF2B5EF4-FFF2-40B4-BE49-F238E27FC236}">
                <a16:creationId xmlns:a16="http://schemas.microsoft.com/office/drawing/2014/main" id="{5FEB6998-DDAB-481A-BA2A-377234A71D54}"/>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1DD008EE-62D4-499E-BBAA-2E7F5501D983}"/>
              </a:ext>
            </a:extLst>
          </p:cNvPr>
          <p:cNvSpPr>
            <a:spLocks noGrp="1"/>
          </p:cNvSpPr>
          <p:nvPr>
            <p:ph type="sldNum" sz="quarter" idx="12"/>
          </p:nvPr>
        </p:nvSpPr>
        <p:spPr/>
        <p:txBody>
          <a:body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3737223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D7CA1C7-64EF-4BB1-8AEB-F41641F8908B}"/>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1879C1C9-A104-46CF-B82B-53A4D27836B5}"/>
              </a:ext>
            </a:extLst>
          </p:cNvPr>
          <p:cNvSpPr>
            <a:spLocks noGrp="1"/>
          </p:cNvSpPr>
          <p:nvPr>
            <p:ph type="dt" sz="half" idx="10"/>
          </p:nvPr>
        </p:nvSpPr>
        <p:spPr/>
        <p:txBody>
          <a:bodyPr/>
          <a:lstStyle/>
          <a:p>
            <a:fld id="{A798823E-33D9-413D-BA9D-FBA739EF97BD}" type="datetimeFigureOut">
              <a:rPr lang="zh-CN" altLang="en-US" smtClean="0"/>
              <a:t>2024/1/25</a:t>
            </a:fld>
            <a:endParaRPr lang="zh-CN" altLang="en-US"/>
          </a:p>
        </p:txBody>
      </p:sp>
      <p:sp>
        <p:nvSpPr>
          <p:cNvPr id="4" name="页脚占位符 3">
            <a:extLst>
              <a:ext uri="{FF2B5EF4-FFF2-40B4-BE49-F238E27FC236}">
                <a16:creationId xmlns:a16="http://schemas.microsoft.com/office/drawing/2014/main" id="{26D62A8A-0354-4D5F-8D52-69D929FE791F}"/>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9D5A5CB4-3098-4F95-AC6C-E5C1CCB24F65}"/>
              </a:ext>
            </a:extLst>
          </p:cNvPr>
          <p:cNvSpPr>
            <a:spLocks noGrp="1"/>
          </p:cNvSpPr>
          <p:nvPr>
            <p:ph type="sldNum" sz="quarter" idx="12"/>
          </p:nvPr>
        </p:nvSpPr>
        <p:spPr/>
        <p:txBody>
          <a:body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1752279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5517FD4C-D6E3-4F17-8162-BD0EBE729162}"/>
              </a:ext>
            </a:extLst>
          </p:cNvPr>
          <p:cNvSpPr>
            <a:spLocks noGrp="1"/>
          </p:cNvSpPr>
          <p:nvPr>
            <p:ph type="dt" sz="half" idx="10"/>
          </p:nvPr>
        </p:nvSpPr>
        <p:spPr/>
        <p:txBody>
          <a:bodyPr/>
          <a:lstStyle/>
          <a:p>
            <a:fld id="{A798823E-33D9-413D-BA9D-FBA739EF97BD}" type="datetimeFigureOut">
              <a:rPr lang="zh-CN" altLang="en-US" smtClean="0"/>
              <a:t>2024/1/25</a:t>
            </a:fld>
            <a:endParaRPr lang="zh-CN" altLang="en-US"/>
          </a:p>
        </p:txBody>
      </p:sp>
      <p:sp>
        <p:nvSpPr>
          <p:cNvPr id="3" name="页脚占位符 2">
            <a:extLst>
              <a:ext uri="{FF2B5EF4-FFF2-40B4-BE49-F238E27FC236}">
                <a16:creationId xmlns:a16="http://schemas.microsoft.com/office/drawing/2014/main" id="{2C2055FE-A306-4726-8D5C-BF1D58D2244D}"/>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EE56521E-0032-44A8-9832-C3899EA1CDA4}"/>
              </a:ext>
            </a:extLst>
          </p:cNvPr>
          <p:cNvSpPr>
            <a:spLocks noGrp="1"/>
          </p:cNvSpPr>
          <p:nvPr>
            <p:ph type="sldNum" sz="quarter" idx="12"/>
          </p:nvPr>
        </p:nvSpPr>
        <p:spPr/>
        <p:txBody>
          <a:body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1153038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65336FB-5641-4D87-B22A-BE0BAF8C5DF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9295FF3D-5DA2-4AEA-8329-B184A3D8CD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8A27095D-7F85-49EC-BBEA-6057BBD1C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C1A083A2-A1E3-4F36-8E0F-1C6997E96DA3}"/>
              </a:ext>
            </a:extLst>
          </p:cNvPr>
          <p:cNvSpPr>
            <a:spLocks noGrp="1"/>
          </p:cNvSpPr>
          <p:nvPr>
            <p:ph type="dt" sz="half" idx="10"/>
          </p:nvPr>
        </p:nvSpPr>
        <p:spPr/>
        <p:txBody>
          <a:bodyPr/>
          <a:lstStyle/>
          <a:p>
            <a:fld id="{A798823E-33D9-413D-BA9D-FBA739EF97BD}" type="datetimeFigureOut">
              <a:rPr lang="zh-CN" altLang="en-US" smtClean="0"/>
              <a:t>2024/1/25</a:t>
            </a:fld>
            <a:endParaRPr lang="zh-CN" altLang="en-US"/>
          </a:p>
        </p:txBody>
      </p:sp>
      <p:sp>
        <p:nvSpPr>
          <p:cNvPr id="6" name="页脚占位符 5">
            <a:extLst>
              <a:ext uri="{FF2B5EF4-FFF2-40B4-BE49-F238E27FC236}">
                <a16:creationId xmlns:a16="http://schemas.microsoft.com/office/drawing/2014/main" id="{596618D0-A71A-4E51-B940-8ABE98B50E3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AE27EB9-0E06-4394-9D29-44735E934628}"/>
              </a:ext>
            </a:extLst>
          </p:cNvPr>
          <p:cNvSpPr>
            <a:spLocks noGrp="1"/>
          </p:cNvSpPr>
          <p:nvPr>
            <p:ph type="sldNum" sz="quarter" idx="12"/>
          </p:nvPr>
        </p:nvSpPr>
        <p:spPr/>
        <p:txBody>
          <a:body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1639227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948D74-0EC3-4DD9-8AE2-FE2A092B373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1C8D5DFB-E413-4A03-9F04-DF8E19D6C3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7C29CDF4-FA4B-4A8C-9269-E246E833B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CA86F4EA-8CAE-4558-88C6-1C4B06B754AC}"/>
              </a:ext>
            </a:extLst>
          </p:cNvPr>
          <p:cNvSpPr>
            <a:spLocks noGrp="1"/>
          </p:cNvSpPr>
          <p:nvPr>
            <p:ph type="dt" sz="half" idx="10"/>
          </p:nvPr>
        </p:nvSpPr>
        <p:spPr/>
        <p:txBody>
          <a:bodyPr/>
          <a:lstStyle/>
          <a:p>
            <a:fld id="{A798823E-33D9-413D-BA9D-FBA739EF97BD}" type="datetimeFigureOut">
              <a:rPr lang="zh-CN" altLang="en-US" smtClean="0"/>
              <a:t>2024/1/25</a:t>
            </a:fld>
            <a:endParaRPr lang="zh-CN" altLang="en-US"/>
          </a:p>
        </p:txBody>
      </p:sp>
      <p:sp>
        <p:nvSpPr>
          <p:cNvPr id="6" name="页脚占位符 5">
            <a:extLst>
              <a:ext uri="{FF2B5EF4-FFF2-40B4-BE49-F238E27FC236}">
                <a16:creationId xmlns:a16="http://schemas.microsoft.com/office/drawing/2014/main" id="{9E6F5E93-BAA9-437F-8E38-DFB34C6AAD32}"/>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B0E060A8-4729-4EC8-8FE1-81B006528A9E}"/>
              </a:ext>
            </a:extLst>
          </p:cNvPr>
          <p:cNvSpPr>
            <a:spLocks noGrp="1"/>
          </p:cNvSpPr>
          <p:nvPr>
            <p:ph type="sldNum" sz="quarter" idx="12"/>
          </p:nvPr>
        </p:nvSpPr>
        <p:spPr/>
        <p:txBody>
          <a:body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3704525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B1D23A2C-212A-4E81-87D3-85515EF753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87D31168-8A27-4EEB-BE2C-23565D0D61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0ABF751-612A-4EC5-811D-19038CABEF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8823E-33D9-413D-BA9D-FBA739EF97BD}" type="datetimeFigureOut">
              <a:rPr lang="zh-CN" altLang="en-US" smtClean="0"/>
              <a:t>2024/1/25</a:t>
            </a:fld>
            <a:endParaRPr lang="zh-CN" altLang="en-US"/>
          </a:p>
        </p:txBody>
      </p:sp>
      <p:sp>
        <p:nvSpPr>
          <p:cNvPr id="5" name="页脚占位符 4">
            <a:extLst>
              <a:ext uri="{FF2B5EF4-FFF2-40B4-BE49-F238E27FC236}">
                <a16:creationId xmlns:a16="http://schemas.microsoft.com/office/drawing/2014/main" id="{DCD946C0-38B3-44CA-B1F8-32FD952B43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CC7C9FB2-66FD-4038-BF1E-0C7F6B6698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C8D604-E978-4F2C-9437-8D3501E77E6D}" type="slidenum">
              <a:rPr lang="zh-CN" altLang="en-US" smtClean="0"/>
              <a:t>‹#›</a:t>
            </a:fld>
            <a:endParaRPr lang="zh-CN" altLang="en-US"/>
          </a:p>
        </p:txBody>
      </p:sp>
    </p:spTree>
    <p:extLst>
      <p:ext uri="{BB962C8B-B14F-4D97-AF65-F5344CB8AC3E}">
        <p14:creationId xmlns:p14="http://schemas.microsoft.com/office/powerpoint/2010/main" val="2758996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uohan.Zhang.1@warwick.ac.uk"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 Id="rId9" Type="http://schemas.openxmlformats.org/officeDocument/2006/relationships/image" Target="../media/image4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24.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7.pn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png"/><Relationship Id="rId14" Type="http://schemas.openxmlformats.org/officeDocument/2006/relationships/image" Target="../media/image25.png"/></Relationships>
</file>

<file path=ppt/slides/_rels/slide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image" Target="../media/image27.png"/><Relationship Id="rId7" Type="http://schemas.openxmlformats.org/officeDocument/2006/relationships/image" Target="../media/image31.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30.png"/><Relationship Id="rId5" Type="http://schemas.openxmlformats.org/officeDocument/2006/relationships/image" Target="../media/image29.png"/><Relationship Id="rId10" Type="http://schemas.openxmlformats.org/officeDocument/2006/relationships/image" Target="../media/image34.png"/><Relationship Id="rId4" Type="http://schemas.openxmlformats.org/officeDocument/2006/relationships/image" Target="../media/image28.png"/><Relationship Id="rId9" Type="http://schemas.openxmlformats.org/officeDocument/2006/relationships/image" Target="../media/image3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A6674896-3A89-4957-9052-D4B6068667F8}"/>
              </a:ext>
            </a:extLst>
          </p:cNvPr>
          <p:cNvSpPr txBox="1"/>
          <p:nvPr/>
        </p:nvSpPr>
        <p:spPr>
          <a:xfrm>
            <a:off x="1233733" y="1099362"/>
            <a:ext cx="10278577" cy="1384995"/>
          </a:xfrm>
          <a:prstGeom prst="rect">
            <a:avLst/>
          </a:prstGeom>
          <a:noFill/>
        </p:spPr>
        <p:txBody>
          <a:bodyPr wrap="square" rtlCol="0">
            <a:spAutoFit/>
          </a:bodyPr>
          <a:lstStyle/>
          <a:p>
            <a:pPr algn="ctr"/>
            <a:r>
              <a:rPr lang="en-US" altLang="zh-CN" sz="2800" b="1" dirty="0"/>
              <a:t>Seminar 3  Digital Communication and Signal Processing</a:t>
            </a:r>
          </a:p>
          <a:p>
            <a:pPr algn="ctr"/>
            <a:endParaRPr lang="en-US" altLang="zh-CN" sz="2800" b="1" dirty="0"/>
          </a:p>
          <a:p>
            <a:pPr algn="ctr"/>
            <a:r>
              <a:rPr lang="en-US" altLang="zh-CN" sz="2800" b="1" dirty="0"/>
              <a:t>Fourier Transform</a:t>
            </a:r>
          </a:p>
        </p:txBody>
      </p:sp>
      <p:sp>
        <p:nvSpPr>
          <p:cNvPr id="6" name="文本框 5">
            <a:extLst>
              <a:ext uri="{FF2B5EF4-FFF2-40B4-BE49-F238E27FC236}">
                <a16:creationId xmlns:a16="http://schemas.microsoft.com/office/drawing/2014/main" id="{C1F161F2-530A-4797-9525-3D5BBAF971C6}"/>
              </a:ext>
            </a:extLst>
          </p:cNvPr>
          <p:cNvSpPr txBox="1"/>
          <p:nvPr/>
        </p:nvSpPr>
        <p:spPr>
          <a:xfrm>
            <a:off x="3317402" y="3311814"/>
            <a:ext cx="6111240" cy="2169825"/>
          </a:xfrm>
          <a:prstGeom prst="rect">
            <a:avLst/>
          </a:prstGeom>
          <a:noFill/>
        </p:spPr>
        <p:txBody>
          <a:bodyPr wrap="square">
            <a:spAutoFit/>
          </a:bodyPr>
          <a:lstStyle/>
          <a:p>
            <a:pPr algn="ctr"/>
            <a:r>
              <a:rPr lang="en-US" altLang="zh-CN" sz="2100" b="1" dirty="0"/>
              <a:t>Ruohan Zhang</a:t>
            </a:r>
          </a:p>
          <a:p>
            <a:pPr algn="ctr"/>
            <a:endParaRPr lang="en-US" altLang="zh-CN" sz="2100" b="1" dirty="0"/>
          </a:p>
          <a:p>
            <a:pPr algn="ctr"/>
            <a:r>
              <a:rPr lang="en-GB" altLang="zh-CN" sz="2100" dirty="0">
                <a:solidFill>
                  <a:srgbClr val="333333"/>
                </a:solidFill>
                <a:latin typeface="Segoe UI" panose="020B0502040204020203" pitchFamily="34" charset="0"/>
                <a:hlinkClick r:id="rId3"/>
              </a:rPr>
              <a:t>Ruohan.Zhang.1@warwick.ac.uk</a:t>
            </a:r>
            <a:endParaRPr lang="en-GB" altLang="zh-CN" sz="2100" dirty="0">
              <a:solidFill>
                <a:srgbClr val="333333"/>
              </a:solidFill>
              <a:latin typeface="Segoe UI" panose="020B0502040204020203" pitchFamily="34" charset="0"/>
            </a:endParaRPr>
          </a:p>
          <a:p>
            <a:pPr algn="ctr"/>
            <a:endParaRPr lang="en-US" altLang="zh-CN" b="1" dirty="0"/>
          </a:p>
          <a:p>
            <a:pPr algn="ctr"/>
            <a:r>
              <a:rPr lang="en-US" altLang="zh-CN" b="1" dirty="0"/>
              <a:t>Department of Computer Science, University of Warwick</a:t>
            </a:r>
          </a:p>
          <a:p>
            <a:pPr algn="ctr"/>
            <a:endParaRPr lang="en-US" altLang="zh-CN" b="1" dirty="0"/>
          </a:p>
          <a:p>
            <a:pPr algn="ctr"/>
            <a:r>
              <a:rPr lang="en-US" altLang="zh-CN" b="1" dirty="0"/>
              <a:t>25/01/2024</a:t>
            </a:r>
          </a:p>
        </p:txBody>
      </p:sp>
    </p:spTree>
    <p:extLst>
      <p:ext uri="{BB962C8B-B14F-4D97-AF65-F5344CB8AC3E}">
        <p14:creationId xmlns:p14="http://schemas.microsoft.com/office/powerpoint/2010/main" val="579049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7E7DC7E1-C351-43D4-9AA8-7EDBFA8359F3}"/>
                  </a:ext>
                </a:extLst>
              </p:cNvPr>
              <p:cNvSpPr txBox="1"/>
              <p:nvPr/>
            </p:nvSpPr>
            <p:spPr>
              <a:xfrm>
                <a:off x="1530417" y="885525"/>
                <a:ext cx="9692640" cy="954107"/>
              </a:xfrm>
              <a:prstGeom prst="rect">
                <a:avLst/>
              </a:prstGeom>
              <a:noFill/>
            </p:spPr>
            <p:txBody>
              <a:bodyPr wrap="square" rtlCol="0">
                <a:spAutoFit/>
              </a:bodyPr>
              <a:lstStyle/>
              <a:p>
                <a:r>
                  <a:rPr lang="en-GB" altLang="zh-CN" sz="2000" b="1" dirty="0"/>
                  <a:t>Knowledge point expansion</a:t>
                </a:r>
                <a:r>
                  <a:rPr lang="en-US" altLang="zh-CN" sz="2000" b="1" dirty="0"/>
                  <a:t>:</a:t>
                </a:r>
              </a:p>
              <a:p>
                <a:endParaRPr lang="en-US" altLang="zh-CN" dirty="0"/>
              </a:p>
              <a:p>
                <a:r>
                  <a:rPr lang="en-US" altLang="zh-CN" dirty="0"/>
                  <a:t>We can also use another form of Fourier Transform formula (using </a:t>
                </a:r>
                <a14:m>
                  <m:oMath xmlns:m="http://schemas.openxmlformats.org/officeDocument/2006/math">
                    <m:r>
                      <a:rPr lang="en-US" altLang="zh-CN" i="1" dirty="0">
                        <a:latin typeface="Cambria Math" panose="02040503050406030204" pitchFamily="18" charset="0"/>
                      </a:rPr>
                      <m:t>𝜔</m:t>
                    </m:r>
                  </m:oMath>
                </a14:m>
                <a:r>
                  <a:rPr lang="en-US" altLang="zh-CN" dirty="0"/>
                  <a:t> as</a:t>
                </a:r>
                <a:r>
                  <a:rPr lang="zh-CN" altLang="en-US" dirty="0"/>
                  <a:t> </a:t>
                </a:r>
                <a:r>
                  <a:rPr lang="en-US" altLang="zh-CN" dirty="0"/>
                  <a:t>an</a:t>
                </a:r>
                <a:r>
                  <a:rPr lang="zh-CN" altLang="en-US" dirty="0"/>
                  <a:t> </a:t>
                </a:r>
                <a:r>
                  <a:rPr lang="en-US" altLang="zh-CN" dirty="0"/>
                  <a:t>integral variable</a:t>
                </a:r>
                <a:r>
                  <a:rPr lang="en-GB" altLang="zh-CN" dirty="0"/>
                  <a:t>)</a:t>
                </a:r>
                <a:r>
                  <a:rPr lang="en-US" altLang="zh-CN" dirty="0"/>
                  <a:t>.</a:t>
                </a:r>
              </a:p>
            </p:txBody>
          </p:sp>
        </mc:Choice>
        <mc:Fallback xmlns="">
          <p:sp>
            <p:nvSpPr>
              <p:cNvPr id="2" name="文本框 1">
                <a:extLst>
                  <a:ext uri="{FF2B5EF4-FFF2-40B4-BE49-F238E27FC236}">
                    <a16:creationId xmlns:a16="http://schemas.microsoft.com/office/drawing/2014/main" id="{7E7DC7E1-C351-43D4-9AA8-7EDBFA8359F3}"/>
                  </a:ext>
                </a:extLst>
              </p:cNvPr>
              <p:cNvSpPr txBox="1">
                <a:spLocks noRot="1" noChangeAspect="1" noMove="1" noResize="1" noEditPoints="1" noAdjustHandles="1" noChangeArrowheads="1" noChangeShapeType="1" noTextEdit="1"/>
              </p:cNvSpPr>
              <p:nvPr/>
            </p:nvSpPr>
            <p:spPr>
              <a:xfrm>
                <a:off x="1530417" y="885525"/>
                <a:ext cx="9692640" cy="954107"/>
              </a:xfrm>
              <a:prstGeom prst="rect">
                <a:avLst/>
              </a:prstGeom>
              <a:blipFill>
                <a:blip r:embed="rId3"/>
                <a:stretch>
                  <a:fillRect l="-629" t="-3185" b="-8917"/>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3" name="文本框 2">
                <a:extLst>
                  <a:ext uri="{FF2B5EF4-FFF2-40B4-BE49-F238E27FC236}">
                    <a16:creationId xmlns:a16="http://schemas.microsoft.com/office/drawing/2014/main" id="{83C885C9-4E19-418B-9CD4-6847AC003501}"/>
                  </a:ext>
                </a:extLst>
              </p:cNvPr>
              <p:cNvSpPr txBox="1"/>
              <p:nvPr/>
            </p:nvSpPr>
            <p:spPr>
              <a:xfrm>
                <a:off x="1667096" y="3250135"/>
                <a:ext cx="3528082" cy="6899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b="0" i="1" smtClean="0">
                          <a:latin typeface="Cambria Math" panose="02040503050406030204" pitchFamily="18" charset="0"/>
                        </a:rPr>
                        <m:t>𝑋</m:t>
                      </m:r>
                      <m:d>
                        <m:dPr>
                          <m:ctrlPr>
                            <a:rPr lang="en-US" altLang="zh-CN" b="0" i="1" smtClean="0">
                              <a:latin typeface="Cambria Math" panose="02040503050406030204" pitchFamily="18" charset="0"/>
                            </a:rPr>
                          </m:ctrlPr>
                        </m:dPr>
                        <m:e>
                          <m:r>
                            <a:rPr lang="zh-CN" altLang="en-US" b="0" i="1" smtClean="0">
                              <a:latin typeface="Cambria Math" panose="02040503050406030204" pitchFamily="18" charset="0"/>
                            </a:rPr>
                            <m:t>𝜔</m:t>
                          </m:r>
                        </m:e>
                      </m:d>
                      <m:r>
                        <a:rPr lang="en-US" altLang="zh-CN" b="0" i="1" smtClean="0">
                          <a:latin typeface="Cambria Math" panose="02040503050406030204" pitchFamily="18" charset="0"/>
                        </a:rPr>
                        <m:t>=</m:t>
                      </m:r>
                      <m:r>
                        <a:rPr lang="en-US" altLang="zh-CN" b="0" i="1" smtClean="0">
                          <a:latin typeface="Cambria Math" panose="02040503050406030204" pitchFamily="18" charset="0"/>
                        </a:rPr>
                        <m:t>𝐹𝑇</m:t>
                      </m:r>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𝑥</m:t>
                          </m:r>
                        </m:e>
                      </m:d>
                      <m:r>
                        <a:rPr lang="en-US" altLang="zh-CN" b="0" i="1" smtClean="0">
                          <a:latin typeface="Cambria Math" panose="02040503050406030204" pitchFamily="18" charset="0"/>
                        </a:rPr>
                        <m:t>=</m:t>
                      </m:r>
                      <m:nary>
                        <m:naryPr>
                          <m:ctrlPr>
                            <a:rPr lang="en-US" altLang="zh-CN" b="0" i="1" smtClean="0">
                              <a:latin typeface="Cambria Math" panose="02040503050406030204" pitchFamily="18" charset="0"/>
                            </a:rPr>
                          </m:ctrlPr>
                        </m:naryPr>
                        <m:sub>
                          <m:r>
                            <m:rPr>
                              <m:brk m:alnAt="23"/>
                            </m:rPr>
                            <a:rPr lang="en-US" altLang="zh-CN" b="0" i="1" smtClean="0">
                              <a:latin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m:t>
                          </m:r>
                        </m:sub>
                        <m:sup>
                          <m:r>
                            <a:rPr lang="en-US" altLang="zh-CN" b="0" i="1" smtClean="0">
                              <a:latin typeface="Cambria Math" panose="02040503050406030204" pitchFamily="18" charset="0"/>
                              <a:ea typeface="Cambria Math" panose="02040503050406030204" pitchFamily="18" charset="0"/>
                            </a:rPr>
                            <m:t>∞</m:t>
                          </m:r>
                        </m:sup>
                        <m:e>
                          <m:r>
                            <a:rPr lang="en-US" altLang="zh-CN" b="0" i="1" smtClean="0">
                              <a:latin typeface="Cambria Math" panose="02040503050406030204" pitchFamily="18" charset="0"/>
                            </a:rPr>
                            <m:t>𝑥</m:t>
                          </m:r>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𝑡</m:t>
                              </m:r>
                            </m:e>
                          </m:d>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𝑒</m:t>
                              </m:r>
                            </m:e>
                            <m:sup>
                              <m:r>
                                <a:rPr lang="en-US" altLang="zh-CN" b="0" i="1" smtClean="0">
                                  <a:latin typeface="Cambria Math" panose="02040503050406030204" pitchFamily="18" charset="0"/>
                                </a:rPr>
                                <m:t>−</m:t>
                              </m:r>
                              <m:r>
                                <a:rPr lang="en-US" altLang="zh-CN" b="0" i="1" smtClean="0">
                                  <a:latin typeface="Cambria Math" panose="02040503050406030204" pitchFamily="18" charset="0"/>
                                </a:rPr>
                                <m:t>𝑖</m:t>
                              </m:r>
                              <m:r>
                                <a:rPr lang="el-GR" altLang="zh-CN" b="0" i="1" smtClean="0">
                                  <a:latin typeface="Cambria Math" panose="02040503050406030204" pitchFamily="18" charset="0"/>
                                </a:rPr>
                                <m:t>𝜔</m:t>
                              </m:r>
                              <m:r>
                                <a:rPr lang="en-US" altLang="zh-CN" b="0" i="1" smtClean="0">
                                  <a:latin typeface="Cambria Math" panose="02040503050406030204" pitchFamily="18" charset="0"/>
                                </a:rPr>
                                <m:t>𝑡</m:t>
                              </m:r>
                            </m:sup>
                          </m:sSup>
                          <m:r>
                            <m:rPr>
                              <m:sty m:val="p"/>
                            </m:rPr>
                            <a:rPr lang="en-US" altLang="zh-CN" b="0" i="0" smtClean="0">
                              <a:latin typeface="Cambria Math" panose="02040503050406030204" pitchFamily="18" charset="0"/>
                            </a:rPr>
                            <m:t>d</m:t>
                          </m:r>
                          <m:r>
                            <a:rPr lang="en-US" altLang="zh-CN" b="0" i="1" smtClean="0">
                              <a:latin typeface="Cambria Math" panose="02040503050406030204" pitchFamily="18" charset="0"/>
                            </a:rPr>
                            <m:t>𝑡</m:t>
                          </m:r>
                        </m:e>
                      </m:nary>
                    </m:oMath>
                  </m:oMathPara>
                </a14:m>
                <a:endParaRPr lang="en-US" altLang="zh-CN" dirty="0"/>
              </a:p>
            </p:txBody>
          </p:sp>
        </mc:Choice>
        <mc:Fallback xmlns="">
          <p:sp>
            <p:nvSpPr>
              <p:cNvPr id="3" name="文本框 2">
                <a:extLst>
                  <a:ext uri="{FF2B5EF4-FFF2-40B4-BE49-F238E27FC236}">
                    <a16:creationId xmlns:a16="http://schemas.microsoft.com/office/drawing/2014/main" id="{83C885C9-4E19-418B-9CD4-6847AC003501}"/>
                  </a:ext>
                </a:extLst>
              </p:cNvPr>
              <p:cNvSpPr txBox="1">
                <a:spLocks noRot="1" noChangeAspect="1" noMove="1" noResize="1" noEditPoints="1" noAdjustHandles="1" noChangeArrowheads="1" noChangeShapeType="1" noTextEdit="1"/>
              </p:cNvSpPr>
              <p:nvPr/>
            </p:nvSpPr>
            <p:spPr>
              <a:xfrm>
                <a:off x="1667096" y="3250135"/>
                <a:ext cx="3528082" cy="689932"/>
              </a:xfrm>
              <a:prstGeom prst="rect">
                <a:avLst/>
              </a:prstGeom>
              <a:blipFill>
                <a:blip r:embed="rId4"/>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 name="文本框 3">
                <a:extLst>
                  <a:ext uri="{FF2B5EF4-FFF2-40B4-BE49-F238E27FC236}">
                    <a16:creationId xmlns:a16="http://schemas.microsoft.com/office/drawing/2014/main" id="{8A6D2CF4-7065-4616-B484-2EA41EC708AA}"/>
                  </a:ext>
                </a:extLst>
              </p:cNvPr>
              <p:cNvSpPr txBox="1"/>
              <p:nvPr/>
            </p:nvSpPr>
            <p:spPr>
              <a:xfrm>
                <a:off x="1667096" y="4051438"/>
                <a:ext cx="3975704" cy="6899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b="0" i="1" smtClean="0">
                          <a:latin typeface="Cambria Math" panose="02040503050406030204" pitchFamily="18" charset="0"/>
                        </a:rPr>
                        <m:t>𝑥</m:t>
                      </m:r>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𝑡</m:t>
                          </m:r>
                        </m:e>
                      </m:d>
                      <m:r>
                        <a:rPr lang="en-US" altLang="zh-CN" b="0" i="1" smtClean="0">
                          <a:latin typeface="Cambria Math" panose="02040503050406030204" pitchFamily="18" charset="0"/>
                        </a:rPr>
                        <m:t>=</m:t>
                      </m:r>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𝐹𝑇</m:t>
                          </m:r>
                        </m:e>
                        <m:sup>
                          <m:r>
                            <a:rPr lang="en-US" altLang="zh-CN" b="0" i="1" smtClean="0">
                              <a:latin typeface="Cambria Math" panose="02040503050406030204" pitchFamily="18" charset="0"/>
                            </a:rPr>
                            <m:t>−1</m:t>
                          </m:r>
                        </m:sup>
                      </m:sSup>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𝑋</m:t>
                          </m:r>
                        </m:e>
                      </m:d>
                      <m:r>
                        <a:rPr lang="en-US" altLang="zh-CN" b="0" i="1" smtClean="0">
                          <a:latin typeface="Cambria Math" panose="02040503050406030204" pitchFamily="18" charset="0"/>
                        </a:rPr>
                        <m:t>=</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2</m:t>
                          </m:r>
                          <m:r>
                            <a:rPr lang="zh-CN" altLang="en-US" b="0" i="1" smtClean="0">
                              <a:latin typeface="Cambria Math" panose="02040503050406030204" pitchFamily="18" charset="0"/>
                            </a:rPr>
                            <m:t>𝜋</m:t>
                          </m:r>
                        </m:den>
                      </m:f>
                      <m:nary>
                        <m:naryPr>
                          <m:ctrlPr>
                            <a:rPr lang="en-US" altLang="zh-CN" b="0" i="1" smtClean="0">
                              <a:latin typeface="Cambria Math" panose="02040503050406030204" pitchFamily="18" charset="0"/>
                            </a:rPr>
                          </m:ctrlPr>
                        </m:naryPr>
                        <m:sub>
                          <m:r>
                            <m:rPr>
                              <m:brk m:alnAt="23"/>
                            </m:rPr>
                            <a:rPr lang="en-US" altLang="zh-CN" b="0" i="1" smtClean="0">
                              <a:latin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m:t>
                          </m:r>
                        </m:sub>
                        <m:sup>
                          <m:r>
                            <a:rPr lang="en-US" altLang="zh-CN" b="0" i="1" smtClean="0">
                              <a:latin typeface="Cambria Math" panose="02040503050406030204" pitchFamily="18" charset="0"/>
                              <a:ea typeface="Cambria Math" panose="02040503050406030204" pitchFamily="18" charset="0"/>
                            </a:rPr>
                            <m:t>∞</m:t>
                          </m:r>
                        </m:sup>
                        <m:e>
                          <m:r>
                            <a:rPr lang="en-US" altLang="zh-CN" b="0" i="1" smtClean="0">
                              <a:latin typeface="Cambria Math" panose="02040503050406030204" pitchFamily="18" charset="0"/>
                            </a:rPr>
                            <m:t>𝑋</m:t>
                          </m:r>
                          <m:r>
                            <a:rPr lang="en-US" altLang="zh-CN" b="0" i="1" smtClean="0">
                              <a:latin typeface="Cambria Math" panose="02040503050406030204" pitchFamily="18" charset="0"/>
                            </a:rPr>
                            <m:t>(</m:t>
                          </m:r>
                          <m:r>
                            <a:rPr lang="zh-CN" altLang="en-US" b="0" i="1" smtClean="0">
                              <a:latin typeface="Cambria Math" panose="02040503050406030204" pitchFamily="18" charset="0"/>
                            </a:rPr>
                            <m:t>𝜔</m:t>
                          </m:r>
                          <m:r>
                            <a:rPr lang="en-US" altLang="zh-CN" b="0" i="1" smtClean="0">
                              <a:latin typeface="Cambria Math" panose="02040503050406030204" pitchFamily="18" charset="0"/>
                            </a:rPr>
                            <m:t>)</m:t>
                          </m:r>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𝑒</m:t>
                              </m:r>
                            </m:e>
                            <m:sup>
                              <m:r>
                                <a:rPr lang="en-US" altLang="zh-CN" b="0" i="1" smtClean="0">
                                  <a:latin typeface="Cambria Math" panose="02040503050406030204" pitchFamily="18" charset="0"/>
                                </a:rPr>
                                <m:t>𝑖</m:t>
                              </m:r>
                              <m:r>
                                <a:rPr lang="el-GR" altLang="zh-CN" b="0" i="1" smtClean="0">
                                  <a:latin typeface="Cambria Math" panose="02040503050406030204" pitchFamily="18" charset="0"/>
                                </a:rPr>
                                <m:t>𝜔</m:t>
                              </m:r>
                              <m:r>
                                <a:rPr lang="en-US" altLang="zh-CN" b="0" i="1" smtClean="0">
                                  <a:latin typeface="Cambria Math" panose="02040503050406030204" pitchFamily="18" charset="0"/>
                                </a:rPr>
                                <m:t>𝑡</m:t>
                              </m:r>
                            </m:sup>
                          </m:sSup>
                          <m:r>
                            <m:rPr>
                              <m:sty m:val="p"/>
                            </m:rPr>
                            <a:rPr lang="en-US" altLang="zh-CN" b="0" i="0" smtClean="0">
                              <a:latin typeface="Cambria Math" panose="02040503050406030204" pitchFamily="18" charset="0"/>
                            </a:rPr>
                            <m:t>d</m:t>
                          </m:r>
                          <m:r>
                            <a:rPr lang="en-US" altLang="zh-CN" b="0" i="1" smtClean="0">
                              <a:latin typeface="Cambria Math" panose="02040503050406030204" pitchFamily="18" charset="0"/>
                            </a:rPr>
                            <m:t>𝑡</m:t>
                          </m:r>
                        </m:e>
                      </m:nary>
                    </m:oMath>
                  </m:oMathPara>
                </a14:m>
                <a:endParaRPr lang="zh-CN" altLang="en-US" dirty="0"/>
              </a:p>
            </p:txBody>
          </p:sp>
        </mc:Choice>
        <mc:Fallback xmlns="">
          <p:sp>
            <p:nvSpPr>
              <p:cNvPr id="4" name="文本框 3">
                <a:extLst>
                  <a:ext uri="{FF2B5EF4-FFF2-40B4-BE49-F238E27FC236}">
                    <a16:creationId xmlns:a16="http://schemas.microsoft.com/office/drawing/2014/main" id="{8A6D2CF4-7065-4616-B484-2EA41EC708AA}"/>
                  </a:ext>
                </a:extLst>
              </p:cNvPr>
              <p:cNvSpPr txBox="1">
                <a:spLocks noRot="1" noChangeAspect="1" noMove="1" noResize="1" noEditPoints="1" noAdjustHandles="1" noChangeArrowheads="1" noChangeShapeType="1" noTextEdit="1"/>
              </p:cNvSpPr>
              <p:nvPr/>
            </p:nvSpPr>
            <p:spPr>
              <a:xfrm>
                <a:off x="1667096" y="4051438"/>
                <a:ext cx="3975704" cy="689932"/>
              </a:xfrm>
              <a:prstGeom prst="rect">
                <a:avLst/>
              </a:prstGeom>
              <a:blipFill>
                <a:blip r:embed="rId5"/>
                <a:stretch>
                  <a:fillRect/>
                </a:stretch>
              </a:blipFill>
            </p:spPr>
            <p:txBody>
              <a:bodyPr/>
              <a:lstStyle/>
              <a:p>
                <a:r>
                  <a:rPr lang="zh-CN" altLang="en-US">
                    <a:noFill/>
                  </a:rPr>
                  <a:t> </a:t>
                </a:r>
              </a:p>
            </p:txBody>
          </p:sp>
        </mc:Fallback>
      </mc:AlternateContent>
      <p:pic>
        <p:nvPicPr>
          <p:cNvPr id="5" name="图片 4">
            <a:extLst>
              <a:ext uri="{FF2B5EF4-FFF2-40B4-BE49-F238E27FC236}">
                <a16:creationId xmlns:a16="http://schemas.microsoft.com/office/drawing/2014/main" id="{CBB79245-2BB7-478C-BD4E-E3E98CA49478}"/>
              </a:ext>
            </a:extLst>
          </p:cNvPr>
          <p:cNvPicPr>
            <a:picLocks noChangeAspect="1"/>
          </p:cNvPicPr>
          <p:nvPr/>
        </p:nvPicPr>
        <p:blipFill>
          <a:blip r:embed="rId6"/>
          <a:stretch>
            <a:fillRect/>
          </a:stretch>
        </p:blipFill>
        <p:spPr>
          <a:xfrm>
            <a:off x="7270182" y="3282841"/>
            <a:ext cx="3952875" cy="1314450"/>
          </a:xfrm>
          <a:prstGeom prst="rect">
            <a:avLst/>
          </a:prstGeom>
        </p:spPr>
      </p:pic>
      <mc:AlternateContent xmlns:mc="http://schemas.openxmlformats.org/markup-compatibility/2006" xmlns:a14="http://schemas.microsoft.com/office/drawing/2010/main">
        <mc:Choice Requires="a14">
          <p:sp>
            <p:nvSpPr>
              <p:cNvPr id="8" name="文本框 7">
                <a:extLst>
                  <a:ext uri="{FF2B5EF4-FFF2-40B4-BE49-F238E27FC236}">
                    <a16:creationId xmlns:a16="http://schemas.microsoft.com/office/drawing/2014/main" id="{4FE5E19D-FCC8-4AB4-850A-6E70786A3853}"/>
                  </a:ext>
                </a:extLst>
              </p:cNvPr>
              <p:cNvSpPr txBox="1"/>
              <p:nvPr/>
            </p:nvSpPr>
            <p:spPr>
              <a:xfrm>
                <a:off x="1530416" y="2343865"/>
                <a:ext cx="7305575" cy="369332"/>
              </a:xfrm>
              <a:prstGeom prst="rect">
                <a:avLst/>
              </a:prstGeom>
              <a:noFill/>
            </p:spPr>
            <p:txBody>
              <a:bodyPr wrap="square">
                <a:spAutoFit/>
              </a:bodyPr>
              <a:lstStyle/>
              <a:p>
                <a:r>
                  <a:rPr lang="en-US" altLang="zh-CN" b="1" dirty="0">
                    <a:solidFill>
                      <a:schemeClr val="tx1"/>
                    </a:solidFill>
                  </a:rPr>
                  <a:t>Here, </a:t>
                </a:r>
                <a14:m>
                  <m:oMath xmlns:m="http://schemas.openxmlformats.org/officeDocument/2006/math">
                    <m:r>
                      <a:rPr lang="en-US" altLang="zh-CN" b="1" i="1" dirty="0" smtClean="0">
                        <a:solidFill>
                          <a:schemeClr val="tx1"/>
                        </a:solidFill>
                        <a:latin typeface="Cambria Math" panose="02040503050406030204" pitchFamily="18" charset="0"/>
                      </a:rPr>
                      <m:t>𝑭</m:t>
                    </m:r>
                  </m:oMath>
                </a14:m>
                <a:r>
                  <a:rPr lang="en-US" altLang="zh-CN" b="1" dirty="0">
                    <a:solidFill>
                      <a:schemeClr val="tx1"/>
                    </a:solidFill>
                  </a:rPr>
                  <a:t> represents frequency and </a:t>
                </a:r>
                <a14:m>
                  <m:oMath xmlns:m="http://schemas.openxmlformats.org/officeDocument/2006/math">
                    <m:r>
                      <a:rPr lang="en-US" altLang="zh-CN" b="1" i="1" dirty="0" smtClean="0">
                        <a:solidFill>
                          <a:schemeClr val="tx1"/>
                        </a:solidFill>
                        <a:latin typeface="Cambria Math" panose="02040503050406030204" pitchFamily="18" charset="0"/>
                      </a:rPr>
                      <m:t>𝝎</m:t>
                    </m:r>
                  </m:oMath>
                </a14:m>
                <a:r>
                  <a:rPr lang="en-US" altLang="zh-CN" b="1" dirty="0">
                    <a:solidFill>
                      <a:schemeClr val="tx1"/>
                    </a:solidFill>
                  </a:rPr>
                  <a:t> represents angular velocity. </a:t>
                </a:r>
              </a:p>
            </p:txBody>
          </p:sp>
        </mc:Choice>
        <mc:Fallback xmlns="">
          <p:sp>
            <p:nvSpPr>
              <p:cNvPr id="8" name="文本框 7">
                <a:extLst>
                  <a:ext uri="{FF2B5EF4-FFF2-40B4-BE49-F238E27FC236}">
                    <a16:creationId xmlns:a16="http://schemas.microsoft.com/office/drawing/2014/main" id="{4FE5E19D-FCC8-4AB4-850A-6E70786A3853}"/>
                  </a:ext>
                </a:extLst>
              </p:cNvPr>
              <p:cNvSpPr txBox="1">
                <a:spLocks noRot="1" noChangeAspect="1" noMove="1" noResize="1" noEditPoints="1" noAdjustHandles="1" noChangeArrowheads="1" noChangeShapeType="1" noTextEdit="1"/>
              </p:cNvSpPr>
              <p:nvPr/>
            </p:nvSpPr>
            <p:spPr>
              <a:xfrm>
                <a:off x="1530416" y="2343865"/>
                <a:ext cx="7305575" cy="369332"/>
              </a:xfrm>
              <a:prstGeom prst="rect">
                <a:avLst/>
              </a:prstGeom>
              <a:blipFill>
                <a:blip r:embed="rId7"/>
                <a:stretch>
                  <a:fillRect l="-668" t="-8197" b="-24590"/>
                </a:stretch>
              </a:blipFill>
            </p:spPr>
            <p:txBody>
              <a:bodyPr/>
              <a:lstStyle/>
              <a:p>
                <a:r>
                  <a:rPr lang="zh-CN" altLang="en-US">
                    <a:noFill/>
                  </a:rPr>
                  <a:t> </a:t>
                </a:r>
              </a:p>
            </p:txBody>
          </p:sp>
        </mc:Fallback>
      </mc:AlternateContent>
      <p:grpSp>
        <p:nvGrpSpPr>
          <p:cNvPr id="16" name="组合 15">
            <a:extLst>
              <a:ext uri="{FF2B5EF4-FFF2-40B4-BE49-F238E27FC236}">
                <a16:creationId xmlns:a16="http://schemas.microsoft.com/office/drawing/2014/main" id="{A438A6B7-CFB4-45BD-95B9-89FF7CC9479E}"/>
              </a:ext>
            </a:extLst>
          </p:cNvPr>
          <p:cNvGrpSpPr/>
          <p:nvPr/>
        </p:nvGrpSpPr>
        <p:grpSpPr>
          <a:xfrm>
            <a:off x="5734232" y="3429000"/>
            <a:ext cx="1285009" cy="856960"/>
            <a:chOff x="5813986" y="3282841"/>
            <a:chExt cx="1285009" cy="856960"/>
          </a:xfrm>
        </p:grpSpPr>
        <p:pic>
          <p:nvPicPr>
            <p:cNvPr id="14" name="图片 13">
              <a:extLst>
                <a:ext uri="{FF2B5EF4-FFF2-40B4-BE49-F238E27FC236}">
                  <a16:creationId xmlns:a16="http://schemas.microsoft.com/office/drawing/2014/main" id="{590510BA-0964-4381-B778-7ABF500FDE32}"/>
                </a:ext>
              </a:extLst>
            </p:cNvPr>
            <p:cNvPicPr>
              <a:picLocks noChangeAspect="1"/>
            </p:cNvPicPr>
            <p:nvPr/>
          </p:nvPicPr>
          <p:blipFill>
            <a:blip r:embed="rId8"/>
            <a:stretch>
              <a:fillRect/>
            </a:stretch>
          </p:blipFill>
          <p:spPr>
            <a:xfrm>
              <a:off x="5813986" y="3740330"/>
              <a:ext cx="1285009" cy="399471"/>
            </a:xfrm>
            <a:prstGeom prst="rect">
              <a:avLst/>
            </a:prstGeom>
          </p:spPr>
        </p:pic>
        <p:pic>
          <p:nvPicPr>
            <p:cNvPr id="15" name="图片 14">
              <a:extLst>
                <a:ext uri="{FF2B5EF4-FFF2-40B4-BE49-F238E27FC236}">
                  <a16:creationId xmlns:a16="http://schemas.microsoft.com/office/drawing/2014/main" id="{F6E2011A-968E-4186-9558-4CC4D473277E}"/>
                </a:ext>
              </a:extLst>
            </p:cNvPr>
            <p:cNvPicPr>
              <a:picLocks noChangeAspect="1"/>
            </p:cNvPicPr>
            <p:nvPr/>
          </p:nvPicPr>
          <p:blipFill>
            <a:blip r:embed="rId9"/>
            <a:stretch>
              <a:fillRect/>
            </a:stretch>
          </p:blipFill>
          <p:spPr>
            <a:xfrm>
              <a:off x="5813986" y="3282841"/>
              <a:ext cx="1285009" cy="540750"/>
            </a:xfrm>
            <a:prstGeom prst="rect">
              <a:avLst/>
            </a:prstGeom>
          </p:spPr>
        </p:pic>
      </p:grpSp>
    </p:spTree>
    <p:extLst>
      <p:ext uri="{BB962C8B-B14F-4D97-AF65-F5344CB8AC3E}">
        <p14:creationId xmlns:p14="http://schemas.microsoft.com/office/powerpoint/2010/main" val="2707552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3A98EC60-8B71-4973-A384-FF3E3F19FE73}"/>
              </a:ext>
            </a:extLst>
          </p:cNvPr>
          <p:cNvPicPr>
            <a:picLocks noChangeAspect="1"/>
          </p:cNvPicPr>
          <p:nvPr/>
        </p:nvPicPr>
        <p:blipFill>
          <a:blip r:embed="rId3"/>
          <a:stretch>
            <a:fillRect/>
          </a:stretch>
        </p:blipFill>
        <p:spPr>
          <a:xfrm>
            <a:off x="1504841" y="976947"/>
            <a:ext cx="9182317" cy="3849053"/>
          </a:xfrm>
          <a:prstGeom prst="rect">
            <a:avLst/>
          </a:prstGeom>
        </p:spPr>
      </p:pic>
    </p:spTree>
    <p:extLst>
      <p:ext uri="{BB962C8B-B14F-4D97-AF65-F5344CB8AC3E}">
        <p14:creationId xmlns:p14="http://schemas.microsoft.com/office/powerpoint/2010/main" val="2650663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210A320-E58C-4875-B800-6B31B93C90E5}"/>
              </a:ext>
            </a:extLst>
          </p:cNvPr>
          <p:cNvSpPr txBox="1">
            <a:spLocks noChangeArrowheads="1"/>
          </p:cNvSpPr>
          <p:nvPr/>
        </p:nvSpPr>
        <p:spPr>
          <a:xfrm>
            <a:off x="946339" y="387860"/>
            <a:ext cx="7010400" cy="52788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ltLang="zh-CN" sz="2400" b="1" dirty="0">
                <a:solidFill>
                  <a:srgbClr val="FF0000"/>
                </a:solidFill>
                <a:latin typeface="+mn-ea"/>
                <a:ea typeface="+mn-ea"/>
              </a:rPr>
              <a:t>FT: Fourier </a:t>
            </a:r>
            <a:r>
              <a:rPr lang="en-GB" altLang="zh-CN" sz="2400" b="1" dirty="0" err="1">
                <a:solidFill>
                  <a:srgbClr val="FF0000"/>
                </a:solidFill>
                <a:latin typeface="+mn-ea"/>
                <a:ea typeface="+mn-ea"/>
              </a:rPr>
              <a:t>Thm</a:t>
            </a:r>
            <a:r>
              <a:rPr lang="en-GB" altLang="zh-CN" sz="2400" b="1" dirty="0">
                <a:solidFill>
                  <a:srgbClr val="FF0000"/>
                </a:solidFill>
                <a:latin typeface="+mn-ea"/>
                <a:ea typeface="+mn-ea"/>
              </a:rPr>
              <a:t> in terms of Sin and Cos</a:t>
            </a:r>
            <a:endParaRPr lang="zh-CN" altLang="en-US" sz="2400" b="1" dirty="0">
              <a:solidFill>
                <a:srgbClr val="FF0000"/>
              </a:solidFill>
              <a:latin typeface="+mn-ea"/>
              <a:ea typeface="+mn-ea"/>
            </a:endParaRPr>
          </a:p>
        </p:txBody>
      </p:sp>
      <p:sp>
        <p:nvSpPr>
          <p:cNvPr id="5" name="TextBox 4">
            <a:extLst>
              <a:ext uri="{FF2B5EF4-FFF2-40B4-BE49-F238E27FC236}">
                <a16:creationId xmlns:a16="http://schemas.microsoft.com/office/drawing/2014/main" id="{E30209C7-EC5E-453B-9A19-9D97749AD08A}"/>
              </a:ext>
            </a:extLst>
          </p:cNvPr>
          <p:cNvSpPr txBox="1"/>
          <p:nvPr/>
        </p:nvSpPr>
        <p:spPr>
          <a:xfrm>
            <a:off x="1209810" y="949307"/>
            <a:ext cx="8555547" cy="1015663"/>
          </a:xfrm>
          <a:prstGeom prst="rect">
            <a:avLst/>
          </a:prstGeom>
          <a:noFill/>
        </p:spPr>
        <p:txBody>
          <a:bodyPr wrap="none" rtlCol="0">
            <a:spAutoFit/>
          </a:bodyPr>
          <a:lstStyle/>
          <a:p>
            <a:pPr marL="457200" indent="-457200">
              <a:buFont typeface="Arial"/>
              <a:buChar char="•"/>
            </a:pPr>
            <a:r>
              <a:rPr lang="en-US" sz="2000" dirty="0">
                <a:latin typeface="+mn-ea"/>
              </a:rPr>
              <a:t>simply a generalization of common knowledge of the Euclidean space</a:t>
            </a:r>
          </a:p>
          <a:p>
            <a:pPr marL="457200" indent="-457200">
              <a:buFont typeface="Arial"/>
              <a:buChar char="•"/>
            </a:pPr>
            <a:r>
              <a:rPr lang="en-US" sz="2000" dirty="0">
                <a:latin typeface="+mn-ea"/>
              </a:rPr>
              <a:t>{ 1, cos (</a:t>
            </a:r>
            <a:r>
              <a:rPr lang="en-US" sz="2000" dirty="0" err="1">
                <a:latin typeface="+mn-ea"/>
              </a:rPr>
              <a:t>n</a:t>
            </a:r>
            <a:r>
              <a:rPr lang="en-US" altLang="zh-CN" sz="2000" dirty="0" err="1">
                <a:latin typeface="+mn-ea"/>
              </a:rPr>
              <a:t>ω</a:t>
            </a:r>
            <a:r>
              <a:rPr lang="en-US" sz="2000" dirty="0" err="1">
                <a:latin typeface="+mn-ea"/>
              </a:rPr>
              <a:t>t</a:t>
            </a:r>
            <a:r>
              <a:rPr lang="en-US" sz="2000" dirty="0">
                <a:latin typeface="+mn-ea"/>
              </a:rPr>
              <a:t>), sin(</a:t>
            </a:r>
            <a:r>
              <a:rPr lang="en-US" sz="2000" dirty="0" err="1">
                <a:latin typeface="+mn-ea"/>
              </a:rPr>
              <a:t>n</a:t>
            </a:r>
            <a:r>
              <a:rPr lang="en-US" sz="2000" dirty="0" err="1">
                <a:latin typeface="+mn-ea"/>
                <a:cs typeface="Symbol" charset="2"/>
              </a:rPr>
              <a:t>w</a:t>
            </a:r>
            <a:r>
              <a:rPr lang="en-US" sz="2000" dirty="0" err="1">
                <a:latin typeface="+mn-ea"/>
              </a:rPr>
              <a:t>t</a:t>
            </a:r>
            <a:r>
              <a:rPr lang="en-US" sz="2000" dirty="0">
                <a:latin typeface="+mn-ea"/>
              </a:rPr>
              <a:t>), n=1,2…} are orthogonal and </a:t>
            </a:r>
            <a:r>
              <a:rPr lang="en-US" sz="2000" i="1" dirty="0">
                <a:latin typeface="+mn-ea"/>
              </a:rPr>
              <a:t>complete</a:t>
            </a:r>
            <a:endParaRPr lang="en-US" sz="2000" dirty="0">
              <a:latin typeface="+mn-ea"/>
            </a:endParaRPr>
          </a:p>
          <a:p>
            <a:pPr marL="457200" indent="-457200">
              <a:buFont typeface="Arial"/>
              <a:buChar char="•"/>
            </a:pPr>
            <a:r>
              <a:rPr lang="en-US" sz="2000" dirty="0">
                <a:latin typeface="+mn-ea"/>
              </a:rPr>
              <a:t> they form orthogonal bases  </a:t>
            </a:r>
          </a:p>
        </p:txBody>
      </p:sp>
      <p:sp>
        <p:nvSpPr>
          <p:cNvPr id="6" name="Rectangle 3">
            <a:extLst>
              <a:ext uri="{FF2B5EF4-FFF2-40B4-BE49-F238E27FC236}">
                <a16:creationId xmlns:a16="http://schemas.microsoft.com/office/drawing/2014/main" id="{EFDDCF15-53BC-4177-86EE-E8DBACFB1123}"/>
              </a:ext>
            </a:extLst>
          </p:cNvPr>
          <p:cNvSpPr txBox="1">
            <a:spLocks noChangeArrowheads="1"/>
          </p:cNvSpPr>
          <p:nvPr/>
        </p:nvSpPr>
        <p:spPr bwMode="auto">
          <a:xfrm>
            <a:off x="2694767" y="6084976"/>
            <a:ext cx="7100272" cy="34409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80000"/>
              </a:lnSpc>
              <a:buFontTx/>
              <a:buNone/>
            </a:pPr>
            <a:r>
              <a:rPr lang="en-US" altLang="zh-CN" sz="2000" kern="0" dirty="0">
                <a:solidFill>
                  <a:srgbClr val="000000"/>
                </a:solidFill>
                <a:latin typeface="Calibri" panose="020F0502020204030204" pitchFamily="34" charset="0"/>
                <a:cs typeface="Calibri" panose="020F0502020204030204" pitchFamily="34" charset="0"/>
              </a:rPr>
              <a:t>where </a:t>
            </a:r>
            <a:r>
              <a:rPr lang="en-US" altLang="zh-CN" sz="2000" i="1" kern="0" dirty="0">
                <a:solidFill>
                  <a:srgbClr val="000000"/>
                </a:solidFill>
                <a:latin typeface="Calibri" panose="020F0502020204030204" pitchFamily="34" charset="0"/>
                <a:cs typeface="Calibri" panose="020F0502020204030204" pitchFamily="34" charset="0"/>
              </a:rPr>
              <a:t>A</a:t>
            </a:r>
            <a:r>
              <a:rPr lang="en-US" altLang="zh-CN" sz="2000" i="1" kern="0" baseline="-25000" dirty="0">
                <a:solidFill>
                  <a:srgbClr val="000000"/>
                </a:solidFill>
                <a:latin typeface="Calibri" panose="020F0502020204030204" pitchFamily="34" charset="0"/>
                <a:cs typeface="Calibri" panose="020F0502020204030204" pitchFamily="34" charset="0"/>
              </a:rPr>
              <a:t>0</a:t>
            </a:r>
            <a:r>
              <a:rPr lang="en-US" altLang="zh-CN" sz="2000" kern="0" dirty="0">
                <a:solidFill>
                  <a:srgbClr val="000000"/>
                </a:solidFill>
                <a:latin typeface="Calibri" panose="020F0502020204030204" pitchFamily="34" charset="0"/>
                <a:cs typeface="Calibri" panose="020F0502020204030204" pitchFamily="34" charset="0"/>
              </a:rPr>
              <a:t> is the </a:t>
            </a:r>
            <a:r>
              <a:rPr lang="en-US" altLang="zh-CN" sz="2000" kern="0" dirty="0" err="1">
                <a:solidFill>
                  <a:srgbClr val="000000"/>
                </a:solidFill>
                <a:latin typeface="Calibri" panose="020F0502020204030204" pitchFamily="34" charset="0"/>
                <a:cs typeface="Calibri" panose="020F0502020204030204" pitchFamily="34" charset="0"/>
              </a:rPr>
              <a:t>d.c.</a:t>
            </a:r>
            <a:r>
              <a:rPr lang="en-US" altLang="zh-CN" sz="2000" kern="0" dirty="0">
                <a:solidFill>
                  <a:srgbClr val="000000"/>
                </a:solidFill>
                <a:latin typeface="Calibri" panose="020F0502020204030204" pitchFamily="34" charset="0"/>
                <a:cs typeface="Calibri" panose="020F0502020204030204" pitchFamily="34" charset="0"/>
              </a:rPr>
              <a:t> term, and </a:t>
            </a:r>
            <a:r>
              <a:rPr lang="en-US" altLang="zh-CN" sz="2000" i="1" kern="0" dirty="0">
                <a:solidFill>
                  <a:srgbClr val="000000"/>
                </a:solidFill>
                <a:latin typeface="Calibri" panose="020F0502020204030204" pitchFamily="34" charset="0"/>
                <a:cs typeface="Calibri" panose="020F0502020204030204" pitchFamily="34" charset="0"/>
              </a:rPr>
              <a:t>T</a:t>
            </a:r>
            <a:r>
              <a:rPr lang="en-US" altLang="zh-CN" sz="2000" kern="0" dirty="0">
                <a:solidFill>
                  <a:srgbClr val="000000"/>
                </a:solidFill>
                <a:latin typeface="Calibri" panose="020F0502020204030204" pitchFamily="34" charset="0"/>
                <a:cs typeface="Calibri" panose="020F0502020204030204" pitchFamily="34" charset="0"/>
              </a:rPr>
              <a:t> is the period of the waveform.</a:t>
            </a:r>
          </a:p>
        </p:txBody>
      </p:sp>
      <p:graphicFrame>
        <p:nvGraphicFramePr>
          <p:cNvPr id="7" name="Object 1">
            <a:extLst>
              <a:ext uri="{FF2B5EF4-FFF2-40B4-BE49-F238E27FC236}">
                <a16:creationId xmlns:a16="http://schemas.microsoft.com/office/drawing/2014/main" id="{7B3682C1-CBC1-4A83-BD5F-E8B6D1D83FD0}"/>
              </a:ext>
            </a:extLst>
          </p:cNvPr>
          <p:cNvGraphicFramePr>
            <a:graphicFrameLocks noChangeAspect="1"/>
          </p:cNvGraphicFramePr>
          <p:nvPr>
            <p:extLst>
              <p:ext uri="{D42A27DB-BD31-4B8C-83A1-F6EECF244321}">
                <p14:modId xmlns:p14="http://schemas.microsoft.com/office/powerpoint/2010/main" val="4091906379"/>
              </p:ext>
            </p:extLst>
          </p:nvPr>
        </p:nvGraphicFramePr>
        <p:xfrm>
          <a:off x="2724448" y="2070997"/>
          <a:ext cx="6063952" cy="3907952"/>
        </p:xfrm>
        <a:graphic>
          <a:graphicData uri="http://schemas.openxmlformats.org/presentationml/2006/ole">
            <mc:AlternateContent xmlns:mc="http://schemas.openxmlformats.org/markup-compatibility/2006">
              <mc:Choice xmlns:v="urn:schemas-microsoft-com:vml" Requires="v">
                <p:oleObj name="Equation" r:id="rId3" imgW="3124200" imgH="2286000" progId="Equation.3">
                  <p:embed/>
                </p:oleObj>
              </mc:Choice>
              <mc:Fallback>
                <p:oleObj name="Equation" r:id="rId3" imgW="3124200" imgH="2286000" progId="Equation.3">
                  <p:embed/>
                  <p:pic>
                    <p:nvPicPr>
                      <p:cNvPr id="8" name="Object 1"/>
                      <p:cNvPicPr/>
                      <p:nvPr/>
                    </p:nvPicPr>
                    <p:blipFill>
                      <a:blip r:embed="rId4"/>
                      <a:stretch>
                        <a:fillRect/>
                      </a:stretch>
                    </p:blipFill>
                    <p:spPr>
                      <a:xfrm>
                        <a:off x="2724448" y="2070997"/>
                        <a:ext cx="6063952" cy="3907952"/>
                      </a:xfrm>
                      <a:prstGeom prst="rect">
                        <a:avLst/>
                      </a:prstGeom>
                    </p:spPr>
                  </p:pic>
                </p:oleObj>
              </mc:Fallback>
            </mc:AlternateContent>
          </a:graphicData>
        </a:graphic>
      </p:graphicFrame>
    </p:spTree>
    <p:extLst>
      <p:ext uri="{BB962C8B-B14F-4D97-AF65-F5344CB8AC3E}">
        <p14:creationId xmlns:p14="http://schemas.microsoft.com/office/powerpoint/2010/main" val="1361952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79C22777-07F7-43E4-A5CF-64C7EF20A009}"/>
              </a:ext>
            </a:extLst>
          </p:cNvPr>
          <p:cNvSpPr txBox="1"/>
          <p:nvPr/>
        </p:nvSpPr>
        <p:spPr>
          <a:xfrm>
            <a:off x="1351280" y="1098523"/>
            <a:ext cx="6827520" cy="400110"/>
          </a:xfrm>
          <a:prstGeom prst="rect">
            <a:avLst/>
          </a:prstGeom>
          <a:noFill/>
        </p:spPr>
        <p:txBody>
          <a:bodyPr wrap="square">
            <a:spAutoFit/>
          </a:bodyPr>
          <a:lstStyle/>
          <a:p>
            <a:r>
              <a:rPr lang="en-US" altLang="zh-CN" sz="2000" dirty="0">
                <a:latin typeface="Times New Roman" panose="02020603050405020304" pitchFamily="18" charset="0"/>
                <a:cs typeface="Times New Roman" panose="02020603050405020304" pitchFamily="18" charset="0"/>
              </a:rPr>
              <a:t>Work out the Fourier Transform function of the given </a:t>
            </a:r>
            <a:r>
              <a:rPr lang="zh-CN" altLang="en-US" sz="2000" dirty="0">
                <a:latin typeface="Times New Roman" panose="02020603050405020304" pitchFamily="18" charset="0"/>
                <a:cs typeface="Times New Roman" panose="02020603050405020304" pitchFamily="18" charset="0"/>
              </a:rPr>
              <a:t>𝑓</a:t>
            </a:r>
            <a:r>
              <a:rPr lang="en-US" altLang="zh-CN" sz="2000" dirty="0">
                <a:latin typeface="Times New Roman" panose="02020603050405020304" pitchFamily="18" charset="0"/>
                <a:cs typeface="Times New Roman" panose="02020603050405020304" pitchFamily="18" charset="0"/>
              </a:rPr>
              <a:t>(</a:t>
            </a:r>
            <a:r>
              <a:rPr lang="zh-CN" altLang="en-US" sz="2000" dirty="0">
                <a:latin typeface="Times New Roman" panose="02020603050405020304" pitchFamily="18" charset="0"/>
                <a:cs typeface="Times New Roman" panose="02020603050405020304" pitchFamily="18" charset="0"/>
              </a:rPr>
              <a:t>𝑥</a:t>
            </a:r>
            <a:r>
              <a:rPr lang="en-US" altLang="zh-CN" sz="2000" dirty="0">
                <a:latin typeface="Times New Roman" panose="02020603050405020304" pitchFamily="18" charset="0"/>
                <a:cs typeface="Times New Roman" panose="02020603050405020304" pitchFamily="18" charset="0"/>
              </a:rPr>
              <a:t>).</a:t>
            </a:r>
            <a:endParaRPr lang="zh-CN" altLang="en-US" sz="2000" dirty="0">
              <a:latin typeface="Times New Roman" panose="02020603050405020304" pitchFamily="18" charset="0"/>
              <a:cs typeface="Times New Roman" panose="02020603050405020304" pitchFamily="18" charset="0"/>
            </a:endParaRPr>
          </a:p>
        </p:txBody>
      </p:sp>
      <p:sp>
        <p:nvSpPr>
          <p:cNvPr id="5" name="文本框 4">
            <a:extLst>
              <a:ext uri="{FF2B5EF4-FFF2-40B4-BE49-F238E27FC236}">
                <a16:creationId xmlns:a16="http://schemas.microsoft.com/office/drawing/2014/main" id="{FEC5C3C5-D0C2-4FA3-8AFB-A6FD483891DC}"/>
              </a:ext>
            </a:extLst>
          </p:cNvPr>
          <p:cNvSpPr txBox="1"/>
          <p:nvPr/>
        </p:nvSpPr>
        <p:spPr>
          <a:xfrm>
            <a:off x="924560" y="492217"/>
            <a:ext cx="1524000" cy="464066"/>
          </a:xfrm>
          <a:prstGeom prst="rect">
            <a:avLst/>
          </a:prstGeom>
          <a:noFill/>
        </p:spPr>
        <p:txBody>
          <a:bodyPr wrap="square">
            <a:spAutoFit/>
          </a:bodyPr>
          <a:lstStyle/>
          <a:p>
            <a:r>
              <a:rPr lang="en-GB" altLang="zh-CN" sz="2400" b="1" dirty="0"/>
              <a:t>Exercises</a:t>
            </a:r>
          </a:p>
        </p:txBody>
      </p:sp>
      <p:pic>
        <p:nvPicPr>
          <p:cNvPr id="6" name="图片 5">
            <a:extLst>
              <a:ext uri="{FF2B5EF4-FFF2-40B4-BE49-F238E27FC236}">
                <a16:creationId xmlns:a16="http://schemas.microsoft.com/office/drawing/2014/main" id="{923637C5-2E9C-4763-9458-A6DB7F115539}"/>
              </a:ext>
            </a:extLst>
          </p:cNvPr>
          <p:cNvPicPr>
            <a:picLocks noChangeAspect="1"/>
          </p:cNvPicPr>
          <p:nvPr/>
        </p:nvPicPr>
        <p:blipFill>
          <a:blip r:embed="rId3"/>
          <a:stretch>
            <a:fillRect/>
          </a:stretch>
        </p:blipFill>
        <p:spPr>
          <a:xfrm>
            <a:off x="1351280" y="1888529"/>
            <a:ext cx="8331200" cy="1650933"/>
          </a:xfrm>
          <a:prstGeom prst="rect">
            <a:avLst/>
          </a:prstGeom>
        </p:spPr>
      </p:pic>
    </p:spTree>
    <p:extLst>
      <p:ext uri="{BB962C8B-B14F-4D97-AF65-F5344CB8AC3E}">
        <p14:creationId xmlns:p14="http://schemas.microsoft.com/office/powerpoint/2010/main" val="1171516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组合 41">
            <a:extLst>
              <a:ext uri="{FF2B5EF4-FFF2-40B4-BE49-F238E27FC236}">
                <a16:creationId xmlns:a16="http://schemas.microsoft.com/office/drawing/2014/main" id="{E61A6EAA-79E5-4AE2-8FC2-E2FC434A0FE4}"/>
              </a:ext>
            </a:extLst>
          </p:cNvPr>
          <p:cNvGrpSpPr/>
          <p:nvPr/>
        </p:nvGrpSpPr>
        <p:grpSpPr>
          <a:xfrm>
            <a:off x="544317" y="2313659"/>
            <a:ext cx="3925009" cy="2494279"/>
            <a:chOff x="3361267" y="1789854"/>
            <a:chExt cx="4724400" cy="3002279"/>
          </a:xfrm>
        </p:grpSpPr>
        <p:cxnSp>
          <p:nvCxnSpPr>
            <p:cNvPr id="8" name="直接箭头连接符 7">
              <a:extLst>
                <a:ext uri="{FF2B5EF4-FFF2-40B4-BE49-F238E27FC236}">
                  <a16:creationId xmlns:a16="http://schemas.microsoft.com/office/drawing/2014/main" id="{3BC01665-0706-40FE-9E45-7A35F1A7814F}"/>
                </a:ext>
              </a:extLst>
            </p:cNvPr>
            <p:cNvCxnSpPr>
              <a:cxnSpLocks/>
            </p:cNvCxnSpPr>
            <p:nvPr/>
          </p:nvCxnSpPr>
          <p:spPr>
            <a:xfrm>
              <a:off x="3361267" y="3251200"/>
              <a:ext cx="47244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直接箭头连接符 10">
              <a:extLst>
                <a:ext uri="{FF2B5EF4-FFF2-40B4-BE49-F238E27FC236}">
                  <a16:creationId xmlns:a16="http://schemas.microsoft.com/office/drawing/2014/main" id="{4774D0D3-7A72-4E2C-ACEE-B11497B84BC2}"/>
                </a:ext>
              </a:extLst>
            </p:cNvPr>
            <p:cNvCxnSpPr>
              <a:cxnSpLocks/>
            </p:cNvCxnSpPr>
            <p:nvPr/>
          </p:nvCxnSpPr>
          <p:spPr>
            <a:xfrm flipV="1">
              <a:off x="5760720" y="1789854"/>
              <a:ext cx="0" cy="30022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直接连接符 15">
              <a:extLst>
                <a:ext uri="{FF2B5EF4-FFF2-40B4-BE49-F238E27FC236}">
                  <a16:creationId xmlns:a16="http://schemas.microsoft.com/office/drawing/2014/main" id="{93D319FC-B302-4E01-8533-2ECD651BAD30}"/>
                </a:ext>
              </a:extLst>
            </p:cNvPr>
            <p:cNvCxnSpPr/>
            <p:nvPr/>
          </p:nvCxnSpPr>
          <p:spPr>
            <a:xfrm>
              <a:off x="4941208" y="3162300"/>
              <a:ext cx="0" cy="88900"/>
            </a:xfrm>
            <a:prstGeom prst="line">
              <a:avLst/>
            </a:prstGeom>
          </p:spPr>
          <p:style>
            <a:lnRef idx="1">
              <a:schemeClr val="dk1"/>
            </a:lnRef>
            <a:fillRef idx="0">
              <a:schemeClr val="dk1"/>
            </a:fillRef>
            <a:effectRef idx="0">
              <a:schemeClr val="dk1"/>
            </a:effectRef>
            <a:fontRef idx="minor">
              <a:schemeClr val="tx1"/>
            </a:fontRef>
          </p:style>
        </p:cxnSp>
        <p:cxnSp>
          <p:nvCxnSpPr>
            <p:cNvPr id="17" name="直接连接符 16">
              <a:extLst>
                <a:ext uri="{FF2B5EF4-FFF2-40B4-BE49-F238E27FC236}">
                  <a16:creationId xmlns:a16="http://schemas.microsoft.com/office/drawing/2014/main" id="{14DEFD80-44FC-4351-8DAB-EF9DE51DBAC0}"/>
                </a:ext>
              </a:extLst>
            </p:cNvPr>
            <p:cNvCxnSpPr/>
            <p:nvPr/>
          </p:nvCxnSpPr>
          <p:spPr>
            <a:xfrm>
              <a:off x="4129616" y="3162300"/>
              <a:ext cx="0" cy="88900"/>
            </a:xfrm>
            <a:prstGeom prst="line">
              <a:avLst/>
            </a:prstGeom>
          </p:spPr>
          <p:style>
            <a:lnRef idx="1">
              <a:schemeClr val="dk1"/>
            </a:lnRef>
            <a:fillRef idx="0">
              <a:schemeClr val="dk1"/>
            </a:fillRef>
            <a:effectRef idx="0">
              <a:schemeClr val="dk1"/>
            </a:effectRef>
            <a:fontRef idx="minor">
              <a:schemeClr val="tx1"/>
            </a:fontRef>
          </p:style>
        </p:cxnSp>
        <p:cxnSp>
          <p:nvCxnSpPr>
            <p:cNvPr id="18" name="直接连接符 17">
              <a:extLst>
                <a:ext uri="{FF2B5EF4-FFF2-40B4-BE49-F238E27FC236}">
                  <a16:creationId xmlns:a16="http://schemas.microsoft.com/office/drawing/2014/main" id="{ECF41F69-EB88-480F-AF56-7AE78AC9EB4D}"/>
                </a:ext>
              </a:extLst>
            </p:cNvPr>
            <p:cNvCxnSpPr/>
            <p:nvPr/>
          </p:nvCxnSpPr>
          <p:spPr>
            <a:xfrm>
              <a:off x="7353353" y="3162299"/>
              <a:ext cx="0" cy="88900"/>
            </a:xfrm>
            <a:prstGeom prst="line">
              <a:avLst/>
            </a:prstGeom>
          </p:spPr>
          <p:style>
            <a:lnRef idx="1">
              <a:schemeClr val="dk1"/>
            </a:lnRef>
            <a:fillRef idx="0">
              <a:schemeClr val="dk1"/>
            </a:fillRef>
            <a:effectRef idx="0">
              <a:schemeClr val="dk1"/>
            </a:effectRef>
            <a:fontRef idx="minor">
              <a:schemeClr val="tx1"/>
            </a:fontRef>
          </p:style>
        </p:cxnSp>
        <p:cxnSp>
          <p:nvCxnSpPr>
            <p:cNvPr id="19" name="直接连接符 18">
              <a:extLst>
                <a:ext uri="{FF2B5EF4-FFF2-40B4-BE49-F238E27FC236}">
                  <a16:creationId xmlns:a16="http://schemas.microsoft.com/office/drawing/2014/main" id="{3A2C6842-CA62-426D-AB77-DA65A8FC938F}"/>
                </a:ext>
              </a:extLst>
            </p:cNvPr>
            <p:cNvCxnSpPr/>
            <p:nvPr/>
          </p:nvCxnSpPr>
          <p:spPr>
            <a:xfrm>
              <a:off x="6569128" y="3162299"/>
              <a:ext cx="0" cy="88900"/>
            </a:xfrm>
            <a:prstGeom prst="line">
              <a:avLst/>
            </a:prstGeom>
          </p:spPr>
          <p:style>
            <a:lnRef idx="1">
              <a:schemeClr val="dk1"/>
            </a:lnRef>
            <a:fillRef idx="0">
              <a:schemeClr val="dk1"/>
            </a:fillRef>
            <a:effectRef idx="0">
              <a:schemeClr val="dk1"/>
            </a:effectRef>
            <a:fontRef idx="minor">
              <a:schemeClr val="tx1"/>
            </a:fontRef>
          </p:style>
        </p:cxnSp>
        <p:sp>
          <p:nvSpPr>
            <p:cNvPr id="20" name="文本框 19">
              <a:extLst>
                <a:ext uri="{FF2B5EF4-FFF2-40B4-BE49-F238E27FC236}">
                  <a16:creationId xmlns:a16="http://schemas.microsoft.com/office/drawing/2014/main" id="{717ABDE6-1984-447D-AA1C-6D6C77C3C835}"/>
                </a:ext>
              </a:extLst>
            </p:cNvPr>
            <p:cNvSpPr txBox="1"/>
            <p:nvPr/>
          </p:nvSpPr>
          <p:spPr>
            <a:xfrm>
              <a:off x="5709920" y="3206750"/>
              <a:ext cx="266420" cy="276999"/>
            </a:xfrm>
            <a:prstGeom prst="rect">
              <a:avLst/>
            </a:prstGeom>
            <a:noFill/>
          </p:spPr>
          <p:txBody>
            <a:bodyPr wrap="none" rtlCol="0">
              <a:spAutoFit/>
            </a:bodyPr>
            <a:lstStyle/>
            <a:p>
              <a:r>
                <a:rPr lang="en-US" altLang="zh-CN" sz="1200" dirty="0"/>
                <a:t>0</a:t>
              </a:r>
              <a:endParaRPr lang="zh-CN" altLang="en-US" sz="1200" dirty="0"/>
            </a:p>
          </p:txBody>
        </p:sp>
        <p:sp>
          <p:nvSpPr>
            <p:cNvPr id="21" name="文本框 20">
              <a:extLst>
                <a:ext uri="{FF2B5EF4-FFF2-40B4-BE49-F238E27FC236}">
                  <a16:creationId xmlns:a16="http://schemas.microsoft.com/office/drawing/2014/main" id="{FC561269-312B-4E59-B2C7-BD34572D83FA}"/>
                </a:ext>
              </a:extLst>
            </p:cNvPr>
            <p:cNvSpPr txBox="1"/>
            <p:nvPr/>
          </p:nvSpPr>
          <p:spPr>
            <a:xfrm>
              <a:off x="6441562" y="3209924"/>
              <a:ext cx="280846" cy="276999"/>
            </a:xfrm>
            <a:prstGeom prst="rect">
              <a:avLst/>
            </a:prstGeom>
            <a:noFill/>
          </p:spPr>
          <p:txBody>
            <a:bodyPr wrap="none" rtlCol="0">
              <a:spAutoFit/>
            </a:bodyPr>
            <a:lstStyle/>
            <a:p>
              <a:r>
                <a:rPr lang="en-US" altLang="zh-CN" sz="1200" dirty="0"/>
                <a:t>π</a:t>
              </a:r>
              <a:endParaRPr lang="zh-CN" altLang="en-US" sz="1200" dirty="0"/>
            </a:p>
          </p:txBody>
        </p:sp>
        <p:sp>
          <p:nvSpPr>
            <p:cNvPr id="22" name="文本框 21">
              <a:extLst>
                <a:ext uri="{FF2B5EF4-FFF2-40B4-BE49-F238E27FC236}">
                  <a16:creationId xmlns:a16="http://schemas.microsoft.com/office/drawing/2014/main" id="{71289C76-65B2-42A0-9728-39050DBB0083}"/>
                </a:ext>
              </a:extLst>
            </p:cNvPr>
            <p:cNvSpPr txBox="1"/>
            <p:nvPr/>
          </p:nvSpPr>
          <p:spPr>
            <a:xfrm>
              <a:off x="7172053" y="3206749"/>
              <a:ext cx="362600" cy="276999"/>
            </a:xfrm>
            <a:prstGeom prst="rect">
              <a:avLst/>
            </a:prstGeom>
            <a:noFill/>
          </p:spPr>
          <p:txBody>
            <a:bodyPr wrap="none" rtlCol="0">
              <a:spAutoFit/>
            </a:bodyPr>
            <a:lstStyle/>
            <a:p>
              <a:r>
                <a:rPr lang="en-US" altLang="zh-CN" sz="1200" dirty="0"/>
                <a:t>2π</a:t>
              </a:r>
              <a:endParaRPr lang="zh-CN" altLang="en-US" sz="1200" dirty="0"/>
            </a:p>
          </p:txBody>
        </p:sp>
        <p:sp>
          <p:nvSpPr>
            <p:cNvPr id="23" name="文本框 22">
              <a:extLst>
                <a:ext uri="{FF2B5EF4-FFF2-40B4-BE49-F238E27FC236}">
                  <a16:creationId xmlns:a16="http://schemas.microsoft.com/office/drawing/2014/main" id="{3ED99FAE-0991-4C57-BF73-7078B2586A03}"/>
                </a:ext>
              </a:extLst>
            </p:cNvPr>
            <p:cNvSpPr txBox="1"/>
            <p:nvPr/>
          </p:nvSpPr>
          <p:spPr>
            <a:xfrm>
              <a:off x="4760197" y="3206749"/>
              <a:ext cx="357790" cy="276999"/>
            </a:xfrm>
            <a:prstGeom prst="rect">
              <a:avLst/>
            </a:prstGeom>
            <a:noFill/>
          </p:spPr>
          <p:txBody>
            <a:bodyPr wrap="none" rtlCol="0">
              <a:spAutoFit/>
            </a:bodyPr>
            <a:lstStyle/>
            <a:p>
              <a:r>
                <a:rPr lang="en-US" altLang="zh-CN" sz="1200" dirty="0"/>
                <a:t>-π</a:t>
              </a:r>
              <a:endParaRPr lang="zh-CN" altLang="en-US" sz="1200" dirty="0"/>
            </a:p>
          </p:txBody>
        </p:sp>
        <p:sp>
          <p:nvSpPr>
            <p:cNvPr id="24" name="文本框 23">
              <a:extLst>
                <a:ext uri="{FF2B5EF4-FFF2-40B4-BE49-F238E27FC236}">
                  <a16:creationId xmlns:a16="http://schemas.microsoft.com/office/drawing/2014/main" id="{11619126-E7BD-4A67-867D-30017FC07649}"/>
                </a:ext>
              </a:extLst>
            </p:cNvPr>
            <p:cNvSpPr txBox="1"/>
            <p:nvPr/>
          </p:nvSpPr>
          <p:spPr>
            <a:xfrm>
              <a:off x="3909844" y="3222623"/>
              <a:ext cx="439544" cy="276999"/>
            </a:xfrm>
            <a:prstGeom prst="rect">
              <a:avLst/>
            </a:prstGeom>
            <a:noFill/>
          </p:spPr>
          <p:txBody>
            <a:bodyPr wrap="none" rtlCol="0">
              <a:spAutoFit/>
            </a:bodyPr>
            <a:lstStyle/>
            <a:p>
              <a:r>
                <a:rPr lang="en-US" altLang="zh-CN" sz="1200" dirty="0"/>
                <a:t>-2π</a:t>
              </a:r>
              <a:endParaRPr lang="zh-CN" altLang="en-US" sz="1200" dirty="0"/>
            </a:p>
          </p:txBody>
        </p:sp>
        <p:cxnSp>
          <p:nvCxnSpPr>
            <p:cNvPr id="27" name="直接连接符 26">
              <a:extLst>
                <a:ext uri="{FF2B5EF4-FFF2-40B4-BE49-F238E27FC236}">
                  <a16:creationId xmlns:a16="http://schemas.microsoft.com/office/drawing/2014/main" id="{BBC5C879-410E-4A96-8B0E-3BAB9967E648}"/>
                </a:ext>
              </a:extLst>
            </p:cNvPr>
            <p:cNvCxnSpPr>
              <a:cxnSpLocks/>
            </p:cNvCxnSpPr>
            <p:nvPr/>
          </p:nvCxnSpPr>
          <p:spPr>
            <a:xfrm>
              <a:off x="4129616" y="2481791"/>
              <a:ext cx="80681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8" name="文本框 27">
              <a:extLst>
                <a:ext uri="{FF2B5EF4-FFF2-40B4-BE49-F238E27FC236}">
                  <a16:creationId xmlns:a16="http://schemas.microsoft.com/office/drawing/2014/main" id="{E414F1F7-D9A3-441F-9741-4A218396BD7A}"/>
                </a:ext>
              </a:extLst>
            </p:cNvPr>
            <p:cNvSpPr txBox="1"/>
            <p:nvPr/>
          </p:nvSpPr>
          <p:spPr>
            <a:xfrm>
              <a:off x="5452549" y="2305447"/>
              <a:ext cx="256802" cy="276998"/>
            </a:xfrm>
            <a:prstGeom prst="rect">
              <a:avLst/>
            </a:prstGeom>
            <a:noFill/>
          </p:spPr>
          <p:txBody>
            <a:bodyPr wrap="none" rtlCol="0">
              <a:spAutoFit/>
            </a:bodyPr>
            <a:lstStyle/>
            <a:p>
              <a:r>
                <a:rPr lang="en-US" altLang="zh-CN" sz="1200" dirty="0"/>
                <a:t>k</a:t>
              </a:r>
              <a:endParaRPr lang="zh-CN" altLang="en-US" sz="1200" dirty="0"/>
            </a:p>
          </p:txBody>
        </p:sp>
        <p:cxnSp>
          <p:nvCxnSpPr>
            <p:cNvPr id="31" name="直接连接符 30">
              <a:extLst>
                <a:ext uri="{FF2B5EF4-FFF2-40B4-BE49-F238E27FC236}">
                  <a16:creationId xmlns:a16="http://schemas.microsoft.com/office/drawing/2014/main" id="{F47AAD14-9C4B-4061-BA00-8BCE20C1F16B}"/>
                </a:ext>
              </a:extLst>
            </p:cNvPr>
            <p:cNvCxnSpPr>
              <a:cxnSpLocks/>
            </p:cNvCxnSpPr>
            <p:nvPr/>
          </p:nvCxnSpPr>
          <p:spPr>
            <a:xfrm>
              <a:off x="5693727" y="2485495"/>
              <a:ext cx="66993" cy="0"/>
            </a:xfrm>
            <a:prstGeom prst="line">
              <a:avLst/>
            </a:prstGeom>
          </p:spPr>
          <p:style>
            <a:lnRef idx="1">
              <a:schemeClr val="dk1"/>
            </a:lnRef>
            <a:fillRef idx="0">
              <a:schemeClr val="dk1"/>
            </a:fillRef>
            <a:effectRef idx="0">
              <a:schemeClr val="dk1"/>
            </a:effectRef>
            <a:fontRef idx="minor">
              <a:schemeClr val="tx1"/>
            </a:fontRef>
          </p:style>
        </p:cxnSp>
        <p:sp>
          <p:nvSpPr>
            <p:cNvPr id="33" name="文本框 32">
              <a:extLst>
                <a:ext uri="{FF2B5EF4-FFF2-40B4-BE49-F238E27FC236}">
                  <a16:creationId xmlns:a16="http://schemas.microsoft.com/office/drawing/2014/main" id="{CC0A2DCE-2E9C-4598-9EF7-65915BB667C1}"/>
                </a:ext>
              </a:extLst>
            </p:cNvPr>
            <p:cNvSpPr txBox="1"/>
            <p:nvPr/>
          </p:nvSpPr>
          <p:spPr>
            <a:xfrm>
              <a:off x="5750942" y="3949170"/>
              <a:ext cx="333746" cy="276999"/>
            </a:xfrm>
            <a:prstGeom prst="rect">
              <a:avLst/>
            </a:prstGeom>
            <a:noFill/>
          </p:spPr>
          <p:txBody>
            <a:bodyPr wrap="none" rtlCol="0">
              <a:spAutoFit/>
            </a:bodyPr>
            <a:lstStyle/>
            <a:p>
              <a:r>
                <a:rPr lang="en-US" altLang="zh-CN" sz="1200" dirty="0"/>
                <a:t>-k</a:t>
              </a:r>
              <a:endParaRPr lang="zh-CN" altLang="en-US" sz="1200" dirty="0"/>
            </a:p>
          </p:txBody>
        </p:sp>
        <p:cxnSp>
          <p:nvCxnSpPr>
            <p:cNvPr id="34" name="直接连接符 33">
              <a:extLst>
                <a:ext uri="{FF2B5EF4-FFF2-40B4-BE49-F238E27FC236}">
                  <a16:creationId xmlns:a16="http://schemas.microsoft.com/office/drawing/2014/main" id="{47F2D7D4-7A04-471F-82C9-3B5D51568B8F}"/>
                </a:ext>
              </a:extLst>
            </p:cNvPr>
            <p:cNvCxnSpPr>
              <a:cxnSpLocks/>
            </p:cNvCxnSpPr>
            <p:nvPr/>
          </p:nvCxnSpPr>
          <p:spPr>
            <a:xfrm>
              <a:off x="5760720" y="4114658"/>
              <a:ext cx="66993" cy="0"/>
            </a:xfrm>
            <a:prstGeom prst="line">
              <a:avLst/>
            </a:prstGeom>
          </p:spPr>
          <p:style>
            <a:lnRef idx="1">
              <a:schemeClr val="dk1"/>
            </a:lnRef>
            <a:fillRef idx="0">
              <a:schemeClr val="dk1"/>
            </a:fillRef>
            <a:effectRef idx="0">
              <a:schemeClr val="dk1"/>
            </a:effectRef>
            <a:fontRef idx="minor">
              <a:schemeClr val="tx1"/>
            </a:fontRef>
          </p:style>
        </p:cxnSp>
        <p:cxnSp>
          <p:nvCxnSpPr>
            <p:cNvPr id="35" name="直接连接符 34">
              <a:extLst>
                <a:ext uri="{FF2B5EF4-FFF2-40B4-BE49-F238E27FC236}">
                  <a16:creationId xmlns:a16="http://schemas.microsoft.com/office/drawing/2014/main" id="{80F86BB9-7763-44AC-90F7-139CA24E8528}"/>
                </a:ext>
              </a:extLst>
            </p:cNvPr>
            <p:cNvCxnSpPr>
              <a:cxnSpLocks/>
            </p:cNvCxnSpPr>
            <p:nvPr/>
          </p:nvCxnSpPr>
          <p:spPr>
            <a:xfrm>
              <a:off x="4953904" y="4114657"/>
              <a:ext cx="806816"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6" name="直接连接符 35">
              <a:extLst>
                <a:ext uri="{FF2B5EF4-FFF2-40B4-BE49-F238E27FC236}">
                  <a16:creationId xmlns:a16="http://schemas.microsoft.com/office/drawing/2014/main" id="{9D23DF2F-B131-48BF-B575-338CEDDFB387}"/>
                </a:ext>
              </a:extLst>
            </p:cNvPr>
            <p:cNvCxnSpPr>
              <a:cxnSpLocks/>
            </p:cNvCxnSpPr>
            <p:nvPr/>
          </p:nvCxnSpPr>
          <p:spPr>
            <a:xfrm>
              <a:off x="5760720" y="2481791"/>
              <a:ext cx="806816"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7" name="直接连接符 36">
              <a:extLst>
                <a:ext uri="{FF2B5EF4-FFF2-40B4-BE49-F238E27FC236}">
                  <a16:creationId xmlns:a16="http://schemas.microsoft.com/office/drawing/2014/main" id="{ABC199F2-624A-4056-9EEC-3C8568055EE5}"/>
                </a:ext>
              </a:extLst>
            </p:cNvPr>
            <p:cNvCxnSpPr>
              <a:cxnSpLocks/>
            </p:cNvCxnSpPr>
            <p:nvPr/>
          </p:nvCxnSpPr>
          <p:spPr>
            <a:xfrm>
              <a:off x="6569128" y="4120864"/>
              <a:ext cx="806816" cy="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40" name="文本框 39">
            <a:extLst>
              <a:ext uri="{FF2B5EF4-FFF2-40B4-BE49-F238E27FC236}">
                <a16:creationId xmlns:a16="http://schemas.microsoft.com/office/drawing/2014/main" id="{33DD4963-4A62-4F9C-8226-7C1F07F068A1}"/>
              </a:ext>
            </a:extLst>
          </p:cNvPr>
          <p:cNvSpPr txBox="1"/>
          <p:nvPr/>
        </p:nvSpPr>
        <p:spPr>
          <a:xfrm>
            <a:off x="787436" y="849734"/>
            <a:ext cx="4164877" cy="1200329"/>
          </a:xfrm>
          <a:prstGeom prst="rect">
            <a:avLst/>
          </a:prstGeom>
          <a:noFill/>
        </p:spPr>
        <p:txBody>
          <a:bodyPr wrap="square" rtlCol="0">
            <a:spAutoFit/>
          </a:bodyPr>
          <a:lstStyle/>
          <a:p>
            <a:r>
              <a:rPr lang="en-US" altLang="zh-CN" b="1" dirty="0">
                <a:solidFill>
                  <a:srgbClr val="0070C0"/>
                </a:solidFill>
              </a:rPr>
              <a:t>Key point:</a:t>
            </a:r>
            <a:r>
              <a:rPr lang="zh-CN" altLang="en-US" b="1" dirty="0">
                <a:solidFill>
                  <a:srgbClr val="0070C0"/>
                </a:solidFill>
              </a:rPr>
              <a:t> </a:t>
            </a:r>
            <a:endParaRPr lang="en-US" altLang="zh-CN" b="1" dirty="0">
              <a:solidFill>
                <a:srgbClr val="0070C0"/>
              </a:solidFill>
            </a:endParaRPr>
          </a:p>
          <a:p>
            <a:endParaRPr lang="en-US" altLang="zh-CN" b="1" dirty="0">
              <a:solidFill>
                <a:srgbClr val="0070C0"/>
              </a:solidFill>
            </a:endParaRPr>
          </a:p>
          <a:p>
            <a:r>
              <a:rPr lang="en-US" altLang="zh-CN" b="1" dirty="0">
                <a:solidFill>
                  <a:srgbClr val="0070C0"/>
                </a:solidFill>
              </a:rPr>
              <a:t>Periodic function with T = 2π</a:t>
            </a:r>
          </a:p>
          <a:p>
            <a:endParaRPr lang="zh-CN" altLang="en-US" b="1" dirty="0">
              <a:solidFill>
                <a:srgbClr val="0070C0"/>
              </a:solidFill>
            </a:endParaRPr>
          </a:p>
        </p:txBody>
      </p:sp>
      <mc:AlternateContent xmlns:mc="http://schemas.openxmlformats.org/markup-compatibility/2006" xmlns:a14="http://schemas.microsoft.com/office/drawing/2010/main">
        <mc:Choice Requires="a14">
          <p:sp>
            <p:nvSpPr>
              <p:cNvPr id="43" name="文本框 42">
                <a:extLst>
                  <a:ext uri="{FF2B5EF4-FFF2-40B4-BE49-F238E27FC236}">
                    <a16:creationId xmlns:a16="http://schemas.microsoft.com/office/drawing/2014/main" id="{B58850B4-4247-407C-8F5C-486EE2470AB0}"/>
                  </a:ext>
                </a:extLst>
              </p:cNvPr>
              <p:cNvSpPr txBox="1"/>
              <p:nvPr/>
            </p:nvSpPr>
            <p:spPr>
              <a:xfrm>
                <a:off x="4539753" y="911861"/>
                <a:ext cx="4922501" cy="484941"/>
              </a:xfrm>
              <a:prstGeom prst="rect">
                <a:avLst/>
              </a:prstGeom>
              <a:noFill/>
            </p:spPr>
            <p:txBody>
              <a:bodyPr wrap="none" rtlCol="0">
                <a:spAutoFit/>
              </a:bodyPr>
              <a:lstStyle/>
              <a:p>
                <a14:m>
                  <m:oMath xmlns:m="http://schemas.openxmlformats.org/officeDocument/2006/math">
                    <m:sSub>
                      <m:sSubPr>
                        <m:ctrlPr>
                          <a:rPr lang="en-US" altLang="zh-CN" i="1" smtClean="0">
                            <a:latin typeface="Cambria Math" panose="02040503050406030204" pitchFamily="18" charset="0"/>
                          </a:rPr>
                        </m:ctrlPr>
                      </m:sSubPr>
                      <m:e>
                        <m:r>
                          <m:rPr>
                            <m:sty m:val="p"/>
                          </m:rPr>
                          <a:rPr lang="en-US" altLang="zh-CN" i="1">
                            <a:latin typeface="Cambria Math" panose="02040503050406030204" pitchFamily="18" charset="0"/>
                          </a:rPr>
                          <m:t>a</m:t>
                        </m:r>
                      </m:e>
                      <m:sub>
                        <m:r>
                          <a:rPr lang="en-US" altLang="zh-CN" b="0" i="1" smtClean="0">
                            <a:latin typeface="Cambria Math" panose="02040503050406030204" pitchFamily="18" charset="0"/>
                          </a:rPr>
                          <m:t>0</m:t>
                        </m:r>
                      </m:sub>
                    </m:sSub>
                    <m:r>
                      <a:rPr lang="en-US" altLang="zh-CN" b="0" i="1" smtClean="0">
                        <a:latin typeface="Cambria Math" panose="02040503050406030204" pitchFamily="18" charset="0"/>
                      </a:rPr>
                      <m:t>= </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2</m:t>
                        </m:r>
                        <m:r>
                          <a:rPr lang="zh-CN" altLang="en-US" b="0" i="1" smtClean="0">
                            <a:latin typeface="Cambria Math" panose="02040503050406030204" pitchFamily="18" charset="0"/>
                          </a:rPr>
                          <m:t>𝜋</m:t>
                        </m:r>
                      </m:den>
                    </m:f>
                    <m:nary>
                      <m:naryPr>
                        <m:ctrlPr>
                          <a:rPr lang="en-US" altLang="zh-CN" b="0" i="1" smtClean="0">
                            <a:latin typeface="Cambria Math" panose="02040503050406030204" pitchFamily="18" charset="0"/>
                          </a:rPr>
                        </m:ctrlPr>
                      </m:naryPr>
                      <m:sub>
                        <m:r>
                          <m:rPr>
                            <m:brk m:alnAt="23"/>
                          </m:rPr>
                          <a:rPr lang="en-US" altLang="zh-CN" b="0" i="1" smtClean="0">
                            <a:latin typeface="Cambria Math" panose="02040503050406030204" pitchFamily="18" charset="0"/>
                          </a:rPr>
                          <m:t>−</m:t>
                        </m:r>
                        <m:r>
                          <a:rPr lang="en-US" altLang="zh-CN" i="1" smtClean="0">
                            <a:latin typeface="Cambria Math" panose="02040503050406030204" pitchFamily="18" charset="0"/>
                            <a:ea typeface="Cambria Math" panose="02040503050406030204" pitchFamily="18" charset="0"/>
                          </a:rPr>
                          <m:t>𝜋</m:t>
                        </m:r>
                      </m:sub>
                      <m:sup>
                        <m:r>
                          <a:rPr lang="en-US" altLang="zh-CN" i="1" smtClean="0">
                            <a:latin typeface="Cambria Math" panose="02040503050406030204" pitchFamily="18" charset="0"/>
                            <a:ea typeface="Cambria Math" panose="02040503050406030204" pitchFamily="18" charset="0"/>
                          </a:rPr>
                          <m:t>𝜋</m:t>
                        </m:r>
                      </m:sup>
                      <m:e>
                        <m:r>
                          <a:rPr lang="en-US" altLang="zh-CN" b="0" i="1" smtClean="0">
                            <a:latin typeface="Cambria Math" panose="02040503050406030204" pitchFamily="18" charset="0"/>
                          </a:rPr>
                          <m:t>𝑓</m:t>
                        </m:r>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𝑥</m:t>
                            </m:r>
                          </m:e>
                        </m:d>
                        <m:r>
                          <m:rPr>
                            <m:sty m:val="p"/>
                          </m:rPr>
                          <a:rPr lang="en-US" altLang="zh-CN" b="0" i="0" smtClean="0">
                            <a:latin typeface="Cambria Math" panose="02040503050406030204" pitchFamily="18" charset="0"/>
                          </a:rPr>
                          <m:t>d</m:t>
                        </m:r>
                        <m:r>
                          <a:rPr lang="en-US" altLang="zh-CN" b="0" i="1" smtClean="0">
                            <a:latin typeface="Cambria Math" panose="02040503050406030204" pitchFamily="18" charset="0"/>
                          </a:rPr>
                          <m:t>𝑥</m:t>
                        </m:r>
                      </m:e>
                    </m:nary>
                  </m:oMath>
                </a14:m>
                <a:r>
                  <a:rPr lang="zh-CN" altLang="en-US" dirty="0"/>
                  <a:t> </a:t>
                </a:r>
                <a:r>
                  <a:rPr lang="en-US" altLang="zh-CN" dirty="0"/>
                  <a:t>= 0    </a:t>
                </a:r>
                <a:r>
                  <a:rPr lang="en-US" altLang="zh-CN" sz="1400" dirty="0"/>
                  <a:t>(</a:t>
                </a:r>
                <a:r>
                  <a:rPr lang="zh-CN" altLang="en-US" sz="1400" dirty="0"/>
                  <a:t>∵</a:t>
                </a:r>
                <a:r>
                  <a:rPr lang="en-US" altLang="zh-CN" sz="1400" dirty="0"/>
                  <a:t> </a:t>
                </a:r>
                <a14:m>
                  <m:oMath xmlns:m="http://schemas.openxmlformats.org/officeDocument/2006/math">
                    <m:r>
                      <a:rPr lang="en-US" altLang="zh-CN" sz="1400" i="1">
                        <a:latin typeface="Cambria Math" panose="02040503050406030204" pitchFamily="18" charset="0"/>
                      </a:rPr>
                      <m:t>𝑓</m:t>
                    </m:r>
                    <m:d>
                      <m:dPr>
                        <m:ctrlPr>
                          <a:rPr lang="en-US" altLang="zh-CN" sz="1400" i="1">
                            <a:latin typeface="Cambria Math" panose="02040503050406030204" pitchFamily="18" charset="0"/>
                          </a:rPr>
                        </m:ctrlPr>
                      </m:dPr>
                      <m:e>
                        <m:r>
                          <a:rPr lang="en-US" altLang="zh-CN" sz="1400" i="1">
                            <a:latin typeface="Cambria Math" panose="02040503050406030204" pitchFamily="18" charset="0"/>
                          </a:rPr>
                          <m:t>𝑥</m:t>
                        </m:r>
                      </m:e>
                    </m:d>
                  </m:oMath>
                </a14:m>
                <a:r>
                  <a:rPr lang="en-US" altLang="zh-CN" sz="1400" dirty="0"/>
                  <a:t> is an odd function) </a:t>
                </a:r>
                <a:endParaRPr lang="zh-CN" altLang="en-US" dirty="0"/>
              </a:p>
            </p:txBody>
          </p:sp>
        </mc:Choice>
        <mc:Fallback xmlns="">
          <p:sp>
            <p:nvSpPr>
              <p:cNvPr id="43" name="文本框 42">
                <a:extLst>
                  <a:ext uri="{FF2B5EF4-FFF2-40B4-BE49-F238E27FC236}">
                    <a16:creationId xmlns:a16="http://schemas.microsoft.com/office/drawing/2014/main" id="{B58850B4-4247-407C-8F5C-486EE2470AB0}"/>
                  </a:ext>
                </a:extLst>
              </p:cNvPr>
              <p:cNvSpPr txBox="1">
                <a:spLocks noRot="1" noChangeAspect="1" noMove="1" noResize="1" noEditPoints="1" noAdjustHandles="1" noChangeArrowheads="1" noChangeShapeType="1" noTextEdit="1"/>
              </p:cNvSpPr>
              <p:nvPr/>
            </p:nvSpPr>
            <p:spPr>
              <a:xfrm>
                <a:off x="4539753" y="911861"/>
                <a:ext cx="4922501" cy="484941"/>
              </a:xfrm>
              <a:prstGeom prst="rect">
                <a:avLst/>
              </a:prstGeom>
              <a:blipFill>
                <a:blip r:embed="rId3"/>
                <a:stretch>
                  <a:fillRect t="-102532" b="-16202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4" name="文本框 43">
                <a:extLst>
                  <a:ext uri="{FF2B5EF4-FFF2-40B4-BE49-F238E27FC236}">
                    <a16:creationId xmlns:a16="http://schemas.microsoft.com/office/drawing/2014/main" id="{34BB34E5-4FB1-486E-A8F2-7E5A6BB9ECAA}"/>
                  </a:ext>
                </a:extLst>
              </p:cNvPr>
              <p:cNvSpPr txBox="1"/>
              <p:nvPr/>
            </p:nvSpPr>
            <p:spPr>
              <a:xfrm>
                <a:off x="3913559" y="1470085"/>
                <a:ext cx="7788693" cy="700385"/>
              </a:xfrm>
              <a:prstGeom prst="rect">
                <a:avLst/>
              </a:prstGeom>
              <a:noFill/>
            </p:spPr>
            <p:txBody>
              <a:bodyPr wrap="square" rtlCol="0">
                <a:spAutoFit/>
              </a:bodyPr>
              <a:lstStyle/>
              <a:p>
                <a:r>
                  <a:rPr lang="en-US" altLang="zh-CN" dirty="0"/>
                  <a:t>          </a:t>
                </a:r>
                <a14:m>
                  <m:oMath xmlns:m="http://schemas.openxmlformats.org/officeDocument/2006/math">
                    <m:sSub>
                      <m:sSubPr>
                        <m:ctrlPr>
                          <a:rPr lang="en-US" altLang="zh-CN" i="1" smtClean="0">
                            <a:latin typeface="Cambria Math" panose="02040503050406030204" pitchFamily="18" charset="0"/>
                          </a:rPr>
                        </m:ctrlPr>
                      </m:sSubPr>
                      <m:e>
                        <m:r>
                          <m:rPr>
                            <m:sty m:val="p"/>
                          </m:rPr>
                          <a:rPr lang="en-US" altLang="zh-CN" i="1">
                            <a:latin typeface="Cambria Math" panose="02040503050406030204" pitchFamily="18" charset="0"/>
                          </a:rPr>
                          <m:t>a</m:t>
                        </m:r>
                      </m:e>
                      <m:sub>
                        <m:r>
                          <a:rPr lang="en-US" altLang="zh-CN" b="0" i="1" smtClean="0">
                            <a:latin typeface="Cambria Math" panose="02040503050406030204" pitchFamily="18" charset="0"/>
                          </a:rPr>
                          <m:t>𝑛</m:t>
                        </m:r>
                      </m:sub>
                    </m:sSub>
                    <m:r>
                      <a:rPr lang="en-US" altLang="zh-CN" b="0" i="1" smtClean="0">
                        <a:latin typeface="Cambria Math" panose="02040503050406030204" pitchFamily="18" charset="0"/>
                      </a:rPr>
                      <m:t>= </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1</m:t>
                        </m:r>
                      </m:num>
                      <m:den>
                        <m:r>
                          <a:rPr lang="zh-CN" altLang="en-US" b="0" i="1" smtClean="0">
                            <a:latin typeface="Cambria Math" panose="02040503050406030204" pitchFamily="18" charset="0"/>
                          </a:rPr>
                          <m:t>𝜋</m:t>
                        </m:r>
                      </m:den>
                    </m:f>
                    <m:nary>
                      <m:naryPr>
                        <m:ctrlPr>
                          <a:rPr lang="en-US" altLang="zh-CN" b="0" i="1" smtClean="0">
                            <a:latin typeface="Cambria Math" panose="02040503050406030204" pitchFamily="18" charset="0"/>
                          </a:rPr>
                        </m:ctrlPr>
                      </m:naryPr>
                      <m:sub>
                        <m:r>
                          <m:rPr>
                            <m:brk m:alnAt="23"/>
                          </m:rPr>
                          <a:rPr lang="en-US" altLang="zh-CN" b="0" i="1" smtClean="0">
                            <a:latin typeface="Cambria Math" panose="02040503050406030204" pitchFamily="18" charset="0"/>
                          </a:rPr>
                          <m:t>−</m:t>
                        </m:r>
                        <m:r>
                          <a:rPr lang="en-US" altLang="zh-CN" i="1" smtClean="0">
                            <a:latin typeface="Cambria Math" panose="02040503050406030204" pitchFamily="18" charset="0"/>
                            <a:ea typeface="Cambria Math" panose="02040503050406030204" pitchFamily="18" charset="0"/>
                          </a:rPr>
                          <m:t>𝜋</m:t>
                        </m:r>
                      </m:sub>
                      <m:sup>
                        <m:r>
                          <a:rPr lang="en-US" altLang="zh-CN" i="1" smtClean="0">
                            <a:latin typeface="Cambria Math" panose="02040503050406030204" pitchFamily="18" charset="0"/>
                            <a:ea typeface="Cambria Math" panose="02040503050406030204" pitchFamily="18" charset="0"/>
                          </a:rPr>
                          <m:t>𝜋</m:t>
                        </m:r>
                      </m:sup>
                      <m:e>
                        <m:r>
                          <a:rPr lang="en-US" altLang="zh-CN" b="0" i="1" smtClean="0">
                            <a:latin typeface="Cambria Math" panose="02040503050406030204" pitchFamily="18" charset="0"/>
                          </a:rPr>
                          <m:t>𝑓</m:t>
                        </m:r>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𝑥</m:t>
                            </m:r>
                          </m:e>
                        </m:d>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cos</m:t>
                            </m:r>
                          </m:fName>
                          <m:e>
                            <m:r>
                              <a:rPr lang="en-US" altLang="zh-CN" b="0" i="1" smtClean="0">
                                <a:latin typeface="Cambria Math" panose="02040503050406030204" pitchFamily="18" charset="0"/>
                              </a:rPr>
                              <m:t>𝑥</m:t>
                            </m:r>
                          </m:e>
                        </m:func>
                        <m:r>
                          <m:rPr>
                            <m:sty m:val="p"/>
                          </m:rPr>
                          <a:rPr lang="en-US" altLang="zh-CN" b="0" i="0" smtClean="0">
                            <a:latin typeface="Cambria Math" panose="02040503050406030204" pitchFamily="18" charset="0"/>
                          </a:rPr>
                          <m:t>d</m:t>
                        </m:r>
                        <m:r>
                          <a:rPr lang="en-US" altLang="zh-CN" b="0" i="1" smtClean="0">
                            <a:latin typeface="Cambria Math" panose="02040503050406030204" pitchFamily="18" charset="0"/>
                          </a:rPr>
                          <m:t>𝑥</m:t>
                        </m:r>
                      </m:e>
                    </m:nary>
                  </m:oMath>
                </a14:m>
                <a:r>
                  <a:rPr lang="zh-CN" altLang="en-US" dirty="0"/>
                  <a:t> </a:t>
                </a:r>
                <a:r>
                  <a:rPr lang="en-US" altLang="zh-CN" dirty="0"/>
                  <a:t>= 0   </a:t>
                </a:r>
              </a:p>
              <a:p>
                <a:r>
                  <a:rPr lang="en-US" altLang="zh-CN" sz="1400" dirty="0"/>
                  <a:t>                                                   (</a:t>
                </a:r>
                <a:r>
                  <a:rPr lang="zh-CN" altLang="en-US" sz="1400" dirty="0"/>
                  <a:t>∵</a:t>
                </a:r>
                <a:r>
                  <a:rPr lang="en-US" altLang="zh-CN" sz="1400" dirty="0"/>
                  <a:t> an odd function times an even function equals an odd function) </a:t>
                </a:r>
                <a:endParaRPr lang="zh-CN" altLang="en-US" dirty="0"/>
              </a:p>
            </p:txBody>
          </p:sp>
        </mc:Choice>
        <mc:Fallback xmlns="">
          <p:sp>
            <p:nvSpPr>
              <p:cNvPr id="44" name="文本框 43">
                <a:extLst>
                  <a:ext uri="{FF2B5EF4-FFF2-40B4-BE49-F238E27FC236}">
                    <a16:creationId xmlns:a16="http://schemas.microsoft.com/office/drawing/2014/main" id="{34BB34E5-4FB1-486E-A8F2-7E5A6BB9ECAA}"/>
                  </a:ext>
                </a:extLst>
              </p:cNvPr>
              <p:cNvSpPr txBox="1">
                <a:spLocks noRot="1" noChangeAspect="1" noMove="1" noResize="1" noEditPoints="1" noAdjustHandles="1" noChangeArrowheads="1" noChangeShapeType="1" noTextEdit="1"/>
              </p:cNvSpPr>
              <p:nvPr/>
            </p:nvSpPr>
            <p:spPr>
              <a:xfrm>
                <a:off x="3913559" y="1470085"/>
                <a:ext cx="7788693" cy="700385"/>
              </a:xfrm>
              <a:prstGeom prst="rect">
                <a:avLst/>
              </a:prstGeom>
              <a:blipFill>
                <a:blip r:embed="rId4"/>
                <a:stretch>
                  <a:fillRect t="-70435" r="-1487" b="-80000"/>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5" name="文本框 44">
                <a:extLst>
                  <a:ext uri="{FF2B5EF4-FFF2-40B4-BE49-F238E27FC236}">
                    <a16:creationId xmlns:a16="http://schemas.microsoft.com/office/drawing/2014/main" id="{B2EEBF0D-8CEE-4765-B36B-315F897C30BC}"/>
                  </a:ext>
                </a:extLst>
              </p:cNvPr>
              <p:cNvSpPr txBox="1"/>
              <p:nvPr/>
            </p:nvSpPr>
            <p:spPr>
              <a:xfrm>
                <a:off x="4560073" y="2243753"/>
                <a:ext cx="2765437" cy="484941"/>
              </a:xfrm>
              <a:prstGeom prst="rect">
                <a:avLst/>
              </a:prstGeom>
              <a:noFill/>
            </p:spPr>
            <p:txBody>
              <a:bodyPr wrap="none" rtlCol="0">
                <a:spAutoFit/>
              </a:bodyPr>
              <a:lstStyle/>
              <a:p>
                <a14:m>
                  <m:oMath xmlns:m="http://schemas.openxmlformats.org/officeDocument/2006/math">
                    <m:sSub>
                      <m:sSubPr>
                        <m:ctrlPr>
                          <a:rPr lang="en-US" altLang="zh-CN" i="1" smtClean="0">
                            <a:latin typeface="Cambria Math" panose="02040503050406030204" pitchFamily="18" charset="0"/>
                          </a:rPr>
                        </m:ctrlPr>
                      </m:sSubPr>
                      <m:e>
                        <m:r>
                          <a:rPr lang="en-US" altLang="zh-CN" b="0" i="1" smtClean="0">
                            <a:latin typeface="Cambria Math" panose="02040503050406030204" pitchFamily="18" charset="0"/>
                          </a:rPr>
                          <m:t>𝑏</m:t>
                        </m:r>
                      </m:e>
                      <m:sub>
                        <m:r>
                          <a:rPr lang="en-US" altLang="zh-CN" i="1">
                            <a:latin typeface="Cambria Math" panose="02040503050406030204" pitchFamily="18" charset="0"/>
                          </a:rPr>
                          <m:t>𝑛</m:t>
                        </m:r>
                      </m:sub>
                    </m:sSub>
                    <m:r>
                      <a:rPr lang="en-US" altLang="zh-CN" b="0" i="1" smtClean="0">
                        <a:latin typeface="Cambria Math" panose="02040503050406030204" pitchFamily="18" charset="0"/>
                      </a:rPr>
                      <m:t>= </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1</m:t>
                        </m:r>
                      </m:num>
                      <m:den>
                        <m:r>
                          <a:rPr lang="zh-CN" altLang="en-US" b="0" i="1" smtClean="0">
                            <a:latin typeface="Cambria Math" panose="02040503050406030204" pitchFamily="18" charset="0"/>
                          </a:rPr>
                          <m:t>𝜋</m:t>
                        </m:r>
                      </m:den>
                    </m:f>
                    <m:nary>
                      <m:naryPr>
                        <m:ctrlPr>
                          <a:rPr lang="en-US" altLang="zh-CN" b="0" i="1" smtClean="0">
                            <a:latin typeface="Cambria Math" panose="02040503050406030204" pitchFamily="18" charset="0"/>
                          </a:rPr>
                        </m:ctrlPr>
                      </m:naryPr>
                      <m:sub>
                        <m:r>
                          <m:rPr>
                            <m:brk m:alnAt="23"/>
                          </m:rPr>
                          <a:rPr lang="en-US" altLang="zh-CN" b="0" i="1" smtClean="0">
                            <a:latin typeface="Cambria Math" panose="02040503050406030204" pitchFamily="18" charset="0"/>
                          </a:rPr>
                          <m:t>−</m:t>
                        </m:r>
                        <m:r>
                          <a:rPr lang="en-US" altLang="zh-CN" i="1" smtClean="0">
                            <a:latin typeface="Cambria Math" panose="02040503050406030204" pitchFamily="18" charset="0"/>
                            <a:ea typeface="Cambria Math" panose="02040503050406030204" pitchFamily="18" charset="0"/>
                          </a:rPr>
                          <m:t>𝜋</m:t>
                        </m:r>
                      </m:sub>
                      <m:sup>
                        <m:r>
                          <a:rPr lang="en-US" altLang="zh-CN" i="1" smtClean="0">
                            <a:latin typeface="Cambria Math" panose="02040503050406030204" pitchFamily="18" charset="0"/>
                            <a:ea typeface="Cambria Math" panose="02040503050406030204" pitchFamily="18" charset="0"/>
                          </a:rPr>
                          <m:t>𝜋</m:t>
                        </m:r>
                      </m:sup>
                      <m:e>
                        <m:r>
                          <a:rPr lang="en-US" altLang="zh-CN" b="0" i="1" smtClean="0">
                            <a:latin typeface="Cambria Math" panose="02040503050406030204" pitchFamily="18" charset="0"/>
                          </a:rPr>
                          <m:t>𝑓</m:t>
                        </m:r>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𝑥</m:t>
                            </m:r>
                          </m:e>
                        </m:d>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sin</m:t>
                            </m:r>
                          </m:fName>
                          <m:e>
                            <m:r>
                              <a:rPr lang="en-US" altLang="zh-CN" b="0" i="1" smtClean="0">
                                <a:latin typeface="Cambria Math" panose="02040503050406030204" pitchFamily="18" charset="0"/>
                              </a:rPr>
                              <m:t>𝑛𝑥</m:t>
                            </m:r>
                          </m:e>
                        </m:func>
                        <m:r>
                          <m:rPr>
                            <m:sty m:val="p"/>
                          </m:rPr>
                          <a:rPr lang="en-US" altLang="zh-CN" b="0" i="0" smtClean="0">
                            <a:latin typeface="Cambria Math" panose="02040503050406030204" pitchFamily="18" charset="0"/>
                          </a:rPr>
                          <m:t>d</m:t>
                        </m:r>
                        <m:r>
                          <a:rPr lang="en-US" altLang="zh-CN" b="0" i="1" smtClean="0">
                            <a:latin typeface="Cambria Math" panose="02040503050406030204" pitchFamily="18" charset="0"/>
                          </a:rPr>
                          <m:t>𝑥</m:t>
                        </m:r>
                      </m:e>
                    </m:nary>
                  </m:oMath>
                </a14:m>
                <a:r>
                  <a:rPr lang="en-US" altLang="zh-CN" sz="1400" dirty="0"/>
                  <a:t> </a:t>
                </a:r>
                <a:endParaRPr lang="zh-CN" altLang="en-US" dirty="0"/>
              </a:p>
            </p:txBody>
          </p:sp>
        </mc:Choice>
        <mc:Fallback xmlns="">
          <p:sp>
            <p:nvSpPr>
              <p:cNvPr id="45" name="文本框 44">
                <a:extLst>
                  <a:ext uri="{FF2B5EF4-FFF2-40B4-BE49-F238E27FC236}">
                    <a16:creationId xmlns:a16="http://schemas.microsoft.com/office/drawing/2014/main" id="{B2EEBF0D-8CEE-4765-B36B-315F897C30BC}"/>
                  </a:ext>
                </a:extLst>
              </p:cNvPr>
              <p:cNvSpPr txBox="1">
                <a:spLocks noRot="1" noChangeAspect="1" noMove="1" noResize="1" noEditPoints="1" noAdjustHandles="1" noChangeArrowheads="1" noChangeShapeType="1" noTextEdit="1"/>
              </p:cNvSpPr>
              <p:nvPr/>
            </p:nvSpPr>
            <p:spPr>
              <a:xfrm>
                <a:off x="4560073" y="2243753"/>
                <a:ext cx="2765437" cy="484941"/>
              </a:xfrm>
              <a:prstGeom prst="rect">
                <a:avLst/>
              </a:prstGeom>
              <a:blipFill>
                <a:blip r:embed="rId5"/>
                <a:stretch>
                  <a:fillRect t="-101250" b="-158750"/>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6" name="文本框 45">
                <a:extLst>
                  <a:ext uri="{FF2B5EF4-FFF2-40B4-BE49-F238E27FC236}">
                    <a16:creationId xmlns:a16="http://schemas.microsoft.com/office/drawing/2014/main" id="{452C9B22-6414-4CEB-9A69-A1285E963E2E}"/>
                  </a:ext>
                </a:extLst>
              </p:cNvPr>
              <p:cNvSpPr txBox="1"/>
              <p:nvPr/>
            </p:nvSpPr>
            <p:spPr>
              <a:xfrm>
                <a:off x="4793342" y="2801977"/>
                <a:ext cx="4168577" cy="489236"/>
              </a:xfrm>
              <a:prstGeom prst="rect">
                <a:avLst/>
              </a:prstGeom>
              <a:noFill/>
            </p:spPr>
            <p:txBody>
              <a:bodyPr wrap="none" rtlCol="0">
                <a:spAutoFit/>
              </a:bodyPr>
              <a:lstStyle/>
              <a:p>
                <a:r>
                  <a:rPr lang="en-US" altLang="zh-CN" dirty="0"/>
                  <a:t> </a:t>
                </a:r>
                <a14:m>
                  <m:oMath xmlns:m="http://schemas.openxmlformats.org/officeDocument/2006/math">
                    <m:r>
                      <a:rPr lang="en-US" altLang="zh-CN" i="1">
                        <a:latin typeface="Cambria Math" panose="02040503050406030204" pitchFamily="18" charset="0"/>
                      </a:rPr>
                      <m:t>=</m:t>
                    </m:r>
                  </m:oMath>
                </a14:m>
                <a:r>
                  <a:rPr lang="en-US" altLang="zh-CN" dirty="0"/>
                  <a:t> </a:t>
                </a:r>
                <a14:m>
                  <m:oMath xmlns:m="http://schemas.openxmlformats.org/officeDocument/2006/math">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1</m:t>
                        </m:r>
                      </m:num>
                      <m:den>
                        <m:r>
                          <a:rPr lang="zh-CN" altLang="en-US" b="0" i="1" smtClean="0">
                            <a:latin typeface="Cambria Math" panose="02040503050406030204" pitchFamily="18" charset="0"/>
                          </a:rPr>
                          <m:t>𝜋</m:t>
                        </m:r>
                      </m:den>
                    </m:f>
                    <m:r>
                      <a:rPr lang="en-US" altLang="zh-CN" b="0" i="1" smtClean="0">
                        <a:latin typeface="Cambria Math" panose="02040503050406030204" pitchFamily="18" charset="0"/>
                      </a:rPr>
                      <m:t>(</m:t>
                    </m:r>
                    <m:nary>
                      <m:naryPr>
                        <m:ctrlPr>
                          <a:rPr lang="en-US" altLang="zh-CN" b="0" i="1" smtClean="0">
                            <a:latin typeface="Cambria Math" panose="02040503050406030204" pitchFamily="18" charset="0"/>
                          </a:rPr>
                        </m:ctrlPr>
                      </m:naryPr>
                      <m:sub>
                        <m:r>
                          <m:rPr>
                            <m:brk m:alnAt="23"/>
                          </m:rPr>
                          <a:rPr lang="en-US" altLang="zh-CN" b="0" i="1" smtClean="0">
                            <a:latin typeface="Cambria Math" panose="02040503050406030204" pitchFamily="18" charset="0"/>
                          </a:rPr>
                          <m:t>−</m:t>
                        </m:r>
                        <m:r>
                          <a:rPr lang="en-US" altLang="zh-CN" i="1" smtClean="0">
                            <a:latin typeface="Cambria Math" panose="02040503050406030204" pitchFamily="18" charset="0"/>
                            <a:ea typeface="Cambria Math" panose="02040503050406030204" pitchFamily="18" charset="0"/>
                          </a:rPr>
                          <m:t>𝜋</m:t>
                        </m:r>
                      </m:sub>
                      <m:sup>
                        <m:r>
                          <a:rPr lang="en-US" altLang="zh-CN" b="0" i="1" smtClean="0">
                            <a:latin typeface="Cambria Math" panose="02040503050406030204" pitchFamily="18" charset="0"/>
                          </a:rPr>
                          <m:t>0</m:t>
                        </m:r>
                      </m:sup>
                      <m:e>
                        <m:r>
                          <a:rPr lang="en-US" altLang="zh-CN" b="0" i="1" smtClean="0">
                            <a:latin typeface="Cambria Math" panose="02040503050406030204" pitchFamily="18" charset="0"/>
                          </a:rPr>
                          <m:t>−</m:t>
                        </m:r>
                        <m:r>
                          <a:rPr lang="en-US" altLang="zh-CN" b="0" i="1" smtClean="0">
                            <a:latin typeface="Cambria Math" panose="02040503050406030204" pitchFamily="18" charset="0"/>
                          </a:rPr>
                          <m:t>𝑘</m:t>
                        </m:r>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sin</m:t>
                            </m:r>
                          </m:fName>
                          <m:e>
                            <m:r>
                              <a:rPr lang="en-US" altLang="zh-CN" b="0" i="1" smtClean="0">
                                <a:latin typeface="Cambria Math" panose="02040503050406030204" pitchFamily="18" charset="0"/>
                              </a:rPr>
                              <m:t>𝑛𝑥</m:t>
                            </m:r>
                          </m:e>
                        </m:func>
                        <m:r>
                          <m:rPr>
                            <m:sty m:val="p"/>
                          </m:rPr>
                          <a:rPr lang="en-US" altLang="zh-CN" b="0" i="0" smtClean="0">
                            <a:latin typeface="Cambria Math" panose="02040503050406030204" pitchFamily="18" charset="0"/>
                          </a:rPr>
                          <m:t>d</m:t>
                        </m:r>
                        <m:r>
                          <a:rPr lang="en-US" altLang="zh-CN" b="0" i="1" smtClean="0">
                            <a:latin typeface="Cambria Math" panose="02040503050406030204" pitchFamily="18" charset="0"/>
                          </a:rPr>
                          <m:t>𝑥</m:t>
                        </m:r>
                        <m:r>
                          <a:rPr lang="en-US" altLang="zh-CN" b="0" i="1" smtClean="0">
                            <a:latin typeface="Cambria Math" panose="02040503050406030204" pitchFamily="18" charset="0"/>
                          </a:rPr>
                          <m:t>+ </m:t>
                        </m:r>
                        <m:nary>
                          <m:naryPr>
                            <m:ctrlPr>
                              <a:rPr lang="en-US" altLang="zh-CN" b="0" i="1" smtClean="0">
                                <a:latin typeface="Cambria Math" panose="02040503050406030204" pitchFamily="18" charset="0"/>
                              </a:rPr>
                            </m:ctrlPr>
                          </m:naryPr>
                          <m:sub>
                            <m:r>
                              <m:rPr>
                                <m:brk m:alnAt="23"/>
                              </m:rPr>
                              <a:rPr lang="en-US" altLang="zh-CN" b="0" i="1" smtClean="0">
                                <a:latin typeface="Cambria Math" panose="02040503050406030204" pitchFamily="18" charset="0"/>
                              </a:rPr>
                              <m:t>0</m:t>
                            </m:r>
                          </m:sub>
                          <m:sup>
                            <m:r>
                              <a:rPr lang="zh-CN" altLang="en-US" b="0" i="1" smtClean="0">
                                <a:latin typeface="Cambria Math" panose="02040503050406030204" pitchFamily="18" charset="0"/>
                              </a:rPr>
                              <m:t>𝜋</m:t>
                            </m:r>
                          </m:sup>
                          <m:e>
                            <m:r>
                              <a:rPr lang="en-US" altLang="zh-CN" b="0" i="1" smtClean="0">
                                <a:latin typeface="Cambria Math" panose="02040503050406030204" pitchFamily="18" charset="0"/>
                              </a:rPr>
                              <m:t>𝑘</m:t>
                            </m:r>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sin</m:t>
                                </m:r>
                              </m:fName>
                              <m:e>
                                <m:r>
                                  <a:rPr lang="en-US" altLang="zh-CN" b="0" i="1" smtClean="0">
                                    <a:latin typeface="Cambria Math" panose="02040503050406030204" pitchFamily="18" charset="0"/>
                                  </a:rPr>
                                  <m:t>𝑛𝑥</m:t>
                                </m:r>
                              </m:e>
                            </m:func>
                            <m:r>
                              <m:rPr>
                                <m:sty m:val="p"/>
                              </m:rPr>
                              <a:rPr lang="en-US" altLang="zh-CN" b="0" i="0" smtClean="0">
                                <a:latin typeface="Cambria Math" panose="02040503050406030204" pitchFamily="18" charset="0"/>
                              </a:rPr>
                              <m:t>d</m:t>
                            </m:r>
                            <m:r>
                              <a:rPr lang="en-US" altLang="zh-CN" b="0" i="1" smtClean="0">
                                <a:latin typeface="Cambria Math" panose="02040503050406030204" pitchFamily="18" charset="0"/>
                              </a:rPr>
                              <m:t>𝑥</m:t>
                            </m:r>
                          </m:e>
                        </m:nary>
                        <m:r>
                          <a:rPr lang="en-US" altLang="zh-CN" b="0" i="1" smtClean="0">
                            <a:latin typeface="Cambria Math" panose="02040503050406030204" pitchFamily="18" charset="0"/>
                          </a:rPr>
                          <m:t>)</m:t>
                        </m:r>
                      </m:e>
                    </m:nary>
                  </m:oMath>
                </a14:m>
                <a:r>
                  <a:rPr lang="en-US" altLang="zh-CN" dirty="0"/>
                  <a:t> </a:t>
                </a:r>
                <a:endParaRPr lang="zh-CN" altLang="en-US" dirty="0"/>
              </a:p>
            </p:txBody>
          </p:sp>
        </mc:Choice>
        <mc:Fallback xmlns="">
          <p:sp>
            <p:nvSpPr>
              <p:cNvPr id="46" name="文本框 45">
                <a:extLst>
                  <a:ext uri="{FF2B5EF4-FFF2-40B4-BE49-F238E27FC236}">
                    <a16:creationId xmlns:a16="http://schemas.microsoft.com/office/drawing/2014/main" id="{452C9B22-6414-4CEB-9A69-A1285E963E2E}"/>
                  </a:ext>
                </a:extLst>
              </p:cNvPr>
              <p:cNvSpPr txBox="1">
                <a:spLocks noRot="1" noChangeAspect="1" noMove="1" noResize="1" noEditPoints="1" noAdjustHandles="1" noChangeArrowheads="1" noChangeShapeType="1" noTextEdit="1"/>
              </p:cNvSpPr>
              <p:nvPr/>
            </p:nvSpPr>
            <p:spPr>
              <a:xfrm>
                <a:off x="4793342" y="2801977"/>
                <a:ext cx="4168577" cy="489236"/>
              </a:xfrm>
              <a:prstGeom prst="rect">
                <a:avLst/>
              </a:prstGeom>
              <a:blipFill>
                <a:blip r:embed="rId6"/>
                <a:stretch>
                  <a:fillRect t="-101250" b="-158750"/>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7" name="文本框 46">
                <a:extLst>
                  <a:ext uri="{FF2B5EF4-FFF2-40B4-BE49-F238E27FC236}">
                    <a16:creationId xmlns:a16="http://schemas.microsoft.com/office/drawing/2014/main" id="{E981D556-D313-4758-8E44-D5E7AF45B6B8}"/>
                  </a:ext>
                </a:extLst>
              </p:cNvPr>
              <p:cNvSpPr txBox="1"/>
              <p:nvPr/>
            </p:nvSpPr>
            <p:spPr>
              <a:xfrm>
                <a:off x="4822569" y="3364496"/>
                <a:ext cx="3598934" cy="506870"/>
              </a:xfrm>
              <a:prstGeom prst="rect">
                <a:avLst/>
              </a:prstGeom>
              <a:noFill/>
            </p:spPr>
            <p:txBody>
              <a:bodyPr wrap="none" rtlCol="0">
                <a:spAutoFit/>
              </a:bodyPr>
              <a:lstStyle/>
              <a:p>
                <a:r>
                  <a:rPr lang="en-US" altLang="zh-CN" dirty="0"/>
                  <a:t> </a:t>
                </a:r>
                <a14:m>
                  <m:oMath xmlns:m="http://schemas.openxmlformats.org/officeDocument/2006/math">
                    <m:r>
                      <a:rPr lang="en-US" altLang="zh-CN" i="1">
                        <a:latin typeface="Cambria Math" panose="02040503050406030204" pitchFamily="18" charset="0"/>
                      </a:rPr>
                      <m:t>=</m:t>
                    </m:r>
                  </m:oMath>
                </a14:m>
                <a:r>
                  <a:rPr lang="en-US" altLang="zh-CN" dirty="0"/>
                  <a:t> </a:t>
                </a:r>
                <a14:m>
                  <m:oMath xmlns:m="http://schemas.openxmlformats.org/officeDocument/2006/math">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1</m:t>
                        </m:r>
                      </m:num>
                      <m:den>
                        <m:r>
                          <a:rPr lang="zh-CN" altLang="en-US" b="0" i="1" smtClean="0">
                            <a:latin typeface="Cambria Math" panose="02040503050406030204" pitchFamily="18" charset="0"/>
                          </a:rPr>
                          <m:t>𝜋</m:t>
                        </m:r>
                      </m:den>
                    </m:f>
                    <m:d>
                      <m:dPr>
                        <m:ctrlPr>
                          <a:rPr lang="en-US" altLang="zh-CN" b="0" i="1" smtClean="0">
                            <a:latin typeface="Cambria Math" panose="02040503050406030204" pitchFamily="18" charset="0"/>
                          </a:rPr>
                        </m:ctrlPr>
                      </m:dPr>
                      <m:e>
                        <m:sSubSup>
                          <m:sSubSupPr>
                            <m:ctrlPr>
                              <a:rPr lang="en-US" altLang="zh-CN" b="0" i="1" smtClean="0">
                                <a:latin typeface="Cambria Math" panose="02040503050406030204" pitchFamily="18" charset="0"/>
                              </a:rPr>
                            </m:ctrlPr>
                          </m:sSubSupPr>
                          <m:e>
                            <m:r>
                              <a:rPr lang="en-US" altLang="zh-CN" i="1">
                                <a:latin typeface="Cambria Math" panose="02040503050406030204" pitchFamily="18" charset="0"/>
                              </a:rPr>
                              <m:t>[</m:t>
                            </m:r>
                            <m:f>
                              <m:fPr>
                                <m:ctrlPr>
                                  <a:rPr lang="en-US" altLang="zh-CN" i="1">
                                    <a:latin typeface="Cambria Math" panose="02040503050406030204" pitchFamily="18" charset="0"/>
                                  </a:rPr>
                                </m:ctrlPr>
                              </m:fPr>
                              <m:num>
                                <m:r>
                                  <a:rPr lang="en-US" altLang="zh-CN" i="1">
                                    <a:latin typeface="Cambria Math" panose="02040503050406030204" pitchFamily="18" charset="0"/>
                                  </a:rPr>
                                  <m:t>𝑘</m:t>
                                </m:r>
                              </m:num>
                              <m:den>
                                <m:r>
                                  <a:rPr lang="en-US" altLang="zh-CN" i="1">
                                    <a:latin typeface="Cambria Math" panose="02040503050406030204" pitchFamily="18" charset="0"/>
                                  </a:rPr>
                                  <m:t>𝑛</m:t>
                                </m:r>
                              </m:den>
                            </m:f>
                            <m:func>
                              <m:funcPr>
                                <m:ctrlPr>
                                  <a:rPr lang="en-US" altLang="zh-CN" i="1">
                                    <a:latin typeface="Cambria Math" panose="02040503050406030204" pitchFamily="18" charset="0"/>
                                  </a:rPr>
                                </m:ctrlPr>
                              </m:funcPr>
                              <m:fName>
                                <m:r>
                                  <m:rPr>
                                    <m:sty m:val="p"/>
                                  </m:rPr>
                                  <a:rPr lang="en-US" altLang="zh-CN">
                                    <a:latin typeface="Cambria Math" panose="02040503050406030204" pitchFamily="18" charset="0"/>
                                  </a:rPr>
                                  <m:t>cos</m:t>
                                </m:r>
                              </m:fName>
                              <m:e>
                                <m:r>
                                  <a:rPr lang="en-US" altLang="zh-CN" i="1">
                                    <a:latin typeface="Cambria Math" panose="02040503050406030204" pitchFamily="18" charset="0"/>
                                  </a:rPr>
                                  <m:t>𝑛𝑥</m:t>
                                </m:r>
                                <m:r>
                                  <a:rPr lang="en-US" altLang="zh-CN" i="1">
                                    <a:latin typeface="Cambria Math" panose="02040503050406030204" pitchFamily="18" charset="0"/>
                                  </a:rPr>
                                  <m:t>]</m:t>
                                </m:r>
                              </m:e>
                            </m:func>
                          </m:e>
                          <m:sub>
                            <m:r>
                              <a:rPr lang="en-US" altLang="zh-CN" b="0" i="1" smtClean="0">
                                <a:latin typeface="Cambria Math" panose="02040503050406030204" pitchFamily="18" charset="0"/>
                              </a:rPr>
                              <m:t>−</m:t>
                            </m:r>
                            <m:r>
                              <a:rPr lang="zh-CN" altLang="en-US" b="0" i="1" smtClean="0">
                                <a:latin typeface="Cambria Math" panose="02040503050406030204" pitchFamily="18" charset="0"/>
                              </a:rPr>
                              <m:t>𝜋</m:t>
                            </m:r>
                          </m:sub>
                          <m:sup>
                            <m:r>
                              <a:rPr lang="en-US" altLang="zh-CN" b="0" i="1" smtClean="0">
                                <a:latin typeface="Cambria Math" panose="02040503050406030204" pitchFamily="18" charset="0"/>
                              </a:rPr>
                              <m:t>0</m:t>
                            </m:r>
                          </m:sup>
                        </m:sSubSup>
                        <m:r>
                          <a:rPr lang="en-US" altLang="zh-CN" b="0" i="1" smtClean="0">
                            <a:latin typeface="Cambria Math" panose="02040503050406030204" pitchFamily="18" charset="0"/>
                          </a:rPr>
                          <m:t> +</m:t>
                        </m:r>
                        <m:sSubSup>
                          <m:sSubSupPr>
                            <m:ctrlPr>
                              <a:rPr lang="en-US" altLang="zh-CN" i="1">
                                <a:latin typeface="Cambria Math" panose="02040503050406030204" pitchFamily="18" charset="0"/>
                              </a:rPr>
                            </m:ctrlPr>
                          </m:sSubSupPr>
                          <m:e>
                            <m:r>
                              <a:rPr lang="en-US" altLang="zh-CN" i="1">
                                <a:latin typeface="Cambria Math" panose="02040503050406030204" pitchFamily="18" charset="0"/>
                              </a:rPr>
                              <m:t>[</m:t>
                            </m:r>
                            <m:r>
                              <a:rPr lang="en-US" altLang="zh-CN" b="0" i="1" smtClean="0">
                                <a:latin typeface="Cambria Math" panose="02040503050406030204" pitchFamily="18" charset="0"/>
                              </a:rPr>
                              <m:t>−</m:t>
                            </m:r>
                            <m:f>
                              <m:fPr>
                                <m:ctrlPr>
                                  <a:rPr lang="en-US" altLang="zh-CN" i="1">
                                    <a:latin typeface="Cambria Math" panose="02040503050406030204" pitchFamily="18" charset="0"/>
                                  </a:rPr>
                                </m:ctrlPr>
                              </m:fPr>
                              <m:num>
                                <m:r>
                                  <a:rPr lang="en-US" altLang="zh-CN" i="1">
                                    <a:latin typeface="Cambria Math" panose="02040503050406030204" pitchFamily="18" charset="0"/>
                                  </a:rPr>
                                  <m:t>𝑘</m:t>
                                </m:r>
                              </m:num>
                              <m:den>
                                <m:r>
                                  <a:rPr lang="en-US" altLang="zh-CN" i="1">
                                    <a:latin typeface="Cambria Math" panose="02040503050406030204" pitchFamily="18" charset="0"/>
                                  </a:rPr>
                                  <m:t>𝑛</m:t>
                                </m:r>
                              </m:den>
                            </m:f>
                            <m:func>
                              <m:funcPr>
                                <m:ctrlPr>
                                  <a:rPr lang="en-US" altLang="zh-CN" i="1">
                                    <a:latin typeface="Cambria Math" panose="02040503050406030204" pitchFamily="18" charset="0"/>
                                  </a:rPr>
                                </m:ctrlPr>
                              </m:funcPr>
                              <m:fName>
                                <m:r>
                                  <m:rPr>
                                    <m:sty m:val="p"/>
                                  </m:rPr>
                                  <a:rPr lang="en-US" altLang="zh-CN">
                                    <a:latin typeface="Cambria Math" panose="02040503050406030204" pitchFamily="18" charset="0"/>
                                  </a:rPr>
                                  <m:t>cos</m:t>
                                </m:r>
                              </m:fName>
                              <m:e>
                                <m:r>
                                  <a:rPr lang="en-US" altLang="zh-CN" i="1">
                                    <a:latin typeface="Cambria Math" panose="02040503050406030204" pitchFamily="18" charset="0"/>
                                  </a:rPr>
                                  <m:t>𝑛𝑥</m:t>
                                </m:r>
                                <m:r>
                                  <a:rPr lang="en-US" altLang="zh-CN" i="1">
                                    <a:latin typeface="Cambria Math" panose="02040503050406030204" pitchFamily="18" charset="0"/>
                                  </a:rPr>
                                  <m:t>]</m:t>
                                </m:r>
                              </m:e>
                            </m:func>
                          </m:e>
                          <m:sub>
                            <m:r>
                              <a:rPr lang="en-US" altLang="zh-CN" b="0" i="1" smtClean="0">
                                <a:latin typeface="Cambria Math" panose="02040503050406030204" pitchFamily="18" charset="0"/>
                              </a:rPr>
                              <m:t>0</m:t>
                            </m:r>
                          </m:sub>
                          <m:sup>
                            <m:r>
                              <m:rPr>
                                <m:sty m:val="p"/>
                              </m:rPr>
                              <a:rPr lang="en-US" altLang="zh-CN" i="1">
                                <a:latin typeface="Cambria Math" panose="02040503050406030204" pitchFamily="18" charset="0"/>
                              </a:rPr>
                              <m:t>π</m:t>
                            </m:r>
                          </m:sup>
                        </m:sSubSup>
                      </m:e>
                    </m:d>
                  </m:oMath>
                </a14:m>
                <a:r>
                  <a:rPr lang="en-US" altLang="zh-CN" dirty="0"/>
                  <a:t> </a:t>
                </a:r>
                <a:endParaRPr lang="zh-CN" altLang="en-US" dirty="0"/>
              </a:p>
            </p:txBody>
          </p:sp>
        </mc:Choice>
        <mc:Fallback xmlns="">
          <p:sp>
            <p:nvSpPr>
              <p:cNvPr id="47" name="文本框 46">
                <a:extLst>
                  <a:ext uri="{FF2B5EF4-FFF2-40B4-BE49-F238E27FC236}">
                    <a16:creationId xmlns:a16="http://schemas.microsoft.com/office/drawing/2014/main" id="{E981D556-D313-4758-8E44-D5E7AF45B6B8}"/>
                  </a:ext>
                </a:extLst>
              </p:cNvPr>
              <p:cNvSpPr txBox="1">
                <a:spLocks noRot="1" noChangeAspect="1" noMove="1" noResize="1" noEditPoints="1" noAdjustHandles="1" noChangeArrowheads="1" noChangeShapeType="1" noTextEdit="1"/>
              </p:cNvSpPr>
              <p:nvPr/>
            </p:nvSpPr>
            <p:spPr>
              <a:xfrm>
                <a:off x="4822569" y="3364496"/>
                <a:ext cx="3598934" cy="506870"/>
              </a:xfrm>
              <a:prstGeom prst="rect">
                <a:avLst/>
              </a:prstGeom>
              <a:blipFill>
                <a:blip r:embed="rId7"/>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9" name="文本框 28">
                <a:extLst>
                  <a:ext uri="{FF2B5EF4-FFF2-40B4-BE49-F238E27FC236}">
                    <a16:creationId xmlns:a16="http://schemas.microsoft.com/office/drawing/2014/main" id="{016EEC7B-C78A-41D1-8A27-FFE5B3C139AE}"/>
                  </a:ext>
                </a:extLst>
              </p:cNvPr>
              <p:cNvSpPr txBox="1"/>
              <p:nvPr/>
            </p:nvSpPr>
            <p:spPr>
              <a:xfrm>
                <a:off x="4832729" y="3944649"/>
                <a:ext cx="4920963" cy="491288"/>
              </a:xfrm>
              <a:prstGeom prst="rect">
                <a:avLst/>
              </a:prstGeom>
              <a:noFill/>
            </p:spPr>
            <p:txBody>
              <a:bodyPr wrap="none" rtlCol="0">
                <a:spAutoFit/>
              </a:bodyPr>
              <a:lstStyle/>
              <a:p>
                <a:r>
                  <a:rPr lang="en-US" altLang="zh-CN" dirty="0"/>
                  <a:t> </a:t>
                </a:r>
                <a14:m>
                  <m:oMath xmlns:m="http://schemas.openxmlformats.org/officeDocument/2006/math">
                    <m:r>
                      <a:rPr lang="en-US" altLang="zh-CN" i="1">
                        <a:latin typeface="Cambria Math" panose="02040503050406030204" pitchFamily="18" charset="0"/>
                      </a:rPr>
                      <m:t>=</m:t>
                    </m:r>
                  </m:oMath>
                </a14:m>
                <a:r>
                  <a:rPr lang="en-US" altLang="zh-CN" dirty="0"/>
                  <a:t> </a:t>
                </a:r>
                <a14:m>
                  <m:oMath xmlns:m="http://schemas.openxmlformats.org/officeDocument/2006/math">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1</m:t>
                        </m:r>
                      </m:num>
                      <m:den>
                        <m:r>
                          <a:rPr lang="zh-CN" altLang="en-US" b="0" i="1" smtClean="0">
                            <a:latin typeface="Cambria Math" panose="02040503050406030204" pitchFamily="18" charset="0"/>
                          </a:rPr>
                          <m:t>𝜋</m:t>
                        </m:r>
                      </m:den>
                    </m:f>
                    <m:r>
                      <a:rPr lang="en-US" altLang="zh-CN" b="0" i="1" smtClean="0">
                        <a:latin typeface="Cambria Math" panose="02040503050406030204" pitchFamily="18" charset="0"/>
                      </a:rPr>
                      <m:t>[</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𝑘</m:t>
                        </m:r>
                      </m:num>
                      <m:den>
                        <m:r>
                          <a:rPr lang="en-US" altLang="zh-CN" b="0" i="1" smtClean="0">
                            <a:latin typeface="Cambria Math" panose="02040503050406030204" pitchFamily="18" charset="0"/>
                          </a:rPr>
                          <m:t>𝑛</m:t>
                        </m:r>
                      </m:den>
                    </m:f>
                    <m:r>
                      <a:rPr lang="en-US" altLang="zh-CN" b="0" i="1" smtClean="0">
                        <a:latin typeface="Cambria Math" panose="02040503050406030204" pitchFamily="18" charset="0"/>
                      </a:rPr>
                      <m:t> − </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𝑘</m:t>
                        </m:r>
                      </m:num>
                      <m:den>
                        <m:r>
                          <a:rPr lang="en-US" altLang="zh-CN" b="0" i="1" smtClean="0">
                            <a:latin typeface="Cambria Math" panose="02040503050406030204" pitchFamily="18" charset="0"/>
                          </a:rPr>
                          <m:t>𝑛</m:t>
                        </m:r>
                      </m:den>
                    </m:f>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cos</m:t>
                        </m:r>
                      </m:fName>
                      <m:e>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m:t>
                            </m:r>
                            <m:r>
                              <a:rPr lang="en-US" altLang="zh-CN" b="0" i="1" smtClean="0">
                                <a:latin typeface="Cambria Math" panose="02040503050406030204" pitchFamily="18" charset="0"/>
                              </a:rPr>
                              <m:t>𝑛</m:t>
                            </m:r>
                            <m:r>
                              <a:rPr lang="zh-CN" altLang="en-US" b="0" i="1" smtClean="0">
                                <a:latin typeface="Cambria Math" panose="02040503050406030204" pitchFamily="18" charset="0"/>
                              </a:rPr>
                              <m:t>𝜋</m:t>
                            </m:r>
                          </m:e>
                        </m:d>
                      </m:e>
                    </m:func>
                    <m:r>
                      <a:rPr lang="en-US" altLang="zh-CN" b="0" i="1" smtClean="0">
                        <a:latin typeface="Cambria Math" panose="02040503050406030204" pitchFamily="18" charset="0"/>
                      </a:rPr>
                      <m:t>+(−</m:t>
                    </m:r>
                    <m:f>
                      <m:fPr>
                        <m:ctrlPr>
                          <a:rPr lang="en-US" altLang="zh-CN" i="1">
                            <a:latin typeface="Cambria Math" panose="02040503050406030204" pitchFamily="18" charset="0"/>
                          </a:rPr>
                        </m:ctrlPr>
                      </m:fPr>
                      <m:num>
                        <m:r>
                          <a:rPr lang="en-US" altLang="zh-CN" i="1">
                            <a:latin typeface="Cambria Math" panose="02040503050406030204" pitchFamily="18" charset="0"/>
                          </a:rPr>
                          <m:t>𝑘</m:t>
                        </m:r>
                      </m:num>
                      <m:den>
                        <m:r>
                          <a:rPr lang="en-US" altLang="zh-CN" i="1">
                            <a:latin typeface="Cambria Math" panose="02040503050406030204" pitchFamily="18" charset="0"/>
                          </a:rPr>
                          <m:t>𝑛</m:t>
                        </m:r>
                      </m:den>
                    </m:f>
                    <m:func>
                      <m:funcPr>
                        <m:ctrlPr>
                          <a:rPr lang="en-US" altLang="zh-CN" i="1">
                            <a:latin typeface="Cambria Math" panose="02040503050406030204" pitchFamily="18" charset="0"/>
                          </a:rPr>
                        </m:ctrlPr>
                      </m:funcPr>
                      <m:fName>
                        <m:r>
                          <m:rPr>
                            <m:sty m:val="p"/>
                          </m:rPr>
                          <a:rPr lang="en-US" altLang="zh-CN">
                            <a:latin typeface="Cambria Math" panose="02040503050406030204" pitchFamily="18" charset="0"/>
                          </a:rPr>
                          <m:t>cos</m:t>
                        </m:r>
                      </m:fName>
                      <m:e>
                        <m:d>
                          <m:dPr>
                            <m:ctrlPr>
                              <a:rPr lang="en-US" altLang="zh-CN" i="1">
                                <a:latin typeface="Cambria Math" panose="02040503050406030204" pitchFamily="18" charset="0"/>
                              </a:rPr>
                            </m:ctrlPr>
                          </m:dPr>
                          <m:e>
                            <m:r>
                              <a:rPr lang="en-US" altLang="zh-CN" i="1">
                                <a:latin typeface="Cambria Math" panose="02040503050406030204" pitchFamily="18" charset="0"/>
                              </a:rPr>
                              <m:t>𝑛</m:t>
                            </m:r>
                            <m:r>
                              <a:rPr lang="zh-CN" altLang="en-US" i="1">
                                <a:latin typeface="Cambria Math" panose="02040503050406030204" pitchFamily="18" charset="0"/>
                              </a:rPr>
                              <m:t>𝜋</m:t>
                            </m:r>
                          </m:e>
                        </m:d>
                        <m:r>
                          <a:rPr lang="en-US" altLang="zh-CN" b="0" i="1" smtClean="0">
                            <a:latin typeface="Cambria Math" panose="02040503050406030204" pitchFamily="18" charset="0"/>
                          </a:rPr>
                          <m:t>)−(− </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𝑘</m:t>
                            </m:r>
                          </m:num>
                          <m:den>
                            <m:r>
                              <a:rPr lang="en-US" altLang="zh-CN" b="0" i="1" smtClean="0">
                                <a:latin typeface="Cambria Math" panose="02040503050406030204" pitchFamily="18" charset="0"/>
                              </a:rPr>
                              <m:t>𝑛</m:t>
                            </m:r>
                          </m:den>
                        </m:f>
                        <m:r>
                          <a:rPr lang="en-US" altLang="zh-CN" b="0" i="1" smtClean="0">
                            <a:latin typeface="Cambria Math" panose="02040503050406030204" pitchFamily="18" charset="0"/>
                          </a:rPr>
                          <m:t>)</m:t>
                        </m:r>
                      </m:e>
                    </m:func>
                    <m:r>
                      <a:rPr lang="en-US" altLang="zh-CN" b="0" i="1" smtClean="0">
                        <a:latin typeface="Cambria Math" panose="02040503050406030204" pitchFamily="18" charset="0"/>
                      </a:rPr>
                      <m:t>]</m:t>
                    </m:r>
                  </m:oMath>
                </a14:m>
                <a:r>
                  <a:rPr lang="en-US" altLang="zh-CN" dirty="0"/>
                  <a:t> </a:t>
                </a:r>
                <a:endParaRPr lang="zh-CN" altLang="en-US" dirty="0"/>
              </a:p>
            </p:txBody>
          </p:sp>
        </mc:Choice>
        <mc:Fallback xmlns="">
          <p:sp>
            <p:nvSpPr>
              <p:cNvPr id="29" name="文本框 28">
                <a:extLst>
                  <a:ext uri="{FF2B5EF4-FFF2-40B4-BE49-F238E27FC236}">
                    <a16:creationId xmlns:a16="http://schemas.microsoft.com/office/drawing/2014/main" id="{016EEC7B-C78A-41D1-8A27-FFE5B3C139AE}"/>
                  </a:ext>
                </a:extLst>
              </p:cNvPr>
              <p:cNvSpPr txBox="1">
                <a:spLocks noRot="1" noChangeAspect="1" noMove="1" noResize="1" noEditPoints="1" noAdjustHandles="1" noChangeArrowheads="1" noChangeShapeType="1" noTextEdit="1"/>
              </p:cNvSpPr>
              <p:nvPr/>
            </p:nvSpPr>
            <p:spPr>
              <a:xfrm>
                <a:off x="4832729" y="3944649"/>
                <a:ext cx="4920963" cy="491288"/>
              </a:xfrm>
              <a:prstGeom prst="rect">
                <a:avLst/>
              </a:prstGeom>
              <a:blipFill>
                <a:blip r:embed="rId8"/>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32" name="文本框 31">
                <a:extLst>
                  <a:ext uri="{FF2B5EF4-FFF2-40B4-BE49-F238E27FC236}">
                    <a16:creationId xmlns:a16="http://schemas.microsoft.com/office/drawing/2014/main" id="{D1CC6804-3BDE-41BA-85F6-A680C3459516}"/>
                  </a:ext>
                </a:extLst>
              </p:cNvPr>
              <p:cNvSpPr txBox="1"/>
              <p:nvPr/>
            </p:nvSpPr>
            <p:spPr>
              <a:xfrm>
                <a:off x="4844142" y="4509220"/>
                <a:ext cx="4305409" cy="491288"/>
              </a:xfrm>
              <a:prstGeom prst="rect">
                <a:avLst/>
              </a:prstGeom>
              <a:noFill/>
            </p:spPr>
            <p:txBody>
              <a:bodyPr wrap="none" rtlCol="0">
                <a:spAutoFit/>
              </a:bodyPr>
              <a:lstStyle/>
              <a:p>
                <a:r>
                  <a:rPr lang="en-US" altLang="zh-CN" dirty="0"/>
                  <a:t> </a:t>
                </a:r>
                <a14:m>
                  <m:oMath xmlns:m="http://schemas.openxmlformats.org/officeDocument/2006/math">
                    <m:r>
                      <a:rPr lang="en-US" altLang="zh-CN" i="1">
                        <a:latin typeface="Cambria Math" panose="02040503050406030204" pitchFamily="18" charset="0"/>
                      </a:rPr>
                      <m:t>=</m:t>
                    </m:r>
                  </m:oMath>
                </a14:m>
                <a:r>
                  <a:rPr lang="en-US" altLang="zh-CN" dirty="0"/>
                  <a:t> </a:t>
                </a:r>
                <a14:m>
                  <m:oMath xmlns:m="http://schemas.openxmlformats.org/officeDocument/2006/math">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1</m:t>
                        </m:r>
                      </m:num>
                      <m:den>
                        <m:r>
                          <a:rPr lang="zh-CN" altLang="en-US" b="0" i="1" smtClean="0">
                            <a:latin typeface="Cambria Math" panose="02040503050406030204" pitchFamily="18" charset="0"/>
                          </a:rPr>
                          <m:t>𝜋</m:t>
                        </m:r>
                      </m:den>
                    </m:f>
                    <m:r>
                      <a:rPr lang="en-US" altLang="zh-CN" b="0" i="1" smtClean="0">
                        <a:latin typeface="Cambria Math" panose="02040503050406030204" pitchFamily="18" charset="0"/>
                      </a:rPr>
                      <m:t>[</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𝑘</m:t>
                        </m:r>
                      </m:num>
                      <m:den>
                        <m:r>
                          <a:rPr lang="en-US" altLang="zh-CN" b="0" i="1" smtClean="0">
                            <a:latin typeface="Cambria Math" panose="02040503050406030204" pitchFamily="18" charset="0"/>
                          </a:rPr>
                          <m:t>𝑛</m:t>
                        </m:r>
                      </m:den>
                    </m:f>
                    <m:r>
                      <a:rPr lang="en-US" altLang="zh-CN" b="0" i="1" smtClean="0">
                        <a:latin typeface="Cambria Math" panose="02040503050406030204" pitchFamily="18" charset="0"/>
                      </a:rPr>
                      <m:t> − </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𝑘</m:t>
                        </m:r>
                      </m:num>
                      <m:den>
                        <m:r>
                          <a:rPr lang="en-US" altLang="zh-CN" b="0" i="1" smtClean="0">
                            <a:latin typeface="Cambria Math" panose="02040503050406030204" pitchFamily="18" charset="0"/>
                          </a:rPr>
                          <m:t>𝑛</m:t>
                        </m:r>
                      </m:den>
                    </m:f>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cos</m:t>
                        </m:r>
                      </m:fName>
                      <m:e>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m:t>
                            </m:r>
                            <m:r>
                              <a:rPr lang="en-US" altLang="zh-CN" b="0" i="1" smtClean="0">
                                <a:latin typeface="Cambria Math" panose="02040503050406030204" pitchFamily="18" charset="0"/>
                              </a:rPr>
                              <m:t>𝑛</m:t>
                            </m:r>
                            <m:r>
                              <a:rPr lang="zh-CN" altLang="en-US" b="0" i="1" smtClean="0">
                                <a:latin typeface="Cambria Math" panose="02040503050406030204" pitchFamily="18" charset="0"/>
                              </a:rPr>
                              <m:t>𝜋</m:t>
                            </m:r>
                          </m:e>
                        </m:d>
                      </m:e>
                    </m:func>
                    <m:r>
                      <a:rPr lang="en-US" altLang="zh-CN" b="0" i="1" smtClean="0">
                        <a:latin typeface="Cambria Math" panose="02040503050406030204" pitchFamily="18" charset="0"/>
                      </a:rPr>
                      <m:t>−</m:t>
                    </m:r>
                    <m:f>
                      <m:fPr>
                        <m:ctrlPr>
                          <a:rPr lang="en-US" altLang="zh-CN" i="1">
                            <a:latin typeface="Cambria Math" panose="02040503050406030204" pitchFamily="18" charset="0"/>
                          </a:rPr>
                        </m:ctrlPr>
                      </m:fPr>
                      <m:num>
                        <m:r>
                          <a:rPr lang="en-US" altLang="zh-CN" i="1">
                            <a:latin typeface="Cambria Math" panose="02040503050406030204" pitchFamily="18" charset="0"/>
                          </a:rPr>
                          <m:t>𝑘</m:t>
                        </m:r>
                      </m:num>
                      <m:den>
                        <m:r>
                          <a:rPr lang="en-US" altLang="zh-CN" i="1">
                            <a:latin typeface="Cambria Math" panose="02040503050406030204" pitchFamily="18" charset="0"/>
                          </a:rPr>
                          <m:t>𝑛</m:t>
                        </m:r>
                      </m:den>
                    </m:f>
                    <m:func>
                      <m:funcPr>
                        <m:ctrlPr>
                          <a:rPr lang="en-US" altLang="zh-CN" i="1">
                            <a:latin typeface="Cambria Math" panose="02040503050406030204" pitchFamily="18" charset="0"/>
                          </a:rPr>
                        </m:ctrlPr>
                      </m:funcPr>
                      <m:fName>
                        <m:r>
                          <m:rPr>
                            <m:sty m:val="p"/>
                          </m:rPr>
                          <a:rPr lang="en-US" altLang="zh-CN">
                            <a:latin typeface="Cambria Math" panose="02040503050406030204" pitchFamily="18" charset="0"/>
                          </a:rPr>
                          <m:t>cos</m:t>
                        </m:r>
                      </m:fName>
                      <m:e>
                        <m:d>
                          <m:dPr>
                            <m:ctrlPr>
                              <a:rPr lang="en-US" altLang="zh-CN" i="1">
                                <a:latin typeface="Cambria Math" panose="02040503050406030204" pitchFamily="18" charset="0"/>
                              </a:rPr>
                            </m:ctrlPr>
                          </m:dPr>
                          <m:e>
                            <m:r>
                              <a:rPr lang="en-US" altLang="zh-CN" i="1">
                                <a:latin typeface="Cambria Math" panose="02040503050406030204" pitchFamily="18" charset="0"/>
                              </a:rPr>
                              <m:t>𝑛</m:t>
                            </m:r>
                            <m:r>
                              <a:rPr lang="zh-CN" altLang="en-US" i="1">
                                <a:latin typeface="Cambria Math" panose="02040503050406030204" pitchFamily="18" charset="0"/>
                              </a:rPr>
                              <m:t>𝜋</m:t>
                            </m:r>
                          </m:e>
                        </m:d>
                        <m:r>
                          <a:rPr lang="en-US" altLang="zh-CN" b="0" i="1" smtClean="0">
                            <a:latin typeface="Cambria Math" panose="02040503050406030204" pitchFamily="18" charset="0"/>
                          </a:rPr>
                          <m:t>)+</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𝑘</m:t>
                            </m:r>
                          </m:num>
                          <m:den>
                            <m:r>
                              <a:rPr lang="en-US" altLang="zh-CN" b="0" i="1" smtClean="0">
                                <a:latin typeface="Cambria Math" panose="02040503050406030204" pitchFamily="18" charset="0"/>
                              </a:rPr>
                              <m:t>𝑛</m:t>
                            </m:r>
                          </m:den>
                        </m:f>
                      </m:e>
                    </m:func>
                    <m:r>
                      <a:rPr lang="en-US" altLang="zh-CN" b="0" i="1" smtClean="0">
                        <a:latin typeface="Cambria Math" panose="02040503050406030204" pitchFamily="18" charset="0"/>
                      </a:rPr>
                      <m:t>]</m:t>
                    </m:r>
                  </m:oMath>
                </a14:m>
                <a:r>
                  <a:rPr lang="en-US" altLang="zh-CN" dirty="0"/>
                  <a:t> </a:t>
                </a:r>
                <a:endParaRPr lang="zh-CN" altLang="en-US" dirty="0"/>
              </a:p>
            </p:txBody>
          </p:sp>
        </mc:Choice>
        <mc:Fallback xmlns="">
          <p:sp>
            <p:nvSpPr>
              <p:cNvPr id="32" name="文本框 31">
                <a:extLst>
                  <a:ext uri="{FF2B5EF4-FFF2-40B4-BE49-F238E27FC236}">
                    <a16:creationId xmlns:a16="http://schemas.microsoft.com/office/drawing/2014/main" id="{D1CC6804-3BDE-41BA-85F6-A680C3459516}"/>
                  </a:ext>
                </a:extLst>
              </p:cNvPr>
              <p:cNvSpPr txBox="1">
                <a:spLocks noRot="1" noChangeAspect="1" noMove="1" noResize="1" noEditPoints="1" noAdjustHandles="1" noChangeArrowheads="1" noChangeShapeType="1" noTextEdit="1"/>
              </p:cNvSpPr>
              <p:nvPr/>
            </p:nvSpPr>
            <p:spPr>
              <a:xfrm>
                <a:off x="4844142" y="4509220"/>
                <a:ext cx="4305409" cy="491288"/>
              </a:xfrm>
              <a:prstGeom prst="rect">
                <a:avLst/>
              </a:prstGeom>
              <a:blipFill>
                <a:blip r:embed="rId9"/>
                <a:stretch>
                  <a:fillRect b="-1250"/>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1" name="文本框 40">
                <a:extLst>
                  <a:ext uri="{FF2B5EF4-FFF2-40B4-BE49-F238E27FC236}">
                    <a16:creationId xmlns:a16="http://schemas.microsoft.com/office/drawing/2014/main" id="{685BF8B8-19BB-40CB-8524-4FB2844B6DB6}"/>
                  </a:ext>
                </a:extLst>
              </p:cNvPr>
              <p:cNvSpPr txBox="1"/>
              <p:nvPr/>
            </p:nvSpPr>
            <p:spPr>
              <a:xfrm>
                <a:off x="4873369" y="5073791"/>
                <a:ext cx="2835200" cy="811761"/>
              </a:xfrm>
              <a:prstGeom prst="rect">
                <a:avLst/>
              </a:prstGeom>
              <a:noFill/>
            </p:spPr>
            <p:txBody>
              <a:bodyPr wrap="none" rtlCol="0">
                <a:spAutoFit/>
              </a:bodyPr>
              <a:lstStyle/>
              <a:p>
                <a:r>
                  <a:rPr lang="en-US" altLang="zh-CN" dirty="0"/>
                  <a:t> </a:t>
                </a:r>
                <a14:m>
                  <m:oMath xmlns:m="http://schemas.openxmlformats.org/officeDocument/2006/math">
                    <m:r>
                      <a:rPr lang="en-US" altLang="zh-CN" i="1">
                        <a:latin typeface="Cambria Math" panose="02040503050406030204" pitchFamily="18" charset="0"/>
                      </a:rPr>
                      <m:t>=</m:t>
                    </m:r>
                    <m:r>
                      <a:rPr lang="en-US" altLang="zh-CN" b="0" i="1" smtClean="0">
                        <a:latin typeface="Cambria Math" panose="02040503050406030204" pitchFamily="18" charset="0"/>
                      </a:rPr>
                      <m:t> </m:t>
                    </m:r>
                    <m:d>
                      <m:dPr>
                        <m:begChr m:val="{"/>
                        <m:endChr m:val=""/>
                        <m:ctrlPr>
                          <a:rPr lang="en-US" altLang="zh-CN" b="0" i="1" smtClean="0">
                            <a:latin typeface="Cambria Math" panose="02040503050406030204" pitchFamily="18" charset="0"/>
                          </a:rPr>
                        </m:ctrlPr>
                      </m:dPr>
                      <m:e>
                        <m:eqArr>
                          <m:eqArrPr>
                            <m:ctrlPr>
                              <a:rPr lang="en-US" altLang="zh-CN" b="0" i="1" smtClean="0">
                                <a:latin typeface="Cambria Math" panose="02040503050406030204" pitchFamily="18" charset="0"/>
                              </a:rPr>
                            </m:ctrlPr>
                          </m:eqArrPr>
                          <m:e>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4</m:t>
                                </m:r>
                                <m:r>
                                  <a:rPr lang="en-US" altLang="zh-CN" b="0" i="1" smtClean="0">
                                    <a:latin typeface="Cambria Math" panose="02040503050406030204" pitchFamily="18" charset="0"/>
                                  </a:rPr>
                                  <m:t>𝑘</m:t>
                                </m:r>
                              </m:num>
                              <m:den>
                                <m:r>
                                  <a:rPr lang="en-US" altLang="zh-CN" b="0" i="1" smtClean="0">
                                    <a:latin typeface="Cambria Math" panose="02040503050406030204" pitchFamily="18" charset="0"/>
                                  </a:rPr>
                                  <m:t>𝑛</m:t>
                                </m:r>
                                <m:r>
                                  <a:rPr lang="zh-CN" altLang="en-US" b="0" i="1" smtClean="0">
                                    <a:latin typeface="Cambria Math" panose="02040503050406030204" pitchFamily="18" charset="0"/>
                                  </a:rPr>
                                  <m:t>𝜋</m:t>
                                </m:r>
                              </m:den>
                            </m:f>
                            <m:r>
                              <a:rPr lang="en-US" altLang="zh-CN" b="0" i="1" smtClean="0">
                                <a:latin typeface="Cambria Math" panose="02040503050406030204" pitchFamily="18" charset="0"/>
                              </a:rPr>
                              <m:t>       </m:t>
                            </m:r>
                            <m:r>
                              <a:rPr lang="en-US" altLang="zh-CN" b="0" i="1" smtClean="0">
                                <a:latin typeface="Cambria Math" panose="02040503050406030204" pitchFamily="18" charset="0"/>
                              </a:rPr>
                              <m:t>𝑤h𝑒𝑛</m:t>
                            </m:r>
                            <m:r>
                              <a:rPr lang="en-US" altLang="zh-CN" b="0" i="1" smtClean="0">
                                <a:latin typeface="Cambria Math" panose="02040503050406030204" pitchFamily="18" charset="0"/>
                              </a:rPr>
                              <m:t> </m:t>
                            </m:r>
                            <m:r>
                              <a:rPr lang="en-US" altLang="zh-CN" b="0" i="1" smtClean="0">
                                <a:latin typeface="Cambria Math" panose="02040503050406030204" pitchFamily="18" charset="0"/>
                              </a:rPr>
                              <m:t>𝑛</m:t>
                            </m:r>
                            <m:r>
                              <a:rPr lang="en-US" altLang="zh-CN" b="0" i="1" smtClean="0">
                                <a:latin typeface="Cambria Math" panose="02040503050406030204" pitchFamily="18" charset="0"/>
                              </a:rPr>
                              <m:t> </m:t>
                            </m:r>
                            <m:r>
                              <a:rPr lang="en-US" altLang="zh-CN" b="0" i="1" smtClean="0">
                                <a:latin typeface="Cambria Math" panose="02040503050406030204" pitchFamily="18" charset="0"/>
                              </a:rPr>
                              <m:t>𝑖𝑠</m:t>
                            </m:r>
                            <m:r>
                              <a:rPr lang="en-US" altLang="zh-CN" b="0" i="1" smtClean="0">
                                <a:latin typeface="Cambria Math" panose="02040503050406030204" pitchFamily="18" charset="0"/>
                              </a:rPr>
                              <m:t> </m:t>
                            </m:r>
                            <m:r>
                              <a:rPr lang="en-US" altLang="zh-CN" b="0" i="1" smtClean="0">
                                <a:latin typeface="Cambria Math" panose="02040503050406030204" pitchFamily="18" charset="0"/>
                              </a:rPr>
                              <m:t>𝑜𝑑𝑑</m:t>
                            </m:r>
                          </m:e>
                          <m:e>
                            <m:r>
                              <a:rPr lang="en-US" altLang="zh-CN" b="0" i="1" smtClean="0">
                                <a:latin typeface="Cambria Math" panose="02040503050406030204" pitchFamily="18" charset="0"/>
                              </a:rPr>
                              <m:t>    0       </m:t>
                            </m:r>
                            <m:r>
                              <a:rPr lang="en-US" altLang="zh-CN" b="0" i="1" smtClean="0">
                                <a:latin typeface="Cambria Math" panose="02040503050406030204" pitchFamily="18" charset="0"/>
                              </a:rPr>
                              <m:t>𝑤h𝑒𝑛</m:t>
                            </m:r>
                            <m:r>
                              <a:rPr lang="en-US" altLang="zh-CN" b="0" i="1" smtClean="0">
                                <a:latin typeface="Cambria Math" panose="02040503050406030204" pitchFamily="18" charset="0"/>
                              </a:rPr>
                              <m:t> </m:t>
                            </m:r>
                            <m:r>
                              <a:rPr lang="en-US" altLang="zh-CN" b="0" i="1" smtClean="0">
                                <a:latin typeface="Cambria Math" panose="02040503050406030204" pitchFamily="18" charset="0"/>
                              </a:rPr>
                              <m:t>𝑛</m:t>
                            </m:r>
                            <m:r>
                              <a:rPr lang="en-US" altLang="zh-CN" b="0" i="1" smtClean="0">
                                <a:latin typeface="Cambria Math" panose="02040503050406030204" pitchFamily="18" charset="0"/>
                              </a:rPr>
                              <m:t> </m:t>
                            </m:r>
                            <m:r>
                              <a:rPr lang="en-US" altLang="zh-CN" b="0" i="1" smtClean="0">
                                <a:latin typeface="Cambria Math" panose="02040503050406030204" pitchFamily="18" charset="0"/>
                              </a:rPr>
                              <m:t>𝑖𝑠</m:t>
                            </m:r>
                            <m:r>
                              <a:rPr lang="en-US" altLang="zh-CN" b="0" i="1" smtClean="0">
                                <a:latin typeface="Cambria Math" panose="02040503050406030204" pitchFamily="18" charset="0"/>
                              </a:rPr>
                              <m:t> </m:t>
                            </m:r>
                            <m:r>
                              <a:rPr lang="en-US" altLang="zh-CN" b="0" i="1" smtClean="0">
                                <a:latin typeface="Cambria Math" panose="02040503050406030204" pitchFamily="18" charset="0"/>
                              </a:rPr>
                              <m:t>𝑒𝑣𝑒𝑛</m:t>
                            </m:r>
                          </m:e>
                        </m:eqArr>
                      </m:e>
                    </m:d>
                  </m:oMath>
                </a14:m>
                <a:endParaRPr lang="zh-CN" altLang="en-US" dirty="0"/>
              </a:p>
            </p:txBody>
          </p:sp>
        </mc:Choice>
        <mc:Fallback xmlns="">
          <p:sp>
            <p:nvSpPr>
              <p:cNvPr id="41" name="文本框 40">
                <a:extLst>
                  <a:ext uri="{FF2B5EF4-FFF2-40B4-BE49-F238E27FC236}">
                    <a16:creationId xmlns:a16="http://schemas.microsoft.com/office/drawing/2014/main" id="{685BF8B8-19BB-40CB-8524-4FB2844B6DB6}"/>
                  </a:ext>
                </a:extLst>
              </p:cNvPr>
              <p:cNvSpPr txBox="1">
                <a:spLocks noRot="1" noChangeAspect="1" noMove="1" noResize="1" noEditPoints="1" noAdjustHandles="1" noChangeArrowheads="1" noChangeShapeType="1" noTextEdit="1"/>
              </p:cNvSpPr>
              <p:nvPr/>
            </p:nvSpPr>
            <p:spPr>
              <a:xfrm>
                <a:off x="4873369" y="5073791"/>
                <a:ext cx="2835200" cy="811761"/>
              </a:xfrm>
              <a:prstGeom prst="rect">
                <a:avLst/>
              </a:prstGeom>
              <a:blipFill>
                <a:blip r:embed="rId10"/>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8D62E5BE-AABE-4074-965B-62722010468B}"/>
                  </a:ext>
                </a:extLst>
              </p:cNvPr>
              <p:cNvSpPr txBox="1"/>
              <p:nvPr/>
            </p:nvSpPr>
            <p:spPr>
              <a:xfrm>
                <a:off x="4560073" y="5958838"/>
                <a:ext cx="4849789" cy="491545"/>
              </a:xfrm>
              <a:prstGeom prst="rect">
                <a:avLst/>
              </a:prstGeom>
              <a:noFill/>
            </p:spPr>
            <p:txBody>
              <a:bodyPr wrap="none" rtlCol="0">
                <a:spAutoFit/>
              </a:bodyPr>
              <a:lstStyle/>
              <a:p>
                <a:r>
                  <a:rPr lang="zh-CN" altLang="en-US" dirty="0"/>
                  <a:t>∴ </a:t>
                </a:r>
                <a14:m>
                  <m:oMath xmlns:m="http://schemas.openxmlformats.org/officeDocument/2006/math">
                    <m:r>
                      <a:rPr lang="en-US" altLang="zh-CN" b="0" i="1" smtClean="0">
                        <a:latin typeface="Cambria Math" panose="02040503050406030204" pitchFamily="18" charset="0"/>
                      </a:rPr>
                      <m:t>𝑓</m:t>
                    </m:r>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𝑥</m:t>
                        </m:r>
                      </m:e>
                    </m:d>
                    <m:r>
                      <a:rPr lang="en-US" altLang="zh-CN" b="0" i="1" smtClean="0">
                        <a:latin typeface="Cambria Math" panose="02040503050406030204" pitchFamily="18" charset="0"/>
                      </a:rPr>
                      <m:t>= </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4</m:t>
                        </m:r>
                        <m:r>
                          <a:rPr lang="en-US" altLang="zh-CN" b="0" i="1" smtClean="0">
                            <a:latin typeface="Cambria Math" panose="02040503050406030204" pitchFamily="18" charset="0"/>
                          </a:rPr>
                          <m:t>𝑘</m:t>
                        </m:r>
                      </m:num>
                      <m:den>
                        <m:r>
                          <a:rPr lang="zh-CN" altLang="en-US" b="0" i="1" smtClean="0">
                            <a:latin typeface="Cambria Math" panose="02040503050406030204" pitchFamily="18" charset="0"/>
                          </a:rPr>
                          <m:t>𝜋</m:t>
                        </m:r>
                      </m:den>
                    </m:f>
                    <m:r>
                      <a:rPr lang="en-US" altLang="zh-CN" b="0" i="1" smtClean="0">
                        <a:latin typeface="Cambria Math" panose="02040503050406030204" pitchFamily="18" charset="0"/>
                      </a:rPr>
                      <m:t>(</m:t>
                    </m:r>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sin</m:t>
                        </m:r>
                      </m:fName>
                      <m:e>
                        <m:r>
                          <a:rPr lang="en-US" altLang="zh-CN" b="0" i="1" smtClean="0">
                            <a:latin typeface="Cambria Math" panose="02040503050406030204" pitchFamily="18" charset="0"/>
                          </a:rPr>
                          <m:t>𝑥</m:t>
                        </m:r>
                      </m:e>
                    </m:func>
                    <m:r>
                      <a:rPr lang="en-US" altLang="zh-CN" b="0" i="1" smtClean="0">
                        <a:latin typeface="Cambria Math" panose="02040503050406030204" pitchFamily="18" charset="0"/>
                      </a:rPr>
                      <m:t>+ </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3</m:t>
                        </m:r>
                      </m:den>
                    </m:f>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sin</m:t>
                        </m:r>
                      </m:fName>
                      <m:e>
                        <m:r>
                          <a:rPr lang="en-US" altLang="zh-CN" b="0" i="1" smtClean="0">
                            <a:latin typeface="Cambria Math" panose="02040503050406030204" pitchFamily="18" charset="0"/>
                          </a:rPr>
                          <m:t>3</m:t>
                        </m:r>
                        <m:r>
                          <a:rPr lang="en-US" altLang="zh-CN" b="0" i="1" smtClean="0">
                            <a:latin typeface="Cambria Math" panose="02040503050406030204" pitchFamily="18" charset="0"/>
                          </a:rPr>
                          <m:t>𝑥</m:t>
                        </m:r>
                      </m:e>
                    </m:func>
                    <m:r>
                      <a:rPr lang="en-US" altLang="zh-CN" b="0" i="1" smtClean="0">
                        <a:latin typeface="Cambria Math" panose="02040503050406030204" pitchFamily="18" charset="0"/>
                      </a:rPr>
                      <m:t>+ </m:t>
                    </m:r>
                    <m:f>
                      <m:fPr>
                        <m:ctrlPr>
                          <a:rPr lang="en-US" altLang="zh-CN" b="0" i="1" smtClean="0">
                            <a:latin typeface="Cambria Math" panose="02040503050406030204" pitchFamily="18" charset="0"/>
                          </a:rPr>
                        </m:ctrlPr>
                      </m:fPr>
                      <m:num>
                        <m:r>
                          <a:rPr lang="en-US" altLang="zh-CN" b="0" i="1" smtClean="0">
                            <a:latin typeface="Cambria Math" panose="02040503050406030204" pitchFamily="18" charset="0"/>
                          </a:rPr>
                          <m:t>1</m:t>
                        </m:r>
                      </m:num>
                      <m:den>
                        <m:r>
                          <a:rPr lang="en-US" altLang="zh-CN" b="0" i="1" smtClean="0">
                            <a:latin typeface="Cambria Math" panose="02040503050406030204" pitchFamily="18" charset="0"/>
                          </a:rPr>
                          <m:t>5</m:t>
                        </m:r>
                      </m:den>
                    </m:f>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sin</m:t>
                        </m:r>
                      </m:fName>
                      <m:e>
                        <m:r>
                          <a:rPr lang="en-US" altLang="zh-CN" b="0" i="1" smtClean="0">
                            <a:latin typeface="Cambria Math" panose="02040503050406030204" pitchFamily="18" charset="0"/>
                          </a:rPr>
                          <m:t>5</m:t>
                        </m:r>
                        <m:r>
                          <a:rPr lang="en-US" altLang="zh-CN" b="0" i="1" smtClean="0">
                            <a:latin typeface="Cambria Math" panose="02040503050406030204" pitchFamily="18" charset="0"/>
                          </a:rPr>
                          <m:t>𝑥</m:t>
                        </m:r>
                      </m:e>
                    </m:func>
                    <m:r>
                      <a:rPr lang="en-US" altLang="zh-CN" b="0" i="1" smtClean="0">
                        <a:latin typeface="Cambria Math" panose="02040503050406030204" pitchFamily="18" charset="0"/>
                      </a:rPr>
                      <m:t>+ ⋯)</m:t>
                    </m:r>
                  </m:oMath>
                </a14:m>
                <a:endParaRPr lang="zh-CN" altLang="en-US" dirty="0"/>
              </a:p>
            </p:txBody>
          </p:sp>
        </mc:Choice>
        <mc:Fallback xmlns="">
          <p:sp>
            <p:nvSpPr>
              <p:cNvPr id="2" name="文本框 1">
                <a:extLst>
                  <a:ext uri="{FF2B5EF4-FFF2-40B4-BE49-F238E27FC236}">
                    <a16:creationId xmlns:a16="http://schemas.microsoft.com/office/drawing/2014/main" id="{8D62E5BE-AABE-4074-965B-62722010468B}"/>
                  </a:ext>
                </a:extLst>
              </p:cNvPr>
              <p:cNvSpPr txBox="1">
                <a:spLocks noRot="1" noChangeAspect="1" noMove="1" noResize="1" noEditPoints="1" noAdjustHandles="1" noChangeArrowheads="1" noChangeShapeType="1" noTextEdit="1"/>
              </p:cNvSpPr>
              <p:nvPr/>
            </p:nvSpPr>
            <p:spPr>
              <a:xfrm>
                <a:off x="4560073" y="5958838"/>
                <a:ext cx="4849789" cy="491545"/>
              </a:xfrm>
              <a:prstGeom prst="rect">
                <a:avLst/>
              </a:prstGeom>
              <a:blipFill>
                <a:blip r:embed="rId11"/>
                <a:stretch>
                  <a:fillRect l="-1005" b="-7407"/>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677079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4" grpId="0"/>
      <p:bldP spid="45" grpId="0"/>
      <p:bldP spid="46" grpId="0"/>
      <p:bldP spid="47" grpId="0"/>
      <p:bldP spid="29" grpId="0"/>
      <p:bldP spid="32" grpId="0"/>
      <p:bldP spid="41"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BB0E9271-7063-4595-9459-923A5E9CA8E6}"/>
              </a:ext>
            </a:extLst>
          </p:cNvPr>
          <p:cNvPicPr>
            <a:picLocks noChangeAspect="1"/>
          </p:cNvPicPr>
          <p:nvPr/>
        </p:nvPicPr>
        <p:blipFill>
          <a:blip r:embed="rId3"/>
          <a:stretch>
            <a:fillRect/>
          </a:stretch>
        </p:blipFill>
        <p:spPr>
          <a:xfrm>
            <a:off x="1680847" y="750889"/>
            <a:ext cx="7669022" cy="1780645"/>
          </a:xfrm>
          <a:prstGeom prst="rect">
            <a:avLst/>
          </a:prstGeom>
        </p:spPr>
      </p:pic>
    </p:spTree>
    <p:extLst>
      <p:ext uri="{BB962C8B-B14F-4D97-AF65-F5344CB8AC3E}">
        <p14:creationId xmlns:p14="http://schemas.microsoft.com/office/powerpoint/2010/main" val="342239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组合 41">
            <a:extLst>
              <a:ext uri="{FF2B5EF4-FFF2-40B4-BE49-F238E27FC236}">
                <a16:creationId xmlns:a16="http://schemas.microsoft.com/office/drawing/2014/main" id="{E61A6EAA-79E5-4AE2-8FC2-E2FC434A0FE4}"/>
              </a:ext>
            </a:extLst>
          </p:cNvPr>
          <p:cNvGrpSpPr/>
          <p:nvPr/>
        </p:nvGrpSpPr>
        <p:grpSpPr>
          <a:xfrm>
            <a:off x="549815" y="2181860"/>
            <a:ext cx="3925009" cy="2494279"/>
            <a:chOff x="3361267" y="1789854"/>
            <a:chExt cx="4724400" cy="3002279"/>
          </a:xfrm>
        </p:grpSpPr>
        <p:cxnSp>
          <p:nvCxnSpPr>
            <p:cNvPr id="8" name="直接箭头连接符 7">
              <a:extLst>
                <a:ext uri="{FF2B5EF4-FFF2-40B4-BE49-F238E27FC236}">
                  <a16:creationId xmlns:a16="http://schemas.microsoft.com/office/drawing/2014/main" id="{3BC01665-0706-40FE-9E45-7A35F1A7814F}"/>
                </a:ext>
              </a:extLst>
            </p:cNvPr>
            <p:cNvCxnSpPr>
              <a:cxnSpLocks/>
            </p:cNvCxnSpPr>
            <p:nvPr/>
          </p:nvCxnSpPr>
          <p:spPr>
            <a:xfrm>
              <a:off x="3361267" y="3251200"/>
              <a:ext cx="47244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直接箭头连接符 10">
              <a:extLst>
                <a:ext uri="{FF2B5EF4-FFF2-40B4-BE49-F238E27FC236}">
                  <a16:creationId xmlns:a16="http://schemas.microsoft.com/office/drawing/2014/main" id="{4774D0D3-7A72-4E2C-ACEE-B11497B84BC2}"/>
                </a:ext>
              </a:extLst>
            </p:cNvPr>
            <p:cNvCxnSpPr>
              <a:cxnSpLocks/>
            </p:cNvCxnSpPr>
            <p:nvPr/>
          </p:nvCxnSpPr>
          <p:spPr>
            <a:xfrm flipV="1">
              <a:off x="5760720" y="1789854"/>
              <a:ext cx="0" cy="30022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直接连接符 15">
              <a:extLst>
                <a:ext uri="{FF2B5EF4-FFF2-40B4-BE49-F238E27FC236}">
                  <a16:creationId xmlns:a16="http://schemas.microsoft.com/office/drawing/2014/main" id="{93D319FC-B302-4E01-8533-2ECD651BAD30}"/>
                </a:ext>
              </a:extLst>
            </p:cNvPr>
            <p:cNvCxnSpPr/>
            <p:nvPr/>
          </p:nvCxnSpPr>
          <p:spPr>
            <a:xfrm>
              <a:off x="4941208" y="3162300"/>
              <a:ext cx="0" cy="88900"/>
            </a:xfrm>
            <a:prstGeom prst="line">
              <a:avLst/>
            </a:prstGeom>
          </p:spPr>
          <p:style>
            <a:lnRef idx="1">
              <a:schemeClr val="dk1"/>
            </a:lnRef>
            <a:fillRef idx="0">
              <a:schemeClr val="dk1"/>
            </a:fillRef>
            <a:effectRef idx="0">
              <a:schemeClr val="dk1"/>
            </a:effectRef>
            <a:fontRef idx="minor">
              <a:schemeClr val="tx1"/>
            </a:fontRef>
          </p:style>
        </p:cxnSp>
        <p:cxnSp>
          <p:nvCxnSpPr>
            <p:cNvPr id="17" name="直接连接符 16">
              <a:extLst>
                <a:ext uri="{FF2B5EF4-FFF2-40B4-BE49-F238E27FC236}">
                  <a16:creationId xmlns:a16="http://schemas.microsoft.com/office/drawing/2014/main" id="{14DEFD80-44FC-4351-8DAB-EF9DE51DBAC0}"/>
                </a:ext>
              </a:extLst>
            </p:cNvPr>
            <p:cNvCxnSpPr/>
            <p:nvPr/>
          </p:nvCxnSpPr>
          <p:spPr>
            <a:xfrm>
              <a:off x="4129616" y="3162300"/>
              <a:ext cx="0" cy="88900"/>
            </a:xfrm>
            <a:prstGeom prst="line">
              <a:avLst/>
            </a:prstGeom>
          </p:spPr>
          <p:style>
            <a:lnRef idx="1">
              <a:schemeClr val="dk1"/>
            </a:lnRef>
            <a:fillRef idx="0">
              <a:schemeClr val="dk1"/>
            </a:fillRef>
            <a:effectRef idx="0">
              <a:schemeClr val="dk1"/>
            </a:effectRef>
            <a:fontRef idx="minor">
              <a:schemeClr val="tx1"/>
            </a:fontRef>
          </p:style>
        </p:cxnSp>
        <p:cxnSp>
          <p:nvCxnSpPr>
            <p:cNvPr id="18" name="直接连接符 17">
              <a:extLst>
                <a:ext uri="{FF2B5EF4-FFF2-40B4-BE49-F238E27FC236}">
                  <a16:creationId xmlns:a16="http://schemas.microsoft.com/office/drawing/2014/main" id="{ECF41F69-EB88-480F-AF56-7AE78AC9EB4D}"/>
                </a:ext>
              </a:extLst>
            </p:cNvPr>
            <p:cNvCxnSpPr/>
            <p:nvPr/>
          </p:nvCxnSpPr>
          <p:spPr>
            <a:xfrm>
              <a:off x="7353353" y="3162299"/>
              <a:ext cx="0" cy="88900"/>
            </a:xfrm>
            <a:prstGeom prst="line">
              <a:avLst/>
            </a:prstGeom>
          </p:spPr>
          <p:style>
            <a:lnRef idx="1">
              <a:schemeClr val="dk1"/>
            </a:lnRef>
            <a:fillRef idx="0">
              <a:schemeClr val="dk1"/>
            </a:fillRef>
            <a:effectRef idx="0">
              <a:schemeClr val="dk1"/>
            </a:effectRef>
            <a:fontRef idx="minor">
              <a:schemeClr val="tx1"/>
            </a:fontRef>
          </p:style>
        </p:cxnSp>
        <p:cxnSp>
          <p:nvCxnSpPr>
            <p:cNvPr id="19" name="直接连接符 18">
              <a:extLst>
                <a:ext uri="{FF2B5EF4-FFF2-40B4-BE49-F238E27FC236}">
                  <a16:creationId xmlns:a16="http://schemas.microsoft.com/office/drawing/2014/main" id="{3A2C6842-CA62-426D-AB77-DA65A8FC938F}"/>
                </a:ext>
              </a:extLst>
            </p:cNvPr>
            <p:cNvCxnSpPr/>
            <p:nvPr/>
          </p:nvCxnSpPr>
          <p:spPr>
            <a:xfrm>
              <a:off x="6569128" y="3162299"/>
              <a:ext cx="0" cy="88900"/>
            </a:xfrm>
            <a:prstGeom prst="line">
              <a:avLst/>
            </a:prstGeom>
          </p:spPr>
          <p:style>
            <a:lnRef idx="1">
              <a:schemeClr val="dk1"/>
            </a:lnRef>
            <a:fillRef idx="0">
              <a:schemeClr val="dk1"/>
            </a:fillRef>
            <a:effectRef idx="0">
              <a:schemeClr val="dk1"/>
            </a:effectRef>
            <a:fontRef idx="minor">
              <a:schemeClr val="tx1"/>
            </a:fontRef>
          </p:style>
        </p:cxnSp>
        <p:sp>
          <p:nvSpPr>
            <p:cNvPr id="20" name="文本框 19">
              <a:extLst>
                <a:ext uri="{FF2B5EF4-FFF2-40B4-BE49-F238E27FC236}">
                  <a16:creationId xmlns:a16="http://schemas.microsoft.com/office/drawing/2014/main" id="{717ABDE6-1984-447D-AA1C-6D6C77C3C835}"/>
                </a:ext>
              </a:extLst>
            </p:cNvPr>
            <p:cNvSpPr txBox="1"/>
            <p:nvPr/>
          </p:nvSpPr>
          <p:spPr>
            <a:xfrm>
              <a:off x="5709920" y="3206750"/>
              <a:ext cx="266420" cy="276999"/>
            </a:xfrm>
            <a:prstGeom prst="rect">
              <a:avLst/>
            </a:prstGeom>
            <a:noFill/>
          </p:spPr>
          <p:txBody>
            <a:bodyPr wrap="none" rtlCol="0">
              <a:spAutoFit/>
            </a:bodyPr>
            <a:lstStyle/>
            <a:p>
              <a:r>
                <a:rPr lang="en-US" altLang="zh-CN" sz="1200" dirty="0"/>
                <a:t>0</a:t>
              </a:r>
              <a:endParaRPr lang="zh-CN" altLang="en-US" sz="1200" dirty="0"/>
            </a:p>
          </p:txBody>
        </p:sp>
        <p:sp>
          <p:nvSpPr>
            <p:cNvPr id="21" name="文本框 20">
              <a:extLst>
                <a:ext uri="{FF2B5EF4-FFF2-40B4-BE49-F238E27FC236}">
                  <a16:creationId xmlns:a16="http://schemas.microsoft.com/office/drawing/2014/main" id="{FC561269-312B-4E59-B2C7-BD34572D83FA}"/>
                </a:ext>
              </a:extLst>
            </p:cNvPr>
            <p:cNvSpPr txBox="1"/>
            <p:nvPr/>
          </p:nvSpPr>
          <p:spPr>
            <a:xfrm>
              <a:off x="6418632" y="3209924"/>
              <a:ext cx="320681" cy="333414"/>
            </a:xfrm>
            <a:prstGeom prst="rect">
              <a:avLst/>
            </a:prstGeom>
            <a:noFill/>
          </p:spPr>
          <p:txBody>
            <a:bodyPr wrap="none" rtlCol="0">
              <a:spAutoFit/>
            </a:bodyPr>
            <a:lstStyle/>
            <a:p>
              <a:r>
                <a:rPr lang="en-US" altLang="zh-CN" sz="1200" dirty="0"/>
                <a:t>1</a:t>
              </a:r>
              <a:endParaRPr lang="zh-CN" altLang="en-US" sz="1200" dirty="0"/>
            </a:p>
          </p:txBody>
        </p:sp>
        <p:sp>
          <p:nvSpPr>
            <p:cNvPr id="22" name="文本框 21">
              <a:extLst>
                <a:ext uri="{FF2B5EF4-FFF2-40B4-BE49-F238E27FC236}">
                  <a16:creationId xmlns:a16="http://schemas.microsoft.com/office/drawing/2014/main" id="{71289C76-65B2-42A0-9728-39050DBB0083}"/>
                </a:ext>
              </a:extLst>
            </p:cNvPr>
            <p:cNvSpPr txBox="1"/>
            <p:nvPr/>
          </p:nvSpPr>
          <p:spPr>
            <a:xfrm>
              <a:off x="7172053" y="3206750"/>
              <a:ext cx="320681" cy="333414"/>
            </a:xfrm>
            <a:prstGeom prst="rect">
              <a:avLst/>
            </a:prstGeom>
            <a:noFill/>
          </p:spPr>
          <p:txBody>
            <a:bodyPr wrap="none" rtlCol="0">
              <a:spAutoFit/>
            </a:bodyPr>
            <a:lstStyle/>
            <a:p>
              <a:r>
                <a:rPr lang="en-US" altLang="zh-CN" sz="1200" dirty="0"/>
                <a:t>2</a:t>
              </a:r>
              <a:endParaRPr lang="zh-CN" altLang="en-US" sz="1200" dirty="0"/>
            </a:p>
          </p:txBody>
        </p:sp>
        <p:sp>
          <p:nvSpPr>
            <p:cNvPr id="23" name="文本框 22">
              <a:extLst>
                <a:ext uri="{FF2B5EF4-FFF2-40B4-BE49-F238E27FC236}">
                  <a16:creationId xmlns:a16="http://schemas.microsoft.com/office/drawing/2014/main" id="{3ED99FAE-0991-4C57-BF73-7078B2586A03}"/>
                </a:ext>
              </a:extLst>
            </p:cNvPr>
            <p:cNvSpPr txBox="1"/>
            <p:nvPr/>
          </p:nvSpPr>
          <p:spPr>
            <a:xfrm>
              <a:off x="4760197" y="3206750"/>
              <a:ext cx="413296" cy="333414"/>
            </a:xfrm>
            <a:prstGeom prst="rect">
              <a:avLst/>
            </a:prstGeom>
            <a:noFill/>
          </p:spPr>
          <p:txBody>
            <a:bodyPr wrap="none" rtlCol="0">
              <a:spAutoFit/>
            </a:bodyPr>
            <a:lstStyle/>
            <a:p>
              <a:r>
                <a:rPr lang="en-US" altLang="zh-CN" sz="1200" dirty="0"/>
                <a:t>-1</a:t>
              </a:r>
              <a:endParaRPr lang="zh-CN" altLang="en-US" sz="1200" dirty="0"/>
            </a:p>
          </p:txBody>
        </p:sp>
        <p:sp>
          <p:nvSpPr>
            <p:cNvPr id="24" name="文本框 23">
              <a:extLst>
                <a:ext uri="{FF2B5EF4-FFF2-40B4-BE49-F238E27FC236}">
                  <a16:creationId xmlns:a16="http://schemas.microsoft.com/office/drawing/2014/main" id="{11619126-E7BD-4A67-867D-30017FC07649}"/>
                </a:ext>
              </a:extLst>
            </p:cNvPr>
            <p:cNvSpPr txBox="1"/>
            <p:nvPr/>
          </p:nvSpPr>
          <p:spPr>
            <a:xfrm>
              <a:off x="3909844" y="3222623"/>
              <a:ext cx="413296" cy="333414"/>
            </a:xfrm>
            <a:prstGeom prst="rect">
              <a:avLst/>
            </a:prstGeom>
            <a:noFill/>
          </p:spPr>
          <p:txBody>
            <a:bodyPr wrap="none" rtlCol="0">
              <a:spAutoFit/>
            </a:bodyPr>
            <a:lstStyle/>
            <a:p>
              <a:r>
                <a:rPr lang="en-US" altLang="zh-CN" sz="1200" dirty="0"/>
                <a:t>-2</a:t>
              </a:r>
              <a:endParaRPr lang="zh-CN" altLang="en-US" sz="1200" dirty="0"/>
            </a:p>
          </p:txBody>
        </p:sp>
        <p:sp>
          <p:nvSpPr>
            <p:cNvPr id="28" name="文本框 27">
              <a:extLst>
                <a:ext uri="{FF2B5EF4-FFF2-40B4-BE49-F238E27FC236}">
                  <a16:creationId xmlns:a16="http://schemas.microsoft.com/office/drawing/2014/main" id="{E414F1F7-D9A3-441F-9741-4A218396BD7A}"/>
                </a:ext>
              </a:extLst>
            </p:cNvPr>
            <p:cNvSpPr txBox="1"/>
            <p:nvPr/>
          </p:nvSpPr>
          <p:spPr>
            <a:xfrm>
              <a:off x="5452549" y="2305447"/>
              <a:ext cx="256802" cy="276998"/>
            </a:xfrm>
            <a:prstGeom prst="rect">
              <a:avLst/>
            </a:prstGeom>
            <a:noFill/>
          </p:spPr>
          <p:txBody>
            <a:bodyPr wrap="none" rtlCol="0">
              <a:spAutoFit/>
            </a:bodyPr>
            <a:lstStyle/>
            <a:p>
              <a:r>
                <a:rPr lang="en-US" altLang="zh-CN" sz="1200" dirty="0"/>
                <a:t>k</a:t>
              </a:r>
              <a:endParaRPr lang="zh-CN" altLang="en-US" sz="1200" dirty="0"/>
            </a:p>
          </p:txBody>
        </p:sp>
        <p:cxnSp>
          <p:nvCxnSpPr>
            <p:cNvPr id="31" name="直接连接符 30">
              <a:extLst>
                <a:ext uri="{FF2B5EF4-FFF2-40B4-BE49-F238E27FC236}">
                  <a16:creationId xmlns:a16="http://schemas.microsoft.com/office/drawing/2014/main" id="{F47AAD14-9C4B-4061-BA00-8BCE20C1F16B}"/>
                </a:ext>
              </a:extLst>
            </p:cNvPr>
            <p:cNvCxnSpPr>
              <a:cxnSpLocks/>
            </p:cNvCxnSpPr>
            <p:nvPr/>
          </p:nvCxnSpPr>
          <p:spPr>
            <a:xfrm>
              <a:off x="5693727" y="2485495"/>
              <a:ext cx="66993" cy="0"/>
            </a:xfrm>
            <a:prstGeom prst="line">
              <a:avLst/>
            </a:prstGeom>
          </p:spPr>
          <p:style>
            <a:lnRef idx="1">
              <a:schemeClr val="dk1"/>
            </a:lnRef>
            <a:fillRef idx="0">
              <a:schemeClr val="dk1"/>
            </a:fillRef>
            <a:effectRef idx="0">
              <a:schemeClr val="dk1"/>
            </a:effectRef>
            <a:fontRef idx="minor">
              <a:schemeClr val="tx1"/>
            </a:fontRef>
          </p:style>
        </p:cxnSp>
        <p:sp>
          <p:nvSpPr>
            <p:cNvPr id="33" name="文本框 32">
              <a:extLst>
                <a:ext uri="{FF2B5EF4-FFF2-40B4-BE49-F238E27FC236}">
                  <a16:creationId xmlns:a16="http://schemas.microsoft.com/office/drawing/2014/main" id="{CC0A2DCE-2E9C-4598-9EF7-65915BB667C1}"/>
                </a:ext>
              </a:extLst>
            </p:cNvPr>
            <p:cNvSpPr txBox="1"/>
            <p:nvPr/>
          </p:nvSpPr>
          <p:spPr>
            <a:xfrm>
              <a:off x="5750942" y="3949170"/>
              <a:ext cx="333746" cy="276999"/>
            </a:xfrm>
            <a:prstGeom prst="rect">
              <a:avLst/>
            </a:prstGeom>
            <a:noFill/>
          </p:spPr>
          <p:txBody>
            <a:bodyPr wrap="none" rtlCol="0">
              <a:spAutoFit/>
            </a:bodyPr>
            <a:lstStyle/>
            <a:p>
              <a:r>
                <a:rPr lang="en-US" altLang="zh-CN" sz="1200" dirty="0"/>
                <a:t>-k</a:t>
              </a:r>
              <a:endParaRPr lang="zh-CN" altLang="en-US" sz="1200" dirty="0"/>
            </a:p>
          </p:txBody>
        </p:sp>
        <p:cxnSp>
          <p:nvCxnSpPr>
            <p:cNvPr id="34" name="直接连接符 33">
              <a:extLst>
                <a:ext uri="{FF2B5EF4-FFF2-40B4-BE49-F238E27FC236}">
                  <a16:creationId xmlns:a16="http://schemas.microsoft.com/office/drawing/2014/main" id="{47F2D7D4-7A04-471F-82C9-3B5D51568B8F}"/>
                </a:ext>
              </a:extLst>
            </p:cNvPr>
            <p:cNvCxnSpPr>
              <a:cxnSpLocks/>
            </p:cNvCxnSpPr>
            <p:nvPr/>
          </p:nvCxnSpPr>
          <p:spPr>
            <a:xfrm>
              <a:off x="5760720" y="4114658"/>
              <a:ext cx="66993" cy="0"/>
            </a:xfrm>
            <a:prstGeom prst="line">
              <a:avLst/>
            </a:prstGeom>
          </p:spPr>
          <p:style>
            <a:lnRef idx="1">
              <a:schemeClr val="dk1"/>
            </a:lnRef>
            <a:fillRef idx="0">
              <a:schemeClr val="dk1"/>
            </a:fillRef>
            <a:effectRef idx="0">
              <a:schemeClr val="dk1"/>
            </a:effectRef>
            <a:fontRef idx="minor">
              <a:schemeClr val="tx1"/>
            </a:fontRef>
          </p:style>
        </p:cxnSp>
        <p:cxnSp>
          <p:nvCxnSpPr>
            <p:cNvPr id="35" name="直接连接符 34">
              <a:extLst>
                <a:ext uri="{FF2B5EF4-FFF2-40B4-BE49-F238E27FC236}">
                  <a16:creationId xmlns:a16="http://schemas.microsoft.com/office/drawing/2014/main" id="{80F86BB9-7763-44AC-90F7-139CA24E8528}"/>
                </a:ext>
              </a:extLst>
            </p:cNvPr>
            <p:cNvCxnSpPr>
              <a:cxnSpLocks/>
            </p:cNvCxnSpPr>
            <p:nvPr/>
          </p:nvCxnSpPr>
          <p:spPr>
            <a:xfrm>
              <a:off x="4134391" y="3241875"/>
              <a:ext cx="806816"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6" name="直接连接符 35">
              <a:extLst>
                <a:ext uri="{FF2B5EF4-FFF2-40B4-BE49-F238E27FC236}">
                  <a16:creationId xmlns:a16="http://schemas.microsoft.com/office/drawing/2014/main" id="{9D23DF2F-B131-48BF-B575-338CEDDFB387}"/>
                </a:ext>
              </a:extLst>
            </p:cNvPr>
            <p:cNvCxnSpPr>
              <a:cxnSpLocks/>
            </p:cNvCxnSpPr>
            <p:nvPr/>
          </p:nvCxnSpPr>
          <p:spPr>
            <a:xfrm>
              <a:off x="4964403" y="2501428"/>
              <a:ext cx="1592633"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7" name="直接连接符 36">
              <a:extLst>
                <a:ext uri="{FF2B5EF4-FFF2-40B4-BE49-F238E27FC236}">
                  <a16:creationId xmlns:a16="http://schemas.microsoft.com/office/drawing/2014/main" id="{ABC199F2-624A-4056-9EEC-3C8568055EE5}"/>
                </a:ext>
              </a:extLst>
            </p:cNvPr>
            <p:cNvCxnSpPr>
              <a:cxnSpLocks/>
            </p:cNvCxnSpPr>
            <p:nvPr/>
          </p:nvCxnSpPr>
          <p:spPr>
            <a:xfrm>
              <a:off x="6569128" y="3241875"/>
              <a:ext cx="788642" cy="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40" name="文本框 39">
            <a:extLst>
              <a:ext uri="{FF2B5EF4-FFF2-40B4-BE49-F238E27FC236}">
                <a16:creationId xmlns:a16="http://schemas.microsoft.com/office/drawing/2014/main" id="{33DD4963-4A62-4F9C-8226-7C1F07F068A1}"/>
              </a:ext>
            </a:extLst>
          </p:cNvPr>
          <p:cNvSpPr txBox="1"/>
          <p:nvPr/>
        </p:nvSpPr>
        <p:spPr>
          <a:xfrm>
            <a:off x="627005" y="933438"/>
            <a:ext cx="3292338" cy="1477328"/>
          </a:xfrm>
          <a:prstGeom prst="rect">
            <a:avLst/>
          </a:prstGeom>
          <a:noFill/>
        </p:spPr>
        <p:txBody>
          <a:bodyPr wrap="square" rtlCol="0">
            <a:spAutoFit/>
          </a:bodyPr>
          <a:lstStyle/>
          <a:p>
            <a:r>
              <a:rPr lang="en-US" altLang="zh-CN" b="1" dirty="0">
                <a:solidFill>
                  <a:srgbClr val="0070C0"/>
                </a:solidFill>
              </a:rPr>
              <a:t>Key point:</a:t>
            </a:r>
            <a:r>
              <a:rPr lang="zh-CN" altLang="en-US" b="1" dirty="0">
                <a:solidFill>
                  <a:srgbClr val="0070C0"/>
                </a:solidFill>
              </a:rPr>
              <a:t> </a:t>
            </a:r>
            <a:endParaRPr lang="en-US" altLang="zh-CN" b="1" dirty="0">
              <a:solidFill>
                <a:srgbClr val="0070C0"/>
              </a:solidFill>
            </a:endParaRPr>
          </a:p>
          <a:p>
            <a:endParaRPr lang="en-US" altLang="zh-CN" b="1" dirty="0">
              <a:solidFill>
                <a:srgbClr val="0070C0"/>
              </a:solidFill>
            </a:endParaRPr>
          </a:p>
          <a:p>
            <a:r>
              <a:rPr lang="en-US" altLang="zh-CN" b="1" dirty="0">
                <a:solidFill>
                  <a:srgbClr val="0070C0"/>
                </a:solidFill>
              </a:rPr>
              <a:t>Periodic function with T = 4</a:t>
            </a:r>
          </a:p>
          <a:p>
            <a:endParaRPr lang="en-US" altLang="zh-CN" b="1" dirty="0">
              <a:solidFill>
                <a:srgbClr val="0070C0"/>
              </a:solidFill>
            </a:endParaRPr>
          </a:p>
          <a:p>
            <a:endParaRPr lang="zh-CN" altLang="en-US" b="1" dirty="0">
              <a:solidFill>
                <a:srgbClr val="0070C0"/>
              </a:solidFill>
            </a:endParaRPr>
          </a:p>
        </p:txBody>
      </p:sp>
      <mc:AlternateContent xmlns:mc="http://schemas.openxmlformats.org/markup-compatibility/2006" xmlns:a14="http://schemas.microsoft.com/office/drawing/2010/main">
        <mc:Choice Requires="a14">
          <p:sp>
            <p:nvSpPr>
              <p:cNvPr id="43" name="文本框 42">
                <a:extLst>
                  <a:ext uri="{FF2B5EF4-FFF2-40B4-BE49-F238E27FC236}">
                    <a16:creationId xmlns:a16="http://schemas.microsoft.com/office/drawing/2014/main" id="{B58850B4-4247-407C-8F5C-486EE2470AB0}"/>
                  </a:ext>
                </a:extLst>
              </p:cNvPr>
              <p:cNvSpPr txBox="1"/>
              <p:nvPr/>
            </p:nvSpPr>
            <p:spPr>
              <a:xfrm>
                <a:off x="4693878" y="945164"/>
                <a:ext cx="4185248" cy="445635"/>
              </a:xfrm>
              <a:prstGeom prst="rect">
                <a:avLst/>
              </a:prstGeom>
              <a:noFill/>
            </p:spPr>
            <p:txBody>
              <a:bodyPr wrap="none" rtlCol="0">
                <a:spAutoFit/>
              </a:bodyPr>
              <a:lstStyle/>
              <a:p>
                <a14:m>
                  <m:oMath xmlns:m="http://schemas.openxmlformats.org/officeDocument/2006/math">
                    <m:sSub>
                      <m:sSubPr>
                        <m:ctrlPr>
                          <a:rPr lang="en-US" altLang="zh-CN" sz="1600" b="0" i="1" smtClean="0">
                            <a:latin typeface="Cambria Math" panose="02040503050406030204" pitchFamily="18" charset="0"/>
                          </a:rPr>
                        </m:ctrlPr>
                      </m:sSubPr>
                      <m:e>
                        <m:r>
                          <a:rPr lang="en-US" altLang="zh-CN" sz="1600" b="0" i="1" smtClean="0">
                            <a:latin typeface="Cambria Math" panose="02040503050406030204" pitchFamily="18" charset="0"/>
                          </a:rPr>
                          <m:t>𝑎</m:t>
                        </m:r>
                      </m:e>
                      <m:sub>
                        <m:r>
                          <a:rPr lang="en-US" altLang="zh-CN" sz="1600" b="0" i="1" smtClean="0">
                            <a:latin typeface="Cambria Math" panose="02040503050406030204" pitchFamily="18" charset="0"/>
                          </a:rPr>
                          <m:t>0</m:t>
                        </m:r>
                      </m:sub>
                    </m:sSub>
                    <m:r>
                      <a:rPr lang="en-US" altLang="zh-CN" sz="1600" b="0" i="1"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1</m:t>
                        </m:r>
                      </m:num>
                      <m:den>
                        <m:r>
                          <a:rPr lang="en-US" altLang="zh-CN" sz="1600" b="0" i="1" smtClean="0">
                            <a:latin typeface="Cambria Math" panose="02040503050406030204" pitchFamily="18" charset="0"/>
                          </a:rPr>
                          <m:t>4</m:t>
                        </m:r>
                      </m:den>
                    </m:f>
                    <m:nary>
                      <m:naryPr>
                        <m:ctrlPr>
                          <a:rPr lang="zh-CN" altLang="en-US" sz="1600" b="0" i="1" smtClean="0">
                            <a:latin typeface="Cambria Math" panose="02040503050406030204" pitchFamily="18" charset="0"/>
                          </a:rPr>
                        </m:ctrlPr>
                      </m:naryPr>
                      <m:sub>
                        <m:r>
                          <m:rPr>
                            <m:brk m:alnAt="23"/>
                          </m:rPr>
                          <a:rPr lang="en-US" altLang="zh-CN" sz="1600" b="0" i="1" smtClean="0">
                            <a:latin typeface="Cambria Math" panose="02040503050406030204" pitchFamily="18" charset="0"/>
                          </a:rPr>
                          <m:t>−</m:t>
                        </m:r>
                        <m:r>
                          <a:rPr lang="en-US" altLang="zh-CN" sz="1600" b="0" i="1" smtClean="0">
                            <a:latin typeface="Cambria Math" panose="02040503050406030204" pitchFamily="18" charset="0"/>
                          </a:rPr>
                          <m:t>2</m:t>
                        </m:r>
                      </m:sub>
                      <m:sup>
                        <m:r>
                          <a:rPr lang="en-US" altLang="zh-CN" sz="1600" b="0" i="1" smtClean="0">
                            <a:latin typeface="Cambria Math" panose="02040503050406030204" pitchFamily="18" charset="0"/>
                          </a:rPr>
                          <m:t>2</m:t>
                        </m:r>
                      </m:sup>
                      <m:e>
                        <m:r>
                          <a:rPr lang="en-US" altLang="zh-CN" sz="1600" b="0" i="1" smtClean="0">
                            <a:latin typeface="Cambria Math" panose="02040503050406030204" pitchFamily="18" charset="0"/>
                          </a:rPr>
                          <m:t>𝑓</m:t>
                        </m:r>
                        <m:r>
                          <a:rPr lang="en-US" altLang="zh-CN" sz="1600" b="0" i="1" smtClean="0">
                            <a:latin typeface="Cambria Math" panose="02040503050406030204" pitchFamily="18" charset="0"/>
                          </a:rPr>
                          <m:t>(</m:t>
                        </m:r>
                        <m:r>
                          <a:rPr lang="en-US" altLang="zh-CN" sz="1600" b="0" i="1" smtClean="0">
                            <a:latin typeface="Cambria Math" panose="02040503050406030204" pitchFamily="18" charset="0"/>
                          </a:rPr>
                          <m:t>𝑥</m:t>
                        </m:r>
                        <m:r>
                          <a:rPr lang="en-US" altLang="zh-CN" sz="1600" b="0" i="1" smtClean="0">
                            <a:latin typeface="Cambria Math" panose="02040503050406030204" pitchFamily="18" charset="0"/>
                          </a:rPr>
                          <m:t>)</m:t>
                        </m:r>
                        <m:r>
                          <a:rPr lang="en-US" altLang="zh-CN" sz="1600" b="0" i="0" smtClean="0">
                            <a:latin typeface="Cambria Math" panose="02040503050406030204" pitchFamily="18" charset="0"/>
                          </a:rPr>
                          <m:t>ⅆ</m:t>
                        </m:r>
                        <m:r>
                          <a:rPr lang="en-US" altLang="zh-CN" sz="1600" b="0" i="1" smtClean="0">
                            <a:latin typeface="Cambria Math" panose="02040503050406030204" pitchFamily="18" charset="0"/>
                          </a:rPr>
                          <m:t>𝑥</m:t>
                        </m:r>
                      </m:e>
                    </m:nary>
                  </m:oMath>
                </a14:m>
                <a:r>
                  <a:rPr lang="zh-CN" altLang="en-US" sz="1600" dirty="0"/>
                  <a:t> </a:t>
                </a:r>
                <a:r>
                  <a:rPr lang="en-US" altLang="zh-CN" sz="1600" dirty="0"/>
                  <a:t>= </a:t>
                </a:r>
                <a14:m>
                  <m:oMath xmlns:m="http://schemas.openxmlformats.org/officeDocument/2006/math">
                    <m:f>
                      <m:fPr>
                        <m:ctrlPr>
                          <a:rPr lang="en-US" altLang="zh-CN" sz="1600" i="1" smtClean="0">
                            <a:latin typeface="Cambria Math" panose="02040503050406030204" pitchFamily="18" charset="0"/>
                          </a:rPr>
                        </m:ctrlPr>
                      </m:fPr>
                      <m:num>
                        <m:r>
                          <a:rPr lang="en-US" altLang="zh-CN" sz="1600" b="0" i="1" smtClean="0">
                            <a:latin typeface="Cambria Math" panose="02040503050406030204" pitchFamily="18" charset="0"/>
                          </a:rPr>
                          <m:t>1</m:t>
                        </m:r>
                      </m:num>
                      <m:den>
                        <m:r>
                          <a:rPr lang="en-US" altLang="zh-CN" sz="1600" b="0" i="1" smtClean="0">
                            <a:latin typeface="Cambria Math" panose="02040503050406030204" pitchFamily="18" charset="0"/>
                          </a:rPr>
                          <m:t>4</m:t>
                        </m:r>
                      </m:den>
                    </m:f>
                    <m:nary>
                      <m:naryPr>
                        <m:ctrlPr>
                          <a:rPr lang="en-US" altLang="zh-CN" sz="1600" i="1" smtClean="0">
                            <a:latin typeface="Cambria Math" panose="02040503050406030204" pitchFamily="18" charset="0"/>
                          </a:rPr>
                        </m:ctrlPr>
                      </m:naryPr>
                      <m:sub>
                        <m:r>
                          <m:rPr>
                            <m:brk m:alnAt="23"/>
                          </m:rPr>
                          <a:rPr lang="en-US" altLang="zh-CN" sz="1600" b="0" i="1" smtClean="0">
                            <a:latin typeface="Cambria Math" panose="02040503050406030204" pitchFamily="18" charset="0"/>
                          </a:rPr>
                          <m:t>−</m:t>
                        </m:r>
                        <m:r>
                          <a:rPr lang="en-US" altLang="zh-CN" sz="1600" b="0" i="1" smtClean="0">
                            <a:latin typeface="Cambria Math" panose="02040503050406030204" pitchFamily="18" charset="0"/>
                          </a:rPr>
                          <m:t>1</m:t>
                        </m:r>
                      </m:sub>
                      <m:sup>
                        <m:r>
                          <a:rPr lang="en-US" altLang="zh-CN" sz="1600" b="0" i="1" smtClean="0">
                            <a:latin typeface="Cambria Math" panose="02040503050406030204" pitchFamily="18" charset="0"/>
                          </a:rPr>
                          <m:t>1</m:t>
                        </m:r>
                      </m:sup>
                      <m:e>
                        <m:r>
                          <a:rPr lang="en-US" altLang="zh-CN" sz="1600" b="0" i="1" smtClean="0">
                            <a:latin typeface="Cambria Math" panose="02040503050406030204" pitchFamily="18" charset="0"/>
                          </a:rPr>
                          <m:t>𝑘</m:t>
                        </m:r>
                        <m:r>
                          <m:rPr>
                            <m:sty m:val="p"/>
                          </m:rPr>
                          <a:rPr lang="en-US" altLang="zh-CN" sz="1600" b="0" i="0" smtClean="0">
                            <a:latin typeface="Cambria Math" panose="02040503050406030204" pitchFamily="18" charset="0"/>
                          </a:rPr>
                          <m:t>d</m:t>
                        </m:r>
                        <m:r>
                          <a:rPr lang="en-US" altLang="zh-CN" sz="1600" b="0" i="1" smtClean="0">
                            <a:latin typeface="Cambria Math" panose="02040503050406030204" pitchFamily="18" charset="0"/>
                          </a:rPr>
                          <m:t>𝑥</m:t>
                        </m:r>
                      </m:e>
                    </m:nary>
                    <m:r>
                      <a:rPr lang="en-US" altLang="zh-CN" sz="1600" b="0" i="1"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1</m:t>
                        </m:r>
                      </m:num>
                      <m:den>
                        <m:r>
                          <a:rPr lang="en-US" altLang="zh-CN" sz="1600" b="0" i="1" smtClean="0">
                            <a:latin typeface="Cambria Math" panose="02040503050406030204" pitchFamily="18" charset="0"/>
                          </a:rPr>
                          <m:t>4</m:t>
                        </m:r>
                      </m:den>
                    </m:f>
                    <m:sSubSup>
                      <m:sSubSupPr>
                        <m:ctrlPr>
                          <a:rPr lang="en-US" altLang="zh-CN" sz="1600" b="0" i="1" smtClean="0">
                            <a:latin typeface="Cambria Math" panose="02040503050406030204" pitchFamily="18" charset="0"/>
                          </a:rPr>
                        </m:ctrlPr>
                      </m:sSubSupPr>
                      <m:e>
                        <m:r>
                          <a:rPr lang="en-US" altLang="zh-CN" sz="1600" b="0" i="1" smtClean="0">
                            <a:latin typeface="Cambria Math" panose="02040503050406030204" pitchFamily="18" charset="0"/>
                          </a:rPr>
                          <m:t>[</m:t>
                        </m:r>
                        <m:r>
                          <a:rPr lang="en-US" altLang="zh-CN" sz="1600" b="0" i="1" smtClean="0">
                            <a:latin typeface="Cambria Math" panose="02040503050406030204" pitchFamily="18" charset="0"/>
                          </a:rPr>
                          <m:t>𝑘𝑥</m:t>
                        </m:r>
                        <m:r>
                          <a:rPr lang="en-US" altLang="zh-CN" sz="1600" b="0" i="1" smtClean="0">
                            <a:latin typeface="Cambria Math" panose="02040503050406030204" pitchFamily="18" charset="0"/>
                          </a:rPr>
                          <m:t>]</m:t>
                        </m:r>
                      </m:e>
                      <m:sub>
                        <m:r>
                          <a:rPr lang="en-US" altLang="zh-CN" sz="1600" b="0" i="1" smtClean="0">
                            <a:latin typeface="Cambria Math" panose="02040503050406030204" pitchFamily="18" charset="0"/>
                          </a:rPr>
                          <m:t>−1</m:t>
                        </m:r>
                      </m:sub>
                      <m:sup>
                        <m:r>
                          <a:rPr lang="en-US" altLang="zh-CN" sz="1600" b="0" i="1" smtClean="0">
                            <a:latin typeface="Cambria Math" panose="02040503050406030204" pitchFamily="18" charset="0"/>
                          </a:rPr>
                          <m:t>1</m:t>
                        </m:r>
                      </m:sup>
                    </m:sSubSup>
                    <m:r>
                      <a:rPr lang="en-US" altLang="zh-CN" sz="1600" b="0" i="1"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𝑘</m:t>
                        </m:r>
                      </m:num>
                      <m:den>
                        <m:r>
                          <a:rPr lang="en-US" altLang="zh-CN" sz="1600" b="0" i="1" smtClean="0">
                            <a:latin typeface="Cambria Math" panose="02040503050406030204" pitchFamily="18" charset="0"/>
                          </a:rPr>
                          <m:t>2</m:t>
                        </m:r>
                      </m:den>
                    </m:f>
                  </m:oMath>
                </a14:m>
                <a:endParaRPr lang="zh-CN" altLang="en-US" sz="1600" dirty="0"/>
              </a:p>
            </p:txBody>
          </p:sp>
        </mc:Choice>
        <mc:Fallback xmlns="">
          <p:sp>
            <p:nvSpPr>
              <p:cNvPr id="43" name="文本框 42">
                <a:extLst>
                  <a:ext uri="{FF2B5EF4-FFF2-40B4-BE49-F238E27FC236}">
                    <a16:creationId xmlns:a16="http://schemas.microsoft.com/office/drawing/2014/main" id="{B58850B4-4247-407C-8F5C-486EE2470AB0}"/>
                  </a:ext>
                </a:extLst>
              </p:cNvPr>
              <p:cNvSpPr txBox="1">
                <a:spLocks noRot="1" noChangeAspect="1" noMove="1" noResize="1" noEditPoints="1" noAdjustHandles="1" noChangeArrowheads="1" noChangeShapeType="1" noTextEdit="1"/>
              </p:cNvSpPr>
              <p:nvPr/>
            </p:nvSpPr>
            <p:spPr>
              <a:xfrm>
                <a:off x="4693878" y="945164"/>
                <a:ext cx="4185248" cy="445635"/>
              </a:xfrm>
              <a:prstGeom prst="rect">
                <a:avLst/>
              </a:prstGeom>
              <a:blipFill>
                <a:blip r:embed="rId3"/>
                <a:stretch>
                  <a:fillRect t="-94521" b="-15205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5" name="文本框 44">
                <a:extLst>
                  <a:ext uri="{FF2B5EF4-FFF2-40B4-BE49-F238E27FC236}">
                    <a16:creationId xmlns:a16="http://schemas.microsoft.com/office/drawing/2014/main" id="{B2EEBF0D-8CEE-4765-B36B-315F897C30BC}"/>
                  </a:ext>
                </a:extLst>
              </p:cNvPr>
              <p:cNvSpPr txBox="1"/>
              <p:nvPr/>
            </p:nvSpPr>
            <p:spPr>
              <a:xfrm>
                <a:off x="4693878" y="1537453"/>
                <a:ext cx="2809872" cy="64440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altLang="zh-CN" sz="1600" i="1" smtClean="0">
                              <a:latin typeface="Cambria Math" panose="02040503050406030204" pitchFamily="18" charset="0"/>
                            </a:rPr>
                          </m:ctrlPr>
                        </m:sSubPr>
                        <m:e>
                          <m:r>
                            <a:rPr lang="en-US" altLang="zh-CN" sz="1600" b="0" i="1" smtClean="0">
                              <a:latin typeface="Cambria Math" panose="02040503050406030204" pitchFamily="18" charset="0"/>
                            </a:rPr>
                            <m:t>𝑎</m:t>
                          </m:r>
                        </m:e>
                        <m:sub>
                          <m:r>
                            <a:rPr lang="en-US" altLang="zh-CN" sz="1600" b="0" i="1" smtClean="0">
                              <a:latin typeface="Cambria Math" panose="02040503050406030204" pitchFamily="18" charset="0"/>
                            </a:rPr>
                            <m:t>𝑛</m:t>
                          </m:r>
                        </m:sub>
                      </m:sSub>
                      <m:r>
                        <a:rPr lang="en-US" altLang="zh-CN" sz="1600" b="0" i="1"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2</m:t>
                          </m:r>
                        </m:num>
                        <m:den>
                          <m:r>
                            <a:rPr lang="en-US" altLang="zh-CN" sz="1600" b="0" i="1" smtClean="0">
                              <a:latin typeface="Cambria Math" panose="02040503050406030204" pitchFamily="18" charset="0"/>
                            </a:rPr>
                            <m:t>4</m:t>
                          </m:r>
                        </m:den>
                      </m:f>
                      <m:nary>
                        <m:naryPr>
                          <m:ctrlPr>
                            <a:rPr lang="zh-CN" altLang="en-US" sz="1600" b="0" i="1" smtClean="0">
                              <a:latin typeface="Cambria Math" panose="02040503050406030204" pitchFamily="18" charset="0"/>
                            </a:rPr>
                          </m:ctrlPr>
                        </m:naryPr>
                        <m:sub>
                          <m:r>
                            <m:rPr>
                              <m:brk m:alnAt="23"/>
                            </m:rPr>
                            <a:rPr lang="en-US" altLang="zh-CN" sz="1600" b="0" i="1" smtClean="0">
                              <a:latin typeface="Cambria Math" panose="02040503050406030204" pitchFamily="18" charset="0"/>
                            </a:rPr>
                            <m:t>−</m:t>
                          </m:r>
                          <m:r>
                            <a:rPr lang="en-US" altLang="zh-CN" sz="1600" b="0" i="1" smtClean="0">
                              <a:latin typeface="Cambria Math" panose="02040503050406030204" pitchFamily="18" charset="0"/>
                            </a:rPr>
                            <m:t>2</m:t>
                          </m:r>
                        </m:sub>
                        <m:sup>
                          <m:r>
                            <a:rPr lang="en-US" altLang="zh-CN" sz="1600" b="0" i="1" smtClean="0">
                              <a:latin typeface="Cambria Math" panose="02040503050406030204" pitchFamily="18" charset="0"/>
                            </a:rPr>
                            <m:t>2</m:t>
                          </m:r>
                        </m:sup>
                        <m:e>
                          <m:r>
                            <a:rPr lang="en-US" altLang="zh-CN" sz="1600" b="0" i="1" smtClean="0">
                              <a:latin typeface="Cambria Math" panose="02040503050406030204" pitchFamily="18" charset="0"/>
                            </a:rPr>
                            <m:t>𝑓</m:t>
                          </m:r>
                          <m:r>
                            <a:rPr lang="en-US" altLang="zh-CN" sz="1600" b="0" i="1" smtClean="0">
                              <a:latin typeface="Cambria Math" panose="02040503050406030204" pitchFamily="18" charset="0"/>
                            </a:rPr>
                            <m:t>(</m:t>
                          </m:r>
                          <m:r>
                            <a:rPr lang="en-US" altLang="zh-CN" sz="1600" b="0" i="1" smtClean="0">
                              <a:latin typeface="Cambria Math" panose="02040503050406030204" pitchFamily="18" charset="0"/>
                            </a:rPr>
                            <m:t>𝑥</m:t>
                          </m:r>
                          <m:r>
                            <a:rPr lang="en-US" altLang="zh-CN" sz="1600" b="0" i="1" smtClean="0">
                              <a:latin typeface="Cambria Math" panose="02040503050406030204" pitchFamily="18" charset="0"/>
                            </a:rPr>
                            <m:t>)</m:t>
                          </m:r>
                          <m:func>
                            <m:funcPr>
                              <m:ctrlPr>
                                <a:rPr lang="en-US" altLang="zh-CN" sz="1600" b="0" i="1" smtClean="0">
                                  <a:latin typeface="Cambria Math" panose="02040503050406030204" pitchFamily="18" charset="0"/>
                                </a:rPr>
                              </m:ctrlPr>
                            </m:funcPr>
                            <m:fName>
                              <m:r>
                                <m:rPr>
                                  <m:sty m:val="p"/>
                                </m:rPr>
                                <a:rPr lang="en-US" altLang="zh-CN" sz="1600" b="0" i="0" smtClean="0">
                                  <a:latin typeface="Cambria Math" panose="02040503050406030204" pitchFamily="18" charset="0"/>
                                </a:rPr>
                                <m:t>cos</m:t>
                              </m:r>
                            </m:fName>
                            <m:e>
                              <m:r>
                                <a:rPr lang="en-US" altLang="zh-CN" sz="1600" b="0" i="1" smtClean="0">
                                  <a:latin typeface="Cambria Math" panose="02040503050406030204" pitchFamily="18" charset="0"/>
                                </a:rPr>
                                <m:t>𝑛</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2</m:t>
                                  </m:r>
                                  <m:r>
                                    <a:rPr lang="zh-CN" altLang="en-US" sz="1600" b="0" i="1" smtClean="0">
                                      <a:latin typeface="Cambria Math" panose="02040503050406030204" pitchFamily="18" charset="0"/>
                                    </a:rPr>
                                    <m:t>𝜋</m:t>
                                  </m:r>
                                </m:num>
                                <m:den>
                                  <m:r>
                                    <a:rPr lang="en-US" altLang="zh-CN" sz="1600" b="0" i="1" smtClean="0">
                                      <a:latin typeface="Cambria Math" panose="02040503050406030204" pitchFamily="18" charset="0"/>
                                    </a:rPr>
                                    <m:t>4</m:t>
                                  </m:r>
                                </m:den>
                              </m:f>
                              <m:r>
                                <a:rPr lang="en-US" altLang="zh-CN" sz="1600" b="0" i="1" smtClean="0">
                                  <a:latin typeface="Cambria Math" panose="02040503050406030204" pitchFamily="18" charset="0"/>
                                </a:rPr>
                                <m:t>𝑥</m:t>
                              </m:r>
                              <m:r>
                                <a:rPr lang="en-US" altLang="zh-CN" sz="1600" b="0" i="0" smtClean="0">
                                  <a:latin typeface="Cambria Math" panose="02040503050406030204" pitchFamily="18" charset="0"/>
                                </a:rPr>
                                <m:t>ⅆ</m:t>
                              </m:r>
                              <m:r>
                                <a:rPr lang="en-US" altLang="zh-CN" sz="1600" b="0" i="1" smtClean="0">
                                  <a:latin typeface="Cambria Math" panose="02040503050406030204" pitchFamily="18" charset="0"/>
                                </a:rPr>
                                <m:t>𝑥</m:t>
                              </m:r>
                            </m:e>
                          </m:func>
                        </m:e>
                      </m:nary>
                    </m:oMath>
                  </m:oMathPara>
                </a14:m>
                <a:endParaRPr lang="zh-CN" altLang="en-US" sz="1600" dirty="0"/>
              </a:p>
            </p:txBody>
          </p:sp>
        </mc:Choice>
        <mc:Fallback xmlns="">
          <p:sp>
            <p:nvSpPr>
              <p:cNvPr id="45" name="文本框 44">
                <a:extLst>
                  <a:ext uri="{FF2B5EF4-FFF2-40B4-BE49-F238E27FC236}">
                    <a16:creationId xmlns:a16="http://schemas.microsoft.com/office/drawing/2014/main" id="{B2EEBF0D-8CEE-4765-B36B-315F897C30BC}"/>
                  </a:ext>
                </a:extLst>
              </p:cNvPr>
              <p:cNvSpPr txBox="1">
                <a:spLocks noRot="1" noChangeAspect="1" noMove="1" noResize="1" noEditPoints="1" noAdjustHandles="1" noChangeArrowheads="1" noChangeShapeType="1" noTextEdit="1"/>
              </p:cNvSpPr>
              <p:nvPr/>
            </p:nvSpPr>
            <p:spPr>
              <a:xfrm>
                <a:off x="4693878" y="1537453"/>
                <a:ext cx="2809872" cy="644407"/>
              </a:xfrm>
              <a:prstGeom prst="rect">
                <a:avLst/>
              </a:prstGeom>
              <a:blipFill>
                <a:blip r:embed="rId4"/>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38" name="文本框 37">
                <a:extLst>
                  <a:ext uri="{FF2B5EF4-FFF2-40B4-BE49-F238E27FC236}">
                    <a16:creationId xmlns:a16="http://schemas.microsoft.com/office/drawing/2014/main" id="{326B50D9-34A0-4348-B96D-6777B5291A59}"/>
                  </a:ext>
                </a:extLst>
              </p:cNvPr>
              <p:cNvSpPr txBox="1"/>
              <p:nvPr/>
            </p:nvSpPr>
            <p:spPr>
              <a:xfrm>
                <a:off x="5030305" y="2284888"/>
                <a:ext cx="2132828" cy="64389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sz="1600" b="0" i="1"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1</m:t>
                          </m:r>
                        </m:num>
                        <m:den>
                          <m:r>
                            <a:rPr lang="en-US" altLang="zh-CN" sz="1600" b="0" i="1" smtClean="0">
                              <a:latin typeface="Cambria Math" panose="02040503050406030204" pitchFamily="18" charset="0"/>
                            </a:rPr>
                            <m:t>2</m:t>
                          </m:r>
                        </m:den>
                      </m:f>
                      <m:nary>
                        <m:naryPr>
                          <m:ctrlPr>
                            <a:rPr lang="zh-CN" altLang="en-US" sz="1600" b="0" i="1" smtClean="0">
                              <a:latin typeface="Cambria Math" panose="02040503050406030204" pitchFamily="18" charset="0"/>
                            </a:rPr>
                          </m:ctrlPr>
                        </m:naryPr>
                        <m:sub>
                          <m:r>
                            <m:rPr>
                              <m:brk m:alnAt="23"/>
                            </m:rPr>
                            <a:rPr lang="en-US" altLang="zh-CN" sz="1600" b="0" i="1" smtClean="0">
                              <a:latin typeface="Cambria Math" panose="02040503050406030204" pitchFamily="18" charset="0"/>
                            </a:rPr>
                            <m:t>−</m:t>
                          </m:r>
                          <m:r>
                            <a:rPr lang="en-US" altLang="zh-CN" sz="1600" b="0" i="1" smtClean="0">
                              <a:latin typeface="Cambria Math" panose="02040503050406030204" pitchFamily="18" charset="0"/>
                            </a:rPr>
                            <m:t>1</m:t>
                          </m:r>
                        </m:sub>
                        <m:sup>
                          <m:r>
                            <a:rPr lang="en-US" altLang="zh-CN" sz="1600" b="0" i="1" smtClean="0">
                              <a:latin typeface="Cambria Math" panose="02040503050406030204" pitchFamily="18" charset="0"/>
                            </a:rPr>
                            <m:t>1</m:t>
                          </m:r>
                        </m:sup>
                        <m:e>
                          <m:r>
                            <a:rPr lang="en-US" altLang="zh-CN" sz="1600" b="0" i="1" smtClean="0">
                              <a:latin typeface="Cambria Math" panose="02040503050406030204" pitchFamily="18" charset="0"/>
                            </a:rPr>
                            <m:t>𝑘</m:t>
                          </m:r>
                          <m:func>
                            <m:funcPr>
                              <m:ctrlPr>
                                <a:rPr lang="en-US" altLang="zh-CN" sz="1600" b="0" i="1" smtClean="0">
                                  <a:latin typeface="Cambria Math" panose="02040503050406030204" pitchFamily="18" charset="0"/>
                                </a:rPr>
                              </m:ctrlPr>
                            </m:funcPr>
                            <m:fName>
                              <m:r>
                                <m:rPr>
                                  <m:sty m:val="p"/>
                                </m:rPr>
                                <a:rPr lang="en-US" altLang="zh-CN" sz="1600" b="0" i="0" smtClean="0">
                                  <a:latin typeface="Cambria Math" panose="02040503050406030204" pitchFamily="18" charset="0"/>
                                </a:rPr>
                                <m:t>cos</m:t>
                              </m:r>
                            </m:fName>
                            <m:e>
                              <m:r>
                                <a:rPr lang="en-US" altLang="zh-CN" sz="1600" b="0" i="1" smtClean="0">
                                  <a:latin typeface="Cambria Math" panose="02040503050406030204" pitchFamily="18" charset="0"/>
                                </a:rPr>
                                <m:t>𝑛</m:t>
                              </m:r>
                              <m:f>
                                <m:fPr>
                                  <m:ctrlPr>
                                    <a:rPr lang="en-US" altLang="zh-CN" sz="1600" b="0" i="1" smtClean="0">
                                      <a:latin typeface="Cambria Math" panose="02040503050406030204" pitchFamily="18" charset="0"/>
                                    </a:rPr>
                                  </m:ctrlPr>
                                </m:fPr>
                                <m:num>
                                  <m:r>
                                    <a:rPr lang="zh-CN" altLang="en-US" sz="1600" b="0" i="1" smtClean="0">
                                      <a:latin typeface="Cambria Math" panose="02040503050406030204" pitchFamily="18" charset="0"/>
                                    </a:rPr>
                                    <m:t>𝜋</m:t>
                                  </m:r>
                                </m:num>
                                <m:den>
                                  <m:r>
                                    <a:rPr lang="en-US" altLang="zh-CN" sz="1600" b="0" i="1" smtClean="0">
                                      <a:latin typeface="Cambria Math" panose="02040503050406030204" pitchFamily="18" charset="0"/>
                                    </a:rPr>
                                    <m:t>2</m:t>
                                  </m:r>
                                </m:den>
                              </m:f>
                              <m:r>
                                <a:rPr lang="en-US" altLang="zh-CN" sz="1600" b="0" i="1" smtClean="0">
                                  <a:latin typeface="Cambria Math" panose="02040503050406030204" pitchFamily="18" charset="0"/>
                                </a:rPr>
                                <m:t>𝑥</m:t>
                              </m:r>
                              <m:r>
                                <a:rPr lang="en-US" altLang="zh-CN" sz="1600" b="0" i="0" smtClean="0">
                                  <a:latin typeface="Cambria Math" panose="02040503050406030204" pitchFamily="18" charset="0"/>
                                </a:rPr>
                                <m:t>ⅆ</m:t>
                              </m:r>
                              <m:r>
                                <a:rPr lang="en-US" altLang="zh-CN" sz="1600" b="0" i="1" smtClean="0">
                                  <a:latin typeface="Cambria Math" panose="02040503050406030204" pitchFamily="18" charset="0"/>
                                </a:rPr>
                                <m:t>𝑥</m:t>
                              </m:r>
                            </m:e>
                          </m:func>
                        </m:e>
                      </m:nary>
                    </m:oMath>
                  </m:oMathPara>
                </a14:m>
                <a:endParaRPr lang="zh-CN" altLang="en-US" sz="1600" dirty="0"/>
              </a:p>
            </p:txBody>
          </p:sp>
        </mc:Choice>
        <mc:Fallback xmlns="">
          <p:sp>
            <p:nvSpPr>
              <p:cNvPr id="38" name="文本框 37">
                <a:extLst>
                  <a:ext uri="{FF2B5EF4-FFF2-40B4-BE49-F238E27FC236}">
                    <a16:creationId xmlns:a16="http://schemas.microsoft.com/office/drawing/2014/main" id="{326B50D9-34A0-4348-B96D-6777B5291A59}"/>
                  </a:ext>
                </a:extLst>
              </p:cNvPr>
              <p:cNvSpPr txBox="1">
                <a:spLocks noRot="1" noChangeAspect="1" noMove="1" noResize="1" noEditPoints="1" noAdjustHandles="1" noChangeArrowheads="1" noChangeShapeType="1" noTextEdit="1"/>
              </p:cNvSpPr>
              <p:nvPr/>
            </p:nvSpPr>
            <p:spPr>
              <a:xfrm>
                <a:off x="5030305" y="2284888"/>
                <a:ext cx="2132828" cy="643894"/>
              </a:xfrm>
              <a:prstGeom prst="rect">
                <a:avLst/>
              </a:prstGeom>
              <a:blipFill>
                <a:blip r:embed="rId5"/>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39" name="文本框 38">
                <a:extLst>
                  <a:ext uri="{FF2B5EF4-FFF2-40B4-BE49-F238E27FC236}">
                    <a16:creationId xmlns:a16="http://schemas.microsoft.com/office/drawing/2014/main" id="{981CD448-304F-4E9F-963F-B17FE9034E4D}"/>
                  </a:ext>
                </a:extLst>
              </p:cNvPr>
              <p:cNvSpPr txBox="1"/>
              <p:nvPr/>
            </p:nvSpPr>
            <p:spPr>
              <a:xfrm>
                <a:off x="5030305" y="3031810"/>
                <a:ext cx="1994585" cy="55983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sz="1600" b="0" i="1"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1</m:t>
                          </m:r>
                        </m:num>
                        <m:den>
                          <m:r>
                            <a:rPr lang="en-US" altLang="zh-CN" sz="1600" b="0" i="1" smtClean="0">
                              <a:latin typeface="Cambria Math" panose="02040503050406030204" pitchFamily="18" charset="0"/>
                            </a:rPr>
                            <m:t>2</m:t>
                          </m:r>
                        </m:den>
                      </m:f>
                      <m:sSubSup>
                        <m:sSubSupPr>
                          <m:ctrlPr>
                            <a:rPr lang="en-US" altLang="zh-CN" sz="1600" b="0" i="1" smtClean="0">
                              <a:latin typeface="Cambria Math" panose="02040503050406030204" pitchFamily="18" charset="0"/>
                            </a:rPr>
                          </m:ctrlPr>
                        </m:sSubSupPr>
                        <m:e>
                          <m:r>
                            <a:rPr lang="en-US" altLang="zh-CN" sz="1600" b="0" i="1" smtClean="0">
                              <a:latin typeface="Cambria Math" panose="02040503050406030204" pitchFamily="18" charset="0"/>
                            </a:rPr>
                            <m:t>[</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2</m:t>
                              </m:r>
                              <m:r>
                                <a:rPr lang="en-US" altLang="zh-CN" sz="1600" b="0" i="1" smtClean="0">
                                  <a:latin typeface="Cambria Math" panose="02040503050406030204" pitchFamily="18" charset="0"/>
                                </a:rPr>
                                <m:t>𝑘</m:t>
                              </m:r>
                            </m:num>
                            <m:den>
                              <m:r>
                                <a:rPr lang="en-US" altLang="zh-CN" sz="1600" b="0" i="1" smtClean="0">
                                  <a:latin typeface="Cambria Math" panose="02040503050406030204" pitchFamily="18" charset="0"/>
                                </a:rPr>
                                <m:t>𝑛</m:t>
                              </m:r>
                              <m:r>
                                <a:rPr lang="zh-CN" altLang="en-US" sz="1600" b="0" i="1" smtClean="0">
                                  <a:latin typeface="Cambria Math" panose="02040503050406030204" pitchFamily="18" charset="0"/>
                                </a:rPr>
                                <m:t>𝜋</m:t>
                              </m:r>
                            </m:den>
                          </m:f>
                          <m:func>
                            <m:funcPr>
                              <m:ctrlPr>
                                <a:rPr lang="en-US" altLang="zh-CN" sz="1600" b="0" i="1" smtClean="0">
                                  <a:latin typeface="Cambria Math" panose="02040503050406030204" pitchFamily="18" charset="0"/>
                                </a:rPr>
                              </m:ctrlPr>
                            </m:funcPr>
                            <m:fName>
                              <m:r>
                                <m:rPr>
                                  <m:sty m:val="p"/>
                                </m:rPr>
                                <a:rPr lang="en-US" altLang="zh-CN" sz="1600" b="0" i="0" smtClean="0">
                                  <a:latin typeface="Cambria Math" panose="02040503050406030204" pitchFamily="18" charset="0"/>
                                </a:rPr>
                                <m:t>sin</m:t>
                              </m:r>
                            </m:fName>
                            <m:e>
                              <m:r>
                                <a:rPr lang="en-US" altLang="zh-CN" sz="1600" i="1">
                                  <a:latin typeface="Cambria Math" panose="02040503050406030204" pitchFamily="18" charset="0"/>
                                </a:rPr>
                                <m:t>𝑛</m:t>
                              </m:r>
                              <m:f>
                                <m:fPr>
                                  <m:ctrlPr>
                                    <a:rPr lang="en-US" altLang="zh-CN" sz="1600" i="1">
                                      <a:latin typeface="Cambria Math" panose="02040503050406030204" pitchFamily="18" charset="0"/>
                                    </a:rPr>
                                  </m:ctrlPr>
                                </m:fPr>
                                <m:num>
                                  <m:r>
                                    <a:rPr lang="zh-CN" altLang="en-US" sz="1600" i="1">
                                      <a:latin typeface="Cambria Math" panose="02040503050406030204" pitchFamily="18" charset="0"/>
                                    </a:rPr>
                                    <m:t>𝜋</m:t>
                                  </m:r>
                                </m:num>
                                <m:den>
                                  <m:r>
                                    <a:rPr lang="en-US" altLang="zh-CN" sz="1600" i="1">
                                      <a:latin typeface="Cambria Math" panose="02040503050406030204" pitchFamily="18" charset="0"/>
                                    </a:rPr>
                                    <m:t>2</m:t>
                                  </m:r>
                                </m:den>
                              </m:f>
                              <m:r>
                                <a:rPr lang="en-US" altLang="zh-CN" sz="1600" i="1">
                                  <a:latin typeface="Cambria Math" panose="02040503050406030204" pitchFamily="18" charset="0"/>
                                </a:rPr>
                                <m:t>𝑥</m:t>
                              </m:r>
                            </m:e>
                          </m:func>
                          <m:r>
                            <a:rPr lang="en-US" altLang="zh-CN" sz="1600" b="0" i="1" smtClean="0">
                              <a:latin typeface="Cambria Math" panose="02040503050406030204" pitchFamily="18" charset="0"/>
                            </a:rPr>
                            <m:t>]</m:t>
                          </m:r>
                        </m:e>
                        <m:sub>
                          <m:r>
                            <a:rPr lang="en-US" altLang="zh-CN" sz="1600" b="0" i="1" smtClean="0">
                              <a:latin typeface="Cambria Math" panose="02040503050406030204" pitchFamily="18" charset="0"/>
                            </a:rPr>
                            <m:t>−1</m:t>
                          </m:r>
                        </m:sub>
                        <m:sup>
                          <m:r>
                            <a:rPr lang="en-US" altLang="zh-CN" sz="1600" b="0" i="1" smtClean="0">
                              <a:latin typeface="Cambria Math" panose="02040503050406030204" pitchFamily="18" charset="0"/>
                            </a:rPr>
                            <m:t>1</m:t>
                          </m:r>
                        </m:sup>
                      </m:sSubSup>
                    </m:oMath>
                  </m:oMathPara>
                </a14:m>
                <a:endParaRPr lang="zh-CN" altLang="en-US" sz="1600" dirty="0"/>
              </a:p>
            </p:txBody>
          </p:sp>
        </mc:Choice>
        <mc:Fallback xmlns="">
          <p:sp>
            <p:nvSpPr>
              <p:cNvPr id="39" name="文本框 38">
                <a:extLst>
                  <a:ext uri="{FF2B5EF4-FFF2-40B4-BE49-F238E27FC236}">
                    <a16:creationId xmlns:a16="http://schemas.microsoft.com/office/drawing/2014/main" id="{981CD448-304F-4E9F-963F-B17FE9034E4D}"/>
                  </a:ext>
                </a:extLst>
              </p:cNvPr>
              <p:cNvSpPr txBox="1">
                <a:spLocks noRot="1" noChangeAspect="1" noMove="1" noResize="1" noEditPoints="1" noAdjustHandles="1" noChangeArrowheads="1" noChangeShapeType="1" noTextEdit="1"/>
              </p:cNvSpPr>
              <p:nvPr/>
            </p:nvSpPr>
            <p:spPr>
              <a:xfrm>
                <a:off x="5030305" y="3031810"/>
                <a:ext cx="1994585" cy="559833"/>
              </a:xfrm>
              <a:prstGeom prst="rect">
                <a:avLst/>
              </a:prstGeom>
              <a:blipFill>
                <a:blip r:embed="rId6"/>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49" name="文本框 48">
                <a:extLst>
                  <a:ext uri="{FF2B5EF4-FFF2-40B4-BE49-F238E27FC236}">
                    <a16:creationId xmlns:a16="http://schemas.microsoft.com/office/drawing/2014/main" id="{2AAEF890-EAB8-43B0-90E2-8591DEEC316F}"/>
                  </a:ext>
                </a:extLst>
              </p:cNvPr>
              <p:cNvSpPr txBox="1"/>
              <p:nvPr/>
            </p:nvSpPr>
            <p:spPr>
              <a:xfrm>
                <a:off x="4791881" y="3694671"/>
                <a:ext cx="3492217" cy="55983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unc>
                        <m:funcPr>
                          <m:ctrlPr>
                            <a:rPr lang="en-US" altLang="zh-CN" sz="1600" b="0" i="1" smtClean="0">
                              <a:latin typeface="Cambria Math" panose="02040503050406030204" pitchFamily="18" charset="0"/>
                            </a:rPr>
                          </m:ctrlPr>
                        </m:funcPr>
                        <m:fName>
                          <m:r>
                            <a:rPr lang="en-US" altLang="zh-CN" sz="1600" b="0" i="0"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1</m:t>
                              </m:r>
                            </m:num>
                            <m:den>
                              <m:r>
                                <a:rPr lang="en-US" altLang="zh-CN" sz="1600" b="0" i="1" smtClean="0">
                                  <a:latin typeface="Cambria Math" panose="02040503050406030204" pitchFamily="18" charset="0"/>
                                </a:rPr>
                                <m:t>2</m:t>
                              </m:r>
                            </m:den>
                          </m:f>
                          <m:r>
                            <a:rPr lang="en-US" altLang="zh-CN" sz="1600" b="0" i="1" smtClean="0">
                              <a:latin typeface="Cambria Math" panose="02040503050406030204" pitchFamily="18" charset="0"/>
                              <a:ea typeface="Cambria Math" panose="02040503050406030204" pitchFamily="18" charset="0"/>
                            </a:rPr>
                            <m:t>×</m:t>
                          </m:r>
                          <m:f>
                            <m:fPr>
                              <m:ctrlPr>
                                <a:rPr lang="en-US" altLang="zh-CN" sz="1600" b="0" i="1" smtClean="0">
                                  <a:latin typeface="Cambria Math" panose="02040503050406030204" pitchFamily="18" charset="0"/>
                                  <a:ea typeface="Cambria Math" panose="02040503050406030204" pitchFamily="18" charset="0"/>
                                </a:rPr>
                              </m:ctrlPr>
                            </m:fPr>
                            <m:num>
                              <m:r>
                                <a:rPr lang="en-US" altLang="zh-CN" sz="1600" b="0" i="1" smtClean="0">
                                  <a:latin typeface="Cambria Math" panose="02040503050406030204" pitchFamily="18" charset="0"/>
                                  <a:ea typeface="Cambria Math" panose="02040503050406030204" pitchFamily="18" charset="0"/>
                                </a:rPr>
                                <m:t>2</m:t>
                              </m:r>
                              <m:r>
                                <a:rPr lang="en-US" altLang="zh-CN" sz="1600" b="0" i="1" smtClean="0">
                                  <a:latin typeface="Cambria Math" panose="02040503050406030204" pitchFamily="18" charset="0"/>
                                  <a:ea typeface="Cambria Math" panose="02040503050406030204" pitchFamily="18" charset="0"/>
                                </a:rPr>
                                <m:t>𝑘</m:t>
                              </m:r>
                            </m:num>
                            <m:den>
                              <m:r>
                                <a:rPr lang="en-US" altLang="zh-CN" sz="1600" b="0" i="1" smtClean="0">
                                  <a:latin typeface="Cambria Math" panose="02040503050406030204" pitchFamily="18" charset="0"/>
                                  <a:ea typeface="Cambria Math" panose="02040503050406030204" pitchFamily="18" charset="0"/>
                                </a:rPr>
                                <m:t>𝑛</m:t>
                              </m:r>
                              <m:r>
                                <a:rPr lang="zh-CN" altLang="en-US" sz="1600" b="0" i="1" smtClean="0">
                                  <a:latin typeface="Cambria Math" panose="02040503050406030204" pitchFamily="18" charset="0"/>
                                  <a:ea typeface="Cambria Math" panose="02040503050406030204" pitchFamily="18" charset="0"/>
                                </a:rPr>
                                <m:t>𝜋</m:t>
                              </m:r>
                            </m:den>
                          </m:f>
                          <m:r>
                            <a:rPr lang="en-US" altLang="zh-CN" sz="1600" b="0" i="0" smtClean="0">
                              <a:latin typeface="Cambria Math" panose="02040503050406030204" pitchFamily="18" charset="0"/>
                            </a:rPr>
                            <m:t>[</m:t>
                          </m:r>
                          <m:r>
                            <m:rPr>
                              <m:sty m:val="p"/>
                            </m:rPr>
                            <a:rPr lang="en-US" altLang="zh-CN" sz="1600" b="0" i="0" smtClean="0">
                              <a:latin typeface="Cambria Math" panose="02040503050406030204" pitchFamily="18" charset="0"/>
                            </a:rPr>
                            <m:t>sin</m:t>
                          </m:r>
                        </m:fName>
                        <m:e>
                          <m:r>
                            <a:rPr lang="en-US" altLang="zh-CN" sz="1600" i="1">
                              <a:latin typeface="Cambria Math" panose="02040503050406030204" pitchFamily="18" charset="0"/>
                            </a:rPr>
                            <m:t>𝑛</m:t>
                          </m:r>
                          <m:f>
                            <m:fPr>
                              <m:ctrlPr>
                                <a:rPr lang="en-US" altLang="zh-CN" sz="1600" i="1">
                                  <a:latin typeface="Cambria Math" panose="02040503050406030204" pitchFamily="18" charset="0"/>
                                </a:rPr>
                              </m:ctrlPr>
                            </m:fPr>
                            <m:num>
                              <m:r>
                                <a:rPr lang="zh-CN" altLang="en-US" sz="1600" i="1">
                                  <a:latin typeface="Cambria Math" panose="02040503050406030204" pitchFamily="18" charset="0"/>
                                </a:rPr>
                                <m:t>𝜋</m:t>
                              </m:r>
                            </m:num>
                            <m:den>
                              <m:r>
                                <a:rPr lang="en-US" altLang="zh-CN" sz="1600" i="1">
                                  <a:latin typeface="Cambria Math" panose="02040503050406030204" pitchFamily="18" charset="0"/>
                                </a:rPr>
                                <m:t>2</m:t>
                              </m:r>
                            </m:den>
                          </m:f>
                          <m:r>
                            <a:rPr lang="en-US" altLang="zh-CN" sz="1600" b="0" i="1" smtClean="0">
                              <a:latin typeface="Cambria Math" panose="02040503050406030204" pitchFamily="18" charset="0"/>
                            </a:rPr>
                            <m:t> − </m:t>
                          </m:r>
                        </m:e>
                      </m:func>
                      <m:func>
                        <m:funcPr>
                          <m:ctrlPr>
                            <a:rPr lang="en-US" altLang="zh-CN" sz="1600" b="0" i="1" smtClean="0">
                              <a:latin typeface="Cambria Math" panose="02040503050406030204" pitchFamily="18" charset="0"/>
                            </a:rPr>
                          </m:ctrlPr>
                        </m:funcPr>
                        <m:fName>
                          <m:r>
                            <m:rPr>
                              <m:sty m:val="p"/>
                            </m:rPr>
                            <a:rPr lang="en-US" altLang="zh-CN" sz="1600" b="0" i="0" smtClean="0">
                              <a:latin typeface="Cambria Math" panose="02040503050406030204" pitchFamily="18" charset="0"/>
                            </a:rPr>
                            <m:t>sin</m:t>
                          </m:r>
                        </m:fName>
                        <m:e>
                          <m:r>
                            <a:rPr lang="en-US" altLang="zh-CN" sz="1600" b="0" i="1" smtClean="0">
                              <a:latin typeface="Cambria Math" panose="02040503050406030204" pitchFamily="18" charset="0"/>
                            </a:rPr>
                            <m:t>(−</m:t>
                          </m:r>
                          <m:r>
                            <a:rPr lang="en-US" altLang="zh-CN" sz="1600" b="0" i="1" smtClean="0">
                              <a:latin typeface="Cambria Math" panose="02040503050406030204" pitchFamily="18" charset="0"/>
                            </a:rPr>
                            <m:t>𝑛</m:t>
                          </m:r>
                          <m:f>
                            <m:fPr>
                              <m:ctrlPr>
                                <a:rPr lang="en-US" altLang="zh-CN" sz="1600" b="0" i="1" smtClean="0">
                                  <a:latin typeface="Cambria Math" panose="02040503050406030204" pitchFamily="18" charset="0"/>
                                </a:rPr>
                              </m:ctrlPr>
                            </m:fPr>
                            <m:num>
                              <m:r>
                                <a:rPr lang="zh-CN" altLang="en-US" sz="1600" b="0" i="1" smtClean="0">
                                  <a:latin typeface="Cambria Math" panose="02040503050406030204" pitchFamily="18" charset="0"/>
                                </a:rPr>
                                <m:t>𝜋</m:t>
                              </m:r>
                            </m:num>
                            <m:den>
                              <m:r>
                                <a:rPr lang="en-US" altLang="zh-CN" sz="1600" b="0" i="1" smtClean="0">
                                  <a:latin typeface="Cambria Math" panose="02040503050406030204" pitchFamily="18" charset="0"/>
                                </a:rPr>
                                <m:t>2</m:t>
                              </m:r>
                            </m:den>
                          </m:f>
                        </m:e>
                      </m:func>
                      <m:r>
                        <a:rPr lang="en-US" altLang="zh-CN" sz="1600" b="0" i="1" smtClean="0">
                          <a:latin typeface="Cambria Math" panose="02040503050406030204" pitchFamily="18" charset="0"/>
                        </a:rPr>
                        <m:t>)]</m:t>
                      </m:r>
                    </m:oMath>
                  </m:oMathPara>
                </a14:m>
                <a:endParaRPr lang="zh-CN" altLang="en-US" sz="1600" dirty="0"/>
              </a:p>
            </p:txBody>
          </p:sp>
        </mc:Choice>
        <mc:Fallback xmlns="">
          <p:sp>
            <p:nvSpPr>
              <p:cNvPr id="49" name="文本框 48">
                <a:extLst>
                  <a:ext uri="{FF2B5EF4-FFF2-40B4-BE49-F238E27FC236}">
                    <a16:creationId xmlns:a16="http://schemas.microsoft.com/office/drawing/2014/main" id="{2AAEF890-EAB8-43B0-90E2-8591DEEC316F}"/>
                  </a:ext>
                </a:extLst>
              </p:cNvPr>
              <p:cNvSpPr txBox="1">
                <a:spLocks noRot="1" noChangeAspect="1" noMove="1" noResize="1" noEditPoints="1" noAdjustHandles="1" noChangeArrowheads="1" noChangeShapeType="1" noTextEdit="1"/>
              </p:cNvSpPr>
              <p:nvPr/>
            </p:nvSpPr>
            <p:spPr>
              <a:xfrm>
                <a:off x="4791881" y="3694671"/>
                <a:ext cx="3492217" cy="559833"/>
              </a:xfrm>
              <a:prstGeom prst="rect">
                <a:avLst/>
              </a:prstGeom>
              <a:blipFill>
                <a:blip r:embed="rId7"/>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9" name="文本框 8">
                <a:extLst>
                  <a:ext uri="{FF2B5EF4-FFF2-40B4-BE49-F238E27FC236}">
                    <a16:creationId xmlns:a16="http://schemas.microsoft.com/office/drawing/2014/main" id="{0A4717B8-2444-4DA4-8485-DFEBCF8BFA1E}"/>
                  </a:ext>
                </a:extLst>
              </p:cNvPr>
              <p:cNvSpPr txBox="1"/>
              <p:nvPr/>
            </p:nvSpPr>
            <p:spPr>
              <a:xfrm>
                <a:off x="8388745" y="1537452"/>
                <a:ext cx="2772875" cy="64440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altLang="zh-CN" sz="1600" i="1" smtClean="0">
                              <a:latin typeface="Cambria Math" panose="02040503050406030204" pitchFamily="18" charset="0"/>
                            </a:rPr>
                          </m:ctrlPr>
                        </m:sSubPr>
                        <m:e>
                          <m:r>
                            <a:rPr lang="en-US" altLang="zh-CN" sz="1600" b="0" i="1" smtClean="0">
                              <a:latin typeface="Cambria Math" panose="02040503050406030204" pitchFamily="18" charset="0"/>
                            </a:rPr>
                            <m:t>𝑏</m:t>
                          </m:r>
                        </m:e>
                        <m:sub>
                          <m:r>
                            <a:rPr lang="en-US" altLang="zh-CN" sz="1600" b="0" i="1" smtClean="0">
                              <a:latin typeface="Cambria Math" panose="02040503050406030204" pitchFamily="18" charset="0"/>
                            </a:rPr>
                            <m:t>𝑛</m:t>
                          </m:r>
                        </m:sub>
                      </m:sSub>
                      <m:r>
                        <a:rPr lang="en-US" altLang="zh-CN" sz="1600" b="0" i="1"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2</m:t>
                          </m:r>
                        </m:num>
                        <m:den>
                          <m:r>
                            <a:rPr lang="en-US" altLang="zh-CN" sz="1600" b="0" i="1" smtClean="0">
                              <a:latin typeface="Cambria Math" panose="02040503050406030204" pitchFamily="18" charset="0"/>
                            </a:rPr>
                            <m:t>4</m:t>
                          </m:r>
                        </m:den>
                      </m:f>
                      <m:nary>
                        <m:naryPr>
                          <m:ctrlPr>
                            <a:rPr lang="en-US" altLang="zh-CN" sz="1600" b="0" i="1" smtClean="0">
                              <a:latin typeface="Cambria Math" panose="02040503050406030204" pitchFamily="18" charset="0"/>
                            </a:rPr>
                          </m:ctrlPr>
                        </m:naryPr>
                        <m:sub>
                          <m:r>
                            <m:rPr>
                              <m:brk m:alnAt="23"/>
                            </m:rPr>
                            <a:rPr lang="en-US" altLang="zh-CN" sz="1600" b="0" i="1" smtClean="0">
                              <a:latin typeface="Cambria Math" panose="02040503050406030204" pitchFamily="18" charset="0"/>
                            </a:rPr>
                            <m:t>−</m:t>
                          </m:r>
                          <m:r>
                            <a:rPr lang="en-US" altLang="zh-CN" sz="1600" b="0" i="1" smtClean="0">
                              <a:latin typeface="Cambria Math" panose="02040503050406030204" pitchFamily="18" charset="0"/>
                            </a:rPr>
                            <m:t>2</m:t>
                          </m:r>
                        </m:sub>
                        <m:sup>
                          <m:r>
                            <a:rPr lang="en-US" altLang="zh-CN" sz="1600" b="0" i="1" smtClean="0">
                              <a:latin typeface="Cambria Math" panose="02040503050406030204" pitchFamily="18" charset="0"/>
                            </a:rPr>
                            <m:t>2</m:t>
                          </m:r>
                        </m:sup>
                        <m:e>
                          <m:r>
                            <a:rPr lang="en-US" altLang="zh-CN" sz="1600" b="0" i="1" smtClean="0">
                              <a:latin typeface="Cambria Math" panose="02040503050406030204" pitchFamily="18" charset="0"/>
                            </a:rPr>
                            <m:t>𝑓</m:t>
                          </m:r>
                          <m:r>
                            <a:rPr lang="en-US" altLang="zh-CN" sz="1600" b="0" i="1" smtClean="0">
                              <a:latin typeface="Cambria Math" panose="02040503050406030204" pitchFamily="18" charset="0"/>
                            </a:rPr>
                            <m:t>(</m:t>
                          </m:r>
                          <m:r>
                            <a:rPr lang="en-US" altLang="zh-CN" sz="1600" b="0" i="1" smtClean="0">
                              <a:latin typeface="Cambria Math" panose="02040503050406030204" pitchFamily="18" charset="0"/>
                            </a:rPr>
                            <m:t>𝑥</m:t>
                          </m:r>
                          <m:r>
                            <a:rPr lang="en-US" altLang="zh-CN" sz="1600" b="0" i="1" smtClean="0">
                              <a:latin typeface="Cambria Math" panose="02040503050406030204" pitchFamily="18" charset="0"/>
                            </a:rPr>
                            <m:t>)</m:t>
                          </m:r>
                          <m:func>
                            <m:funcPr>
                              <m:ctrlPr>
                                <a:rPr lang="en-US" altLang="zh-CN" sz="1600" i="1">
                                  <a:latin typeface="Cambria Math" panose="02040503050406030204" pitchFamily="18" charset="0"/>
                                </a:rPr>
                              </m:ctrlPr>
                            </m:funcPr>
                            <m:fName>
                              <m:r>
                                <m:rPr>
                                  <m:sty m:val="p"/>
                                </m:rPr>
                                <a:rPr lang="en-US" altLang="zh-CN" sz="1600" b="0" i="0" smtClean="0">
                                  <a:latin typeface="Cambria Math" panose="02040503050406030204" pitchFamily="18" charset="0"/>
                                </a:rPr>
                                <m:t>sin</m:t>
                              </m:r>
                            </m:fName>
                            <m:e>
                              <m:r>
                                <a:rPr lang="en-US" altLang="zh-CN" sz="1600" i="1">
                                  <a:latin typeface="Cambria Math" panose="02040503050406030204" pitchFamily="18" charset="0"/>
                                </a:rPr>
                                <m:t>𝑛</m:t>
                              </m:r>
                              <m:f>
                                <m:fPr>
                                  <m:ctrlPr>
                                    <a:rPr lang="en-US" altLang="zh-CN" sz="1600" i="1">
                                      <a:latin typeface="Cambria Math" panose="02040503050406030204" pitchFamily="18" charset="0"/>
                                    </a:rPr>
                                  </m:ctrlPr>
                                </m:fPr>
                                <m:num>
                                  <m:r>
                                    <a:rPr lang="en-US" altLang="zh-CN" sz="1600" i="1">
                                      <a:latin typeface="Cambria Math" panose="02040503050406030204" pitchFamily="18" charset="0"/>
                                    </a:rPr>
                                    <m:t>2</m:t>
                                  </m:r>
                                  <m:r>
                                    <a:rPr lang="zh-CN" altLang="en-US" sz="1600" i="1">
                                      <a:latin typeface="Cambria Math" panose="02040503050406030204" pitchFamily="18" charset="0"/>
                                    </a:rPr>
                                    <m:t>𝜋</m:t>
                                  </m:r>
                                </m:num>
                                <m:den>
                                  <m:r>
                                    <a:rPr lang="en-US" altLang="zh-CN" sz="1600" i="1">
                                      <a:latin typeface="Cambria Math" panose="02040503050406030204" pitchFamily="18" charset="0"/>
                                    </a:rPr>
                                    <m:t>4</m:t>
                                  </m:r>
                                </m:den>
                              </m:f>
                              <m:r>
                                <a:rPr lang="en-US" altLang="zh-CN" sz="1600" i="1">
                                  <a:latin typeface="Cambria Math" panose="02040503050406030204" pitchFamily="18" charset="0"/>
                                </a:rPr>
                                <m:t>𝑥</m:t>
                              </m:r>
                              <m:r>
                                <a:rPr lang="en-US" altLang="zh-CN" sz="1600">
                                  <a:latin typeface="Cambria Math" panose="02040503050406030204" pitchFamily="18" charset="0"/>
                                </a:rPr>
                                <m:t>ⅆ</m:t>
                              </m:r>
                              <m:r>
                                <a:rPr lang="en-US" altLang="zh-CN" sz="1600" i="1">
                                  <a:latin typeface="Cambria Math" panose="02040503050406030204" pitchFamily="18" charset="0"/>
                                </a:rPr>
                                <m:t>𝑥</m:t>
                              </m:r>
                            </m:e>
                          </m:func>
                        </m:e>
                      </m:nary>
                    </m:oMath>
                  </m:oMathPara>
                </a14:m>
                <a:endParaRPr lang="zh-CN" altLang="en-US" sz="1600" dirty="0"/>
              </a:p>
            </p:txBody>
          </p:sp>
        </mc:Choice>
        <mc:Fallback xmlns="">
          <p:sp>
            <p:nvSpPr>
              <p:cNvPr id="9" name="文本框 8">
                <a:extLst>
                  <a:ext uri="{FF2B5EF4-FFF2-40B4-BE49-F238E27FC236}">
                    <a16:creationId xmlns:a16="http://schemas.microsoft.com/office/drawing/2014/main" id="{0A4717B8-2444-4DA4-8485-DFEBCF8BFA1E}"/>
                  </a:ext>
                </a:extLst>
              </p:cNvPr>
              <p:cNvSpPr txBox="1">
                <a:spLocks noRot="1" noChangeAspect="1" noMove="1" noResize="1" noEditPoints="1" noAdjustHandles="1" noChangeArrowheads="1" noChangeShapeType="1" noTextEdit="1"/>
              </p:cNvSpPr>
              <p:nvPr/>
            </p:nvSpPr>
            <p:spPr>
              <a:xfrm>
                <a:off x="8388745" y="1537452"/>
                <a:ext cx="2772875" cy="644407"/>
              </a:xfrm>
              <a:prstGeom prst="rect">
                <a:avLst/>
              </a:prstGeom>
              <a:blipFill>
                <a:blip r:embed="rId8"/>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0" name="文本框 49">
                <a:extLst>
                  <a:ext uri="{FF2B5EF4-FFF2-40B4-BE49-F238E27FC236}">
                    <a16:creationId xmlns:a16="http://schemas.microsoft.com/office/drawing/2014/main" id="{9FB30F21-C66E-40F4-B988-465602665B1F}"/>
                  </a:ext>
                </a:extLst>
              </p:cNvPr>
              <p:cNvSpPr txBox="1"/>
              <p:nvPr/>
            </p:nvSpPr>
            <p:spPr>
              <a:xfrm>
                <a:off x="8708768" y="2312547"/>
                <a:ext cx="2105576" cy="64389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sz="1600" b="0" i="1"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1</m:t>
                          </m:r>
                        </m:num>
                        <m:den>
                          <m:r>
                            <a:rPr lang="en-US" altLang="zh-CN" sz="1600" b="0" i="1" smtClean="0">
                              <a:latin typeface="Cambria Math" panose="02040503050406030204" pitchFamily="18" charset="0"/>
                            </a:rPr>
                            <m:t>2</m:t>
                          </m:r>
                        </m:den>
                      </m:f>
                      <m:nary>
                        <m:naryPr>
                          <m:ctrlPr>
                            <a:rPr lang="zh-CN" altLang="en-US" sz="1600" b="0" i="1" smtClean="0">
                              <a:latin typeface="Cambria Math" panose="02040503050406030204" pitchFamily="18" charset="0"/>
                            </a:rPr>
                          </m:ctrlPr>
                        </m:naryPr>
                        <m:sub>
                          <m:r>
                            <m:rPr>
                              <m:brk m:alnAt="23"/>
                            </m:rPr>
                            <a:rPr lang="en-US" altLang="zh-CN" sz="1600" b="0" i="1" smtClean="0">
                              <a:latin typeface="Cambria Math" panose="02040503050406030204" pitchFamily="18" charset="0"/>
                            </a:rPr>
                            <m:t>−</m:t>
                          </m:r>
                          <m:r>
                            <a:rPr lang="en-US" altLang="zh-CN" sz="1600" b="0" i="1" smtClean="0">
                              <a:latin typeface="Cambria Math" panose="02040503050406030204" pitchFamily="18" charset="0"/>
                            </a:rPr>
                            <m:t>1</m:t>
                          </m:r>
                        </m:sub>
                        <m:sup>
                          <m:r>
                            <a:rPr lang="en-US" altLang="zh-CN" sz="1600" b="0" i="1" smtClean="0">
                              <a:latin typeface="Cambria Math" panose="02040503050406030204" pitchFamily="18" charset="0"/>
                            </a:rPr>
                            <m:t>1</m:t>
                          </m:r>
                        </m:sup>
                        <m:e>
                          <m:r>
                            <a:rPr lang="en-US" altLang="zh-CN" sz="1600" b="0" i="1" smtClean="0">
                              <a:latin typeface="Cambria Math" panose="02040503050406030204" pitchFamily="18" charset="0"/>
                            </a:rPr>
                            <m:t>𝑘</m:t>
                          </m:r>
                          <m:func>
                            <m:funcPr>
                              <m:ctrlPr>
                                <a:rPr lang="en-US" altLang="zh-CN" sz="1600" b="0" i="1" smtClean="0">
                                  <a:latin typeface="Cambria Math" panose="02040503050406030204" pitchFamily="18" charset="0"/>
                                </a:rPr>
                              </m:ctrlPr>
                            </m:funcPr>
                            <m:fName>
                              <m:r>
                                <m:rPr>
                                  <m:sty m:val="p"/>
                                </m:rPr>
                                <a:rPr lang="en-US" altLang="zh-CN" sz="1600" b="0" i="0" smtClean="0">
                                  <a:latin typeface="Cambria Math" panose="02040503050406030204" pitchFamily="18" charset="0"/>
                                </a:rPr>
                                <m:t>sin</m:t>
                              </m:r>
                            </m:fName>
                            <m:e>
                              <m:r>
                                <a:rPr lang="en-US" altLang="zh-CN" sz="1600" b="0" i="1" smtClean="0">
                                  <a:latin typeface="Cambria Math" panose="02040503050406030204" pitchFamily="18" charset="0"/>
                                </a:rPr>
                                <m:t>𝑛</m:t>
                              </m:r>
                              <m:f>
                                <m:fPr>
                                  <m:ctrlPr>
                                    <a:rPr lang="en-US" altLang="zh-CN" sz="1600" b="0" i="1" smtClean="0">
                                      <a:latin typeface="Cambria Math" panose="02040503050406030204" pitchFamily="18" charset="0"/>
                                    </a:rPr>
                                  </m:ctrlPr>
                                </m:fPr>
                                <m:num>
                                  <m:r>
                                    <a:rPr lang="zh-CN" altLang="en-US" sz="1600" b="0" i="1" smtClean="0">
                                      <a:latin typeface="Cambria Math" panose="02040503050406030204" pitchFamily="18" charset="0"/>
                                    </a:rPr>
                                    <m:t>𝜋</m:t>
                                  </m:r>
                                </m:num>
                                <m:den>
                                  <m:r>
                                    <a:rPr lang="en-US" altLang="zh-CN" sz="1600" b="0" i="1" smtClean="0">
                                      <a:latin typeface="Cambria Math" panose="02040503050406030204" pitchFamily="18" charset="0"/>
                                    </a:rPr>
                                    <m:t>2</m:t>
                                  </m:r>
                                </m:den>
                              </m:f>
                              <m:r>
                                <a:rPr lang="en-US" altLang="zh-CN" sz="1600" b="0" i="1" smtClean="0">
                                  <a:latin typeface="Cambria Math" panose="02040503050406030204" pitchFamily="18" charset="0"/>
                                </a:rPr>
                                <m:t>𝑥</m:t>
                              </m:r>
                              <m:r>
                                <a:rPr lang="en-US" altLang="zh-CN" sz="1600" b="0" i="0" smtClean="0">
                                  <a:latin typeface="Cambria Math" panose="02040503050406030204" pitchFamily="18" charset="0"/>
                                </a:rPr>
                                <m:t>ⅆ</m:t>
                              </m:r>
                              <m:r>
                                <a:rPr lang="en-US" altLang="zh-CN" sz="1600" b="0" i="1" smtClean="0">
                                  <a:latin typeface="Cambria Math" panose="02040503050406030204" pitchFamily="18" charset="0"/>
                                </a:rPr>
                                <m:t>𝑥</m:t>
                              </m:r>
                            </m:e>
                          </m:func>
                        </m:e>
                      </m:nary>
                    </m:oMath>
                  </m:oMathPara>
                </a14:m>
                <a:endParaRPr lang="zh-CN" altLang="en-US" sz="1600" dirty="0"/>
              </a:p>
            </p:txBody>
          </p:sp>
        </mc:Choice>
        <mc:Fallback xmlns="">
          <p:sp>
            <p:nvSpPr>
              <p:cNvPr id="50" name="文本框 49">
                <a:extLst>
                  <a:ext uri="{FF2B5EF4-FFF2-40B4-BE49-F238E27FC236}">
                    <a16:creationId xmlns:a16="http://schemas.microsoft.com/office/drawing/2014/main" id="{9FB30F21-C66E-40F4-B988-465602665B1F}"/>
                  </a:ext>
                </a:extLst>
              </p:cNvPr>
              <p:cNvSpPr txBox="1">
                <a:spLocks noRot="1" noChangeAspect="1" noMove="1" noResize="1" noEditPoints="1" noAdjustHandles="1" noChangeArrowheads="1" noChangeShapeType="1" noTextEdit="1"/>
              </p:cNvSpPr>
              <p:nvPr/>
            </p:nvSpPr>
            <p:spPr>
              <a:xfrm>
                <a:off x="8708768" y="2312547"/>
                <a:ext cx="2105576" cy="643894"/>
              </a:xfrm>
              <a:prstGeom prst="rect">
                <a:avLst/>
              </a:prstGeom>
              <a:blipFill>
                <a:blip r:embed="rId9"/>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1" name="文本框 50">
                <a:extLst>
                  <a:ext uri="{FF2B5EF4-FFF2-40B4-BE49-F238E27FC236}">
                    <a16:creationId xmlns:a16="http://schemas.microsoft.com/office/drawing/2014/main" id="{8C7C86A7-2C61-432A-9A6F-A46415B66015}"/>
                  </a:ext>
                </a:extLst>
              </p:cNvPr>
              <p:cNvSpPr txBox="1"/>
              <p:nvPr/>
            </p:nvSpPr>
            <p:spPr>
              <a:xfrm>
                <a:off x="8731647" y="3087129"/>
                <a:ext cx="2209900" cy="55983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sz="1600" b="0" i="1"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1</m:t>
                          </m:r>
                        </m:num>
                        <m:den>
                          <m:r>
                            <a:rPr lang="en-US" altLang="zh-CN" sz="1600" b="0" i="1" smtClean="0">
                              <a:latin typeface="Cambria Math" panose="02040503050406030204" pitchFamily="18" charset="0"/>
                            </a:rPr>
                            <m:t>2</m:t>
                          </m:r>
                        </m:den>
                      </m:f>
                      <m:sSubSup>
                        <m:sSubSupPr>
                          <m:ctrlPr>
                            <a:rPr lang="en-US" altLang="zh-CN" sz="1600" b="0" i="1" smtClean="0">
                              <a:latin typeface="Cambria Math" panose="02040503050406030204" pitchFamily="18" charset="0"/>
                            </a:rPr>
                          </m:ctrlPr>
                        </m:sSubSupPr>
                        <m:e>
                          <m:r>
                            <a:rPr lang="en-US" altLang="zh-CN" sz="1600" b="0" i="1" smtClean="0">
                              <a:latin typeface="Cambria Math" panose="02040503050406030204" pitchFamily="18" charset="0"/>
                            </a:rPr>
                            <m:t>[−</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2</m:t>
                              </m:r>
                              <m:r>
                                <a:rPr lang="en-US" altLang="zh-CN" sz="1600" b="0" i="1" smtClean="0">
                                  <a:latin typeface="Cambria Math" panose="02040503050406030204" pitchFamily="18" charset="0"/>
                                </a:rPr>
                                <m:t>𝑘</m:t>
                              </m:r>
                            </m:num>
                            <m:den>
                              <m:r>
                                <a:rPr lang="en-US" altLang="zh-CN" sz="1600" b="0" i="1" smtClean="0">
                                  <a:latin typeface="Cambria Math" panose="02040503050406030204" pitchFamily="18" charset="0"/>
                                </a:rPr>
                                <m:t>𝑛</m:t>
                              </m:r>
                              <m:r>
                                <a:rPr lang="zh-CN" altLang="en-US" sz="1600" b="0" i="1" smtClean="0">
                                  <a:latin typeface="Cambria Math" panose="02040503050406030204" pitchFamily="18" charset="0"/>
                                </a:rPr>
                                <m:t>𝜋</m:t>
                              </m:r>
                            </m:den>
                          </m:f>
                          <m:func>
                            <m:funcPr>
                              <m:ctrlPr>
                                <a:rPr lang="en-US" altLang="zh-CN" sz="1600" b="0" i="1" smtClean="0">
                                  <a:latin typeface="Cambria Math" panose="02040503050406030204" pitchFamily="18" charset="0"/>
                                </a:rPr>
                              </m:ctrlPr>
                            </m:funcPr>
                            <m:fName>
                              <m:r>
                                <m:rPr>
                                  <m:sty m:val="p"/>
                                </m:rPr>
                                <a:rPr lang="en-US" altLang="zh-CN" sz="1600" b="0" i="0" smtClean="0">
                                  <a:latin typeface="Cambria Math" panose="02040503050406030204" pitchFamily="18" charset="0"/>
                                </a:rPr>
                                <m:t>cos</m:t>
                              </m:r>
                            </m:fName>
                            <m:e>
                              <m:r>
                                <a:rPr lang="en-US" altLang="zh-CN" sz="1600" i="1">
                                  <a:latin typeface="Cambria Math" panose="02040503050406030204" pitchFamily="18" charset="0"/>
                                </a:rPr>
                                <m:t>𝑛</m:t>
                              </m:r>
                              <m:f>
                                <m:fPr>
                                  <m:ctrlPr>
                                    <a:rPr lang="en-US" altLang="zh-CN" sz="1600" i="1">
                                      <a:latin typeface="Cambria Math" panose="02040503050406030204" pitchFamily="18" charset="0"/>
                                    </a:rPr>
                                  </m:ctrlPr>
                                </m:fPr>
                                <m:num>
                                  <m:r>
                                    <a:rPr lang="zh-CN" altLang="en-US" sz="1600" i="1">
                                      <a:latin typeface="Cambria Math" panose="02040503050406030204" pitchFamily="18" charset="0"/>
                                    </a:rPr>
                                    <m:t>𝜋</m:t>
                                  </m:r>
                                </m:num>
                                <m:den>
                                  <m:r>
                                    <a:rPr lang="en-US" altLang="zh-CN" sz="1600" i="1">
                                      <a:latin typeface="Cambria Math" panose="02040503050406030204" pitchFamily="18" charset="0"/>
                                    </a:rPr>
                                    <m:t>2</m:t>
                                  </m:r>
                                </m:den>
                              </m:f>
                              <m:r>
                                <a:rPr lang="en-US" altLang="zh-CN" sz="1600" i="1">
                                  <a:latin typeface="Cambria Math" panose="02040503050406030204" pitchFamily="18" charset="0"/>
                                </a:rPr>
                                <m:t>𝑥</m:t>
                              </m:r>
                            </m:e>
                          </m:func>
                          <m:r>
                            <a:rPr lang="en-US" altLang="zh-CN" sz="1600" b="0" i="1" smtClean="0">
                              <a:latin typeface="Cambria Math" panose="02040503050406030204" pitchFamily="18" charset="0"/>
                            </a:rPr>
                            <m:t>]</m:t>
                          </m:r>
                        </m:e>
                        <m:sub>
                          <m:r>
                            <a:rPr lang="en-US" altLang="zh-CN" sz="1600" b="0" i="1" smtClean="0">
                              <a:latin typeface="Cambria Math" panose="02040503050406030204" pitchFamily="18" charset="0"/>
                            </a:rPr>
                            <m:t>−1</m:t>
                          </m:r>
                        </m:sub>
                        <m:sup>
                          <m:r>
                            <a:rPr lang="en-US" altLang="zh-CN" sz="1600" b="0" i="1" smtClean="0">
                              <a:latin typeface="Cambria Math" panose="02040503050406030204" pitchFamily="18" charset="0"/>
                            </a:rPr>
                            <m:t>1</m:t>
                          </m:r>
                        </m:sup>
                      </m:sSubSup>
                    </m:oMath>
                  </m:oMathPara>
                </a14:m>
                <a:endParaRPr lang="zh-CN" altLang="en-US" sz="1600" dirty="0"/>
              </a:p>
            </p:txBody>
          </p:sp>
        </mc:Choice>
        <mc:Fallback xmlns="">
          <p:sp>
            <p:nvSpPr>
              <p:cNvPr id="51" name="文本框 50">
                <a:extLst>
                  <a:ext uri="{FF2B5EF4-FFF2-40B4-BE49-F238E27FC236}">
                    <a16:creationId xmlns:a16="http://schemas.microsoft.com/office/drawing/2014/main" id="{8C7C86A7-2C61-432A-9A6F-A46415B66015}"/>
                  </a:ext>
                </a:extLst>
              </p:cNvPr>
              <p:cNvSpPr txBox="1">
                <a:spLocks noRot="1" noChangeAspect="1" noMove="1" noResize="1" noEditPoints="1" noAdjustHandles="1" noChangeArrowheads="1" noChangeShapeType="1" noTextEdit="1"/>
              </p:cNvSpPr>
              <p:nvPr/>
            </p:nvSpPr>
            <p:spPr>
              <a:xfrm>
                <a:off x="8731647" y="3087129"/>
                <a:ext cx="2209900" cy="559833"/>
              </a:xfrm>
              <a:prstGeom prst="rect">
                <a:avLst/>
              </a:prstGeom>
              <a:blipFill>
                <a:blip r:embed="rId10"/>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2" name="文本框 51">
                <a:extLst>
                  <a:ext uri="{FF2B5EF4-FFF2-40B4-BE49-F238E27FC236}">
                    <a16:creationId xmlns:a16="http://schemas.microsoft.com/office/drawing/2014/main" id="{85FC73A6-C4F1-49E5-9E21-0CA749AD217E}"/>
                  </a:ext>
                </a:extLst>
              </p:cNvPr>
              <p:cNvSpPr txBox="1"/>
              <p:nvPr/>
            </p:nvSpPr>
            <p:spPr>
              <a:xfrm>
                <a:off x="5096682" y="4357532"/>
                <a:ext cx="1310864" cy="55983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unc>
                        <m:funcPr>
                          <m:ctrlPr>
                            <a:rPr lang="en-US" altLang="zh-CN" sz="1600" b="0" i="1" smtClean="0">
                              <a:latin typeface="Cambria Math" panose="02040503050406030204" pitchFamily="18" charset="0"/>
                            </a:rPr>
                          </m:ctrlPr>
                        </m:funcPr>
                        <m:fName>
                          <m:r>
                            <a:rPr lang="en-US" altLang="zh-CN" sz="1600" b="0" i="0" smtClean="0">
                              <a:latin typeface="Cambria Math" panose="02040503050406030204" pitchFamily="18" charset="0"/>
                            </a:rPr>
                            <m:t>= </m:t>
                          </m:r>
                          <m:f>
                            <m:fPr>
                              <m:ctrlPr>
                                <a:rPr lang="en-US" altLang="zh-CN" sz="1600" b="0" i="1" smtClean="0">
                                  <a:latin typeface="Cambria Math" panose="02040503050406030204" pitchFamily="18" charset="0"/>
                                  <a:ea typeface="Cambria Math" panose="02040503050406030204" pitchFamily="18" charset="0"/>
                                </a:rPr>
                              </m:ctrlPr>
                            </m:fPr>
                            <m:num>
                              <m:r>
                                <a:rPr lang="en-US" altLang="zh-CN" sz="1600" b="0" i="1" smtClean="0">
                                  <a:latin typeface="Cambria Math" panose="02040503050406030204" pitchFamily="18" charset="0"/>
                                  <a:ea typeface="Cambria Math" panose="02040503050406030204" pitchFamily="18" charset="0"/>
                                </a:rPr>
                                <m:t>2</m:t>
                              </m:r>
                              <m:r>
                                <a:rPr lang="en-US" altLang="zh-CN" sz="1600" b="0" i="1" smtClean="0">
                                  <a:latin typeface="Cambria Math" panose="02040503050406030204" pitchFamily="18" charset="0"/>
                                  <a:ea typeface="Cambria Math" panose="02040503050406030204" pitchFamily="18" charset="0"/>
                                </a:rPr>
                                <m:t>𝑘</m:t>
                              </m:r>
                            </m:num>
                            <m:den>
                              <m:r>
                                <a:rPr lang="en-US" altLang="zh-CN" sz="1600" b="0" i="1" smtClean="0">
                                  <a:latin typeface="Cambria Math" panose="02040503050406030204" pitchFamily="18" charset="0"/>
                                  <a:ea typeface="Cambria Math" panose="02040503050406030204" pitchFamily="18" charset="0"/>
                                </a:rPr>
                                <m:t>𝑛</m:t>
                              </m:r>
                              <m:r>
                                <a:rPr lang="zh-CN" altLang="en-US" sz="1600" b="0" i="1" smtClean="0">
                                  <a:latin typeface="Cambria Math" panose="02040503050406030204" pitchFamily="18" charset="0"/>
                                  <a:ea typeface="Cambria Math" panose="02040503050406030204" pitchFamily="18" charset="0"/>
                                </a:rPr>
                                <m:t>𝜋</m:t>
                              </m:r>
                            </m:den>
                          </m:f>
                          <m:r>
                            <m:rPr>
                              <m:sty m:val="p"/>
                            </m:rPr>
                            <a:rPr lang="en-US" altLang="zh-CN" sz="1600" b="0" i="0" smtClean="0">
                              <a:latin typeface="Cambria Math" panose="02040503050406030204" pitchFamily="18" charset="0"/>
                            </a:rPr>
                            <m:t>sin</m:t>
                          </m:r>
                        </m:fName>
                        <m:e>
                          <m:f>
                            <m:fPr>
                              <m:ctrlPr>
                                <a:rPr lang="en-US" altLang="zh-CN" sz="1600" i="1">
                                  <a:latin typeface="Cambria Math" panose="02040503050406030204" pitchFamily="18" charset="0"/>
                                </a:rPr>
                              </m:ctrlPr>
                            </m:fPr>
                            <m:num>
                              <m:r>
                                <a:rPr lang="en-US" altLang="zh-CN" sz="1600" b="0" i="1" smtClean="0">
                                  <a:latin typeface="Cambria Math" panose="02040503050406030204" pitchFamily="18" charset="0"/>
                                </a:rPr>
                                <m:t>𝑛</m:t>
                              </m:r>
                              <m:r>
                                <a:rPr lang="zh-CN" altLang="en-US" sz="1600" i="1">
                                  <a:latin typeface="Cambria Math" panose="02040503050406030204" pitchFamily="18" charset="0"/>
                                </a:rPr>
                                <m:t>𝜋</m:t>
                              </m:r>
                            </m:num>
                            <m:den>
                              <m:r>
                                <a:rPr lang="en-US" altLang="zh-CN" sz="1600" i="1">
                                  <a:latin typeface="Cambria Math" panose="02040503050406030204" pitchFamily="18" charset="0"/>
                                </a:rPr>
                                <m:t>2</m:t>
                              </m:r>
                            </m:den>
                          </m:f>
                          <m:r>
                            <a:rPr lang="en-US" altLang="zh-CN" sz="1600" b="0" i="1" smtClean="0">
                              <a:latin typeface="Cambria Math" panose="02040503050406030204" pitchFamily="18" charset="0"/>
                            </a:rPr>
                            <m:t> </m:t>
                          </m:r>
                        </m:e>
                      </m:func>
                    </m:oMath>
                  </m:oMathPara>
                </a14:m>
                <a:endParaRPr lang="zh-CN" altLang="en-US" sz="1600" dirty="0"/>
              </a:p>
            </p:txBody>
          </p:sp>
        </mc:Choice>
        <mc:Fallback xmlns="">
          <p:sp>
            <p:nvSpPr>
              <p:cNvPr id="52" name="文本框 51">
                <a:extLst>
                  <a:ext uri="{FF2B5EF4-FFF2-40B4-BE49-F238E27FC236}">
                    <a16:creationId xmlns:a16="http://schemas.microsoft.com/office/drawing/2014/main" id="{85FC73A6-C4F1-49E5-9E21-0CA749AD217E}"/>
                  </a:ext>
                </a:extLst>
              </p:cNvPr>
              <p:cNvSpPr txBox="1">
                <a:spLocks noRot="1" noChangeAspect="1" noMove="1" noResize="1" noEditPoints="1" noAdjustHandles="1" noChangeArrowheads="1" noChangeShapeType="1" noTextEdit="1"/>
              </p:cNvSpPr>
              <p:nvPr/>
            </p:nvSpPr>
            <p:spPr>
              <a:xfrm>
                <a:off x="5096682" y="4357532"/>
                <a:ext cx="1310864" cy="559833"/>
              </a:xfrm>
              <a:prstGeom prst="rect">
                <a:avLst/>
              </a:prstGeom>
              <a:blipFill>
                <a:blip r:embed="rId11"/>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3" name="文本框 52">
                <a:extLst>
                  <a:ext uri="{FF2B5EF4-FFF2-40B4-BE49-F238E27FC236}">
                    <a16:creationId xmlns:a16="http://schemas.microsoft.com/office/drawing/2014/main" id="{E0DC8A57-DC96-4C0C-9DF0-3D69C4C0FFAF}"/>
                  </a:ext>
                </a:extLst>
              </p:cNvPr>
              <p:cNvSpPr txBox="1"/>
              <p:nvPr/>
            </p:nvSpPr>
            <p:spPr>
              <a:xfrm>
                <a:off x="8740823" y="3777650"/>
                <a:ext cx="3147896" cy="55983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unc>
                        <m:funcPr>
                          <m:ctrlPr>
                            <a:rPr lang="en-US" altLang="zh-CN" sz="1600" b="0" i="1" smtClean="0">
                              <a:latin typeface="Cambria Math" panose="02040503050406030204" pitchFamily="18" charset="0"/>
                            </a:rPr>
                          </m:ctrlPr>
                        </m:funcPr>
                        <m:fName>
                          <m:r>
                            <a:rPr lang="en-US" altLang="zh-CN" sz="1600" b="0" i="0" smtClean="0">
                              <a:latin typeface="Cambria Math" panose="02040503050406030204" pitchFamily="18" charset="0"/>
                            </a:rPr>
                            <m:t>=−</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1</m:t>
                              </m:r>
                            </m:num>
                            <m:den>
                              <m:r>
                                <a:rPr lang="en-US" altLang="zh-CN" sz="1600" b="0" i="1" smtClean="0">
                                  <a:latin typeface="Cambria Math" panose="02040503050406030204" pitchFamily="18" charset="0"/>
                                </a:rPr>
                                <m:t>2</m:t>
                              </m:r>
                            </m:den>
                          </m:f>
                          <m:r>
                            <a:rPr lang="en-US" altLang="zh-CN" sz="1600" b="0" i="1" smtClean="0">
                              <a:latin typeface="Cambria Math" panose="02040503050406030204" pitchFamily="18" charset="0"/>
                              <a:ea typeface="Cambria Math" panose="02040503050406030204" pitchFamily="18" charset="0"/>
                            </a:rPr>
                            <m:t>×</m:t>
                          </m:r>
                          <m:f>
                            <m:fPr>
                              <m:ctrlPr>
                                <a:rPr lang="en-US" altLang="zh-CN" sz="1600" b="0" i="1" smtClean="0">
                                  <a:latin typeface="Cambria Math" panose="02040503050406030204" pitchFamily="18" charset="0"/>
                                  <a:ea typeface="Cambria Math" panose="02040503050406030204" pitchFamily="18" charset="0"/>
                                </a:rPr>
                              </m:ctrlPr>
                            </m:fPr>
                            <m:num>
                              <m:r>
                                <a:rPr lang="en-US" altLang="zh-CN" sz="1600" b="0" i="1" smtClean="0">
                                  <a:latin typeface="Cambria Math" panose="02040503050406030204" pitchFamily="18" charset="0"/>
                                  <a:ea typeface="Cambria Math" panose="02040503050406030204" pitchFamily="18" charset="0"/>
                                </a:rPr>
                                <m:t>2</m:t>
                              </m:r>
                              <m:r>
                                <a:rPr lang="en-US" altLang="zh-CN" sz="1600" b="0" i="1" smtClean="0">
                                  <a:latin typeface="Cambria Math" panose="02040503050406030204" pitchFamily="18" charset="0"/>
                                  <a:ea typeface="Cambria Math" panose="02040503050406030204" pitchFamily="18" charset="0"/>
                                </a:rPr>
                                <m:t>𝑘</m:t>
                              </m:r>
                            </m:num>
                            <m:den>
                              <m:r>
                                <a:rPr lang="en-US" altLang="zh-CN" sz="1600" b="0" i="1" smtClean="0">
                                  <a:latin typeface="Cambria Math" panose="02040503050406030204" pitchFamily="18" charset="0"/>
                                  <a:ea typeface="Cambria Math" panose="02040503050406030204" pitchFamily="18" charset="0"/>
                                </a:rPr>
                                <m:t>𝑛</m:t>
                              </m:r>
                              <m:r>
                                <a:rPr lang="zh-CN" altLang="en-US" sz="1600" b="0" i="1" smtClean="0">
                                  <a:latin typeface="Cambria Math" panose="02040503050406030204" pitchFamily="18" charset="0"/>
                                  <a:ea typeface="Cambria Math" panose="02040503050406030204" pitchFamily="18" charset="0"/>
                                </a:rPr>
                                <m:t>𝜋</m:t>
                              </m:r>
                            </m:den>
                          </m:f>
                          <m:r>
                            <a:rPr lang="en-US" altLang="zh-CN" sz="1600" b="0" i="0" smtClean="0">
                              <a:latin typeface="Cambria Math" panose="02040503050406030204" pitchFamily="18" charset="0"/>
                            </a:rPr>
                            <m:t>[</m:t>
                          </m:r>
                          <m:r>
                            <m:rPr>
                              <m:sty m:val="p"/>
                            </m:rPr>
                            <a:rPr lang="en-US" altLang="zh-CN" sz="1600" b="0" i="0" smtClean="0">
                              <a:latin typeface="Cambria Math" panose="02040503050406030204" pitchFamily="18" charset="0"/>
                            </a:rPr>
                            <m:t>cos</m:t>
                          </m:r>
                        </m:fName>
                        <m:e>
                          <m:r>
                            <a:rPr lang="en-US" altLang="zh-CN" sz="1600" i="1">
                              <a:latin typeface="Cambria Math" panose="02040503050406030204" pitchFamily="18" charset="0"/>
                            </a:rPr>
                            <m:t>𝑛</m:t>
                          </m:r>
                          <m:f>
                            <m:fPr>
                              <m:ctrlPr>
                                <a:rPr lang="en-US" altLang="zh-CN" sz="1600" i="1">
                                  <a:latin typeface="Cambria Math" panose="02040503050406030204" pitchFamily="18" charset="0"/>
                                </a:rPr>
                              </m:ctrlPr>
                            </m:fPr>
                            <m:num>
                              <m:r>
                                <a:rPr lang="zh-CN" altLang="en-US" sz="1600" i="1">
                                  <a:latin typeface="Cambria Math" panose="02040503050406030204" pitchFamily="18" charset="0"/>
                                </a:rPr>
                                <m:t>𝜋</m:t>
                              </m:r>
                            </m:num>
                            <m:den>
                              <m:r>
                                <a:rPr lang="en-US" altLang="zh-CN" sz="1600" i="1">
                                  <a:latin typeface="Cambria Math" panose="02040503050406030204" pitchFamily="18" charset="0"/>
                                </a:rPr>
                                <m:t>2</m:t>
                              </m:r>
                            </m:den>
                          </m:f>
                          <m:r>
                            <a:rPr lang="en-US" altLang="zh-CN" sz="1600" b="0" i="1" smtClean="0">
                              <a:latin typeface="Cambria Math" panose="02040503050406030204" pitchFamily="18" charset="0"/>
                            </a:rPr>
                            <m:t> − </m:t>
                          </m:r>
                        </m:e>
                      </m:func>
                      <m:func>
                        <m:funcPr>
                          <m:ctrlPr>
                            <a:rPr lang="en-US" altLang="zh-CN" sz="1600" b="0" i="1" smtClean="0">
                              <a:latin typeface="Cambria Math" panose="02040503050406030204" pitchFamily="18" charset="0"/>
                            </a:rPr>
                          </m:ctrlPr>
                        </m:funcPr>
                        <m:fName>
                          <m:r>
                            <m:rPr>
                              <m:sty m:val="p"/>
                            </m:rPr>
                            <a:rPr lang="en-US" altLang="zh-CN" sz="1600" b="0" i="0" smtClean="0">
                              <a:latin typeface="Cambria Math" panose="02040503050406030204" pitchFamily="18" charset="0"/>
                            </a:rPr>
                            <m:t>cos</m:t>
                          </m:r>
                        </m:fName>
                        <m:e>
                          <m:r>
                            <a:rPr lang="en-US" altLang="zh-CN" sz="1600" b="0" i="1" smtClean="0">
                              <a:latin typeface="Cambria Math" panose="02040503050406030204" pitchFamily="18" charset="0"/>
                            </a:rPr>
                            <m:t>(−</m:t>
                          </m:r>
                          <m:r>
                            <a:rPr lang="en-US" altLang="zh-CN" sz="1600" b="0" i="1" smtClean="0">
                              <a:latin typeface="Cambria Math" panose="02040503050406030204" pitchFamily="18" charset="0"/>
                            </a:rPr>
                            <m:t>𝑛</m:t>
                          </m:r>
                          <m:f>
                            <m:fPr>
                              <m:ctrlPr>
                                <a:rPr lang="en-US" altLang="zh-CN" sz="1600" b="0" i="1" smtClean="0">
                                  <a:latin typeface="Cambria Math" panose="02040503050406030204" pitchFamily="18" charset="0"/>
                                </a:rPr>
                              </m:ctrlPr>
                            </m:fPr>
                            <m:num>
                              <m:r>
                                <a:rPr lang="zh-CN" altLang="en-US" sz="1600" b="0" i="1" smtClean="0">
                                  <a:latin typeface="Cambria Math" panose="02040503050406030204" pitchFamily="18" charset="0"/>
                                </a:rPr>
                                <m:t>𝜋</m:t>
                              </m:r>
                            </m:num>
                            <m:den>
                              <m:r>
                                <a:rPr lang="en-US" altLang="zh-CN" sz="1600" b="0" i="1" smtClean="0">
                                  <a:latin typeface="Cambria Math" panose="02040503050406030204" pitchFamily="18" charset="0"/>
                                </a:rPr>
                                <m:t>2</m:t>
                              </m:r>
                            </m:den>
                          </m:f>
                        </m:e>
                      </m:func>
                      <m:r>
                        <a:rPr lang="en-US" altLang="zh-CN" sz="1600" b="0" i="1" smtClean="0">
                          <a:latin typeface="Cambria Math" panose="02040503050406030204" pitchFamily="18" charset="0"/>
                        </a:rPr>
                        <m:t>)]</m:t>
                      </m:r>
                    </m:oMath>
                  </m:oMathPara>
                </a14:m>
                <a:endParaRPr lang="zh-CN" altLang="en-US" sz="1600" dirty="0"/>
              </a:p>
            </p:txBody>
          </p:sp>
        </mc:Choice>
        <mc:Fallback xmlns="">
          <p:sp>
            <p:nvSpPr>
              <p:cNvPr id="53" name="文本框 52">
                <a:extLst>
                  <a:ext uri="{FF2B5EF4-FFF2-40B4-BE49-F238E27FC236}">
                    <a16:creationId xmlns:a16="http://schemas.microsoft.com/office/drawing/2014/main" id="{E0DC8A57-DC96-4C0C-9DF0-3D69C4C0FFAF}"/>
                  </a:ext>
                </a:extLst>
              </p:cNvPr>
              <p:cNvSpPr txBox="1">
                <a:spLocks noRot="1" noChangeAspect="1" noMove="1" noResize="1" noEditPoints="1" noAdjustHandles="1" noChangeArrowheads="1" noChangeShapeType="1" noTextEdit="1"/>
              </p:cNvSpPr>
              <p:nvPr/>
            </p:nvSpPr>
            <p:spPr>
              <a:xfrm>
                <a:off x="8740823" y="3777650"/>
                <a:ext cx="3147896" cy="559833"/>
              </a:xfrm>
              <a:prstGeom prst="rect">
                <a:avLst/>
              </a:prstGeom>
              <a:blipFill>
                <a:blip r:embed="rId12"/>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4" name="文本框 53">
                <a:extLst>
                  <a:ext uri="{FF2B5EF4-FFF2-40B4-BE49-F238E27FC236}">
                    <a16:creationId xmlns:a16="http://schemas.microsoft.com/office/drawing/2014/main" id="{0AE9F220-44D0-44B1-B5F0-17B520711AC9}"/>
                  </a:ext>
                </a:extLst>
              </p:cNvPr>
              <p:cNvSpPr txBox="1"/>
              <p:nvPr/>
            </p:nvSpPr>
            <p:spPr>
              <a:xfrm>
                <a:off x="8740823" y="4468171"/>
                <a:ext cx="1310864" cy="338554"/>
              </a:xfrm>
              <a:prstGeom prst="rect">
                <a:avLst/>
              </a:prstGeom>
              <a:noFill/>
            </p:spPr>
            <p:txBody>
              <a:bodyPr wrap="square">
                <a:spAutoFit/>
              </a:bodyPr>
              <a:lstStyle/>
              <a:p>
                <a:r>
                  <a:rPr lang="en-US" altLang="zh-CN" sz="1600" dirty="0"/>
                  <a:t> </a:t>
                </a:r>
                <a14:m>
                  <m:oMath xmlns:m="http://schemas.openxmlformats.org/officeDocument/2006/math">
                    <m:r>
                      <a:rPr lang="en-US" altLang="zh-CN" sz="1600" b="0" i="1" smtClean="0">
                        <a:latin typeface="Cambria Math" panose="02040503050406030204" pitchFamily="18" charset="0"/>
                      </a:rPr>
                      <m:t>=</m:t>
                    </m:r>
                  </m:oMath>
                </a14:m>
                <a:r>
                  <a:rPr lang="en-US" altLang="zh-CN" sz="1600" dirty="0"/>
                  <a:t> 0</a:t>
                </a:r>
                <a:endParaRPr lang="zh-CN" altLang="en-US" sz="1600" dirty="0"/>
              </a:p>
            </p:txBody>
          </p:sp>
        </mc:Choice>
        <mc:Fallback xmlns="">
          <p:sp>
            <p:nvSpPr>
              <p:cNvPr id="54" name="文本框 53">
                <a:extLst>
                  <a:ext uri="{FF2B5EF4-FFF2-40B4-BE49-F238E27FC236}">
                    <a16:creationId xmlns:a16="http://schemas.microsoft.com/office/drawing/2014/main" id="{0AE9F220-44D0-44B1-B5F0-17B520711AC9}"/>
                  </a:ext>
                </a:extLst>
              </p:cNvPr>
              <p:cNvSpPr txBox="1">
                <a:spLocks noRot="1" noChangeAspect="1" noMove="1" noResize="1" noEditPoints="1" noAdjustHandles="1" noChangeArrowheads="1" noChangeShapeType="1" noTextEdit="1"/>
              </p:cNvSpPr>
              <p:nvPr/>
            </p:nvSpPr>
            <p:spPr>
              <a:xfrm>
                <a:off x="8740823" y="4468171"/>
                <a:ext cx="1310864" cy="338554"/>
              </a:xfrm>
              <a:prstGeom prst="rect">
                <a:avLst/>
              </a:prstGeom>
              <a:blipFill>
                <a:blip r:embed="rId13"/>
                <a:stretch>
                  <a:fillRect t="-5357" b="-21429"/>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 name="文本框 9">
                <a:extLst>
                  <a:ext uri="{FF2B5EF4-FFF2-40B4-BE49-F238E27FC236}">
                    <a16:creationId xmlns:a16="http://schemas.microsoft.com/office/drawing/2014/main" id="{EDD7EEE0-4EB4-49A2-BD6E-9FF05DD1B4D5}"/>
                  </a:ext>
                </a:extLst>
              </p:cNvPr>
              <p:cNvSpPr txBox="1"/>
              <p:nvPr/>
            </p:nvSpPr>
            <p:spPr>
              <a:xfrm>
                <a:off x="4822404" y="5281303"/>
                <a:ext cx="5014193" cy="447174"/>
              </a:xfrm>
              <a:prstGeom prst="rect">
                <a:avLst/>
              </a:prstGeom>
              <a:noFill/>
            </p:spPr>
            <p:txBody>
              <a:bodyPr wrap="none" rtlCol="0">
                <a:spAutoFit/>
              </a:bodyPr>
              <a:lstStyle/>
              <a:p>
                <a:r>
                  <a:rPr lang="zh-CN" altLang="en-US" sz="1600" b="0" dirty="0"/>
                  <a:t>∴ </a:t>
                </a:r>
                <a14:m>
                  <m:oMath xmlns:m="http://schemas.openxmlformats.org/officeDocument/2006/math">
                    <m:r>
                      <a:rPr lang="en-US" altLang="zh-CN" sz="1600" b="0" i="1" smtClean="0">
                        <a:latin typeface="Cambria Math" panose="02040503050406030204" pitchFamily="18" charset="0"/>
                      </a:rPr>
                      <m:t>𝑓</m:t>
                    </m:r>
                    <m:d>
                      <m:dPr>
                        <m:ctrlPr>
                          <a:rPr lang="en-US" altLang="zh-CN" sz="1600" b="0" i="1" smtClean="0">
                            <a:latin typeface="Cambria Math" panose="02040503050406030204" pitchFamily="18" charset="0"/>
                          </a:rPr>
                        </m:ctrlPr>
                      </m:dPr>
                      <m:e>
                        <m:r>
                          <a:rPr lang="en-US" altLang="zh-CN" sz="1600" b="0" i="1" smtClean="0">
                            <a:latin typeface="Cambria Math" panose="02040503050406030204" pitchFamily="18" charset="0"/>
                          </a:rPr>
                          <m:t>𝑥</m:t>
                        </m:r>
                      </m:e>
                    </m:d>
                    <m:r>
                      <a:rPr lang="en-US" altLang="zh-CN" sz="1600" b="0" i="1"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𝑘</m:t>
                        </m:r>
                      </m:num>
                      <m:den>
                        <m:r>
                          <a:rPr lang="en-US" altLang="zh-CN" sz="1600" b="0" i="1" smtClean="0">
                            <a:latin typeface="Cambria Math" panose="02040503050406030204" pitchFamily="18" charset="0"/>
                          </a:rPr>
                          <m:t>2</m:t>
                        </m:r>
                      </m:den>
                    </m:f>
                    <m:r>
                      <a:rPr lang="en-US" altLang="zh-CN" sz="1600" b="0" i="1" smtClean="0">
                        <a:latin typeface="Cambria Math" panose="02040503050406030204" pitchFamily="18" charset="0"/>
                      </a:rPr>
                      <m:t>+ </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2</m:t>
                        </m:r>
                        <m:r>
                          <a:rPr lang="en-US" altLang="zh-CN" sz="1600" b="0" i="1" smtClean="0">
                            <a:latin typeface="Cambria Math" panose="02040503050406030204" pitchFamily="18" charset="0"/>
                          </a:rPr>
                          <m:t>𝑘</m:t>
                        </m:r>
                      </m:num>
                      <m:den>
                        <m:r>
                          <a:rPr lang="zh-CN" altLang="en-US" sz="1600" b="0" i="1" smtClean="0">
                            <a:latin typeface="Cambria Math" panose="02040503050406030204" pitchFamily="18" charset="0"/>
                          </a:rPr>
                          <m:t>𝜋</m:t>
                        </m:r>
                      </m:den>
                    </m:f>
                    <m:r>
                      <a:rPr lang="en-US" altLang="zh-CN" sz="1600" b="0" i="1" smtClean="0">
                        <a:latin typeface="Cambria Math" panose="02040503050406030204" pitchFamily="18" charset="0"/>
                      </a:rPr>
                      <m:t>(</m:t>
                    </m:r>
                    <m:func>
                      <m:funcPr>
                        <m:ctrlPr>
                          <a:rPr lang="en-US" altLang="zh-CN" sz="1600" b="0" i="1" smtClean="0">
                            <a:latin typeface="Cambria Math" panose="02040503050406030204" pitchFamily="18" charset="0"/>
                          </a:rPr>
                        </m:ctrlPr>
                      </m:funcPr>
                      <m:fName>
                        <m:r>
                          <m:rPr>
                            <m:sty m:val="p"/>
                          </m:rPr>
                          <a:rPr lang="en-US" altLang="zh-CN" sz="1600" b="0" i="0" smtClean="0">
                            <a:latin typeface="Cambria Math" panose="02040503050406030204" pitchFamily="18" charset="0"/>
                          </a:rPr>
                          <m:t>cos</m:t>
                        </m:r>
                      </m:fName>
                      <m:e>
                        <m:f>
                          <m:fPr>
                            <m:ctrlPr>
                              <a:rPr lang="en-US" altLang="zh-CN" sz="1600" b="0" i="1" smtClean="0">
                                <a:latin typeface="Cambria Math" panose="02040503050406030204" pitchFamily="18" charset="0"/>
                              </a:rPr>
                            </m:ctrlPr>
                          </m:fPr>
                          <m:num>
                            <m:r>
                              <a:rPr lang="zh-CN" altLang="en-US" sz="1600" b="0" i="1" smtClean="0">
                                <a:latin typeface="Cambria Math" panose="02040503050406030204" pitchFamily="18" charset="0"/>
                              </a:rPr>
                              <m:t>𝜋</m:t>
                            </m:r>
                          </m:num>
                          <m:den>
                            <m:r>
                              <a:rPr lang="en-US" altLang="zh-CN" sz="1600" b="0" i="1" smtClean="0">
                                <a:latin typeface="Cambria Math" panose="02040503050406030204" pitchFamily="18" charset="0"/>
                              </a:rPr>
                              <m:t>2</m:t>
                            </m:r>
                          </m:den>
                        </m:f>
                        <m:r>
                          <a:rPr lang="en-US" altLang="zh-CN" sz="1600" b="0" i="1" smtClean="0">
                            <a:latin typeface="Cambria Math" panose="02040503050406030204" pitchFamily="18" charset="0"/>
                          </a:rPr>
                          <m:t>𝑥</m:t>
                        </m:r>
                        <m:r>
                          <a:rPr lang="en-US" altLang="zh-CN" sz="1600" b="0" i="1" smtClean="0">
                            <a:latin typeface="Cambria Math" panose="02040503050406030204" pitchFamily="18" charset="0"/>
                          </a:rPr>
                          <m:t>−</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1</m:t>
                            </m:r>
                          </m:num>
                          <m:den>
                            <m:r>
                              <a:rPr lang="en-US" altLang="zh-CN" sz="1600" b="0" i="1" smtClean="0">
                                <a:latin typeface="Cambria Math" panose="02040503050406030204" pitchFamily="18" charset="0"/>
                              </a:rPr>
                              <m:t>3</m:t>
                            </m:r>
                          </m:den>
                        </m:f>
                        <m:func>
                          <m:funcPr>
                            <m:ctrlPr>
                              <a:rPr lang="en-US" altLang="zh-CN" sz="1600" b="0" i="1" smtClean="0">
                                <a:latin typeface="Cambria Math" panose="02040503050406030204" pitchFamily="18" charset="0"/>
                              </a:rPr>
                            </m:ctrlPr>
                          </m:funcPr>
                          <m:fName>
                            <m:r>
                              <m:rPr>
                                <m:sty m:val="p"/>
                              </m:rPr>
                              <a:rPr lang="en-US" altLang="zh-CN" sz="1600" b="0" i="0" smtClean="0">
                                <a:latin typeface="Cambria Math" panose="02040503050406030204" pitchFamily="18" charset="0"/>
                              </a:rPr>
                              <m:t>cos</m:t>
                            </m:r>
                          </m:fName>
                          <m:e>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3</m:t>
                                </m:r>
                                <m:r>
                                  <a:rPr lang="zh-CN" altLang="en-US" sz="1600" b="0" i="1" smtClean="0">
                                    <a:latin typeface="Cambria Math" panose="02040503050406030204" pitchFamily="18" charset="0"/>
                                  </a:rPr>
                                  <m:t>𝜋</m:t>
                                </m:r>
                              </m:num>
                              <m:den>
                                <m:r>
                                  <a:rPr lang="en-US" altLang="zh-CN" sz="1600" b="0" i="1" smtClean="0">
                                    <a:latin typeface="Cambria Math" panose="02040503050406030204" pitchFamily="18" charset="0"/>
                                  </a:rPr>
                                  <m:t>2</m:t>
                                </m:r>
                              </m:den>
                            </m:f>
                            <m:r>
                              <a:rPr lang="en-US" altLang="zh-CN" sz="1600" b="0" i="1" smtClean="0">
                                <a:latin typeface="Cambria Math" panose="02040503050406030204" pitchFamily="18" charset="0"/>
                              </a:rPr>
                              <m:t>𝑥</m:t>
                            </m:r>
                            <m:r>
                              <a:rPr lang="en-US" altLang="zh-CN" sz="1600" b="0" i="1" smtClean="0">
                                <a:latin typeface="Cambria Math" panose="02040503050406030204" pitchFamily="18" charset="0"/>
                              </a:rPr>
                              <m:t>+</m:t>
                            </m:r>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1</m:t>
                                </m:r>
                              </m:num>
                              <m:den>
                                <m:r>
                                  <a:rPr lang="en-US" altLang="zh-CN" sz="1600" b="0" i="1" smtClean="0">
                                    <a:latin typeface="Cambria Math" panose="02040503050406030204" pitchFamily="18" charset="0"/>
                                  </a:rPr>
                                  <m:t>5</m:t>
                                </m:r>
                              </m:den>
                            </m:f>
                            <m:func>
                              <m:funcPr>
                                <m:ctrlPr>
                                  <a:rPr lang="en-US" altLang="zh-CN" sz="1600" b="0" i="1" smtClean="0">
                                    <a:latin typeface="Cambria Math" panose="02040503050406030204" pitchFamily="18" charset="0"/>
                                  </a:rPr>
                                </m:ctrlPr>
                              </m:funcPr>
                              <m:fName>
                                <m:r>
                                  <m:rPr>
                                    <m:sty m:val="p"/>
                                  </m:rPr>
                                  <a:rPr lang="en-US" altLang="zh-CN" sz="1600" b="0" i="0" smtClean="0">
                                    <a:latin typeface="Cambria Math" panose="02040503050406030204" pitchFamily="18" charset="0"/>
                                  </a:rPr>
                                  <m:t>cos</m:t>
                                </m:r>
                              </m:fName>
                              <m:e>
                                <m:f>
                                  <m:fPr>
                                    <m:ctrlPr>
                                      <a:rPr lang="en-US" altLang="zh-CN" sz="1600" b="0" i="1" smtClean="0">
                                        <a:latin typeface="Cambria Math" panose="02040503050406030204" pitchFamily="18" charset="0"/>
                                      </a:rPr>
                                    </m:ctrlPr>
                                  </m:fPr>
                                  <m:num>
                                    <m:r>
                                      <a:rPr lang="en-US" altLang="zh-CN" sz="1600" b="0" i="1" smtClean="0">
                                        <a:latin typeface="Cambria Math" panose="02040503050406030204" pitchFamily="18" charset="0"/>
                                      </a:rPr>
                                      <m:t>5</m:t>
                                    </m:r>
                                    <m:r>
                                      <a:rPr lang="zh-CN" altLang="en-US" sz="1600" b="0" i="1" smtClean="0">
                                        <a:latin typeface="Cambria Math" panose="02040503050406030204" pitchFamily="18" charset="0"/>
                                      </a:rPr>
                                      <m:t>𝜋</m:t>
                                    </m:r>
                                  </m:num>
                                  <m:den>
                                    <m:r>
                                      <a:rPr lang="en-US" altLang="zh-CN" sz="1600" b="0" i="1" smtClean="0">
                                        <a:latin typeface="Cambria Math" panose="02040503050406030204" pitchFamily="18" charset="0"/>
                                      </a:rPr>
                                      <m:t>2</m:t>
                                    </m:r>
                                  </m:den>
                                </m:f>
                              </m:e>
                            </m:func>
                          </m:e>
                        </m:func>
                      </m:e>
                    </m:func>
                    <m:r>
                      <a:rPr lang="en-US" altLang="zh-CN" sz="1600" b="0" i="1" smtClean="0">
                        <a:latin typeface="Cambria Math" panose="02040503050406030204" pitchFamily="18" charset="0"/>
                      </a:rPr>
                      <m:t>𝑥</m:t>
                    </m:r>
                    <m:r>
                      <a:rPr lang="en-US" altLang="zh-CN" sz="1600" b="0" i="1" smtClean="0">
                        <a:latin typeface="Cambria Math" panose="02040503050406030204" pitchFamily="18" charset="0"/>
                      </a:rPr>
                      <m:t>+⋯)</m:t>
                    </m:r>
                  </m:oMath>
                </a14:m>
                <a:endParaRPr lang="zh-CN" altLang="en-US" sz="1600" dirty="0"/>
              </a:p>
            </p:txBody>
          </p:sp>
        </mc:Choice>
        <mc:Fallback xmlns="">
          <p:sp>
            <p:nvSpPr>
              <p:cNvPr id="10" name="文本框 9">
                <a:extLst>
                  <a:ext uri="{FF2B5EF4-FFF2-40B4-BE49-F238E27FC236}">
                    <a16:creationId xmlns:a16="http://schemas.microsoft.com/office/drawing/2014/main" id="{EDD7EEE0-4EB4-49A2-BD6E-9FF05DD1B4D5}"/>
                  </a:ext>
                </a:extLst>
              </p:cNvPr>
              <p:cNvSpPr txBox="1">
                <a:spLocks noRot="1" noChangeAspect="1" noMove="1" noResize="1" noEditPoints="1" noAdjustHandles="1" noChangeArrowheads="1" noChangeShapeType="1" noTextEdit="1"/>
              </p:cNvSpPr>
              <p:nvPr/>
            </p:nvSpPr>
            <p:spPr>
              <a:xfrm>
                <a:off x="4822404" y="5281303"/>
                <a:ext cx="5014193" cy="447174"/>
              </a:xfrm>
              <a:prstGeom prst="rect">
                <a:avLst/>
              </a:prstGeom>
              <a:blipFill>
                <a:blip r:embed="rId14"/>
                <a:stretch>
                  <a:fillRect l="-608" b="-5405"/>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67037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5" grpId="0"/>
      <p:bldP spid="38" grpId="0"/>
      <p:bldP spid="39" grpId="0"/>
      <p:bldP spid="49" grpId="0"/>
      <p:bldP spid="9" grpId="0"/>
      <p:bldP spid="50" grpId="0"/>
      <p:bldP spid="51" grpId="0"/>
      <p:bldP spid="52" grpId="0"/>
      <p:bldP spid="53" grpId="0"/>
      <p:bldP spid="54"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1573BA9D-90EF-49FA-AB86-35E316DE9891}"/>
              </a:ext>
            </a:extLst>
          </p:cNvPr>
          <p:cNvPicPr>
            <a:picLocks noChangeAspect="1"/>
          </p:cNvPicPr>
          <p:nvPr/>
        </p:nvPicPr>
        <p:blipFill>
          <a:blip r:embed="rId3"/>
          <a:stretch>
            <a:fillRect/>
          </a:stretch>
        </p:blipFill>
        <p:spPr>
          <a:xfrm>
            <a:off x="1193149" y="950377"/>
            <a:ext cx="8652845" cy="1523315"/>
          </a:xfrm>
          <a:prstGeom prst="rect">
            <a:avLst/>
          </a:prstGeom>
        </p:spPr>
      </p:pic>
    </p:spTree>
    <p:extLst>
      <p:ext uri="{BB962C8B-B14F-4D97-AF65-F5344CB8AC3E}">
        <p14:creationId xmlns:p14="http://schemas.microsoft.com/office/powerpoint/2010/main" val="819672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D3428695-1998-44CF-B970-3F926B9DCFF5}"/>
                  </a:ext>
                </a:extLst>
              </p:cNvPr>
              <p:cNvSpPr txBox="1"/>
              <p:nvPr/>
            </p:nvSpPr>
            <p:spPr>
              <a:xfrm>
                <a:off x="459245" y="704966"/>
                <a:ext cx="6403276" cy="2401940"/>
              </a:xfrm>
              <a:prstGeom prst="rect">
                <a:avLst/>
              </a:prstGeom>
              <a:noFill/>
            </p:spPr>
            <p:txBody>
              <a:bodyPr wrap="square" rtlCol="0">
                <a:spAutoFit/>
              </a:bodyPr>
              <a:lstStyle/>
              <a:p>
                <a:r>
                  <a:rPr lang="en-US" altLang="zh-CN" b="1" dirty="0">
                    <a:solidFill>
                      <a:srgbClr val="0070C0"/>
                    </a:solidFill>
                  </a:rPr>
                  <a:t>Key point:</a:t>
                </a:r>
                <a:r>
                  <a:rPr lang="zh-CN" altLang="en-US" b="1" dirty="0">
                    <a:solidFill>
                      <a:srgbClr val="0070C0"/>
                    </a:solidFill>
                  </a:rPr>
                  <a:t> </a:t>
                </a:r>
                <a:endParaRPr lang="en-US" altLang="zh-CN" b="1" dirty="0">
                  <a:solidFill>
                    <a:srgbClr val="0070C0"/>
                  </a:solidFill>
                </a:endParaRPr>
              </a:p>
              <a:p>
                <a:endParaRPr lang="en-US" altLang="zh-CN" b="1" dirty="0">
                  <a:solidFill>
                    <a:srgbClr val="0070C0"/>
                  </a:solidFill>
                </a:endParaRPr>
              </a:p>
              <a:p>
                <a:r>
                  <a:rPr lang="en-US" altLang="zh-CN" dirty="0">
                    <a:solidFill>
                      <a:srgbClr val="0070C0"/>
                    </a:solidFill>
                  </a:rPr>
                  <a:t>Non-periodic function</a:t>
                </a:r>
              </a:p>
              <a:p>
                <a:endParaRPr lang="en-US" altLang="zh-CN" dirty="0">
                  <a:solidFill>
                    <a:srgbClr val="0070C0"/>
                  </a:solidFill>
                </a:endParaRPr>
              </a:p>
              <a:p>
                <a:r>
                  <a:rPr lang="en-US" altLang="zh-CN" b="0" dirty="0">
                    <a:solidFill>
                      <a:srgbClr val="0070C0"/>
                    </a:solidFill>
                  </a:rPr>
                  <a:t>In the general Fourier Transform formula, </a:t>
                </a:r>
                <a14:m>
                  <m:oMath xmlns:m="http://schemas.openxmlformats.org/officeDocument/2006/math">
                    <m:r>
                      <a:rPr lang="en-US" altLang="zh-CN" b="0" i="1" dirty="0" smtClean="0">
                        <a:solidFill>
                          <a:srgbClr val="0070C0"/>
                        </a:solidFill>
                        <a:latin typeface="Cambria Math" panose="02040503050406030204" pitchFamily="18" charset="0"/>
                      </a:rPr>
                      <m:t>𝐹</m:t>
                    </m:r>
                    <m:r>
                      <a:rPr lang="en-US" altLang="zh-CN" b="0" i="1" dirty="0" smtClean="0">
                        <a:solidFill>
                          <a:srgbClr val="0070C0"/>
                        </a:solidFill>
                        <a:latin typeface="Cambria Math" panose="02040503050406030204" pitchFamily="18" charset="0"/>
                      </a:rPr>
                      <m:t> = </m:t>
                    </m:r>
                    <m:f>
                      <m:fPr>
                        <m:ctrlPr>
                          <a:rPr lang="en-US" altLang="zh-CN" i="1" dirty="0" smtClean="0">
                            <a:solidFill>
                              <a:srgbClr val="0070C0"/>
                            </a:solidFill>
                            <a:latin typeface="Cambria Math" panose="02040503050406030204" pitchFamily="18" charset="0"/>
                          </a:rPr>
                        </m:ctrlPr>
                      </m:fPr>
                      <m:num>
                        <m:r>
                          <a:rPr lang="zh-CN" altLang="en-US" b="0" i="1" dirty="0" smtClean="0">
                            <a:solidFill>
                              <a:srgbClr val="0070C0"/>
                            </a:solidFill>
                            <a:latin typeface="Cambria Math" panose="02040503050406030204" pitchFamily="18" charset="0"/>
                          </a:rPr>
                          <m:t>𝜔</m:t>
                        </m:r>
                      </m:num>
                      <m:den>
                        <m:r>
                          <a:rPr lang="en-US" altLang="zh-CN" b="0" i="1" dirty="0" smtClean="0">
                            <a:solidFill>
                              <a:srgbClr val="0070C0"/>
                            </a:solidFill>
                            <a:latin typeface="Cambria Math" panose="02040503050406030204" pitchFamily="18" charset="0"/>
                          </a:rPr>
                          <m:t>2</m:t>
                        </m:r>
                        <m:r>
                          <a:rPr lang="zh-CN" altLang="en-US" b="0" i="1" dirty="0" smtClean="0">
                            <a:solidFill>
                              <a:srgbClr val="0070C0"/>
                            </a:solidFill>
                            <a:latin typeface="Cambria Math" panose="02040503050406030204" pitchFamily="18" charset="0"/>
                          </a:rPr>
                          <m:t>𝜋</m:t>
                        </m:r>
                      </m:den>
                    </m:f>
                  </m:oMath>
                </a14:m>
                <a:r>
                  <a:rPr lang="en-US" altLang="zh-CN" dirty="0">
                    <a:solidFill>
                      <a:srgbClr val="0070C0"/>
                    </a:solidFill>
                  </a:rPr>
                  <a:t> .</a:t>
                </a:r>
              </a:p>
              <a:p>
                <a:endParaRPr lang="en-US" altLang="zh-CN" dirty="0">
                  <a:solidFill>
                    <a:srgbClr val="0070C0"/>
                  </a:solidFill>
                </a:endParaRPr>
              </a:p>
              <a:p>
                <a:r>
                  <a:rPr lang="en-US" altLang="zh-CN" b="0" dirty="0">
                    <a:solidFill>
                      <a:srgbClr val="0070C0"/>
                    </a:solidFill>
                  </a:rPr>
                  <a:t>Here, </a:t>
                </a:r>
                <a14:m>
                  <m:oMath xmlns:m="http://schemas.openxmlformats.org/officeDocument/2006/math">
                    <m:r>
                      <a:rPr lang="en-US" altLang="zh-CN" b="0" i="1" dirty="0" smtClean="0">
                        <a:solidFill>
                          <a:srgbClr val="0070C0"/>
                        </a:solidFill>
                        <a:latin typeface="Cambria Math" panose="02040503050406030204" pitchFamily="18" charset="0"/>
                      </a:rPr>
                      <m:t>𝐹</m:t>
                    </m:r>
                  </m:oMath>
                </a14:m>
                <a:r>
                  <a:rPr lang="en-US" altLang="zh-CN" dirty="0">
                    <a:solidFill>
                      <a:srgbClr val="0070C0"/>
                    </a:solidFill>
                  </a:rPr>
                  <a:t> represents frequency and </a:t>
                </a:r>
                <a14:m>
                  <m:oMath xmlns:m="http://schemas.openxmlformats.org/officeDocument/2006/math">
                    <m:r>
                      <a:rPr lang="en-US" altLang="zh-CN" b="0" i="1" dirty="0" smtClean="0">
                        <a:solidFill>
                          <a:srgbClr val="0070C0"/>
                        </a:solidFill>
                        <a:latin typeface="Cambria Math" panose="02040503050406030204" pitchFamily="18" charset="0"/>
                      </a:rPr>
                      <m:t>𝜔</m:t>
                    </m:r>
                  </m:oMath>
                </a14:m>
                <a:r>
                  <a:rPr lang="en-US" altLang="zh-CN" dirty="0">
                    <a:solidFill>
                      <a:srgbClr val="0070C0"/>
                    </a:solidFill>
                  </a:rPr>
                  <a:t> represents angular velocity. </a:t>
                </a:r>
              </a:p>
              <a:p>
                <a:endParaRPr lang="zh-CN" altLang="en-US" b="1" dirty="0">
                  <a:solidFill>
                    <a:srgbClr val="0070C0"/>
                  </a:solidFill>
                </a:endParaRPr>
              </a:p>
            </p:txBody>
          </p:sp>
        </mc:Choice>
        <mc:Fallback xmlns="">
          <p:sp>
            <p:nvSpPr>
              <p:cNvPr id="2" name="文本框 1">
                <a:extLst>
                  <a:ext uri="{FF2B5EF4-FFF2-40B4-BE49-F238E27FC236}">
                    <a16:creationId xmlns:a16="http://schemas.microsoft.com/office/drawing/2014/main" id="{D3428695-1998-44CF-B970-3F926B9DCFF5}"/>
                  </a:ext>
                </a:extLst>
              </p:cNvPr>
              <p:cNvSpPr txBox="1">
                <a:spLocks noRot="1" noChangeAspect="1" noMove="1" noResize="1" noEditPoints="1" noAdjustHandles="1" noChangeArrowheads="1" noChangeShapeType="1" noTextEdit="1"/>
              </p:cNvSpPr>
              <p:nvPr/>
            </p:nvSpPr>
            <p:spPr>
              <a:xfrm>
                <a:off x="459245" y="704966"/>
                <a:ext cx="6403276" cy="2401940"/>
              </a:xfrm>
              <a:prstGeom prst="rect">
                <a:avLst/>
              </a:prstGeom>
              <a:blipFill>
                <a:blip r:embed="rId3"/>
                <a:stretch>
                  <a:fillRect l="-761" t="-1523" r="-2474"/>
                </a:stretch>
              </a:blipFill>
            </p:spPr>
            <p:txBody>
              <a:bodyPr/>
              <a:lstStyle/>
              <a:p>
                <a:r>
                  <a:rPr lang="zh-CN" altLang="en-US">
                    <a:noFill/>
                  </a:rPr>
                  <a:t> </a:t>
                </a:r>
              </a:p>
            </p:txBody>
          </p:sp>
        </mc:Fallback>
      </mc:AlternateContent>
      <p:grpSp>
        <p:nvGrpSpPr>
          <p:cNvPr id="3" name="组合 2">
            <a:extLst>
              <a:ext uri="{FF2B5EF4-FFF2-40B4-BE49-F238E27FC236}">
                <a16:creationId xmlns:a16="http://schemas.microsoft.com/office/drawing/2014/main" id="{2F00C783-EEA6-4182-AA01-9C5F0B0436C9}"/>
              </a:ext>
            </a:extLst>
          </p:cNvPr>
          <p:cNvGrpSpPr/>
          <p:nvPr/>
        </p:nvGrpSpPr>
        <p:grpSpPr>
          <a:xfrm>
            <a:off x="515135" y="2945491"/>
            <a:ext cx="3925009" cy="2494279"/>
            <a:chOff x="3361267" y="1789854"/>
            <a:chExt cx="4724400" cy="3002279"/>
          </a:xfrm>
        </p:grpSpPr>
        <p:cxnSp>
          <p:nvCxnSpPr>
            <p:cNvPr id="4" name="直接箭头连接符 3">
              <a:extLst>
                <a:ext uri="{FF2B5EF4-FFF2-40B4-BE49-F238E27FC236}">
                  <a16:creationId xmlns:a16="http://schemas.microsoft.com/office/drawing/2014/main" id="{0129B430-75AB-4957-80F4-C091F72ED1DF}"/>
                </a:ext>
              </a:extLst>
            </p:cNvPr>
            <p:cNvCxnSpPr>
              <a:cxnSpLocks/>
            </p:cNvCxnSpPr>
            <p:nvPr/>
          </p:nvCxnSpPr>
          <p:spPr>
            <a:xfrm>
              <a:off x="3361267" y="3251200"/>
              <a:ext cx="47244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直接箭头连接符 4">
              <a:extLst>
                <a:ext uri="{FF2B5EF4-FFF2-40B4-BE49-F238E27FC236}">
                  <a16:creationId xmlns:a16="http://schemas.microsoft.com/office/drawing/2014/main" id="{85FB0D87-D751-4552-B9CB-038863E19258}"/>
                </a:ext>
              </a:extLst>
            </p:cNvPr>
            <p:cNvCxnSpPr>
              <a:cxnSpLocks/>
            </p:cNvCxnSpPr>
            <p:nvPr/>
          </p:nvCxnSpPr>
          <p:spPr>
            <a:xfrm flipV="1">
              <a:off x="5760720" y="1789854"/>
              <a:ext cx="0" cy="30022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 name="直接连接符 5">
              <a:extLst>
                <a:ext uri="{FF2B5EF4-FFF2-40B4-BE49-F238E27FC236}">
                  <a16:creationId xmlns:a16="http://schemas.microsoft.com/office/drawing/2014/main" id="{BC2D4DF8-A4E3-4969-A004-770D7915CC20}"/>
                </a:ext>
              </a:extLst>
            </p:cNvPr>
            <p:cNvCxnSpPr/>
            <p:nvPr/>
          </p:nvCxnSpPr>
          <p:spPr>
            <a:xfrm>
              <a:off x="4941208" y="3162300"/>
              <a:ext cx="0" cy="88900"/>
            </a:xfrm>
            <a:prstGeom prst="line">
              <a:avLst/>
            </a:prstGeom>
          </p:spPr>
          <p:style>
            <a:lnRef idx="1">
              <a:schemeClr val="dk1"/>
            </a:lnRef>
            <a:fillRef idx="0">
              <a:schemeClr val="dk1"/>
            </a:fillRef>
            <a:effectRef idx="0">
              <a:schemeClr val="dk1"/>
            </a:effectRef>
            <a:fontRef idx="minor">
              <a:schemeClr val="tx1"/>
            </a:fontRef>
          </p:style>
        </p:cxnSp>
        <p:cxnSp>
          <p:nvCxnSpPr>
            <p:cNvPr id="7" name="直接连接符 6">
              <a:extLst>
                <a:ext uri="{FF2B5EF4-FFF2-40B4-BE49-F238E27FC236}">
                  <a16:creationId xmlns:a16="http://schemas.microsoft.com/office/drawing/2014/main" id="{0BDE52B4-F350-4D99-B4D9-0426698E9330}"/>
                </a:ext>
              </a:extLst>
            </p:cNvPr>
            <p:cNvCxnSpPr/>
            <p:nvPr/>
          </p:nvCxnSpPr>
          <p:spPr>
            <a:xfrm>
              <a:off x="4129616" y="3162300"/>
              <a:ext cx="0" cy="88900"/>
            </a:xfrm>
            <a:prstGeom prst="line">
              <a:avLst/>
            </a:prstGeom>
          </p:spPr>
          <p:style>
            <a:lnRef idx="1">
              <a:schemeClr val="dk1"/>
            </a:lnRef>
            <a:fillRef idx="0">
              <a:schemeClr val="dk1"/>
            </a:fillRef>
            <a:effectRef idx="0">
              <a:schemeClr val="dk1"/>
            </a:effectRef>
            <a:fontRef idx="minor">
              <a:schemeClr val="tx1"/>
            </a:fontRef>
          </p:style>
        </p:cxnSp>
        <p:cxnSp>
          <p:nvCxnSpPr>
            <p:cNvPr id="8" name="直接连接符 7">
              <a:extLst>
                <a:ext uri="{FF2B5EF4-FFF2-40B4-BE49-F238E27FC236}">
                  <a16:creationId xmlns:a16="http://schemas.microsoft.com/office/drawing/2014/main" id="{0137FF6D-EC83-4F26-9C5D-037042CD9C10}"/>
                </a:ext>
              </a:extLst>
            </p:cNvPr>
            <p:cNvCxnSpPr/>
            <p:nvPr/>
          </p:nvCxnSpPr>
          <p:spPr>
            <a:xfrm>
              <a:off x="7353353" y="3162299"/>
              <a:ext cx="0" cy="88900"/>
            </a:xfrm>
            <a:prstGeom prst="line">
              <a:avLst/>
            </a:prstGeom>
          </p:spPr>
          <p:style>
            <a:lnRef idx="1">
              <a:schemeClr val="dk1"/>
            </a:lnRef>
            <a:fillRef idx="0">
              <a:schemeClr val="dk1"/>
            </a:fillRef>
            <a:effectRef idx="0">
              <a:schemeClr val="dk1"/>
            </a:effectRef>
            <a:fontRef idx="minor">
              <a:schemeClr val="tx1"/>
            </a:fontRef>
          </p:style>
        </p:cxnSp>
        <p:cxnSp>
          <p:nvCxnSpPr>
            <p:cNvPr id="9" name="直接连接符 8">
              <a:extLst>
                <a:ext uri="{FF2B5EF4-FFF2-40B4-BE49-F238E27FC236}">
                  <a16:creationId xmlns:a16="http://schemas.microsoft.com/office/drawing/2014/main" id="{B717E162-6F2B-4ECF-B9C5-E6517058E5D0}"/>
                </a:ext>
              </a:extLst>
            </p:cNvPr>
            <p:cNvCxnSpPr/>
            <p:nvPr/>
          </p:nvCxnSpPr>
          <p:spPr>
            <a:xfrm>
              <a:off x="6569128" y="3162299"/>
              <a:ext cx="0" cy="88900"/>
            </a:xfrm>
            <a:prstGeom prst="line">
              <a:avLst/>
            </a:prstGeom>
          </p:spPr>
          <p:style>
            <a:lnRef idx="1">
              <a:schemeClr val="dk1"/>
            </a:lnRef>
            <a:fillRef idx="0">
              <a:schemeClr val="dk1"/>
            </a:fillRef>
            <a:effectRef idx="0">
              <a:schemeClr val="dk1"/>
            </a:effectRef>
            <a:fontRef idx="minor">
              <a:schemeClr val="tx1"/>
            </a:fontRef>
          </p:style>
        </p:cxnSp>
        <p:sp>
          <p:nvSpPr>
            <p:cNvPr id="10" name="文本框 9">
              <a:extLst>
                <a:ext uri="{FF2B5EF4-FFF2-40B4-BE49-F238E27FC236}">
                  <a16:creationId xmlns:a16="http://schemas.microsoft.com/office/drawing/2014/main" id="{ADF98EB7-FEEB-4E20-B804-87792CECCB2E}"/>
                </a:ext>
              </a:extLst>
            </p:cNvPr>
            <p:cNvSpPr txBox="1"/>
            <p:nvPr/>
          </p:nvSpPr>
          <p:spPr>
            <a:xfrm>
              <a:off x="5709920" y="3206750"/>
              <a:ext cx="266420" cy="276999"/>
            </a:xfrm>
            <a:prstGeom prst="rect">
              <a:avLst/>
            </a:prstGeom>
            <a:noFill/>
          </p:spPr>
          <p:txBody>
            <a:bodyPr wrap="none" rtlCol="0">
              <a:spAutoFit/>
            </a:bodyPr>
            <a:lstStyle/>
            <a:p>
              <a:r>
                <a:rPr lang="en-US" altLang="zh-CN" sz="1200" dirty="0"/>
                <a:t>0</a:t>
              </a:r>
              <a:endParaRPr lang="zh-CN" altLang="en-US" sz="1200" dirty="0"/>
            </a:p>
          </p:txBody>
        </p:sp>
        <p:sp>
          <p:nvSpPr>
            <p:cNvPr id="11" name="文本框 10">
              <a:extLst>
                <a:ext uri="{FF2B5EF4-FFF2-40B4-BE49-F238E27FC236}">
                  <a16:creationId xmlns:a16="http://schemas.microsoft.com/office/drawing/2014/main" id="{D3495B71-F614-4FC1-B7A9-3412646B8B17}"/>
                </a:ext>
              </a:extLst>
            </p:cNvPr>
            <p:cNvSpPr txBox="1"/>
            <p:nvPr/>
          </p:nvSpPr>
          <p:spPr>
            <a:xfrm>
              <a:off x="6418632" y="3209924"/>
              <a:ext cx="320681" cy="333414"/>
            </a:xfrm>
            <a:prstGeom prst="rect">
              <a:avLst/>
            </a:prstGeom>
            <a:noFill/>
          </p:spPr>
          <p:txBody>
            <a:bodyPr wrap="none" rtlCol="0">
              <a:spAutoFit/>
            </a:bodyPr>
            <a:lstStyle/>
            <a:p>
              <a:r>
                <a:rPr lang="en-US" altLang="zh-CN" sz="1200" dirty="0"/>
                <a:t>1</a:t>
              </a:r>
              <a:endParaRPr lang="zh-CN" altLang="en-US" sz="1200" dirty="0"/>
            </a:p>
          </p:txBody>
        </p:sp>
        <p:sp>
          <p:nvSpPr>
            <p:cNvPr id="12" name="文本框 11">
              <a:extLst>
                <a:ext uri="{FF2B5EF4-FFF2-40B4-BE49-F238E27FC236}">
                  <a16:creationId xmlns:a16="http://schemas.microsoft.com/office/drawing/2014/main" id="{90448CE1-B0FB-41EE-A5EC-5D53C15503F8}"/>
                </a:ext>
              </a:extLst>
            </p:cNvPr>
            <p:cNvSpPr txBox="1"/>
            <p:nvPr/>
          </p:nvSpPr>
          <p:spPr>
            <a:xfrm>
              <a:off x="7172053" y="3206750"/>
              <a:ext cx="320681" cy="333414"/>
            </a:xfrm>
            <a:prstGeom prst="rect">
              <a:avLst/>
            </a:prstGeom>
            <a:noFill/>
          </p:spPr>
          <p:txBody>
            <a:bodyPr wrap="none" rtlCol="0">
              <a:spAutoFit/>
            </a:bodyPr>
            <a:lstStyle/>
            <a:p>
              <a:r>
                <a:rPr lang="en-US" altLang="zh-CN" sz="1200" dirty="0"/>
                <a:t>2</a:t>
              </a:r>
              <a:endParaRPr lang="zh-CN" altLang="en-US" sz="1200" dirty="0"/>
            </a:p>
          </p:txBody>
        </p:sp>
        <p:sp>
          <p:nvSpPr>
            <p:cNvPr id="13" name="文本框 12">
              <a:extLst>
                <a:ext uri="{FF2B5EF4-FFF2-40B4-BE49-F238E27FC236}">
                  <a16:creationId xmlns:a16="http://schemas.microsoft.com/office/drawing/2014/main" id="{0CD58335-034C-4466-9578-02BAAC51298D}"/>
                </a:ext>
              </a:extLst>
            </p:cNvPr>
            <p:cNvSpPr txBox="1"/>
            <p:nvPr/>
          </p:nvSpPr>
          <p:spPr>
            <a:xfrm>
              <a:off x="4760197" y="3206750"/>
              <a:ext cx="413296" cy="333414"/>
            </a:xfrm>
            <a:prstGeom prst="rect">
              <a:avLst/>
            </a:prstGeom>
            <a:noFill/>
          </p:spPr>
          <p:txBody>
            <a:bodyPr wrap="none" rtlCol="0">
              <a:spAutoFit/>
            </a:bodyPr>
            <a:lstStyle/>
            <a:p>
              <a:r>
                <a:rPr lang="en-US" altLang="zh-CN" sz="1200" dirty="0"/>
                <a:t>-1</a:t>
              </a:r>
              <a:endParaRPr lang="zh-CN" altLang="en-US" sz="1200" dirty="0"/>
            </a:p>
          </p:txBody>
        </p:sp>
        <p:sp>
          <p:nvSpPr>
            <p:cNvPr id="14" name="文本框 13">
              <a:extLst>
                <a:ext uri="{FF2B5EF4-FFF2-40B4-BE49-F238E27FC236}">
                  <a16:creationId xmlns:a16="http://schemas.microsoft.com/office/drawing/2014/main" id="{D4971CC9-0AC1-48F7-921B-BB51DE5986BE}"/>
                </a:ext>
              </a:extLst>
            </p:cNvPr>
            <p:cNvSpPr txBox="1"/>
            <p:nvPr/>
          </p:nvSpPr>
          <p:spPr>
            <a:xfrm>
              <a:off x="3909844" y="3222623"/>
              <a:ext cx="413296" cy="333414"/>
            </a:xfrm>
            <a:prstGeom prst="rect">
              <a:avLst/>
            </a:prstGeom>
            <a:noFill/>
          </p:spPr>
          <p:txBody>
            <a:bodyPr wrap="none" rtlCol="0">
              <a:spAutoFit/>
            </a:bodyPr>
            <a:lstStyle/>
            <a:p>
              <a:r>
                <a:rPr lang="en-US" altLang="zh-CN" sz="1200" dirty="0"/>
                <a:t>-2</a:t>
              </a:r>
              <a:endParaRPr lang="zh-CN" altLang="en-US" sz="1200" dirty="0"/>
            </a:p>
          </p:txBody>
        </p:sp>
        <p:sp>
          <p:nvSpPr>
            <p:cNvPr id="15" name="文本框 14">
              <a:extLst>
                <a:ext uri="{FF2B5EF4-FFF2-40B4-BE49-F238E27FC236}">
                  <a16:creationId xmlns:a16="http://schemas.microsoft.com/office/drawing/2014/main" id="{98B98C3A-1D14-4531-BE04-B7F8562FD9E2}"/>
                </a:ext>
              </a:extLst>
            </p:cNvPr>
            <p:cNvSpPr txBox="1"/>
            <p:nvPr/>
          </p:nvSpPr>
          <p:spPr>
            <a:xfrm>
              <a:off x="5452549" y="2305447"/>
              <a:ext cx="320681" cy="333414"/>
            </a:xfrm>
            <a:prstGeom prst="rect">
              <a:avLst/>
            </a:prstGeom>
            <a:noFill/>
          </p:spPr>
          <p:txBody>
            <a:bodyPr wrap="none" rtlCol="0">
              <a:spAutoFit/>
            </a:bodyPr>
            <a:lstStyle/>
            <a:p>
              <a:r>
                <a:rPr lang="en-US" altLang="zh-CN" sz="1200" dirty="0"/>
                <a:t>1</a:t>
              </a:r>
              <a:endParaRPr lang="zh-CN" altLang="en-US" sz="1200" dirty="0"/>
            </a:p>
          </p:txBody>
        </p:sp>
        <p:cxnSp>
          <p:nvCxnSpPr>
            <p:cNvPr id="16" name="直接连接符 15">
              <a:extLst>
                <a:ext uri="{FF2B5EF4-FFF2-40B4-BE49-F238E27FC236}">
                  <a16:creationId xmlns:a16="http://schemas.microsoft.com/office/drawing/2014/main" id="{D558B845-8DC0-45F9-905B-F45328428AB0}"/>
                </a:ext>
              </a:extLst>
            </p:cNvPr>
            <p:cNvCxnSpPr>
              <a:cxnSpLocks/>
            </p:cNvCxnSpPr>
            <p:nvPr/>
          </p:nvCxnSpPr>
          <p:spPr>
            <a:xfrm>
              <a:off x="5693727" y="2485495"/>
              <a:ext cx="66993" cy="0"/>
            </a:xfrm>
            <a:prstGeom prst="line">
              <a:avLst/>
            </a:prstGeom>
          </p:spPr>
          <p:style>
            <a:lnRef idx="1">
              <a:schemeClr val="dk1"/>
            </a:lnRef>
            <a:fillRef idx="0">
              <a:schemeClr val="dk1"/>
            </a:fillRef>
            <a:effectRef idx="0">
              <a:schemeClr val="dk1"/>
            </a:effectRef>
            <a:fontRef idx="minor">
              <a:schemeClr val="tx1"/>
            </a:fontRef>
          </p:style>
        </p:cxnSp>
        <p:sp>
          <p:nvSpPr>
            <p:cNvPr id="17" name="文本框 16">
              <a:extLst>
                <a:ext uri="{FF2B5EF4-FFF2-40B4-BE49-F238E27FC236}">
                  <a16:creationId xmlns:a16="http://schemas.microsoft.com/office/drawing/2014/main" id="{1234BD8E-7E20-4713-923D-9E8DCBE2C8B5}"/>
                </a:ext>
              </a:extLst>
            </p:cNvPr>
            <p:cNvSpPr txBox="1"/>
            <p:nvPr/>
          </p:nvSpPr>
          <p:spPr>
            <a:xfrm>
              <a:off x="5750942" y="3949170"/>
              <a:ext cx="333746" cy="276999"/>
            </a:xfrm>
            <a:prstGeom prst="rect">
              <a:avLst/>
            </a:prstGeom>
            <a:noFill/>
          </p:spPr>
          <p:txBody>
            <a:bodyPr wrap="none" rtlCol="0">
              <a:spAutoFit/>
            </a:bodyPr>
            <a:lstStyle/>
            <a:p>
              <a:r>
                <a:rPr lang="en-US" altLang="zh-CN" sz="1200" dirty="0"/>
                <a:t>-k</a:t>
              </a:r>
              <a:endParaRPr lang="zh-CN" altLang="en-US" sz="1200" dirty="0"/>
            </a:p>
          </p:txBody>
        </p:sp>
        <p:cxnSp>
          <p:nvCxnSpPr>
            <p:cNvPr id="18" name="直接连接符 17">
              <a:extLst>
                <a:ext uri="{FF2B5EF4-FFF2-40B4-BE49-F238E27FC236}">
                  <a16:creationId xmlns:a16="http://schemas.microsoft.com/office/drawing/2014/main" id="{1091E2BF-6F9B-4967-A2E0-B4506708E83F}"/>
                </a:ext>
              </a:extLst>
            </p:cNvPr>
            <p:cNvCxnSpPr>
              <a:cxnSpLocks/>
            </p:cNvCxnSpPr>
            <p:nvPr/>
          </p:nvCxnSpPr>
          <p:spPr>
            <a:xfrm>
              <a:off x="5760720" y="4114658"/>
              <a:ext cx="66993" cy="0"/>
            </a:xfrm>
            <a:prstGeom prst="line">
              <a:avLst/>
            </a:prstGeom>
          </p:spPr>
          <p:style>
            <a:lnRef idx="1">
              <a:schemeClr val="dk1"/>
            </a:lnRef>
            <a:fillRef idx="0">
              <a:schemeClr val="dk1"/>
            </a:fillRef>
            <a:effectRef idx="0">
              <a:schemeClr val="dk1"/>
            </a:effectRef>
            <a:fontRef idx="minor">
              <a:schemeClr val="tx1"/>
            </a:fontRef>
          </p:style>
        </p:cxnSp>
        <p:cxnSp>
          <p:nvCxnSpPr>
            <p:cNvPr id="19" name="直接连接符 18">
              <a:extLst>
                <a:ext uri="{FF2B5EF4-FFF2-40B4-BE49-F238E27FC236}">
                  <a16:creationId xmlns:a16="http://schemas.microsoft.com/office/drawing/2014/main" id="{3620800C-6C82-4039-8010-83B0321DE467}"/>
                </a:ext>
              </a:extLst>
            </p:cNvPr>
            <p:cNvCxnSpPr>
              <a:cxnSpLocks/>
            </p:cNvCxnSpPr>
            <p:nvPr/>
          </p:nvCxnSpPr>
          <p:spPr>
            <a:xfrm>
              <a:off x="3361267" y="3241875"/>
              <a:ext cx="157994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0" name="直接连接符 19">
              <a:extLst>
                <a:ext uri="{FF2B5EF4-FFF2-40B4-BE49-F238E27FC236}">
                  <a16:creationId xmlns:a16="http://schemas.microsoft.com/office/drawing/2014/main" id="{C84A8EAB-79CD-427F-959B-7BA54F654D6E}"/>
                </a:ext>
              </a:extLst>
            </p:cNvPr>
            <p:cNvCxnSpPr>
              <a:cxnSpLocks/>
            </p:cNvCxnSpPr>
            <p:nvPr/>
          </p:nvCxnSpPr>
          <p:spPr>
            <a:xfrm>
              <a:off x="4964403" y="2501428"/>
              <a:ext cx="1592633"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1" name="直接连接符 20">
              <a:extLst>
                <a:ext uri="{FF2B5EF4-FFF2-40B4-BE49-F238E27FC236}">
                  <a16:creationId xmlns:a16="http://schemas.microsoft.com/office/drawing/2014/main" id="{59854D11-2401-4700-95D4-04AB92E0BE3D}"/>
                </a:ext>
              </a:extLst>
            </p:cNvPr>
            <p:cNvCxnSpPr>
              <a:cxnSpLocks/>
            </p:cNvCxnSpPr>
            <p:nvPr/>
          </p:nvCxnSpPr>
          <p:spPr>
            <a:xfrm>
              <a:off x="6569128" y="3241875"/>
              <a:ext cx="1422517" cy="0"/>
            </a:xfrm>
            <a:prstGeom prst="line">
              <a:avLst/>
            </a:prstGeom>
            <a:ln w="19050"/>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24" name="文本框 23">
                <a:extLst>
                  <a:ext uri="{FF2B5EF4-FFF2-40B4-BE49-F238E27FC236}">
                    <a16:creationId xmlns:a16="http://schemas.microsoft.com/office/drawing/2014/main" id="{87B7C421-2AD2-4AC3-8F5D-BA7559950D1B}"/>
                  </a:ext>
                </a:extLst>
              </p:cNvPr>
              <p:cNvSpPr txBox="1"/>
              <p:nvPr/>
            </p:nvSpPr>
            <p:spPr>
              <a:xfrm>
                <a:off x="6593573" y="1048926"/>
                <a:ext cx="4017318" cy="70455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b="0" i="1" smtClean="0">
                          <a:latin typeface="Cambria Math" panose="02040503050406030204" pitchFamily="18" charset="0"/>
                        </a:rPr>
                        <m:t>𝑋</m:t>
                      </m:r>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𝐹</m:t>
                          </m:r>
                        </m:e>
                      </m:d>
                      <m:r>
                        <a:rPr lang="en-US" altLang="zh-CN" b="0" i="1" smtClean="0">
                          <a:latin typeface="Cambria Math" panose="02040503050406030204" pitchFamily="18" charset="0"/>
                        </a:rPr>
                        <m:t>=</m:t>
                      </m:r>
                      <m:r>
                        <a:rPr lang="en-US" altLang="zh-CN" b="0" i="1" smtClean="0">
                          <a:latin typeface="Cambria Math" panose="02040503050406030204" pitchFamily="18" charset="0"/>
                        </a:rPr>
                        <m:t>𝐹𝑇</m:t>
                      </m:r>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𝑓</m:t>
                          </m:r>
                        </m:e>
                      </m:d>
                      <m:r>
                        <a:rPr lang="en-US" altLang="zh-CN" b="0" i="1" smtClean="0">
                          <a:latin typeface="Cambria Math" panose="02040503050406030204" pitchFamily="18" charset="0"/>
                        </a:rPr>
                        <m:t>= </m:t>
                      </m:r>
                      <m:nary>
                        <m:naryPr>
                          <m:ctrlPr>
                            <a:rPr lang="en-US" altLang="zh-CN" b="0" i="1" smtClean="0">
                              <a:latin typeface="Cambria Math" panose="02040503050406030204" pitchFamily="18" charset="0"/>
                            </a:rPr>
                          </m:ctrlPr>
                        </m:naryPr>
                        <m:sub>
                          <m:r>
                            <m:rPr>
                              <m:brk m:alnAt="23"/>
                            </m:rPr>
                            <a:rPr lang="en-US" altLang="zh-CN" b="0" i="1" smtClean="0">
                              <a:latin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m:t>
                          </m:r>
                        </m:sub>
                        <m:sup>
                          <m:r>
                            <a:rPr lang="en-US" altLang="zh-CN" b="0" i="1" smtClean="0">
                              <a:latin typeface="Cambria Math" panose="02040503050406030204" pitchFamily="18" charset="0"/>
                            </a:rPr>
                            <m:t>+</m:t>
                          </m:r>
                          <m:r>
                            <a:rPr lang="en-US" altLang="zh-CN" b="0" i="1" smtClean="0">
                              <a:latin typeface="Cambria Math" panose="02040503050406030204" pitchFamily="18" charset="0"/>
                              <a:ea typeface="Cambria Math" panose="02040503050406030204" pitchFamily="18" charset="0"/>
                            </a:rPr>
                            <m:t>∞</m:t>
                          </m:r>
                        </m:sup>
                        <m:e>
                          <m:r>
                            <a:rPr lang="en-US" altLang="zh-CN" b="0" i="1" smtClean="0">
                              <a:latin typeface="Cambria Math" panose="02040503050406030204" pitchFamily="18" charset="0"/>
                            </a:rPr>
                            <m:t>𝑓</m:t>
                          </m:r>
                          <m:r>
                            <a:rPr lang="en-US" altLang="zh-CN" b="0" i="1" smtClean="0">
                              <a:latin typeface="Cambria Math" panose="02040503050406030204" pitchFamily="18" charset="0"/>
                            </a:rPr>
                            <m:t>(</m:t>
                          </m:r>
                          <m:r>
                            <a:rPr lang="en-US" altLang="zh-CN" b="0" i="1" smtClean="0">
                              <a:latin typeface="Cambria Math" panose="02040503050406030204" pitchFamily="18" charset="0"/>
                            </a:rPr>
                            <m:t>𝑥</m:t>
                          </m:r>
                          <m:r>
                            <a:rPr lang="en-US" altLang="zh-CN" b="0" i="1" smtClean="0">
                              <a:latin typeface="Cambria Math" panose="02040503050406030204" pitchFamily="18" charset="0"/>
                            </a:rPr>
                            <m:t>)</m:t>
                          </m:r>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𝑒</m:t>
                              </m:r>
                            </m:e>
                            <m:sup>
                              <m:r>
                                <a:rPr lang="en-US" altLang="zh-CN" b="0" i="1" smtClean="0">
                                  <a:latin typeface="Cambria Math" panose="02040503050406030204" pitchFamily="18" charset="0"/>
                                </a:rPr>
                                <m:t>−2</m:t>
                              </m:r>
                              <m:r>
                                <a:rPr lang="zh-CN" altLang="en-US" b="0" i="1" smtClean="0">
                                  <a:latin typeface="Cambria Math" panose="02040503050406030204" pitchFamily="18" charset="0"/>
                                </a:rPr>
                                <m:t>𝜋</m:t>
                              </m:r>
                              <m:r>
                                <a:rPr lang="en-US" altLang="zh-CN" b="0" i="1" smtClean="0">
                                  <a:latin typeface="Cambria Math" panose="02040503050406030204" pitchFamily="18" charset="0"/>
                                </a:rPr>
                                <m:t>𝑗𝐹𝑥</m:t>
                              </m:r>
                            </m:sup>
                          </m:sSup>
                          <m:r>
                            <m:rPr>
                              <m:sty m:val="p"/>
                            </m:rPr>
                            <a:rPr lang="en-US" altLang="zh-CN" b="0" i="0" smtClean="0">
                              <a:latin typeface="Cambria Math" panose="02040503050406030204" pitchFamily="18" charset="0"/>
                            </a:rPr>
                            <m:t>d</m:t>
                          </m:r>
                          <m:r>
                            <a:rPr lang="en-US" altLang="zh-CN" b="0" i="1" smtClean="0">
                              <a:latin typeface="Cambria Math" panose="02040503050406030204" pitchFamily="18" charset="0"/>
                            </a:rPr>
                            <m:t>𝑥</m:t>
                          </m:r>
                        </m:e>
                      </m:nary>
                    </m:oMath>
                  </m:oMathPara>
                </a14:m>
                <a:endParaRPr lang="zh-CN" altLang="en-US" dirty="0"/>
              </a:p>
            </p:txBody>
          </p:sp>
        </mc:Choice>
        <mc:Fallback xmlns="">
          <p:sp>
            <p:nvSpPr>
              <p:cNvPr id="24" name="文本框 23">
                <a:extLst>
                  <a:ext uri="{FF2B5EF4-FFF2-40B4-BE49-F238E27FC236}">
                    <a16:creationId xmlns:a16="http://schemas.microsoft.com/office/drawing/2014/main" id="{87B7C421-2AD2-4AC3-8F5D-BA7559950D1B}"/>
                  </a:ext>
                </a:extLst>
              </p:cNvPr>
              <p:cNvSpPr txBox="1">
                <a:spLocks noRot="1" noChangeAspect="1" noMove="1" noResize="1" noEditPoints="1" noAdjustHandles="1" noChangeArrowheads="1" noChangeShapeType="1" noTextEdit="1"/>
              </p:cNvSpPr>
              <p:nvPr/>
            </p:nvSpPr>
            <p:spPr>
              <a:xfrm>
                <a:off x="6593573" y="1048926"/>
                <a:ext cx="4017318" cy="704552"/>
              </a:xfrm>
              <a:prstGeom prst="rect">
                <a:avLst/>
              </a:prstGeom>
              <a:blipFill>
                <a:blip r:embed="rId4"/>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5" name="文本框 24">
                <a:extLst>
                  <a:ext uri="{FF2B5EF4-FFF2-40B4-BE49-F238E27FC236}">
                    <a16:creationId xmlns:a16="http://schemas.microsoft.com/office/drawing/2014/main" id="{D50128F1-1C24-4B29-9B82-E76A9B0F5060}"/>
                  </a:ext>
                </a:extLst>
              </p:cNvPr>
              <p:cNvSpPr txBox="1"/>
              <p:nvPr/>
            </p:nvSpPr>
            <p:spPr>
              <a:xfrm>
                <a:off x="7255148" y="1745327"/>
                <a:ext cx="1869294" cy="71282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b="0" i="1" smtClean="0">
                          <a:latin typeface="Cambria Math" panose="02040503050406030204" pitchFamily="18" charset="0"/>
                        </a:rPr>
                        <m:t>= </m:t>
                      </m:r>
                      <m:nary>
                        <m:naryPr>
                          <m:ctrlPr>
                            <a:rPr lang="en-US" altLang="zh-CN" b="0" i="1" smtClean="0">
                              <a:latin typeface="Cambria Math" panose="02040503050406030204" pitchFamily="18" charset="0"/>
                            </a:rPr>
                          </m:ctrlPr>
                        </m:naryPr>
                        <m:sub>
                          <m:r>
                            <m:rPr>
                              <m:brk m:alnAt="23"/>
                            </m:rPr>
                            <a:rPr lang="en-US" altLang="zh-CN" b="0" i="1" smtClean="0">
                              <a:latin typeface="Cambria Math" panose="02040503050406030204" pitchFamily="18" charset="0"/>
                            </a:rPr>
                            <m:t>−</m:t>
                          </m:r>
                          <m:r>
                            <a:rPr lang="en-US" altLang="zh-CN" b="0" i="1" smtClean="0">
                              <a:latin typeface="Cambria Math" panose="02040503050406030204" pitchFamily="18" charset="0"/>
                            </a:rPr>
                            <m:t>1</m:t>
                          </m:r>
                        </m:sub>
                        <m:sup>
                          <m:r>
                            <a:rPr lang="en-US" altLang="zh-CN" b="0" i="1" smtClean="0">
                              <a:latin typeface="Cambria Math" panose="02040503050406030204" pitchFamily="18" charset="0"/>
                            </a:rPr>
                            <m:t>1</m:t>
                          </m:r>
                        </m:sup>
                        <m:e>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𝑒</m:t>
                              </m:r>
                            </m:e>
                            <m:sup>
                              <m:r>
                                <a:rPr lang="en-US" altLang="zh-CN" b="0" i="1" smtClean="0">
                                  <a:latin typeface="Cambria Math" panose="02040503050406030204" pitchFamily="18" charset="0"/>
                                </a:rPr>
                                <m:t>−2</m:t>
                              </m:r>
                              <m:r>
                                <a:rPr lang="zh-CN" altLang="en-US" b="0" i="1" smtClean="0">
                                  <a:latin typeface="Cambria Math" panose="02040503050406030204" pitchFamily="18" charset="0"/>
                                </a:rPr>
                                <m:t>𝜋</m:t>
                              </m:r>
                              <m:r>
                                <a:rPr lang="en-US" altLang="zh-CN" b="0" i="1" smtClean="0">
                                  <a:latin typeface="Cambria Math" panose="02040503050406030204" pitchFamily="18" charset="0"/>
                                </a:rPr>
                                <m:t>𝑗𝐹𝑥</m:t>
                              </m:r>
                            </m:sup>
                          </m:sSup>
                          <m:r>
                            <m:rPr>
                              <m:sty m:val="p"/>
                            </m:rPr>
                            <a:rPr lang="en-US" altLang="zh-CN" b="0" i="0" smtClean="0">
                              <a:latin typeface="Cambria Math" panose="02040503050406030204" pitchFamily="18" charset="0"/>
                            </a:rPr>
                            <m:t>d</m:t>
                          </m:r>
                          <m:r>
                            <a:rPr lang="en-US" altLang="zh-CN" b="0" i="1" smtClean="0">
                              <a:latin typeface="Cambria Math" panose="02040503050406030204" pitchFamily="18" charset="0"/>
                            </a:rPr>
                            <m:t>𝑥</m:t>
                          </m:r>
                        </m:e>
                      </m:nary>
                    </m:oMath>
                  </m:oMathPara>
                </a14:m>
                <a:endParaRPr lang="zh-CN" altLang="en-US" dirty="0"/>
              </a:p>
            </p:txBody>
          </p:sp>
        </mc:Choice>
        <mc:Fallback xmlns="">
          <p:sp>
            <p:nvSpPr>
              <p:cNvPr id="25" name="文本框 24">
                <a:extLst>
                  <a:ext uri="{FF2B5EF4-FFF2-40B4-BE49-F238E27FC236}">
                    <a16:creationId xmlns:a16="http://schemas.microsoft.com/office/drawing/2014/main" id="{D50128F1-1C24-4B29-9B82-E76A9B0F5060}"/>
                  </a:ext>
                </a:extLst>
              </p:cNvPr>
              <p:cNvSpPr txBox="1">
                <a:spLocks noRot="1" noChangeAspect="1" noMove="1" noResize="1" noEditPoints="1" noAdjustHandles="1" noChangeArrowheads="1" noChangeShapeType="1" noTextEdit="1"/>
              </p:cNvSpPr>
              <p:nvPr/>
            </p:nvSpPr>
            <p:spPr>
              <a:xfrm>
                <a:off x="7255148" y="1745327"/>
                <a:ext cx="1869294" cy="712824"/>
              </a:xfrm>
              <a:prstGeom prst="rect">
                <a:avLst/>
              </a:prstGeom>
              <a:blipFill>
                <a:blip r:embed="rId5"/>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6" name="文本框 25">
                <a:extLst>
                  <a:ext uri="{FF2B5EF4-FFF2-40B4-BE49-F238E27FC236}">
                    <a16:creationId xmlns:a16="http://schemas.microsoft.com/office/drawing/2014/main" id="{CD68E5F4-9CB7-4B22-82F8-D426EB6A40B0}"/>
                  </a:ext>
                </a:extLst>
              </p:cNvPr>
              <p:cNvSpPr txBox="1"/>
              <p:nvPr/>
            </p:nvSpPr>
            <p:spPr>
              <a:xfrm>
                <a:off x="5771488" y="3525006"/>
                <a:ext cx="2452274" cy="70641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b="0" i="1" smtClean="0">
                          <a:latin typeface="Cambria Math" panose="02040503050406030204" pitchFamily="18" charset="0"/>
                        </a:rPr>
                        <m:t>𝑋</m:t>
                      </m:r>
                      <m:r>
                        <a:rPr lang="en-US" altLang="zh-CN" b="0" i="1" smtClean="0">
                          <a:latin typeface="Cambria Math" panose="02040503050406030204" pitchFamily="18" charset="0"/>
                        </a:rPr>
                        <m:t>(</m:t>
                      </m:r>
                      <m:r>
                        <a:rPr lang="en-US" altLang="zh-CN" b="0" i="1" smtClean="0">
                          <a:latin typeface="Cambria Math" panose="02040503050406030204" pitchFamily="18" charset="0"/>
                        </a:rPr>
                        <m:t>𝐹</m:t>
                      </m:r>
                      <m:r>
                        <a:rPr lang="en-US" altLang="zh-CN" b="0" i="1" smtClean="0">
                          <a:latin typeface="Cambria Math" panose="02040503050406030204" pitchFamily="18" charset="0"/>
                        </a:rPr>
                        <m:t>)= </m:t>
                      </m:r>
                      <m:sSubSup>
                        <m:sSubSupPr>
                          <m:ctrlPr>
                            <a:rPr lang="en-US" altLang="zh-CN" b="0" i="1" smtClean="0">
                              <a:latin typeface="Cambria Math" panose="02040503050406030204" pitchFamily="18" charset="0"/>
                            </a:rPr>
                          </m:ctrlPr>
                        </m:sSubSupPr>
                        <m:e>
                          <m:r>
                            <a:rPr lang="en-US" altLang="zh-CN" i="1">
                              <a:latin typeface="Cambria Math" panose="02040503050406030204" pitchFamily="18" charset="0"/>
                            </a:rPr>
                            <m:t>[−</m:t>
                          </m:r>
                          <m:f>
                            <m:fPr>
                              <m:ctrlPr>
                                <a:rPr lang="en-US" altLang="zh-CN" i="1">
                                  <a:latin typeface="Cambria Math" panose="02040503050406030204" pitchFamily="18" charset="0"/>
                                </a:rPr>
                              </m:ctrlPr>
                            </m:fPr>
                            <m:num>
                              <m:sSup>
                                <m:sSupPr>
                                  <m:ctrlPr>
                                    <a:rPr lang="en-US" altLang="zh-CN" i="1">
                                      <a:latin typeface="Cambria Math" panose="02040503050406030204" pitchFamily="18" charset="0"/>
                                    </a:rPr>
                                  </m:ctrlPr>
                                </m:sSupPr>
                                <m:e>
                                  <m:r>
                                    <a:rPr lang="en-US" altLang="zh-CN" i="1">
                                      <a:latin typeface="Cambria Math" panose="02040503050406030204" pitchFamily="18" charset="0"/>
                                    </a:rPr>
                                    <m:t>𝑒</m:t>
                                  </m:r>
                                </m:e>
                                <m:sup>
                                  <m:r>
                                    <a:rPr lang="en-US" altLang="zh-CN" i="1">
                                      <a:latin typeface="Cambria Math" panose="02040503050406030204" pitchFamily="18" charset="0"/>
                                    </a:rPr>
                                    <m:t>−2</m:t>
                                  </m:r>
                                  <m:r>
                                    <a:rPr lang="zh-CN" altLang="en-US" i="1">
                                      <a:latin typeface="Cambria Math" panose="02040503050406030204" pitchFamily="18" charset="0"/>
                                    </a:rPr>
                                    <m:t>𝜋</m:t>
                                  </m:r>
                                  <m:r>
                                    <a:rPr lang="en-US" altLang="zh-CN" i="1">
                                      <a:latin typeface="Cambria Math" panose="02040503050406030204" pitchFamily="18" charset="0"/>
                                    </a:rPr>
                                    <m:t>𝑗𝐹𝑥</m:t>
                                  </m:r>
                                </m:sup>
                              </m:sSup>
                            </m:num>
                            <m:den>
                              <m:r>
                                <a:rPr lang="en-US" altLang="zh-CN" i="1">
                                  <a:latin typeface="Cambria Math" panose="02040503050406030204" pitchFamily="18" charset="0"/>
                                </a:rPr>
                                <m:t>2</m:t>
                              </m:r>
                              <m:r>
                                <a:rPr lang="zh-CN" altLang="en-US" i="1">
                                  <a:latin typeface="Cambria Math" panose="02040503050406030204" pitchFamily="18" charset="0"/>
                                </a:rPr>
                                <m:t>𝜋</m:t>
                              </m:r>
                              <m:r>
                                <a:rPr lang="en-US" altLang="zh-CN" i="1">
                                  <a:latin typeface="Cambria Math" panose="02040503050406030204" pitchFamily="18" charset="0"/>
                                </a:rPr>
                                <m:t>𝑗𝐹</m:t>
                              </m:r>
                            </m:den>
                          </m:f>
                          <m:r>
                            <a:rPr lang="en-US" altLang="zh-CN" i="1">
                              <a:latin typeface="Cambria Math" panose="02040503050406030204" pitchFamily="18" charset="0"/>
                            </a:rPr>
                            <m:t>]</m:t>
                          </m:r>
                        </m:e>
                        <m:sub>
                          <m:r>
                            <a:rPr lang="en-US" altLang="zh-CN" b="0" i="1" smtClean="0">
                              <a:latin typeface="Cambria Math" panose="02040503050406030204" pitchFamily="18" charset="0"/>
                            </a:rPr>
                            <m:t>−1</m:t>
                          </m:r>
                        </m:sub>
                        <m:sup>
                          <m:r>
                            <a:rPr lang="en-US" altLang="zh-CN" b="0" i="1" smtClean="0">
                              <a:latin typeface="Cambria Math" panose="02040503050406030204" pitchFamily="18" charset="0"/>
                            </a:rPr>
                            <m:t>1</m:t>
                          </m:r>
                        </m:sup>
                      </m:sSubSup>
                    </m:oMath>
                  </m:oMathPara>
                </a14:m>
                <a:endParaRPr lang="zh-CN" altLang="en-US" dirty="0"/>
              </a:p>
            </p:txBody>
          </p:sp>
        </mc:Choice>
        <mc:Fallback xmlns="">
          <p:sp>
            <p:nvSpPr>
              <p:cNvPr id="26" name="文本框 25">
                <a:extLst>
                  <a:ext uri="{FF2B5EF4-FFF2-40B4-BE49-F238E27FC236}">
                    <a16:creationId xmlns:a16="http://schemas.microsoft.com/office/drawing/2014/main" id="{CD68E5F4-9CB7-4B22-82F8-D426EB6A40B0}"/>
                  </a:ext>
                </a:extLst>
              </p:cNvPr>
              <p:cNvSpPr txBox="1">
                <a:spLocks noRot="1" noChangeAspect="1" noMove="1" noResize="1" noEditPoints="1" noAdjustHandles="1" noChangeArrowheads="1" noChangeShapeType="1" noTextEdit="1"/>
              </p:cNvSpPr>
              <p:nvPr/>
            </p:nvSpPr>
            <p:spPr>
              <a:xfrm>
                <a:off x="5771488" y="3525006"/>
                <a:ext cx="2452274" cy="706412"/>
              </a:xfrm>
              <a:prstGeom prst="rect">
                <a:avLst/>
              </a:prstGeom>
              <a:blipFill>
                <a:blip r:embed="rId6"/>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7" name="文本框 26">
                <a:extLst>
                  <a:ext uri="{FF2B5EF4-FFF2-40B4-BE49-F238E27FC236}">
                    <a16:creationId xmlns:a16="http://schemas.microsoft.com/office/drawing/2014/main" id="{C3E6BE95-1109-4854-BE6E-6C3A4168143A}"/>
                  </a:ext>
                </a:extLst>
              </p:cNvPr>
              <p:cNvSpPr txBox="1"/>
              <p:nvPr/>
            </p:nvSpPr>
            <p:spPr>
              <a:xfrm>
                <a:off x="6337062" y="4448412"/>
                <a:ext cx="2053063" cy="70641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i="1" dirty="0" smtClean="0">
                          <a:latin typeface="Cambria Math" panose="02040503050406030204" pitchFamily="18" charset="0"/>
                        </a:rPr>
                        <m:t> = </m:t>
                      </m:r>
                      <m:f>
                        <m:fPr>
                          <m:ctrlPr>
                            <a:rPr lang="en-US" altLang="zh-CN" i="1" smtClean="0">
                              <a:latin typeface="Cambria Math" panose="02040503050406030204" pitchFamily="18" charset="0"/>
                            </a:rPr>
                          </m:ctrlPr>
                        </m:fPr>
                        <m:num>
                          <m:sSup>
                            <m:sSupPr>
                              <m:ctrlPr>
                                <a:rPr lang="en-US" altLang="zh-CN" i="1">
                                  <a:latin typeface="Cambria Math" panose="02040503050406030204" pitchFamily="18" charset="0"/>
                                </a:rPr>
                              </m:ctrlPr>
                            </m:sSupPr>
                            <m:e>
                              <m:sSup>
                                <m:sSupPr>
                                  <m:ctrlPr>
                                    <a:rPr lang="en-US" altLang="zh-CN" i="1" smtClean="0">
                                      <a:latin typeface="Cambria Math" panose="02040503050406030204" pitchFamily="18" charset="0"/>
                                    </a:rPr>
                                  </m:ctrlPr>
                                </m:sSupPr>
                                <m:e>
                                  <m:r>
                                    <a:rPr lang="en-US" altLang="zh-CN" b="0" i="1" smtClean="0">
                                      <a:latin typeface="Cambria Math" panose="02040503050406030204" pitchFamily="18" charset="0"/>
                                    </a:rPr>
                                    <m:t>𝑒</m:t>
                                  </m:r>
                                </m:e>
                                <m:sup>
                                  <m:r>
                                    <a:rPr lang="en-US" altLang="zh-CN" b="0" i="1" smtClean="0">
                                      <a:latin typeface="Cambria Math" panose="02040503050406030204" pitchFamily="18" charset="0"/>
                                    </a:rPr>
                                    <m:t>2</m:t>
                                  </m:r>
                                  <m:r>
                                    <a:rPr lang="zh-CN" altLang="en-US" b="0" i="1" smtClean="0">
                                      <a:latin typeface="Cambria Math" panose="02040503050406030204" pitchFamily="18" charset="0"/>
                                    </a:rPr>
                                    <m:t>𝜋</m:t>
                                  </m:r>
                                  <m:r>
                                    <a:rPr lang="en-US" altLang="zh-CN" b="0" i="1" smtClean="0">
                                      <a:latin typeface="Cambria Math" panose="02040503050406030204" pitchFamily="18" charset="0"/>
                                    </a:rPr>
                                    <m:t>𝑗𝐹</m:t>
                                  </m:r>
                                </m:sup>
                              </m:sSup>
                              <m:r>
                                <a:rPr lang="en-US" altLang="zh-CN" b="0" i="1" smtClean="0">
                                  <a:latin typeface="Cambria Math" panose="02040503050406030204" pitchFamily="18" charset="0"/>
                                </a:rPr>
                                <m:t>−</m:t>
                              </m:r>
                              <m:r>
                                <a:rPr lang="en-US" altLang="zh-CN" i="1">
                                  <a:latin typeface="Cambria Math" panose="02040503050406030204" pitchFamily="18" charset="0"/>
                                </a:rPr>
                                <m:t>𝑒</m:t>
                              </m:r>
                            </m:e>
                            <m:sup>
                              <m:r>
                                <a:rPr lang="en-US" altLang="zh-CN" i="1">
                                  <a:latin typeface="Cambria Math" panose="02040503050406030204" pitchFamily="18" charset="0"/>
                                </a:rPr>
                                <m:t>−2</m:t>
                              </m:r>
                              <m:r>
                                <a:rPr lang="zh-CN" altLang="en-US" i="1">
                                  <a:latin typeface="Cambria Math" panose="02040503050406030204" pitchFamily="18" charset="0"/>
                                </a:rPr>
                                <m:t>𝜋</m:t>
                              </m:r>
                              <m:r>
                                <a:rPr lang="en-US" altLang="zh-CN" i="1">
                                  <a:latin typeface="Cambria Math" panose="02040503050406030204" pitchFamily="18" charset="0"/>
                                </a:rPr>
                                <m:t>𝑗𝐹</m:t>
                              </m:r>
                            </m:sup>
                          </m:sSup>
                        </m:num>
                        <m:den>
                          <m:r>
                            <a:rPr lang="en-US" altLang="zh-CN" i="1">
                              <a:latin typeface="Cambria Math" panose="02040503050406030204" pitchFamily="18" charset="0"/>
                            </a:rPr>
                            <m:t>2</m:t>
                          </m:r>
                          <m:r>
                            <a:rPr lang="zh-CN" altLang="en-US" i="1">
                              <a:latin typeface="Cambria Math" panose="02040503050406030204" pitchFamily="18" charset="0"/>
                            </a:rPr>
                            <m:t>𝜋</m:t>
                          </m:r>
                          <m:r>
                            <a:rPr lang="en-US" altLang="zh-CN" i="1">
                              <a:latin typeface="Cambria Math" panose="02040503050406030204" pitchFamily="18" charset="0"/>
                            </a:rPr>
                            <m:t>𝑗𝐹</m:t>
                          </m:r>
                        </m:den>
                      </m:f>
                    </m:oMath>
                  </m:oMathPara>
                </a14:m>
                <a:endParaRPr lang="zh-CN" altLang="en-US" dirty="0"/>
              </a:p>
            </p:txBody>
          </p:sp>
        </mc:Choice>
        <mc:Fallback xmlns="">
          <p:sp>
            <p:nvSpPr>
              <p:cNvPr id="27" name="文本框 26">
                <a:extLst>
                  <a:ext uri="{FF2B5EF4-FFF2-40B4-BE49-F238E27FC236}">
                    <a16:creationId xmlns:a16="http://schemas.microsoft.com/office/drawing/2014/main" id="{C3E6BE95-1109-4854-BE6E-6C3A4168143A}"/>
                  </a:ext>
                </a:extLst>
              </p:cNvPr>
              <p:cNvSpPr txBox="1">
                <a:spLocks noRot="1" noChangeAspect="1" noMove="1" noResize="1" noEditPoints="1" noAdjustHandles="1" noChangeArrowheads="1" noChangeShapeType="1" noTextEdit="1"/>
              </p:cNvSpPr>
              <p:nvPr/>
            </p:nvSpPr>
            <p:spPr>
              <a:xfrm>
                <a:off x="6337062" y="4448412"/>
                <a:ext cx="2053063" cy="706412"/>
              </a:xfrm>
              <a:prstGeom prst="rect">
                <a:avLst/>
              </a:prstGeom>
              <a:blipFill>
                <a:blip r:embed="rId7"/>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8" name="文本框 27">
                <a:extLst>
                  <a:ext uri="{FF2B5EF4-FFF2-40B4-BE49-F238E27FC236}">
                    <a16:creationId xmlns:a16="http://schemas.microsoft.com/office/drawing/2014/main" id="{A1C5BD7E-14A5-43E2-94E5-711748CC78D4}"/>
                  </a:ext>
                </a:extLst>
              </p:cNvPr>
              <p:cNvSpPr txBox="1"/>
              <p:nvPr/>
            </p:nvSpPr>
            <p:spPr>
              <a:xfrm>
                <a:off x="6163021" y="3007767"/>
                <a:ext cx="147848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b="0" i="1" smtClean="0">
                          <a:latin typeface="Cambria Math" panose="02040503050406030204" pitchFamily="18" charset="0"/>
                        </a:rPr>
                        <m:t>𝑤h𝑒𝑛</m:t>
                      </m:r>
                      <m:r>
                        <a:rPr lang="en-US" altLang="zh-CN" b="0" i="1" smtClean="0">
                          <a:latin typeface="Cambria Math" panose="02040503050406030204" pitchFamily="18" charset="0"/>
                        </a:rPr>
                        <m:t> </m:t>
                      </m:r>
                      <m:r>
                        <a:rPr lang="en-US" altLang="zh-CN" b="0" i="1" smtClean="0">
                          <a:latin typeface="Cambria Math" panose="02040503050406030204" pitchFamily="18" charset="0"/>
                        </a:rPr>
                        <m:t>𝐹</m:t>
                      </m:r>
                      <m:r>
                        <a:rPr lang="en-US" altLang="zh-CN" b="0" i="1" smtClean="0">
                          <a:latin typeface="Cambria Math" panose="02040503050406030204" pitchFamily="18" charset="0"/>
                        </a:rPr>
                        <m:t> ≠0</m:t>
                      </m:r>
                    </m:oMath>
                  </m:oMathPara>
                </a14:m>
                <a:endParaRPr lang="zh-CN" altLang="en-US" dirty="0"/>
              </a:p>
            </p:txBody>
          </p:sp>
        </mc:Choice>
        <mc:Fallback xmlns="">
          <p:sp>
            <p:nvSpPr>
              <p:cNvPr id="28" name="文本框 27">
                <a:extLst>
                  <a:ext uri="{FF2B5EF4-FFF2-40B4-BE49-F238E27FC236}">
                    <a16:creationId xmlns:a16="http://schemas.microsoft.com/office/drawing/2014/main" id="{A1C5BD7E-14A5-43E2-94E5-711748CC78D4}"/>
                  </a:ext>
                </a:extLst>
              </p:cNvPr>
              <p:cNvSpPr txBox="1">
                <a:spLocks noRot="1" noChangeAspect="1" noMove="1" noResize="1" noEditPoints="1" noAdjustHandles="1" noChangeArrowheads="1" noChangeShapeType="1" noTextEdit="1"/>
              </p:cNvSpPr>
              <p:nvPr/>
            </p:nvSpPr>
            <p:spPr>
              <a:xfrm>
                <a:off x="6163021" y="3007767"/>
                <a:ext cx="1478482" cy="369332"/>
              </a:xfrm>
              <a:prstGeom prst="rect">
                <a:avLst/>
              </a:prstGeom>
              <a:blipFill>
                <a:blip r:embed="rId8"/>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9" name="文本框 28">
                <a:extLst>
                  <a:ext uri="{FF2B5EF4-FFF2-40B4-BE49-F238E27FC236}">
                    <a16:creationId xmlns:a16="http://schemas.microsoft.com/office/drawing/2014/main" id="{63DFBFC1-9F44-43FF-AB12-9EB5DFC918F0}"/>
                  </a:ext>
                </a:extLst>
              </p:cNvPr>
              <p:cNvSpPr txBox="1"/>
              <p:nvPr/>
            </p:nvSpPr>
            <p:spPr>
              <a:xfrm>
                <a:off x="9871650" y="3007767"/>
                <a:ext cx="147848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b="0" i="1" smtClean="0">
                          <a:latin typeface="Cambria Math" panose="02040503050406030204" pitchFamily="18" charset="0"/>
                        </a:rPr>
                        <m:t>𝑤h𝑒𝑛</m:t>
                      </m:r>
                      <m:r>
                        <a:rPr lang="en-US" altLang="zh-CN" b="0" i="1" smtClean="0">
                          <a:latin typeface="Cambria Math" panose="02040503050406030204" pitchFamily="18" charset="0"/>
                        </a:rPr>
                        <m:t> </m:t>
                      </m:r>
                      <m:r>
                        <a:rPr lang="en-US" altLang="zh-CN" b="0" i="1" smtClean="0">
                          <a:latin typeface="Cambria Math" panose="02040503050406030204" pitchFamily="18" charset="0"/>
                        </a:rPr>
                        <m:t>𝐹</m:t>
                      </m:r>
                      <m:r>
                        <a:rPr lang="en-US" altLang="zh-CN" b="0" i="1" smtClean="0">
                          <a:latin typeface="Cambria Math" panose="02040503050406030204" pitchFamily="18" charset="0"/>
                          <a:ea typeface="Cambria Math" panose="02040503050406030204" pitchFamily="18" charset="0"/>
                        </a:rPr>
                        <m:t>=0</m:t>
                      </m:r>
                    </m:oMath>
                  </m:oMathPara>
                </a14:m>
                <a:endParaRPr lang="zh-CN" altLang="en-US" dirty="0"/>
              </a:p>
            </p:txBody>
          </p:sp>
        </mc:Choice>
        <mc:Fallback xmlns="">
          <p:sp>
            <p:nvSpPr>
              <p:cNvPr id="29" name="文本框 28">
                <a:extLst>
                  <a:ext uri="{FF2B5EF4-FFF2-40B4-BE49-F238E27FC236}">
                    <a16:creationId xmlns:a16="http://schemas.microsoft.com/office/drawing/2014/main" id="{63DFBFC1-9F44-43FF-AB12-9EB5DFC918F0}"/>
                  </a:ext>
                </a:extLst>
              </p:cNvPr>
              <p:cNvSpPr txBox="1">
                <a:spLocks noRot="1" noChangeAspect="1" noMove="1" noResize="1" noEditPoints="1" noAdjustHandles="1" noChangeArrowheads="1" noChangeShapeType="1" noTextEdit="1"/>
              </p:cNvSpPr>
              <p:nvPr/>
            </p:nvSpPr>
            <p:spPr>
              <a:xfrm>
                <a:off x="9871650" y="3007767"/>
                <a:ext cx="1478482" cy="369332"/>
              </a:xfrm>
              <a:prstGeom prst="rect">
                <a:avLst/>
              </a:prstGeom>
              <a:blipFill>
                <a:blip r:embed="rId9"/>
                <a:stretch>
                  <a:fillRect/>
                </a:stretch>
              </a:blipFill>
            </p:spPr>
            <p:txBody>
              <a:bodyPr/>
              <a:lstStyle/>
              <a:p>
                <a:r>
                  <a:rPr lang="zh-CN" altLang="en-US">
                    <a:noFill/>
                  </a:rPr>
                  <a:t> </a:t>
                </a:r>
              </a:p>
            </p:txBody>
          </p:sp>
        </mc:Fallback>
      </mc:AlternateContent>
      <p:cxnSp>
        <p:nvCxnSpPr>
          <p:cNvPr id="31" name="直接箭头连接符 30">
            <a:extLst>
              <a:ext uri="{FF2B5EF4-FFF2-40B4-BE49-F238E27FC236}">
                <a16:creationId xmlns:a16="http://schemas.microsoft.com/office/drawing/2014/main" id="{ED2D79BE-7F3E-4070-92DC-65C9DB0DD82F}"/>
              </a:ext>
            </a:extLst>
          </p:cNvPr>
          <p:cNvCxnSpPr>
            <a:stCxn id="25" idx="2"/>
          </p:cNvCxnSpPr>
          <p:nvPr/>
        </p:nvCxnSpPr>
        <p:spPr>
          <a:xfrm flipH="1">
            <a:off x="7363594" y="2458151"/>
            <a:ext cx="826201" cy="54961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3" name="直接箭头连接符 32">
            <a:extLst>
              <a:ext uri="{FF2B5EF4-FFF2-40B4-BE49-F238E27FC236}">
                <a16:creationId xmlns:a16="http://schemas.microsoft.com/office/drawing/2014/main" id="{2557044A-B46A-48C3-AB21-F57CF33572DD}"/>
              </a:ext>
            </a:extLst>
          </p:cNvPr>
          <p:cNvCxnSpPr>
            <a:cxnSpLocks/>
          </p:cNvCxnSpPr>
          <p:nvPr/>
        </p:nvCxnSpPr>
        <p:spPr>
          <a:xfrm>
            <a:off x="8866833" y="2449879"/>
            <a:ext cx="1004817" cy="5578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35" name="文本框 34">
                <a:extLst>
                  <a:ext uri="{FF2B5EF4-FFF2-40B4-BE49-F238E27FC236}">
                    <a16:creationId xmlns:a16="http://schemas.microsoft.com/office/drawing/2014/main" id="{6AE97E18-55B1-4599-96EB-B98EBAE10DB7}"/>
                  </a:ext>
                </a:extLst>
              </p:cNvPr>
              <p:cNvSpPr txBox="1"/>
              <p:nvPr/>
            </p:nvSpPr>
            <p:spPr>
              <a:xfrm>
                <a:off x="9787854" y="3453102"/>
                <a:ext cx="2105256" cy="71282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CN" b="0" i="1" smtClean="0">
                          <a:latin typeface="Cambria Math" panose="02040503050406030204" pitchFamily="18" charset="0"/>
                        </a:rPr>
                        <m:t>𝑋</m:t>
                      </m:r>
                      <m:d>
                        <m:dPr>
                          <m:ctrlPr>
                            <a:rPr lang="en-US" altLang="zh-CN" b="0" i="1" smtClean="0">
                              <a:latin typeface="Cambria Math" panose="02040503050406030204" pitchFamily="18" charset="0"/>
                            </a:rPr>
                          </m:ctrlPr>
                        </m:dPr>
                        <m:e>
                          <m:r>
                            <a:rPr lang="en-US" altLang="zh-CN" b="0" i="1" smtClean="0">
                              <a:latin typeface="Cambria Math" panose="02040503050406030204" pitchFamily="18" charset="0"/>
                            </a:rPr>
                            <m:t>𝐹</m:t>
                          </m:r>
                        </m:e>
                      </m:d>
                      <m:r>
                        <a:rPr lang="en-US" altLang="zh-CN" b="0" i="1" smtClean="0">
                          <a:latin typeface="Cambria Math" panose="02040503050406030204" pitchFamily="18" charset="0"/>
                        </a:rPr>
                        <m:t>= </m:t>
                      </m:r>
                      <m:nary>
                        <m:naryPr>
                          <m:ctrlPr>
                            <a:rPr lang="en-US" altLang="zh-CN" b="0" i="1" smtClean="0">
                              <a:latin typeface="Cambria Math" panose="02040503050406030204" pitchFamily="18" charset="0"/>
                            </a:rPr>
                          </m:ctrlPr>
                        </m:naryPr>
                        <m:sub>
                          <m:r>
                            <m:rPr>
                              <m:brk m:alnAt="23"/>
                            </m:rPr>
                            <a:rPr lang="en-US" altLang="zh-CN" b="0" i="1" smtClean="0">
                              <a:latin typeface="Cambria Math" panose="02040503050406030204" pitchFamily="18" charset="0"/>
                            </a:rPr>
                            <m:t>−</m:t>
                          </m:r>
                          <m:r>
                            <a:rPr lang="en-US" altLang="zh-CN" b="0" i="1" smtClean="0">
                              <a:latin typeface="Cambria Math" panose="02040503050406030204" pitchFamily="18" charset="0"/>
                            </a:rPr>
                            <m:t>1</m:t>
                          </m:r>
                        </m:sub>
                        <m:sup>
                          <m:r>
                            <a:rPr lang="en-US" altLang="zh-CN" b="0" i="1" smtClean="0">
                              <a:latin typeface="Cambria Math" panose="02040503050406030204" pitchFamily="18" charset="0"/>
                            </a:rPr>
                            <m:t>1</m:t>
                          </m:r>
                        </m:sup>
                        <m:e>
                          <m:r>
                            <m:rPr>
                              <m:sty m:val="p"/>
                            </m:rPr>
                            <a:rPr lang="en-US" altLang="zh-CN" b="0" i="0" smtClean="0">
                              <a:latin typeface="Cambria Math" panose="02040503050406030204" pitchFamily="18" charset="0"/>
                            </a:rPr>
                            <m:t>d</m:t>
                          </m:r>
                          <m:r>
                            <a:rPr lang="en-US" altLang="zh-CN" b="0" i="1" smtClean="0">
                              <a:latin typeface="Cambria Math" panose="02040503050406030204" pitchFamily="18" charset="0"/>
                            </a:rPr>
                            <m:t>𝑥</m:t>
                          </m:r>
                        </m:e>
                      </m:nary>
                      <m:r>
                        <a:rPr lang="en-US" altLang="zh-CN" b="0" i="0" smtClean="0">
                          <a:latin typeface="Cambria Math" panose="02040503050406030204" pitchFamily="18" charset="0"/>
                        </a:rPr>
                        <m:t>=2</m:t>
                      </m:r>
                    </m:oMath>
                  </m:oMathPara>
                </a14:m>
                <a:endParaRPr lang="zh-CN" altLang="en-US" dirty="0"/>
              </a:p>
            </p:txBody>
          </p:sp>
        </mc:Choice>
        <mc:Fallback xmlns="">
          <p:sp>
            <p:nvSpPr>
              <p:cNvPr id="35" name="文本框 34">
                <a:extLst>
                  <a:ext uri="{FF2B5EF4-FFF2-40B4-BE49-F238E27FC236}">
                    <a16:creationId xmlns:a16="http://schemas.microsoft.com/office/drawing/2014/main" id="{6AE97E18-55B1-4599-96EB-B98EBAE10DB7}"/>
                  </a:ext>
                </a:extLst>
              </p:cNvPr>
              <p:cNvSpPr txBox="1">
                <a:spLocks noRot="1" noChangeAspect="1" noMove="1" noResize="1" noEditPoints="1" noAdjustHandles="1" noChangeArrowheads="1" noChangeShapeType="1" noTextEdit="1"/>
              </p:cNvSpPr>
              <p:nvPr/>
            </p:nvSpPr>
            <p:spPr>
              <a:xfrm>
                <a:off x="9787854" y="3453102"/>
                <a:ext cx="2105256" cy="712824"/>
              </a:xfrm>
              <a:prstGeom prst="rect">
                <a:avLst/>
              </a:prstGeom>
              <a:blipFill>
                <a:blip r:embed="rId10"/>
                <a:stretch>
                  <a:fillRect/>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429361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P spid="27" grpId="0"/>
      <p:bldP spid="28" grpId="0"/>
      <p:bldP spid="29" grpId="0"/>
      <p:bldP spid="35"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426</Words>
  <Application>Microsoft Office PowerPoint</Application>
  <PresentationFormat>Widescreen</PresentationFormat>
  <Paragraphs>96</Paragraphs>
  <Slides>10</Slides>
  <Notes>10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9" baseType="lpstr">
      <vt:lpstr>等线</vt:lpstr>
      <vt:lpstr>等线 Light</vt:lpstr>
      <vt:lpstr>Arial</vt:lpstr>
      <vt:lpstr>Calibri</vt:lpstr>
      <vt:lpstr>Cambria Math</vt:lpstr>
      <vt:lpstr>Segoe UI</vt:lpstr>
      <vt:lpstr>Times New Roman</vt:lpstr>
      <vt:lpstr>Office 主题​​</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张 若菡</dc:creator>
  <cp:lastModifiedBy>ZHANG, RUOHAN (PGR)</cp:lastModifiedBy>
  <cp:revision>71</cp:revision>
  <dcterms:created xsi:type="dcterms:W3CDTF">2021-01-29T00:56:22Z</dcterms:created>
  <dcterms:modified xsi:type="dcterms:W3CDTF">2024-01-25T04:22:29Z</dcterms:modified>
</cp:coreProperties>
</file>