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3.jpg" ContentType="image/jpg"/>
  <Override PartName="/ppt/media/image3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31" r:id="rId2"/>
    <p:sldId id="287" r:id="rId3"/>
    <p:sldId id="368" r:id="rId4"/>
    <p:sldId id="370" r:id="rId5"/>
    <p:sldId id="385" r:id="rId6"/>
    <p:sldId id="372" r:id="rId7"/>
    <p:sldId id="373" r:id="rId8"/>
    <p:sldId id="369" r:id="rId9"/>
    <p:sldId id="430" r:id="rId10"/>
    <p:sldId id="399" r:id="rId11"/>
    <p:sldId id="400" r:id="rId12"/>
    <p:sldId id="401" r:id="rId13"/>
    <p:sldId id="345" r:id="rId14"/>
    <p:sldId id="395" r:id="rId15"/>
    <p:sldId id="431" r:id="rId16"/>
    <p:sldId id="432" r:id="rId17"/>
    <p:sldId id="433" r:id="rId18"/>
    <p:sldId id="434" r:id="rId19"/>
    <p:sldId id="387" r:id="rId20"/>
    <p:sldId id="393" r:id="rId21"/>
    <p:sldId id="392" r:id="rId22"/>
    <p:sldId id="394" r:id="rId23"/>
    <p:sldId id="396" r:id="rId24"/>
    <p:sldId id="391" r:id="rId25"/>
    <p:sldId id="386" r:id="rId26"/>
    <p:sldId id="344" r:id="rId27"/>
    <p:sldId id="346" r:id="rId28"/>
    <p:sldId id="347" r:id="rId29"/>
    <p:sldId id="348" r:id="rId30"/>
    <p:sldId id="349" r:id="rId31"/>
    <p:sldId id="350" r:id="rId32"/>
    <p:sldId id="332" r:id="rId33"/>
    <p:sldId id="333" r:id="rId34"/>
    <p:sldId id="334" r:id="rId35"/>
    <p:sldId id="367" r:id="rId36"/>
    <p:sldId id="341" r:id="rId37"/>
    <p:sldId id="342" r:id="rId38"/>
    <p:sldId id="352" r:id="rId39"/>
    <p:sldId id="353" r:id="rId40"/>
    <p:sldId id="354" r:id="rId41"/>
    <p:sldId id="312" r:id="rId42"/>
    <p:sldId id="313" r:id="rId43"/>
    <p:sldId id="320" r:id="rId44"/>
    <p:sldId id="321" r:id="rId45"/>
    <p:sldId id="351" r:id="rId46"/>
    <p:sldId id="329" r:id="rId47"/>
    <p:sldId id="376" r:id="rId48"/>
    <p:sldId id="379" r:id="rId49"/>
    <p:sldId id="374" r:id="rId50"/>
    <p:sldId id="378" r:id="rId51"/>
    <p:sldId id="377" r:id="rId52"/>
    <p:sldId id="380" r:id="rId5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909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1CF69-3683-BA4F-AA06-A1032E9EA47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96347-1BE7-304A-B8F1-46FE1354F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96347-1BE7-304A-B8F1-46FE1354F0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9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96347-1BE7-304A-B8F1-46FE1354F0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9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96347-1BE7-304A-B8F1-46FE1354F0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9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96347-1BE7-304A-B8F1-46FE1354F0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91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96347-1BE7-304A-B8F1-46FE1354F0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9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7E72-914D-430E-8B64-02A10B4E02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A966D-F8B4-4A2C-AE01-D79D03EA11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15DC9-B3EF-4DFB-A1D9-BC466FCAACD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6ABEA-5B80-4C5F-9D9D-B182492C4B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87053-EA27-45F7-9419-82B1D5B64C3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975CA-01EA-4F44-9FAD-70F93D2958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43B56-2844-4865-84E6-109D34A9A0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3AC54-9103-4794-BB13-DAB440912C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81A2E-CA1D-422B-90CE-78E76CBFEC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80C9A-C880-40AB-8482-672B5117AE5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34683-80A6-498F-8D88-742131AC78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1D86274F-0B96-4259-9B68-36712ECB4D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ianfeng.feng@warwick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3.jpg"/><Relationship Id="rId5" Type="http://schemas.microsoft.com/office/2007/relationships/media" Target="../media/media5.wav"/><Relationship Id="rId10" Type="http://schemas.openxmlformats.org/officeDocument/2006/relationships/image" Target="../media/image22.jpg"/><Relationship Id="rId4" Type="http://schemas.openxmlformats.org/officeDocument/2006/relationships/audio" Target="../media/media4.wav"/><Relationship Id="rId9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6.jp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5.jpg"/><Relationship Id="rId5" Type="http://schemas.microsoft.com/office/2007/relationships/media" Target="../media/media5.wav"/><Relationship Id="rId1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audio" Target="../media/media4.wav"/><Relationship Id="rId9" Type="http://schemas.openxmlformats.org/officeDocument/2006/relationships/image" Target="../media/image21.jpg"/><Relationship Id="rId1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5.jpg"/><Relationship Id="rId18" Type="http://schemas.openxmlformats.org/officeDocument/2006/relationships/image" Target="../media/image19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jpg"/><Relationship Id="rId17" Type="http://schemas.openxmlformats.org/officeDocument/2006/relationships/image" Target="../media/image23.jpg"/><Relationship Id="rId2" Type="http://schemas.openxmlformats.org/officeDocument/2006/relationships/audio" Target="../media/media3.wav"/><Relationship Id="rId16" Type="http://schemas.openxmlformats.org/officeDocument/2006/relationships/image" Target="../media/image26.jp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7.jpg"/><Relationship Id="rId5" Type="http://schemas.microsoft.com/office/2007/relationships/media" Target="../media/media5.wav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4" Type="http://schemas.openxmlformats.org/officeDocument/2006/relationships/audio" Target="../media/media4.wav"/><Relationship Id="rId9" Type="http://schemas.openxmlformats.org/officeDocument/2006/relationships/image" Target="../media/image21.jpg"/><Relationship Id="rId1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5.jpg"/><Relationship Id="rId18" Type="http://schemas.openxmlformats.org/officeDocument/2006/relationships/image" Target="../media/image19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jpg"/><Relationship Id="rId17" Type="http://schemas.openxmlformats.org/officeDocument/2006/relationships/image" Target="../media/image23.jpg"/><Relationship Id="rId2" Type="http://schemas.openxmlformats.org/officeDocument/2006/relationships/audio" Target="../media/media3.wav"/><Relationship Id="rId16" Type="http://schemas.openxmlformats.org/officeDocument/2006/relationships/image" Target="../media/image26.jp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7.jpg"/><Relationship Id="rId5" Type="http://schemas.microsoft.com/office/2007/relationships/media" Target="../media/media5.wav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4" Type="http://schemas.openxmlformats.org/officeDocument/2006/relationships/audio" Target="../media/media4.wav"/><Relationship Id="rId9" Type="http://schemas.openxmlformats.org/officeDocument/2006/relationships/image" Target="../media/image21.jpg"/><Relationship Id="rId1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homepages.inf.ed.ac.uk/rbf/HIPR2/images/son3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algn="l" eaLnBrk="1" hangingPunct="1"/>
            <a:r>
              <a:rPr lang="en-GB" altLang="zh-CN" sz="4800" dirty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DCSP-10: Applications </a:t>
            </a:r>
            <a:endParaRPr lang="en-GB" altLang="zh-CN" sz="48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2133600"/>
            <a:ext cx="7416800" cy="3960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zh-CN" sz="44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Jianfeng</a:t>
            </a:r>
            <a:r>
              <a:rPr lang="en-GB" altLang="zh-CN" sz="4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Feng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Department of Computer Science Warwick Univ., UK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800" dirty="0">
                <a:solidFill>
                  <a:srgbClr val="000000"/>
                </a:solidFill>
                <a:latin typeface="Times New Roman" charset="0"/>
                <a:cs typeface="Times New Roman" charset="0"/>
                <a:hlinkClick r:id="rId2"/>
              </a:rPr>
              <a:t>Jianfeng.feng@warwick.ac.uk</a:t>
            </a: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http://www.dcs.warwick.ac.uk/~feng/dcsp.html</a:t>
            </a:r>
          </a:p>
          <a:p>
            <a:pPr eaLnBrk="1" hangingPunct="1">
              <a:lnSpc>
                <a:spcPct val="90000"/>
              </a:lnSpc>
            </a:pPr>
            <a:endParaRPr lang="en-GB" altLang="zh-CN" sz="2400" dirty="0">
              <a:solidFill>
                <a:schemeClr val="bg1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5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3968" y="1556792"/>
            <a:ext cx="4860032" cy="4320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357188" y="285750"/>
            <a:ext cx="8229600" cy="6095578"/>
          </a:xfrm>
        </p:spPr>
        <p:txBody>
          <a:bodyPr/>
          <a:lstStyle/>
          <a:p>
            <a:pPr marL="0" indent="0"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A few words on </a:t>
            </a:r>
            <a:r>
              <a:rPr lang="en-US" altLang="zh-CN" sz="2800" dirty="0" err="1">
                <a:solidFill>
                  <a:srgbClr val="000000"/>
                </a:solidFill>
              </a:rPr>
              <a:t>Matlab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</a:rPr>
              <a:t>periodogram</a:t>
            </a:r>
            <a:r>
              <a:rPr lang="en-US" altLang="zh-CN" sz="2400" dirty="0">
                <a:solidFill>
                  <a:srgbClr val="000000"/>
                </a:solidFill>
              </a:rPr>
              <a:t>                          </a:t>
            </a:r>
            <a:r>
              <a:rPr lang="en-US" altLang="zh-CN" sz="2400" dirty="0" err="1">
                <a:solidFill>
                  <a:srgbClr val="000000"/>
                </a:solidFill>
              </a:rPr>
              <a:t>pwelch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It is essentially </a:t>
            </a:r>
            <a:r>
              <a:rPr lang="en-US" altLang="zh-CN" sz="2000" dirty="0" err="1">
                <a:solidFill>
                  <a:srgbClr val="000000"/>
                </a:solidFill>
              </a:rPr>
              <a:t>fft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 err="1">
                <a:solidFill>
                  <a:srgbClr val="FF0000"/>
                </a:solidFill>
              </a:rPr>
              <a:t>Matlab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2132856"/>
            <a:ext cx="2880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= 1000;   t = 0:1/Fs:.3;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is the sampling 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x =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cos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(2*pi*t*200)+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randn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(size(t));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A cosine of 200Hz plus noise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periodogram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(x,[],'twosided',512,Fs);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The default window is used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4008" y="2132856"/>
            <a:ext cx="2964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= 1000;   t = 0:1/Fs:.296;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%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is the sampling 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x =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cos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(2*pi*t*200)+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randn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(size(t));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% A cosine of 200Hz plus noise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pwelch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(x,[],[],[],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,'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twosided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');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Uses default window, overlap &amp; NFFT. </a:t>
            </a:r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1746"/>
            <a:ext cx="4572000" cy="2719542"/>
          </a:xfrm>
          <a:prstGeom prst="rect">
            <a:avLst/>
          </a:prstGeom>
        </p:spPr>
      </p:pic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572000" cy="2736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570" y="630002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It is slightly advanced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569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3968" y="1556792"/>
            <a:ext cx="4860032" cy="4320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357188" y="285750"/>
            <a:ext cx="8229600" cy="6095578"/>
          </a:xfrm>
        </p:spPr>
        <p:txBody>
          <a:bodyPr/>
          <a:lstStyle/>
          <a:p>
            <a:pPr marL="0" indent="0"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A few words on </a:t>
            </a:r>
            <a:r>
              <a:rPr lang="en-US" altLang="zh-CN" sz="2800" dirty="0" err="1">
                <a:solidFill>
                  <a:srgbClr val="000000"/>
                </a:solidFill>
              </a:rPr>
              <a:t>Matlab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</a:rPr>
              <a:t>periodogram</a:t>
            </a:r>
            <a:r>
              <a:rPr lang="en-US" altLang="zh-CN" sz="2400" dirty="0">
                <a:solidFill>
                  <a:srgbClr val="000000"/>
                </a:solidFill>
              </a:rPr>
              <a:t>                          </a:t>
            </a:r>
            <a:r>
              <a:rPr lang="en-US" altLang="zh-CN" sz="2400" dirty="0" err="1">
                <a:solidFill>
                  <a:srgbClr val="000000"/>
                </a:solidFill>
              </a:rPr>
              <a:t>pwelch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It is essentially </a:t>
            </a:r>
            <a:r>
              <a:rPr lang="en-US" altLang="zh-CN" sz="2000" dirty="0" err="1">
                <a:solidFill>
                  <a:srgbClr val="000000"/>
                </a:solidFill>
              </a:rPr>
              <a:t>fft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 err="1">
                <a:solidFill>
                  <a:srgbClr val="FF0000"/>
                </a:solidFill>
              </a:rPr>
              <a:t>Matlab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2132856"/>
            <a:ext cx="2880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= 1000;   t = 0:1/Fs:.3;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is the sampling 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x =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cos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(2*pi*t*200)+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randn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(size(t));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A cosine of 200Hz plus noise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periodogram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(x,[],'twosided',512,Fs);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The default window is used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4008" y="2132856"/>
            <a:ext cx="2964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= 1000;   t = 0:1/Fs:.296;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%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is the sampling 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x =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cos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(2*pi*t*200)+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randn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(size(t));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% A cosine of 200Hz plus noise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pwelch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(x,[],[],[],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,'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twosided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');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Uses default window, overlap &amp; NFFT. </a:t>
            </a:r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572000" cy="1440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570" y="630002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It is slightly advanced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pic>
        <p:nvPicPr>
          <p:cNvPr id="9" name="Picture 8" descr="untitl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19" y="4670855"/>
            <a:ext cx="5286291" cy="1278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672" y="4725144"/>
            <a:ext cx="120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Abs(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(x))</a:t>
            </a:r>
          </a:p>
        </p:txBody>
      </p:sp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57200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10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" y="4670855"/>
            <a:ext cx="5214283" cy="1278425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 err="1">
                <a:solidFill>
                  <a:srgbClr val="FF0000"/>
                </a:solidFill>
              </a:rPr>
              <a:t>Matlab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2132856"/>
            <a:ext cx="2880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= 1000;   t = 0:1/Fs:.3;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is the sampling 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x =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cos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(2*pi*t*200)+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randn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(size(t));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A cosine of 200Hz plus noise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periodogram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(x,[],'twosided',512,Fs);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The default window is used</a:t>
            </a:r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572000" cy="1440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570" y="630002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It is slightly advanced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725144"/>
            <a:ext cx="120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Abs(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(x))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1960" y="1556792"/>
            <a:ext cx="5004048" cy="44644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6974" y="2032243"/>
            <a:ext cx="4493538" cy="3701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= 1000;   t = 0:1/Fs:.296;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%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is the sampling 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x =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cos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(2*pi*t*200)+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randn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(size(t));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% A cosine of 200Hz plus noise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pwelch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(x,[],[],[],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,'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twosided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');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% Uses default window, overlap &amp; NFFT.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In Welch,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essentially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the signals are divided into many segments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For each segments, an FFT is carried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The summation of FFT is plotted and hence the noise is averaged out </a:t>
            </a:r>
          </a:p>
        </p:txBody>
      </p:sp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572000" cy="1368152"/>
          </a:xfrm>
          <a:prstGeom prst="rect">
            <a:avLst/>
          </a:prstGeom>
        </p:spPr>
      </p:pic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357188" y="285750"/>
            <a:ext cx="8229600" cy="6095578"/>
          </a:xfrm>
        </p:spPr>
        <p:txBody>
          <a:bodyPr/>
          <a:lstStyle/>
          <a:p>
            <a:pPr marL="0" indent="0"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A few words on </a:t>
            </a:r>
            <a:r>
              <a:rPr lang="en-US" altLang="zh-CN" sz="2800" dirty="0" err="1">
                <a:solidFill>
                  <a:srgbClr val="000000"/>
                </a:solidFill>
              </a:rPr>
              <a:t>Matlab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</a:rPr>
              <a:t>periodogram</a:t>
            </a:r>
            <a:r>
              <a:rPr lang="en-US" altLang="zh-CN" sz="2400" dirty="0">
                <a:solidFill>
                  <a:srgbClr val="000000"/>
                </a:solidFill>
              </a:rPr>
              <a:t>                          </a:t>
            </a:r>
            <a:r>
              <a:rPr lang="en-US" altLang="zh-CN" sz="2400" dirty="0" err="1">
                <a:solidFill>
                  <a:srgbClr val="000000"/>
                </a:solidFill>
              </a:rPr>
              <a:t>pwelch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It is essentially </a:t>
            </a:r>
            <a:r>
              <a:rPr lang="en-US" altLang="zh-CN" sz="2000" dirty="0" err="1">
                <a:solidFill>
                  <a:srgbClr val="000000"/>
                </a:solidFill>
              </a:rPr>
              <a:t>fft</a:t>
            </a:r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49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507288" cy="5472608"/>
          </a:xfrm>
        </p:spPr>
        <p:txBody>
          <a:bodyPr/>
          <a:lstStyle/>
          <a:p>
            <a:r>
              <a:rPr lang="en-US" sz="1800" dirty="0"/>
              <a:t> </a:t>
            </a:r>
            <a:r>
              <a:rPr lang="en-US" sz="1400" dirty="0"/>
              <a:t>Sampling rate is </a:t>
            </a:r>
            <a:r>
              <a:rPr lang="en-US" sz="1400" i="1" dirty="0" err="1"/>
              <a:t>F</a:t>
            </a:r>
            <a:r>
              <a:rPr lang="en-US" sz="1400" i="1" baseline="-25000" dirty="0" err="1"/>
              <a:t>s</a:t>
            </a:r>
            <a:r>
              <a:rPr lang="en-US" sz="1400" i="1" baseline="-25000" dirty="0"/>
              <a:t>,</a:t>
            </a:r>
            <a:r>
              <a:rPr lang="en-US" sz="1400" i="1" dirty="0"/>
              <a:t> </a:t>
            </a:r>
            <a:r>
              <a:rPr lang="en-US" sz="1400" dirty="0"/>
              <a:t>the largest (fastest) frequency from the data is then </a:t>
            </a:r>
            <a:r>
              <a:rPr lang="en-US" sz="1400" i="1" dirty="0" err="1"/>
              <a:t>F</a:t>
            </a:r>
            <a:r>
              <a:rPr lang="en-US" sz="1400" i="1" baseline="-25000" dirty="0" err="1"/>
              <a:t>s</a:t>
            </a:r>
            <a:r>
              <a:rPr lang="en-US" sz="1400" i="1" dirty="0"/>
              <a:t>/2</a:t>
            </a:r>
          </a:p>
          <a:p>
            <a:endParaRPr lang="en-US" sz="1400" dirty="0"/>
          </a:p>
          <a:p>
            <a:r>
              <a:rPr lang="en-US" sz="1400" dirty="0"/>
              <a:t>Remembering that our frequency domain is in [0 2</a:t>
            </a:r>
            <a:r>
              <a:rPr lang="en-US" sz="1400" dirty="0">
                <a:latin typeface="Symbol" charset="2"/>
                <a:cs typeface="Symbol" charset="2"/>
              </a:rPr>
              <a:t>p</a:t>
            </a:r>
            <a:r>
              <a:rPr lang="en-US" sz="1400" dirty="0"/>
              <a:t>] which matches to [0 </a:t>
            </a:r>
            <a:r>
              <a:rPr lang="en-US" sz="1400" dirty="0" err="1"/>
              <a:t>F</a:t>
            </a:r>
            <a:r>
              <a:rPr lang="en-US" sz="1400" baseline="-25000" dirty="0" err="1"/>
              <a:t>s</a:t>
            </a:r>
            <a:r>
              <a:rPr lang="en-US" sz="1400" dirty="0"/>
              <a:t>]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Divide [0 </a:t>
            </a:r>
            <a:r>
              <a:rPr lang="en-US" sz="1400" dirty="0" err="1"/>
              <a:t>F</a:t>
            </a:r>
            <a:r>
              <a:rPr lang="en-US" sz="1400" baseline="-25000" dirty="0" err="1"/>
              <a:t>s</a:t>
            </a:r>
            <a:r>
              <a:rPr lang="en-US" sz="1400" dirty="0"/>
              <a:t>] into N intervals and plot abs X[k] against </a:t>
            </a:r>
            <a:r>
              <a:rPr lang="en-US" sz="1400" dirty="0" err="1"/>
              <a:t>kF</a:t>
            </a:r>
            <a:r>
              <a:rPr lang="en-US" sz="1400" baseline="-25000" dirty="0" err="1"/>
              <a:t>s</a:t>
            </a:r>
            <a:r>
              <a:rPr lang="en-US" sz="1400" dirty="0"/>
              <a:t>/N which gives power against frequency</a:t>
            </a:r>
            <a:endParaRPr lang="en-US" sz="1400" i="1" baseline="-25000" dirty="0"/>
          </a:p>
          <a:p>
            <a:endParaRPr lang="en-US" sz="1400" i="1" baseline="-25000" dirty="0"/>
          </a:p>
          <a:p>
            <a:r>
              <a:rPr lang="en-US" sz="1400" dirty="0"/>
              <a:t>Since it is symmetric, we sometime only plot out [0, </a:t>
            </a:r>
            <a:r>
              <a:rPr lang="en-US" sz="1400" dirty="0" err="1"/>
              <a:t>F</a:t>
            </a:r>
            <a:r>
              <a:rPr lang="en-US" sz="1400" baseline="-25000" dirty="0" err="1"/>
              <a:t>s</a:t>
            </a:r>
            <a:r>
              <a:rPr lang="en-US" sz="1400" baseline="-25000" dirty="0"/>
              <a:t>/</a:t>
            </a:r>
            <a:r>
              <a:rPr lang="en-US" sz="1400" dirty="0"/>
              <a:t>/2] </a:t>
            </a:r>
          </a:p>
          <a:p>
            <a:endParaRPr lang="en-US" sz="1600" i="1" baseline="-25000" dirty="0"/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5496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Understanding the plot</a:t>
            </a:r>
          </a:p>
        </p:txBody>
      </p:sp>
      <p:sp>
        <p:nvSpPr>
          <p:cNvPr id="8" name="Rectangle 7"/>
          <p:cNvSpPr/>
          <p:nvPr/>
        </p:nvSpPr>
        <p:spPr>
          <a:xfrm>
            <a:off x="2339752" y="4365104"/>
            <a:ext cx="4896544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8784976" cy="3744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0466" y="4437112"/>
            <a:ext cx="187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</a:t>
            </a:r>
            <a:r>
              <a:rPr lang="en-US" dirty="0" err="1"/>
              <a:t>F</a:t>
            </a:r>
            <a:r>
              <a:rPr lang="en-US" baseline="-25000" dirty="0" err="1"/>
              <a:t>s</a:t>
            </a:r>
            <a:r>
              <a:rPr lang="en-US" baseline="-25000" dirty="0"/>
              <a:t> </a:t>
            </a:r>
            <a:r>
              <a:rPr lang="en-US" dirty="0"/>
              <a:t>=1 0 Hz</a:t>
            </a:r>
          </a:p>
        </p:txBody>
      </p:sp>
    </p:spTree>
    <p:extLst>
      <p:ext uri="{BB962C8B-B14F-4D97-AF65-F5344CB8AC3E}">
        <p14:creationId xmlns:p14="http://schemas.microsoft.com/office/powerpoint/2010/main" val="1973400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Spectrogram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r>
              <a:rPr lang="en-US" altLang="zh-CN" dirty="0"/>
              <a:t>It is called STFT (short time Fourier transform)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sz="2800" dirty="0"/>
              <a:t> The obtained results are plotted using </a:t>
            </a:r>
            <a:r>
              <a:rPr lang="en-US" altLang="zh-CN" sz="2800" dirty="0" err="1"/>
              <a:t>colour</a:t>
            </a:r>
            <a:r>
              <a:rPr lang="en-US" altLang="zh-CN" sz="2800" dirty="0"/>
              <a:t> map as in the next figure: spectrogram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" y="2060848"/>
            <a:ext cx="9144000" cy="2952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1680" y="2636912"/>
            <a:ext cx="2376264" cy="17281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8000"/>
                </a:schemeClr>
              </a:gs>
              <a:gs pos="80000">
                <a:schemeClr val="accent1">
                  <a:shade val="93000"/>
                  <a:satMod val="130000"/>
                  <a:alpha val="48000"/>
                </a:schemeClr>
              </a:gs>
              <a:gs pos="100000">
                <a:schemeClr val="accent1">
                  <a:shade val="94000"/>
                  <a:satMod val="135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08104" y="2636912"/>
            <a:ext cx="2376264" cy="17281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8000"/>
                </a:schemeClr>
              </a:gs>
              <a:gs pos="80000">
                <a:schemeClr val="accent1">
                  <a:shade val="93000"/>
                  <a:satMod val="130000"/>
                  <a:alpha val="48000"/>
                </a:schemeClr>
              </a:gs>
              <a:gs pos="100000">
                <a:schemeClr val="accent1">
                  <a:shade val="94000"/>
                  <a:satMod val="135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4139952" y="3284984"/>
            <a:ext cx="1152128" cy="48463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4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Math </a:t>
            </a:r>
          </a:p>
        </p:txBody>
      </p:sp>
      <p:pic>
        <p:nvPicPr>
          <p:cNvPr id="16" name="内容占位符 15">
            <a:extLst>
              <a:ext uri="{FF2B5EF4-FFF2-40B4-BE49-F238E27FC236}">
                <a16:creationId xmlns:a16="http://schemas.microsoft.com/office/drawing/2014/main" id="{471B30A7-008F-4451-991A-4986AA483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26" t="60976" r="22145" b="29723"/>
          <a:stretch/>
        </p:blipFill>
        <p:spPr>
          <a:xfrm>
            <a:off x="96027" y="1052736"/>
            <a:ext cx="8940459" cy="1143000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2FFE67B-2888-46E2-B516-855BD0618BCB}"/>
              </a:ext>
            </a:extLst>
          </p:cNvPr>
          <p:cNvCxnSpPr>
            <a:cxnSpLocks/>
          </p:cNvCxnSpPr>
          <p:nvPr/>
        </p:nvCxnSpPr>
        <p:spPr>
          <a:xfrm>
            <a:off x="2339752" y="4149080"/>
            <a:ext cx="338437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1F7BCE1-6F45-461C-BCD7-7D2130E2A0A1}"/>
              </a:ext>
            </a:extLst>
          </p:cNvPr>
          <p:cNvCxnSpPr>
            <a:cxnSpLocks/>
          </p:cNvCxnSpPr>
          <p:nvPr/>
        </p:nvCxnSpPr>
        <p:spPr>
          <a:xfrm flipV="1">
            <a:off x="2492152" y="2492896"/>
            <a:ext cx="0" cy="1808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DEE1DD54-06D6-49C4-9F6B-60BE9F353189}"/>
              </a:ext>
            </a:extLst>
          </p:cNvPr>
          <p:cNvSpPr/>
          <p:nvPr/>
        </p:nvSpPr>
        <p:spPr>
          <a:xfrm>
            <a:off x="2492151" y="3212976"/>
            <a:ext cx="1935829" cy="914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E318132-87A7-4699-AC26-35A1A92C1FB6}"/>
              </a:ext>
            </a:extLst>
          </p:cNvPr>
          <p:cNvSpPr txBox="1"/>
          <p:nvPr/>
        </p:nvSpPr>
        <p:spPr>
          <a:xfrm>
            <a:off x="2195736" y="3212976"/>
            <a:ext cx="26853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                                     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                               T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CD08A42-F7BC-4CE9-9186-5EB2A54E4E19}"/>
              </a:ext>
            </a:extLst>
          </p:cNvPr>
          <p:cNvSpPr txBox="1"/>
          <p:nvPr/>
        </p:nvSpPr>
        <p:spPr>
          <a:xfrm>
            <a:off x="6444208" y="1628802"/>
            <a:ext cx="46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9001287-07BC-4BFB-936A-1922F2F63BDA}"/>
              </a:ext>
            </a:extLst>
          </p:cNvPr>
          <p:cNvSpPr txBox="1"/>
          <p:nvPr/>
        </p:nvSpPr>
        <p:spPr>
          <a:xfrm>
            <a:off x="2987824" y="2636912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</a:t>
            </a:r>
            <a:r>
              <a:rPr lang="en-US" altLang="zh-CN" baseline="-25000" dirty="0"/>
              <a:t>T</a:t>
            </a:r>
            <a:r>
              <a:rPr lang="en-US" altLang="zh-CN" dirty="0"/>
              <a:t>[n]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E29D67F-CD85-4952-B7E5-222F7E7D9E2F}"/>
              </a:ext>
            </a:extLst>
          </p:cNvPr>
          <p:cNvSpPr txBox="1"/>
          <p:nvPr/>
        </p:nvSpPr>
        <p:spPr>
          <a:xfrm>
            <a:off x="251520" y="5301208"/>
            <a:ext cx="860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You can certainly choose many ‘windows’ here:  triangle, Gaussian, Hamming etc.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2263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3968" y="1556792"/>
            <a:ext cx="4860032" cy="4320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357188" y="285750"/>
            <a:ext cx="8229600" cy="6095578"/>
          </a:xfrm>
        </p:spPr>
        <p:txBody>
          <a:bodyPr/>
          <a:lstStyle/>
          <a:p>
            <a:pPr marL="0" indent="0"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A few words on </a:t>
            </a:r>
            <a:r>
              <a:rPr lang="en-US" altLang="zh-CN" sz="2800" dirty="0" err="1">
                <a:solidFill>
                  <a:srgbClr val="000000"/>
                </a:solidFill>
              </a:rPr>
              <a:t>Matlab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</a:rPr>
              <a:t>periodogram</a:t>
            </a:r>
            <a:r>
              <a:rPr lang="en-US" altLang="zh-CN" sz="2400" dirty="0">
                <a:solidFill>
                  <a:srgbClr val="000000"/>
                </a:solidFill>
              </a:rPr>
              <a:t>                          </a:t>
            </a:r>
            <a:r>
              <a:rPr lang="en-US" altLang="zh-CN" sz="2400" dirty="0" err="1">
                <a:solidFill>
                  <a:srgbClr val="000000"/>
                </a:solidFill>
              </a:rPr>
              <a:t>pwelch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It is essentially </a:t>
            </a:r>
            <a:r>
              <a:rPr lang="en-US" altLang="zh-CN" sz="2000" dirty="0" err="1">
                <a:solidFill>
                  <a:srgbClr val="000000"/>
                </a:solidFill>
              </a:rPr>
              <a:t>fft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 err="1">
                <a:solidFill>
                  <a:srgbClr val="FF0000"/>
                </a:solidFill>
              </a:rPr>
              <a:t>Matlab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2132856"/>
            <a:ext cx="2880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</a:t>
            </a:r>
            <a:r>
              <a:rPr lang="en-US" sz="1100" dirty="0" err="1"/>
              <a:t>Fs</a:t>
            </a:r>
            <a:r>
              <a:rPr lang="en-US" sz="1100" dirty="0"/>
              <a:t> = 1000;   t = 0:1/Fs:.3;</a:t>
            </a:r>
          </a:p>
          <a:p>
            <a:r>
              <a:rPr lang="en-US" sz="1100" dirty="0"/>
              <a:t>% </a:t>
            </a:r>
            <a:r>
              <a:rPr lang="en-US" sz="1100" dirty="0" err="1"/>
              <a:t>Fs</a:t>
            </a:r>
            <a:r>
              <a:rPr lang="en-US" sz="1100" dirty="0"/>
              <a:t> is the sampling rate</a:t>
            </a:r>
          </a:p>
          <a:p>
            <a:r>
              <a:rPr lang="en-US" sz="1100" dirty="0"/>
              <a:t>       x = </a:t>
            </a:r>
            <a:r>
              <a:rPr lang="en-US" sz="1100" dirty="0" err="1"/>
              <a:t>cos</a:t>
            </a:r>
            <a:r>
              <a:rPr lang="en-US" sz="1100" dirty="0"/>
              <a:t>(2*pi*t*200)+</a:t>
            </a:r>
            <a:r>
              <a:rPr lang="en-US" sz="1100" dirty="0" err="1"/>
              <a:t>randn</a:t>
            </a:r>
            <a:r>
              <a:rPr lang="en-US" sz="1100" dirty="0"/>
              <a:t>(size(t));  </a:t>
            </a:r>
          </a:p>
          <a:p>
            <a:r>
              <a:rPr lang="en-US" sz="1100" dirty="0"/>
              <a:t>% A cosine of 200Hz plus noise</a:t>
            </a:r>
          </a:p>
          <a:p>
            <a:r>
              <a:rPr lang="en-US" sz="1100" dirty="0"/>
              <a:t>       </a:t>
            </a:r>
            <a:r>
              <a:rPr lang="en-US" sz="1100" dirty="0" err="1"/>
              <a:t>periodogram</a:t>
            </a:r>
            <a:r>
              <a:rPr lang="en-US" sz="1100" dirty="0"/>
              <a:t>(x,[],'twosided',512,Fs); </a:t>
            </a:r>
          </a:p>
          <a:p>
            <a:r>
              <a:rPr lang="en-US" sz="1100" dirty="0"/>
              <a:t>% The default window is used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4008" y="2132856"/>
            <a:ext cx="2964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Fs</a:t>
            </a:r>
            <a:r>
              <a:rPr lang="en-US" sz="1200" dirty="0"/>
              <a:t> = 1000;   t = 0:1/Fs:.296;</a:t>
            </a:r>
          </a:p>
          <a:p>
            <a:r>
              <a:rPr lang="en-US" sz="1200" dirty="0"/>
              <a:t> %</a:t>
            </a:r>
            <a:r>
              <a:rPr lang="en-US" sz="1200" dirty="0" err="1"/>
              <a:t>Fs</a:t>
            </a:r>
            <a:r>
              <a:rPr lang="en-US" sz="1200" dirty="0"/>
              <a:t> is the sampling rate</a:t>
            </a:r>
          </a:p>
          <a:p>
            <a:r>
              <a:rPr lang="en-US" sz="1200" dirty="0"/>
              <a:t>       x = </a:t>
            </a:r>
            <a:r>
              <a:rPr lang="en-US" sz="1200" dirty="0" err="1"/>
              <a:t>cos</a:t>
            </a:r>
            <a:r>
              <a:rPr lang="en-US" sz="1200" dirty="0"/>
              <a:t>(2*pi*t*200)+</a:t>
            </a:r>
            <a:r>
              <a:rPr lang="en-US" sz="1200" dirty="0" err="1"/>
              <a:t>randn</a:t>
            </a:r>
            <a:r>
              <a:rPr lang="en-US" sz="1200" dirty="0"/>
              <a:t>(size(t));  </a:t>
            </a:r>
          </a:p>
          <a:p>
            <a:r>
              <a:rPr lang="en-US" sz="1200" dirty="0"/>
              <a:t> % A cosine of 200Hz plus noise</a:t>
            </a:r>
          </a:p>
          <a:p>
            <a:r>
              <a:rPr lang="en-US" sz="1200" dirty="0"/>
              <a:t>       </a:t>
            </a:r>
            <a:r>
              <a:rPr lang="en-US" sz="1200" dirty="0" err="1"/>
              <a:t>pwelch</a:t>
            </a:r>
            <a:r>
              <a:rPr lang="en-US" sz="1200" dirty="0"/>
              <a:t>(x,[],[],[],</a:t>
            </a:r>
            <a:r>
              <a:rPr lang="en-US" sz="1200" dirty="0" err="1"/>
              <a:t>Fs</a:t>
            </a:r>
            <a:r>
              <a:rPr lang="en-US" sz="1200" dirty="0"/>
              <a:t>,'</a:t>
            </a:r>
            <a:r>
              <a:rPr lang="en-US" sz="1200" dirty="0" err="1"/>
              <a:t>twosided</a:t>
            </a:r>
            <a:r>
              <a:rPr lang="en-US" sz="1200" dirty="0"/>
              <a:t>'); </a:t>
            </a:r>
          </a:p>
          <a:p>
            <a:r>
              <a:rPr lang="en-US" sz="1200" dirty="0"/>
              <a:t>% Uses default window, overlap &amp; NFFT. </a:t>
            </a:r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1746"/>
            <a:ext cx="4572000" cy="2719542"/>
          </a:xfrm>
          <a:prstGeom prst="rect">
            <a:avLst/>
          </a:prstGeom>
        </p:spPr>
      </p:pic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572000" cy="2736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570" y="630002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It is slightly advanced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2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3968" y="1556792"/>
            <a:ext cx="4860032" cy="4320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357188" y="285750"/>
            <a:ext cx="8229600" cy="6095578"/>
          </a:xfrm>
        </p:spPr>
        <p:txBody>
          <a:bodyPr/>
          <a:lstStyle/>
          <a:p>
            <a:pPr marL="0" indent="0"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A few words on </a:t>
            </a:r>
            <a:r>
              <a:rPr lang="en-US" altLang="zh-CN" sz="2800" dirty="0" err="1">
                <a:solidFill>
                  <a:srgbClr val="000000"/>
                </a:solidFill>
              </a:rPr>
              <a:t>Matlab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</a:rPr>
              <a:t>periodogram</a:t>
            </a:r>
            <a:r>
              <a:rPr lang="en-US" altLang="zh-CN" sz="2400" dirty="0">
                <a:solidFill>
                  <a:srgbClr val="000000"/>
                </a:solidFill>
              </a:rPr>
              <a:t>                          </a:t>
            </a:r>
            <a:r>
              <a:rPr lang="en-US" altLang="zh-CN" sz="2400" dirty="0" err="1">
                <a:solidFill>
                  <a:srgbClr val="000000"/>
                </a:solidFill>
              </a:rPr>
              <a:t>pwelch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It is essentially </a:t>
            </a:r>
            <a:r>
              <a:rPr lang="en-US" altLang="zh-CN" sz="2000" dirty="0" err="1">
                <a:solidFill>
                  <a:srgbClr val="000000"/>
                </a:solidFill>
              </a:rPr>
              <a:t>fft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 err="1">
                <a:solidFill>
                  <a:srgbClr val="FF0000"/>
                </a:solidFill>
              </a:rPr>
              <a:t>Matlab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2132856"/>
            <a:ext cx="2880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</a:t>
            </a:r>
            <a:r>
              <a:rPr lang="en-US" sz="1100" dirty="0" err="1"/>
              <a:t>Fs</a:t>
            </a:r>
            <a:r>
              <a:rPr lang="en-US" sz="1100" dirty="0"/>
              <a:t> = 1000;   t = 0:1/Fs:.3;</a:t>
            </a:r>
          </a:p>
          <a:p>
            <a:r>
              <a:rPr lang="en-US" sz="1100" dirty="0"/>
              <a:t>% </a:t>
            </a:r>
            <a:r>
              <a:rPr lang="en-US" sz="1100" dirty="0" err="1"/>
              <a:t>Fs</a:t>
            </a:r>
            <a:r>
              <a:rPr lang="en-US" sz="1100" dirty="0"/>
              <a:t> is the sampling rate</a:t>
            </a:r>
          </a:p>
          <a:p>
            <a:r>
              <a:rPr lang="en-US" sz="1100" dirty="0"/>
              <a:t>       x = </a:t>
            </a:r>
            <a:r>
              <a:rPr lang="en-US" sz="1100" dirty="0" err="1"/>
              <a:t>cos</a:t>
            </a:r>
            <a:r>
              <a:rPr lang="en-US" sz="1100" dirty="0"/>
              <a:t>(2*pi*t*200)+</a:t>
            </a:r>
            <a:r>
              <a:rPr lang="en-US" sz="1100" dirty="0" err="1"/>
              <a:t>randn</a:t>
            </a:r>
            <a:r>
              <a:rPr lang="en-US" sz="1100" dirty="0"/>
              <a:t>(size(t));  </a:t>
            </a:r>
          </a:p>
          <a:p>
            <a:r>
              <a:rPr lang="en-US" sz="1100" dirty="0"/>
              <a:t>% A cosine of 200Hz plus noise</a:t>
            </a:r>
          </a:p>
          <a:p>
            <a:r>
              <a:rPr lang="en-US" sz="1100" dirty="0"/>
              <a:t>       </a:t>
            </a:r>
            <a:r>
              <a:rPr lang="en-US" sz="1100" dirty="0" err="1"/>
              <a:t>periodogram</a:t>
            </a:r>
            <a:r>
              <a:rPr lang="en-US" sz="1100" dirty="0"/>
              <a:t>(x,[],'twosided',512,Fs); </a:t>
            </a:r>
          </a:p>
          <a:p>
            <a:r>
              <a:rPr lang="en-US" sz="1100" dirty="0"/>
              <a:t>% The default window is used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4008" y="2132856"/>
            <a:ext cx="2964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Fs</a:t>
            </a:r>
            <a:r>
              <a:rPr lang="en-US" sz="1200" dirty="0"/>
              <a:t> = 1000;   t = 0:1/Fs:.296;</a:t>
            </a:r>
          </a:p>
          <a:p>
            <a:r>
              <a:rPr lang="en-US" sz="1200" dirty="0"/>
              <a:t> %</a:t>
            </a:r>
            <a:r>
              <a:rPr lang="en-US" sz="1200" dirty="0" err="1"/>
              <a:t>Fs</a:t>
            </a:r>
            <a:r>
              <a:rPr lang="en-US" sz="1200" dirty="0"/>
              <a:t> is the sampling rate</a:t>
            </a:r>
          </a:p>
          <a:p>
            <a:r>
              <a:rPr lang="en-US" sz="1200" dirty="0"/>
              <a:t>       x = </a:t>
            </a:r>
            <a:r>
              <a:rPr lang="en-US" sz="1200" dirty="0" err="1"/>
              <a:t>cos</a:t>
            </a:r>
            <a:r>
              <a:rPr lang="en-US" sz="1200" dirty="0"/>
              <a:t>(2*pi*t*200)+</a:t>
            </a:r>
            <a:r>
              <a:rPr lang="en-US" sz="1200" dirty="0" err="1"/>
              <a:t>randn</a:t>
            </a:r>
            <a:r>
              <a:rPr lang="en-US" sz="1200" dirty="0"/>
              <a:t>(size(t));  </a:t>
            </a:r>
          </a:p>
          <a:p>
            <a:r>
              <a:rPr lang="en-US" sz="1200" dirty="0"/>
              <a:t> % A cosine of 200Hz plus noise</a:t>
            </a:r>
          </a:p>
          <a:p>
            <a:r>
              <a:rPr lang="en-US" sz="1200" dirty="0"/>
              <a:t>       </a:t>
            </a:r>
            <a:r>
              <a:rPr lang="en-US" sz="1200" dirty="0" err="1"/>
              <a:t>pwelch</a:t>
            </a:r>
            <a:r>
              <a:rPr lang="en-US" sz="1200" dirty="0"/>
              <a:t>(x,[],[],[],</a:t>
            </a:r>
            <a:r>
              <a:rPr lang="en-US" sz="1200" dirty="0" err="1"/>
              <a:t>Fs</a:t>
            </a:r>
            <a:r>
              <a:rPr lang="en-US" sz="1200" dirty="0"/>
              <a:t>,'</a:t>
            </a:r>
            <a:r>
              <a:rPr lang="en-US" sz="1200" dirty="0" err="1"/>
              <a:t>twosided</a:t>
            </a:r>
            <a:r>
              <a:rPr lang="en-US" sz="1200" dirty="0"/>
              <a:t>'); </a:t>
            </a:r>
          </a:p>
          <a:p>
            <a:r>
              <a:rPr lang="en-US" sz="1200" dirty="0"/>
              <a:t>% Uses default window, overlap &amp; NFFT. </a:t>
            </a:r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572000" cy="1440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570" y="630002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It is slightly advanced</a:t>
            </a:r>
            <a:endParaRPr lang="en-US" dirty="0"/>
          </a:p>
        </p:txBody>
      </p:sp>
      <p:pic>
        <p:nvPicPr>
          <p:cNvPr id="9" name="Picture 8" descr="untitl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19" y="4670855"/>
            <a:ext cx="5286291" cy="1278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672" y="4725144"/>
            <a:ext cx="120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Abs(</a:t>
            </a:r>
            <a:r>
              <a:rPr lang="en-US" dirty="0" err="1"/>
              <a:t>fft</a:t>
            </a:r>
            <a:r>
              <a:rPr lang="en-US" dirty="0"/>
              <a:t>(x))</a:t>
            </a:r>
          </a:p>
        </p:txBody>
      </p:sp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57200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8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" y="4670855"/>
            <a:ext cx="5214283" cy="1278425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 err="1">
                <a:solidFill>
                  <a:srgbClr val="FF0000"/>
                </a:solidFill>
              </a:rPr>
              <a:t>Matlab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2132856"/>
            <a:ext cx="2880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</a:t>
            </a:r>
            <a:r>
              <a:rPr lang="en-US" sz="1100" dirty="0" err="1"/>
              <a:t>Fs</a:t>
            </a:r>
            <a:r>
              <a:rPr lang="en-US" sz="1100" dirty="0"/>
              <a:t> = 1000;   t = 0:1/Fs:.3;</a:t>
            </a:r>
          </a:p>
          <a:p>
            <a:r>
              <a:rPr lang="en-US" sz="1100" dirty="0"/>
              <a:t>% </a:t>
            </a:r>
            <a:r>
              <a:rPr lang="en-US" sz="1100" dirty="0" err="1"/>
              <a:t>Fs</a:t>
            </a:r>
            <a:r>
              <a:rPr lang="en-US" sz="1100" dirty="0"/>
              <a:t> is the sampling rate</a:t>
            </a:r>
          </a:p>
          <a:p>
            <a:r>
              <a:rPr lang="en-US" sz="1100" dirty="0"/>
              <a:t>       x = </a:t>
            </a:r>
            <a:r>
              <a:rPr lang="en-US" sz="1100" dirty="0" err="1"/>
              <a:t>cos</a:t>
            </a:r>
            <a:r>
              <a:rPr lang="en-US" sz="1100" dirty="0"/>
              <a:t>(2*pi*t*200)+</a:t>
            </a:r>
            <a:r>
              <a:rPr lang="en-US" sz="1100" dirty="0" err="1"/>
              <a:t>randn</a:t>
            </a:r>
            <a:r>
              <a:rPr lang="en-US" sz="1100" dirty="0"/>
              <a:t>(size(t));  </a:t>
            </a:r>
          </a:p>
          <a:p>
            <a:r>
              <a:rPr lang="en-US" sz="1100" dirty="0"/>
              <a:t>% A cosine of 200Hz plus noise</a:t>
            </a:r>
          </a:p>
          <a:p>
            <a:r>
              <a:rPr lang="en-US" sz="1100" dirty="0"/>
              <a:t>       </a:t>
            </a:r>
            <a:r>
              <a:rPr lang="en-US" sz="1100" dirty="0" err="1"/>
              <a:t>periodogram</a:t>
            </a:r>
            <a:r>
              <a:rPr lang="en-US" sz="1100" dirty="0"/>
              <a:t>(x,[],'twosided',512,Fs); </a:t>
            </a:r>
          </a:p>
          <a:p>
            <a:r>
              <a:rPr lang="en-US" sz="1100" dirty="0"/>
              <a:t>% The default window is used</a:t>
            </a:r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572000" cy="1440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570" y="630002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It is slightly advanced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4725144"/>
            <a:ext cx="120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Abs(</a:t>
            </a:r>
            <a:r>
              <a:rPr lang="en-US" dirty="0" err="1"/>
              <a:t>fft</a:t>
            </a:r>
            <a:r>
              <a:rPr lang="en-US" dirty="0"/>
              <a:t>(x))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1960" y="1556792"/>
            <a:ext cx="5004048" cy="44644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86974" y="2032243"/>
            <a:ext cx="4493538" cy="3701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Fs</a:t>
            </a:r>
            <a:r>
              <a:rPr lang="en-US" sz="1200" dirty="0"/>
              <a:t> = 1000;   t = 0:1/Fs:.296;</a:t>
            </a:r>
          </a:p>
          <a:p>
            <a:r>
              <a:rPr lang="en-US" sz="1200" dirty="0"/>
              <a:t> %</a:t>
            </a:r>
            <a:r>
              <a:rPr lang="en-US" sz="1200" dirty="0" err="1"/>
              <a:t>Fs</a:t>
            </a:r>
            <a:r>
              <a:rPr lang="en-US" sz="1200" dirty="0"/>
              <a:t> is the sampling rate</a:t>
            </a:r>
          </a:p>
          <a:p>
            <a:r>
              <a:rPr lang="en-US" sz="1200" dirty="0"/>
              <a:t>       x = </a:t>
            </a:r>
            <a:r>
              <a:rPr lang="en-US" sz="1200" dirty="0" err="1"/>
              <a:t>cos</a:t>
            </a:r>
            <a:r>
              <a:rPr lang="en-US" sz="1200" dirty="0"/>
              <a:t>(2*pi*t*200)+</a:t>
            </a:r>
            <a:r>
              <a:rPr lang="en-US" sz="1200" dirty="0" err="1"/>
              <a:t>randn</a:t>
            </a:r>
            <a:r>
              <a:rPr lang="en-US" sz="1200" dirty="0"/>
              <a:t>(size(t));  </a:t>
            </a:r>
          </a:p>
          <a:p>
            <a:r>
              <a:rPr lang="en-US" sz="1200" dirty="0"/>
              <a:t> % A cosine of 200Hz plus noise</a:t>
            </a:r>
          </a:p>
          <a:p>
            <a:r>
              <a:rPr lang="en-US" sz="1200" dirty="0"/>
              <a:t>       </a:t>
            </a:r>
            <a:r>
              <a:rPr lang="en-US" sz="1200" dirty="0" err="1"/>
              <a:t>pwelch</a:t>
            </a:r>
            <a:r>
              <a:rPr lang="en-US" sz="1200" dirty="0"/>
              <a:t>(x,[],[],[],</a:t>
            </a:r>
            <a:r>
              <a:rPr lang="en-US" sz="1200" dirty="0" err="1"/>
              <a:t>Fs</a:t>
            </a:r>
            <a:r>
              <a:rPr lang="en-US" sz="1200" dirty="0"/>
              <a:t>,'</a:t>
            </a:r>
            <a:r>
              <a:rPr lang="en-US" sz="1200" dirty="0" err="1"/>
              <a:t>twosided</a:t>
            </a:r>
            <a:r>
              <a:rPr lang="en-US" sz="1200" dirty="0"/>
              <a:t>'); </a:t>
            </a:r>
          </a:p>
          <a:p>
            <a:r>
              <a:rPr lang="en-US" sz="1200" dirty="0"/>
              <a:t>% Uses default window, overlap &amp; NFFT.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100" dirty="0"/>
              <a:t>In Welch, </a:t>
            </a:r>
            <a:r>
              <a:rPr lang="en-US" sz="1050" dirty="0"/>
              <a:t>essentially</a:t>
            </a:r>
            <a:r>
              <a:rPr lang="en-US" sz="1100" dirty="0"/>
              <a:t> the signals are divided into many segments</a:t>
            </a:r>
          </a:p>
          <a:p>
            <a:pPr marL="171450" indent="-171450">
              <a:buFont typeface="Arial"/>
              <a:buChar char="•"/>
            </a:pPr>
            <a:endParaRPr lang="en-US" sz="1100" dirty="0"/>
          </a:p>
          <a:p>
            <a:pPr marL="171450" indent="-171450">
              <a:buFont typeface="Arial"/>
              <a:buChar char="•"/>
            </a:pPr>
            <a:r>
              <a:rPr lang="en-US" sz="1100" dirty="0"/>
              <a:t>For each segments, an FFT is carried </a:t>
            </a:r>
          </a:p>
          <a:p>
            <a:pPr marL="171450" indent="-171450">
              <a:buFont typeface="Arial"/>
              <a:buChar char="•"/>
            </a:pPr>
            <a:endParaRPr lang="en-US" sz="1100" dirty="0"/>
          </a:p>
          <a:p>
            <a:pPr marL="171450" indent="-171450">
              <a:buFont typeface="Arial"/>
              <a:buChar char="•"/>
            </a:pPr>
            <a:r>
              <a:rPr lang="en-US" sz="1050" dirty="0"/>
              <a:t>The summation of FFT is plotted and hence the noise is averaged out </a:t>
            </a:r>
          </a:p>
        </p:txBody>
      </p:sp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572000" cy="1368152"/>
          </a:xfrm>
          <a:prstGeom prst="rect">
            <a:avLst/>
          </a:prstGeom>
        </p:spPr>
      </p:pic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357188" y="285750"/>
            <a:ext cx="8229600" cy="6095578"/>
          </a:xfrm>
        </p:spPr>
        <p:txBody>
          <a:bodyPr/>
          <a:lstStyle/>
          <a:p>
            <a:pPr marL="0" indent="0"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A few words on </a:t>
            </a:r>
            <a:r>
              <a:rPr lang="en-US" altLang="zh-CN" sz="2800" dirty="0" err="1">
                <a:solidFill>
                  <a:srgbClr val="000000"/>
                </a:solidFill>
              </a:rPr>
              <a:t>Matlab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</a:rPr>
              <a:t>periodogram</a:t>
            </a:r>
            <a:r>
              <a:rPr lang="en-US" altLang="zh-CN" sz="2400" dirty="0">
                <a:solidFill>
                  <a:srgbClr val="000000"/>
                </a:solidFill>
              </a:rPr>
              <a:t>                          </a:t>
            </a:r>
            <a:r>
              <a:rPr lang="en-US" altLang="zh-CN" sz="2400" dirty="0" err="1">
                <a:solidFill>
                  <a:srgbClr val="000000"/>
                </a:solidFill>
              </a:rPr>
              <a:t>pwelch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It is essentially </a:t>
            </a:r>
            <a:r>
              <a:rPr lang="en-US" altLang="zh-CN" sz="2000" dirty="0" err="1">
                <a:solidFill>
                  <a:srgbClr val="000000"/>
                </a:solidFill>
              </a:rPr>
              <a:t>fft</a:t>
            </a:r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61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Spectrogram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r>
              <a:rPr lang="en-US" altLang="zh-CN" dirty="0"/>
              <a:t> In real life examples, all signals change with time (music for example)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" y="2060848"/>
            <a:ext cx="91440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2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29600" cy="1143000"/>
          </a:xfrm>
        </p:spPr>
        <p:txBody>
          <a:bodyPr/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Applications</a:t>
            </a:r>
          </a:p>
        </p:txBody>
      </p:sp>
      <p:sp>
        <p:nvSpPr>
          <p:cNvPr id="8195" name="内容占位符 2"/>
          <p:cNvSpPr>
            <a:spLocks noGrp="1"/>
          </p:cNvSpPr>
          <p:nvPr>
            <p:ph idx="1"/>
          </p:nvPr>
        </p:nvSpPr>
        <p:spPr>
          <a:xfrm>
            <a:off x="0" y="571500"/>
            <a:ext cx="8501063" cy="5786438"/>
          </a:xfrm>
        </p:spPr>
        <p:txBody>
          <a:bodyPr/>
          <a:lstStyle/>
          <a:p>
            <a:pPr>
              <a:buFontTx/>
              <a:buNone/>
            </a:pPr>
            <a:endParaRPr lang="en-US" altLang="zh-CN" dirty="0"/>
          </a:p>
          <a:p>
            <a:r>
              <a:rPr lang="en-US" altLang="zh-CN" sz="2800" dirty="0"/>
              <a:t>Power spectrum estimate</a:t>
            </a:r>
          </a:p>
          <a:p>
            <a:pPr marL="0" indent="0">
              <a:buNone/>
            </a:pPr>
            <a:endParaRPr lang="en-US" altLang="zh-CN" sz="2800" dirty="0"/>
          </a:p>
          <a:p>
            <a:r>
              <a:rPr lang="en-US" altLang="zh-CN" sz="2800" dirty="0"/>
              <a:t>Image</a:t>
            </a:r>
          </a:p>
          <a:p>
            <a:endParaRPr lang="en-US" altLang="zh-CN" sz="2800" dirty="0"/>
          </a:p>
          <a:p>
            <a:r>
              <a:rPr lang="en-US" altLang="zh-CN" sz="2800" dirty="0"/>
              <a:t>Sampling theorem</a:t>
            </a: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92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Spectrogram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r>
              <a:rPr lang="en-US" altLang="zh-CN" dirty="0"/>
              <a:t> In real life example, all signals change with time (music for example)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Using sliding window to sample signals and calculate PSD</a:t>
            </a:r>
          </a:p>
          <a:p>
            <a:endParaRPr lang="en-US" altLang="zh-CN" dirty="0"/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" y="2060848"/>
            <a:ext cx="91440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96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Spectrogram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r>
              <a:rPr lang="en-US" altLang="zh-CN" dirty="0"/>
              <a:t> In real life example, all signals change with time (music for example)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Using sliding window to sample signals and calculate PSD</a:t>
            </a:r>
          </a:p>
          <a:p>
            <a:endParaRPr lang="en-US" altLang="zh-CN" dirty="0"/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" y="2060848"/>
            <a:ext cx="9144000" cy="2952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1680" y="2636912"/>
            <a:ext cx="2376264" cy="17281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8000"/>
                </a:schemeClr>
              </a:gs>
              <a:gs pos="80000">
                <a:schemeClr val="accent1">
                  <a:shade val="93000"/>
                  <a:satMod val="130000"/>
                  <a:alpha val="48000"/>
                </a:schemeClr>
              </a:gs>
              <a:gs pos="100000">
                <a:schemeClr val="accent1">
                  <a:shade val="94000"/>
                  <a:satMod val="135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7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Spectrogram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r>
              <a:rPr lang="en-US" altLang="zh-CN" dirty="0"/>
              <a:t> In real life example, all signals change with time (music for example)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Using sliding windows to sample signals and calculate PSD</a:t>
            </a:r>
          </a:p>
          <a:p>
            <a:endParaRPr lang="en-US" altLang="zh-CN" dirty="0"/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" y="2060848"/>
            <a:ext cx="9144000" cy="2952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1680" y="2636912"/>
            <a:ext cx="2376264" cy="17281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8000"/>
                </a:schemeClr>
              </a:gs>
              <a:gs pos="80000">
                <a:schemeClr val="accent1">
                  <a:shade val="93000"/>
                  <a:satMod val="130000"/>
                  <a:alpha val="48000"/>
                </a:schemeClr>
              </a:gs>
              <a:gs pos="100000">
                <a:schemeClr val="accent1">
                  <a:shade val="94000"/>
                  <a:satMod val="135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08104" y="2636912"/>
            <a:ext cx="2376264" cy="17281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8000"/>
                </a:schemeClr>
              </a:gs>
              <a:gs pos="80000">
                <a:schemeClr val="accent1">
                  <a:shade val="93000"/>
                  <a:satMod val="130000"/>
                  <a:alpha val="48000"/>
                </a:schemeClr>
              </a:gs>
              <a:gs pos="100000">
                <a:schemeClr val="accent1">
                  <a:shade val="94000"/>
                  <a:satMod val="135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4139952" y="3284984"/>
            <a:ext cx="1152128" cy="48463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2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Spectrogram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" y="980728"/>
            <a:ext cx="9144000" cy="2952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1680" y="1556792"/>
            <a:ext cx="2376264" cy="17281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8000"/>
                </a:schemeClr>
              </a:gs>
              <a:gs pos="80000">
                <a:schemeClr val="accent1">
                  <a:shade val="93000"/>
                  <a:satMod val="130000"/>
                  <a:alpha val="48000"/>
                </a:schemeClr>
              </a:gs>
              <a:gs pos="100000">
                <a:schemeClr val="accent1">
                  <a:shade val="94000"/>
                  <a:satMod val="135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08104" y="1556792"/>
            <a:ext cx="2376264" cy="17281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8000"/>
                </a:schemeClr>
              </a:gs>
              <a:gs pos="80000">
                <a:schemeClr val="accent1">
                  <a:shade val="93000"/>
                  <a:satMod val="130000"/>
                  <a:alpha val="48000"/>
                </a:schemeClr>
              </a:gs>
              <a:gs pos="100000">
                <a:schemeClr val="accent1">
                  <a:shade val="94000"/>
                  <a:satMod val="135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4211960" y="2204864"/>
            <a:ext cx="1152128" cy="48463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7624" y="4149080"/>
            <a:ext cx="7128792" cy="23042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87624" y="5877272"/>
            <a:ext cx="33123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04048" y="4797152"/>
            <a:ext cx="33123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5400000">
            <a:off x="4211960" y="5085184"/>
            <a:ext cx="1080120" cy="50405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23928" y="6488668"/>
            <a:ext cx="126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(sec)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13" y="4077072"/>
            <a:ext cx="2880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9552" y="566124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Hz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9552" y="458112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Hz</a:t>
            </a:r>
          </a:p>
        </p:txBody>
      </p:sp>
    </p:spTree>
    <p:extLst>
      <p:ext uri="{BB962C8B-B14F-4D97-AF65-F5344CB8AC3E}">
        <p14:creationId xmlns:p14="http://schemas.microsoft.com/office/powerpoint/2010/main" val="758369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4176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Example I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28383" y="44624"/>
            <a:ext cx="1114611" cy="1440160"/>
          </a:xfrm>
        </p:spPr>
        <p:txBody>
          <a:bodyPr/>
          <a:lstStyle/>
          <a:p>
            <a:r>
              <a:rPr lang="en-US" sz="300" dirty="0"/>
              <a:t> t=0:0.001:2;                    % 2 </a:t>
            </a:r>
            <a:r>
              <a:rPr lang="en-US" sz="300" dirty="0" err="1"/>
              <a:t>secs</a:t>
            </a:r>
            <a:r>
              <a:rPr lang="en-US" sz="300" dirty="0"/>
              <a:t> @ 1kHz sample rate</a:t>
            </a:r>
          </a:p>
          <a:p>
            <a:r>
              <a:rPr lang="en-US" sz="300" dirty="0"/>
              <a:t>      y=chirp(t,100,1,200,'q');       % Start @ 100Hz, cross 200Hz at t=1sec </a:t>
            </a:r>
          </a:p>
          <a:p>
            <a:r>
              <a:rPr lang="en-US" sz="300" dirty="0"/>
              <a:t>      spectrogram(y,128,120,128,1E3); % Display the spectrogram</a:t>
            </a:r>
          </a:p>
          <a:p>
            <a:r>
              <a:rPr lang="en-US" sz="300" dirty="0"/>
              <a:t>      title('Quadratic Chirp: start at 100Hz and cross 200Hz at t=1sec');</a:t>
            </a:r>
          </a:p>
          <a:p>
            <a:r>
              <a:rPr lang="en-US" sz="300" dirty="0"/>
              <a:t>sound(y)</a:t>
            </a:r>
          </a:p>
          <a:p>
            <a:r>
              <a:rPr lang="en-US" sz="800" dirty="0"/>
              <a:t> </a:t>
            </a:r>
          </a:p>
          <a:p>
            <a:r>
              <a:rPr lang="tr-TR" sz="400" dirty="0"/>
              <a:t>y=</a:t>
            </a:r>
            <a:r>
              <a:rPr lang="tr-TR" sz="400" dirty="0" err="1"/>
              <a:t>chirp</a:t>
            </a:r>
            <a:r>
              <a:rPr lang="tr-TR" sz="400" dirty="0"/>
              <a:t>(t,100,1,200,'q');       % Start @</a:t>
            </a:r>
          </a:p>
          <a:p>
            <a:r>
              <a:rPr lang="tr-TR" sz="400" dirty="0" err="1"/>
              <a:t>Fs</a:t>
            </a:r>
            <a:r>
              <a:rPr lang="tr-TR" sz="400" dirty="0"/>
              <a:t>=5000;</a:t>
            </a:r>
          </a:p>
          <a:p>
            <a:r>
              <a:rPr lang="tr-TR" sz="400" dirty="0" err="1"/>
              <a:t>filename</a:t>
            </a:r>
            <a:r>
              <a:rPr lang="tr-TR" sz="400" dirty="0"/>
              <a:t> = '</a:t>
            </a:r>
            <a:r>
              <a:rPr lang="tr-TR" sz="400" dirty="0" err="1"/>
              <a:t>h.wav</a:t>
            </a:r>
            <a:r>
              <a:rPr lang="tr-TR" sz="400" dirty="0"/>
              <a:t>';</a:t>
            </a:r>
          </a:p>
          <a:p>
            <a:r>
              <a:rPr lang="tr-TR" sz="400" dirty="0" err="1"/>
              <a:t>audiowrite</a:t>
            </a:r>
            <a:r>
              <a:rPr lang="tr-TR" sz="400" dirty="0"/>
              <a:t>(</a:t>
            </a:r>
            <a:r>
              <a:rPr lang="tr-TR" sz="400" dirty="0" err="1"/>
              <a:t>filename,y,Fs</a:t>
            </a:r>
            <a:r>
              <a:rPr lang="tr-TR" sz="400" dirty="0"/>
              <a:t>);</a:t>
            </a:r>
          </a:p>
          <a:p>
            <a:endParaRPr lang="en-US" sz="1100" dirty="0"/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293096"/>
            <a:ext cx="7272808" cy="2492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3928" y="6488668"/>
            <a:ext cx="126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(sec)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3" y="4077072"/>
            <a:ext cx="2880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pic>
        <p:nvPicPr>
          <p:cNvPr id="9" name="chirp_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5013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Example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);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sound(y)</a:t>
            </a:r>
          </a:p>
          <a:p>
            <a:endParaRPr lang="en-US" dirty="0"/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55776" y="-1395536"/>
            <a:ext cx="4104456" cy="8568952"/>
          </a:xfrm>
          <a:prstGeom prst="rect">
            <a:avLst/>
          </a:prstGeom>
        </p:spPr>
      </p:pic>
      <p:pic>
        <p:nvPicPr>
          <p:cNvPr id="10" name="chirp_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3296" y="5301208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6296" y="404664"/>
            <a:ext cx="13289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" dirty="0"/>
              <a:t>t=0:0.001:20;                    % 2 </a:t>
            </a:r>
            <a:r>
              <a:rPr lang="en-US" sz="300" dirty="0" err="1"/>
              <a:t>secs</a:t>
            </a:r>
            <a:r>
              <a:rPr lang="en-US" sz="300" dirty="0"/>
              <a:t> @ 1kHz sample rate</a:t>
            </a:r>
          </a:p>
          <a:p>
            <a:r>
              <a:rPr lang="en-US" sz="300" dirty="0"/>
              <a:t>y=chirp(t,100,1,200,'q');    % Start @ 100Hz, cross 200Hz at t=1sec</a:t>
            </a:r>
          </a:p>
          <a:p>
            <a:r>
              <a:rPr lang="en-US" sz="300" dirty="0"/>
              <a:t>spectrogram(y,128,120,128,1E3); % Display the spectrogram</a:t>
            </a:r>
          </a:p>
          <a:p>
            <a:r>
              <a:rPr lang="en-US" sz="300" dirty="0"/>
              <a:t>title('Quadratic Chirp: start at 100Hz and cross 200Hz at t=1sec');</a:t>
            </a:r>
          </a:p>
          <a:p>
            <a:r>
              <a:rPr lang="en-US" sz="300" dirty="0" err="1"/>
              <a:t>Fs</a:t>
            </a:r>
            <a:r>
              <a:rPr lang="en-US" sz="300" dirty="0"/>
              <a:t>=6000;</a:t>
            </a:r>
          </a:p>
          <a:p>
            <a:r>
              <a:rPr lang="en-US" sz="300" dirty="0"/>
              <a:t>filename='</a:t>
            </a:r>
            <a:r>
              <a:rPr lang="en-US" sz="300" dirty="0" err="1"/>
              <a:t>h.wav</a:t>
            </a:r>
            <a:r>
              <a:rPr lang="en-US" sz="300" dirty="0"/>
              <a:t>';</a:t>
            </a:r>
          </a:p>
          <a:p>
            <a:r>
              <a:rPr lang="en-US" sz="300" dirty="0"/>
              <a:t> </a:t>
            </a:r>
            <a:r>
              <a:rPr lang="en-US" sz="300" dirty="0" err="1"/>
              <a:t>audiowrite</a:t>
            </a:r>
            <a:r>
              <a:rPr lang="en-US" sz="300" dirty="0"/>
              <a:t>(</a:t>
            </a:r>
            <a:r>
              <a:rPr lang="en-US" sz="300" dirty="0" err="1"/>
              <a:t>filename,y,Fs</a:t>
            </a:r>
            <a:r>
              <a:rPr lang="en-US" sz="300" dirty="0"/>
              <a:t>);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1484784"/>
            <a:ext cx="5622105" cy="3384376"/>
            <a:chOff x="0" y="1484784"/>
            <a:chExt cx="5622105" cy="3384376"/>
          </a:xfrm>
        </p:grpSpPr>
        <p:sp>
          <p:nvSpPr>
            <p:cNvPr id="8" name="Rectangle 7"/>
            <p:cNvSpPr/>
            <p:nvPr/>
          </p:nvSpPr>
          <p:spPr>
            <a:xfrm>
              <a:off x="4427984" y="4365104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55976" y="4499828"/>
              <a:ext cx="1266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 (sec)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420888"/>
              <a:ext cx="611560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1520" y="1484784"/>
              <a:ext cx="28803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Frequency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11560" y="2492896"/>
              <a:ext cx="288032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6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 err="1">
                <a:solidFill>
                  <a:srgbClr val="FF0000"/>
                </a:solidFill>
              </a:rPr>
              <a:t>Matlab</a:t>
            </a:r>
            <a:r>
              <a:rPr lang="en-US" dirty="0">
                <a:solidFill>
                  <a:srgbClr val="FF0000"/>
                </a:solidFill>
              </a:rPr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4368" y="34482"/>
            <a:ext cx="1279578" cy="2674438"/>
          </a:xfrm>
        </p:spPr>
        <p:txBody>
          <a:bodyPr/>
          <a:lstStyle/>
          <a:p>
            <a:r>
              <a:rPr lang="en-US" sz="800" dirty="0"/>
              <a:t> </a:t>
            </a:r>
          </a:p>
          <a:p>
            <a:r>
              <a:rPr lang="en-US" sz="800" dirty="0"/>
              <a:t> </a:t>
            </a:r>
          </a:p>
          <a:p>
            <a:r>
              <a:rPr lang="en-US" sz="200" dirty="0"/>
              <a:t>close all</a:t>
            </a:r>
          </a:p>
          <a:p>
            <a:r>
              <a:rPr lang="en-US" sz="200" dirty="0"/>
              <a:t>clear all</a:t>
            </a:r>
          </a:p>
          <a:p>
            <a:r>
              <a:rPr lang="en-US" sz="200" dirty="0"/>
              <a:t>load </a:t>
            </a:r>
            <a:r>
              <a:rPr lang="en-US" sz="200" dirty="0" err="1"/>
              <a:t>handel</a:t>
            </a:r>
            <a:r>
              <a:rPr lang="en-US" sz="200" dirty="0"/>
              <a:t>;</a:t>
            </a:r>
          </a:p>
          <a:p>
            <a:r>
              <a:rPr lang="en-US" sz="200" dirty="0"/>
              <a:t>figure(1)</a:t>
            </a:r>
          </a:p>
          <a:p>
            <a:r>
              <a:rPr lang="en-US" sz="200" dirty="0"/>
              <a:t>plot(y);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T=size(y);</a:t>
            </a:r>
          </a:p>
          <a:p>
            <a:r>
              <a:rPr lang="da-DK" sz="200" dirty="0"/>
              <a:t>for i=1:T(1,1)</a:t>
            </a:r>
          </a:p>
          <a:p>
            <a:r>
              <a:rPr lang="da-DK" sz="200" dirty="0" err="1"/>
              <a:t>fre_x</a:t>
            </a:r>
            <a:r>
              <a:rPr lang="da-DK" sz="200" dirty="0"/>
              <a:t>(i)=i*Fs/T(1,1);</a:t>
            </a:r>
          </a:p>
          <a:p>
            <a:r>
              <a:rPr lang="da-DK" sz="200" dirty="0"/>
              <a:t>end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(2)</a:t>
            </a:r>
          </a:p>
          <a:p>
            <a:r>
              <a:rPr lang="da-DK" sz="200" dirty="0"/>
              <a:t>plot(</a:t>
            </a:r>
            <a:r>
              <a:rPr lang="da-DK" sz="200" dirty="0" err="1"/>
              <a:t>fre_x</a:t>
            </a:r>
            <a:r>
              <a:rPr lang="da-DK" sz="200" dirty="0"/>
              <a:t>, </a:t>
            </a:r>
            <a:r>
              <a:rPr lang="da-DK" sz="200" dirty="0" err="1"/>
              <a:t>abs</a:t>
            </a:r>
            <a:r>
              <a:rPr lang="da-DK" sz="200" dirty="0"/>
              <a:t>(</a:t>
            </a:r>
            <a:r>
              <a:rPr lang="da-DK" sz="200" dirty="0" err="1"/>
              <a:t>fft</a:t>
            </a:r>
            <a:r>
              <a:rPr lang="da-DK" sz="200" dirty="0"/>
              <a:t>(y)))</a:t>
            </a:r>
          </a:p>
          <a:p>
            <a:r>
              <a:rPr lang="da-DK" sz="200" dirty="0" err="1"/>
              <a:t>xlabel</a:t>
            </a:r>
            <a:r>
              <a:rPr lang="da-DK" sz="200" dirty="0"/>
              <a:t>('Hz')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(3)</a:t>
            </a:r>
          </a:p>
          <a:p>
            <a:r>
              <a:rPr lang="da-DK" sz="200" dirty="0" err="1"/>
              <a:t>spectrogram</a:t>
            </a:r>
            <a:r>
              <a:rPr lang="da-DK" sz="200" dirty="0"/>
              <a:t>(y,128,120,[],Fs);</a:t>
            </a:r>
          </a:p>
          <a:p>
            <a:r>
              <a:rPr lang="da-DK" sz="200" dirty="0"/>
              <a:t> </a:t>
            </a:r>
          </a:p>
          <a:p>
            <a:r>
              <a:rPr lang="da-DK" sz="200" dirty="0"/>
              <a:t> </a:t>
            </a:r>
          </a:p>
          <a:p>
            <a:r>
              <a:rPr lang="nl-NL" sz="200" dirty="0"/>
              <a:t>T1=floor(T(1,1)/2);</a:t>
            </a:r>
          </a:p>
          <a:p>
            <a:r>
              <a:rPr lang="hu-HU" sz="200" dirty="0"/>
              <a:t>omega1=1000;</a:t>
            </a:r>
          </a:p>
          <a:p>
            <a:r>
              <a:rPr lang="da-DK" sz="200" dirty="0"/>
              <a:t>for i=1:T(1,1)-T1;</a:t>
            </a:r>
          </a:p>
          <a:p>
            <a:r>
              <a:rPr lang="hu-HU" sz="200" dirty="0"/>
              <a:t>    z(i,1)=y(i,1)+.3*cos(2*pi*omega1*i/Fs);</a:t>
            </a:r>
          </a:p>
          <a:p>
            <a:r>
              <a:rPr lang="en-US" sz="200" dirty="0"/>
              <a:t>end</a:t>
            </a:r>
          </a:p>
          <a:p>
            <a:r>
              <a:rPr lang="hu-HU" sz="200" dirty="0"/>
              <a:t>omega2=2000;</a:t>
            </a:r>
          </a:p>
          <a:p>
            <a:r>
              <a:rPr lang="da-DK" sz="200" dirty="0"/>
              <a:t>for i=T-T1+1:T(1,1);</a:t>
            </a:r>
          </a:p>
          <a:p>
            <a:r>
              <a:rPr lang="hu-HU" sz="200" dirty="0"/>
              <a:t>    z(i,1)=y(i,1)+.3*cos(2*pi*omega2*i/Fs);</a:t>
            </a:r>
          </a:p>
          <a:p>
            <a:r>
              <a:rPr lang="en-US" sz="200" dirty="0"/>
              <a:t>end</a:t>
            </a:r>
          </a:p>
          <a:p>
            <a:r>
              <a:rPr lang="en-US" sz="200" dirty="0"/>
              <a:t>figure(5)</a:t>
            </a:r>
          </a:p>
          <a:p>
            <a:r>
              <a:rPr lang="en-US" sz="200" dirty="0"/>
              <a:t>plot(z);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figure(6)</a:t>
            </a:r>
          </a:p>
          <a:p>
            <a:r>
              <a:rPr lang="en-US" sz="200" dirty="0"/>
              <a:t>plot(</a:t>
            </a:r>
            <a:r>
              <a:rPr lang="en-US" sz="200" dirty="0" err="1"/>
              <a:t>fre_x,abs</a:t>
            </a:r>
            <a:r>
              <a:rPr lang="en-US" sz="200" dirty="0"/>
              <a:t>(</a:t>
            </a:r>
            <a:r>
              <a:rPr lang="en-US" sz="200" dirty="0" err="1"/>
              <a:t>fft</a:t>
            </a:r>
            <a:r>
              <a:rPr lang="en-US" sz="200" dirty="0"/>
              <a:t>(z)))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('Hz')</a:t>
            </a:r>
          </a:p>
          <a:p>
            <a:r>
              <a:rPr lang="en-US" sz="200" dirty="0"/>
              <a:t>figure(7)</a:t>
            </a:r>
          </a:p>
          <a:p>
            <a:r>
              <a:rPr lang="en-US" sz="200" dirty="0"/>
              <a:t>spectrogram(z,128,120,[],</a:t>
            </a:r>
            <a:r>
              <a:rPr lang="en-US" sz="200" dirty="0" err="1"/>
              <a:t>Fs</a:t>
            </a:r>
            <a:r>
              <a:rPr lang="en-US" sz="200" dirty="0"/>
              <a:t>);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da-DK" sz="200" dirty="0"/>
              <a:t>for i=1:T(1,1);</a:t>
            </a:r>
          </a:p>
          <a:p>
            <a:r>
              <a:rPr lang="pl-PL" sz="200" dirty="0"/>
              <a:t>    </a:t>
            </a:r>
            <a:r>
              <a:rPr lang="pl-PL" sz="200" dirty="0" err="1"/>
              <a:t>zn</a:t>
            </a:r>
            <a:r>
              <a:rPr lang="pl-PL" sz="200" dirty="0"/>
              <a:t>(i,1)=y(i,1)+.3*</a:t>
            </a:r>
            <a:r>
              <a:rPr lang="pl-PL" sz="200" dirty="0" err="1"/>
              <a:t>randn</a:t>
            </a:r>
            <a:r>
              <a:rPr lang="pl-PL" sz="200" dirty="0"/>
              <a:t>(1,1);</a:t>
            </a:r>
          </a:p>
          <a:p>
            <a:r>
              <a:rPr lang="pl-PL" sz="200" dirty="0"/>
              <a:t>end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(8)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zn</a:t>
            </a:r>
            <a:r>
              <a:rPr lang="pl-PL" sz="200" dirty="0"/>
              <a:t>);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time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(9)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fre_x,abs</a:t>
            </a:r>
            <a:r>
              <a:rPr lang="pl-PL" sz="200" dirty="0"/>
              <a:t>(</a:t>
            </a:r>
            <a:r>
              <a:rPr lang="pl-PL" sz="200" dirty="0" err="1"/>
              <a:t>fft</a:t>
            </a:r>
            <a:r>
              <a:rPr lang="pl-PL" sz="200" dirty="0"/>
              <a:t>(</a:t>
            </a:r>
            <a:r>
              <a:rPr lang="pl-PL" sz="200" dirty="0" err="1"/>
              <a:t>zn</a:t>
            </a:r>
            <a:r>
              <a:rPr lang="pl-PL" sz="200" dirty="0"/>
              <a:t>)))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Hz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(10)</a:t>
            </a:r>
          </a:p>
          <a:p>
            <a:r>
              <a:rPr lang="pl-PL" sz="200" dirty="0" err="1"/>
              <a:t>spectrogram</a:t>
            </a:r>
            <a:r>
              <a:rPr lang="pl-PL" sz="200" dirty="0"/>
              <a:t>(zn,128,120,[],</a:t>
            </a:r>
            <a:r>
              <a:rPr lang="pl-PL" sz="200" dirty="0" err="1"/>
              <a:t>Fs</a:t>
            </a:r>
            <a:r>
              <a:rPr lang="pl-PL" sz="200" dirty="0"/>
              <a:t>);</a:t>
            </a:r>
          </a:p>
          <a:p>
            <a:endParaRPr lang="pl-PL" sz="200" dirty="0"/>
          </a:p>
          <a:p>
            <a:r>
              <a:rPr lang="en-US" sz="100" dirty="0"/>
              <a:t>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" y="4784165"/>
            <a:ext cx="2808312" cy="2101219"/>
          </a:xfrm>
          <a:prstGeom prst="rect">
            <a:avLst/>
          </a:prstGeom>
        </p:spPr>
      </p:pic>
      <p:pic>
        <p:nvPicPr>
          <p:cNvPr id="17" name="Picture 16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318"/>
            <a:ext cx="2915816" cy="2078850"/>
          </a:xfrm>
          <a:prstGeom prst="rect">
            <a:avLst/>
          </a:prstGeom>
        </p:spPr>
      </p:pic>
      <p:pic>
        <p:nvPicPr>
          <p:cNvPr id="20" name="Picture 19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2987824" cy="224086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07904" y="3356992"/>
            <a:ext cx="26480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Three signals </a:t>
            </a:r>
          </a:p>
        </p:txBody>
      </p:sp>
    </p:spTree>
    <p:extLst>
      <p:ext uri="{BB962C8B-B14F-4D97-AF65-F5344CB8AC3E}">
        <p14:creationId xmlns:p14="http://schemas.microsoft.com/office/powerpoint/2010/main" val="3348177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 err="1">
                <a:solidFill>
                  <a:srgbClr val="FF0000"/>
                </a:solidFill>
              </a:rPr>
              <a:t>Matlab</a:t>
            </a:r>
            <a:r>
              <a:rPr lang="en-US" dirty="0">
                <a:solidFill>
                  <a:srgbClr val="FF0000"/>
                </a:solidFill>
              </a:rPr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4368" y="34482"/>
            <a:ext cx="1279578" cy="2674438"/>
          </a:xfrm>
        </p:spPr>
        <p:txBody>
          <a:bodyPr/>
          <a:lstStyle/>
          <a:p>
            <a:r>
              <a:rPr lang="en-US" sz="800" dirty="0"/>
              <a:t> </a:t>
            </a:r>
          </a:p>
          <a:p>
            <a:r>
              <a:rPr lang="en-US" sz="800" dirty="0"/>
              <a:t> </a:t>
            </a:r>
          </a:p>
          <a:p>
            <a:r>
              <a:rPr lang="en-US" sz="200" dirty="0"/>
              <a:t>close all</a:t>
            </a:r>
          </a:p>
          <a:p>
            <a:r>
              <a:rPr lang="en-US" sz="200" dirty="0"/>
              <a:t>clear all</a:t>
            </a:r>
          </a:p>
          <a:p>
            <a:r>
              <a:rPr lang="en-US" sz="200" dirty="0"/>
              <a:t>load </a:t>
            </a:r>
            <a:r>
              <a:rPr lang="en-US" sz="200" dirty="0" err="1"/>
              <a:t>handel</a:t>
            </a:r>
            <a:r>
              <a:rPr lang="en-US" sz="200" dirty="0"/>
              <a:t>;</a:t>
            </a:r>
          </a:p>
          <a:p>
            <a:r>
              <a:rPr lang="en-US" sz="200" dirty="0"/>
              <a:t>figure(1)</a:t>
            </a:r>
          </a:p>
          <a:p>
            <a:r>
              <a:rPr lang="en-US" sz="200" dirty="0"/>
              <a:t>plot(y);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T=size(y);</a:t>
            </a:r>
          </a:p>
          <a:p>
            <a:r>
              <a:rPr lang="da-DK" sz="200" dirty="0"/>
              <a:t>for i=1:T(1,1)</a:t>
            </a:r>
          </a:p>
          <a:p>
            <a:r>
              <a:rPr lang="da-DK" sz="200" dirty="0" err="1"/>
              <a:t>fre_x</a:t>
            </a:r>
            <a:r>
              <a:rPr lang="da-DK" sz="200" dirty="0"/>
              <a:t>(i)=i*Fs/T(1,1);</a:t>
            </a:r>
          </a:p>
          <a:p>
            <a:r>
              <a:rPr lang="da-DK" sz="200" dirty="0"/>
              <a:t>end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(2)</a:t>
            </a:r>
          </a:p>
          <a:p>
            <a:r>
              <a:rPr lang="da-DK" sz="200" dirty="0"/>
              <a:t>plot(</a:t>
            </a:r>
            <a:r>
              <a:rPr lang="da-DK" sz="200" dirty="0" err="1"/>
              <a:t>fre_x</a:t>
            </a:r>
            <a:r>
              <a:rPr lang="da-DK" sz="200" dirty="0"/>
              <a:t>, </a:t>
            </a:r>
            <a:r>
              <a:rPr lang="da-DK" sz="200" dirty="0" err="1"/>
              <a:t>abs</a:t>
            </a:r>
            <a:r>
              <a:rPr lang="da-DK" sz="200" dirty="0"/>
              <a:t>(</a:t>
            </a:r>
            <a:r>
              <a:rPr lang="da-DK" sz="200" dirty="0" err="1"/>
              <a:t>fft</a:t>
            </a:r>
            <a:r>
              <a:rPr lang="da-DK" sz="200" dirty="0"/>
              <a:t>(y)))</a:t>
            </a:r>
          </a:p>
          <a:p>
            <a:r>
              <a:rPr lang="da-DK" sz="200" dirty="0" err="1"/>
              <a:t>xlabel</a:t>
            </a:r>
            <a:r>
              <a:rPr lang="da-DK" sz="200" dirty="0"/>
              <a:t>('Hz')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(3)</a:t>
            </a:r>
          </a:p>
          <a:p>
            <a:r>
              <a:rPr lang="da-DK" sz="200" dirty="0" err="1"/>
              <a:t>spectrogram</a:t>
            </a:r>
            <a:r>
              <a:rPr lang="da-DK" sz="200" dirty="0"/>
              <a:t>(y,128,120,[],Fs);</a:t>
            </a:r>
          </a:p>
          <a:p>
            <a:r>
              <a:rPr lang="da-DK" sz="200" dirty="0"/>
              <a:t> </a:t>
            </a:r>
          </a:p>
          <a:p>
            <a:r>
              <a:rPr lang="da-DK" sz="200" dirty="0"/>
              <a:t> </a:t>
            </a:r>
          </a:p>
          <a:p>
            <a:r>
              <a:rPr lang="nl-NL" sz="200" dirty="0"/>
              <a:t>T1=floor(T(1,1)/2);</a:t>
            </a:r>
          </a:p>
          <a:p>
            <a:r>
              <a:rPr lang="hu-HU" sz="200" dirty="0"/>
              <a:t>omega1=1000;</a:t>
            </a:r>
          </a:p>
          <a:p>
            <a:r>
              <a:rPr lang="da-DK" sz="200" dirty="0"/>
              <a:t>for i=1:T(1,1)-T1;</a:t>
            </a:r>
          </a:p>
          <a:p>
            <a:r>
              <a:rPr lang="hu-HU" sz="200" dirty="0"/>
              <a:t>    z(i,1)=y(i,1)+.3*cos(2*pi*omega1*i/Fs);</a:t>
            </a:r>
          </a:p>
          <a:p>
            <a:r>
              <a:rPr lang="en-US" sz="200" dirty="0"/>
              <a:t>end</a:t>
            </a:r>
          </a:p>
          <a:p>
            <a:r>
              <a:rPr lang="hu-HU" sz="200" dirty="0"/>
              <a:t>omega2=2000;</a:t>
            </a:r>
          </a:p>
          <a:p>
            <a:r>
              <a:rPr lang="da-DK" sz="200" dirty="0"/>
              <a:t>for i=T-T1+1:T(1,1);</a:t>
            </a:r>
          </a:p>
          <a:p>
            <a:r>
              <a:rPr lang="hu-HU" sz="200" dirty="0"/>
              <a:t>    z(i,1)=y(i,1)+.3*cos(2*pi*omega2*i/Fs);</a:t>
            </a:r>
          </a:p>
          <a:p>
            <a:r>
              <a:rPr lang="en-US" sz="200" dirty="0"/>
              <a:t>end</a:t>
            </a:r>
          </a:p>
          <a:p>
            <a:r>
              <a:rPr lang="en-US" sz="200" dirty="0"/>
              <a:t>figure(5)</a:t>
            </a:r>
          </a:p>
          <a:p>
            <a:r>
              <a:rPr lang="en-US" sz="200" dirty="0"/>
              <a:t>plot(z);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figure(6)</a:t>
            </a:r>
          </a:p>
          <a:p>
            <a:r>
              <a:rPr lang="en-US" sz="200" dirty="0"/>
              <a:t>plot(</a:t>
            </a:r>
            <a:r>
              <a:rPr lang="en-US" sz="200" dirty="0" err="1"/>
              <a:t>fre_x,abs</a:t>
            </a:r>
            <a:r>
              <a:rPr lang="en-US" sz="200" dirty="0"/>
              <a:t>(</a:t>
            </a:r>
            <a:r>
              <a:rPr lang="en-US" sz="200" dirty="0" err="1"/>
              <a:t>fft</a:t>
            </a:r>
            <a:r>
              <a:rPr lang="en-US" sz="200" dirty="0"/>
              <a:t>(z)))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('Hz')</a:t>
            </a:r>
          </a:p>
          <a:p>
            <a:r>
              <a:rPr lang="en-US" sz="200" dirty="0"/>
              <a:t>figure(7)</a:t>
            </a:r>
          </a:p>
          <a:p>
            <a:r>
              <a:rPr lang="en-US" sz="200" dirty="0"/>
              <a:t>spectrogram(z,128,120,[],</a:t>
            </a:r>
            <a:r>
              <a:rPr lang="en-US" sz="200" dirty="0" err="1"/>
              <a:t>Fs</a:t>
            </a:r>
            <a:r>
              <a:rPr lang="en-US" sz="200" dirty="0"/>
              <a:t>);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da-DK" sz="200" dirty="0"/>
              <a:t>for i=1:T(1,1);</a:t>
            </a:r>
          </a:p>
          <a:p>
            <a:r>
              <a:rPr lang="pl-PL" sz="200" dirty="0"/>
              <a:t>    </a:t>
            </a:r>
            <a:r>
              <a:rPr lang="pl-PL" sz="200" dirty="0" err="1"/>
              <a:t>zn</a:t>
            </a:r>
            <a:r>
              <a:rPr lang="pl-PL" sz="200" dirty="0"/>
              <a:t>(i,1)=y(i,1)+.3*</a:t>
            </a:r>
            <a:r>
              <a:rPr lang="pl-PL" sz="200" dirty="0" err="1"/>
              <a:t>randn</a:t>
            </a:r>
            <a:r>
              <a:rPr lang="pl-PL" sz="200" dirty="0"/>
              <a:t>(1,1);</a:t>
            </a:r>
          </a:p>
          <a:p>
            <a:r>
              <a:rPr lang="pl-PL" sz="200" dirty="0"/>
              <a:t>end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(8)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zn</a:t>
            </a:r>
            <a:r>
              <a:rPr lang="pl-PL" sz="200" dirty="0"/>
              <a:t>);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time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(9)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fre_x,abs</a:t>
            </a:r>
            <a:r>
              <a:rPr lang="pl-PL" sz="200" dirty="0"/>
              <a:t>(</a:t>
            </a:r>
            <a:r>
              <a:rPr lang="pl-PL" sz="200" dirty="0" err="1"/>
              <a:t>fft</a:t>
            </a:r>
            <a:r>
              <a:rPr lang="pl-PL" sz="200" dirty="0"/>
              <a:t>(</a:t>
            </a:r>
            <a:r>
              <a:rPr lang="pl-PL" sz="200" dirty="0" err="1"/>
              <a:t>zn</a:t>
            </a:r>
            <a:r>
              <a:rPr lang="pl-PL" sz="200" dirty="0"/>
              <a:t>)))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Hz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(10)</a:t>
            </a:r>
          </a:p>
          <a:p>
            <a:r>
              <a:rPr lang="pl-PL" sz="200" dirty="0" err="1"/>
              <a:t>spectrogram</a:t>
            </a:r>
            <a:r>
              <a:rPr lang="pl-PL" sz="200" dirty="0"/>
              <a:t>(zn,128,120,[],</a:t>
            </a:r>
            <a:r>
              <a:rPr lang="pl-PL" sz="200" dirty="0" err="1"/>
              <a:t>Fs</a:t>
            </a:r>
            <a:r>
              <a:rPr lang="pl-PL" sz="200" dirty="0"/>
              <a:t>);</a:t>
            </a:r>
          </a:p>
          <a:p>
            <a:endParaRPr lang="pl-PL" sz="200" dirty="0"/>
          </a:p>
          <a:p>
            <a:r>
              <a:rPr lang="en-US" sz="100" dirty="0"/>
              <a:t>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untitl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" y="4784165"/>
            <a:ext cx="2808312" cy="2101219"/>
          </a:xfrm>
          <a:prstGeom prst="rect">
            <a:avLst/>
          </a:prstGeom>
        </p:spPr>
      </p:pic>
      <p:pic>
        <p:nvPicPr>
          <p:cNvPr id="17" name="Picture 16" descr="untitl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318"/>
            <a:ext cx="2915816" cy="2078850"/>
          </a:xfrm>
          <a:prstGeom prst="rect">
            <a:avLst/>
          </a:prstGeom>
        </p:spPr>
      </p:pic>
      <p:pic>
        <p:nvPicPr>
          <p:cNvPr id="20" name="Picture 19" descr="untitl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2987824" cy="2240868"/>
          </a:xfrm>
          <a:prstGeom prst="rect">
            <a:avLst/>
          </a:prstGeom>
        </p:spPr>
      </p:pic>
      <p:pic>
        <p:nvPicPr>
          <p:cNvPr id="21" name="hande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51088" y="1392064"/>
            <a:ext cx="812800" cy="812800"/>
          </a:xfrm>
          <a:prstGeom prst="rect">
            <a:avLst/>
          </a:prstGeom>
        </p:spPr>
      </p:pic>
      <p:pic>
        <p:nvPicPr>
          <p:cNvPr id="22" name="handel+cos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1800" y="3356992"/>
            <a:ext cx="812800" cy="812800"/>
          </a:xfrm>
          <a:prstGeom prst="rect">
            <a:avLst/>
          </a:prstGeom>
        </p:spPr>
      </p:pic>
      <p:pic>
        <p:nvPicPr>
          <p:cNvPr id="23" name="handel+nois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27784" y="5301208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1844824"/>
            <a:ext cx="164731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signal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+ disturbance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+ noise</a:t>
            </a:r>
          </a:p>
        </p:txBody>
      </p:sp>
    </p:spTree>
    <p:extLst>
      <p:ext uri="{BB962C8B-B14F-4D97-AF65-F5344CB8AC3E}">
        <p14:creationId xmlns:p14="http://schemas.microsoft.com/office/powerpoint/2010/main" val="21006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 err="1">
                <a:solidFill>
                  <a:srgbClr val="FF0000"/>
                </a:solidFill>
              </a:rPr>
              <a:t>Matlab</a:t>
            </a:r>
            <a:r>
              <a:rPr lang="en-US" dirty="0">
                <a:solidFill>
                  <a:srgbClr val="FF0000"/>
                </a:solidFill>
              </a:rPr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4368" y="34482"/>
            <a:ext cx="1279578" cy="2674438"/>
          </a:xfrm>
        </p:spPr>
        <p:txBody>
          <a:bodyPr/>
          <a:lstStyle/>
          <a:p>
            <a:r>
              <a:rPr lang="en-US" sz="800" dirty="0"/>
              <a:t> </a:t>
            </a:r>
          </a:p>
          <a:p>
            <a:r>
              <a:rPr lang="en-US" sz="800" dirty="0"/>
              <a:t> </a:t>
            </a:r>
          </a:p>
          <a:p>
            <a:r>
              <a:rPr lang="en-US" sz="200" dirty="0"/>
              <a:t>close all</a:t>
            </a:r>
          </a:p>
          <a:p>
            <a:r>
              <a:rPr lang="en-US" sz="200" dirty="0"/>
              <a:t>clear all</a:t>
            </a:r>
          </a:p>
          <a:p>
            <a:r>
              <a:rPr lang="en-US" sz="200" dirty="0"/>
              <a:t>load </a:t>
            </a:r>
            <a:r>
              <a:rPr lang="en-US" sz="200" dirty="0" err="1"/>
              <a:t>handel</a:t>
            </a:r>
            <a:r>
              <a:rPr lang="en-US" sz="200" dirty="0"/>
              <a:t>;</a:t>
            </a:r>
          </a:p>
          <a:p>
            <a:r>
              <a:rPr lang="en-US" sz="200" dirty="0"/>
              <a:t>figure(1)</a:t>
            </a:r>
          </a:p>
          <a:p>
            <a:r>
              <a:rPr lang="en-US" sz="200" dirty="0"/>
              <a:t>plot(y);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T=size(y);</a:t>
            </a:r>
          </a:p>
          <a:p>
            <a:r>
              <a:rPr lang="da-DK" sz="200" dirty="0"/>
              <a:t>for i=1:T(1,1)</a:t>
            </a:r>
          </a:p>
          <a:p>
            <a:r>
              <a:rPr lang="da-DK" sz="200" dirty="0" err="1"/>
              <a:t>fre_x</a:t>
            </a:r>
            <a:r>
              <a:rPr lang="da-DK" sz="200" dirty="0"/>
              <a:t>(i)=i*Fs/T(1,1);</a:t>
            </a:r>
          </a:p>
          <a:p>
            <a:r>
              <a:rPr lang="da-DK" sz="200" dirty="0"/>
              <a:t>end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(2)</a:t>
            </a:r>
          </a:p>
          <a:p>
            <a:r>
              <a:rPr lang="da-DK" sz="200" dirty="0"/>
              <a:t>plot(</a:t>
            </a:r>
            <a:r>
              <a:rPr lang="da-DK" sz="200" dirty="0" err="1"/>
              <a:t>fre_x</a:t>
            </a:r>
            <a:r>
              <a:rPr lang="da-DK" sz="200" dirty="0"/>
              <a:t>, </a:t>
            </a:r>
            <a:r>
              <a:rPr lang="da-DK" sz="200" dirty="0" err="1"/>
              <a:t>abs</a:t>
            </a:r>
            <a:r>
              <a:rPr lang="da-DK" sz="200" dirty="0"/>
              <a:t>(</a:t>
            </a:r>
            <a:r>
              <a:rPr lang="da-DK" sz="200" dirty="0" err="1"/>
              <a:t>fft</a:t>
            </a:r>
            <a:r>
              <a:rPr lang="da-DK" sz="200" dirty="0"/>
              <a:t>(y)))</a:t>
            </a:r>
          </a:p>
          <a:p>
            <a:r>
              <a:rPr lang="da-DK" sz="200" dirty="0" err="1"/>
              <a:t>xlabel</a:t>
            </a:r>
            <a:r>
              <a:rPr lang="da-DK" sz="200" dirty="0"/>
              <a:t>('Hz')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(3)</a:t>
            </a:r>
          </a:p>
          <a:p>
            <a:r>
              <a:rPr lang="da-DK" sz="200" dirty="0" err="1"/>
              <a:t>spectrogram</a:t>
            </a:r>
            <a:r>
              <a:rPr lang="da-DK" sz="200" dirty="0"/>
              <a:t>(y,128,120,[],Fs);</a:t>
            </a:r>
          </a:p>
          <a:p>
            <a:r>
              <a:rPr lang="da-DK" sz="200" dirty="0"/>
              <a:t> </a:t>
            </a:r>
          </a:p>
          <a:p>
            <a:r>
              <a:rPr lang="da-DK" sz="200" dirty="0"/>
              <a:t> </a:t>
            </a:r>
          </a:p>
          <a:p>
            <a:r>
              <a:rPr lang="nl-NL" sz="200" dirty="0"/>
              <a:t>T1=floor(T(1,1)/2);</a:t>
            </a:r>
          </a:p>
          <a:p>
            <a:r>
              <a:rPr lang="hu-HU" sz="200" dirty="0"/>
              <a:t>omega1=1000;</a:t>
            </a:r>
          </a:p>
          <a:p>
            <a:r>
              <a:rPr lang="da-DK" sz="200" dirty="0"/>
              <a:t>for i=1:T(1,1)-T1;</a:t>
            </a:r>
          </a:p>
          <a:p>
            <a:r>
              <a:rPr lang="hu-HU" sz="200" dirty="0"/>
              <a:t>    z(i,1)=y(i,1)+.3*cos(2*pi*omega1*i/Fs);</a:t>
            </a:r>
          </a:p>
          <a:p>
            <a:r>
              <a:rPr lang="en-US" sz="200" dirty="0"/>
              <a:t>end</a:t>
            </a:r>
          </a:p>
          <a:p>
            <a:r>
              <a:rPr lang="hu-HU" sz="200" dirty="0"/>
              <a:t>omega2=2000;</a:t>
            </a:r>
          </a:p>
          <a:p>
            <a:r>
              <a:rPr lang="da-DK" sz="200" dirty="0"/>
              <a:t>for i=T-T1+1:T(1,1);</a:t>
            </a:r>
          </a:p>
          <a:p>
            <a:r>
              <a:rPr lang="hu-HU" sz="200" dirty="0"/>
              <a:t>    z(i,1)=y(i,1)+.3*cos(2*pi*omega2*i/Fs);</a:t>
            </a:r>
          </a:p>
          <a:p>
            <a:r>
              <a:rPr lang="en-US" sz="200" dirty="0"/>
              <a:t>end</a:t>
            </a:r>
          </a:p>
          <a:p>
            <a:r>
              <a:rPr lang="en-US" sz="200" dirty="0"/>
              <a:t>figure(5)</a:t>
            </a:r>
          </a:p>
          <a:p>
            <a:r>
              <a:rPr lang="en-US" sz="200" dirty="0"/>
              <a:t>plot(z);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figure(6)</a:t>
            </a:r>
          </a:p>
          <a:p>
            <a:r>
              <a:rPr lang="en-US" sz="200" dirty="0"/>
              <a:t>plot(</a:t>
            </a:r>
            <a:r>
              <a:rPr lang="en-US" sz="200" dirty="0" err="1"/>
              <a:t>fre_x,abs</a:t>
            </a:r>
            <a:r>
              <a:rPr lang="en-US" sz="200" dirty="0"/>
              <a:t>(</a:t>
            </a:r>
            <a:r>
              <a:rPr lang="en-US" sz="200" dirty="0" err="1"/>
              <a:t>fft</a:t>
            </a:r>
            <a:r>
              <a:rPr lang="en-US" sz="200" dirty="0"/>
              <a:t>(z)))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('Hz')</a:t>
            </a:r>
          </a:p>
          <a:p>
            <a:r>
              <a:rPr lang="en-US" sz="200" dirty="0"/>
              <a:t>figure(7)</a:t>
            </a:r>
          </a:p>
          <a:p>
            <a:r>
              <a:rPr lang="en-US" sz="200" dirty="0"/>
              <a:t>spectrogram(z,128,120,[],</a:t>
            </a:r>
            <a:r>
              <a:rPr lang="en-US" sz="200" dirty="0" err="1"/>
              <a:t>Fs</a:t>
            </a:r>
            <a:r>
              <a:rPr lang="en-US" sz="200" dirty="0"/>
              <a:t>);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da-DK" sz="200" dirty="0"/>
              <a:t>for i=1:T(1,1);</a:t>
            </a:r>
          </a:p>
          <a:p>
            <a:r>
              <a:rPr lang="pl-PL" sz="200" dirty="0"/>
              <a:t>    </a:t>
            </a:r>
            <a:r>
              <a:rPr lang="pl-PL" sz="200" dirty="0" err="1"/>
              <a:t>zn</a:t>
            </a:r>
            <a:r>
              <a:rPr lang="pl-PL" sz="200" dirty="0"/>
              <a:t>(i,1)=y(i,1)+.3*</a:t>
            </a:r>
            <a:r>
              <a:rPr lang="pl-PL" sz="200" dirty="0" err="1"/>
              <a:t>randn</a:t>
            </a:r>
            <a:r>
              <a:rPr lang="pl-PL" sz="200" dirty="0"/>
              <a:t>(1,1);</a:t>
            </a:r>
          </a:p>
          <a:p>
            <a:r>
              <a:rPr lang="pl-PL" sz="200" dirty="0"/>
              <a:t>end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(8)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zn</a:t>
            </a:r>
            <a:r>
              <a:rPr lang="pl-PL" sz="200" dirty="0"/>
              <a:t>);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time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(9)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fre_x,abs</a:t>
            </a:r>
            <a:r>
              <a:rPr lang="pl-PL" sz="200" dirty="0"/>
              <a:t>(</a:t>
            </a:r>
            <a:r>
              <a:rPr lang="pl-PL" sz="200" dirty="0" err="1"/>
              <a:t>fft</a:t>
            </a:r>
            <a:r>
              <a:rPr lang="pl-PL" sz="200" dirty="0"/>
              <a:t>(</a:t>
            </a:r>
            <a:r>
              <a:rPr lang="pl-PL" sz="200" dirty="0" err="1"/>
              <a:t>zn</a:t>
            </a:r>
            <a:r>
              <a:rPr lang="pl-PL" sz="200" dirty="0"/>
              <a:t>)))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Hz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(10)</a:t>
            </a:r>
          </a:p>
          <a:p>
            <a:r>
              <a:rPr lang="pl-PL" sz="200" dirty="0" err="1"/>
              <a:t>spectrogram</a:t>
            </a:r>
            <a:r>
              <a:rPr lang="pl-PL" sz="200" dirty="0"/>
              <a:t>(zn,128,120,[],</a:t>
            </a:r>
            <a:r>
              <a:rPr lang="pl-PL" sz="200" dirty="0" err="1"/>
              <a:t>Fs</a:t>
            </a:r>
            <a:r>
              <a:rPr lang="pl-PL" sz="200" dirty="0"/>
              <a:t>);</a:t>
            </a:r>
          </a:p>
          <a:p>
            <a:endParaRPr lang="pl-PL" sz="200" dirty="0"/>
          </a:p>
          <a:p>
            <a:r>
              <a:rPr lang="en-US" sz="100" dirty="0"/>
              <a:t>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untitl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" y="4784165"/>
            <a:ext cx="2808312" cy="2101219"/>
          </a:xfrm>
          <a:prstGeom prst="rect">
            <a:avLst/>
          </a:prstGeom>
        </p:spPr>
      </p:pic>
      <p:pic>
        <p:nvPicPr>
          <p:cNvPr id="13" name="Picture 12" descr="untitl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894329"/>
            <a:ext cx="2763912" cy="1919047"/>
          </a:xfrm>
          <a:prstGeom prst="rect">
            <a:avLst/>
          </a:prstGeom>
        </p:spPr>
      </p:pic>
      <p:pic>
        <p:nvPicPr>
          <p:cNvPr id="16" name="Picture 15" descr="untitl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70938"/>
            <a:ext cx="2736304" cy="1998222"/>
          </a:xfrm>
          <a:prstGeom prst="rect">
            <a:avLst/>
          </a:prstGeom>
        </p:spPr>
      </p:pic>
      <p:pic>
        <p:nvPicPr>
          <p:cNvPr id="17" name="Picture 16" descr="untitl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318"/>
            <a:ext cx="2915816" cy="2078850"/>
          </a:xfrm>
          <a:prstGeom prst="rect">
            <a:avLst/>
          </a:prstGeom>
        </p:spPr>
      </p:pic>
      <p:pic>
        <p:nvPicPr>
          <p:cNvPr id="19" name="Picture 18" descr="untitled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80" y="692696"/>
            <a:ext cx="2763912" cy="2072934"/>
          </a:xfrm>
          <a:prstGeom prst="rect">
            <a:avLst/>
          </a:prstGeom>
        </p:spPr>
      </p:pic>
      <p:pic>
        <p:nvPicPr>
          <p:cNvPr id="20" name="Picture 19" descr="untitled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2987824" cy="2240868"/>
          </a:xfrm>
          <a:prstGeom prst="rect">
            <a:avLst/>
          </a:prstGeom>
        </p:spPr>
      </p:pic>
      <p:pic>
        <p:nvPicPr>
          <p:cNvPr id="21" name="hande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51088" y="1392064"/>
            <a:ext cx="812800" cy="812800"/>
          </a:xfrm>
          <a:prstGeom prst="rect">
            <a:avLst/>
          </a:prstGeom>
        </p:spPr>
      </p:pic>
      <p:pic>
        <p:nvPicPr>
          <p:cNvPr id="22" name="handel+cos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71800" y="3356992"/>
            <a:ext cx="812800" cy="812800"/>
          </a:xfrm>
          <a:prstGeom prst="rect">
            <a:avLst/>
          </a:prstGeom>
        </p:spPr>
      </p:pic>
      <p:pic>
        <p:nvPicPr>
          <p:cNvPr id="23" name="handel+nois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27784" y="5301208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2200" y="342900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Abs(</a:t>
            </a:r>
            <a:r>
              <a:rPr lang="en-US" dirty="0" err="1"/>
              <a:t>fft</a:t>
            </a:r>
            <a:r>
              <a:rPr lang="en-US" dirty="0"/>
              <a:t>)  </a:t>
            </a:r>
            <a:r>
              <a:rPr lang="en-US" dirty="0" err="1"/>
              <a:t>vs</a:t>
            </a:r>
            <a:r>
              <a:rPr lang="en-US" dirty="0"/>
              <a:t>  Frequency </a:t>
            </a:r>
          </a:p>
        </p:txBody>
      </p:sp>
    </p:spTree>
    <p:extLst>
      <p:ext uri="{BB962C8B-B14F-4D97-AF65-F5344CB8AC3E}">
        <p14:creationId xmlns:p14="http://schemas.microsoft.com/office/powerpoint/2010/main" val="21006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 err="1">
                <a:solidFill>
                  <a:srgbClr val="FF0000"/>
                </a:solidFill>
              </a:rPr>
              <a:t>Matlab</a:t>
            </a:r>
            <a:r>
              <a:rPr lang="en-US" dirty="0">
                <a:solidFill>
                  <a:srgbClr val="FF0000"/>
                </a:solidFill>
              </a:rPr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4368" y="34482"/>
            <a:ext cx="1279578" cy="2674438"/>
          </a:xfrm>
        </p:spPr>
        <p:txBody>
          <a:bodyPr/>
          <a:lstStyle/>
          <a:p>
            <a:r>
              <a:rPr lang="en-US" sz="800" dirty="0"/>
              <a:t> </a:t>
            </a:r>
          </a:p>
          <a:p>
            <a:r>
              <a:rPr lang="en-US" sz="800" dirty="0"/>
              <a:t> </a:t>
            </a:r>
          </a:p>
          <a:p>
            <a:r>
              <a:rPr lang="en-US" sz="200" dirty="0"/>
              <a:t>close all</a:t>
            </a:r>
          </a:p>
          <a:p>
            <a:r>
              <a:rPr lang="en-US" sz="200" dirty="0"/>
              <a:t>clear all</a:t>
            </a:r>
          </a:p>
          <a:p>
            <a:r>
              <a:rPr lang="en-US" sz="200" dirty="0"/>
              <a:t>load </a:t>
            </a:r>
            <a:r>
              <a:rPr lang="en-US" sz="200" dirty="0" err="1"/>
              <a:t>handel</a:t>
            </a:r>
            <a:r>
              <a:rPr lang="en-US" sz="200" dirty="0"/>
              <a:t>;</a:t>
            </a:r>
          </a:p>
          <a:p>
            <a:r>
              <a:rPr lang="en-US" sz="200" dirty="0"/>
              <a:t>figure(1)</a:t>
            </a:r>
          </a:p>
          <a:p>
            <a:r>
              <a:rPr lang="en-US" sz="200" dirty="0"/>
              <a:t>plot(y);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T=size(y);</a:t>
            </a:r>
          </a:p>
          <a:p>
            <a:r>
              <a:rPr lang="da-DK" sz="200" dirty="0"/>
              <a:t>for i=1:T(1,1)</a:t>
            </a:r>
          </a:p>
          <a:p>
            <a:r>
              <a:rPr lang="da-DK" sz="200" dirty="0" err="1"/>
              <a:t>fre_x</a:t>
            </a:r>
            <a:r>
              <a:rPr lang="da-DK" sz="200" dirty="0"/>
              <a:t>(i)=i*Fs/T(1,1);</a:t>
            </a:r>
          </a:p>
          <a:p>
            <a:r>
              <a:rPr lang="da-DK" sz="200" dirty="0"/>
              <a:t>end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(2)</a:t>
            </a:r>
          </a:p>
          <a:p>
            <a:r>
              <a:rPr lang="da-DK" sz="200" dirty="0"/>
              <a:t>plot(</a:t>
            </a:r>
            <a:r>
              <a:rPr lang="da-DK" sz="200" dirty="0" err="1"/>
              <a:t>fre_x</a:t>
            </a:r>
            <a:r>
              <a:rPr lang="da-DK" sz="200" dirty="0"/>
              <a:t>, </a:t>
            </a:r>
            <a:r>
              <a:rPr lang="da-DK" sz="200" dirty="0" err="1"/>
              <a:t>abs</a:t>
            </a:r>
            <a:r>
              <a:rPr lang="da-DK" sz="200" dirty="0"/>
              <a:t>(</a:t>
            </a:r>
            <a:r>
              <a:rPr lang="da-DK" sz="200" dirty="0" err="1"/>
              <a:t>fft</a:t>
            </a:r>
            <a:r>
              <a:rPr lang="da-DK" sz="200" dirty="0"/>
              <a:t>(y)))</a:t>
            </a:r>
          </a:p>
          <a:p>
            <a:r>
              <a:rPr lang="da-DK" sz="200" dirty="0" err="1"/>
              <a:t>xlabel</a:t>
            </a:r>
            <a:r>
              <a:rPr lang="da-DK" sz="200" dirty="0"/>
              <a:t>('Hz')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(3)</a:t>
            </a:r>
          </a:p>
          <a:p>
            <a:r>
              <a:rPr lang="da-DK" sz="200" dirty="0" err="1"/>
              <a:t>spectrogram</a:t>
            </a:r>
            <a:r>
              <a:rPr lang="da-DK" sz="200" dirty="0"/>
              <a:t>(y,128,120,[],Fs);</a:t>
            </a:r>
          </a:p>
          <a:p>
            <a:r>
              <a:rPr lang="da-DK" sz="200" dirty="0"/>
              <a:t> </a:t>
            </a:r>
          </a:p>
          <a:p>
            <a:r>
              <a:rPr lang="da-DK" sz="200" dirty="0"/>
              <a:t> </a:t>
            </a:r>
          </a:p>
          <a:p>
            <a:r>
              <a:rPr lang="nl-NL" sz="200" dirty="0"/>
              <a:t>T1=floor(T(1,1)/2);</a:t>
            </a:r>
          </a:p>
          <a:p>
            <a:r>
              <a:rPr lang="hu-HU" sz="200" dirty="0"/>
              <a:t>omega1=1000;</a:t>
            </a:r>
          </a:p>
          <a:p>
            <a:r>
              <a:rPr lang="da-DK" sz="200" dirty="0"/>
              <a:t>for i=1:T(1,1)-T1;</a:t>
            </a:r>
          </a:p>
          <a:p>
            <a:r>
              <a:rPr lang="hu-HU" sz="200" dirty="0"/>
              <a:t>    z(i,1)=y(i,1)+.3*cos(2*pi*omega1*i/Fs);</a:t>
            </a:r>
          </a:p>
          <a:p>
            <a:r>
              <a:rPr lang="en-US" sz="200" dirty="0"/>
              <a:t>end</a:t>
            </a:r>
          </a:p>
          <a:p>
            <a:r>
              <a:rPr lang="hu-HU" sz="200" dirty="0"/>
              <a:t>omega2=2000;</a:t>
            </a:r>
          </a:p>
          <a:p>
            <a:r>
              <a:rPr lang="da-DK" sz="200" dirty="0"/>
              <a:t>for i=T-T1+1:T(1,1);</a:t>
            </a:r>
          </a:p>
          <a:p>
            <a:r>
              <a:rPr lang="hu-HU" sz="200" dirty="0"/>
              <a:t>    z(i,1)=y(i,1)+.3*cos(2*pi*omega2*i/Fs);</a:t>
            </a:r>
          </a:p>
          <a:p>
            <a:r>
              <a:rPr lang="en-US" sz="200" dirty="0"/>
              <a:t>end</a:t>
            </a:r>
          </a:p>
          <a:p>
            <a:r>
              <a:rPr lang="en-US" sz="200" dirty="0"/>
              <a:t>figure(5)</a:t>
            </a:r>
          </a:p>
          <a:p>
            <a:r>
              <a:rPr lang="en-US" sz="200" dirty="0"/>
              <a:t>plot(z);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figure(6)</a:t>
            </a:r>
          </a:p>
          <a:p>
            <a:r>
              <a:rPr lang="en-US" sz="200" dirty="0"/>
              <a:t>plot(</a:t>
            </a:r>
            <a:r>
              <a:rPr lang="en-US" sz="200" dirty="0" err="1"/>
              <a:t>fre_x,abs</a:t>
            </a:r>
            <a:r>
              <a:rPr lang="en-US" sz="200" dirty="0"/>
              <a:t>(</a:t>
            </a:r>
            <a:r>
              <a:rPr lang="en-US" sz="200" dirty="0" err="1"/>
              <a:t>fft</a:t>
            </a:r>
            <a:r>
              <a:rPr lang="en-US" sz="200" dirty="0"/>
              <a:t>(z)))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('Hz')</a:t>
            </a:r>
          </a:p>
          <a:p>
            <a:r>
              <a:rPr lang="en-US" sz="200" dirty="0"/>
              <a:t>figure(7)</a:t>
            </a:r>
          </a:p>
          <a:p>
            <a:r>
              <a:rPr lang="en-US" sz="200" dirty="0"/>
              <a:t>spectrogram(z,128,120,[],</a:t>
            </a:r>
            <a:r>
              <a:rPr lang="en-US" sz="200" dirty="0" err="1"/>
              <a:t>Fs</a:t>
            </a:r>
            <a:r>
              <a:rPr lang="en-US" sz="200" dirty="0"/>
              <a:t>);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da-DK" sz="200" dirty="0"/>
              <a:t>for i=1:T(1,1);</a:t>
            </a:r>
          </a:p>
          <a:p>
            <a:r>
              <a:rPr lang="pl-PL" sz="200" dirty="0"/>
              <a:t>    </a:t>
            </a:r>
            <a:r>
              <a:rPr lang="pl-PL" sz="200" dirty="0" err="1"/>
              <a:t>zn</a:t>
            </a:r>
            <a:r>
              <a:rPr lang="pl-PL" sz="200" dirty="0"/>
              <a:t>(i,1)=y(i,1)+.3*</a:t>
            </a:r>
            <a:r>
              <a:rPr lang="pl-PL" sz="200" dirty="0" err="1"/>
              <a:t>randn</a:t>
            </a:r>
            <a:r>
              <a:rPr lang="pl-PL" sz="200" dirty="0"/>
              <a:t>(1,1);</a:t>
            </a:r>
          </a:p>
          <a:p>
            <a:r>
              <a:rPr lang="pl-PL" sz="200" dirty="0"/>
              <a:t>end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(8)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zn</a:t>
            </a:r>
            <a:r>
              <a:rPr lang="pl-PL" sz="200" dirty="0"/>
              <a:t>);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time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(9)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fre_x,abs</a:t>
            </a:r>
            <a:r>
              <a:rPr lang="pl-PL" sz="200" dirty="0"/>
              <a:t>(</a:t>
            </a:r>
            <a:r>
              <a:rPr lang="pl-PL" sz="200" dirty="0" err="1"/>
              <a:t>fft</a:t>
            </a:r>
            <a:r>
              <a:rPr lang="pl-PL" sz="200" dirty="0"/>
              <a:t>(</a:t>
            </a:r>
            <a:r>
              <a:rPr lang="pl-PL" sz="200" dirty="0" err="1"/>
              <a:t>zn</a:t>
            </a:r>
            <a:r>
              <a:rPr lang="pl-PL" sz="200" dirty="0"/>
              <a:t>)))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Hz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(10)</a:t>
            </a:r>
          </a:p>
          <a:p>
            <a:r>
              <a:rPr lang="pl-PL" sz="200" dirty="0" err="1"/>
              <a:t>spectrogram</a:t>
            </a:r>
            <a:r>
              <a:rPr lang="pl-PL" sz="200" dirty="0"/>
              <a:t>(zn,128,120,[],</a:t>
            </a:r>
            <a:r>
              <a:rPr lang="pl-PL" sz="200" dirty="0" err="1"/>
              <a:t>Fs</a:t>
            </a:r>
            <a:r>
              <a:rPr lang="pl-PL" sz="200" dirty="0"/>
              <a:t>);</a:t>
            </a:r>
          </a:p>
          <a:p>
            <a:endParaRPr lang="pl-PL" sz="200" dirty="0"/>
          </a:p>
          <a:p>
            <a:r>
              <a:rPr lang="en-US" sz="100" dirty="0"/>
              <a:t>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untitl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" y="4784165"/>
            <a:ext cx="2808312" cy="2101219"/>
          </a:xfrm>
          <a:prstGeom prst="rect">
            <a:avLst/>
          </a:prstGeom>
        </p:spPr>
      </p:pic>
      <p:pic>
        <p:nvPicPr>
          <p:cNvPr id="13" name="Picture 12" descr="untitl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894329"/>
            <a:ext cx="2763912" cy="1919047"/>
          </a:xfrm>
          <a:prstGeom prst="rect">
            <a:avLst/>
          </a:prstGeom>
        </p:spPr>
      </p:pic>
      <p:pic>
        <p:nvPicPr>
          <p:cNvPr id="14" name="Picture 13" descr="untitl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4725144"/>
            <a:ext cx="3080823" cy="2140456"/>
          </a:xfrm>
          <a:prstGeom prst="rect">
            <a:avLst/>
          </a:prstGeom>
        </p:spPr>
      </p:pic>
      <p:pic>
        <p:nvPicPr>
          <p:cNvPr id="15" name="Picture 14" descr="untitl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26768"/>
            <a:ext cx="2959580" cy="2214400"/>
          </a:xfrm>
          <a:prstGeom prst="rect">
            <a:avLst/>
          </a:prstGeom>
        </p:spPr>
      </p:pic>
      <p:pic>
        <p:nvPicPr>
          <p:cNvPr id="16" name="Picture 15" descr="untitled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70938"/>
            <a:ext cx="2736304" cy="1998222"/>
          </a:xfrm>
          <a:prstGeom prst="rect">
            <a:avLst/>
          </a:prstGeom>
        </p:spPr>
      </p:pic>
      <p:pic>
        <p:nvPicPr>
          <p:cNvPr id="17" name="Picture 16" descr="untitled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318"/>
            <a:ext cx="2915816" cy="2078850"/>
          </a:xfrm>
          <a:prstGeom prst="rect">
            <a:avLst/>
          </a:prstGeom>
        </p:spPr>
      </p:pic>
      <p:pic>
        <p:nvPicPr>
          <p:cNvPr id="18" name="Picture 17" descr="untitled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38082"/>
            <a:ext cx="2915816" cy="2186862"/>
          </a:xfrm>
          <a:prstGeom prst="rect">
            <a:avLst/>
          </a:prstGeom>
        </p:spPr>
      </p:pic>
      <p:pic>
        <p:nvPicPr>
          <p:cNvPr id="19" name="Picture 18" descr="untitled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80" y="692696"/>
            <a:ext cx="2763912" cy="2072934"/>
          </a:xfrm>
          <a:prstGeom prst="rect">
            <a:avLst/>
          </a:prstGeom>
        </p:spPr>
      </p:pic>
      <p:pic>
        <p:nvPicPr>
          <p:cNvPr id="20" name="Picture 19" descr="untitled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2987824" cy="2240868"/>
          </a:xfrm>
          <a:prstGeom prst="rect">
            <a:avLst/>
          </a:prstGeom>
        </p:spPr>
      </p:pic>
      <p:pic>
        <p:nvPicPr>
          <p:cNvPr id="21" name="hande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51088" y="1392064"/>
            <a:ext cx="812800" cy="812800"/>
          </a:xfrm>
          <a:prstGeom prst="rect">
            <a:avLst/>
          </a:prstGeom>
        </p:spPr>
      </p:pic>
      <p:pic>
        <p:nvPicPr>
          <p:cNvPr id="22" name="handel+cos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71800" y="3356992"/>
            <a:ext cx="812800" cy="812800"/>
          </a:xfrm>
          <a:prstGeom prst="rect">
            <a:avLst/>
          </a:prstGeom>
        </p:spPr>
      </p:pic>
      <p:pic>
        <p:nvPicPr>
          <p:cNvPr id="23" name="handel+nois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27784" y="53012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494244"/>
              </p:ext>
            </p:extLst>
          </p:nvPr>
        </p:nvGraphicFramePr>
        <p:xfrm>
          <a:off x="107504" y="2204864"/>
          <a:ext cx="9115406" cy="2691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59300" imgH="1346200" progId="Equation.3">
                  <p:embed/>
                </p:oleObj>
              </mc:Choice>
              <mc:Fallback>
                <p:oleObj name="Equation" r:id="rId2" imgW="4559300" imgH="1346200" progId="Equation.3">
                  <p:embed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7504" y="2204864"/>
                        <a:ext cx="9115406" cy="2691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4BB6F1E5-6C87-4FE6-B281-F4C7AFDFC598}"/>
              </a:ext>
            </a:extLst>
          </p:cNvPr>
          <p:cNvSpPr txBox="1"/>
          <p:nvPr/>
        </p:nvSpPr>
        <p:spPr>
          <a:xfrm>
            <a:off x="3779912" y="5718256"/>
            <a:ext cx="125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X’  =   A  x’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8837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 err="1">
                <a:solidFill>
                  <a:srgbClr val="FF0000"/>
                </a:solidFill>
              </a:rPr>
              <a:t>Matlab</a:t>
            </a:r>
            <a:r>
              <a:rPr lang="en-US" dirty="0">
                <a:solidFill>
                  <a:srgbClr val="FF0000"/>
                </a:solidFill>
              </a:rPr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4368" y="34482"/>
            <a:ext cx="1279578" cy="2674438"/>
          </a:xfrm>
        </p:spPr>
        <p:txBody>
          <a:bodyPr/>
          <a:lstStyle/>
          <a:p>
            <a:r>
              <a:rPr lang="en-US" sz="800" dirty="0"/>
              <a:t> </a:t>
            </a:r>
          </a:p>
          <a:p>
            <a:r>
              <a:rPr lang="en-US" sz="800" dirty="0"/>
              <a:t> </a:t>
            </a:r>
          </a:p>
          <a:p>
            <a:r>
              <a:rPr lang="en-US" sz="200" dirty="0"/>
              <a:t>close all</a:t>
            </a:r>
          </a:p>
          <a:p>
            <a:r>
              <a:rPr lang="en-US" sz="200" dirty="0"/>
              <a:t>clear all</a:t>
            </a:r>
          </a:p>
          <a:p>
            <a:r>
              <a:rPr lang="en-US" sz="200" dirty="0"/>
              <a:t>load </a:t>
            </a:r>
            <a:r>
              <a:rPr lang="en-US" sz="200" dirty="0" err="1"/>
              <a:t>handel</a:t>
            </a:r>
            <a:r>
              <a:rPr lang="en-US" sz="200" dirty="0"/>
              <a:t>;</a:t>
            </a:r>
          </a:p>
          <a:p>
            <a:r>
              <a:rPr lang="en-US" sz="200" dirty="0"/>
              <a:t>figure(1)</a:t>
            </a:r>
          </a:p>
          <a:p>
            <a:r>
              <a:rPr lang="en-US" sz="200" dirty="0"/>
              <a:t>plot(y);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T=size(y);</a:t>
            </a:r>
          </a:p>
          <a:p>
            <a:r>
              <a:rPr lang="da-DK" sz="200" dirty="0"/>
              <a:t>for i=1:T(1,1)</a:t>
            </a:r>
          </a:p>
          <a:p>
            <a:r>
              <a:rPr lang="da-DK" sz="200" dirty="0" err="1"/>
              <a:t>fre_x</a:t>
            </a:r>
            <a:r>
              <a:rPr lang="da-DK" sz="200" dirty="0"/>
              <a:t>(i)=i*Fs/T(1,1);</a:t>
            </a:r>
          </a:p>
          <a:p>
            <a:r>
              <a:rPr lang="da-DK" sz="200" dirty="0"/>
              <a:t>end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(2)</a:t>
            </a:r>
          </a:p>
          <a:p>
            <a:r>
              <a:rPr lang="da-DK" sz="200" dirty="0"/>
              <a:t>plot(</a:t>
            </a:r>
            <a:r>
              <a:rPr lang="da-DK" sz="200" dirty="0" err="1"/>
              <a:t>fre_x</a:t>
            </a:r>
            <a:r>
              <a:rPr lang="da-DK" sz="200" dirty="0"/>
              <a:t>, </a:t>
            </a:r>
            <a:r>
              <a:rPr lang="da-DK" sz="200" dirty="0" err="1"/>
              <a:t>abs</a:t>
            </a:r>
            <a:r>
              <a:rPr lang="da-DK" sz="200" dirty="0"/>
              <a:t>(</a:t>
            </a:r>
            <a:r>
              <a:rPr lang="da-DK" sz="200" dirty="0" err="1"/>
              <a:t>fft</a:t>
            </a:r>
            <a:r>
              <a:rPr lang="da-DK" sz="200" dirty="0"/>
              <a:t>(y)))</a:t>
            </a:r>
          </a:p>
          <a:p>
            <a:r>
              <a:rPr lang="da-DK" sz="200" dirty="0" err="1"/>
              <a:t>xlabel</a:t>
            </a:r>
            <a:r>
              <a:rPr lang="da-DK" sz="200" dirty="0"/>
              <a:t>('Hz')</a:t>
            </a:r>
          </a:p>
          <a:p>
            <a:r>
              <a:rPr lang="da-DK" sz="200" dirty="0" err="1"/>
              <a:t>figure</a:t>
            </a:r>
            <a:r>
              <a:rPr lang="da-DK" sz="200" dirty="0"/>
              <a:t>(3)</a:t>
            </a:r>
          </a:p>
          <a:p>
            <a:r>
              <a:rPr lang="da-DK" sz="200" dirty="0" err="1"/>
              <a:t>spectrogram</a:t>
            </a:r>
            <a:r>
              <a:rPr lang="da-DK" sz="200" dirty="0"/>
              <a:t>(y,128,120,[],Fs);</a:t>
            </a:r>
          </a:p>
          <a:p>
            <a:r>
              <a:rPr lang="da-DK" sz="200" dirty="0"/>
              <a:t> </a:t>
            </a:r>
          </a:p>
          <a:p>
            <a:r>
              <a:rPr lang="da-DK" sz="200" dirty="0"/>
              <a:t> </a:t>
            </a:r>
          </a:p>
          <a:p>
            <a:r>
              <a:rPr lang="nl-NL" sz="200" dirty="0"/>
              <a:t>T1=floor(T(1,1)/2);</a:t>
            </a:r>
          </a:p>
          <a:p>
            <a:r>
              <a:rPr lang="hu-HU" sz="200" dirty="0"/>
              <a:t>omega1=1000;</a:t>
            </a:r>
          </a:p>
          <a:p>
            <a:r>
              <a:rPr lang="da-DK" sz="200" dirty="0"/>
              <a:t>for i=1:T(1,1)-T1;</a:t>
            </a:r>
          </a:p>
          <a:p>
            <a:r>
              <a:rPr lang="hu-HU" sz="200" dirty="0"/>
              <a:t>    z(i,1)=y(i,1)+.3*cos(2*pi*omega1*i/Fs);</a:t>
            </a:r>
          </a:p>
          <a:p>
            <a:r>
              <a:rPr lang="en-US" sz="200" dirty="0"/>
              <a:t>end</a:t>
            </a:r>
          </a:p>
          <a:p>
            <a:r>
              <a:rPr lang="hu-HU" sz="200" dirty="0"/>
              <a:t>omega2=2000;</a:t>
            </a:r>
          </a:p>
          <a:p>
            <a:r>
              <a:rPr lang="da-DK" sz="200" dirty="0"/>
              <a:t>for i=T-T1+1:T(1,1);</a:t>
            </a:r>
          </a:p>
          <a:p>
            <a:r>
              <a:rPr lang="hu-HU" sz="200" dirty="0"/>
              <a:t>    z(i,1)=y(i,1)+.3*cos(2*pi*omega2*i/Fs);</a:t>
            </a:r>
          </a:p>
          <a:p>
            <a:r>
              <a:rPr lang="en-US" sz="200" dirty="0"/>
              <a:t>end</a:t>
            </a:r>
          </a:p>
          <a:p>
            <a:r>
              <a:rPr lang="en-US" sz="200" dirty="0"/>
              <a:t>figure(5)</a:t>
            </a:r>
          </a:p>
          <a:p>
            <a:r>
              <a:rPr lang="en-US" sz="200" dirty="0"/>
              <a:t>plot(z);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('time')</a:t>
            </a:r>
          </a:p>
          <a:p>
            <a:r>
              <a:rPr lang="en-US" sz="200" dirty="0"/>
              <a:t>figure(6)</a:t>
            </a:r>
          </a:p>
          <a:p>
            <a:r>
              <a:rPr lang="en-US" sz="200" dirty="0"/>
              <a:t>plot(</a:t>
            </a:r>
            <a:r>
              <a:rPr lang="en-US" sz="200" dirty="0" err="1"/>
              <a:t>fre_x,abs</a:t>
            </a:r>
            <a:r>
              <a:rPr lang="en-US" sz="200" dirty="0"/>
              <a:t>(</a:t>
            </a:r>
            <a:r>
              <a:rPr lang="en-US" sz="200" dirty="0" err="1"/>
              <a:t>fft</a:t>
            </a:r>
            <a:r>
              <a:rPr lang="en-US" sz="200" dirty="0"/>
              <a:t>(z)))</a:t>
            </a:r>
          </a:p>
          <a:p>
            <a:r>
              <a:rPr lang="en-US" sz="200" dirty="0" err="1"/>
              <a:t>xlabel</a:t>
            </a:r>
            <a:r>
              <a:rPr lang="en-US" sz="200" dirty="0"/>
              <a:t>('Hz')</a:t>
            </a:r>
          </a:p>
          <a:p>
            <a:r>
              <a:rPr lang="en-US" sz="200" dirty="0"/>
              <a:t>figure(7)</a:t>
            </a:r>
          </a:p>
          <a:p>
            <a:r>
              <a:rPr lang="en-US" sz="200" dirty="0"/>
              <a:t>spectrogram(z,128,120,[],</a:t>
            </a:r>
            <a:r>
              <a:rPr lang="en-US" sz="200" dirty="0" err="1"/>
              <a:t>Fs</a:t>
            </a:r>
            <a:r>
              <a:rPr lang="en-US" sz="200" dirty="0"/>
              <a:t>);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r>
              <a:rPr lang="da-DK" sz="200" dirty="0"/>
              <a:t>for i=1:T(1,1);</a:t>
            </a:r>
          </a:p>
          <a:p>
            <a:r>
              <a:rPr lang="pl-PL" sz="200" dirty="0"/>
              <a:t>    </a:t>
            </a:r>
            <a:r>
              <a:rPr lang="pl-PL" sz="200" dirty="0" err="1"/>
              <a:t>zn</a:t>
            </a:r>
            <a:r>
              <a:rPr lang="pl-PL" sz="200" dirty="0"/>
              <a:t>(i,1)=y(i,1)+.3*</a:t>
            </a:r>
            <a:r>
              <a:rPr lang="pl-PL" sz="200" dirty="0" err="1"/>
              <a:t>randn</a:t>
            </a:r>
            <a:r>
              <a:rPr lang="pl-PL" sz="200" dirty="0"/>
              <a:t>(1,1);</a:t>
            </a:r>
          </a:p>
          <a:p>
            <a:r>
              <a:rPr lang="pl-PL" sz="200" dirty="0"/>
              <a:t>end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(8)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zn</a:t>
            </a:r>
            <a:r>
              <a:rPr lang="pl-PL" sz="200" dirty="0"/>
              <a:t>);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time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(9)</a:t>
            </a:r>
          </a:p>
          <a:p>
            <a:r>
              <a:rPr lang="pl-PL" sz="200" dirty="0"/>
              <a:t>plot(</a:t>
            </a:r>
            <a:r>
              <a:rPr lang="pl-PL" sz="200" dirty="0" err="1"/>
              <a:t>fre_x,abs</a:t>
            </a:r>
            <a:r>
              <a:rPr lang="pl-PL" sz="200" dirty="0"/>
              <a:t>(</a:t>
            </a:r>
            <a:r>
              <a:rPr lang="pl-PL" sz="200" dirty="0" err="1"/>
              <a:t>fft</a:t>
            </a:r>
            <a:r>
              <a:rPr lang="pl-PL" sz="200" dirty="0"/>
              <a:t>(</a:t>
            </a:r>
            <a:r>
              <a:rPr lang="pl-PL" sz="200" dirty="0" err="1"/>
              <a:t>zn</a:t>
            </a:r>
            <a:r>
              <a:rPr lang="pl-PL" sz="200" dirty="0"/>
              <a:t>)))</a:t>
            </a:r>
          </a:p>
          <a:p>
            <a:r>
              <a:rPr lang="pl-PL" sz="200" dirty="0" err="1"/>
              <a:t>xlabel</a:t>
            </a:r>
            <a:r>
              <a:rPr lang="pl-PL" sz="200" dirty="0"/>
              <a:t>('</a:t>
            </a:r>
            <a:r>
              <a:rPr lang="pl-PL" sz="200" dirty="0" err="1"/>
              <a:t>Hz</a:t>
            </a:r>
            <a:r>
              <a:rPr lang="pl-PL" sz="200" dirty="0"/>
              <a:t>')</a:t>
            </a:r>
          </a:p>
          <a:p>
            <a:r>
              <a:rPr lang="pl-PL" sz="200" dirty="0" err="1"/>
              <a:t>figure</a:t>
            </a:r>
            <a:r>
              <a:rPr lang="pl-PL" sz="200" dirty="0"/>
              <a:t>(10)</a:t>
            </a:r>
          </a:p>
          <a:p>
            <a:r>
              <a:rPr lang="pl-PL" sz="200" dirty="0" err="1"/>
              <a:t>spectrogram</a:t>
            </a:r>
            <a:r>
              <a:rPr lang="pl-PL" sz="200" dirty="0"/>
              <a:t>(zn,128,120,[],</a:t>
            </a:r>
            <a:r>
              <a:rPr lang="pl-PL" sz="200" dirty="0" err="1"/>
              <a:t>Fs</a:t>
            </a:r>
            <a:r>
              <a:rPr lang="pl-PL" sz="200" dirty="0"/>
              <a:t>);</a:t>
            </a:r>
          </a:p>
          <a:p>
            <a:endParaRPr lang="pl-PL" sz="200" dirty="0"/>
          </a:p>
          <a:p>
            <a:r>
              <a:rPr lang="en-US" sz="100" dirty="0"/>
              <a:t>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untitl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" y="4784165"/>
            <a:ext cx="2808312" cy="2101219"/>
          </a:xfrm>
          <a:prstGeom prst="rect">
            <a:avLst/>
          </a:prstGeom>
        </p:spPr>
      </p:pic>
      <p:pic>
        <p:nvPicPr>
          <p:cNvPr id="13" name="Picture 12" descr="untitl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894329"/>
            <a:ext cx="2763912" cy="1919047"/>
          </a:xfrm>
          <a:prstGeom prst="rect">
            <a:avLst/>
          </a:prstGeom>
        </p:spPr>
      </p:pic>
      <p:pic>
        <p:nvPicPr>
          <p:cNvPr id="14" name="Picture 13" descr="untitl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4725144"/>
            <a:ext cx="3080823" cy="2140456"/>
          </a:xfrm>
          <a:prstGeom prst="rect">
            <a:avLst/>
          </a:prstGeom>
        </p:spPr>
      </p:pic>
      <p:pic>
        <p:nvPicPr>
          <p:cNvPr id="15" name="Picture 14" descr="untitl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26768"/>
            <a:ext cx="2959580" cy="2214400"/>
          </a:xfrm>
          <a:prstGeom prst="rect">
            <a:avLst/>
          </a:prstGeom>
        </p:spPr>
      </p:pic>
      <p:pic>
        <p:nvPicPr>
          <p:cNvPr id="16" name="Picture 15" descr="untitled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70938"/>
            <a:ext cx="2736304" cy="1998222"/>
          </a:xfrm>
          <a:prstGeom prst="rect">
            <a:avLst/>
          </a:prstGeom>
        </p:spPr>
      </p:pic>
      <p:pic>
        <p:nvPicPr>
          <p:cNvPr id="17" name="Picture 16" descr="untitled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318"/>
            <a:ext cx="2915816" cy="2078850"/>
          </a:xfrm>
          <a:prstGeom prst="rect">
            <a:avLst/>
          </a:prstGeom>
        </p:spPr>
      </p:pic>
      <p:pic>
        <p:nvPicPr>
          <p:cNvPr id="18" name="Picture 17" descr="untitled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66074"/>
            <a:ext cx="2915816" cy="2186862"/>
          </a:xfrm>
          <a:prstGeom prst="rect">
            <a:avLst/>
          </a:prstGeom>
        </p:spPr>
      </p:pic>
      <p:pic>
        <p:nvPicPr>
          <p:cNvPr id="19" name="Picture 18" descr="untitled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80" y="692696"/>
            <a:ext cx="2763912" cy="2072934"/>
          </a:xfrm>
          <a:prstGeom prst="rect">
            <a:avLst/>
          </a:prstGeom>
        </p:spPr>
      </p:pic>
      <p:pic>
        <p:nvPicPr>
          <p:cNvPr id="20" name="Picture 19" descr="untitled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2987824" cy="2240868"/>
          </a:xfrm>
          <a:prstGeom prst="rect">
            <a:avLst/>
          </a:prstGeom>
        </p:spPr>
      </p:pic>
      <p:pic>
        <p:nvPicPr>
          <p:cNvPr id="21" name="hande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51088" y="1392064"/>
            <a:ext cx="812800" cy="812800"/>
          </a:xfrm>
          <a:prstGeom prst="rect">
            <a:avLst/>
          </a:prstGeom>
        </p:spPr>
      </p:pic>
      <p:pic>
        <p:nvPicPr>
          <p:cNvPr id="22" name="handel+cos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71800" y="3356992"/>
            <a:ext cx="812800" cy="812800"/>
          </a:xfrm>
          <a:prstGeom prst="rect">
            <a:avLst/>
          </a:prstGeom>
        </p:spPr>
      </p:pic>
      <p:pic>
        <p:nvPicPr>
          <p:cNvPr id="23" name="handel+nois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27784" y="5301208"/>
            <a:ext cx="812800" cy="81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96336" y="2852936"/>
            <a:ext cx="144016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20272" y="3789040"/>
            <a:ext cx="144016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2697163"/>
          </a:xfrm>
        </p:spPr>
        <p:txBody>
          <a:bodyPr/>
          <a:lstStyle/>
          <a:p>
            <a:r>
              <a:rPr lang="en-US" dirty="0"/>
              <a:t>Will come back to it in the next few weeks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after we learn how to design filters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5496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en-US">
                <a:solidFill>
                  <a:srgbClr val="FF0000"/>
                </a:solidFill>
              </a:rPr>
              <a:t>A Matlab Example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46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Image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en-US" sz="2800" dirty="0"/>
              <a:t> two-dimensional signal x[n</a:t>
            </a:r>
            <a:r>
              <a:rPr lang="en-US" sz="2800" baseline="-25000" dirty="0"/>
              <a:t>1</a:t>
            </a:r>
            <a:r>
              <a:rPr lang="en-US" sz="2800" dirty="0"/>
              <a:t>,n</a:t>
            </a:r>
            <a:r>
              <a:rPr lang="en-US" sz="2800" baseline="-25000" dirty="0"/>
              <a:t>2</a:t>
            </a:r>
            <a:r>
              <a:rPr lang="en-US" sz="2800" dirty="0"/>
              <a:t>], n</a:t>
            </a:r>
            <a:r>
              <a:rPr lang="en-US" sz="2800" baseline="-25000" dirty="0"/>
              <a:t>1</a:t>
            </a:r>
            <a:r>
              <a:rPr lang="en-US" sz="2800" dirty="0"/>
              <a:t>,n</a:t>
            </a:r>
            <a:r>
              <a:rPr lang="en-US" sz="2800" baseline="-25000" dirty="0"/>
              <a:t>2</a:t>
            </a:r>
            <a:r>
              <a:rPr lang="en-US" sz="2800" dirty="0"/>
              <a:t>∈Z</a:t>
            </a:r>
          </a:p>
          <a:p>
            <a:endParaRPr lang="en-US" sz="2800" dirty="0"/>
          </a:p>
          <a:p>
            <a:r>
              <a:rPr lang="en-US" sz="2800" dirty="0"/>
              <a:t>indices locate a point on a grid → pixel</a:t>
            </a:r>
          </a:p>
          <a:p>
            <a:endParaRPr lang="en-US" sz="2800" dirty="0"/>
          </a:p>
          <a:p>
            <a:r>
              <a:rPr lang="en-US" sz="2800" dirty="0"/>
              <a:t>grid is usually regularly spaced</a:t>
            </a:r>
          </a:p>
          <a:p>
            <a:endParaRPr lang="en-US" sz="2800" dirty="0"/>
          </a:p>
          <a:p>
            <a:r>
              <a:rPr lang="en-US" sz="2800" dirty="0"/>
              <a:t>values x[n</a:t>
            </a:r>
            <a:r>
              <a:rPr lang="en-US" sz="2800" baseline="-25000" dirty="0"/>
              <a:t>1</a:t>
            </a:r>
            <a:r>
              <a:rPr lang="en-US" sz="2800" dirty="0"/>
              <a:t>,n</a:t>
            </a:r>
            <a:r>
              <a:rPr lang="en-US" sz="2800" baseline="-25000" dirty="0"/>
              <a:t>2</a:t>
            </a:r>
            <a:r>
              <a:rPr lang="en-US" sz="2800" dirty="0"/>
              <a:t>] refer to the pixel’s appearance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77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1"/>
            <a:ext cx="8229600" cy="3384376"/>
          </a:xfrm>
        </p:spPr>
        <p:txBody>
          <a:bodyPr/>
          <a:lstStyle/>
          <a:p>
            <a:r>
              <a:rPr lang="en-US" sz="2400" dirty="0"/>
              <a:t>Gray scale images: scalar pixel values</a:t>
            </a:r>
          </a:p>
          <a:p>
            <a:endParaRPr lang="en-US" sz="2400" dirty="0"/>
          </a:p>
          <a:p>
            <a:r>
              <a:rPr lang="en-US" sz="2400" dirty="0"/>
              <a:t>color images: multidimensional pixel values in a color space (RGB for example)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we can consider the single components </a:t>
            </a:r>
            <a:r>
              <a:rPr lang="en-US" dirty="0"/>
              <a:t>separately: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Untitl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56992"/>
            <a:ext cx="8039100" cy="2082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5496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en-US">
                <a:solidFill>
                  <a:srgbClr val="FF0000"/>
                </a:solidFill>
              </a:rPr>
              <a:t>Image Processing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10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DFT for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48" y="908720"/>
            <a:ext cx="8229600" cy="4525963"/>
          </a:xfrm>
        </p:spPr>
        <p:txBody>
          <a:bodyPr/>
          <a:lstStyle/>
          <a:p>
            <a:r>
              <a:rPr lang="en-US" dirty="0"/>
              <a:t>DFT for 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IDFT for X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94419"/>
              </p:ext>
            </p:extLst>
          </p:nvPr>
        </p:nvGraphicFramePr>
        <p:xfrm>
          <a:off x="539552" y="1556792"/>
          <a:ext cx="7664156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57600" imgH="584200" progId="Equation.3">
                  <p:embed/>
                </p:oleObj>
              </mc:Choice>
              <mc:Fallback>
                <p:oleObj name="Equation" r:id="rId2" imgW="3657600" imgH="5842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9552" y="1556792"/>
                        <a:ext cx="7664156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649581"/>
              </p:ext>
            </p:extLst>
          </p:nvPr>
        </p:nvGraphicFramePr>
        <p:xfrm>
          <a:off x="641350" y="4076775"/>
          <a:ext cx="8037513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35400" imgH="584200" progId="Equation.3">
                  <p:embed/>
                </p:oleObj>
              </mc:Choice>
              <mc:Fallback>
                <p:oleObj name="Equation" r:id="rId4" imgW="3835400" imgH="5842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350" y="4076775"/>
                        <a:ext cx="8037513" cy="1223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9B1FCB47-4F12-4B8A-B91E-E7ABD72F59B5}"/>
              </a:ext>
            </a:extLst>
          </p:cNvPr>
          <p:cNvSpPr txBox="1"/>
          <p:nvPr/>
        </p:nvSpPr>
        <p:spPr>
          <a:xfrm>
            <a:off x="2963904" y="5920981"/>
            <a:ext cx="339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   =   A</a:t>
            </a:r>
            <a:r>
              <a:rPr lang="en-US" altLang="zh-CN" baseline="-25000" dirty="0"/>
              <a:t> N1 x N1</a:t>
            </a:r>
            <a:r>
              <a:rPr lang="en-US" altLang="zh-CN" dirty="0"/>
              <a:t>  x </a:t>
            </a:r>
            <a:r>
              <a:rPr lang="en-US" altLang="zh-CN" baseline="-25000" dirty="0"/>
              <a:t>N1 x N2   </a:t>
            </a:r>
            <a:r>
              <a:rPr lang="en-US" altLang="zh-CN" dirty="0"/>
              <a:t>B </a:t>
            </a:r>
            <a:r>
              <a:rPr lang="en-US" altLang="zh-CN" baseline="-25000" dirty="0"/>
              <a:t>N2 x N2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771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47699" y="292418"/>
            <a:ext cx="2038985" cy="586168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019" y="1350328"/>
            <a:ext cx="3889375" cy="3581400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96921"/>
              </p:ext>
            </p:extLst>
          </p:nvPr>
        </p:nvGraphicFramePr>
        <p:xfrm>
          <a:off x="755576" y="274638"/>
          <a:ext cx="6731000" cy="5871210"/>
        </p:xfrm>
        <a:graphic>
          <a:graphicData uri="http://schemas.openxmlformats.org/drawingml/2006/table">
            <a:tbl>
              <a:tblPr/>
              <a:tblGrid>
                <a:gridCol w="429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7910">
                <a:tc>
                  <a:txBody>
                    <a:bodyPr/>
                    <a:lstStyle/>
                    <a:p>
                      <a:pPr marL="0" marR="2138045" indent="0" algn="r">
                        <a:lnSpc>
                          <a:spcPts val="3200"/>
                        </a:lnSpc>
                        <a:spcBef>
                          <a:spcPts val="2865"/>
                        </a:spcBef>
                        <a:spcAft>
                          <a:spcPts val="2260"/>
                        </a:spcAft>
                      </a:pPr>
                      <a:r>
                        <a:rPr lang="en-US" sz="2800" spc="0" dirty="0">
                          <a:solidFill>
                            <a:srgbClr val="000000"/>
                          </a:solidFill>
                          <a:latin typeface="Arial" panose="02020603050405020304" pitchFamily="2"/>
                        </a:rPr>
                        <a:t>2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400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900">
                <a:tc>
                  <a:txBody>
                    <a:bodyPr/>
                    <a:lstStyle/>
                    <a:p>
                      <a:pPr marL="0" marR="1680845" indent="0" algn="r">
                        <a:lnSpc>
                          <a:spcPts val="3200"/>
                        </a:lnSpc>
                        <a:spcBef>
                          <a:spcPts val="4640"/>
                        </a:spcBef>
                        <a:spcAft>
                          <a:spcPts val="1900"/>
                        </a:spcAft>
                      </a:pPr>
                      <a:endParaRPr lang="en-US" sz="2800" spc="0" dirty="0">
                        <a:solidFill>
                          <a:srgbClr val="000000"/>
                        </a:solidFill>
                        <a:latin typeface="Arial" panose="02020603050405020304" pitchFamily="2"/>
                      </a:endParaRPr>
                    </a:p>
                  </a:txBody>
                  <a:tcPr marL="0" marR="0" marT="0" marB="0" anchor="b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815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328" y="116632"/>
            <a:ext cx="1440160" cy="4536504"/>
          </a:xfrm>
        </p:spPr>
        <p:txBody>
          <a:bodyPr/>
          <a:lstStyle/>
          <a:p>
            <a:endParaRPr lang="en-US" sz="600" dirty="0"/>
          </a:p>
        </p:txBody>
      </p:sp>
      <p:pic>
        <p:nvPicPr>
          <p:cNvPr id="4" name="Picture 3" descr="untitle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4212208" cy="4104456"/>
          </a:xfrm>
          <a:prstGeom prst="rect">
            <a:avLst/>
          </a:prstGeom>
        </p:spPr>
      </p:pic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" y="1412776"/>
            <a:ext cx="4788024" cy="4035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5733256"/>
            <a:ext cx="571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picture                                 Gray scale picture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576795" y="1241884"/>
            <a:ext cx="8229600" cy="1143000"/>
          </a:xfrm>
        </p:spPr>
        <p:txBody>
          <a:bodyPr/>
          <a:lstStyle/>
          <a:p>
            <a:r>
              <a:rPr lang="en-US" altLang="zh-CN" sz="1100" dirty="0"/>
              <a:t>clear all</a:t>
            </a:r>
            <a:br>
              <a:rPr lang="en-US" altLang="zh-CN" sz="1100" dirty="0"/>
            </a:br>
            <a:r>
              <a:rPr lang="en-US" altLang="zh-CN" sz="1100" dirty="0"/>
              <a:t>close all</a:t>
            </a:r>
            <a:br>
              <a:rPr lang="en-US" altLang="zh-CN" sz="1100" dirty="0"/>
            </a:br>
            <a:r>
              <a:rPr lang="en-US" altLang="zh-CN" sz="1100" dirty="0"/>
              <a:t>figure(1)</a:t>
            </a:r>
            <a:br>
              <a:rPr lang="en-US" altLang="zh-CN" sz="1100" dirty="0"/>
            </a:br>
            <a:r>
              <a:rPr lang="en-US" altLang="zh-CN" sz="1100" dirty="0"/>
              <a:t>I = </a:t>
            </a:r>
            <a:r>
              <a:rPr lang="en-US" altLang="zh-CN" sz="1100" dirty="0" err="1"/>
              <a:t>imread</a:t>
            </a:r>
            <a:r>
              <a:rPr lang="en-US" altLang="zh-CN" sz="1100" dirty="0"/>
              <a:t>('peppers.png');</a:t>
            </a:r>
            <a:br>
              <a:rPr lang="en-US" altLang="zh-CN" sz="1100" dirty="0"/>
            </a:br>
            <a:r>
              <a:rPr lang="en-US" altLang="zh-CN" sz="1100" dirty="0" err="1"/>
              <a:t>imshow</a:t>
            </a:r>
            <a:r>
              <a:rPr lang="en-US" altLang="zh-CN" sz="1100" dirty="0"/>
              <a:t>(I);</a:t>
            </a:r>
            <a:br>
              <a:rPr lang="en-US" altLang="zh-CN" sz="1100" dirty="0"/>
            </a:br>
            <a:r>
              <a:rPr lang="en-US" altLang="zh-CN" sz="1100" dirty="0"/>
              <a:t>K=rgb2gray(I);</a:t>
            </a:r>
            <a:br>
              <a:rPr lang="en-US" altLang="zh-CN" sz="1100" dirty="0"/>
            </a:br>
            <a:r>
              <a:rPr lang="en-US" altLang="zh-CN" sz="1100" dirty="0"/>
              <a:t>figure(2)</a:t>
            </a:r>
            <a:br>
              <a:rPr lang="en-US" altLang="zh-CN" sz="1100" dirty="0"/>
            </a:br>
            <a:r>
              <a:rPr lang="en-US" altLang="zh-CN" sz="1100" dirty="0"/>
              <a:t>F     = fft2(K);</a:t>
            </a:r>
            <a:br>
              <a:rPr lang="en-US" altLang="zh-CN" sz="1100" dirty="0"/>
            </a:br>
            <a:r>
              <a:rPr lang="en-US" altLang="zh-CN" sz="1100" dirty="0"/>
              <a:t>figure;</a:t>
            </a:r>
            <a:br>
              <a:rPr lang="en-US" altLang="zh-CN" sz="1100" dirty="0"/>
            </a:br>
            <a:r>
              <a:rPr lang="en-US" altLang="zh-CN" sz="1100" dirty="0" err="1"/>
              <a:t>imagesc</a:t>
            </a:r>
            <a:r>
              <a:rPr lang="en-US" altLang="zh-CN" sz="1100" dirty="0"/>
              <a:t>(100*log(1+abs(</a:t>
            </a:r>
            <a:r>
              <a:rPr lang="en-US" altLang="zh-CN" sz="1100" dirty="0" err="1"/>
              <a:t>fftshift</a:t>
            </a:r>
            <a:r>
              <a:rPr lang="en-US" altLang="zh-CN" sz="1100" dirty="0"/>
              <a:t>(F)))); </a:t>
            </a:r>
            <a:r>
              <a:rPr lang="en-US" altLang="zh-CN" sz="1100" dirty="0" err="1"/>
              <a:t>colormap</a:t>
            </a:r>
            <a:r>
              <a:rPr lang="en-US" altLang="zh-CN" sz="1100" dirty="0"/>
              <a:t>(gray); </a:t>
            </a:r>
            <a:br>
              <a:rPr lang="en-US" altLang="zh-CN" sz="1100" dirty="0"/>
            </a:br>
            <a:br>
              <a:rPr lang="en-US" altLang="zh-CN" sz="1100" dirty="0"/>
            </a:br>
            <a:r>
              <a:rPr lang="en-US" altLang="zh-CN" sz="1100" dirty="0"/>
              <a:t>title('magnitude spectrum');</a:t>
            </a:r>
            <a:br>
              <a:rPr lang="en-US" altLang="zh-CN" sz="1100" dirty="0"/>
            </a:br>
            <a:r>
              <a:rPr lang="en-US" altLang="zh-CN" sz="1100" dirty="0"/>
              <a:t>figure;</a:t>
            </a:r>
            <a:br>
              <a:rPr lang="en-US" altLang="zh-CN" sz="1100" dirty="0"/>
            </a:br>
            <a:r>
              <a:rPr lang="en-US" altLang="zh-CN" sz="1100" dirty="0" err="1"/>
              <a:t>imagesc</a:t>
            </a:r>
            <a:r>
              <a:rPr lang="en-US" altLang="zh-CN" sz="1100" dirty="0"/>
              <a:t>(angle(F));  </a:t>
            </a:r>
            <a:r>
              <a:rPr lang="en-US" altLang="zh-CN" sz="1100" dirty="0" err="1"/>
              <a:t>colormap</a:t>
            </a:r>
            <a:r>
              <a:rPr lang="en-US" altLang="zh-CN" sz="1100" dirty="0"/>
              <a:t>(gray)</a:t>
            </a:r>
            <a:endParaRPr lang="zh-CN" altLang="en-US" sz="11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36512" y="-3154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en-US" kern="0">
                <a:solidFill>
                  <a:srgbClr val="FF0000"/>
                </a:solidFill>
              </a:rPr>
              <a:t>Example I</a:t>
            </a:r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77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315416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Example I</a:t>
            </a:r>
          </a:p>
        </p:txBody>
      </p:sp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4716016" cy="3312368"/>
          </a:xfrm>
          <a:prstGeom prst="rect">
            <a:avLst/>
          </a:prstGeom>
        </p:spPr>
      </p:pic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52" y="1268759"/>
            <a:ext cx="4976698" cy="40324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029" y="1122116"/>
            <a:ext cx="5663045" cy="43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24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315416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Example I</a:t>
            </a:r>
          </a:p>
        </p:txBody>
      </p:sp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4716016" cy="3312368"/>
          </a:xfrm>
          <a:prstGeom prst="rect">
            <a:avLst/>
          </a:prstGeom>
        </p:spPr>
      </p:pic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88" y="551306"/>
            <a:ext cx="4976698" cy="40324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029" y="615435"/>
            <a:ext cx="5663045" cy="43257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17593"/>
            <a:ext cx="5904656" cy="4253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8024" y="5301208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All low frequency information is here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-36512" y="4608563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800" dirty="0"/>
              <a:t>FF=(100*log(1+abs(fftshift(F))));</a:t>
            </a:r>
          </a:p>
          <a:p>
            <a:r>
              <a:rPr lang="zh-CN" altLang="en-US" sz="800" dirty="0"/>
              <a:t>for i=1:384</a:t>
            </a:r>
          </a:p>
          <a:p>
            <a:r>
              <a:rPr lang="zh-CN" altLang="en-US" sz="800" dirty="0"/>
              <a:t>for j=1:512</a:t>
            </a:r>
          </a:p>
          <a:p>
            <a:r>
              <a:rPr lang="zh-CN" altLang="en-US" sz="800" dirty="0"/>
              <a:t>    ss=sqrt((i-192)*(i-192)+(j-256)*(j-256));</a:t>
            </a:r>
          </a:p>
          <a:p>
            <a:r>
              <a:rPr lang="zh-CN" altLang="en-US" sz="800" dirty="0"/>
              <a:t>    if(ss&gt;100)</a:t>
            </a:r>
          </a:p>
          <a:p>
            <a:r>
              <a:rPr lang="zh-CN" altLang="en-US" sz="800" dirty="0"/>
              <a:t>    FF(i,j)=0;</a:t>
            </a:r>
          </a:p>
          <a:p>
            <a:r>
              <a:rPr lang="zh-CN" altLang="en-US" sz="800" dirty="0"/>
              <a:t>    end</a:t>
            </a:r>
          </a:p>
          <a:p>
            <a:r>
              <a:rPr lang="zh-CN" altLang="en-US" sz="800" dirty="0"/>
              <a:t>end</a:t>
            </a:r>
          </a:p>
          <a:p>
            <a:r>
              <a:rPr lang="zh-CN" altLang="en-US" sz="800" dirty="0"/>
              <a:t>end</a:t>
            </a:r>
          </a:p>
          <a:p>
            <a:endParaRPr lang="zh-CN" altLang="en-US" sz="800" dirty="0"/>
          </a:p>
          <a:p>
            <a:r>
              <a:rPr lang="zh-CN" altLang="en-US" sz="800" dirty="0"/>
              <a:t>figure;</a:t>
            </a:r>
            <a:br>
              <a:rPr lang="zh-CN" altLang="en-US" sz="800" dirty="0"/>
            </a:br>
            <a:r>
              <a:rPr lang="zh-CN" altLang="en-US" sz="800" dirty="0"/>
              <a:t>imagesc(FF); colormap(gray);</a:t>
            </a:r>
          </a:p>
          <a:p>
            <a:r>
              <a:rPr lang="zh-CN" altLang="en-US" sz="800" dirty="0"/>
              <a:t>title('magnitude spectrum');</a:t>
            </a:r>
            <a:br>
              <a:rPr lang="zh-CN" altLang="en-US" sz="800" dirty="0"/>
            </a:br>
            <a:r>
              <a:rPr lang="zh-CN" altLang="en-US" sz="800" dirty="0"/>
              <a:t>figure;</a:t>
            </a:r>
            <a:br>
              <a:rPr lang="zh-CN" altLang="en-US" sz="800" dirty="0"/>
            </a:br>
            <a:r>
              <a:rPr lang="zh-CN" altLang="en-US" sz="800" dirty="0"/>
              <a:t>imagesc(angle(FF));  colormap(gray)</a:t>
            </a:r>
          </a:p>
        </p:txBody>
      </p:sp>
    </p:spTree>
    <p:extLst>
      <p:ext uri="{BB962C8B-B14F-4D97-AF65-F5344CB8AC3E}">
        <p14:creationId xmlns:p14="http://schemas.microsoft.com/office/powerpoint/2010/main" val="1154556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315416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Example I</a:t>
            </a:r>
          </a:p>
        </p:txBody>
      </p:sp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4716016" cy="3312368"/>
          </a:xfrm>
          <a:prstGeom prst="rect">
            <a:avLst/>
          </a:prstGeom>
        </p:spPr>
      </p:pic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88" y="551306"/>
            <a:ext cx="4976698" cy="40324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17593"/>
            <a:ext cx="5904656" cy="4253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8024" y="5301208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All low frequency information is here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-36512" y="4608563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800" dirty="0"/>
              <a:t>FF=(100*log(1+abs(fftshift(F))));</a:t>
            </a:r>
          </a:p>
          <a:p>
            <a:r>
              <a:rPr lang="zh-CN" altLang="en-US" sz="800" dirty="0"/>
              <a:t>for i=1:384</a:t>
            </a:r>
          </a:p>
          <a:p>
            <a:r>
              <a:rPr lang="zh-CN" altLang="en-US" sz="800" dirty="0"/>
              <a:t>for j=1:512</a:t>
            </a:r>
          </a:p>
          <a:p>
            <a:r>
              <a:rPr lang="zh-CN" altLang="en-US" sz="800" dirty="0"/>
              <a:t>    ss=sqrt((i-192)*(i-192)+(j-256)*(j-256));</a:t>
            </a:r>
          </a:p>
          <a:p>
            <a:r>
              <a:rPr lang="zh-CN" altLang="en-US" sz="800" dirty="0"/>
              <a:t>    if(ss&gt;100)</a:t>
            </a:r>
          </a:p>
          <a:p>
            <a:r>
              <a:rPr lang="zh-CN" altLang="en-US" sz="800" dirty="0"/>
              <a:t>    FF(i,j)=0;</a:t>
            </a:r>
          </a:p>
          <a:p>
            <a:r>
              <a:rPr lang="zh-CN" altLang="en-US" sz="800" dirty="0"/>
              <a:t>    end</a:t>
            </a:r>
          </a:p>
          <a:p>
            <a:r>
              <a:rPr lang="zh-CN" altLang="en-US" sz="800" dirty="0"/>
              <a:t>end</a:t>
            </a:r>
          </a:p>
          <a:p>
            <a:r>
              <a:rPr lang="zh-CN" altLang="en-US" sz="800" dirty="0"/>
              <a:t>end</a:t>
            </a:r>
          </a:p>
          <a:p>
            <a:endParaRPr lang="zh-CN" altLang="en-US" sz="800" dirty="0"/>
          </a:p>
          <a:p>
            <a:r>
              <a:rPr lang="zh-CN" altLang="en-US" sz="800" dirty="0"/>
              <a:t>figure;</a:t>
            </a:r>
            <a:br>
              <a:rPr lang="zh-CN" altLang="en-US" sz="800" dirty="0"/>
            </a:br>
            <a:r>
              <a:rPr lang="zh-CN" altLang="en-US" sz="800" dirty="0"/>
              <a:t>imagesc(FF); colormap(gray);</a:t>
            </a:r>
          </a:p>
          <a:p>
            <a:r>
              <a:rPr lang="zh-CN" altLang="en-US" sz="800" dirty="0"/>
              <a:t>title('magnitude spectrum');</a:t>
            </a:r>
            <a:br>
              <a:rPr lang="zh-CN" altLang="en-US" sz="800" dirty="0"/>
            </a:br>
            <a:r>
              <a:rPr lang="zh-CN" altLang="en-US" sz="800" dirty="0"/>
              <a:t>figure;</a:t>
            </a:r>
            <a:br>
              <a:rPr lang="zh-CN" altLang="en-US" sz="800" dirty="0"/>
            </a:br>
            <a:r>
              <a:rPr lang="zh-CN" altLang="en-US" sz="800" dirty="0"/>
              <a:t>imagesc(angle(FF));  colormap(gray)</a:t>
            </a:r>
          </a:p>
        </p:txBody>
      </p:sp>
      <p:pic>
        <p:nvPicPr>
          <p:cNvPr id="9" name="Picture 3" descr="untitled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10" y="833149"/>
            <a:ext cx="4212208" cy="4104456"/>
          </a:xfrm>
          <a:prstGeom prst="rect">
            <a:avLst/>
          </a:prstGeom>
        </p:spPr>
      </p:pic>
      <p:sp>
        <p:nvSpPr>
          <p:cNvPr id="10" name="左箭头 9"/>
          <p:cNvSpPr/>
          <p:nvPr/>
        </p:nvSpPr>
        <p:spPr>
          <a:xfrm>
            <a:off x="3615510" y="2271041"/>
            <a:ext cx="648072" cy="8996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26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6512" y="-2434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Issues on noise </a:t>
            </a:r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20688"/>
            <a:ext cx="9144000" cy="2016224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6479"/>
            <a:ext cx="9144000" cy="2246897"/>
          </a:xfrm>
          <a:prstGeom prst="rect">
            <a:avLst/>
          </a:prstGeom>
        </p:spPr>
      </p:pic>
      <p:sp>
        <p:nvSpPr>
          <p:cNvPr id="5" name="Up-Down Arrow Callout 4"/>
          <p:cNvSpPr/>
          <p:nvPr/>
        </p:nvSpPr>
        <p:spPr>
          <a:xfrm>
            <a:off x="1907704" y="2276872"/>
            <a:ext cx="5760640" cy="2520280"/>
          </a:xfrm>
          <a:prstGeom prst="up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Two sets of random noise (100 points each, upper panel)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Power Spectrum (bottom panel)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Make sense?</a:t>
            </a:r>
          </a:p>
        </p:txBody>
      </p:sp>
    </p:spTree>
    <p:extLst>
      <p:ext uri="{BB962C8B-B14F-4D97-AF65-F5344CB8AC3E}">
        <p14:creationId xmlns:p14="http://schemas.microsoft.com/office/powerpoint/2010/main" val="1549669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315416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Example I</a:t>
            </a:r>
          </a:p>
        </p:txBody>
      </p:sp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4716016" cy="331236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8024" y="5301208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All high frequency information is here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-36512" y="4608563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800" dirty="0"/>
              <a:t>FF=(100*log(1+abs(fftshift(F))));</a:t>
            </a:r>
          </a:p>
          <a:p>
            <a:r>
              <a:rPr lang="zh-CN" altLang="en-US" sz="800" dirty="0"/>
              <a:t>for i=1:384</a:t>
            </a:r>
          </a:p>
          <a:p>
            <a:r>
              <a:rPr lang="zh-CN" altLang="en-US" sz="800" dirty="0"/>
              <a:t>for j=1:512</a:t>
            </a:r>
          </a:p>
          <a:p>
            <a:r>
              <a:rPr lang="zh-CN" altLang="en-US" sz="800" dirty="0"/>
              <a:t>    ss=sqrt((i-192)*(i-192)+(j-256)*(j-256));</a:t>
            </a:r>
          </a:p>
          <a:p>
            <a:r>
              <a:rPr lang="zh-CN" altLang="en-US" sz="800" dirty="0"/>
              <a:t>    if(ss&gt;100)</a:t>
            </a:r>
          </a:p>
          <a:p>
            <a:r>
              <a:rPr lang="zh-CN" altLang="en-US" sz="800" dirty="0"/>
              <a:t>    FF(i,j)=0;</a:t>
            </a:r>
          </a:p>
          <a:p>
            <a:r>
              <a:rPr lang="zh-CN" altLang="en-US" sz="800" dirty="0"/>
              <a:t>    end</a:t>
            </a:r>
          </a:p>
          <a:p>
            <a:r>
              <a:rPr lang="zh-CN" altLang="en-US" sz="800" dirty="0"/>
              <a:t>end</a:t>
            </a:r>
          </a:p>
          <a:p>
            <a:r>
              <a:rPr lang="zh-CN" altLang="en-US" sz="800" dirty="0"/>
              <a:t>end</a:t>
            </a:r>
          </a:p>
          <a:p>
            <a:endParaRPr lang="zh-CN" altLang="en-US" sz="800" dirty="0"/>
          </a:p>
          <a:p>
            <a:r>
              <a:rPr lang="zh-CN" altLang="en-US" sz="800" dirty="0"/>
              <a:t>figure;</a:t>
            </a:r>
            <a:br>
              <a:rPr lang="zh-CN" altLang="en-US" sz="800" dirty="0"/>
            </a:br>
            <a:r>
              <a:rPr lang="zh-CN" altLang="en-US" sz="800" dirty="0"/>
              <a:t>imagesc(FF); colormap(gray);</a:t>
            </a:r>
          </a:p>
          <a:p>
            <a:r>
              <a:rPr lang="zh-CN" altLang="en-US" sz="800" dirty="0"/>
              <a:t>title('magnitude spectrum');</a:t>
            </a:r>
            <a:br>
              <a:rPr lang="zh-CN" altLang="en-US" sz="800" dirty="0"/>
            </a:br>
            <a:r>
              <a:rPr lang="zh-CN" altLang="en-US" sz="800" dirty="0"/>
              <a:t>figure;</a:t>
            </a:r>
            <a:br>
              <a:rPr lang="zh-CN" altLang="en-US" sz="800" dirty="0"/>
            </a:br>
            <a:r>
              <a:rPr lang="zh-CN" altLang="en-US" sz="800" dirty="0"/>
              <a:t>imagesc(angle(FF));  colormap(gray)</a:t>
            </a:r>
          </a:p>
        </p:txBody>
      </p:sp>
      <p:pic>
        <p:nvPicPr>
          <p:cNvPr id="9" name="Picture 3" descr="untitle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88" y="617593"/>
            <a:ext cx="4212208" cy="4104456"/>
          </a:xfrm>
          <a:prstGeom prst="rect">
            <a:avLst/>
          </a:prstGeom>
        </p:spPr>
      </p:pic>
      <p:sp>
        <p:nvSpPr>
          <p:cNvPr id="10" name="左箭头 9"/>
          <p:cNvSpPr/>
          <p:nvPr/>
        </p:nvSpPr>
        <p:spPr>
          <a:xfrm>
            <a:off x="3615510" y="2271041"/>
            <a:ext cx="648072" cy="8996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97102" y="1422936"/>
            <a:ext cx="20162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solidFill>
                  <a:srgbClr val="FF0000"/>
                </a:solidFill>
              </a:rPr>
              <a:t>?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87" y="475913"/>
            <a:ext cx="5724128" cy="448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0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bg1"/>
                </a:solidFill>
              </a:rPr>
              <a:t>Image processing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4820" name="Picture 2" descr="son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249" y="1988840"/>
            <a:ext cx="4006185" cy="316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homepages.inf.ed.ac.uk/rbf/HIPR2/images/son3fur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960" y="1916832"/>
            <a:ext cx="4764021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-36512" y="-3154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Example II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36512" y="-3154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Example III: mind reading</a:t>
            </a:r>
          </a:p>
        </p:txBody>
      </p:sp>
      <p:pic>
        <p:nvPicPr>
          <p:cNvPr id="7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2204864"/>
            <a:ext cx="8856984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ntitl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40" y="3356992"/>
            <a:ext cx="3939704" cy="3549759"/>
          </a:xfrm>
          <a:prstGeom prst="rect">
            <a:avLst/>
          </a:prstGeom>
        </p:spPr>
      </p:pic>
      <p:pic>
        <p:nvPicPr>
          <p:cNvPr id="6" name="Picture 5" descr="MR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62633"/>
            <a:ext cx="3635896" cy="3153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628800" y="1988840"/>
            <a:ext cx="5400600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Callout 2"/>
          <p:cNvSpPr/>
          <p:nvPr/>
        </p:nvSpPr>
        <p:spPr>
          <a:xfrm>
            <a:off x="3707904" y="4797152"/>
            <a:ext cx="1418456" cy="914400"/>
          </a:xfrm>
          <a:prstGeom prst="righ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IDFT2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57200" y="-2738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Sampling and reconstruction</a:t>
            </a:r>
            <a:br>
              <a:rPr lang="en-US" altLang="zh-CN" sz="4000" dirty="0">
                <a:solidFill>
                  <a:srgbClr val="000000"/>
                </a:solidFill>
              </a:rPr>
            </a:b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872" y="1124744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The question we consider here is under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 what conditions we can completely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    reconstruct the original signal</a:t>
            </a:r>
            <a:br>
              <a:rPr lang="en-US" altLang="zh-CN" dirty="0">
                <a:solidFill>
                  <a:srgbClr val="000000"/>
                </a:solidFill>
              </a:rPr>
            </a:b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                      x(t)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from its discretely sampled signal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                      x[n].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1"/>
            <a:ext cx="8229600" cy="338504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dirty="0"/>
              <a:t>       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3850" y="1844675"/>
            <a:ext cx="3311525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57200" y="-273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4000">
                <a:solidFill>
                  <a:srgbClr val="FF0000"/>
                </a:solidFill>
              </a:rPr>
              <a:t>Sampling and reconstruction</a:t>
            </a:r>
            <a:br>
              <a:rPr lang="en-US" altLang="zh-CN" sz="4000">
                <a:solidFill>
                  <a:srgbClr val="000000"/>
                </a:solidFill>
              </a:rPr>
            </a:b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052736"/>
            <a:ext cx="79722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Theorem (</a:t>
            </a:r>
            <a:r>
              <a:rPr lang="en-US" sz="2400" b="1" dirty="0" err="1"/>
              <a:t>Nyquist</a:t>
            </a:r>
            <a:r>
              <a:rPr lang="en-US" sz="2400" b="1" dirty="0"/>
              <a:t>-Shannon sampling </a:t>
            </a:r>
            <a:r>
              <a:rPr lang="en-US" sz="2400" b="1" dirty="0" err="1"/>
              <a:t>thm</a:t>
            </a:r>
            <a:r>
              <a:rPr lang="en-US" sz="2400" b="1" dirty="0"/>
              <a:t>)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Exact reconstruction of a continuous-time signal from its samples is possible </a:t>
            </a:r>
          </a:p>
          <a:p>
            <a:endParaRPr lang="en-US" dirty="0"/>
          </a:p>
          <a:p>
            <a:r>
              <a:rPr lang="en-US" dirty="0"/>
              <a:t>if the signal is </a:t>
            </a:r>
            <a:r>
              <a:rPr lang="en-US" dirty="0" err="1"/>
              <a:t>bandlimited</a:t>
            </a:r>
            <a:r>
              <a:rPr lang="en-US" dirty="0"/>
              <a:t> and the sampling frequency is greater than twice </a:t>
            </a:r>
          </a:p>
          <a:p>
            <a:endParaRPr lang="en-US" dirty="0"/>
          </a:p>
          <a:p>
            <a:r>
              <a:rPr lang="en-US" dirty="0"/>
              <a:t>the signal bandwidth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Proof.  The proof is again an application of FT, but we will not go through it here</a:t>
            </a:r>
          </a:p>
          <a:p>
            <a:endParaRPr lang="en-US" sz="1600" dirty="0"/>
          </a:p>
          <a:p>
            <a:r>
              <a:rPr lang="en-US" sz="1600" dirty="0"/>
              <a:t>Please read around.  It is based upon the </a:t>
            </a:r>
            <a:r>
              <a:rPr lang="en-US" sz="1600" dirty="0" err="1"/>
              <a:t>sinc</a:t>
            </a:r>
            <a:r>
              <a:rPr lang="en-US" sz="1600" dirty="0"/>
              <a:t> function.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内容占位符 2"/>
          <p:cNvSpPr>
            <a:spLocks noGrp="1"/>
          </p:cNvSpPr>
          <p:nvPr>
            <p:ph idx="1"/>
          </p:nvPr>
        </p:nvSpPr>
        <p:spPr>
          <a:xfrm>
            <a:off x="179512" y="1844824"/>
            <a:ext cx="8712968" cy="2592288"/>
          </a:xfrm>
        </p:spPr>
        <p:txBody>
          <a:bodyPr/>
          <a:lstStyle/>
          <a:p>
            <a:r>
              <a:rPr lang="en-US" altLang="zh-CN" sz="2800" dirty="0"/>
              <a:t>At the end of the day,  FT  for signal x is only </a:t>
            </a:r>
            <a:r>
              <a:rPr lang="en-US" altLang="zh-CN" sz="2800" dirty="0" err="1"/>
              <a:t>fft</a:t>
            </a:r>
            <a:r>
              <a:rPr lang="en-US" altLang="zh-CN" sz="2800" dirty="0"/>
              <a:t>(x) </a:t>
            </a:r>
          </a:p>
          <a:p>
            <a:pPr marL="0" indent="0">
              <a:buNone/>
            </a:pPr>
            <a:r>
              <a:rPr lang="en-US" altLang="zh-CN" sz="2800" dirty="0"/>
              <a:t>                                     </a:t>
            </a:r>
            <a:r>
              <a:rPr lang="en-US" altLang="zh-CN" sz="1100" dirty="0"/>
              <a:t> it is deadly easy</a:t>
            </a:r>
          </a:p>
          <a:p>
            <a:pPr marL="0" indent="0">
              <a:buNone/>
            </a:pPr>
            <a:endParaRPr lang="en-US" altLang="zh-CN" sz="2800" dirty="0"/>
          </a:p>
          <a:p>
            <a:r>
              <a:rPr lang="en-US" altLang="zh-CN" sz="2800" dirty="0"/>
              <a:t> Hopefully and I am sure it will be useful for your </a:t>
            </a:r>
          </a:p>
          <a:p>
            <a:pPr marL="0" indent="0">
              <a:buNone/>
            </a:pPr>
            <a:r>
              <a:rPr lang="en-US" altLang="zh-CN" sz="2800" dirty="0"/>
              <a:t>       future career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36512" y="-3154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Summary of FT</a:t>
            </a:r>
          </a:p>
        </p:txBody>
      </p:sp>
    </p:spTree>
    <p:extLst>
      <p:ext uri="{BB962C8B-B14F-4D97-AF65-F5344CB8AC3E}">
        <p14:creationId xmlns:p14="http://schemas.microsoft.com/office/powerpoint/2010/main" val="3971334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内容占位符 2"/>
          <p:cNvSpPr>
            <a:spLocks noGrp="1"/>
          </p:cNvSpPr>
          <p:nvPr>
            <p:ph idx="1"/>
          </p:nvPr>
        </p:nvSpPr>
        <p:spPr>
          <a:xfrm>
            <a:off x="4612" y="764704"/>
            <a:ext cx="8712968" cy="3240360"/>
          </a:xfrm>
        </p:spPr>
        <p:txBody>
          <a:bodyPr/>
          <a:lstStyle/>
          <a:p>
            <a:r>
              <a:rPr lang="en-US" altLang="zh-CN" sz="2800" dirty="0"/>
              <a:t>At the end of the day,  FT  for signal x is only </a:t>
            </a:r>
            <a:r>
              <a:rPr lang="en-US" altLang="zh-CN" sz="2800" dirty="0" err="1"/>
              <a:t>fft</a:t>
            </a:r>
            <a:r>
              <a:rPr lang="en-US" altLang="zh-CN" sz="2800" dirty="0"/>
              <a:t>(x) </a:t>
            </a:r>
          </a:p>
          <a:p>
            <a:pPr marL="0" indent="0">
              <a:buNone/>
            </a:pPr>
            <a:r>
              <a:rPr lang="en-US" altLang="zh-CN" sz="2800" dirty="0"/>
              <a:t>                                     </a:t>
            </a:r>
            <a:r>
              <a:rPr lang="en-US" altLang="zh-CN" sz="1100" dirty="0"/>
              <a:t> it is deadly easy</a:t>
            </a:r>
          </a:p>
          <a:p>
            <a:pPr marL="0" indent="0">
              <a:buNone/>
            </a:pPr>
            <a:endParaRPr lang="en-US" altLang="zh-CN" sz="2800" dirty="0"/>
          </a:p>
          <a:p>
            <a:r>
              <a:rPr lang="en-US" altLang="zh-CN" sz="2800" dirty="0"/>
              <a:t> Hopefully it will be useful for your future career</a:t>
            </a:r>
          </a:p>
          <a:p>
            <a:endParaRPr lang="en-US" altLang="zh-CN" sz="2800" dirty="0"/>
          </a:p>
          <a:p>
            <a:r>
              <a:rPr lang="en-US" altLang="zh-CN" sz="2800" dirty="0"/>
              <a:t>I am proud of this</a:t>
            </a:r>
          </a:p>
          <a:p>
            <a:endParaRPr lang="en-US" altLang="zh-CN" sz="2800" dirty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36512" y="-3154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Summary of FT</a:t>
            </a:r>
          </a:p>
        </p:txBody>
      </p:sp>
      <p:pic>
        <p:nvPicPr>
          <p:cNvPr id="6" name="Picture 2" descr="http://talklikeaphysicist.com/wp-content/uploads/2008/04/image-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3600698" cy="265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57200" y="-2738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Remaining Issues?</a:t>
            </a:r>
            <a:br>
              <a:rPr lang="en-US" altLang="zh-CN" sz="4000" dirty="0">
                <a:solidFill>
                  <a:srgbClr val="000000"/>
                </a:solidFill>
              </a:rPr>
            </a:b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68A5DC-908A-4359-A6F4-E9ED2BAC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AEC243-FDD2-4682-BB86-3B3C609A0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7" t="12994" r="23649" b="10227"/>
          <a:stretch/>
        </p:blipFill>
        <p:spPr>
          <a:xfrm>
            <a:off x="179512" y="719083"/>
            <a:ext cx="8784976" cy="4798149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6C53F8A-C7C6-409C-9BC7-CE4F1C6933E4}"/>
              </a:ext>
            </a:extLst>
          </p:cNvPr>
          <p:cNvSpPr txBox="1">
            <a:spLocks/>
          </p:cNvSpPr>
          <p:nvPr/>
        </p:nvSpPr>
        <p:spPr bwMode="auto">
          <a:xfrm>
            <a:off x="539552" y="6396894"/>
            <a:ext cx="8712968" cy="48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800" kern="0" dirty="0"/>
              <a:t>Will you try to use FT to approximate them?</a:t>
            </a:r>
            <a:endParaRPr lang="en-US" altLang="zh-CN" sz="2000" kern="0" dirty="0"/>
          </a:p>
          <a:p>
            <a:pPr marL="0" indent="0">
              <a:buFontTx/>
              <a:buNone/>
            </a:pPr>
            <a:endParaRPr lang="en-US" altLang="zh-CN" sz="2000" kern="0" dirty="0"/>
          </a:p>
          <a:p>
            <a:pPr marL="0" indent="0">
              <a:buFontTx/>
              <a:buNone/>
            </a:pPr>
            <a:endParaRPr lang="en-US" altLang="zh-CN" kern="0" dirty="0"/>
          </a:p>
          <a:p>
            <a:pPr marL="0" indent="0">
              <a:buFontTx/>
              <a:buNone/>
            </a:pPr>
            <a:endParaRPr lang="en-US" altLang="zh-CN" kern="0" dirty="0"/>
          </a:p>
        </p:txBody>
      </p:sp>
      <p:sp>
        <p:nvSpPr>
          <p:cNvPr id="5" name="AutoShape 2" descr="an illustration of nine popular families of wavelets">
            <a:extLst>
              <a:ext uri="{FF2B5EF4-FFF2-40B4-BE49-F238E27FC236}">
                <a16:creationId xmlns:a16="http://schemas.microsoft.com/office/drawing/2014/main" id="{D2E6F98E-06F0-452D-93F5-D6DFC26117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94EF5B-BD10-4BEA-A8A0-31BFEFF9E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34644" r="37401" b="11019"/>
          <a:stretch/>
        </p:blipFill>
        <p:spPr>
          <a:xfrm>
            <a:off x="0" y="636253"/>
            <a:ext cx="9144000" cy="56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14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57200" y="-2738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Wavelet approach:  1980’s</a:t>
            </a:r>
            <a:br>
              <a:rPr lang="en-US" altLang="zh-CN" sz="4000" dirty="0">
                <a:solidFill>
                  <a:srgbClr val="000000"/>
                </a:solidFill>
              </a:rPr>
            </a:b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68A5DC-908A-4359-A6F4-E9ED2BAC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AEC243-FDD2-4682-BB86-3B3C609A0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7" t="12994" r="23649" b="10227"/>
          <a:stretch/>
        </p:blipFill>
        <p:spPr>
          <a:xfrm>
            <a:off x="179512" y="719083"/>
            <a:ext cx="8784976" cy="4798149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6C53F8A-C7C6-409C-9BC7-CE4F1C6933E4}"/>
              </a:ext>
            </a:extLst>
          </p:cNvPr>
          <p:cNvSpPr txBox="1">
            <a:spLocks/>
          </p:cNvSpPr>
          <p:nvPr/>
        </p:nvSpPr>
        <p:spPr bwMode="auto">
          <a:xfrm>
            <a:off x="539552" y="6396894"/>
            <a:ext cx="8712968" cy="48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800" kern="0" dirty="0"/>
              <a:t>Will you try to use FT to approximate them?</a:t>
            </a:r>
            <a:endParaRPr lang="en-US" altLang="zh-CN" sz="2000" kern="0" dirty="0"/>
          </a:p>
          <a:p>
            <a:pPr marL="0" indent="0">
              <a:buFontTx/>
              <a:buNone/>
            </a:pPr>
            <a:endParaRPr lang="en-US" altLang="zh-CN" sz="2000" kern="0" dirty="0"/>
          </a:p>
          <a:p>
            <a:pPr marL="0" indent="0">
              <a:buFontTx/>
              <a:buNone/>
            </a:pPr>
            <a:endParaRPr lang="en-US" altLang="zh-CN" kern="0" dirty="0"/>
          </a:p>
          <a:p>
            <a:pPr marL="0" indent="0">
              <a:buFontTx/>
              <a:buNone/>
            </a:pPr>
            <a:endParaRPr lang="en-US" altLang="zh-CN" kern="0" dirty="0"/>
          </a:p>
        </p:txBody>
      </p:sp>
      <p:sp>
        <p:nvSpPr>
          <p:cNvPr id="5" name="AutoShape 2" descr="an illustration of nine popular families of wavelets">
            <a:extLst>
              <a:ext uri="{FF2B5EF4-FFF2-40B4-BE49-F238E27FC236}">
                <a16:creationId xmlns:a16="http://schemas.microsoft.com/office/drawing/2014/main" id="{D2E6F98E-06F0-452D-93F5-D6DFC26117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94EF5B-BD10-4BEA-A8A0-31BFEFF9E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34644" r="37401" b="11019"/>
          <a:stretch/>
        </p:blipFill>
        <p:spPr>
          <a:xfrm>
            <a:off x="0" y="548680"/>
            <a:ext cx="9144000" cy="56730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A43051D-9A4B-434E-A8DC-30BD16D506E0}"/>
              </a:ext>
            </a:extLst>
          </p:cNvPr>
          <p:cNvSpPr txBox="1"/>
          <p:nvPr/>
        </p:nvSpPr>
        <p:spPr>
          <a:xfrm>
            <a:off x="2740192" y="2456437"/>
            <a:ext cx="40242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/>
              <a:t>Wavelet</a:t>
            </a:r>
            <a:endParaRPr lang="zh-CN" alt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052705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90172B-9A31-4F5A-9B8D-B575DEA5A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e6c2cf4e8a2ddacd1a0e3c72ae10a7e5">
            <a:hlinkClick r:id="" action="ppaction://media"/>
            <a:extLst>
              <a:ext uri="{FF2B5EF4-FFF2-40B4-BE49-F238E27FC236}">
                <a16:creationId xmlns:a16="http://schemas.microsoft.com/office/drawing/2014/main" id="{C9463F85-30AE-4B61-B9B3-55CBD52BD2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02" y="692696"/>
            <a:ext cx="9449010" cy="5433467"/>
          </a:xfr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D2E586-F8EE-4D37-A89E-54A98801B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200" y="-273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4000" kern="0" dirty="0">
                <a:solidFill>
                  <a:srgbClr val="FF0000"/>
                </a:solidFill>
              </a:rPr>
              <a:t>Recap</a:t>
            </a:r>
            <a:br>
              <a:rPr lang="en-US" altLang="zh-CN" sz="4000" kern="0" dirty="0">
                <a:solidFill>
                  <a:srgbClr val="000000"/>
                </a:solidFill>
              </a:rPr>
            </a:br>
            <a:endParaRPr lang="en-US" altLang="zh-CN" sz="4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2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6512" y="-2434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Issues on noise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285" y="998145"/>
            <a:ext cx="792088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When N is large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/>
              <a:t>          abs (DFT ( {x[n], n=0, …, N-1} ) )   </a:t>
            </a:r>
            <a:r>
              <a:rPr lang="en-US" sz="32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/>
              <a:t>  DFT ( {</a:t>
            </a:r>
            <a:r>
              <a:rPr lang="en-US" dirty="0">
                <a:latin typeface="Symbol" charset="2"/>
                <a:cs typeface="Symbol" charset="2"/>
              </a:rPr>
              <a:t>g </a:t>
            </a:r>
            <a:r>
              <a:rPr lang="en-US" dirty="0"/>
              <a:t>[n] } )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/>
              <a:t>    where </a:t>
            </a:r>
            <a:r>
              <a:rPr lang="en-US" dirty="0">
                <a:latin typeface="Symbol" charset="2"/>
                <a:cs typeface="Symbol" charset="2"/>
              </a:rPr>
              <a:t>g </a:t>
            </a:r>
            <a:r>
              <a:rPr lang="en-US" dirty="0"/>
              <a:t>[n]  is the auto-correlation function (ACF)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Remember that the ACF of white noise is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</a:t>
            </a:r>
          </a:p>
        </p:txBody>
      </p:sp>
      <p:pic>
        <p:nvPicPr>
          <p:cNvPr id="7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3672408" cy="181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83568" y="5517232"/>
          <a:ext cx="3744416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59100" imgH="457200" progId="Equation.3">
                  <p:embed/>
                </p:oleObj>
              </mc:Choice>
              <mc:Fallback>
                <p:oleObj name="Equation" r:id="rId3" imgW="29591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5517232"/>
                        <a:ext cx="3744416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F849BDCB-6C7C-4D7E-AF82-953A291D56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r="3707" b="18500"/>
          <a:stretch/>
        </p:blipFill>
        <p:spPr>
          <a:xfrm>
            <a:off x="5076057" y="2996952"/>
            <a:ext cx="4042610" cy="368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7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57200" y="-2738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Wavelet:  intuition</a:t>
            </a:r>
            <a:br>
              <a:rPr lang="en-US" altLang="zh-CN" sz="4000" dirty="0">
                <a:solidFill>
                  <a:srgbClr val="000000"/>
                </a:solidFill>
              </a:rPr>
            </a:br>
            <a:endParaRPr lang="en-US" altLang="zh-CN" sz="4000" dirty="0">
              <a:solidFill>
                <a:srgbClr val="0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F63D57-7BAE-4077-92D9-AD7BB2ABB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10474" r="38187" b="56451"/>
          <a:stretch/>
        </p:blipFill>
        <p:spPr>
          <a:xfrm>
            <a:off x="1484016" y="548681"/>
            <a:ext cx="6130067" cy="26330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FCA3B0-A4CA-4904-85E5-35A788EB9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33" t="12994" r="51340" b="67840"/>
          <a:stretch/>
        </p:blipFill>
        <p:spPr>
          <a:xfrm>
            <a:off x="0" y="5632154"/>
            <a:ext cx="2771800" cy="11977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EB8F9-2A1E-4407-9F8C-593E1F967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33" t="12994" r="51340" b="67840"/>
          <a:stretch/>
        </p:blipFill>
        <p:spPr>
          <a:xfrm>
            <a:off x="2771800" y="5620034"/>
            <a:ext cx="3312368" cy="11977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783617-D994-45B8-B837-890F05151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33" t="12994" r="51340" b="67840"/>
          <a:stretch/>
        </p:blipFill>
        <p:spPr>
          <a:xfrm>
            <a:off x="5940152" y="5630045"/>
            <a:ext cx="3240360" cy="119774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6E3361C-BADD-4F9D-A0B7-39A372D7DA32}"/>
              </a:ext>
            </a:extLst>
          </p:cNvPr>
          <p:cNvGrpSpPr/>
          <p:nvPr/>
        </p:nvGrpSpPr>
        <p:grpSpPr>
          <a:xfrm>
            <a:off x="0" y="4432296"/>
            <a:ext cx="2663280" cy="1202707"/>
            <a:chOff x="0" y="4432296"/>
            <a:chExt cx="2663280" cy="120270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DE1B17B-F047-405D-91C2-B49A55714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0" y="4432296"/>
              <a:ext cx="1331640" cy="119774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6C1DD5E-EA05-485F-9718-9AB1B117F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1331640" y="4437254"/>
              <a:ext cx="1331640" cy="11977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98764B-9A6A-49EF-B877-E2F05D40C7A5}"/>
              </a:ext>
            </a:extLst>
          </p:cNvPr>
          <p:cNvGrpSpPr/>
          <p:nvPr/>
        </p:nvGrpSpPr>
        <p:grpSpPr>
          <a:xfrm>
            <a:off x="54260" y="3212976"/>
            <a:ext cx="1254275" cy="1209869"/>
            <a:chOff x="54260" y="3258982"/>
            <a:chExt cx="1254275" cy="12098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9A8D3E-B31C-490F-9CBA-6EA8132FF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54260" y="3258982"/>
              <a:ext cx="629308" cy="119774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B6FBFB1-D47C-419C-AAF1-DF703E006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679227" y="3271102"/>
              <a:ext cx="629308" cy="1197749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EB45713-F551-4BE9-A267-6F635C20A60F}"/>
              </a:ext>
            </a:extLst>
          </p:cNvPr>
          <p:cNvGrpSpPr/>
          <p:nvPr/>
        </p:nvGrpSpPr>
        <p:grpSpPr>
          <a:xfrm>
            <a:off x="2646356" y="4432296"/>
            <a:ext cx="3437812" cy="1202707"/>
            <a:chOff x="0" y="4432296"/>
            <a:chExt cx="2663280" cy="120270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FDBCCBE-97F3-459B-BDFB-1F8286448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0" y="4432296"/>
              <a:ext cx="1331640" cy="119774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0418BB5-F9D0-4D73-9AE6-F0641560A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1331640" y="4437254"/>
              <a:ext cx="1331640" cy="1197749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9EE51C6-E1EA-4A5E-8CA7-B137E5367C8A}"/>
              </a:ext>
            </a:extLst>
          </p:cNvPr>
          <p:cNvGrpSpPr/>
          <p:nvPr/>
        </p:nvGrpSpPr>
        <p:grpSpPr>
          <a:xfrm>
            <a:off x="6084168" y="4458541"/>
            <a:ext cx="3059832" cy="1202707"/>
            <a:chOff x="0" y="4432296"/>
            <a:chExt cx="2663280" cy="1202707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8962D15-9815-4684-8B70-9D0DEC7C2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0" y="4432296"/>
              <a:ext cx="1331640" cy="11977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A009FB3-B135-4C2D-988D-6FFDAC300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1331640" y="4437254"/>
              <a:ext cx="1331640" cy="119774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6AC7CD-D81E-43E3-B6BF-C81D8AE50073}"/>
              </a:ext>
            </a:extLst>
          </p:cNvPr>
          <p:cNvGrpSpPr/>
          <p:nvPr/>
        </p:nvGrpSpPr>
        <p:grpSpPr>
          <a:xfrm>
            <a:off x="1289331" y="3216367"/>
            <a:ext cx="1482469" cy="1209869"/>
            <a:chOff x="54260" y="3258982"/>
            <a:chExt cx="1254275" cy="120986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26C173A-5590-49D0-82C9-40865E56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54260" y="3258982"/>
              <a:ext cx="629308" cy="11977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FBFDBCD-923C-4F20-AC25-C94EBD109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679227" y="3271102"/>
              <a:ext cx="629308" cy="1197749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A18585C-74C8-4A06-A368-96D5A14CBA9B}"/>
              </a:ext>
            </a:extLst>
          </p:cNvPr>
          <p:cNvGrpSpPr/>
          <p:nvPr/>
        </p:nvGrpSpPr>
        <p:grpSpPr>
          <a:xfrm>
            <a:off x="2707567" y="3216367"/>
            <a:ext cx="1916177" cy="1209869"/>
            <a:chOff x="54260" y="3258982"/>
            <a:chExt cx="1254275" cy="120986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0C1979F8-B30C-4E72-B599-07EA1523A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54260" y="3258982"/>
              <a:ext cx="629308" cy="119774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B5D8FBF-732C-43C7-8BE2-5CA259B76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679227" y="3271102"/>
              <a:ext cx="629308" cy="1197749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63F7A68-992A-4522-8155-64321B8CBEDE}"/>
              </a:ext>
            </a:extLst>
          </p:cNvPr>
          <p:cNvGrpSpPr/>
          <p:nvPr/>
        </p:nvGrpSpPr>
        <p:grpSpPr>
          <a:xfrm>
            <a:off x="4499992" y="3212976"/>
            <a:ext cx="1413008" cy="1209869"/>
            <a:chOff x="54260" y="3258982"/>
            <a:chExt cx="1254275" cy="1209869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CF9E14D-02C4-47F4-9447-F13D9F9E0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54260" y="3258982"/>
              <a:ext cx="629308" cy="119774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D43D841E-95B9-4BA4-B342-08AF74979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679227" y="3271102"/>
              <a:ext cx="629308" cy="1197749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7F181AF-8EBF-49E4-B990-E7FCBF88CD7D}"/>
              </a:ext>
            </a:extLst>
          </p:cNvPr>
          <p:cNvGrpSpPr/>
          <p:nvPr/>
        </p:nvGrpSpPr>
        <p:grpSpPr>
          <a:xfrm>
            <a:off x="5735063" y="3216367"/>
            <a:ext cx="1670081" cy="1209869"/>
            <a:chOff x="54260" y="3258982"/>
            <a:chExt cx="1254275" cy="1209869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A3DDBFD-68AD-49C8-BD2E-939E437DB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54260" y="3258982"/>
              <a:ext cx="629308" cy="119774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BB88D90-0FA0-48C7-A7C3-E17FFC0FC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679227" y="3271102"/>
              <a:ext cx="629308" cy="1197749"/>
            </a:xfrm>
            <a:prstGeom prst="rect">
              <a:avLst/>
            </a:prstGeom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D0C4D34-77F6-4E5D-8FB3-1B9EFA59CB37}"/>
              </a:ext>
            </a:extLst>
          </p:cNvPr>
          <p:cNvGrpSpPr/>
          <p:nvPr/>
        </p:nvGrpSpPr>
        <p:grpSpPr>
          <a:xfrm>
            <a:off x="7153300" y="3216367"/>
            <a:ext cx="1936440" cy="1209869"/>
            <a:chOff x="54260" y="3258982"/>
            <a:chExt cx="1254275" cy="1209869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9A784B75-1B1E-45EB-96CC-037483B42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54260" y="3258982"/>
              <a:ext cx="629308" cy="1197749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A3426FE-4C9C-4399-841F-BE33A5D84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33" t="12994" r="51340" b="67840"/>
            <a:stretch/>
          </p:blipFill>
          <p:spPr>
            <a:xfrm>
              <a:off x="679227" y="3271102"/>
              <a:ext cx="629308" cy="1197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6609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57200" y="-2738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Orthogonal bases</a:t>
            </a:r>
            <a:br>
              <a:rPr lang="en-US" altLang="zh-CN" sz="4000" dirty="0">
                <a:solidFill>
                  <a:srgbClr val="000000"/>
                </a:solidFill>
              </a:rPr>
            </a:b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9FF31-E801-49C3-9F89-3479C4D2E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F63D57-7BAE-4077-92D9-AD7BB2ABB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48273" r="4325" b="5659"/>
          <a:stretch/>
        </p:blipFill>
        <p:spPr>
          <a:xfrm>
            <a:off x="-34884" y="731837"/>
            <a:ext cx="9144000" cy="53614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4882094-BE1B-4EEB-9E46-C1BA37DBDFF9}"/>
              </a:ext>
            </a:extLst>
          </p:cNvPr>
          <p:cNvSpPr/>
          <p:nvPr/>
        </p:nvSpPr>
        <p:spPr>
          <a:xfrm>
            <a:off x="-57200" y="731837"/>
            <a:ext cx="2973016" cy="1143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958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FAB445-68E3-4EBA-A7B2-17875E1C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227690-E038-4747-9578-95BE3D45D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S[n]=(56 40 8 24 48 48 40 16)’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S= 35h</a:t>
            </a:r>
            <a:r>
              <a:rPr lang="en-US" altLang="zh-CN" baseline="-25000" dirty="0"/>
              <a:t>0</a:t>
            </a:r>
            <a:r>
              <a:rPr lang="en-US" altLang="zh-CN" dirty="0"/>
              <a:t>-3h</a:t>
            </a:r>
            <a:r>
              <a:rPr lang="en-US" altLang="zh-CN" baseline="-25000" dirty="0"/>
              <a:t>1</a:t>
            </a:r>
            <a:r>
              <a:rPr lang="en-US" altLang="zh-CN" dirty="0"/>
              <a:t>+16 h</a:t>
            </a:r>
            <a:r>
              <a:rPr lang="en-US" altLang="zh-CN" baseline="-25000" dirty="0"/>
              <a:t>2</a:t>
            </a:r>
            <a:r>
              <a:rPr lang="en-US" altLang="zh-CN" dirty="0"/>
              <a:t>+10 h</a:t>
            </a:r>
            <a:r>
              <a:rPr lang="en-US" altLang="zh-CN" baseline="-25000" dirty="0"/>
              <a:t>3</a:t>
            </a:r>
            <a:r>
              <a:rPr lang="en-US" altLang="zh-CN" dirty="0"/>
              <a:t>+8 h</a:t>
            </a:r>
            <a:r>
              <a:rPr lang="en-US" altLang="zh-CN" baseline="-25000" dirty="0"/>
              <a:t>4</a:t>
            </a:r>
            <a:r>
              <a:rPr lang="en-US" altLang="zh-CN" dirty="0"/>
              <a:t> – 8h</a:t>
            </a:r>
            <a:r>
              <a:rPr lang="en-US" altLang="zh-CN" baseline="-25000" dirty="0"/>
              <a:t>5</a:t>
            </a:r>
            <a:r>
              <a:rPr lang="en-US" altLang="zh-CN" dirty="0"/>
              <a:t>+ 0 h</a:t>
            </a:r>
            <a:r>
              <a:rPr lang="en-US" altLang="zh-CN" baseline="-25000" dirty="0"/>
              <a:t>6</a:t>
            </a:r>
            <a:r>
              <a:rPr lang="en-US" altLang="zh-CN" dirty="0"/>
              <a:t> +12 h</a:t>
            </a:r>
            <a:r>
              <a:rPr lang="en-US" altLang="zh-CN" baseline="-25000" dirty="0"/>
              <a:t>7</a:t>
            </a:r>
          </a:p>
          <a:p>
            <a:pPr marL="0" indent="0">
              <a:buNone/>
            </a:pPr>
            <a:endParaRPr lang="en-US" altLang="zh-CN" baseline="-25000" dirty="0"/>
          </a:p>
          <a:p>
            <a:pPr marL="0" indent="0">
              <a:buNone/>
            </a:pPr>
            <a:r>
              <a:rPr lang="en-US" altLang="zh-CN" baseline="-25000" dirty="0"/>
              <a:t>Where h is the </a:t>
            </a:r>
            <a:r>
              <a:rPr lang="en-US" altLang="zh-CN" baseline="-25000" dirty="0" err="1"/>
              <a:t>Haar</a:t>
            </a:r>
            <a:r>
              <a:rPr lang="en-US" altLang="zh-CN" baseline="-25000" dirty="0"/>
              <a:t> wavelet </a:t>
            </a:r>
            <a:r>
              <a:rPr lang="en-US" altLang="zh-CN" dirty="0"/>
              <a:t> </a:t>
            </a:r>
          </a:p>
          <a:p>
            <a:pPr marL="0" indent="0">
              <a:buNone/>
            </a:pPr>
            <a:r>
              <a:rPr lang="en-US" altLang="zh-CN" dirty="0"/>
              <a:t>h</a:t>
            </a:r>
            <a:r>
              <a:rPr lang="en-US" altLang="zh-CN" baseline="-25000" dirty="0"/>
              <a:t>0</a:t>
            </a:r>
            <a:r>
              <a:rPr lang="en-US" altLang="zh-CN" dirty="0"/>
              <a:t>= (1 1 1 1 1 1 1 1)’, h</a:t>
            </a:r>
            <a:r>
              <a:rPr lang="en-US" altLang="zh-CN" baseline="-25000" dirty="0"/>
              <a:t>1</a:t>
            </a:r>
            <a:r>
              <a:rPr lang="en-US" altLang="zh-CN" dirty="0"/>
              <a:t>=(1 1 1 1 -1 -1 -1 -1)’ </a:t>
            </a:r>
          </a:p>
          <a:p>
            <a:pPr marL="0" indent="0">
              <a:buNone/>
            </a:pPr>
            <a:r>
              <a:rPr lang="en-US" altLang="zh-CN" dirty="0"/>
              <a:t> ……..</a:t>
            </a:r>
            <a:endParaRPr lang="zh-CN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917B9F0-D0A6-4B4E-B72E-F95ADD169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200" y="-273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4000" kern="0" dirty="0">
                <a:solidFill>
                  <a:srgbClr val="FF0000"/>
                </a:solidFill>
              </a:rPr>
              <a:t>One example</a:t>
            </a:r>
            <a:br>
              <a:rPr lang="en-US" altLang="zh-CN" sz="4000" kern="0" dirty="0">
                <a:solidFill>
                  <a:srgbClr val="000000"/>
                </a:solidFill>
              </a:rPr>
            </a:br>
            <a:endParaRPr lang="en-US" altLang="zh-CN" sz="4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7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6512" y="-2434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Issues on noise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052736"/>
            <a:ext cx="7920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Remember that the ACF of white noise is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        </a:t>
            </a:r>
          </a:p>
        </p:txBody>
      </p:sp>
      <p:pic>
        <p:nvPicPr>
          <p:cNvPr id="7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3672408" cy="181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83568" y="5517232"/>
          <a:ext cx="3744416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59100" imgH="457200" progId="Equation.3">
                  <p:embed/>
                </p:oleObj>
              </mc:Choice>
              <mc:Fallback>
                <p:oleObj name="Equation" r:id="rId3" imgW="29591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5517232"/>
                        <a:ext cx="3744416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Untitl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8"/>
            <a:ext cx="4104456" cy="17281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992" y="5589240"/>
            <a:ext cx="47628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Powers are equally distributed at each frequency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Hence the name of ‘white noise’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Colour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noise: not equally distributed (ACF is not delta)</a:t>
            </a:r>
          </a:p>
        </p:txBody>
      </p:sp>
    </p:spTree>
    <p:extLst>
      <p:ext uri="{BB962C8B-B14F-4D97-AF65-F5344CB8AC3E}">
        <p14:creationId xmlns:p14="http://schemas.microsoft.com/office/powerpoint/2010/main" val="4288356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6512" y="-2434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Issues on noise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268760"/>
            <a:ext cx="4380000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Remember that the ACF of white noise is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        </a:t>
            </a:r>
          </a:p>
        </p:txBody>
      </p:sp>
      <p:pic>
        <p:nvPicPr>
          <p:cNvPr id="7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3672408" cy="181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55576" y="5517232"/>
          <a:ext cx="3384376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59100" imgH="457200" progId="Equation.3">
                  <p:embed/>
                </p:oleObj>
              </mc:Choice>
              <mc:Fallback>
                <p:oleObj name="Equation" r:id="rId3" imgW="29591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5517232"/>
                        <a:ext cx="3384376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Untitl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8"/>
            <a:ext cx="4104456" cy="17281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436096" y="3140968"/>
            <a:ext cx="864096" cy="864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452320" y="2708920"/>
            <a:ext cx="936104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99992" y="5589240"/>
            <a:ext cx="47628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Powers are equally distributed at each frequency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Hence the name of ‘white noise’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Colour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noise: not equally distributed (ACF is not delta)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536" y="764704"/>
            <a:ext cx="49740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White light passes a prism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500000">
            <a:off x="5343127" y="555428"/>
            <a:ext cx="3256650" cy="2171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7240" y="908720"/>
            <a:ext cx="349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White light goes through a prism</a:t>
            </a:r>
          </a:p>
        </p:txBody>
      </p:sp>
    </p:spTree>
    <p:extLst>
      <p:ext uri="{BB962C8B-B14F-4D97-AF65-F5344CB8AC3E}">
        <p14:creationId xmlns:p14="http://schemas.microsoft.com/office/powerpoint/2010/main" val="3707677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Spectrogram: real life example</a:t>
            </a:r>
          </a:p>
        </p:txBody>
      </p:sp>
    </p:spTree>
    <p:extLst>
      <p:ext uri="{BB962C8B-B14F-4D97-AF65-F5344CB8AC3E}">
        <p14:creationId xmlns:p14="http://schemas.microsoft.com/office/powerpoint/2010/main" val="3380987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Math </a:t>
            </a:r>
          </a:p>
        </p:txBody>
      </p:sp>
      <p:pic>
        <p:nvPicPr>
          <p:cNvPr id="16" name="内容占位符 15">
            <a:extLst>
              <a:ext uri="{FF2B5EF4-FFF2-40B4-BE49-F238E27FC236}">
                <a16:creationId xmlns:a16="http://schemas.microsoft.com/office/drawing/2014/main" id="{471B30A7-008F-4451-991A-4986AA483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26" t="60976" r="22145" b="29723"/>
          <a:stretch/>
        </p:blipFill>
        <p:spPr>
          <a:xfrm>
            <a:off x="251520" y="777697"/>
            <a:ext cx="8940459" cy="1143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E318132-87A7-4699-AC26-35A1A92C1FB6}"/>
              </a:ext>
            </a:extLst>
          </p:cNvPr>
          <p:cNvSpPr txBox="1"/>
          <p:nvPr/>
        </p:nvSpPr>
        <p:spPr>
          <a:xfrm>
            <a:off x="107504" y="3212976"/>
            <a:ext cx="26853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1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              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CD08A42-F7BC-4CE9-9186-5EB2A54E4E19}"/>
              </a:ext>
            </a:extLst>
          </p:cNvPr>
          <p:cNvSpPr txBox="1"/>
          <p:nvPr/>
        </p:nvSpPr>
        <p:spPr>
          <a:xfrm>
            <a:off x="6444208" y="1628802"/>
            <a:ext cx="46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031F820-7FBD-4E88-9396-242ABA685985}"/>
              </a:ext>
            </a:extLst>
          </p:cNvPr>
          <p:cNvGrpSpPr/>
          <p:nvPr/>
        </p:nvGrpSpPr>
        <p:grpSpPr>
          <a:xfrm>
            <a:off x="251520" y="2492896"/>
            <a:ext cx="2685351" cy="1808584"/>
            <a:chOff x="251520" y="2492896"/>
            <a:chExt cx="3384376" cy="1808584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32FFE67B-2888-46E2-B516-855BD0618BCB}"/>
                </a:ext>
              </a:extLst>
            </p:cNvPr>
            <p:cNvCxnSpPr>
              <a:cxnSpLocks/>
            </p:cNvCxnSpPr>
            <p:nvPr/>
          </p:nvCxnSpPr>
          <p:spPr>
            <a:xfrm>
              <a:off x="251520" y="4149080"/>
              <a:ext cx="33843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11F7BCE1-6F45-461C-BCD7-7D2130E2A0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920" y="2492896"/>
              <a:ext cx="0" cy="18085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EE1DD54-06D6-49C4-9F6B-60BE9F353189}"/>
                </a:ext>
              </a:extLst>
            </p:cNvPr>
            <p:cNvSpPr/>
            <p:nvPr/>
          </p:nvSpPr>
          <p:spPr>
            <a:xfrm>
              <a:off x="403919" y="3212976"/>
              <a:ext cx="1935829" cy="9144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9001287-07BC-4BFB-936A-1922F2F63BDA}"/>
                </a:ext>
              </a:extLst>
            </p:cNvPr>
            <p:cNvSpPr txBox="1"/>
            <p:nvPr/>
          </p:nvSpPr>
          <p:spPr>
            <a:xfrm>
              <a:off x="899592" y="2636912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W</a:t>
              </a:r>
              <a:r>
                <a:rPr kumimoji="0" lang="en-US" altLang="zh-CN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T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[n]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0E29D67F-CD85-4952-B7E5-222F7E7D9E2F}"/>
              </a:ext>
            </a:extLst>
          </p:cNvPr>
          <p:cNvSpPr txBox="1"/>
          <p:nvPr/>
        </p:nvSpPr>
        <p:spPr>
          <a:xfrm>
            <a:off x="251520" y="5301208"/>
            <a:ext cx="860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You can certainly choose many ‘windows’ here:  triangle, Gaussian, Hamming etc.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B15AEBF-0DD9-4E75-B870-15A17F024170}"/>
              </a:ext>
            </a:extLst>
          </p:cNvPr>
          <p:cNvCxnSpPr>
            <a:cxnSpLocks/>
          </p:cNvCxnSpPr>
          <p:nvPr/>
        </p:nvCxnSpPr>
        <p:spPr>
          <a:xfrm>
            <a:off x="3203848" y="4183920"/>
            <a:ext cx="254133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EEB6321F-EFA3-4206-80A5-E589BA485A8A}"/>
              </a:ext>
            </a:extLst>
          </p:cNvPr>
          <p:cNvGrpSpPr/>
          <p:nvPr/>
        </p:nvGrpSpPr>
        <p:grpSpPr>
          <a:xfrm>
            <a:off x="2997954" y="2527736"/>
            <a:ext cx="2700419" cy="2083294"/>
            <a:chOff x="3616275" y="2527736"/>
            <a:chExt cx="3998804" cy="2083294"/>
          </a:xfrm>
        </p:grpSpPr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7A51F464-774E-457B-A8F8-791EFDA60A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4320" y="2527736"/>
              <a:ext cx="0" cy="18085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A879B19-F0EA-4AB6-80CE-384F20DBADD2}"/>
                </a:ext>
              </a:extLst>
            </p:cNvPr>
            <p:cNvSpPr/>
            <p:nvPr/>
          </p:nvSpPr>
          <p:spPr>
            <a:xfrm>
              <a:off x="4391384" y="3245912"/>
              <a:ext cx="1935829" cy="9144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1CB4645-FC9A-4F03-89F5-2365BF3FBCCE}"/>
                </a:ext>
              </a:extLst>
            </p:cNvPr>
            <p:cNvSpPr txBox="1"/>
            <p:nvPr/>
          </p:nvSpPr>
          <p:spPr>
            <a:xfrm>
              <a:off x="3616275" y="3133702"/>
              <a:ext cx="399880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1                                   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     1               T+1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F4DFB90-12A5-4805-8FDF-DE5084C6400F}"/>
                </a:ext>
              </a:extLst>
            </p:cNvPr>
            <p:cNvSpPr txBox="1"/>
            <p:nvPr/>
          </p:nvSpPr>
          <p:spPr>
            <a:xfrm>
              <a:off x="4499992" y="2671752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W</a:t>
              </a:r>
              <a:r>
                <a:rPr kumimoji="0" lang="en-US" altLang="zh-CN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T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[n-1]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D0D93C39-9FA9-4354-BFC7-E9B024252D2A}"/>
              </a:ext>
            </a:extLst>
          </p:cNvPr>
          <p:cNvCxnSpPr>
            <a:cxnSpLocks/>
          </p:cNvCxnSpPr>
          <p:nvPr/>
        </p:nvCxnSpPr>
        <p:spPr>
          <a:xfrm>
            <a:off x="6437214" y="4149080"/>
            <a:ext cx="251540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8ADDE33-4F08-49BF-B3DE-7CF6ED712826}"/>
              </a:ext>
            </a:extLst>
          </p:cNvPr>
          <p:cNvCxnSpPr>
            <a:cxnSpLocks/>
          </p:cNvCxnSpPr>
          <p:nvPr/>
        </p:nvCxnSpPr>
        <p:spPr>
          <a:xfrm flipV="1">
            <a:off x="6550484" y="2492896"/>
            <a:ext cx="0" cy="1808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75114E1B-B102-4E5A-90B1-16C7C2FFC12F}"/>
              </a:ext>
            </a:extLst>
          </p:cNvPr>
          <p:cNvSpPr/>
          <p:nvPr/>
        </p:nvSpPr>
        <p:spPr>
          <a:xfrm>
            <a:off x="7367083" y="3224190"/>
            <a:ext cx="1438785" cy="914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F4D573D-3329-4F19-AACE-B880B96DB725}"/>
              </a:ext>
            </a:extLst>
          </p:cNvPr>
          <p:cNvSpPr txBox="1"/>
          <p:nvPr/>
        </p:nvSpPr>
        <p:spPr>
          <a:xfrm>
            <a:off x="6209111" y="3150261"/>
            <a:ext cx="29633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1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m+1              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T+m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100B152-A008-4645-B782-EF005662EA23}"/>
              </a:ext>
            </a:extLst>
          </p:cNvPr>
          <p:cNvSpPr txBox="1"/>
          <p:nvPr/>
        </p:nvSpPr>
        <p:spPr>
          <a:xfrm>
            <a:off x="6918887" y="2636912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W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[n-m]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59854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23151</TotalTime>
  <Words>4036</Words>
  <Application>Microsoft Office PowerPoint</Application>
  <PresentationFormat>On-screen Show (4:3)</PresentationFormat>
  <Paragraphs>836</Paragraphs>
  <Slides>52</Slides>
  <Notes>5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默认设计模板</vt:lpstr>
      <vt:lpstr>DCSP-10: Applications 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Spectrogram: real life example</vt:lpstr>
      <vt:lpstr>Math </vt:lpstr>
      <vt:lpstr>Matlab</vt:lpstr>
      <vt:lpstr>Matlab</vt:lpstr>
      <vt:lpstr>Matlab</vt:lpstr>
      <vt:lpstr>Understanding the plot</vt:lpstr>
      <vt:lpstr>Spectrogram </vt:lpstr>
      <vt:lpstr>Math </vt:lpstr>
      <vt:lpstr>Matlab</vt:lpstr>
      <vt:lpstr>Matlab</vt:lpstr>
      <vt:lpstr>Matlab</vt:lpstr>
      <vt:lpstr>Spectrogram </vt:lpstr>
      <vt:lpstr>Spectrogram </vt:lpstr>
      <vt:lpstr>Spectrogram </vt:lpstr>
      <vt:lpstr>Spectrogram </vt:lpstr>
      <vt:lpstr>Spectrogram </vt:lpstr>
      <vt:lpstr>Example I </vt:lpstr>
      <vt:lpstr>Example II</vt:lpstr>
      <vt:lpstr>A Matlab Example</vt:lpstr>
      <vt:lpstr>A Matlab Example</vt:lpstr>
      <vt:lpstr>A Matlab Example</vt:lpstr>
      <vt:lpstr>A Matlab Example</vt:lpstr>
      <vt:lpstr>A Matlab Example</vt:lpstr>
      <vt:lpstr>PowerPoint Presentation</vt:lpstr>
      <vt:lpstr>Image Processing</vt:lpstr>
      <vt:lpstr>PowerPoint Presentation</vt:lpstr>
      <vt:lpstr>DFT for image</vt:lpstr>
      <vt:lpstr>PowerPoint Presentation</vt:lpstr>
      <vt:lpstr>clear all close all figure(1) I = imread('peppers.png'); imshow(I); K=rgb2gray(I); figure(2) F     = fft2(K); figure; imagesc(100*log(1+abs(fftshift(F)))); colormap(gray);   title('magnitude spectrum'); figure; imagesc(angle(F));  colormap(gray)</vt:lpstr>
      <vt:lpstr>Example I</vt:lpstr>
      <vt:lpstr>Example I</vt:lpstr>
      <vt:lpstr>Example I</vt:lpstr>
      <vt:lpstr>Example I</vt:lpstr>
      <vt:lpstr>Image processing</vt:lpstr>
      <vt:lpstr>PowerPoint Presentation</vt:lpstr>
      <vt:lpstr>Sampling and reconstruction </vt:lpstr>
      <vt:lpstr>PowerPoint Presentation</vt:lpstr>
      <vt:lpstr>PowerPoint Presentation</vt:lpstr>
      <vt:lpstr>PowerPoint Presentation</vt:lpstr>
      <vt:lpstr>Remaining Issues? </vt:lpstr>
      <vt:lpstr>Wavelet approach:  1980’s </vt:lpstr>
      <vt:lpstr>PowerPoint Presentation</vt:lpstr>
      <vt:lpstr>Wavelet:  intuition </vt:lpstr>
      <vt:lpstr>Orthogonal bases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jianfeng</dc:creator>
  <cp:lastModifiedBy>admin</cp:lastModifiedBy>
  <cp:revision>152</cp:revision>
  <dcterms:created xsi:type="dcterms:W3CDTF">2007-01-06T12:03:18Z</dcterms:created>
  <dcterms:modified xsi:type="dcterms:W3CDTF">2024-02-12T23:02:40Z</dcterms:modified>
</cp:coreProperties>
</file>