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69"/>
  </p:notesMasterIdLst>
  <p:sldIdLst>
    <p:sldId id="358" r:id="rId4"/>
    <p:sldId id="352" r:id="rId5"/>
    <p:sldId id="372" r:id="rId6"/>
    <p:sldId id="398" r:id="rId7"/>
    <p:sldId id="431" r:id="rId8"/>
    <p:sldId id="364" r:id="rId9"/>
    <p:sldId id="363" r:id="rId10"/>
    <p:sldId id="362" r:id="rId11"/>
    <p:sldId id="432" r:id="rId12"/>
    <p:sldId id="433" r:id="rId13"/>
    <p:sldId id="434" r:id="rId14"/>
    <p:sldId id="435" r:id="rId15"/>
    <p:sldId id="397" r:id="rId16"/>
    <p:sldId id="417" r:id="rId17"/>
    <p:sldId id="418" r:id="rId18"/>
    <p:sldId id="419" r:id="rId19"/>
    <p:sldId id="420" r:id="rId20"/>
    <p:sldId id="440" r:id="rId21"/>
    <p:sldId id="441" r:id="rId22"/>
    <p:sldId id="442" r:id="rId23"/>
    <p:sldId id="443" r:id="rId24"/>
    <p:sldId id="444" r:id="rId25"/>
    <p:sldId id="446" r:id="rId26"/>
    <p:sldId id="445" r:id="rId27"/>
    <p:sldId id="421" r:id="rId28"/>
    <p:sldId id="422" r:id="rId29"/>
    <p:sldId id="340" r:id="rId30"/>
    <p:sldId id="425" r:id="rId31"/>
    <p:sldId id="343" r:id="rId32"/>
    <p:sldId id="367" r:id="rId33"/>
    <p:sldId id="365" r:id="rId34"/>
    <p:sldId id="413" r:id="rId35"/>
    <p:sldId id="403" r:id="rId36"/>
    <p:sldId id="404" r:id="rId37"/>
    <p:sldId id="405" r:id="rId38"/>
    <p:sldId id="427" r:id="rId39"/>
    <p:sldId id="406" r:id="rId40"/>
    <p:sldId id="296" r:id="rId41"/>
    <p:sldId id="407" r:id="rId42"/>
    <p:sldId id="408" r:id="rId43"/>
    <p:sldId id="426" r:id="rId44"/>
    <p:sldId id="436" r:id="rId45"/>
    <p:sldId id="437" r:id="rId46"/>
    <p:sldId id="360" r:id="rId47"/>
    <p:sldId id="381" r:id="rId48"/>
    <p:sldId id="411" r:id="rId49"/>
    <p:sldId id="383" r:id="rId50"/>
    <p:sldId id="385" r:id="rId51"/>
    <p:sldId id="412" r:id="rId52"/>
    <p:sldId id="388" r:id="rId53"/>
    <p:sldId id="389" r:id="rId54"/>
    <p:sldId id="390" r:id="rId55"/>
    <p:sldId id="399" r:id="rId56"/>
    <p:sldId id="400" r:id="rId57"/>
    <p:sldId id="401" r:id="rId58"/>
    <p:sldId id="387" r:id="rId59"/>
    <p:sldId id="393" r:id="rId60"/>
    <p:sldId id="392" r:id="rId61"/>
    <p:sldId id="394" r:id="rId62"/>
    <p:sldId id="395" r:id="rId63"/>
    <p:sldId id="396" r:id="rId64"/>
    <p:sldId id="391" r:id="rId65"/>
    <p:sldId id="386" r:id="rId66"/>
    <p:sldId id="430" r:id="rId67"/>
    <p:sldId id="402" r:id="rId6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90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8BBF5-CD3A-47B4-B344-719C08E07A49}" type="datetimeFigureOut">
              <a:rPr lang="zh-CN" altLang="en-US" smtClean="0"/>
              <a:t>2024/2/8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36980-786D-4B55-AFD4-D433BF846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5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6980-786D-4B55-AFD4-D433BF8463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D4CBD-C5B0-4098-96B7-A55FD0F2A5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9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6980-786D-4B55-AFD4-D433BF8463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6980-786D-4B55-AFD4-D433BF8463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85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6980-786D-4B55-AFD4-D433BF8463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5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FBDD-C6AE-4894-9A82-3E5DE21729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12D3-36D4-40B1-ADE2-BCB150C55A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F0E1-DCE2-459E-B244-3C2A7D4AB1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FD8DF-2EFE-4614-BDBC-3D181D3645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96449-CA94-4D96-95CD-BF4FE417A2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611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C8B5-FFC6-4952-92D9-D83740E1C5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48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73F8-35E3-43FF-936C-70F92DAB90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004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0A89-604A-4811-8463-A025F29545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790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F3EA-E1A5-4E96-A9B8-AE114CF94D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07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E024-7FFC-4504-9228-EDCD3B51E0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368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B3C2-3A08-4A9F-B284-C0BDA1CC6F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73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9BAC-ED6B-4D8F-8116-FF655E906B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F2086-541D-4F38-BC2C-630D3A01A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1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C9C9-2A9D-463E-80C7-6CA4AD1CCA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03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F7A1-6583-467A-8F59-AB1A95602F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7645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E9E6A-8B5D-4445-A57C-D75ABD41A6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512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5FBDD-C6AE-4894-9A82-3E5DE217295E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98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49BAC-ED6B-4D8F-8116-FF655E906B3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0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53A8A-5A2F-4AED-9F4C-77D966C4AEF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18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2726A-12C0-4DFB-92CC-D791642E8F6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6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70709-C06F-4B1E-B9F8-83A85EEF268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15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FD1A8-95BD-46C2-8A45-A6EB15C5B06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2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53A8A-5A2F-4AED-9F4C-77D966C4AE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A8FA05-3E22-47A6-BEC1-44556B3D5C5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43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2E0A3-E28B-413E-9F38-529783DD421E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22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FF9CB-17F7-4FC3-AF0F-0A6B6EAD5DD2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94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2C12D3-36D4-40B1-ADE2-BCB150C55AA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171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F9F0E1-DCE2-459E-B244-3C2A7D4AB12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87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FD8DF-2EFE-4614-BDBC-3D181D36456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726A-12C0-4DFB-92CC-D791642E8F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0709-C06F-4B1E-B9F8-83A85EEF26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D1A8-95BD-46C2-8A45-A6EB15C5B0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A05-3E22-47A6-BEC1-44556B3D5C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E0A3-E28B-413E-9F38-529783DD42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F9CB-17F7-4FC3-AF0F-0A6B6EAD5D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AD0B8AF6-0E57-4ED9-9E19-5BB5A826CE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B7B17A4-07DB-4EE5-8E04-AAC3F123F9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7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B8AF6-0E57-4ED9-9E19-5BB5A826CEF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42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anfeng.feng@warwick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9.jpg"/><Relationship Id="rId4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9.jpg"/><Relationship Id="rId4" Type="http://schemas.openxmlformats.org/officeDocument/2006/relationships/image" Target="../media/image3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1.png"/><Relationship Id="rId4" Type="http://schemas.openxmlformats.org/officeDocument/2006/relationships/image" Target="../media/image45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pPr algn="l" eaLnBrk="1" hangingPunct="1"/>
            <a:r>
              <a:rPr lang="en-GB" altLang="zh-CN" sz="48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DCSP-9: DFT and PSD </a:t>
            </a:r>
            <a:endParaRPr lang="en-GB" altLang="zh-CN" sz="48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133600"/>
            <a:ext cx="74168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z="4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Jianfeng</a:t>
            </a:r>
            <a:r>
              <a:rPr lang="en-GB" altLang="zh-CN" sz="4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Feng</a:t>
            </a:r>
          </a:p>
          <a:p>
            <a:pPr eaLnBrk="1" hangingPunct="1">
              <a:lnSpc>
                <a:spcPct val="90000"/>
              </a:lnSpc>
            </a:pPr>
            <a:endParaRPr lang="en-GB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Department of Computer Science Warwick Univ., UK</a:t>
            </a:r>
          </a:p>
          <a:p>
            <a:pPr eaLnBrk="1" hangingPunct="1">
              <a:lnSpc>
                <a:spcPct val="90000"/>
              </a:lnSpc>
            </a:pPr>
            <a:endParaRPr lang="en-GB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  <a:hlinkClick r:id="rId2"/>
              </a:rPr>
              <a:t>Jianfeng.feng@warwick.ac.uk</a:t>
            </a:r>
            <a:endParaRPr lang="en-GB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http://www.dcs.warwick.ac.uk/~feng/dcsp.html</a:t>
            </a:r>
          </a:p>
          <a:p>
            <a:pPr eaLnBrk="1" hangingPunct="1">
              <a:lnSpc>
                <a:spcPct val="90000"/>
              </a:lnSpc>
            </a:pPr>
            <a:endParaRPr lang="en-GB" altLang="zh-CN" sz="2400" dirty="0">
              <a:solidFill>
                <a:schemeClr val="bg1"/>
              </a:solidFill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7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 (Essential facts)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35696" y="3152294"/>
          <a:ext cx="474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4000" imgH="457200" progId="Equation.3">
                  <p:embed/>
                </p:oleObj>
              </mc:Choice>
              <mc:Fallback>
                <p:oleObj name="Equation" r:id="rId2" imgW="27940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3152294"/>
                        <a:ext cx="4749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84" y="3933056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Remembering that the data is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          x[0], x[1], …, x[N-1]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We  have  N (complex plane ) points in the frequency domain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          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[0], X[1], …, X[N-1]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5" name="Picture 8" descr="Pages from 2007_spring_mo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5" y="836712"/>
            <a:ext cx="9144000" cy="19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755576" y="1628800"/>
            <a:ext cx="0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5536" y="239099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k=0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836712"/>
            <a:ext cx="4283968" cy="191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71852" y="2390039"/>
            <a:ext cx="4364360" cy="37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15615" y="1979712"/>
            <a:ext cx="8384" cy="307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34128" y="279752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k=1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5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 (Essential facts)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35696" y="3152294"/>
          <a:ext cx="474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4000" imgH="457200" progId="Equation.3">
                  <p:embed/>
                </p:oleObj>
              </mc:Choice>
              <mc:Fallback>
                <p:oleObj name="Equation" r:id="rId2" imgW="27940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3152294"/>
                        <a:ext cx="4749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84" y="3933056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Remembering that the data is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          x[0], x[1], …, x[N-1]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We  have  N (complex plane ) points in the frequency domain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          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[0], X[1], …, X[N-1]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5" name="Picture 8" descr="Pages from 2007_spring_mo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5" y="836712"/>
            <a:ext cx="9144000" cy="19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755576" y="1628800"/>
            <a:ext cx="0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5536" y="239099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k=0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836712"/>
            <a:ext cx="4283968" cy="191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71852" y="2390039"/>
            <a:ext cx="4364360" cy="37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15616" y="1979712"/>
            <a:ext cx="8384" cy="3154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34128" y="279752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k=1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484039" y="2072322"/>
            <a:ext cx="8384" cy="204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202551" y="2416699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k=2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2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 (Essential facts)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7544" y="2348880"/>
          <a:ext cx="8136903" cy="352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59300" imgH="1346200" progId="Equation.3">
                  <p:embed/>
                </p:oleObj>
              </mc:Choice>
              <mc:Fallback>
                <p:oleObj name="Equation" r:id="rId3" imgW="4559300" imgH="1346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348880"/>
                        <a:ext cx="8136903" cy="352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7704" y="764704"/>
          <a:ext cx="474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4000" imgH="457200" progId="Equation.3">
                  <p:embed/>
                </p:oleObj>
              </mc:Choice>
              <mc:Fallback>
                <p:oleObj name="Equation" r:id="rId5" imgW="27940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764704"/>
                        <a:ext cx="4749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62880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Rewritten it in matrix form, assume the data is  x[0], x[1], …, x[N-1]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6A799E-9449-424E-AC96-D1A619E3307E}"/>
              </a:ext>
            </a:extLst>
          </p:cNvPr>
          <p:cNvSpPr txBox="1"/>
          <p:nvPr/>
        </p:nvSpPr>
        <p:spPr>
          <a:xfrm>
            <a:off x="4148145" y="622388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</a:t>
            </a:r>
            <a:endParaRPr lang="zh-CN" altLang="en-US" sz="2800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C540CC4-4FE1-45CF-8622-A30CB3E3BBF4}"/>
              </a:ext>
            </a:extLst>
          </p:cNvPr>
          <p:cNvCxnSpPr>
            <a:cxnSpLocks/>
          </p:cNvCxnSpPr>
          <p:nvPr/>
        </p:nvCxnSpPr>
        <p:spPr>
          <a:xfrm>
            <a:off x="4282448" y="5836622"/>
            <a:ext cx="0" cy="3693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333670-0B05-42F5-B3FA-40B152EA0C0D}"/>
              </a:ext>
            </a:extLst>
          </p:cNvPr>
          <p:cNvCxnSpPr>
            <a:cxnSpLocks/>
          </p:cNvCxnSpPr>
          <p:nvPr/>
        </p:nvCxnSpPr>
        <p:spPr>
          <a:xfrm>
            <a:off x="4434848" y="5805264"/>
            <a:ext cx="0" cy="3693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53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 (Essential facts)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6831" y="2339092"/>
          <a:ext cx="8784976" cy="352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59300" imgH="1346200" progId="Equation.3">
                  <p:embed/>
                </p:oleObj>
              </mc:Choice>
              <mc:Fallback>
                <p:oleObj name="Equation" r:id="rId3" imgW="4559300" imgH="1346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31" y="2339092"/>
                        <a:ext cx="8784976" cy="352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65263" y="774700"/>
          <a:ext cx="5635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3314520" imgH="444240" progId="Equation.3">
                  <p:embed/>
                </p:oleObj>
              </mc:Choice>
              <mc:Fallback>
                <p:oleObj name="公式" r:id="rId5" imgW="3314520" imgH="44424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5263" y="774700"/>
                        <a:ext cx="563562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62880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Rewritten it in matrix form, assume the data is  x[0], x[1], …, x[N-1]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6376" y="586438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DATA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8058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DFT</a:t>
            </a:r>
          </a:p>
        </p:txBody>
      </p:sp>
    </p:spTree>
    <p:extLst>
      <p:ext uri="{BB962C8B-B14F-4D97-AF65-F5344CB8AC3E}">
        <p14:creationId xmlns:p14="http://schemas.microsoft.com/office/powerpoint/2010/main" val="191395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2487613"/>
          <a:ext cx="8856662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05600" imgH="3225800" progId="Equation.3">
                  <p:embed/>
                </p:oleObj>
              </mc:Choice>
              <mc:Fallback>
                <p:oleObj name="Equation" r:id="rId2" imgW="6705600" imgH="32258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88" y="2487613"/>
                        <a:ext cx="8856662" cy="349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4356" y="260648"/>
          <a:ext cx="6028084" cy="165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1346200" progId="Equation.3">
                  <p:embed/>
                </p:oleObj>
              </mc:Choice>
              <mc:Fallback>
                <p:oleObj name="Equation" r:id="rId4" imgW="4572000" imgH="1346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4356" y="260648"/>
                        <a:ext cx="6028084" cy="165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339752" y="116632"/>
            <a:ext cx="6336704" cy="18722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5936" y="2564904"/>
            <a:ext cx="936104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1960" y="4077072"/>
            <a:ext cx="4824536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907061-324D-4BB4-A9B5-1652D11CFA57}"/>
              </a:ext>
            </a:extLst>
          </p:cNvPr>
          <p:cNvSpPr txBox="1"/>
          <p:nvPr/>
        </p:nvSpPr>
        <p:spPr>
          <a:xfrm>
            <a:off x="1882769" y="6011661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A*</a:t>
            </a:r>
            <a:endParaRPr lang="zh-CN" altLang="en-US" sz="2800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B672DE9-EB7C-4CE5-AD48-227588045030}"/>
              </a:ext>
            </a:extLst>
          </p:cNvPr>
          <p:cNvCxnSpPr>
            <a:cxnSpLocks/>
          </p:cNvCxnSpPr>
          <p:nvPr/>
        </p:nvCxnSpPr>
        <p:spPr>
          <a:xfrm>
            <a:off x="2051720" y="5620598"/>
            <a:ext cx="0" cy="3693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D68FC7C-58B4-4E2E-AF5A-EE75CF332724}"/>
              </a:ext>
            </a:extLst>
          </p:cNvPr>
          <p:cNvCxnSpPr>
            <a:cxnSpLocks/>
          </p:cNvCxnSpPr>
          <p:nvPr/>
        </p:nvCxnSpPr>
        <p:spPr>
          <a:xfrm>
            <a:off x="2204120" y="5589240"/>
            <a:ext cx="0" cy="3693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7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2081213"/>
          <a:ext cx="885710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05600" imgH="3975100" progId="Equation.3">
                  <p:embed/>
                </p:oleObj>
              </mc:Choice>
              <mc:Fallback>
                <p:oleObj name="Equation" r:id="rId2" imgW="6705600" imgH="39751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388" y="2081213"/>
                        <a:ext cx="8857108" cy="431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4356" y="260648"/>
          <a:ext cx="6028084" cy="165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1346200" progId="Equation.3">
                  <p:embed/>
                </p:oleObj>
              </mc:Choice>
              <mc:Fallback>
                <p:oleObj name="Equation" r:id="rId4" imgW="4572000" imgH="1346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4356" y="260648"/>
                        <a:ext cx="6028084" cy="165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339752" y="116632"/>
            <a:ext cx="6336704" cy="18722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3928" y="2132856"/>
            <a:ext cx="936104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9952" y="3717032"/>
            <a:ext cx="4824536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88381" y="2492896"/>
          <a:ext cx="6188075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86300" imgH="1282700" progId="Equation.3">
                  <p:embed/>
                </p:oleObj>
              </mc:Choice>
              <mc:Fallback>
                <p:oleObj name="Equation" r:id="rId2" imgW="4686300" imgH="12827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8381" y="2492896"/>
                        <a:ext cx="6188075" cy="139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4356" y="260648"/>
          <a:ext cx="6028084" cy="165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1346200" progId="Equation.3">
                  <p:embed/>
                </p:oleObj>
              </mc:Choice>
              <mc:Fallback>
                <p:oleObj name="Equation" r:id="rId4" imgW="4572000" imgH="1346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4356" y="260648"/>
                        <a:ext cx="6028084" cy="165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339752" y="116632"/>
            <a:ext cx="6336704" cy="18722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1000"/>
                </a:schemeClr>
              </a:gs>
              <a:gs pos="80000">
                <a:schemeClr val="accent1">
                  <a:shade val="93000"/>
                  <a:satMod val="130000"/>
                  <a:alpha val="31000"/>
                </a:schemeClr>
              </a:gs>
              <a:gs pos="100000">
                <a:schemeClr val="accent1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5536" y="4365104"/>
          <a:ext cx="840581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600" imgH="952500" progId="Equation.3">
                  <p:embed/>
                </p:oleObj>
              </mc:Choice>
              <mc:Fallback>
                <p:oleObj name="Equation" r:id="rId6" imgW="2895600" imgH="9525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4365104"/>
                        <a:ext cx="8405812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80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DFT 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20688"/>
            <a:ext cx="9111689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Definition:  </a:t>
            </a:r>
            <a:r>
              <a:rPr lang="en-US" sz="2400" dirty="0"/>
              <a:t>The discrete Fourier transform (DFT) and its own </a:t>
            </a:r>
          </a:p>
          <a:p>
            <a:r>
              <a:rPr lang="en-US" sz="2400" dirty="0"/>
              <a:t>inverse DFT (IDFT) associated with a vector </a:t>
            </a:r>
          </a:p>
          <a:p>
            <a:r>
              <a:rPr lang="en-US" sz="2400" dirty="0"/>
              <a:t>                       </a:t>
            </a:r>
          </a:p>
          <a:p>
            <a:r>
              <a:rPr lang="en-US" sz="2400" dirty="0"/>
              <a:t>                      X = ( X[0], X[1], … , X[N-1] )</a:t>
            </a:r>
          </a:p>
          <a:p>
            <a:endParaRPr lang="en-US" sz="2400" dirty="0"/>
          </a:p>
          <a:p>
            <a:r>
              <a:rPr lang="en-US" sz="2400" dirty="0"/>
              <a:t> to a vector </a:t>
            </a:r>
          </a:p>
          <a:p>
            <a:r>
              <a:rPr lang="en-US" sz="2400" dirty="0"/>
              <a:t>                      x = ( x[0], x[1], …, x[N-1] ) </a:t>
            </a:r>
          </a:p>
          <a:p>
            <a:endParaRPr lang="en-US" sz="2400" dirty="0"/>
          </a:p>
          <a:p>
            <a:r>
              <a:rPr lang="en-US" sz="2400" dirty="0"/>
              <a:t>of  N data points, is given by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7988" y="4149725"/>
          <a:ext cx="840581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952500" progId="Equation.3">
                  <p:embed/>
                </p:oleObj>
              </mc:Choice>
              <mc:Fallback>
                <p:oleObj name="Equation" r:id="rId2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4149725"/>
                        <a:ext cx="8405812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40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9505056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Modern version: graphic representation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9094" y="467940"/>
          <a:ext cx="840581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952500" progId="Equation.3">
                  <p:embed/>
                </p:oleObj>
              </mc:Choice>
              <mc:Fallback>
                <p:oleObj name="Equation" r:id="rId2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094" y="467940"/>
                        <a:ext cx="8405812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1331640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1187624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1331640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1331640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727684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1331640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6E643CF-C997-44F8-94F7-7A2161FD7815}"/>
              </a:ext>
            </a:extLst>
          </p:cNvPr>
          <p:cNvSpPr/>
          <p:nvPr/>
        </p:nvSpPr>
        <p:spPr>
          <a:xfrm>
            <a:off x="4499992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4619D-73EA-46AE-AA23-B422F2A75F8B}"/>
              </a:ext>
            </a:extLst>
          </p:cNvPr>
          <p:cNvSpPr/>
          <p:nvPr/>
        </p:nvSpPr>
        <p:spPr>
          <a:xfrm>
            <a:off x="4355976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65B470-EA94-479F-A495-38A929726877}"/>
              </a:ext>
            </a:extLst>
          </p:cNvPr>
          <p:cNvSpPr/>
          <p:nvPr/>
        </p:nvSpPr>
        <p:spPr>
          <a:xfrm>
            <a:off x="4499992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A106826-5811-4A07-9C9C-EF434692D389}"/>
              </a:ext>
            </a:extLst>
          </p:cNvPr>
          <p:cNvSpPr/>
          <p:nvPr/>
        </p:nvSpPr>
        <p:spPr>
          <a:xfrm>
            <a:off x="4499992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A8EF3D-C08E-4EE2-8778-2695E68B17A7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896036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57CCE3FE-1138-4686-9D69-F4218235D51E}"/>
              </a:ext>
            </a:extLst>
          </p:cNvPr>
          <p:cNvSpPr/>
          <p:nvPr/>
        </p:nvSpPr>
        <p:spPr>
          <a:xfrm>
            <a:off x="4499992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2123728" y="3348212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F7112D-6D83-4827-804B-937D9219EF4C}"/>
              </a:ext>
            </a:extLst>
          </p:cNvPr>
          <p:cNvSpPr txBox="1"/>
          <p:nvPr/>
        </p:nvSpPr>
        <p:spPr>
          <a:xfrm>
            <a:off x="2266437" y="3160758"/>
            <a:ext cx="3129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2123728" y="3348212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132112" y="3348212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123728" y="3348212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9094" y="467940"/>
          <a:ext cx="840581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952500" progId="Equation.3">
                  <p:embed/>
                </p:oleObj>
              </mc:Choice>
              <mc:Fallback>
                <p:oleObj name="Equation" r:id="rId2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094" y="467940"/>
                        <a:ext cx="8405812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1331640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1187624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1331640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1331640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727684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1331640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6E643CF-C997-44F8-94F7-7A2161FD7815}"/>
              </a:ext>
            </a:extLst>
          </p:cNvPr>
          <p:cNvSpPr/>
          <p:nvPr/>
        </p:nvSpPr>
        <p:spPr>
          <a:xfrm>
            <a:off x="4499992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4619D-73EA-46AE-AA23-B422F2A75F8B}"/>
              </a:ext>
            </a:extLst>
          </p:cNvPr>
          <p:cNvSpPr/>
          <p:nvPr/>
        </p:nvSpPr>
        <p:spPr>
          <a:xfrm>
            <a:off x="4355976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65B470-EA94-479F-A495-38A929726877}"/>
              </a:ext>
            </a:extLst>
          </p:cNvPr>
          <p:cNvSpPr/>
          <p:nvPr/>
        </p:nvSpPr>
        <p:spPr>
          <a:xfrm>
            <a:off x="4499992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A106826-5811-4A07-9C9C-EF434692D389}"/>
              </a:ext>
            </a:extLst>
          </p:cNvPr>
          <p:cNvSpPr/>
          <p:nvPr/>
        </p:nvSpPr>
        <p:spPr>
          <a:xfrm>
            <a:off x="4499992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A8EF3D-C08E-4EE2-8778-2695E68B17A7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896036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57CCE3FE-1138-4686-9D69-F4218235D51E}"/>
              </a:ext>
            </a:extLst>
          </p:cNvPr>
          <p:cNvSpPr/>
          <p:nvPr/>
        </p:nvSpPr>
        <p:spPr>
          <a:xfrm>
            <a:off x="4499992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56D02F-4AC6-48B3-A7C9-C89EA7EF001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123728" y="3348212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2123728" y="3348212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F7112D-6D83-4827-804B-937D9219EF4C}"/>
              </a:ext>
            </a:extLst>
          </p:cNvPr>
          <p:cNvSpPr txBox="1"/>
          <p:nvPr/>
        </p:nvSpPr>
        <p:spPr>
          <a:xfrm>
            <a:off x="2276128" y="3122047"/>
            <a:ext cx="19928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</a:p>
          <a:p>
            <a:endParaRPr lang="en-US" altLang="zh-CN" dirty="0"/>
          </a:p>
          <a:p>
            <a:r>
              <a:rPr lang="en-US" altLang="zh-CN" dirty="0"/>
              <a:t>Exp(-j2pi/N)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Exp(-j2pi (N-2)/N)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Exp(-j2pi (N-1)/N)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2123728" y="3348212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132112" y="3348212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123728" y="3348212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903ABD9-B72C-457F-ADCC-6A2B7DB0FD1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2123728" y="4149080"/>
            <a:ext cx="2376264" cy="1286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92C401-A380-4761-902A-1209CB0F41F3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2123728" y="4149080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F9C46B5-BE85-4EE4-BD0E-599D02EEC5E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2123728" y="4149080"/>
            <a:ext cx="2376264" cy="219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7">
            <a:extLst>
              <a:ext uri="{FF2B5EF4-FFF2-40B4-BE49-F238E27FC236}">
                <a16:creationId xmlns:a16="http://schemas.microsoft.com/office/drawing/2014/main" id="{C36BE0FD-8494-46B1-B0D8-6D575BFE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5BD17063-8410-4735-8A76-9A23101B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-243408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kern="0">
                <a:solidFill>
                  <a:srgbClr val="FF0000"/>
                </a:solidFill>
              </a:rPr>
              <a:t>Modern version: graphic representation</a:t>
            </a:r>
            <a:endParaRPr lang="en-US" altLang="zh-CN" sz="4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6" y="836712"/>
            <a:ext cx="9104634" cy="5904656"/>
          </a:xfrm>
        </p:spPr>
        <p:txBody>
          <a:bodyPr/>
          <a:lstStyle/>
          <a:p>
            <a:r>
              <a:rPr lang="en-US" dirty="0"/>
              <a:t>For a given data set </a:t>
            </a:r>
          </a:p>
          <a:p>
            <a:pPr marL="0" indent="0">
              <a:buNone/>
            </a:pPr>
            <a:r>
              <a:rPr lang="en-US" dirty="0"/>
              <a:t>                           {x[1], …x[N]}, </a:t>
            </a:r>
          </a:p>
          <a:p>
            <a:pPr marL="0" indent="0">
              <a:buNone/>
            </a:pPr>
            <a:r>
              <a:rPr lang="en-US" dirty="0"/>
              <a:t>     it is equivalent to </a:t>
            </a:r>
          </a:p>
          <a:p>
            <a:pPr marL="0" indent="0">
              <a:buNone/>
            </a:pPr>
            <a:r>
              <a:rPr lang="en-US" dirty="0"/>
              <a:t>                 {…,0, x[1], …, x[N], 0, 0,…}. </a:t>
            </a:r>
          </a:p>
          <a:p>
            <a:r>
              <a:rPr lang="en-US" dirty="0"/>
              <a:t>Using DTFT, we have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53526" y="4222813"/>
          <a:ext cx="3876315" cy="186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095200" imgH="888840" progId="Equation.3">
                  <p:embed/>
                </p:oleObj>
              </mc:Choice>
              <mc:Fallback>
                <p:oleObj name="公式" r:id="rId2" imgW="2095200" imgH="8888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3526" y="4222813"/>
                        <a:ext cx="3876315" cy="1869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6512" y="-182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DFT and DTFT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</a:b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54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41164"/>
              </p:ext>
            </p:extLst>
          </p:nvPr>
        </p:nvGraphicFramePr>
        <p:xfrm>
          <a:off x="369094" y="711483"/>
          <a:ext cx="8405812" cy="158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952500" progId="Equation.3">
                  <p:embed/>
                </p:oleObj>
              </mc:Choice>
              <mc:Fallback>
                <p:oleObj name="Equation" r:id="rId2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094" y="711483"/>
                        <a:ext cx="8405812" cy="158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1331640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1187624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1331640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1331640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727684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1331640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6E643CF-C997-44F8-94F7-7A2161FD7815}"/>
              </a:ext>
            </a:extLst>
          </p:cNvPr>
          <p:cNvSpPr/>
          <p:nvPr/>
        </p:nvSpPr>
        <p:spPr>
          <a:xfrm>
            <a:off x="4499992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4619D-73EA-46AE-AA23-B422F2A75F8B}"/>
              </a:ext>
            </a:extLst>
          </p:cNvPr>
          <p:cNvSpPr/>
          <p:nvPr/>
        </p:nvSpPr>
        <p:spPr>
          <a:xfrm>
            <a:off x="4355976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65B470-EA94-479F-A495-38A929726877}"/>
              </a:ext>
            </a:extLst>
          </p:cNvPr>
          <p:cNvSpPr/>
          <p:nvPr/>
        </p:nvSpPr>
        <p:spPr>
          <a:xfrm>
            <a:off x="4499992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A106826-5811-4A07-9C9C-EF434692D389}"/>
              </a:ext>
            </a:extLst>
          </p:cNvPr>
          <p:cNvSpPr/>
          <p:nvPr/>
        </p:nvSpPr>
        <p:spPr>
          <a:xfrm>
            <a:off x="4499992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A8EF3D-C08E-4EE2-8778-2695E68B17A7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896036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57CCE3FE-1138-4686-9D69-F4218235D51E}"/>
              </a:ext>
            </a:extLst>
          </p:cNvPr>
          <p:cNvSpPr/>
          <p:nvPr/>
        </p:nvSpPr>
        <p:spPr>
          <a:xfrm>
            <a:off x="4499992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56D02F-4AC6-48B3-A7C9-C89EA7EF001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123728" y="3348212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2123728" y="3348212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F7112D-6D83-4827-804B-937D9219EF4C}"/>
              </a:ext>
            </a:extLst>
          </p:cNvPr>
          <p:cNvSpPr txBox="1"/>
          <p:nvPr/>
        </p:nvSpPr>
        <p:spPr>
          <a:xfrm>
            <a:off x="2276128" y="3122047"/>
            <a:ext cx="199445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</a:rPr>
              <a:t>1</a:t>
            </a:r>
          </a:p>
          <a:p>
            <a:endParaRPr lang="en-US" altLang="zh-CN" dirty="0">
              <a:solidFill>
                <a:srgbClr val="7030A0"/>
              </a:solidFill>
            </a:endParaRPr>
          </a:p>
          <a:p>
            <a:r>
              <a:rPr lang="en-US" altLang="zh-CN" dirty="0">
                <a:solidFill>
                  <a:srgbClr val="7030A0"/>
                </a:solidFill>
              </a:rPr>
              <a:t>Exp(-j2pi(N-2)/N)</a:t>
            </a: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sz="1400" dirty="0">
              <a:solidFill>
                <a:srgbClr val="7030A0"/>
              </a:solidFill>
            </a:endParaRPr>
          </a:p>
          <a:p>
            <a:endParaRPr lang="en-US" altLang="zh-CN" sz="1400" dirty="0">
              <a:solidFill>
                <a:srgbClr val="7030A0"/>
              </a:solidFill>
            </a:endParaRPr>
          </a:p>
          <a:p>
            <a:r>
              <a:rPr lang="en-US" altLang="zh-CN" sz="1400" dirty="0">
                <a:solidFill>
                  <a:srgbClr val="7030A0"/>
                </a:solidFill>
              </a:rPr>
              <a:t>Exp(-j2pi (N-2)(N-2)/N)</a:t>
            </a:r>
          </a:p>
          <a:p>
            <a:endParaRPr lang="en-US" altLang="zh-CN" dirty="0">
              <a:solidFill>
                <a:srgbClr val="7030A0"/>
              </a:solidFill>
            </a:endParaRPr>
          </a:p>
          <a:p>
            <a:endParaRPr lang="en-US" altLang="zh-CN" sz="1400" dirty="0">
              <a:solidFill>
                <a:srgbClr val="7030A0"/>
              </a:solidFill>
            </a:endParaRPr>
          </a:p>
          <a:p>
            <a:r>
              <a:rPr lang="en-US" altLang="zh-CN" sz="1400" dirty="0">
                <a:solidFill>
                  <a:srgbClr val="7030A0"/>
                </a:solidFill>
              </a:rPr>
              <a:t>Exp(-j2pi (N-1)(N-2)/N</a:t>
            </a:r>
            <a:r>
              <a:rPr lang="en-US" altLang="zh-CN" sz="1400" dirty="0"/>
              <a:t>)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2123728" y="3348212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132112" y="3348212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123728" y="3348212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903ABD9-B72C-457F-ADCC-6A2B7DB0FD1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2123728" y="4149080"/>
            <a:ext cx="2376264" cy="1286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92C401-A380-4761-902A-1209CB0F41F3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2123728" y="4149080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F9C46B5-BE85-4EE4-BD0E-599D02EEC5E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2123728" y="4149080"/>
            <a:ext cx="2376264" cy="219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FAE1AE9-FA1D-4EAA-8E03-FA5B1F301E78}"/>
              </a:ext>
            </a:extLst>
          </p:cNvPr>
          <p:cNvCxnSpPr>
            <a:cxnSpLocks/>
            <a:stCxn id="3" idx="6"/>
            <a:endCxn id="20" idx="2"/>
          </p:cNvCxnSpPr>
          <p:nvPr/>
        </p:nvCxnSpPr>
        <p:spPr>
          <a:xfrm>
            <a:off x="2123728" y="3348212"/>
            <a:ext cx="2376264" cy="20876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B8F1AD-DA13-4C03-AF72-4E3FA61B421E}"/>
              </a:ext>
            </a:extLst>
          </p:cNvPr>
          <p:cNvCxnSpPr>
            <a:cxnSpLocks/>
            <a:stCxn id="10" idx="6"/>
            <a:endCxn id="20" idx="2"/>
          </p:cNvCxnSpPr>
          <p:nvPr/>
        </p:nvCxnSpPr>
        <p:spPr>
          <a:xfrm>
            <a:off x="2123728" y="4149080"/>
            <a:ext cx="2376264" cy="128682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03F8904-E954-4DA8-9156-E3EE0BB7AD9D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2123728" y="5435902"/>
            <a:ext cx="237626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D58F4EC-20A7-4BB7-A4B0-F2F8CDE0EB5C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2123728" y="5435902"/>
            <a:ext cx="2376264" cy="9064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24">
            <a:extLst>
              <a:ext uri="{FF2B5EF4-FFF2-40B4-BE49-F238E27FC236}">
                <a16:creationId xmlns:a16="http://schemas.microsoft.com/office/drawing/2014/main" id="{15DF9B64-0DEC-4E24-89E1-4567879C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78ACD749-5560-4771-A116-C4D06B731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-243408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kern="0">
                <a:solidFill>
                  <a:srgbClr val="FF0000"/>
                </a:solidFill>
              </a:rPr>
              <a:t>Modern version: graphic representation</a:t>
            </a:r>
            <a:endParaRPr lang="en-US" altLang="zh-CN" sz="4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29767"/>
              </p:ext>
            </p:extLst>
          </p:nvPr>
        </p:nvGraphicFramePr>
        <p:xfrm>
          <a:off x="369094" y="1196752"/>
          <a:ext cx="8405812" cy="157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952500" progId="Equation.3">
                  <p:embed/>
                </p:oleObj>
              </mc:Choice>
              <mc:Fallback>
                <p:oleObj name="Equation" r:id="rId2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094" y="1196752"/>
                        <a:ext cx="8405812" cy="1574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1331640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1187624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1331640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1331640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727684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1331640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6E643CF-C997-44F8-94F7-7A2161FD7815}"/>
              </a:ext>
            </a:extLst>
          </p:cNvPr>
          <p:cNvSpPr/>
          <p:nvPr/>
        </p:nvSpPr>
        <p:spPr>
          <a:xfrm>
            <a:off x="4499992" y="29881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4619D-73EA-46AE-AA23-B422F2A75F8B}"/>
              </a:ext>
            </a:extLst>
          </p:cNvPr>
          <p:cNvSpPr/>
          <p:nvPr/>
        </p:nvSpPr>
        <p:spPr>
          <a:xfrm>
            <a:off x="4355976" y="28529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65B470-EA94-479F-A495-38A929726877}"/>
              </a:ext>
            </a:extLst>
          </p:cNvPr>
          <p:cNvSpPr/>
          <p:nvPr/>
        </p:nvSpPr>
        <p:spPr>
          <a:xfrm>
            <a:off x="4499992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A106826-5811-4A07-9C9C-EF434692D389}"/>
              </a:ext>
            </a:extLst>
          </p:cNvPr>
          <p:cNvSpPr/>
          <p:nvPr/>
        </p:nvSpPr>
        <p:spPr>
          <a:xfrm>
            <a:off x="4499992" y="50758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A8EF3D-C08E-4EE2-8778-2695E68B17A7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896036" y="45091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57CCE3FE-1138-4686-9D69-F4218235D51E}"/>
              </a:ext>
            </a:extLst>
          </p:cNvPr>
          <p:cNvSpPr/>
          <p:nvPr/>
        </p:nvSpPr>
        <p:spPr>
          <a:xfrm>
            <a:off x="4499992" y="59822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56D02F-4AC6-48B3-A7C9-C89EA7EF001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123728" y="3348212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2123728" y="3348212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BF7112D-6D83-4827-804B-937D9219EF4C}"/>
              </a:ext>
            </a:extLst>
          </p:cNvPr>
          <p:cNvSpPr txBox="1"/>
          <p:nvPr/>
        </p:nvSpPr>
        <p:spPr>
          <a:xfrm>
            <a:off x="2338073" y="3687672"/>
            <a:ext cx="199445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</a:t>
            </a:r>
          </a:p>
          <a:p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>
                <a:solidFill>
                  <a:srgbClr val="00B050"/>
                </a:solidFill>
              </a:rPr>
              <a:t>Exp(-j2pi(N-1)/N)</a:t>
            </a:r>
          </a:p>
          <a:p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sz="1400" dirty="0">
              <a:solidFill>
                <a:srgbClr val="00B050"/>
              </a:solidFill>
            </a:endParaRPr>
          </a:p>
          <a:p>
            <a:endParaRPr lang="en-US" altLang="zh-CN" sz="1400" dirty="0">
              <a:solidFill>
                <a:srgbClr val="00B050"/>
              </a:solidFill>
            </a:endParaRPr>
          </a:p>
          <a:p>
            <a:r>
              <a:rPr lang="en-US" altLang="zh-CN" sz="1400" dirty="0">
                <a:solidFill>
                  <a:srgbClr val="00B050"/>
                </a:solidFill>
              </a:rPr>
              <a:t>Exp(-j2pi (N-2)(N-1)/N)</a:t>
            </a:r>
          </a:p>
          <a:p>
            <a:endParaRPr lang="en-US" altLang="zh-CN" dirty="0">
              <a:solidFill>
                <a:srgbClr val="00B050"/>
              </a:solidFill>
            </a:endParaRPr>
          </a:p>
          <a:p>
            <a:endParaRPr lang="en-US" altLang="zh-CN" sz="1400" dirty="0">
              <a:solidFill>
                <a:srgbClr val="00B050"/>
              </a:solidFill>
            </a:endParaRPr>
          </a:p>
          <a:p>
            <a:r>
              <a:rPr lang="en-US" altLang="zh-CN" sz="1400" dirty="0">
                <a:solidFill>
                  <a:srgbClr val="00B050"/>
                </a:solidFill>
              </a:rPr>
              <a:t>Exp(-j2pi (N-1)(N-1)/N</a:t>
            </a:r>
            <a:r>
              <a:rPr lang="en-US" altLang="zh-CN" sz="1400" dirty="0"/>
              <a:t>)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2123728" y="3348212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132112" y="3348212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2123728" y="3348212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903ABD9-B72C-457F-ADCC-6A2B7DB0FD1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2123728" y="4149080"/>
            <a:ext cx="2376264" cy="1286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92C401-A380-4761-902A-1209CB0F41F3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2123728" y="4149080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F9C46B5-BE85-4EE4-BD0E-599D02EEC5E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2123728" y="4149080"/>
            <a:ext cx="2376264" cy="219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FAE1AE9-FA1D-4EAA-8E03-FA5B1F301E78}"/>
              </a:ext>
            </a:extLst>
          </p:cNvPr>
          <p:cNvCxnSpPr>
            <a:cxnSpLocks/>
            <a:stCxn id="3" idx="6"/>
            <a:endCxn id="20" idx="2"/>
          </p:cNvCxnSpPr>
          <p:nvPr/>
        </p:nvCxnSpPr>
        <p:spPr>
          <a:xfrm>
            <a:off x="2123728" y="3348212"/>
            <a:ext cx="2376264" cy="20876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B8F1AD-DA13-4C03-AF72-4E3FA61B421E}"/>
              </a:ext>
            </a:extLst>
          </p:cNvPr>
          <p:cNvCxnSpPr>
            <a:cxnSpLocks/>
            <a:stCxn id="10" idx="6"/>
            <a:endCxn id="20" idx="2"/>
          </p:cNvCxnSpPr>
          <p:nvPr/>
        </p:nvCxnSpPr>
        <p:spPr>
          <a:xfrm>
            <a:off x="2123728" y="4149080"/>
            <a:ext cx="2376264" cy="128682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03F8904-E954-4DA8-9156-E3EE0BB7AD9D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2123728" y="5435902"/>
            <a:ext cx="237626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D58F4EC-20A7-4BB7-A4B0-F2F8CDE0EB5C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2123728" y="5435902"/>
            <a:ext cx="2376264" cy="9064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CF9AEDF-02E0-4EEF-8F80-FB5B05A8985F}"/>
              </a:ext>
            </a:extLst>
          </p:cNvPr>
          <p:cNvCxnSpPr>
            <a:cxnSpLocks/>
            <a:stCxn id="3" idx="6"/>
            <a:endCxn id="22" idx="2"/>
          </p:cNvCxnSpPr>
          <p:nvPr/>
        </p:nvCxnSpPr>
        <p:spPr>
          <a:xfrm>
            <a:off x="2123728" y="3348212"/>
            <a:ext cx="2376264" cy="29941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B1A3FDD-7AA2-4326-85F8-D15A9C757D2A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2123728" y="4149080"/>
            <a:ext cx="2376264" cy="21932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0334968-D1A1-4489-98E1-042AFE874875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2123728" y="5435902"/>
            <a:ext cx="2376264" cy="9064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66AD8DE-4DBB-4B68-92AC-AEBDE25C7ADA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>
            <a:off x="2123728" y="6342332"/>
            <a:ext cx="237626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24">
            <a:extLst>
              <a:ext uri="{FF2B5EF4-FFF2-40B4-BE49-F238E27FC236}">
                <a16:creationId xmlns:a16="http://schemas.microsoft.com/office/drawing/2014/main" id="{0334A457-959F-434E-A612-7291A2D5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2B6F2056-2B0E-477C-BD7F-BF864B1F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-243408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kern="0">
                <a:solidFill>
                  <a:srgbClr val="FF0000"/>
                </a:solidFill>
              </a:rPr>
              <a:t>Modern version: graphic representation</a:t>
            </a:r>
            <a:endParaRPr lang="en-US" altLang="zh-CN" sz="4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14914"/>
              </p:ext>
            </p:extLst>
          </p:nvPr>
        </p:nvGraphicFramePr>
        <p:xfrm>
          <a:off x="297086" y="655114"/>
          <a:ext cx="8405812" cy="174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95600" imgH="952500" progId="Equation.3">
                  <p:embed/>
                </p:oleObj>
              </mc:Choice>
              <mc:Fallback>
                <p:oleObj name="Equation" r:id="rId3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086" y="655114"/>
                        <a:ext cx="8405812" cy="1746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971600" y="293971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827584" y="2804482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971600" y="374058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971600" y="502740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367644" y="4460666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971600" y="593383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6E643CF-C997-44F8-94F7-7A2161FD7815}"/>
              </a:ext>
            </a:extLst>
          </p:cNvPr>
          <p:cNvSpPr/>
          <p:nvPr/>
        </p:nvSpPr>
        <p:spPr>
          <a:xfrm>
            <a:off x="4139952" y="293971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4619D-73EA-46AE-AA23-B422F2A75F8B}"/>
              </a:ext>
            </a:extLst>
          </p:cNvPr>
          <p:cNvSpPr/>
          <p:nvPr/>
        </p:nvSpPr>
        <p:spPr>
          <a:xfrm>
            <a:off x="3995936" y="2804482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65B470-EA94-479F-A495-38A929726877}"/>
              </a:ext>
            </a:extLst>
          </p:cNvPr>
          <p:cNvSpPr/>
          <p:nvPr/>
        </p:nvSpPr>
        <p:spPr>
          <a:xfrm>
            <a:off x="4139952" y="374058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A106826-5811-4A07-9C9C-EF434692D389}"/>
              </a:ext>
            </a:extLst>
          </p:cNvPr>
          <p:cNvSpPr/>
          <p:nvPr/>
        </p:nvSpPr>
        <p:spPr>
          <a:xfrm>
            <a:off x="4139952" y="502740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8A8EF3D-C08E-4EE2-8778-2695E68B17A7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4535996" y="4460666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57CCE3FE-1138-4686-9D69-F4218235D51E}"/>
              </a:ext>
            </a:extLst>
          </p:cNvPr>
          <p:cNvSpPr/>
          <p:nvPr/>
        </p:nvSpPr>
        <p:spPr>
          <a:xfrm>
            <a:off x="4139952" y="593383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56D02F-4AC6-48B3-A7C9-C89EA7EF001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1763688" y="3299758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1763688" y="3299758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1763688" y="3299758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772072" y="3299758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1763688" y="3299758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903ABD9-B72C-457F-ADCC-6A2B7DB0FD1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1763688" y="4100626"/>
            <a:ext cx="2376264" cy="1286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92C401-A380-4761-902A-1209CB0F41F3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1763688" y="4100626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F9C46B5-BE85-4EE4-BD0E-599D02EEC5E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1763688" y="4100626"/>
            <a:ext cx="2376264" cy="219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FAE1AE9-FA1D-4EAA-8E03-FA5B1F301E78}"/>
              </a:ext>
            </a:extLst>
          </p:cNvPr>
          <p:cNvCxnSpPr>
            <a:cxnSpLocks/>
            <a:stCxn id="3" idx="6"/>
            <a:endCxn id="20" idx="2"/>
          </p:cNvCxnSpPr>
          <p:nvPr/>
        </p:nvCxnSpPr>
        <p:spPr>
          <a:xfrm>
            <a:off x="1763688" y="3299758"/>
            <a:ext cx="2376264" cy="20876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B8F1AD-DA13-4C03-AF72-4E3FA61B421E}"/>
              </a:ext>
            </a:extLst>
          </p:cNvPr>
          <p:cNvCxnSpPr>
            <a:cxnSpLocks/>
            <a:stCxn id="10" idx="6"/>
            <a:endCxn id="20" idx="2"/>
          </p:cNvCxnSpPr>
          <p:nvPr/>
        </p:nvCxnSpPr>
        <p:spPr>
          <a:xfrm>
            <a:off x="1763688" y="4100626"/>
            <a:ext cx="2376264" cy="128682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03F8904-E954-4DA8-9156-E3EE0BB7AD9D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1763688" y="5387448"/>
            <a:ext cx="237626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D58F4EC-20A7-4BB7-A4B0-F2F8CDE0EB5C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1763688" y="5387448"/>
            <a:ext cx="2376264" cy="9064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CF9AEDF-02E0-4EEF-8F80-FB5B05A8985F}"/>
              </a:ext>
            </a:extLst>
          </p:cNvPr>
          <p:cNvCxnSpPr>
            <a:cxnSpLocks/>
            <a:stCxn id="3" idx="6"/>
            <a:endCxn id="22" idx="2"/>
          </p:cNvCxnSpPr>
          <p:nvPr/>
        </p:nvCxnSpPr>
        <p:spPr>
          <a:xfrm>
            <a:off x="1763688" y="3299758"/>
            <a:ext cx="2376264" cy="29941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B1A3FDD-7AA2-4326-85F8-D15A9C757D2A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1763688" y="4100626"/>
            <a:ext cx="2376264" cy="21932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0334968-D1A1-4489-98E1-042AFE874875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1763688" y="5387448"/>
            <a:ext cx="2376264" cy="9064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66AD8DE-4DBB-4B68-92AC-AEBDE25C7ADA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>
            <a:off x="1763688" y="6293878"/>
            <a:ext cx="237626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ABB33BC5-6355-4800-B293-F7B5BFF8ECCF}"/>
              </a:ext>
            </a:extLst>
          </p:cNvPr>
          <p:cNvSpPr txBox="1"/>
          <p:nvPr/>
        </p:nvSpPr>
        <p:spPr>
          <a:xfrm>
            <a:off x="1998547" y="2644929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A:</a:t>
            </a:r>
            <a:r>
              <a:rPr lang="en-US" altLang="zh-CN" sz="2000" dirty="0"/>
              <a:t>weight matrix</a:t>
            </a:r>
            <a:endParaRPr lang="zh-CN" altLang="en-US" sz="2800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D5FE9C4-1BD5-4839-8687-A679BDF42105}"/>
              </a:ext>
            </a:extLst>
          </p:cNvPr>
          <p:cNvCxnSpPr>
            <a:cxnSpLocks/>
          </p:cNvCxnSpPr>
          <p:nvPr/>
        </p:nvCxnSpPr>
        <p:spPr>
          <a:xfrm>
            <a:off x="4535996" y="4404195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FC4C3171-1F7A-48B1-813E-5C39E7B6DE09}"/>
              </a:ext>
            </a:extLst>
          </p:cNvPr>
          <p:cNvSpPr/>
          <p:nvPr/>
        </p:nvSpPr>
        <p:spPr>
          <a:xfrm>
            <a:off x="7308304" y="2883247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A893D74-6490-42A0-BD3C-F297D673C359}"/>
              </a:ext>
            </a:extLst>
          </p:cNvPr>
          <p:cNvSpPr/>
          <p:nvPr/>
        </p:nvSpPr>
        <p:spPr>
          <a:xfrm>
            <a:off x="7164288" y="2748011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042FA1D8-321B-4BD4-AB99-5AA169B91CF5}"/>
              </a:ext>
            </a:extLst>
          </p:cNvPr>
          <p:cNvSpPr/>
          <p:nvPr/>
        </p:nvSpPr>
        <p:spPr>
          <a:xfrm>
            <a:off x="7308304" y="3684115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AB5B0F20-9192-495E-B49F-CCDA00FD70E6}"/>
              </a:ext>
            </a:extLst>
          </p:cNvPr>
          <p:cNvSpPr/>
          <p:nvPr/>
        </p:nvSpPr>
        <p:spPr>
          <a:xfrm>
            <a:off x="7308304" y="4970937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FE87B50-3DE0-4C37-8062-9B7CD8DF0F52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>
            <a:off x="7704348" y="4404195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8953978C-D53E-4D04-890D-B57763A4EC50}"/>
              </a:ext>
            </a:extLst>
          </p:cNvPr>
          <p:cNvSpPr/>
          <p:nvPr/>
        </p:nvSpPr>
        <p:spPr>
          <a:xfrm>
            <a:off x="7308304" y="5877367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ABFD8B2-5049-4240-8A54-649DB33FDD52}"/>
              </a:ext>
            </a:extLst>
          </p:cNvPr>
          <p:cNvCxnSpPr>
            <a:cxnSpLocks/>
          </p:cNvCxnSpPr>
          <p:nvPr/>
        </p:nvCxnSpPr>
        <p:spPr>
          <a:xfrm>
            <a:off x="4932040" y="3243287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FC7E4528-29FB-459D-BC3C-28F4DD18F986}"/>
              </a:ext>
            </a:extLst>
          </p:cNvPr>
          <p:cNvCxnSpPr>
            <a:cxnSpLocks/>
            <a:endCxn id="50" idx="2"/>
          </p:cNvCxnSpPr>
          <p:nvPr/>
        </p:nvCxnSpPr>
        <p:spPr>
          <a:xfrm>
            <a:off x="4932040" y="3243287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C9EA6064-3620-429A-AD61-028E3AB87EB9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4932040" y="3243287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EC45102F-C5BC-4884-8875-67611AE811A6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4940424" y="3243287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769C785B-C6A1-4FE3-B46E-E8344C9881B1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4932040" y="3243287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8710D0F4-1AB2-4A2B-BCA0-8D1DC8097D4C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4932040" y="4044155"/>
            <a:ext cx="2376264" cy="1286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F6B1E715-F79F-4B8B-970A-1AFA27148E81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4932040" y="4044155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2CD40C68-8438-4450-94B2-8327FEA4D358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4932040" y="4044155"/>
            <a:ext cx="2376264" cy="2193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21982F1-A592-441B-85C2-BA337252AB34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4932040" y="3243287"/>
            <a:ext cx="2376264" cy="20876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045BDE55-F93B-4319-8970-86CEA94AD8FB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4932040" y="4044155"/>
            <a:ext cx="2376264" cy="128682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A8D5CFDD-ECD4-4597-A5F2-2F660848FF8E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4932040" y="5330977"/>
            <a:ext cx="237626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1395DFB-9E13-43C3-BC32-5F6F05A98B0F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4932040" y="5330977"/>
            <a:ext cx="2376264" cy="9064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C3BEF719-F769-443C-8F48-7EE583C7248B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4932040" y="3243287"/>
            <a:ext cx="2376264" cy="29941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D79B8917-82B1-4EE2-8F8B-DAD69BB041F3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4932040" y="4044155"/>
            <a:ext cx="2376264" cy="21932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AAB3818-DB42-4807-A2B2-85037FD608DF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4932040" y="5330977"/>
            <a:ext cx="2376264" cy="9064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31466A45-CA6B-44D7-A677-9006B8E8605C}"/>
              </a:ext>
            </a:extLst>
          </p:cNvPr>
          <p:cNvCxnSpPr>
            <a:cxnSpLocks/>
            <a:endCxn id="55" idx="2"/>
          </p:cNvCxnSpPr>
          <p:nvPr/>
        </p:nvCxnSpPr>
        <p:spPr>
          <a:xfrm>
            <a:off x="4932040" y="6237407"/>
            <a:ext cx="237626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5B2AB581-A4D6-4096-BACB-C33F5FD0EAD6}"/>
              </a:ext>
            </a:extLst>
          </p:cNvPr>
          <p:cNvSpPr txBox="1"/>
          <p:nvPr/>
        </p:nvSpPr>
        <p:spPr>
          <a:xfrm>
            <a:off x="4835693" y="2348880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A*/</a:t>
            </a:r>
            <a:r>
              <a:rPr lang="en-US" altLang="zh-CN" sz="2800" dirty="0" err="1"/>
              <a:t>N:</a:t>
            </a:r>
            <a:r>
              <a:rPr lang="en-US" altLang="zh-CN" sz="2000" dirty="0" err="1"/>
              <a:t>weight</a:t>
            </a:r>
            <a:r>
              <a:rPr lang="en-US" altLang="zh-CN" sz="2000" dirty="0"/>
              <a:t> matrix</a:t>
            </a:r>
            <a:endParaRPr lang="zh-CN" altLang="en-US" sz="2800" dirty="0"/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38AE5432-B17C-465F-A9D9-611D9DEC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-243408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kern="0">
                <a:solidFill>
                  <a:srgbClr val="FF0000"/>
                </a:solidFill>
              </a:rPr>
              <a:t>Modern version: graphic representation</a:t>
            </a:r>
            <a:endParaRPr lang="en-US" altLang="zh-CN" sz="4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8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Modern version:  Neural Networks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467544" y="11879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323528" y="10527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467544" y="19888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467544" y="327566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863588" y="2708920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467544" y="41820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6E643CF-C997-44F8-94F7-7A2161FD7815}"/>
              </a:ext>
            </a:extLst>
          </p:cNvPr>
          <p:cNvSpPr/>
          <p:nvPr/>
        </p:nvSpPr>
        <p:spPr>
          <a:xfrm>
            <a:off x="3635896" y="118797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f(x[0])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4619D-73EA-46AE-AA23-B422F2A75F8B}"/>
              </a:ext>
            </a:extLst>
          </p:cNvPr>
          <p:cNvSpPr/>
          <p:nvPr/>
        </p:nvSpPr>
        <p:spPr>
          <a:xfrm>
            <a:off x="3491880" y="1052736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65B470-EA94-479F-A495-38A929726877}"/>
              </a:ext>
            </a:extLst>
          </p:cNvPr>
          <p:cNvSpPr/>
          <p:nvPr/>
        </p:nvSpPr>
        <p:spPr>
          <a:xfrm>
            <a:off x="3709594" y="1988840"/>
            <a:ext cx="718390" cy="766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f(x[1])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7CCE3FE-1138-4686-9D69-F4218235D51E}"/>
              </a:ext>
            </a:extLst>
          </p:cNvPr>
          <p:cNvSpPr/>
          <p:nvPr/>
        </p:nvSpPr>
        <p:spPr>
          <a:xfrm>
            <a:off x="3635896" y="4197534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f(X[M-1])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56D02F-4AC6-48B3-A7C9-C89EA7EF001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1259632" y="1548012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1259632" y="1548012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1259632" y="1548012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268016" y="1548012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1259632" y="1548012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903ABD9-B72C-457F-ADCC-6A2B7DB0FD1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1259632" y="2372138"/>
            <a:ext cx="2449962" cy="1263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92C401-A380-4761-902A-1209CB0F41F3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1259632" y="2348880"/>
            <a:ext cx="2449962" cy="23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F9C46B5-BE85-4EE4-BD0E-599D02EEC5E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1259632" y="2372138"/>
            <a:ext cx="2449962" cy="2169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CF9AEDF-02E0-4EEF-8F80-FB5B05A8985F}"/>
              </a:ext>
            </a:extLst>
          </p:cNvPr>
          <p:cNvCxnSpPr>
            <a:cxnSpLocks/>
            <a:stCxn id="3" idx="6"/>
            <a:endCxn id="22" idx="2"/>
          </p:cNvCxnSpPr>
          <p:nvPr/>
        </p:nvCxnSpPr>
        <p:spPr>
          <a:xfrm>
            <a:off x="1259632" y="1548012"/>
            <a:ext cx="2376264" cy="30095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B1A3FDD-7AA2-4326-85F8-D15A9C757D2A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1259632" y="2348880"/>
            <a:ext cx="2376264" cy="22086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0334968-D1A1-4489-98E1-042AFE874875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1259632" y="3635702"/>
            <a:ext cx="2376264" cy="9218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66AD8DE-4DBB-4B68-92AC-AEBDE25C7ADA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>
            <a:off x="1259632" y="4542132"/>
            <a:ext cx="2376264" cy="154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ABB33BC5-6355-4800-B293-F7B5BFF8ECCF}"/>
              </a:ext>
            </a:extLst>
          </p:cNvPr>
          <p:cNvSpPr txBox="1"/>
          <p:nvPr/>
        </p:nvSpPr>
        <p:spPr>
          <a:xfrm>
            <a:off x="1494491" y="893183"/>
            <a:ext cx="212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W:</a:t>
            </a:r>
            <a:r>
              <a:rPr lang="en-US" altLang="zh-CN" sz="2000" dirty="0"/>
              <a:t>weight matrix</a:t>
            </a:r>
            <a:endParaRPr lang="zh-CN" altLang="en-US" sz="2800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D5FE9C4-1BD5-4839-8687-A679BDF42105}"/>
              </a:ext>
            </a:extLst>
          </p:cNvPr>
          <p:cNvCxnSpPr>
            <a:cxnSpLocks/>
          </p:cNvCxnSpPr>
          <p:nvPr/>
        </p:nvCxnSpPr>
        <p:spPr>
          <a:xfrm>
            <a:off x="4031940" y="3078282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文本框 25613">
            <a:extLst>
              <a:ext uri="{FF2B5EF4-FFF2-40B4-BE49-F238E27FC236}">
                <a16:creationId xmlns:a16="http://schemas.microsoft.com/office/drawing/2014/main" id="{7B437F3E-8B29-4BDB-982C-4A9F34562119}"/>
              </a:ext>
            </a:extLst>
          </p:cNvPr>
          <p:cNvSpPr txBox="1"/>
          <p:nvPr/>
        </p:nvSpPr>
        <p:spPr>
          <a:xfrm>
            <a:off x="539552" y="5570626"/>
            <a:ext cx="757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only difference is that the output is f(x[k]) and W could be any matrix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66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Modern version:  Neural Networks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55CE105-6ACF-440B-B1F9-7DA14E53B3E6}"/>
              </a:ext>
            </a:extLst>
          </p:cNvPr>
          <p:cNvSpPr/>
          <p:nvPr/>
        </p:nvSpPr>
        <p:spPr>
          <a:xfrm>
            <a:off x="251520" y="1203509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x[0]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75BC4D-3EF2-4866-9FEE-AE215EAB348C}"/>
              </a:ext>
            </a:extLst>
          </p:cNvPr>
          <p:cNvSpPr/>
          <p:nvPr/>
        </p:nvSpPr>
        <p:spPr>
          <a:xfrm>
            <a:off x="107504" y="1068273"/>
            <a:ext cx="1080120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E0A0287-25FF-4EBD-89D2-FF699891112A}"/>
              </a:ext>
            </a:extLst>
          </p:cNvPr>
          <p:cNvSpPr/>
          <p:nvPr/>
        </p:nvSpPr>
        <p:spPr>
          <a:xfrm>
            <a:off x="251520" y="2004377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x[1]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65D2D45-DB46-4BD8-90B9-FEB184783B14}"/>
              </a:ext>
            </a:extLst>
          </p:cNvPr>
          <p:cNvSpPr/>
          <p:nvPr/>
        </p:nvSpPr>
        <p:spPr>
          <a:xfrm>
            <a:off x="251520" y="3291199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x[N-2]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D16734-7F28-4A92-AD30-53174650ABCC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647564" y="2724457"/>
            <a:ext cx="0" cy="56674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B9FC3191-7687-4CF1-8A25-CC80EA82A4C0}"/>
              </a:ext>
            </a:extLst>
          </p:cNvPr>
          <p:cNvSpPr/>
          <p:nvPr/>
        </p:nvSpPr>
        <p:spPr>
          <a:xfrm>
            <a:off x="251520" y="4197629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x[N-1]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456D02F-4AC6-48B3-A7C9-C89EA7EF0012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1043608" y="1563549"/>
            <a:ext cx="2399710" cy="808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00B33E2-C52F-4B15-9BAD-A625777CB3DF}"/>
              </a:ext>
            </a:extLst>
          </p:cNvPr>
          <p:cNvCxnSpPr>
            <a:cxnSpLocks/>
            <a:stCxn id="3" idx="6"/>
            <a:endCxn id="17" idx="2"/>
          </p:cNvCxnSpPr>
          <p:nvPr/>
        </p:nvCxnSpPr>
        <p:spPr>
          <a:xfrm>
            <a:off x="1043608" y="1563549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6C8B15D-037A-40AD-901D-316410558FAE}"/>
              </a:ext>
            </a:extLst>
          </p:cNvPr>
          <p:cNvCxnSpPr>
            <a:cxnSpLocks/>
            <a:stCxn id="10" idx="6"/>
            <a:endCxn id="17" idx="2"/>
          </p:cNvCxnSpPr>
          <p:nvPr/>
        </p:nvCxnSpPr>
        <p:spPr>
          <a:xfrm flipV="1">
            <a:off x="1043608" y="1563549"/>
            <a:ext cx="2376264" cy="800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D733AAC-5069-402E-80FD-37F31A6F662B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1051992" y="1563549"/>
            <a:ext cx="2367880" cy="212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39AA320-DEB6-48BF-9315-AD231457B4B0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1043608" y="1563549"/>
            <a:ext cx="2376264" cy="299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903ABD9-B72C-457F-ADCC-6A2B7DB0FD1A}"/>
              </a:ext>
            </a:extLst>
          </p:cNvPr>
          <p:cNvCxnSpPr>
            <a:cxnSpLocks/>
            <a:stCxn id="11" idx="6"/>
            <a:endCxn id="19" idx="2"/>
          </p:cNvCxnSpPr>
          <p:nvPr/>
        </p:nvCxnSpPr>
        <p:spPr>
          <a:xfrm flipV="1">
            <a:off x="1043608" y="2387675"/>
            <a:ext cx="2449962" cy="1263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292C401-A380-4761-902A-1209CB0F41F3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1043608" y="2364417"/>
            <a:ext cx="2449962" cy="23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F9C46B5-BE85-4EE4-BD0E-599D02EEC5E3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1043608" y="2387675"/>
            <a:ext cx="2449962" cy="2169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CF9AEDF-02E0-4EEF-8F80-FB5B05A8985F}"/>
              </a:ext>
            </a:extLst>
          </p:cNvPr>
          <p:cNvCxnSpPr>
            <a:cxnSpLocks/>
            <a:stCxn id="3" idx="6"/>
            <a:endCxn id="22" idx="2"/>
          </p:cNvCxnSpPr>
          <p:nvPr/>
        </p:nvCxnSpPr>
        <p:spPr>
          <a:xfrm>
            <a:off x="1043608" y="1563549"/>
            <a:ext cx="2376264" cy="30095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B1A3FDD-7AA2-4326-85F8-D15A9C757D2A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>
            <a:off x="1043608" y="2364417"/>
            <a:ext cx="2376264" cy="220869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0334968-D1A1-4489-98E1-042AFE874875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>
          <a:xfrm>
            <a:off x="1043608" y="3651239"/>
            <a:ext cx="2376264" cy="9218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66AD8DE-4DBB-4B68-92AC-AEBDE25C7ADA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>
            <a:off x="1043608" y="4557669"/>
            <a:ext cx="2376264" cy="154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ABB33BC5-6355-4800-B293-F7B5BFF8ECCF}"/>
              </a:ext>
            </a:extLst>
          </p:cNvPr>
          <p:cNvSpPr txBox="1"/>
          <p:nvPr/>
        </p:nvSpPr>
        <p:spPr>
          <a:xfrm>
            <a:off x="1189319" y="902095"/>
            <a:ext cx="212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W:</a:t>
            </a:r>
            <a:r>
              <a:rPr lang="en-US" altLang="zh-CN" sz="2000" dirty="0"/>
              <a:t>weight matrix</a:t>
            </a:r>
            <a:endParaRPr lang="zh-CN" altLang="en-US" sz="2800" dirty="0"/>
          </a:p>
        </p:txBody>
      </p:sp>
      <p:grpSp>
        <p:nvGrpSpPr>
          <p:cNvPr id="25619" name="组合 25618">
            <a:extLst>
              <a:ext uri="{FF2B5EF4-FFF2-40B4-BE49-F238E27FC236}">
                <a16:creationId xmlns:a16="http://schemas.microsoft.com/office/drawing/2014/main" id="{18AE5AE0-B554-4DBE-B273-0CAECFE8968D}"/>
              </a:ext>
            </a:extLst>
          </p:cNvPr>
          <p:cNvGrpSpPr/>
          <p:nvPr/>
        </p:nvGrpSpPr>
        <p:grpSpPr>
          <a:xfrm>
            <a:off x="3275856" y="1068273"/>
            <a:ext cx="1080120" cy="3960440"/>
            <a:chOff x="3275856" y="1068273"/>
            <a:chExt cx="1080120" cy="396044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6E643CF-C997-44F8-94F7-7A2161FD7815}"/>
                </a:ext>
              </a:extLst>
            </p:cNvPr>
            <p:cNvSpPr/>
            <p:nvPr/>
          </p:nvSpPr>
          <p:spPr>
            <a:xfrm>
              <a:off x="3419872" y="1203509"/>
              <a:ext cx="79208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f(x[0])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BB4619D-73EA-46AE-AA23-B422F2A75F8B}"/>
                </a:ext>
              </a:extLst>
            </p:cNvPr>
            <p:cNvSpPr/>
            <p:nvPr/>
          </p:nvSpPr>
          <p:spPr>
            <a:xfrm>
              <a:off x="3275856" y="1068273"/>
              <a:ext cx="1080120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965B470-EA94-479F-A495-38A929726877}"/>
                </a:ext>
              </a:extLst>
            </p:cNvPr>
            <p:cNvSpPr/>
            <p:nvPr/>
          </p:nvSpPr>
          <p:spPr>
            <a:xfrm>
              <a:off x="3493570" y="2004377"/>
              <a:ext cx="718390" cy="766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f(x[1])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7CCE3FE-1138-4686-9D69-F4218235D51E}"/>
                </a:ext>
              </a:extLst>
            </p:cNvPr>
            <p:cNvSpPr/>
            <p:nvPr/>
          </p:nvSpPr>
          <p:spPr>
            <a:xfrm>
              <a:off x="3419872" y="4213071"/>
              <a:ext cx="79208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f(X[M-1])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D5FE9C4-1BD5-4839-8687-A679BDF42105}"/>
                </a:ext>
              </a:extLst>
            </p:cNvPr>
            <p:cNvCxnSpPr>
              <a:cxnSpLocks/>
            </p:cNvCxnSpPr>
            <p:nvPr/>
          </p:nvCxnSpPr>
          <p:spPr>
            <a:xfrm>
              <a:off x="3815916" y="3093819"/>
              <a:ext cx="0" cy="566742"/>
            </a:xfrm>
            <a:prstGeom prst="line">
              <a:avLst/>
            </a:prstGeom>
            <a:ln w="762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4" name="文本框 25613">
            <a:extLst>
              <a:ext uri="{FF2B5EF4-FFF2-40B4-BE49-F238E27FC236}">
                <a16:creationId xmlns:a16="http://schemas.microsoft.com/office/drawing/2014/main" id="{7B437F3E-8B29-4BDB-982C-4A9F34562119}"/>
              </a:ext>
            </a:extLst>
          </p:cNvPr>
          <p:cNvSpPr txBox="1"/>
          <p:nvPr/>
        </p:nvSpPr>
        <p:spPr>
          <a:xfrm>
            <a:off x="539552" y="5570626"/>
            <a:ext cx="757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only difference is that the output is f(x[k]) and W could be any matrix</a:t>
            </a:r>
            <a:endParaRPr lang="zh-CN" altLang="en-US" dirty="0"/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E99E68BD-A3DE-421C-872A-4020C1D15DFF}"/>
              </a:ext>
            </a:extLst>
          </p:cNvPr>
          <p:cNvGrpSpPr/>
          <p:nvPr/>
        </p:nvGrpSpPr>
        <p:grpSpPr>
          <a:xfrm>
            <a:off x="5041742" y="1111429"/>
            <a:ext cx="1080120" cy="3960440"/>
            <a:chOff x="3275856" y="1068273"/>
            <a:chExt cx="1080120" cy="3960440"/>
          </a:xfrm>
        </p:grpSpPr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B1B9712D-D5D3-49A0-9E39-0D309572C6F4}"/>
                </a:ext>
              </a:extLst>
            </p:cNvPr>
            <p:cNvSpPr/>
            <p:nvPr/>
          </p:nvSpPr>
          <p:spPr>
            <a:xfrm>
              <a:off x="3419872" y="1203509"/>
              <a:ext cx="79208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f(x[0])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CE025EBA-6706-4997-ABC6-471BA9ED4C17}"/>
                </a:ext>
              </a:extLst>
            </p:cNvPr>
            <p:cNvSpPr/>
            <p:nvPr/>
          </p:nvSpPr>
          <p:spPr>
            <a:xfrm>
              <a:off x="3275856" y="1068273"/>
              <a:ext cx="1080120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128A0F37-44DA-4F97-94A6-26A8006068E3}"/>
                </a:ext>
              </a:extLst>
            </p:cNvPr>
            <p:cNvSpPr/>
            <p:nvPr/>
          </p:nvSpPr>
          <p:spPr>
            <a:xfrm>
              <a:off x="3493570" y="2004377"/>
              <a:ext cx="718390" cy="766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f(x[1])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483E55B8-A6CD-4AA8-AB82-07C7DFEDF08C}"/>
                </a:ext>
              </a:extLst>
            </p:cNvPr>
            <p:cNvSpPr/>
            <p:nvPr/>
          </p:nvSpPr>
          <p:spPr>
            <a:xfrm>
              <a:off x="3419872" y="4213071"/>
              <a:ext cx="79208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f(X[M-1])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67835885-837A-421A-AAF1-97365A262CA2}"/>
                </a:ext>
              </a:extLst>
            </p:cNvPr>
            <p:cNvCxnSpPr>
              <a:cxnSpLocks/>
            </p:cNvCxnSpPr>
            <p:nvPr/>
          </p:nvCxnSpPr>
          <p:spPr>
            <a:xfrm>
              <a:off x="3815916" y="3093819"/>
              <a:ext cx="0" cy="566742"/>
            </a:xfrm>
            <a:prstGeom prst="line">
              <a:avLst/>
            </a:prstGeom>
            <a:ln w="762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6F48379B-DB46-4DFB-8BD8-A375EFEF06BA}"/>
              </a:ext>
            </a:extLst>
          </p:cNvPr>
          <p:cNvGrpSpPr/>
          <p:nvPr/>
        </p:nvGrpSpPr>
        <p:grpSpPr>
          <a:xfrm>
            <a:off x="6661922" y="1111429"/>
            <a:ext cx="1080120" cy="3960440"/>
            <a:chOff x="3275856" y="1068273"/>
            <a:chExt cx="1080120" cy="3960440"/>
          </a:xfrm>
        </p:grpSpPr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EB3A8737-0671-4B43-AB6A-D7833AD2322F}"/>
                </a:ext>
              </a:extLst>
            </p:cNvPr>
            <p:cNvSpPr/>
            <p:nvPr/>
          </p:nvSpPr>
          <p:spPr>
            <a:xfrm>
              <a:off x="3419872" y="1203509"/>
              <a:ext cx="79208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f(x[0])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6C2AFD95-F589-4C34-905B-FA01102C0825}"/>
                </a:ext>
              </a:extLst>
            </p:cNvPr>
            <p:cNvSpPr/>
            <p:nvPr/>
          </p:nvSpPr>
          <p:spPr>
            <a:xfrm>
              <a:off x="3275856" y="1068273"/>
              <a:ext cx="1080120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15A924CF-62BC-46C3-ABA4-4BF20FC1E637}"/>
                </a:ext>
              </a:extLst>
            </p:cNvPr>
            <p:cNvSpPr/>
            <p:nvPr/>
          </p:nvSpPr>
          <p:spPr>
            <a:xfrm>
              <a:off x="3493570" y="2004377"/>
              <a:ext cx="718390" cy="7665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f(x[1])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1382B998-DDEE-4E88-A42A-6898068049EC}"/>
                </a:ext>
              </a:extLst>
            </p:cNvPr>
            <p:cNvSpPr/>
            <p:nvPr/>
          </p:nvSpPr>
          <p:spPr>
            <a:xfrm>
              <a:off x="3419872" y="4213071"/>
              <a:ext cx="79208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f(X[M-1])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67E7E6A9-5EC6-49E9-B2D5-2D0836C5C631}"/>
                </a:ext>
              </a:extLst>
            </p:cNvPr>
            <p:cNvCxnSpPr>
              <a:cxnSpLocks/>
            </p:cNvCxnSpPr>
            <p:nvPr/>
          </p:nvCxnSpPr>
          <p:spPr>
            <a:xfrm>
              <a:off x="3815916" y="3093819"/>
              <a:ext cx="0" cy="566742"/>
            </a:xfrm>
            <a:prstGeom prst="line">
              <a:avLst/>
            </a:prstGeom>
            <a:ln w="762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68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/>
              <a:t>DFT and IDFT are simple: multiplication of matrices 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1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/>
              <a:t>DFT and IDFT are simple: multiplication of matrices !!!!</a:t>
            </a:r>
          </a:p>
          <a:p>
            <a:endParaRPr lang="en-US" dirty="0"/>
          </a:p>
          <a:p>
            <a:r>
              <a:rPr lang="en-US" dirty="0"/>
              <a:t>DFT( Data) enables us to view the data in the frequency domain</a:t>
            </a:r>
          </a:p>
          <a:p>
            <a:endParaRPr lang="en-US" dirty="0"/>
          </a:p>
          <a:p>
            <a:r>
              <a:rPr lang="en-US" dirty="0"/>
              <a:t> IDFT can uniquely enables us to recover the data from its frequency domain </a:t>
            </a:r>
            <a:r>
              <a:rPr lang="en-US" sz="1800" dirty="0"/>
              <a:t>(</a:t>
            </a:r>
            <a:r>
              <a:rPr lang="en-US" sz="1400" dirty="0"/>
              <a:t>MRI machine)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3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20688"/>
            <a:ext cx="8802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(x[0], x[1], x[2], x[3]) = (1 2 -1 -1) be a data vector</a:t>
            </a:r>
          </a:p>
          <a:p>
            <a:r>
              <a:rPr lang="en-US" sz="2800" dirty="0"/>
              <a:t> of length N=4. Work out its DFT (X[0], X[1], X[2], X[3])</a:t>
            </a:r>
          </a:p>
          <a:p>
            <a:r>
              <a:rPr lang="en-US" sz="2800" dirty="0"/>
              <a:t>         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20688"/>
            <a:ext cx="8802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(x[0], x[1], x[2], x[3]) = (1 2 -1 -1) be a data vector</a:t>
            </a:r>
          </a:p>
          <a:p>
            <a:r>
              <a:rPr lang="en-US" sz="2800" dirty="0"/>
              <a:t> of length N=4. Work out its DFT (X[0], X[1], X[2], X[3])</a:t>
            </a:r>
          </a:p>
          <a:p>
            <a:r>
              <a:rPr lang="en-US" sz="2800" dirty="0"/>
              <a:t>        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18160"/>
              </p:ext>
            </p:extLst>
          </p:nvPr>
        </p:nvGraphicFramePr>
        <p:xfrm>
          <a:off x="158750" y="2055813"/>
          <a:ext cx="8753475" cy="477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6984720" imgH="4038480" progId="Equation.3">
                  <p:embed/>
                </p:oleObj>
              </mc:Choice>
              <mc:Fallback>
                <p:oleObj name="公式" r:id="rId2" imgW="6984720" imgH="40384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750" y="2055813"/>
                        <a:ext cx="8753475" cy="477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74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1042988" y="2997200"/>
            <a:ext cx="0" cy="25193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3635374" y="1124744"/>
            <a:ext cx="522" cy="573325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6372225" y="2924175"/>
            <a:ext cx="0" cy="3313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013176"/>
            <a:ext cx="1510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  2  -1  -1]</a:t>
            </a:r>
          </a:p>
          <a:p>
            <a:endParaRPr lang="en-US" dirty="0"/>
          </a:p>
          <a:p>
            <a:r>
              <a:rPr lang="en-US" dirty="0"/>
              <a:t>Time domain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76056" y="3356992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436096" y="3197710"/>
            <a:ext cx="360040" cy="1956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84368" y="18355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2+3j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156176" y="3284984"/>
            <a:ext cx="1440160" cy="1440160"/>
            <a:chOff x="5076056" y="3284984"/>
            <a:chExt cx="1440160" cy="2232248"/>
          </a:xfrm>
        </p:grpSpPr>
        <p:sp>
          <p:nvSpPr>
            <p:cNvPr id="74" name="Oval 73"/>
            <p:cNvSpPr/>
            <p:nvPr/>
          </p:nvSpPr>
          <p:spPr>
            <a:xfrm>
              <a:off x="5076056" y="3284984"/>
              <a:ext cx="216024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156176" y="5213934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endCxn id="75" idx="0"/>
            </p:cNvCxnSpPr>
            <p:nvPr/>
          </p:nvCxnSpPr>
          <p:spPr>
            <a:xfrm>
              <a:off x="5148064" y="3356992"/>
              <a:ext cx="1188132" cy="185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7668344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2-3j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08104" y="5085184"/>
            <a:ext cx="2115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[ 1  2+3 j  -1  2-3 j ]</a:t>
            </a:r>
          </a:p>
          <a:p>
            <a:endParaRPr lang="en-US" dirty="0"/>
          </a:p>
          <a:p>
            <a:r>
              <a:rPr lang="en-US" dirty="0"/>
              <a:t>Complex plane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44048" y="2577098"/>
            <a:ext cx="50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charset="2"/>
                <a:cs typeface="Symbol" charset="2"/>
              </a:rPr>
              <a:t>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76256" y="3429000"/>
            <a:ext cx="764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charset="2"/>
                <a:cs typeface="Symbol" charset="2"/>
              </a:rPr>
              <a:t>-a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03484"/>
            <a:ext cx="3203848" cy="3178041"/>
            <a:chOff x="0" y="1403484"/>
            <a:chExt cx="3203848" cy="3178041"/>
          </a:xfrm>
        </p:grpSpPr>
        <p:sp>
          <p:nvSpPr>
            <p:cNvPr id="18436" name="Line 5"/>
            <p:cNvSpPr>
              <a:spLocks noChangeShapeType="1"/>
            </p:cNvSpPr>
            <p:nvPr/>
          </p:nvSpPr>
          <p:spPr bwMode="auto">
            <a:xfrm>
              <a:off x="0" y="4581525"/>
              <a:ext cx="320357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3528" y="2204864"/>
              <a:ext cx="2880320" cy="1800200"/>
              <a:chOff x="107504" y="692696"/>
              <a:chExt cx="2952328" cy="309634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7504" y="2708920"/>
                <a:ext cx="29523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467544" y="1628800"/>
                <a:ext cx="360040" cy="1224136"/>
                <a:chOff x="683568" y="1628800"/>
                <a:chExt cx="360040" cy="1656184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3" idx="4"/>
                  <a:endCxn id="22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Oval 30"/>
              <p:cNvSpPr/>
              <p:nvPr/>
            </p:nvSpPr>
            <p:spPr>
              <a:xfrm>
                <a:off x="1115616" y="692696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15616" y="2549638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31" idx="4"/>
                <a:endCxn id="32" idx="0"/>
              </p:cNvCxnSpPr>
              <p:nvPr/>
            </p:nvCxnSpPr>
            <p:spPr>
              <a:xfrm>
                <a:off x="1295636" y="995994"/>
                <a:ext cx="0" cy="15536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1763688" y="2564904"/>
                <a:ext cx="360040" cy="1224136"/>
                <a:chOff x="683568" y="1628800"/>
                <a:chExt cx="360040" cy="1656184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>
                  <a:stCxn id="35" idx="4"/>
                  <a:endCxn id="36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2483768" y="2564904"/>
                <a:ext cx="360040" cy="1224136"/>
                <a:chOff x="683568" y="1628800"/>
                <a:chExt cx="360040" cy="1656184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/>
                <p:cNvCxnSpPr>
                  <a:stCxn id="39" idx="4"/>
                  <a:endCxn id="40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827584" y="1484784"/>
              <a:ext cx="0" cy="25202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71600" y="1403484"/>
              <a:ext cx="620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 [n]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84168" y="1978991"/>
            <a:ext cx="1800200" cy="1450009"/>
            <a:chOff x="6084168" y="188640"/>
            <a:chExt cx="1800200" cy="2247514"/>
          </a:xfrm>
        </p:grpSpPr>
        <p:sp>
          <p:nvSpPr>
            <p:cNvPr id="47" name="Oval 46"/>
            <p:cNvSpPr/>
            <p:nvPr/>
          </p:nvSpPr>
          <p:spPr>
            <a:xfrm>
              <a:off x="7524328" y="188640"/>
              <a:ext cx="360040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84168" y="2117590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7" idx="4"/>
              <a:endCxn id="48" idx="0"/>
            </p:cNvCxnSpPr>
            <p:nvPr/>
          </p:nvCxnSpPr>
          <p:spPr>
            <a:xfrm flipH="1">
              <a:off x="6264188" y="404664"/>
              <a:ext cx="1440160" cy="1712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732240" y="2132856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6228184" y="1772816"/>
            <a:ext cx="0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13515" y="119675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[ k ]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16200000" flipV="1">
            <a:off x="6912260" y="2744924"/>
            <a:ext cx="792088" cy="432048"/>
          </a:xfrm>
          <a:prstGeom prst="curvedConnector3">
            <a:avLst>
              <a:gd name="adj1" fmla="val 99558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6" y="836712"/>
            <a:ext cx="9104634" cy="59046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It turns out that we can sample it </a:t>
            </a:r>
            <a:r>
              <a:rPr lang="en-US" sz="1050" dirty="0"/>
              <a:t>(computable with computer)</a:t>
            </a:r>
            <a:r>
              <a:rPr lang="en-US" sz="2000" dirty="0"/>
              <a:t>, </a:t>
            </a:r>
          </a:p>
          <a:p>
            <a:pPr marL="0" indent="0">
              <a:buNone/>
            </a:pPr>
            <a:r>
              <a:rPr lang="en-US" dirty="0"/>
              <a:t>               at </a:t>
            </a:r>
            <a:r>
              <a:rPr lang="en-US" dirty="0">
                <a:latin typeface="Symbol" charset="2"/>
                <a:cs typeface="Symbol" charset="2"/>
              </a:rPr>
              <a:t>w </a:t>
            </a:r>
            <a:r>
              <a:rPr lang="en-US" dirty="0"/>
              <a:t>=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k / N, k = 0,1,…,N-1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5536" y="3645024"/>
          <a:ext cx="782860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3301920" imgH="444240" progId="Equation.3">
                  <p:embed/>
                </p:oleObj>
              </mc:Choice>
              <mc:Fallback>
                <p:oleObj name="公式" r:id="rId2" imgW="3301920" imgH="4442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3645024"/>
                        <a:ext cx="7828607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6512" y="-182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DFT and DTFT</a:t>
            </a:r>
            <a:b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</a:b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904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1042988" y="2997200"/>
            <a:ext cx="0" cy="25193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3635374" y="1124744"/>
            <a:ext cx="522" cy="573325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6372225" y="2924175"/>
            <a:ext cx="0" cy="3313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589240"/>
            <a:ext cx="151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76056" y="3356992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436096" y="3197710"/>
            <a:ext cx="360040" cy="19567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84368" y="1700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2+3j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156176" y="3284984"/>
            <a:ext cx="1440160" cy="1440160"/>
            <a:chOff x="5076056" y="3284984"/>
            <a:chExt cx="1440160" cy="2232248"/>
          </a:xfrm>
        </p:grpSpPr>
        <p:sp>
          <p:nvSpPr>
            <p:cNvPr id="74" name="Oval 73"/>
            <p:cNvSpPr/>
            <p:nvPr/>
          </p:nvSpPr>
          <p:spPr>
            <a:xfrm>
              <a:off x="5076056" y="3284984"/>
              <a:ext cx="216024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156176" y="5213934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endCxn id="75" idx="0"/>
            </p:cNvCxnSpPr>
            <p:nvPr/>
          </p:nvCxnSpPr>
          <p:spPr>
            <a:xfrm>
              <a:off x="5148064" y="3356992"/>
              <a:ext cx="1188132" cy="185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7884368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2-3j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08104" y="5661248"/>
            <a:ext cx="172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 plane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944048" y="2577098"/>
            <a:ext cx="50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charset="2"/>
                <a:cs typeface="Symbol" charset="2"/>
              </a:rPr>
              <a:t>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76256" y="3429000"/>
            <a:ext cx="764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charset="2"/>
                <a:cs typeface="Symbol" charset="2"/>
              </a:rPr>
              <a:t>-a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0" y="1403484"/>
            <a:ext cx="3203848" cy="3178041"/>
            <a:chOff x="0" y="1403484"/>
            <a:chExt cx="3203848" cy="3178041"/>
          </a:xfrm>
        </p:grpSpPr>
        <p:sp>
          <p:nvSpPr>
            <p:cNvPr id="18436" name="Line 5"/>
            <p:cNvSpPr>
              <a:spLocks noChangeShapeType="1"/>
            </p:cNvSpPr>
            <p:nvPr/>
          </p:nvSpPr>
          <p:spPr bwMode="auto">
            <a:xfrm>
              <a:off x="0" y="4581525"/>
              <a:ext cx="320357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3528" y="2204864"/>
              <a:ext cx="2880320" cy="1800200"/>
              <a:chOff x="107504" y="692696"/>
              <a:chExt cx="2952328" cy="309634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07504" y="2708920"/>
                <a:ext cx="29523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467544" y="1628800"/>
                <a:ext cx="360040" cy="1224136"/>
                <a:chOff x="683568" y="1628800"/>
                <a:chExt cx="360040" cy="1656184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3" idx="4"/>
                  <a:endCxn id="22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Oval 30"/>
              <p:cNvSpPr/>
              <p:nvPr/>
            </p:nvSpPr>
            <p:spPr>
              <a:xfrm>
                <a:off x="1115616" y="692696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15616" y="2549638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31" idx="4"/>
                <a:endCxn id="32" idx="0"/>
              </p:cNvCxnSpPr>
              <p:nvPr/>
            </p:nvCxnSpPr>
            <p:spPr>
              <a:xfrm>
                <a:off x="1295636" y="995994"/>
                <a:ext cx="0" cy="15536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1763688" y="2564904"/>
                <a:ext cx="360040" cy="1224136"/>
                <a:chOff x="683568" y="1628800"/>
                <a:chExt cx="360040" cy="1656184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>
                  <a:stCxn id="35" idx="4"/>
                  <a:endCxn id="36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2483768" y="2564904"/>
                <a:ext cx="360040" cy="1224136"/>
                <a:chOff x="683568" y="1628800"/>
                <a:chExt cx="360040" cy="1656184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Connector 40"/>
                <p:cNvCxnSpPr>
                  <a:stCxn id="39" idx="4"/>
                  <a:endCxn id="40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827584" y="1484784"/>
              <a:ext cx="0" cy="25202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71600" y="1403484"/>
              <a:ext cx="620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 [n]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84168" y="1978991"/>
            <a:ext cx="1800200" cy="1450009"/>
            <a:chOff x="6084168" y="188640"/>
            <a:chExt cx="1800200" cy="2247514"/>
          </a:xfrm>
        </p:grpSpPr>
        <p:sp>
          <p:nvSpPr>
            <p:cNvPr id="47" name="Oval 46"/>
            <p:cNvSpPr/>
            <p:nvPr/>
          </p:nvSpPr>
          <p:spPr>
            <a:xfrm>
              <a:off x="7524328" y="188640"/>
              <a:ext cx="360040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84168" y="2117590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7" idx="4"/>
              <a:endCxn id="48" idx="0"/>
            </p:cNvCxnSpPr>
            <p:nvPr/>
          </p:nvCxnSpPr>
          <p:spPr>
            <a:xfrm flipH="1">
              <a:off x="6264188" y="404664"/>
              <a:ext cx="1440160" cy="1712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732240" y="2132856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6228184" y="1772816"/>
            <a:ext cx="0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13515" y="119675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[ k ]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16200000" flipV="1">
            <a:off x="6912260" y="2744924"/>
            <a:ext cx="792088" cy="432048"/>
          </a:xfrm>
          <a:prstGeom prst="curvedConnector3">
            <a:avLst>
              <a:gd name="adj1" fmla="val 99558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Left-Right Arrow 27"/>
          <p:cNvSpPr/>
          <p:nvPr/>
        </p:nvSpPr>
        <p:spPr>
          <a:xfrm>
            <a:off x="2627784" y="4221088"/>
            <a:ext cx="2016224" cy="1224136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9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1042988" y="2997200"/>
            <a:ext cx="0" cy="25193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3635374" y="1124744"/>
            <a:ext cx="522" cy="573325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6372225" y="2924175"/>
            <a:ext cx="0" cy="3313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6488668"/>
            <a:ext cx="151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4728" y="692696"/>
            <a:ext cx="359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 plane (polar coordinate)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7816" y="6498051"/>
            <a:ext cx="209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788024" y="4149080"/>
            <a:ext cx="4104456" cy="2304256"/>
            <a:chOff x="5112568" y="4221088"/>
            <a:chExt cx="4067944" cy="2304256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5112568" y="5517232"/>
              <a:ext cx="4067944" cy="72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6300192" y="4221088"/>
              <a:ext cx="72008" cy="22322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6192688" y="4653136"/>
              <a:ext cx="864096" cy="1008112"/>
              <a:chOff x="5076056" y="1278361"/>
              <a:chExt cx="864096" cy="2150639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076056" y="3284984"/>
                <a:ext cx="216024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87616" y="1278361"/>
                <a:ext cx="252536" cy="1496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5796136" y="1412776"/>
                <a:ext cx="36004" cy="19289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Oval 78"/>
            <p:cNvSpPr/>
            <p:nvPr/>
          </p:nvSpPr>
          <p:spPr>
            <a:xfrm>
              <a:off x="8316416" y="5445224"/>
              <a:ext cx="144016" cy="8342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8316416" y="5521589"/>
              <a:ext cx="36004" cy="891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6732240" y="4509120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732240" y="5373216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172400" y="5342684"/>
              <a:ext cx="360040" cy="1182660"/>
              <a:chOff x="8100392" y="4709878"/>
              <a:chExt cx="360040" cy="118266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8100392" y="5589240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100392" y="4709878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6156176" y="5373216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452320" y="5373216"/>
              <a:ext cx="360040" cy="30329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5896" y="4233282"/>
              <a:ext cx="5082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Symbol" charset="2"/>
                  <a:cs typeface="Symbol" charset="2"/>
                </a:rPr>
                <a:t>a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80098" y="1967929"/>
            <a:ext cx="12239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0" y="1403484"/>
            <a:ext cx="3203848" cy="3178041"/>
            <a:chOff x="0" y="1403484"/>
            <a:chExt cx="3203848" cy="3178041"/>
          </a:xfrm>
        </p:grpSpPr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0" y="4581525"/>
              <a:ext cx="320357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23528" y="2204864"/>
              <a:ext cx="2880320" cy="1800200"/>
              <a:chOff x="107504" y="692696"/>
              <a:chExt cx="2952328" cy="3096344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107504" y="2708920"/>
                <a:ext cx="29523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467544" y="1628800"/>
                <a:ext cx="360040" cy="1224136"/>
                <a:chOff x="683568" y="1628800"/>
                <a:chExt cx="360040" cy="1656184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/>
                <p:cNvCxnSpPr>
                  <a:stCxn id="98" idx="4"/>
                  <a:endCxn id="99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Oval 80"/>
              <p:cNvSpPr/>
              <p:nvPr/>
            </p:nvSpPr>
            <p:spPr>
              <a:xfrm>
                <a:off x="1115616" y="692696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15616" y="2549638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/>
              <p:cNvCxnSpPr>
                <a:stCxn id="81" idx="4"/>
                <a:endCxn id="82" idx="0"/>
              </p:cNvCxnSpPr>
              <p:nvPr/>
            </p:nvCxnSpPr>
            <p:spPr>
              <a:xfrm>
                <a:off x="1295636" y="995994"/>
                <a:ext cx="0" cy="15536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/>
              <p:cNvGrpSpPr/>
              <p:nvPr/>
            </p:nvGrpSpPr>
            <p:grpSpPr>
              <a:xfrm>
                <a:off x="1763688" y="2564904"/>
                <a:ext cx="360040" cy="1224136"/>
                <a:chOff x="683568" y="1628800"/>
                <a:chExt cx="360040" cy="1656184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>
                  <a:stCxn id="95" idx="4"/>
                  <a:endCxn id="96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2483768" y="2564904"/>
                <a:ext cx="360040" cy="1224136"/>
                <a:chOff x="683568" y="1628800"/>
                <a:chExt cx="360040" cy="1656184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683568" y="162880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83568" y="2874640"/>
                  <a:ext cx="360040" cy="41034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>
                  <a:stCxn id="92" idx="4"/>
                  <a:endCxn id="93" idx="0"/>
                </p:cNvCxnSpPr>
                <p:nvPr/>
              </p:nvCxnSpPr>
              <p:spPr>
                <a:xfrm>
                  <a:off x="863588" y="2039144"/>
                  <a:ext cx="0" cy="83549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Arrow Connector 71"/>
            <p:cNvCxnSpPr/>
            <p:nvPr/>
          </p:nvCxnSpPr>
          <p:spPr>
            <a:xfrm flipV="1">
              <a:off x="827584" y="1484784"/>
              <a:ext cx="0" cy="25202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971600" y="1403484"/>
              <a:ext cx="620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 [n]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8024" y="1340768"/>
            <a:ext cx="4067944" cy="2160239"/>
            <a:chOff x="5076056" y="1340768"/>
            <a:chExt cx="4067944" cy="2520279"/>
          </a:xfrm>
        </p:grpSpPr>
        <p:cxnSp>
          <p:nvCxnSpPr>
            <p:cNvPr id="12" name="Straight Arrow Connector 11"/>
            <p:cNvCxnSpPr>
              <a:stCxn id="48" idx="4"/>
            </p:cNvCxnSpPr>
            <p:nvPr/>
          </p:nvCxnSpPr>
          <p:spPr>
            <a:xfrm flipH="1" flipV="1">
              <a:off x="6228184" y="1340768"/>
              <a:ext cx="36004" cy="25094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076056" y="3697346"/>
              <a:ext cx="4067944" cy="509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6156176" y="1607758"/>
              <a:ext cx="864096" cy="2191520"/>
              <a:chOff x="5076056" y="1124744"/>
              <a:chExt cx="864096" cy="2304256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076056" y="3284984"/>
                <a:ext cx="216024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80112" y="1124744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5796136" y="1412776"/>
                <a:ext cx="36004" cy="19289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7524328" y="1607758"/>
              <a:ext cx="864096" cy="2180715"/>
              <a:chOff x="5076056" y="1124744"/>
              <a:chExt cx="864096" cy="2304256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076056" y="3284984"/>
                <a:ext cx="216024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80112" y="1124744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5796136" y="1424561"/>
                <a:ext cx="36004" cy="19289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568811"/>
                </p:ext>
              </p:extLst>
            </p:nvPr>
          </p:nvGraphicFramePr>
          <p:xfrm>
            <a:off x="5076056" y="1556792"/>
            <a:ext cx="720080" cy="458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92100" imgH="215900" progId="Equation.3">
                    <p:embed/>
                  </p:oleObj>
                </mc:Choice>
                <mc:Fallback>
                  <p:oleObj name="Equation" r:id="rId2" imgW="292100" imgH="215900" progId="Equation.3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76056" y="1556792"/>
                          <a:ext cx="720080" cy="4586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>
              <a:off x="7452320" y="2936946"/>
              <a:ext cx="1008112" cy="913298"/>
              <a:chOff x="6084168" y="1145779"/>
              <a:chExt cx="1008112" cy="129037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84168" y="1145779"/>
                <a:ext cx="360040" cy="41101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084168" y="2117590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3" idx="4"/>
                <a:endCxn id="44" idx="0"/>
              </p:cNvCxnSpPr>
              <p:nvPr/>
            </p:nvCxnSpPr>
            <p:spPr>
              <a:xfrm>
                <a:off x="6264188" y="1556791"/>
                <a:ext cx="0" cy="5607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6732240" y="2132856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084168" y="2936944"/>
              <a:ext cx="1008112" cy="924103"/>
              <a:chOff x="6084168" y="1130512"/>
              <a:chExt cx="1008112" cy="130564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084168" y="1130512"/>
                <a:ext cx="360040" cy="42627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084168" y="2117590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4"/>
                <a:endCxn id="48" idx="0"/>
              </p:cNvCxnSpPr>
              <p:nvPr/>
            </p:nvCxnSpPr>
            <p:spPr>
              <a:xfrm>
                <a:off x="6264188" y="1556793"/>
                <a:ext cx="0" cy="5607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6732240" y="2132856"/>
                <a:ext cx="360040" cy="30329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>
            <a:off x="5940152" y="458112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6096" y="262762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940152" y="1700808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12160" y="6309320"/>
            <a:ext cx="1440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Left-Right Arrow 102"/>
          <p:cNvSpPr/>
          <p:nvPr/>
        </p:nvSpPr>
        <p:spPr>
          <a:xfrm>
            <a:off x="2627784" y="5157192"/>
            <a:ext cx="2016224" cy="1224136"/>
          </a:xfrm>
          <a:prstGeom prst="left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92080" y="5745450"/>
            <a:ext cx="764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ymbol" charset="2"/>
                <a:cs typeface="Symbol" charset="2"/>
              </a:rPr>
              <a:t>-a</a:t>
            </a:r>
          </a:p>
        </p:txBody>
      </p:sp>
    </p:spTree>
    <p:extLst>
      <p:ext uri="{BB962C8B-B14F-4D97-AF65-F5344CB8AC3E}">
        <p14:creationId xmlns:p14="http://schemas.microsoft.com/office/powerpoint/2010/main" val="1181201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Matlab</a:t>
            </a:r>
            <a:r>
              <a:rPr lang="en-US" dirty="0">
                <a:solidFill>
                  <a:srgbClr val="FF0000"/>
                </a:solidFill>
              </a:rPr>
              <a:t>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r>
              <a:rPr lang="en-US" sz="1400" dirty="0"/>
              <a:t>x=[1 2 -1 -1];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X=</a:t>
            </a:r>
            <a:r>
              <a:rPr lang="en-US" sz="1400" dirty="0" err="1"/>
              <a:t>fft</a:t>
            </a:r>
            <a:r>
              <a:rPr lang="en-US" sz="1400" dirty="0"/>
              <a:t>(x)</a:t>
            </a:r>
          </a:p>
          <a:p>
            <a:endParaRPr lang="en-US" sz="1400" dirty="0"/>
          </a:p>
          <a:p>
            <a:r>
              <a:rPr lang="en-US" sz="1400" dirty="0"/>
              <a:t>X =</a:t>
            </a:r>
          </a:p>
          <a:p>
            <a:endParaRPr lang="en-US" sz="1400" dirty="0"/>
          </a:p>
          <a:p>
            <a:r>
              <a:rPr lang="en-US" sz="1400" dirty="0"/>
              <a:t>   1.0000 + 0.0000i        2.0000 - 3.0000i       -1.0000 + 0.0000i        2.0000 + 3.0000i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err="1"/>
              <a:t>ifft</a:t>
            </a:r>
            <a:r>
              <a:rPr lang="en-US" sz="1400" dirty="0"/>
              <a:t>(X)</a:t>
            </a:r>
          </a:p>
          <a:p>
            <a:endParaRPr lang="en-US" sz="1400" dirty="0"/>
          </a:p>
          <a:p>
            <a:r>
              <a:rPr lang="en-US" sz="1400" dirty="0" err="1"/>
              <a:t>ans</a:t>
            </a:r>
            <a:r>
              <a:rPr lang="en-US" sz="1400" dirty="0"/>
              <a:t> =</a:t>
            </a:r>
          </a:p>
          <a:p>
            <a:endParaRPr lang="en-US" sz="1400" dirty="0"/>
          </a:p>
          <a:p>
            <a:r>
              <a:rPr lang="en-US" sz="1400" dirty="0"/>
              <a:t>     1     2    -1    -1</a:t>
            </a:r>
          </a:p>
        </p:txBody>
      </p:sp>
    </p:spTree>
    <p:extLst>
      <p:ext uri="{BB962C8B-B14F-4D97-AF65-F5344CB8AC3E}">
        <p14:creationId xmlns:p14="http://schemas.microsoft.com/office/powerpoint/2010/main" val="247283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19675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FT [ integral (x*</a:t>
            </a:r>
            <a:r>
              <a:rPr lang="en-US" dirty="0" err="1"/>
              <a:t>exp</a:t>
            </a:r>
            <a:r>
              <a:rPr lang="en-US" dirty="0"/>
              <a:t>) 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DTFT [ sum (x*</a:t>
            </a:r>
            <a:r>
              <a:rPr lang="en-US" dirty="0" err="1"/>
              <a:t>exp</a:t>
            </a:r>
            <a:r>
              <a:rPr lang="en-US" dirty="0"/>
              <a:t>) 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DFT [multiplication of two matrices]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21648" y="194543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6280" y="2233464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Discretion</a:t>
            </a:r>
          </a:p>
        </p:txBody>
      </p:sp>
      <p:sp>
        <p:nvSpPr>
          <p:cNvPr id="6" name="Down Arrow 5"/>
          <p:cNvSpPr/>
          <p:nvPr/>
        </p:nvSpPr>
        <p:spPr>
          <a:xfrm>
            <a:off x="3574232" y="367362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0296" y="3961656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Truncation </a:t>
            </a:r>
          </a:p>
        </p:txBody>
      </p:sp>
    </p:spTree>
    <p:extLst>
      <p:ext uri="{BB962C8B-B14F-4D97-AF65-F5344CB8AC3E}">
        <p14:creationId xmlns:p14="http://schemas.microsoft.com/office/powerpoint/2010/main" val="501440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958"/>
            <a:ext cx="8229600" cy="334521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</a:rPr>
              <a:t>DFT is the basis of a number of applications.</a:t>
            </a:r>
          </a:p>
          <a:p>
            <a:pPr eaLnBrk="1" hangingPunct="1"/>
            <a:endParaRPr lang="en-US" altLang="zh-CN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One of the most important tools in digital signal processing. </a:t>
            </a:r>
          </a:p>
          <a:p>
            <a:pPr eaLnBrk="1" hangingPunct="1"/>
            <a:endParaRPr lang="en-US" altLang="zh-CN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</a:rPr>
              <a:t>The problem is that a brute-force implementation would hardly be feasible in real time </a:t>
            </a:r>
            <a:r>
              <a:rPr lang="en-US" altLang="zh-CN" sz="900" dirty="0">
                <a:solidFill>
                  <a:srgbClr val="000000"/>
                </a:solidFill>
              </a:rPr>
              <a:t>(even for a data set of modest length)</a:t>
            </a:r>
            <a:r>
              <a:rPr lang="en-US" altLang="zh-CN" sz="11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FFT: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362580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</a:rPr>
              <a:t>DFT can be computed in a very efficient way, exploiting the very structure of the algorithm.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</a:rPr>
              <a:t>For a data set of length N, the complexity of the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            FFT grows as  </a:t>
            </a:r>
            <a:r>
              <a:rPr lang="en-US" altLang="zh-CN" sz="2800" i="1" dirty="0">
                <a:solidFill>
                  <a:srgbClr val="000000"/>
                </a:solidFill>
              </a:rPr>
              <a:t>N log N</a:t>
            </a:r>
            <a:r>
              <a:rPr lang="en-US" altLang="zh-CN" sz="28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</a:rPr>
              <a:t>DFT computed by brute force grow as  </a:t>
            </a:r>
            <a:r>
              <a:rPr lang="en-US" altLang="zh-CN" sz="2800" i="1" dirty="0">
                <a:solidFill>
                  <a:srgbClr val="000000"/>
                </a:solidFill>
              </a:rPr>
              <a:t>N</a:t>
            </a:r>
            <a:r>
              <a:rPr lang="en-US" altLang="zh-CN" sz="2800" i="1" baseline="30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solidFill>
                  <a:srgbClr val="000000"/>
                </a:solidFill>
              </a:rPr>
              <a:t>FFT is widely used in many applications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endParaRPr lang="en-US" altLang="zh-CN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FFT: 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74282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6059016" cy="1143000"/>
          </a:xfrm>
        </p:spPr>
        <p:txBody>
          <a:bodyPr/>
          <a:lstStyle/>
          <a:p>
            <a:r>
              <a:rPr lang="en-GB" altLang="zh-CN" dirty="0"/>
              <a:t>Fourier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6592" y="836712"/>
            <a:ext cx="9577064" cy="60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6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2476872"/>
          </a:xfrm>
        </p:spPr>
        <p:txBody>
          <a:bodyPr/>
          <a:lstStyle/>
          <a:p>
            <a:r>
              <a:rPr lang="en-US" dirty="0"/>
              <a:t>cover some today and  tomorrow</a:t>
            </a:r>
          </a:p>
          <a:p>
            <a:endParaRPr lang="en-US" dirty="0"/>
          </a:p>
          <a:p>
            <a:r>
              <a:rPr lang="en-US" sz="2400" dirty="0"/>
              <a:t>Essentially, the remaining of the module is its applications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3672408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3356992"/>
            <a:ext cx="171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eye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3573016"/>
            <a:ext cx="1944216" cy="0"/>
          </a:xfrm>
          <a:prstGeom prst="straightConnector1">
            <a:avLst/>
          </a:prstGeom>
          <a:ln w="76200" cmpd="sng"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12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I. DFT for spectral estimation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One of the uses is to estimate the frequency spectrum of a signal. </a:t>
            </a:r>
          </a:p>
          <a:p>
            <a:pPr eaLnBrk="1" hangingPunct="1"/>
            <a:endParaRPr lang="en-US" altLang="zh-CN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The Fourier transform produces a  spectrum from which the original </a:t>
            </a:r>
          </a:p>
          <a:p>
            <a:pPr marL="0" indent="0" eaLnBrk="1" hangingPunct="1">
              <a:buNone/>
            </a:pPr>
            <a:r>
              <a:rPr lang="en-US" altLang="zh-CN" sz="2000" dirty="0">
                <a:solidFill>
                  <a:srgbClr val="000000"/>
                </a:solidFill>
              </a:rPr>
              <a:t>      function can be reconstructed  by an inverse transform. </a:t>
            </a: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In order to do that, it preserves not only the magnitude of each frequency component, but also its phase. </a:t>
            </a:r>
          </a:p>
          <a:p>
            <a:pPr eaLnBrk="1" hangingPunct="1"/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Represented as a 2-dimensional vector or a complex number, or as magnitude and phase (polar coordinates). </a:t>
            </a:r>
          </a:p>
          <a:p>
            <a:pPr eaLnBrk="1" hangingPunct="1"/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In graphical representations, </a:t>
            </a:r>
            <a:r>
              <a:rPr lang="en-US" altLang="zh-CN" sz="2000" i="1" dirty="0">
                <a:solidFill>
                  <a:srgbClr val="000000"/>
                </a:solidFill>
              </a:rPr>
              <a:t>often</a:t>
            </a:r>
            <a:r>
              <a:rPr lang="en-US" altLang="zh-CN" sz="2000" dirty="0">
                <a:solidFill>
                  <a:srgbClr val="000000"/>
                </a:solidFill>
              </a:rPr>
              <a:t> only the magnitude (or squared magnitude) component is shown. </a:t>
            </a:r>
          </a:p>
          <a:p>
            <a:pPr eaLnBrk="1" hangingPunct="1"/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0000"/>
                </a:solidFill>
              </a:rPr>
              <a:t>Referred to as a </a:t>
            </a:r>
            <a:r>
              <a:rPr lang="en-US" altLang="zh-CN" sz="2800" dirty="0">
                <a:solidFill>
                  <a:srgbClr val="000000"/>
                </a:solidFill>
              </a:rPr>
              <a:t>power spectrum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</a:rPr>
              <a:t>Density </a:t>
            </a:r>
            <a:r>
              <a:rPr lang="en-US" altLang="zh-CN" sz="2000" dirty="0">
                <a:solidFill>
                  <a:srgbClr val="000000"/>
                </a:solidFill>
              </a:rPr>
              <a:t>(PSD)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00"/>
              </a:solidFill>
            </a:endParaRPr>
          </a:p>
          <a:p>
            <a:pPr eaLnBrk="1" hangingPunct="1"/>
            <a:endParaRPr lang="en-US" altLang="zh-CN" sz="28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zh-CN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9133" y="3458"/>
            <a:ext cx="2269371" cy="230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altLang="zh-CN" sz="900" dirty="0"/>
              <a:t>close all</a:t>
            </a:r>
          </a:p>
          <a:p>
            <a:pPr>
              <a:defRPr/>
            </a:pPr>
            <a:r>
              <a:rPr lang="pt-BR" altLang="zh-CN" sz="900" dirty="0"/>
              <a:t>N=10;  %</a:t>
            </a:r>
            <a:r>
              <a:rPr lang="pt-BR" altLang="zh-CN" sz="900" dirty="0" err="1"/>
              <a:t>sampling</a:t>
            </a:r>
            <a:r>
              <a:rPr lang="pt-BR" altLang="zh-CN" sz="900" dirty="0"/>
              <a:t> rate N Hz</a:t>
            </a:r>
          </a:p>
          <a:p>
            <a:pPr>
              <a:defRPr/>
            </a:pPr>
            <a:r>
              <a:rPr lang="en-GB" altLang="zh-CN" sz="900" dirty="0"/>
              <a:t>T=10;  % time</a:t>
            </a:r>
          </a:p>
          <a:p>
            <a:pPr>
              <a:defRPr/>
            </a:pPr>
            <a:r>
              <a:rPr lang="en-GB" altLang="zh-CN" sz="900" dirty="0"/>
              <a:t>d1=1;  % first period </a:t>
            </a:r>
          </a:p>
          <a:p>
            <a:pPr>
              <a:defRPr/>
            </a:pPr>
            <a:r>
              <a:rPr lang="en-GB" altLang="zh-CN" sz="900" dirty="0"/>
              <a:t>d2=3  % second period</a:t>
            </a:r>
          </a:p>
          <a:p>
            <a:pPr>
              <a:defRPr/>
            </a:pPr>
            <a:r>
              <a:rPr lang="en-GB" altLang="zh-CN" sz="900" dirty="0"/>
              <a:t>for </a:t>
            </a:r>
            <a:r>
              <a:rPr lang="en-GB" altLang="zh-CN" sz="900" dirty="0" err="1"/>
              <a:t>i</a:t>
            </a:r>
            <a:r>
              <a:rPr lang="en-GB" altLang="zh-CN" sz="900" dirty="0"/>
              <a:t>=1:T*N</a:t>
            </a:r>
          </a:p>
          <a:p>
            <a:pPr>
              <a:defRPr/>
            </a:pPr>
            <a:r>
              <a:rPr lang="en-GB" altLang="zh-CN" sz="900" dirty="0"/>
              <a:t>    t(</a:t>
            </a:r>
            <a:r>
              <a:rPr lang="en-GB" altLang="zh-CN" sz="900" dirty="0" err="1"/>
              <a:t>i</a:t>
            </a:r>
            <a:r>
              <a:rPr lang="en-GB" altLang="zh-CN" sz="900" dirty="0"/>
              <a:t>)=</a:t>
            </a:r>
            <a:r>
              <a:rPr lang="en-GB" altLang="zh-CN" sz="900" dirty="0" err="1"/>
              <a:t>i</a:t>
            </a:r>
            <a:r>
              <a:rPr lang="en-GB" altLang="zh-CN" sz="900" dirty="0"/>
              <a:t>/N;</a:t>
            </a:r>
          </a:p>
          <a:p>
            <a:pPr>
              <a:defRPr/>
            </a:pPr>
            <a:r>
              <a:rPr lang="en-GB" altLang="zh-CN" sz="900" dirty="0"/>
              <a:t>    x(</a:t>
            </a:r>
            <a:r>
              <a:rPr lang="en-GB" altLang="zh-CN" sz="900" dirty="0" err="1"/>
              <a:t>i</a:t>
            </a:r>
            <a:r>
              <a:rPr lang="en-GB" altLang="zh-CN" sz="900" dirty="0"/>
              <a:t>)=</a:t>
            </a:r>
            <a:r>
              <a:rPr lang="en-GB" altLang="zh-CN" sz="900" dirty="0" err="1"/>
              <a:t>cos</a:t>
            </a:r>
            <a:r>
              <a:rPr lang="en-GB" altLang="zh-CN" sz="900" dirty="0"/>
              <a:t>(d1*2*pi*</a:t>
            </a:r>
            <a:r>
              <a:rPr lang="en-GB" altLang="zh-CN" sz="900" dirty="0" err="1"/>
              <a:t>i</a:t>
            </a:r>
            <a:r>
              <a:rPr lang="en-GB" altLang="zh-CN" sz="900" dirty="0"/>
              <a:t>/N)+</a:t>
            </a:r>
            <a:r>
              <a:rPr lang="en-GB" altLang="zh-CN" sz="900" dirty="0" err="1"/>
              <a:t>cos</a:t>
            </a:r>
            <a:r>
              <a:rPr lang="en-GB" altLang="zh-CN" sz="900" dirty="0"/>
              <a:t>(d2*2*pi*</a:t>
            </a:r>
            <a:r>
              <a:rPr lang="en-GB" altLang="zh-CN" sz="900" dirty="0" err="1"/>
              <a:t>i</a:t>
            </a:r>
            <a:r>
              <a:rPr lang="en-GB" altLang="zh-CN" sz="900" dirty="0"/>
              <a:t>/N);</a:t>
            </a:r>
          </a:p>
          <a:p>
            <a:pPr>
              <a:defRPr/>
            </a:pPr>
            <a:r>
              <a:rPr lang="en-GB" altLang="zh-CN" sz="900" dirty="0"/>
              <a:t>end</a:t>
            </a:r>
          </a:p>
          <a:p>
            <a:pPr>
              <a:defRPr/>
            </a:pPr>
            <a:r>
              <a:rPr lang="zh-CN" altLang="en-US" sz="900" dirty="0"/>
              <a:t> </a:t>
            </a:r>
          </a:p>
          <a:p>
            <a:pPr>
              <a:defRPr/>
            </a:pPr>
            <a:r>
              <a:rPr lang="en-GB" altLang="zh-CN" sz="900" dirty="0"/>
              <a:t>figure(1)</a:t>
            </a:r>
          </a:p>
          <a:p>
            <a:pPr>
              <a:defRPr/>
            </a:pPr>
            <a:r>
              <a:rPr lang="en-GB" altLang="zh-CN" sz="900" dirty="0"/>
              <a:t>plot(</a:t>
            </a:r>
            <a:r>
              <a:rPr lang="en-GB" altLang="zh-CN" sz="900" dirty="0" err="1"/>
              <a:t>t,x</a:t>
            </a:r>
            <a:r>
              <a:rPr lang="en-GB" altLang="zh-CN" sz="900" dirty="0"/>
              <a:t>)</a:t>
            </a:r>
          </a:p>
          <a:p>
            <a:pPr>
              <a:defRPr/>
            </a:pPr>
            <a:r>
              <a:rPr lang="en-GB" altLang="zh-CN" sz="900" dirty="0"/>
              <a:t>figure(2)</a:t>
            </a:r>
          </a:p>
          <a:p>
            <a:pPr>
              <a:defRPr/>
            </a:pPr>
            <a:r>
              <a:rPr lang="en-GB" altLang="zh-CN" sz="900" dirty="0"/>
              <a:t>plot(t*N/(T),abs(</a:t>
            </a:r>
            <a:r>
              <a:rPr lang="en-GB" altLang="zh-CN" sz="900" dirty="0" err="1"/>
              <a:t>fft</a:t>
            </a:r>
            <a:r>
              <a:rPr lang="en-GB" altLang="zh-CN" sz="900" dirty="0"/>
              <a:t>(x)))</a:t>
            </a:r>
          </a:p>
          <a:p>
            <a:pPr>
              <a:defRPr/>
            </a:pPr>
            <a:r>
              <a:rPr lang="en-GB" altLang="zh-CN" sz="900" dirty="0" err="1"/>
              <a:t>xlim</a:t>
            </a:r>
            <a:r>
              <a:rPr lang="en-GB" altLang="zh-CN" sz="900" dirty="0"/>
              <a:t>([0 N/2]);</a:t>
            </a:r>
          </a:p>
          <a:p>
            <a:pPr>
              <a:defRPr/>
            </a:pPr>
            <a:r>
              <a:rPr lang="en-GB" altLang="zh-CN" sz="900" dirty="0" err="1"/>
              <a:t>xlabel</a:t>
            </a:r>
            <a:r>
              <a:rPr lang="en-GB" altLang="zh-CN" sz="900" dirty="0"/>
              <a:t>('Hz')</a:t>
            </a:r>
            <a:endParaRPr lang="en-US" sz="9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3154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Locating tones</a:t>
            </a:r>
          </a:p>
        </p:txBody>
      </p: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44" y="836712"/>
            <a:ext cx="7112000" cy="2664296"/>
          </a:xfrm>
          <a:prstGeom prst="rect">
            <a:avLst/>
          </a:prstGeom>
        </p:spPr>
      </p:pic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717032"/>
            <a:ext cx="7112000" cy="3014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9650" y="3284984"/>
            <a:ext cx="208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(sec)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6520303"/>
            <a:ext cx="380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(amplitude only)</a:t>
            </a:r>
          </a:p>
        </p:txBody>
      </p:sp>
    </p:spTree>
    <p:extLst>
      <p:ext uri="{BB962C8B-B14F-4D97-AF65-F5344CB8AC3E}">
        <p14:creationId xmlns:p14="http://schemas.microsoft.com/office/powerpoint/2010/main" val="356978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DFT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20688"/>
            <a:ext cx="9111689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Definition: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The discrete Fourier transform (DFT) and its own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inverse DFT (IDFT) associated with a vector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X = ( X[0], X[1], … , X[N-1]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to a vector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x = ( x[0], x[1], …, x[N-1] 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of  N data points, is given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7988" y="4149725"/>
          <a:ext cx="8405812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952500" progId="Equation.3">
                  <p:embed/>
                </p:oleObj>
              </mc:Choice>
              <mc:Fallback>
                <p:oleObj name="Equation" r:id="rId2" imgW="2895600" imgH="952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4149725"/>
                        <a:ext cx="8405812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949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6890" y="116632"/>
            <a:ext cx="2776421" cy="273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clear all</a:t>
            </a:r>
          </a:p>
          <a:p>
            <a:r>
              <a:rPr lang="en-US" sz="800" dirty="0"/>
              <a:t>close all</a:t>
            </a:r>
          </a:p>
          <a:p>
            <a:r>
              <a:rPr lang="en-US" sz="800" dirty="0" err="1"/>
              <a:t>sampling_rate</a:t>
            </a:r>
            <a:r>
              <a:rPr lang="en-US" sz="800" dirty="0"/>
              <a:t>=100;%Hz</a:t>
            </a:r>
          </a:p>
          <a:p>
            <a:r>
              <a:rPr lang="en-US" sz="800" dirty="0"/>
              <a:t>omega=30; %signal </a:t>
            </a:r>
            <a:r>
              <a:rPr lang="en-US" sz="800" dirty="0" err="1"/>
              <a:t>frequecy</a:t>
            </a:r>
            <a:r>
              <a:rPr lang="en-US" sz="800" dirty="0"/>
              <a:t> Hz</a:t>
            </a:r>
          </a:p>
          <a:p>
            <a:r>
              <a:rPr lang="en-US" sz="800" dirty="0"/>
              <a:t>N=20000; %total number of samples</a:t>
            </a:r>
          </a:p>
          <a:p>
            <a:r>
              <a:rPr lang="da-DK" sz="800" dirty="0"/>
              <a:t>for i=1:N</a:t>
            </a:r>
          </a:p>
          <a:p>
            <a:r>
              <a:rPr lang="da-DK" sz="800" dirty="0"/>
              <a:t>    </a:t>
            </a:r>
            <a:r>
              <a:rPr lang="da-DK" sz="800" dirty="0" err="1"/>
              <a:t>x_sound</a:t>
            </a:r>
            <a:r>
              <a:rPr lang="da-DK" sz="800" dirty="0"/>
              <a:t>(i)=</a:t>
            </a:r>
            <a:r>
              <a:rPr lang="da-DK" sz="800" dirty="0" err="1"/>
              <a:t>cos</a:t>
            </a:r>
            <a:r>
              <a:rPr lang="da-DK" sz="800" dirty="0"/>
              <a:t>(2*pi*omega*i/</a:t>
            </a:r>
            <a:r>
              <a:rPr lang="da-DK" sz="800" dirty="0" err="1"/>
              <a:t>sampling_rate</a:t>
            </a:r>
            <a:r>
              <a:rPr lang="da-DK" sz="800" dirty="0"/>
              <a:t>);  %signal</a:t>
            </a:r>
          </a:p>
          <a:p>
            <a:r>
              <a:rPr lang="da-DK" sz="800" dirty="0"/>
              <a:t>    x(i)=</a:t>
            </a:r>
            <a:r>
              <a:rPr lang="da-DK" sz="800" dirty="0" err="1"/>
              <a:t>x_sound</a:t>
            </a:r>
            <a:r>
              <a:rPr lang="da-DK" sz="800" dirty="0"/>
              <a:t>(i)+2*</a:t>
            </a:r>
            <a:r>
              <a:rPr lang="da-DK" sz="800" dirty="0" err="1"/>
              <a:t>randn</a:t>
            </a:r>
            <a:r>
              <a:rPr lang="da-DK" sz="800" dirty="0"/>
              <a:t>(1,1); %</a:t>
            </a:r>
            <a:r>
              <a:rPr lang="da-DK" sz="800" dirty="0" err="1"/>
              <a:t>signal+noise</a:t>
            </a:r>
            <a:endParaRPr lang="da-DK" sz="800" dirty="0"/>
          </a:p>
          <a:p>
            <a:r>
              <a:rPr lang="da-DK" sz="800" dirty="0"/>
              <a:t>    </a:t>
            </a:r>
            <a:r>
              <a:rPr lang="da-DK" sz="800" dirty="0" err="1"/>
              <a:t>axis</a:t>
            </a:r>
            <a:r>
              <a:rPr lang="da-DK" sz="800" dirty="0"/>
              <a:t>(i)=</a:t>
            </a:r>
            <a:r>
              <a:rPr lang="da-DK" sz="800" dirty="0" err="1"/>
              <a:t>sampling_rate</a:t>
            </a:r>
            <a:r>
              <a:rPr lang="da-DK" sz="800" dirty="0"/>
              <a:t>*i/N;  % for </a:t>
            </a:r>
            <a:r>
              <a:rPr lang="da-DK" sz="800" dirty="0" err="1"/>
              <a:t>psd</a:t>
            </a:r>
            <a:endParaRPr lang="da-DK" sz="800" dirty="0"/>
          </a:p>
          <a:p>
            <a:r>
              <a:rPr lang="da-DK" sz="800" dirty="0"/>
              <a:t>    time(i)=i/</a:t>
            </a:r>
            <a:r>
              <a:rPr lang="da-DK" sz="800" dirty="0" err="1"/>
              <a:t>sampling_rate</a:t>
            </a:r>
            <a:r>
              <a:rPr lang="da-DK" sz="800" dirty="0"/>
              <a:t>;   % for time trace</a:t>
            </a:r>
          </a:p>
          <a:p>
            <a:r>
              <a:rPr lang="da-DK" sz="800" dirty="0"/>
              <a:t>end</a:t>
            </a:r>
          </a:p>
          <a:p>
            <a:r>
              <a:rPr lang="da-DK" sz="800" dirty="0"/>
              <a:t>subplot(1,2,1)</a:t>
            </a:r>
          </a:p>
          <a:p>
            <a:r>
              <a:rPr lang="da-DK" sz="800" dirty="0"/>
              <a:t>plot(</a:t>
            </a:r>
            <a:r>
              <a:rPr lang="da-DK" sz="800" dirty="0" err="1"/>
              <a:t>time,x</a:t>
            </a:r>
            <a:r>
              <a:rPr lang="da-DK" sz="800" dirty="0"/>
              <a:t>);  %signal + </a:t>
            </a:r>
            <a:r>
              <a:rPr lang="da-DK" sz="800" dirty="0" err="1"/>
              <a:t>noise</a:t>
            </a:r>
            <a:r>
              <a:rPr lang="da-DK" sz="800" dirty="0"/>
              <a:t>, time trace</a:t>
            </a:r>
          </a:p>
          <a:p>
            <a:r>
              <a:rPr lang="da-DK" sz="800" dirty="0" err="1"/>
              <a:t>xlabel</a:t>
            </a:r>
            <a:r>
              <a:rPr lang="da-DK" sz="800" dirty="0"/>
              <a:t>('</a:t>
            </a:r>
            <a:r>
              <a:rPr lang="da-DK" sz="800" dirty="0" err="1"/>
              <a:t>second</a:t>
            </a:r>
            <a:r>
              <a:rPr lang="da-DK" sz="800" dirty="0"/>
              <a:t>')</a:t>
            </a:r>
          </a:p>
          <a:p>
            <a:r>
              <a:rPr lang="da-DK" sz="800" dirty="0" err="1"/>
              <a:t>ylabel</a:t>
            </a:r>
            <a:r>
              <a:rPr lang="da-DK" sz="800" dirty="0"/>
              <a:t>('x')</a:t>
            </a:r>
          </a:p>
          <a:p>
            <a:r>
              <a:rPr lang="da-DK" sz="800" dirty="0"/>
              <a:t>       subplot(1,2,2)</a:t>
            </a:r>
          </a:p>
          <a:p>
            <a:r>
              <a:rPr lang="da-DK" sz="800" dirty="0"/>
              <a:t>plot(</a:t>
            </a:r>
            <a:r>
              <a:rPr lang="da-DK" sz="800" dirty="0" err="1"/>
              <a:t>axis,abs</a:t>
            </a:r>
            <a:r>
              <a:rPr lang="da-DK" sz="800" dirty="0"/>
              <a:t>(</a:t>
            </a:r>
            <a:r>
              <a:rPr lang="da-DK" sz="800" dirty="0" err="1"/>
              <a:t>fft</a:t>
            </a:r>
            <a:r>
              <a:rPr lang="da-DK" sz="800" dirty="0"/>
              <a:t>(x)),'r');  % magnitude of signal</a:t>
            </a:r>
          </a:p>
          <a:p>
            <a:r>
              <a:rPr lang="da-DK" sz="800" dirty="0" err="1"/>
              <a:t>xlabel</a:t>
            </a:r>
            <a:r>
              <a:rPr lang="da-DK" sz="800" dirty="0"/>
              <a:t>('Hz');</a:t>
            </a:r>
          </a:p>
          <a:p>
            <a:r>
              <a:rPr lang="da-DK" sz="800" dirty="0" err="1"/>
              <a:t>ylabel</a:t>
            </a:r>
            <a:r>
              <a:rPr lang="da-DK" sz="800" dirty="0"/>
              <a:t>('Amplitude')</a:t>
            </a:r>
          </a:p>
          <a:p>
            <a:r>
              <a:rPr lang="da-DK" sz="800" dirty="0"/>
              <a:t>sound(</a:t>
            </a:r>
            <a:r>
              <a:rPr lang="da-DK" sz="800" dirty="0" err="1"/>
              <a:t>x_sound</a:t>
            </a:r>
            <a:r>
              <a:rPr lang="da-DK" sz="800" dirty="0"/>
              <a:t>)</a:t>
            </a:r>
          </a:p>
          <a:p>
            <a:endParaRPr lang="zh-CN" altLang="en-US" sz="600" dirty="0">
              <a:solidFill>
                <a:srgbClr val="000000"/>
              </a:solidFill>
            </a:endParaRPr>
          </a:p>
          <a:p>
            <a:endParaRPr lang="en-US" sz="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Mysterious sound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" y="1988840"/>
            <a:ext cx="8722969" cy="414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309320"/>
            <a:ext cx="414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</a:t>
            </a:r>
            <a:r>
              <a:rPr lang="en-US" dirty="0" err="1"/>
              <a:t>Matlab</a:t>
            </a:r>
            <a:r>
              <a:rPr lang="en-US" dirty="0"/>
              <a:t> program is left on slides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Fig. 2</a:t>
            </a:r>
          </a:p>
        </p:txBody>
      </p:sp>
      <p:pic>
        <p:nvPicPr>
          <p:cNvPr id="4" name="mysteriou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1328" y="1320056"/>
            <a:ext cx="812800" cy="812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44478" y="2047156"/>
            <a:ext cx="432048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4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6890" y="116632"/>
            <a:ext cx="2776421" cy="2739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clear all</a:t>
            </a:r>
          </a:p>
          <a:p>
            <a:r>
              <a:rPr lang="en-US" sz="800" dirty="0"/>
              <a:t>close all</a:t>
            </a:r>
          </a:p>
          <a:p>
            <a:r>
              <a:rPr lang="en-US" sz="800" dirty="0" err="1"/>
              <a:t>sampling_rate</a:t>
            </a:r>
            <a:r>
              <a:rPr lang="en-US" sz="800" dirty="0"/>
              <a:t>=100;%Hz</a:t>
            </a:r>
          </a:p>
          <a:p>
            <a:r>
              <a:rPr lang="en-US" sz="800" dirty="0"/>
              <a:t>omega=30; %signal </a:t>
            </a:r>
            <a:r>
              <a:rPr lang="en-US" sz="800" dirty="0" err="1"/>
              <a:t>frequecy</a:t>
            </a:r>
            <a:r>
              <a:rPr lang="en-US" sz="800" dirty="0"/>
              <a:t> Hz</a:t>
            </a:r>
          </a:p>
          <a:p>
            <a:r>
              <a:rPr lang="en-US" sz="800" dirty="0"/>
              <a:t>N=20000; %total number of samples</a:t>
            </a:r>
          </a:p>
          <a:p>
            <a:r>
              <a:rPr lang="da-DK" sz="800" dirty="0"/>
              <a:t>for i=1:N</a:t>
            </a:r>
          </a:p>
          <a:p>
            <a:r>
              <a:rPr lang="da-DK" sz="800" dirty="0"/>
              <a:t>    </a:t>
            </a:r>
            <a:r>
              <a:rPr lang="da-DK" sz="800" dirty="0" err="1"/>
              <a:t>x_sound</a:t>
            </a:r>
            <a:r>
              <a:rPr lang="da-DK" sz="800" dirty="0"/>
              <a:t>(i)=</a:t>
            </a:r>
            <a:r>
              <a:rPr lang="da-DK" sz="800" dirty="0" err="1"/>
              <a:t>cos</a:t>
            </a:r>
            <a:r>
              <a:rPr lang="da-DK" sz="800" dirty="0"/>
              <a:t>(2*pi*omega*i/</a:t>
            </a:r>
            <a:r>
              <a:rPr lang="da-DK" sz="800" dirty="0" err="1"/>
              <a:t>sampling_rate</a:t>
            </a:r>
            <a:r>
              <a:rPr lang="da-DK" sz="800" dirty="0"/>
              <a:t>);  %signal</a:t>
            </a:r>
          </a:p>
          <a:p>
            <a:r>
              <a:rPr lang="da-DK" sz="800" dirty="0"/>
              <a:t>    x(i)=</a:t>
            </a:r>
            <a:r>
              <a:rPr lang="da-DK" sz="800" dirty="0" err="1"/>
              <a:t>x_sound</a:t>
            </a:r>
            <a:r>
              <a:rPr lang="da-DK" sz="800" dirty="0"/>
              <a:t>(i)+2*</a:t>
            </a:r>
            <a:r>
              <a:rPr lang="da-DK" sz="800" dirty="0" err="1"/>
              <a:t>randn</a:t>
            </a:r>
            <a:r>
              <a:rPr lang="da-DK" sz="800" dirty="0"/>
              <a:t>(1,1); %</a:t>
            </a:r>
            <a:r>
              <a:rPr lang="da-DK" sz="800" dirty="0" err="1"/>
              <a:t>signal+noise</a:t>
            </a:r>
            <a:endParaRPr lang="da-DK" sz="800" dirty="0"/>
          </a:p>
          <a:p>
            <a:r>
              <a:rPr lang="da-DK" sz="800" dirty="0"/>
              <a:t>    </a:t>
            </a:r>
            <a:r>
              <a:rPr lang="da-DK" sz="800" dirty="0" err="1"/>
              <a:t>axis</a:t>
            </a:r>
            <a:r>
              <a:rPr lang="da-DK" sz="800" dirty="0"/>
              <a:t>(i)=</a:t>
            </a:r>
            <a:r>
              <a:rPr lang="da-DK" sz="800" dirty="0" err="1"/>
              <a:t>sampling_rate</a:t>
            </a:r>
            <a:r>
              <a:rPr lang="da-DK" sz="800" dirty="0"/>
              <a:t>*i/N;  % for </a:t>
            </a:r>
            <a:r>
              <a:rPr lang="da-DK" sz="800" dirty="0" err="1"/>
              <a:t>psd</a:t>
            </a:r>
            <a:endParaRPr lang="da-DK" sz="800" dirty="0"/>
          </a:p>
          <a:p>
            <a:r>
              <a:rPr lang="da-DK" sz="800" dirty="0"/>
              <a:t>    time(i)=i/</a:t>
            </a:r>
            <a:r>
              <a:rPr lang="da-DK" sz="800" dirty="0" err="1"/>
              <a:t>sampling_rate</a:t>
            </a:r>
            <a:r>
              <a:rPr lang="da-DK" sz="800" dirty="0"/>
              <a:t>;   % for time trace</a:t>
            </a:r>
          </a:p>
          <a:p>
            <a:r>
              <a:rPr lang="da-DK" sz="800" dirty="0"/>
              <a:t>end</a:t>
            </a:r>
          </a:p>
          <a:p>
            <a:r>
              <a:rPr lang="da-DK" sz="800" dirty="0"/>
              <a:t>subplot(1,2,1)</a:t>
            </a:r>
          </a:p>
          <a:p>
            <a:r>
              <a:rPr lang="da-DK" sz="800" dirty="0"/>
              <a:t>plot(</a:t>
            </a:r>
            <a:r>
              <a:rPr lang="da-DK" sz="800" dirty="0" err="1"/>
              <a:t>time,x</a:t>
            </a:r>
            <a:r>
              <a:rPr lang="da-DK" sz="800" dirty="0"/>
              <a:t>);  %signal + </a:t>
            </a:r>
            <a:r>
              <a:rPr lang="da-DK" sz="800" dirty="0" err="1"/>
              <a:t>noise</a:t>
            </a:r>
            <a:r>
              <a:rPr lang="da-DK" sz="800" dirty="0"/>
              <a:t>, time trace</a:t>
            </a:r>
          </a:p>
          <a:p>
            <a:r>
              <a:rPr lang="da-DK" sz="800" dirty="0" err="1"/>
              <a:t>xlabel</a:t>
            </a:r>
            <a:r>
              <a:rPr lang="da-DK" sz="800" dirty="0"/>
              <a:t>('</a:t>
            </a:r>
            <a:r>
              <a:rPr lang="da-DK" sz="800" dirty="0" err="1"/>
              <a:t>second</a:t>
            </a:r>
            <a:r>
              <a:rPr lang="da-DK" sz="800" dirty="0"/>
              <a:t>')</a:t>
            </a:r>
          </a:p>
          <a:p>
            <a:r>
              <a:rPr lang="da-DK" sz="800" dirty="0" err="1"/>
              <a:t>ylabel</a:t>
            </a:r>
            <a:r>
              <a:rPr lang="da-DK" sz="800" dirty="0"/>
              <a:t>('x')</a:t>
            </a:r>
          </a:p>
          <a:p>
            <a:r>
              <a:rPr lang="da-DK" sz="800" dirty="0"/>
              <a:t>       subplot(1,2,2)</a:t>
            </a:r>
          </a:p>
          <a:p>
            <a:r>
              <a:rPr lang="da-DK" sz="800" dirty="0"/>
              <a:t>plot(</a:t>
            </a:r>
            <a:r>
              <a:rPr lang="da-DK" sz="800" dirty="0" err="1"/>
              <a:t>axis,abs</a:t>
            </a:r>
            <a:r>
              <a:rPr lang="da-DK" sz="800" dirty="0"/>
              <a:t>(</a:t>
            </a:r>
            <a:r>
              <a:rPr lang="da-DK" sz="800" dirty="0" err="1"/>
              <a:t>fft</a:t>
            </a:r>
            <a:r>
              <a:rPr lang="da-DK" sz="800" dirty="0"/>
              <a:t>(x)),'r');  % magnitude of signal</a:t>
            </a:r>
          </a:p>
          <a:p>
            <a:r>
              <a:rPr lang="da-DK" sz="800" dirty="0" err="1"/>
              <a:t>xlabel</a:t>
            </a:r>
            <a:r>
              <a:rPr lang="da-DK" sz="800" dirty="0"/>
              <a:t>('Hz');</a:t>
            </a:r>
          </a:p>
          <a:p>
            <a:r>
              <a:rPr lang="da-DK" sz="800" dirty="0" err="1"/>
              <a:t>ylabel</a:t>
            </a:r>
            <a:r>
              <a:rPr lang="da-DK" sz="800" dirty="0"/>
              <a:t>('Amplitude')</a:t>
            </a:r>
          </a:p>
          <a:p>
            <a:r>
              <a:rPr lang="da-DK" sz="800" dirty="0"/>
              <a:t>sound(</a:t>
            </a:r>
            <a:r>
              <a:rPr lang="da-DK" sz="800" dirty="0" err="1"/>
              <a:t>x_sound</a:t>
            </a:r>
            <a:r>
              <a:rPr lang="da-DK" sz="800" dirty="0"/>
              <a:t>)</a:t>
            </a:r>
          </a:p>
          <a:p>
            <a:endParaRPr lang="zh-CN" altLang="en-US" sz="600" dirty="0">
              <a:solidFill>
                <a:srgbClr val="000000"/>
              </a:solidFill>
            </a:endParaRPr>
          </a:p>
          <a:p>
            <a:endParaRPr lang="en-US" sz="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Mysterious sound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" y="1988840"/>
            <a:ext cx="8722969" cy="414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309320"/>
            <a:ext cx="414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</a:t>
            </a:r>
            <a:r>
              <a:rPr lang="en-US" dirty="0" err="1"/>
              <a:t>Matlab</a:t>
            </a:r>
            <a:r>
              <a:rPr lang="en-US" dirty="0"/>
              <a:t> program is left on slides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Fig. 2</a:t>
            </a:r>
          </a:p>
        </p:txBody>
      </p:sp>
      <p:pic>
        <p:nvPicPr>
          <p:cNvPr id="4" name="mysteriou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1328" y="9807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-171400"/>
            <a:ext cx="923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Mysterious sound: sampling  window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" y="1988840"/>
            <a:ext cx="4330481" cy="414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30932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magnitude of the y-axis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Fig. 2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D280BC-C3FD-44C1-9325-D3AFE67D3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953773"/>
            <a:ext cx="4619285" cy="40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55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-171400"/>
            <a:ext cx="923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Mysterious sound: sampling  window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" y="1628800"/>
            <a:ext cx="4330481" cy="414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30932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magnitude of the y-axis 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D280BC-C3FD-44C1-9325-D3AFE67D3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2" y="3719267"/>
            <a:ext cx="4619285" cy="25900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E6A4A1-1788-4446-88FF-6F111EB74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34" y="1050408"/>
            <a:ext cx="4330481" cy="25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4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996952"/>
            <a:ext cx="432049" cy="864096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445224"/>
            <a:ext cx="5544616" cy="136815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Signals 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1368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9792" y="908720"/>
            <a:ext cx="288032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2267744" y="3933056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339752" y="2060848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3140968"/>
            <a:ext cx="181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{x[0], …, x[N-1]}</a:t>
            </a:r>
          </a:p>
        </p:txBody>
      </p:sp>
    </p:spTree>
    <p:extLst>
      <p:ext uri="{BB962C8B-B14F-4D97-AF65-F5344CB8AC3E}">
        <p14:creationId xmlns:p14="http://schemas.microsoft.com/office/powerpoint/2010/main" val="3039588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996952"/>
            <a:ext cx="432049" cy="72008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445224"/>
            <a:ext cx="5184576" cy="136815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Signals 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1368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9792" y="908720"/>
            <a:ext cx="288032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2289448" y="3717032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339752" y="2060848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45676"/>
            <a:ext cx="5112568" cy="24382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28184" y="908720"/>
            <a:ext cx="936104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titl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96952"/>
            <a:ext cx="1296144" cy="720080"/>
          </a:xfrm>
          <a:prstGeom prst="rect">
            <a:avLst/>
          </a:prstGeom>
        </p:spPr>
      </p:pic>
      <p:sp>
        <p:nvSpPr>
          <p:cNvPr id="15" name="Down Arrow Callout 14"/>
          <p:cNvSpPr/>
          <p:nvPr/>
        </p:nvSpPr>
        <p:spPr>
          <a:xfrm>
            <a:off x="6228184" y="2132856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6228184" y="3717032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924944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{x[0], …, x[N-1]}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2996952"/>
            <a:ext cx="194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{x[0], …, x[2N-1]}</a:t>
            </a:r>
          </a:p>
        </p:txBody>
      </p:sp>
    </p:spTree>
    <p:extLst>
      <p:ext uri="{BB962C8B-B14F-4D97-AF65-F5344CB8AC3E}">
        <p14:creationId xmlns:p14="http://schemas.microsoft.com/office/powerpoint/2010/main" val="1840527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Signals 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1368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908720"/>
            <a:ext cx="1152128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1475656" y="3789040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1475656" y="2082552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8064" y="980728"/>
            <a:ext cx="3096344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6228184" y="2132856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6228184" y="3717032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pic>
        <p:nvPicPr>
          <p:cNvPr id="17" name="Picture 16" descr="untit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1440160" cy="792088"/>
          </a:xfrm>
          <a:prstGeom prst="rect">
            <a:avLst/>
          </a:prstGeom>
        </p:spPr>
      </p:pic>
      <p:pic>
        <p:nvPicPr>
          <p:cNvPr id="18" name="Picture 17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623414" cy="1322948"/>
          </a:xfrm>
          <a:prstGeom prst="rect">
            <a:avLst/>
          </a:prstGeom>
        </p:spPr>
      </p:pic>
      <p:pic>
        <p:nvPicPr>
          <p:cNvPr id="19" name="Picture 18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3888432" cy="2232248"/>
          </a:xfrm>
          <a:prstGeom prst="rect">
            <a:avLst/>
          </a:prstGeom>
        </p:spPr>
      </p:pic>
      <p:pic>
        <p:nvPicPr>
          <p:cNvPr id="20" name="Picture 19" descr="untit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0" y="3068960"/>
            <a:ext cx="4525012" cy="6380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4580" y="4725144"/>
            <a:ext cx="194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{x[0], …, x[3N-1]}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91880" y="3933056"/>
            <a:ext cx="194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{x[0], …, x[8N-1]}</a:t>
            </a:r>
          </a:p>
        </p:txBody>
      </p:sp>
    </p:spTree>
    <p:extLst>
      <p:ext uri="{BB962C8B-B14F-4D97-AF65-F5344CB8AC3E}">
        <p14:creationId xmlns:p14="http://schemas.microsoft.com/office/powerpoint/2010/main" val="2663439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Signals 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13681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908720"/>
            <a:ext cx="1152128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/>
          <p:cNvSpPr/>
          <p:nvPr/>
        </p:nvSpPr>
        <p:spPr>
          <a:xfrm>
            <a:off x="1475656" y="3789040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1475656" y="2082552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8064" y="908720"/>
            <a:ext cx="3096344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6228184" y="2132856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Use this signal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6228184" y="3717032"/>
            <a:ext cx="9144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FFT</a:t>
            </a:r>
          </a:p>
        </p:txBody>
      </p:sp>
      <p:pic>
        <p:nvPicPr>
          <p:cNvPr id="17" name="Picture 16" descr="untit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1440160" cy="792088"/>
          </a:xfrm>
          <a:prstGeom prst="rect">
            <a:avLst/>
          </a:prstGeom>
        </p:spPr>
      </p:pic>
      <p:pic>
        <p:nvPicPr>
          <p:cNvPr id="18" name="Picture 17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623414" cy="1322948"/>
          </a:xfrm>
          <a:prstGeom prst="rect">
            <a:avLst/>
          </a:prstGeom>
        </p:spPr>
      </p:pic>
      <p:pic>
        <p:nvPicPr>
          <p:cNvPr id="19" name="Picture 18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3888432" cy="2232248"/>
          </a:xfrm>
          <a:prstGeom prst="rect">
            <a:avLst/>
          </a:prstGeom>
        </p:spPr>
      </p:pic>
      <p:pic>
        <p:nvPicPr>
          <p:cNvPr id="20" name="Picture 19" descr="untitl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0" y="3068960"/>
            <a:ext cx="4525012" cy="638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84" y="3068960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With the increased</a:t>
            </a:r>
          </a:p>
          <a:p>
            <a:r>
              <a:rPr lang="en-US" sz="1600" dirty="0"/>
              <a:t>     signal length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power increases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We can locate the signal more precisely</a:t>
            </a:r>
          </a:p>
        </p:txBody>
      </p:sp>
    </p:spTree>
    <p:extLst>
      <p:ext uri="{BB962C8B-B14F-4D97-AF65-F5344CB8AC3E}">
        <p14:creationId xmlns:p14="http://schemas.microsoft.com/office/powerpoint/2010/main" val="2129884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noise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285" y="998145"/>
            <a:ext cx="79208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When N is large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          abs (DFT ( {x[n], n=0, …, N-1} ) )   </a:t>
            </a:r>
            <a:r>
              <a:rPr lang="en-US" sz="32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/>
              <a:t>  DFT ( {</a:t>
            </a:r>
            <a:r>
              <a:rPr lang="en-US" dirty="0">
                <a:latin typeface="Symbol" charset="2"/>
                <a:cs typeface="Symbol" charset="2"/>
              </a:rPr>
              <a:t>g </a:t>
            </a:r>
            <a:r>
              <a:rPr lang="en-US" dirty="0"/>
              <a:t>[n] } )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    where </a:t>
            </a:r>
            <a:r>
              <a:rPr lang="en-US" dirty="0">
                <a:latin typeface="Symbol" charset="2"/>
                <a:cs typeface="Symbol" charset="2"/>
              </a:rPr>
              <a:t>g </a:t>
            </a:r>
            <a:r>
              <a:rPr lang="en-US" dirty="0"/>
              <a:t>[n]  is the auto-correlation function (ACF)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Remember that the ACF of white noise is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</a:t>
            </a:r>
          </a:p>
        </p:txBody>
      </p:sp>
      <p:pic>
        <p:nvPicPr>
          <p:cNvPr id="7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672408" cy="181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85779"/>
              </p:ext>
            </p:extLst>
          </p:nvPr>
        </p:nvGraphicFramePr>
        <p:xfrm>
          <a:off x="683568" y="5517232"/>
          <a:ext cx="37444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9100" imgH="457200" progId="Equation.3">
                  <p:embed/>
                </p:oleObj>
              </mc:Choice>
              <mc:Fallback>
                <p:oleObj name="Equation" r:id="rId3" imgW="29591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5517232"/>
                        <a:ext cx="3744416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F849BDCB-6C7C-4D7E-AF82-953A291D5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3707" b="18500"/>
          <a:stretch/>
        </p:blipFill>
        <p:spPr>
          <a:xfrm>
            <a:off x="5076057" y="2996952"/>
            <a:ext cx="4042610" cy="36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noise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792088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When N is large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          abs (DFT ( {x[n], n=0, …, N-1} ) ) 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DFT ( {</a:t>
            </a:r>
            <a:r>
              <a:rPr lang="en-US" dirty="0">
                <a:latin typeface="Symbol" charset="2"/>
                <a:cs typeface="Symbol" charset="2"/>
              </a:rPr>
              <a:t>g </a:t>
            </a:r>
            <a:r>
              <a:rPr lang="en-US" dirty="0"/>
              <a:t>[n] } )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    where </a:t>
            </a:r>
            <a:r>
              <a:rPr lang="en-US" dirty="0">
                <a:latin typeface="Symbol" charset="2"/>
                <a:cs typeface="Symbol" charset="2"/>
              </a:rPr>
              <a:t>g </a:t>
            </a:r>
            <a:r>
              <a:rPr lang="en-US" dirty="0"/>
              <a:t>[n]  is the auto-correlation function (ACF)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Remember that the ACF of white noise is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</a:t>
            </a:r>
          </a:p>
        </p:txBody>
      </p:sp>
      <p:pic>
        <p:nvPicPr>
          <p:cNvPr id="7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672408" cy="181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97718"/>
              </p:ext>
            </p:extLst>
          </p:nvPr>
        </p:nvGraphicFramePr>
        <p:xfrm>
          <a:off x="683568" y="5517232"/>
          <a:ext cx="374441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9100" imgH="457200" progId="Equation.3">
                  <p:embed/>
                </p:oleObj>
              </mc:Choice>
              <mc:Fallback>
                <p:oleObj name="Equation" r:id="rId3" imgW="29591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5517232"/>
                        <a:ext cx="3744416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Untitled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4104456" cy="1728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5589240"/>
            <a:ext cx="47628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Powers are equally distributed at each frequency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Hence the name of ‘white noise’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Colour</a:t>
            </a:r>
            <a:r>
              <a:rPr lang="en-US" sz="1400" dirty="0"/>
              <a:t> noise: not equally distributed (ACF is not delta)</a:t>
            </a:r>
          </a:p>
        </p:txBody>
      </p:sp>
    </p:spTree>
    <p:extLst>
      <p:ext uri="{BB962C8B-B14F-4D97-AF65-F5344CB8AC3E}">
        <p14:creationId xmlns:p14="http://schemas.microsoft.com/office/powerpoint/2010/main" val="13272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 I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220073" y="4077073"/>
            <a:ext cx="2880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436096" y="28527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435600" y="6021388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436096" y="4941168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435600" y="321310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436096" y="6021388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90872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Consider the delta (impulse) function x[n]=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[n], we have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43608" y="1412776"/>
          <a:ext cx="564062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600" imgH="457200" progId="Equation.3">
                  <p:embed/>
                </p:oleObj>
              </mc:Choice>
              <mc:Fallback>
                <p:oleObj name="Equation" r:id="rId2" imgW="2387600" imgH="4572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1412776"/>
                        <a:ext cx="5640627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2636912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amplitude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4797152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                                    2p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6165304"/>
            <a:ext cx="263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                                   2p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28498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16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4040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604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6512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dirty="0">
                <a:solidFill>
                  <a:srgbClr val="FF0000"/>
                </a:solidFill>
              </a:rPr>
              <a:t>Issues on noise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268760"/>
            <a:ext cx="4380000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that the ACF of white noise is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</a:t>
            </a:r>
          </a:p>
        </p:txBody>
      </p:sp>
      <p:pic>
        <p:nvPicPr>
          <p:cNvPr id="7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672408" cy="181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68325"/>
              </p:ext>
            </p:extLst>
          </p:nvPr>
        </p:nvGraphicFramePr>
        <p:xfrm>
          <a:off x="755576" y="5517232"/>
          <a:ext cx="338437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9100" imgH="457200" progId="Equation.3">
                  <p:embed/>
                </p:oleObj>
              </mc:Choice>
              <mc:Fallback>
                <p:oleObj name="Equation" r:id="rId3" imgW="29591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5517232"/>
                        <a:ext cx="3384376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Untitled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4104456" cy="17281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436096" y="3140968"/>
            <a:ext cx="864096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452320" y="2708920"/>
            <a:ext cx="936104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5589240"/>
            <a:ext cx="47628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Powers are equally distributed at each frequency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Hence the name of ‘white noise’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Colour</a:t>
            </a:r>
            <a:r>
              <a:rPr lang="en-US" sz="1400" dirty="0"/>
              <a:t> noise: not equally distributed (ACF is not delta)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764704"/>
            <a:ext cx="4974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White light passes a prism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00000">
            <a:off x="5343127" y="555428"/>
            <a:ext cx="3256650" cy="2171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7240" y="908720"/>
            <a:ext cx="349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 light goes through a prism</a:t>
            </a:r>
          </a:p>
        </p:txBody>
      </p:sp>
    </p:spTree>
    <p:extLst>
      <p:ext uri="{BB962C8B-B14F-4D97-AF65-F5344CB8AC3E}">
        <p14:creationId xmlns:p14="http://schemas.microsoft.com/office/powerpoint/2010/main" val="2953443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1707" y="-27384"/>
            <a:ext cx="1804513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clear all</a:t>
            </a:r>
          </a:p>
          <a:p>
            <a:r>
              <a:rPr lang="en-US" sz="500" dirty="0"/>
              <a:t>close all</a:t>
            </a:r>
          </a:p>
          <a:p>
            <a:r>
              <a:rPr lang="en-US" sz="500" dirty="0" err="1"/>
              <a:t>sampling_rate</a:t>
            </a:r>
            <a:r>
              <a:rPr lang="en-US" sz="500" dirty="0"/>
              <a:t>=100;%Hz</a:t>
            </a:r>
          </a:p>
          <a:p>
            <a:r>
              <a:rPr lang="en-US" sz="500" dirty="0"/>
              <a:t>omega=30; %signal </a:t>
            </a:r>
            <a:r>
              <a:rPr lang="en-US" sz="500" dirty="0" err="1"/>
              <a:t>frequecy</a:t>
            </a:r>
            <a:r>
              <a:rPr lang="en-US" sz="500" dirty="0"/>
              <a:t> Hz</a:t>
            </a:r>
          </a:p>
          <a:p>
            <a:r>
              <a:rPr lang="en-US" sz="500" dirty="0"/>
              <a:t>N=20000; %total number of samples</a:t>
            </a:r>
          </a:p>
          <a:p>
            <a:r>
              <a:rPr lang="da-DK" sz="500" dirty="0"/>
              <a:t>for i=1:N</a:t>
            </a:r>
          </a:p>
          <a:p>
            <a:r>
              <a:rPr lang="da-DK" sz="500" dirty="0"/>
              <a:t>    </a:t>
            </a:r>
            <a:r>
              <a:rPr lang="da-DK" sz="500" dirty="0" err="1"/>
              <a:t>x_sound</a:t>
            </a:r>
            <a:r>
              <a:rPr lang="da-DK" sz="500" dirty="0"/>
              <a:t>(i)=</a:t>
            </a:r>
            <a:r>
              <a:rPr lang="da-DK" sz="500" dirty="0" err="1"/>
              <a:t>cos</a:t>
            </a:r>
            <a:r>
              <a:rPr lang="da-DK" sz="500" dirty="0"/>
              <a:t>(2*pi*omega*i/</a:t>
            </a:r>
            <a:r>
              <a:rPr lang="da-DK" sz="500" dirty="0" err="1"/>
              <a:t>sampling_rate</a:t>
            </a:r>
            <a:r>
              <a:rPr lang="da-DK" sz="500" dirty="0"/>
              <a:t>);  %signal</a:t>
            </a:r>
          </a:p>
          <a:p>
            <a:r>
              <a:rPr lang="da-DK" sz="500" dirty="0"/>
              <a:t>    x(i)=</a:t>
            </a:r>
            <a:r>
              <a:rPr lang="da-DK" sz="500" dirty="0" err="1"/>
              <a:t>x_sound</a:t>
            </a:r>
            <a:r>
              <a:rPr lang="da-DK" sz="500" dirty="0"/>
              <a:t>(i)+2*</a:t>
            </a:r>
            <a:r>
              <a:rPr lang="da-DK" sz="500" dirty="0" err="1"/>
              <a:t>randn</a:t>
            </a:r>
            <a:r>
              <a:rPr lang="da-DK" sz="500" dirty="0"/>
              <a:t>(1,1); %</a:t>
            </a:r>
            <a:r>
              <a:rPr lang="da-DK" sz="500" dirty="0" err="1"/>
              <a:t>signal+noise</a:t>
            </a:r>
            <a:endParaRPr lang="da-DK" sz="500" dirty="0"/>
          </a:p>
          <a:p>
            <a:r>
              <a:rPr lang="da-DK" sz="500" dirty="0"/>
              <a:t>    </a:t>
            </a:r>
            <a:r>
              <a:rPr lang="da-DK" sz="500" dirty="0" err="1"/>
              <a:t>axis</a:t>
            </a:r>
            <a:r>
              <a:rPr lang="da-DK" sz="500" dirty="0"/>
              <a:t>(i)=</a:t>
            </a:r>
            <a:r>
              <a:rPr lang="da-DK" sz="500" dirty="0" err="1"/>
              <a:t>sampling_rate</a:t>
            </a:r>
            <a:r>
              <a:rPr lang="da-DK" sz="500" dirty="0"/>
              <a:t>*i/N;  % for </a:t>
            </a:r>
            <a:r>
              <a:rPr lang="da-DK" sz="500" dirty="0" err="1"/>
              <a:t>psd</a:t>
            </a:r>
            <a:endParaRPr lang="da-DK" sz="500" dirty="0"/>
          </a:p>
          <a:p>
            <a:r>
              <a:rPr lang="da-DK" sz="500" dirty="0"/>
              <a:t>    time(i)=i/</a:t>
            </a:r>
            <a:r>
              <a:rPr lang="da-DK" sz="500" dirty="0" err="1"/>
              <a:t>sampling_rate</a:t>
            </a:r>
            <a:r>
              <a:rPr lang="da-DK" sz="500" dirty="0"/>
              <a:t>;   % for time trace</a:t>
            </a:r>
          </a:p>
          <a:p>
            <a:r>
              <a:rPr lang="da-DK" sz="500" dirty="0"/>
              <a:t>end</a:t>
            </a:r>
          </a:p>
          <a:p>
            <a:r>
              <a:rPr lang="da-DK" sz="500" dirty="0"/>
              <a:t>subplot(1,2,1)</a:t>
            </a:r>
          </a:p>
          <a:p>
            <a:r>
              <a:rPr lang="da-DK" sz="500" dirty="0"/>
              <a:t>plot(</a:t>
            </a:r>
            <a:r>
              <a:rPr lang="da-DK" sz="500" dirty="0" err="1"/>
              <a:t>time,x</a:t>
            </a:r>
            <a:r>
              <a:rPr lang="da-DK" sz="500" dirty="0"/>
              <a:t>);  %signal + </a:t>
            </a:r>
            <a:r>
              <a:rPr lang="da-DK" sz="500" dirty="0" err="1"/>
              <a:t>noise</a:t>
            </a:r>
            <a:r>
              <a:rPr lang="da-DK" sz="500" dirty="0"/>
              <a:t>, time trace</a:t>
            </a:r>
          </a:p>
          <a:p>
            <a:r>
              <a:rPr lang="da-DK" sz="500" dirty="0" err="1"/>
              <a:t>xlabel</a:t>
            </a:r>
            <a:r>
              <a:rPr lang="da-DK" sz="500" dirty="0"/>
              <a:t>('</a:t>
            </a:r>
            <a:r>
              <a:rPr lang="da-DK" sz="500" dirty="0" err="1"/>
              <a:t>second</a:t>
            </a:r>
            <a:r>
              <a:rPr lang="da-DK" sz="500" dirty="0"/>
              <a:t>')</a:t>
            </a:r>
          </a:p>
          <a:p>
            <a:r>
              <a:rPr lang="da-DK" sz="500" dirty="0" err="1"/>
              <a:t>ylabel</a:t>
            </a:r>
            <a:r>
              <a:rPr lang="da-DK" sz="500" dirty="0"/>
              <a:t>('x')</a:t>
            </a:r>
          </a:p>
          <a:p>
            <a:r>
              <a:rPr lang="da-DK" sz="500" dirty="0"/>
              <a:t>       subplot(1,2,2)</a:t>
            </a:r>
          </a:p>
          <a:p>
            <a:r>
              <a:rPr lang="da-DK" sz="500" dirty="0"/>
              <a:t>plot(</a:t>
            </a:r>
            <a:r>
              <a:rPr lang="da-DK" sz="500" dirty="0" err="1"/>
              <a:t>axis,abs</a:t>
            </a:r>
            <a:r>
              <a:rPr lang="da-DK" sz="500" dirty="0"/>
              <a:t>(</a:t>
            </a:r>
            <a:r>
              <a:rPr lang="da-DK" sz="500" dirty="0" err="1"/>
              <a:t>fft</a:t>
            </a:r>
            <a:r>
              <a:rPr lang="da-DK" sz="500" dirty="0"/>
              <a:t>(x)),'r');  % magnitude of signal</a:t>
            </a:r>
          </a:p>
          <a:p>
            <a:r>
              <a:rPr lang="da-DK" sz="500" dirty="0" err="1"/>
              <a:t>xlabel</a:t>
            </a:r>
            <a:r>
              <a:rPr lang="da-DK" sz="500" dirty="0"/>
              <a:t>('Hz');</a:t>
            </a:r>
          </a:p>
          <a:p>
            <a:r>
              <a:rPr lang="da-DK" sz="500" dirty="0" err="1"/>
              <a:t>ylabel</a:t>
            </a:r>
            <a:r>
              <a:rPr lang="da-DK" sz="500" dirty="0"/>
              <a:t>('Amplitude')</a:t>
            </a:r>
          </a:p>
          <a:p>
            <a:endParaRPr lang="da-DK" sz="500" dirty="0"/>
          </a:p>
          <a:p>
            <a:endParaRPr lang="da-DK" sz="500" dirty="0"/>
          </a:p>
          <a:p>
            <a:r>
              <a:rPr lang="da-DK" sz="500" dirty="0"/>
              <a:t>load </a:t>
            </a:r>
            <a:r>
              <a:rPr lang="da-DK" sz="500" dirty="0" err="1"/>
              <a:t>handel.mat</a:t>
            </a:r>
            <a:endParaRPr lang="da-DK" sz="500" dirty="0"/>
          </a:p>
          <a:p>
            <a:endParaRPr lang="da-DK" sz="500" dirty="0"/>
          </a:p>
          <a:p>
            <a:r>
              <a:rPr lang="da-DK" sz="500" dirty="0" err="1"/>
              <a:t>filename</a:t>
            </a:r>
            <a:r>
              <a:rPr lang="da-DK" sz="500" dirty="0"/>
              <a:t> = '</a:t>
            </a:r>
            <a:r>
              <a:rPr lang="da-DK" sz="500" dirty="0" err="1"/>
              <a:t>handel.wav</a:t>
            </a:r>
            <a:r>
              <a:rPr lang="da-DK" sz="500" dirty="0"/>
              <a:t>';</a:t>
            </a:r>
          </a:p>
          <a:p>
            <a:r>
              <a:rPr lang="da-DK" sz="500" dirty="0" err="1"/>
              <a:t>audiowrite</a:t>
            </a:r>
            <a:r>
              <a:rPr lang="da-DK" sz="500" dirty="0"/>
              <a:t>(</a:t>
            </a:r>
            <a:r>
              <a:rPr lang="da-DK" sz="500" dirty="0" err="1"/>
              <a:t>filename,y,Fs</a:t>
            </a:r>
            <a:r>
              <a:rPr lang="da-DK" sz="500" dirty="0"/>
              <a:t>);</a:t>
            </a:r>
          </a:p>
          <a:p>
            <a:r>
              <a:rPr lang="da-DK" sz="500" dirty="0"/>
              <a:t>clear y Fs</a:t>
            </a:r>
          </a:p>
          <a:p>
            <a:r>
              <a:rPr lang="da-DK" sz="500" dirty="0"/>
              <a:t>sound(</a:t>
            </a:r>
            <a:r>
              <a:rPr lang="da-DK" sz="500" dirty="0" err="1"/>
              <a:t>x_sound</a:t>
            </a:r>
            <a:r>
              <a:rPr lang="da-DK" sz="500" dirty="0"/>
              <a:t>)</a:t>
            </a:r>
          </a:p>
          <a:p>
            <a:endParaRPr lang="zh-CN" altLang="en-US" sz="600" dirty="0">
              <a:solidFill>
                <a:srgbClr val="000000"/>
              </a:solidFill>
            </a:endParaRPr>
          </a:p>
          <a:p>
            <a:endParaRPr lang="en-US" sz="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Coming back to Mysterious sound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" y="1988840"/>
            <a:ext cx="8722969" cy="414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84784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Fig. 2</a:t>
            </a:r>
          </a:p>
        </p:txBody>
      </p:sp>
      <p:pic>
        <p:nvPicPr>
          <p:cNvPr id="4" name="mysteriou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1328" y="980728"/>
            <a:ext cx="812800" cy="8128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8100392" y="4653136"/>
            <a:ext cx="914400" cy="612648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8781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1707" y="476672"/>
            <a:ext cx="18045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clear all</a:t>
            </a:r>
          </a:p>
          <a:p>
            <a:r>
              <a:rPr lang="en-US" sz="500" dirty="0"/>
              <a:t>close all</a:t>
            </a:r>
          </a:p>
          <a:p>
            <a:r>
              <a:rPr lang="en-US" sz="500" dirty="0" err="1"/>
              <a:t>sampling_rate</a:t>
            </a:r>
            <a:r>
              <a:rPr lang="en-US" sz="500" dirty="0"/>
              <a:t>=100;%Hz</a:t>
            </a:r>
          </a:p>
          <a:p>
            <a:r>
              <a:rPr lang="en-US" sz="500" dirty="0"/>
              <a:t>omega=30; %signal </a:t>
            </a:r>
            <a:r>
              <a:rPr lang="en-US" sz="500" dirty="0" err="1"/>
              <a:t>frequecy</a:t>
            </a:r>
            <a:r>
              <a:rPr lang="en-US" sz="500" dirty="0"/>
              <a:t> Hz</a:t>
            </a:r>
          </a:p>
          <a:p>
            <a:r>
              <a:rPr lang="en-US" sz="500" dirty="0"/>
              <a:t>N=20000; %total number of samples</a:t>
            </a:r>
          </a:p>
          <a:p>
            <a:r>
              <a:rPr lang="da-DK" sz="500" dirty="0"/>
              <a:t>for i=1:N</a:t>
            </a:r>
          </a:p>
          <a:p>
            <a:r>
              <a:rPr lang="da-DK" sz="500" dirty="0"/>
              <a:t>    </a:t>
            </a:r>
            <a:r>
              <a:rPr lang="da-DK" sz="500" dirty="0" err="1"/>
              <a:t>x_sound</a:t>
            </a:r>
            <a:r>
              <a:rPr lang="da-DK" sz="500" dirty="0"/>
              <a:t>(i)=</a:t>
            </a:r>
            <a:r>
              <a:rPr lang="da-DK" sz="500" dirty="0" err="1"/>
              <a:t>cos</a:t>
            </a:r>
            <a:r>
              <a:rPr lang="da-DK" sz="500" dirty="0"/>
              <a:t>(2*pi*omega*i/</a:t>
            </a:r>
            <a:r>
              <a:rPr lang="da-DK" sz="500" dirty="0" err="1"/>
              <a:t>sampling_rate</a:t>
            </a:r>
            <a:r>
              <a:rPr lang="da-DK" sz="500" dirty="0"/>
              <a:t>);  %signal</a:t>
            </a:r>
          </a:p>
          <a:p>
            <a:r>
              <a:rPr lang="da-DK" sz="500" dirty="0"/>
              <a:t>    x(i)=</a:t>
            </a:r>
            <a:r>
              <a:rPr lang="da-DK" sz="500" dirty="0" err="1"/>
              <a:t>x_sound</a:t>
            </a:r>
            <a:r>
              <a:rPr lang="da-DK" sz="500" dirty="0"/>
              <a:t>(i)+2*</a:t>
            </a:r>
            <a:r>
              <a:rPr lang="da-DK" sz="500" dirty="0" err="1"/>
              <a:t>randn</a:t>
            </a:r>
            <a:r>
              <a:rPr lang="da-DK" sz="500" dirty="0"/>
              <a:t>(1,1); %</a:t>
            </a:r>
            <a:r>
              <a:rPr lang="da-DK" sz="500" dirty="0" err="1"/>
              <a:t>signal+noise</a:t>
            </a:r>
            <a:endParaRPr lang="da-DK" sz="500" dirty="0"/>
          </a:p>
          <a:p>
            <a:r>
              <a:rPr lang="da-DK" sz="500" dirty="0"/>
              <a:t>    </a:t>
            </a:r>
            <a:r>
              <a:rPr lang="da-DK" sz="500" dirty="0" err="1"/>
              <a:t>axis</a:t>
            </a:r>
            <a:r>
              <a:rPr lang="da-DK" sz="500" dirty="0"/>
              <a:t>(i)=</a:t>
            </a:r>
            <a:r>
              <a:rPr lang="da-DK" sz="500" dirty="0" err="1"/>
              <a:t>sampling_rate</a:t>
            </a:r>
            <a:r>
              <a:rPr lang="da-DK" sz="500" dirty="0"/>
              <a:t>*i/N;  % for </a:t>
            </a:r>
            <a:r>
              <a:rPr lang="da-DK" sz="500" dirty="0" err="1"/>
              <a:t>psd</a:t>
            </a:r>
            <a:endParaRPr lang="da-DK" sz="500" dirty="0"/>
          </a:p>
          <a:p>
            <a:r>
              <a:rPr lang="da-DK" sz="500" dirty="0"/>
              <a:t>    time(i)=i/</a:t>
            </a:r>
            <a:r>
              <a:rPr lang="da-DK" sz="500" dirty="0" err="1"/>
              <a:t>sampling_rate</a:t>
            </a:r>
            <a:r>
              <a:rPr lang="da-DK" sz="500" dirty="0"/>
              <a:t>;   % for time trace</a:t>
            </a:r>
          </a:p>
          <a:p>
            <a:r>
              <a:rPr lang="da-DK" sz="500" dirty="0"/>
              <a:t>end</a:t>
            </a:r>
          </a:p>
          <a:p>
            <a:r>
              <a:rPr lang="da-DK" sz="500" dirty="0"/>
              <a:t>subplot(1,2,1)</a:t>
            </a:r>
          </a:p>
          <a:p>
            <a:r>
              <a:rPr lang="da-DK" sz="500" dirty="0"/>
              <a:t>plot(</a:t>
            </a:r>
            <a:r>
              <a:rPr lang="da-DK" sz="500" dirty="0" err="1"/>
              <a:t>time,x</a:t>
            </a:r>
            <a:r>
              <a:rPr lang="da-DK" sz="500" dirty="0"/>
              <a:t>);  %signal + </a:t>
            </a:r>
            <a:r>
              <a:rPr lang="da-DK" sz="500" dirty="0" err="1"/>
              <a:t>noise</a:t>
            </a:r>
            <a:r>
              <a:rPr lang="da-DK" sz="500" dirty="0"/>
              <a:t>, time trace</a:t>
            </a:r>
          </a:p>
          <a:p>
            <a:r>
              <a:rPr lang="da-DK" sz="500" dirty="0" err="1"/>
              <a:t>xlabel</a:t>
            </a:r>
            <a:r>
              <a:rPr lang="da-DK" sz="500" dirty="0"/>
              <a:t>('</a:t>
            </a:r>
            <a:r>
              <a:rPr lang="da-DK" sz="500" dirty="0" err="1"/>
              <a:t>second</a:t>
            </a:r>
            <a:r>
              <a:rPr lang="da-DK" sz="500" dirty="0"/>
              <a:t>')</a:t>
            </a:r>
          </a:p>
          <a:p>
            <a:r>
              <a:rPr lang="da-DK" sz="500" dirty="0" err="1"/>
              <a:t>ylabel</a:t>
            </a:r>
            <a:r>
              <a:rPr lang="da-DK" sz="500" dirty="0"/>
              <a:t>('x')</a:t>
            </a:r>
          </a:p>
          <a:p>
            <a:r>
              <a:rPr lang="da-DK" sz="500" dirty="0"/>
              <a:t>       subplot(1,2,2)</a:t>
            </a:r>
          </a:p>
          <a:p>
            <a:r>
              <a:rPr lang="da-DK" sz="500" dirty="0"/>
              <a:t>plot(</a:t>
            </a:r>
            <a:r>
              <a:rPr lang="da-DK" sz="500" dirty="0" err="1"/>
              <a:t>axis,abs</a:t>
            </a:r>
            <a:r>
              <a:rPr lang="da-DK" sz="500" dirty="0"/>
              <a:t>(</a:t>
            </a:r>
            <a:r>
              <a:rPr lang="da-DK" sz="500" dirty="0" err="1"/>
              <a:t>fft</a:t>
            </a:r>
            <a:r>
              <a:rPr lang="da-DK" sz="500" dirty="0"/>
              <a:t>(x)),'r');  % magnitude of signal</a:t>
            </a:r>
          </a:p>
          <a:p>
            <a:r>
              <a:rPr lang="da-DK" sz="500" dirty="0" err="1"/>
              <a:t>xlabel</a:t>
            </a:r>
            <a:r>
              <a:rPr lang="da-DK" sz="500" dirty="0"/>
              <a:t>('Hz');</a:t>
            </a:r>
          </a:p>
          <a:p>
            <a:r>
              <a:rPr lang="da-DK" sz="500" dirty="0" err="1"/>
              <a:t>ylabel</a:t>
            </a:r>
            <a:r>
              <a:rPr lang="da-DK" sz="500" dirty="0"/>
              <a:t>('Amplitude')</a:t>
            </a:r>
          </a:p>
          <a:p>
            <a:r>
              <a:rPr lang="da-DK" sz="500" dirty="0"/>
              <a:t>sound(</a:t>
            </a:r>
            <a:r>
              <a:rPr lang="da-DK" sz="500" dirty="0" err="1"/>
              <a:t>x_sound</a:t>
            </a:r>
            <a:r>
              <a:rPr lang="da-DK" sz="500" dirty="0"/>
              <a:t>)</a:t>
            </a:r>
          </a:p>
          <a:p>
            <a:endParaRPr lang="zh-CN" altLang="en-US" sz="600" dirty="0">
              <a:solidFill>
                <a:srgbClr val="000000"/>
              </a:solidFill>
            </a:endParaRPr>
          </a:p>
          <a:p>
            <a:endParaRPr lang="en-US" sz="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4000" dirty="0">
                <a:solidFill>
                  <a:srgbClr val="FF0000"/>
                </a:solidFill>
              </a:rPr>
              <a:t>Coming back to Mysterious sound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" y="1988840"/>
            <a:ext cx="8722969" cy="414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84784"/>
            <a:ext cx="139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Fig. 2</a:t>
            </a:r>
          </a:p>
        </p:txBody>
      </p:sp>
      <p:pic>
        <p:nvPicPr>
          <p:cNvPr id="4" name="mysteriou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1328" y="980728"/>
            <a:ext cx="812800" cy="8128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8100392" y="4653136"/>
            <a:ext cx="914400" cy="612648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7812360" y="3068960"/>
            <a:ext cx="1152128" cy="612648"/>
          </a:xfrm>
          <a:prstGeom prst="borderCallout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4607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3968" y="1556792"/>
            <a:ext cx="4860032" cy="4320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609557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sz="2800" dirty="0">
                <a:solidFill>
                  <a:srgbClr val="000000"/>
                </a:solidFill>
              </a:rPr>
              <a:t>A few words on </a:t>
            </a:r>
            <a:r>
              <a:rPr lang="en-US" altLang="zh-CN" sz="2800" dirty="0" err="1">
                <a:solidFill>
                  <a:srgbClr val="000000"/>
                </a:solidFill>
              </a:rPr>
              <a:t>Matlab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</a:rPr>
              <a:t>periodogram</a:t>
            </a:r>
            <a:r>
              <a:rPr lang="en-US" altLang="zh-CN" sz="2400" dirty="0">
                <a:solidFill>
                  <a:srgbClr val="000000"/>
                </a:solidFill>
              </a:rPr>
              <a:t>                          </a:t>
            </a:r>
            <a:r>
              <a:rPr lang="en-US" altLang="zh-CN" sz="2400" dirty="0" err="1">
                <a:solidFill>
                  <a:srgbClr val="000000"/>
                </a:solidFill>
              </a:rPr>
              <a:t>pwelch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It is essentially </a:t>
            </a:r>
            <a:r>
              <a:rPr lang="en-US" altLang="zh-CN" sz="2000" dirty="0" err="1">
                <a:solidFill>
                  <a:srgbClr val="000000"/>
                </a:solidFill>
              </a:rPr>
              <a:t>fft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dirty="0" err="1">
                <a:solidFill>
                  <a:srgbClr val="FF0000"/>
                </a:solidFill>
              </a:rPr>
              <a:t>Matlab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132856"/>
            <a:ext cx="2880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err="1"/>
              <a:t>Fs</a:t>
            </a:r>
            <a:r>
              <a:rPr lang="en-US" sz="1100" dirty="0"/>
              <a:t> = 1000;   t = 0:1/Fs:.3;</a:t>
            </a:r>
          </a:p>
          <a:p>
            <a:r>
              <a:rPr lang="en-US" sz="1100" dirty="0"/>
              <a:t>% </a:t>
            </a:r>
            <a:r>
              <a:rPr lang="en-US" sz="1100" dirty="0" err="1"/>
              <a:t>Fs</a:t>
            </a:r>
            <a:r>
              <a:rPr lang="en-US" sz="1100" dirty="0"/>
              <a:t> is the sampling rate</a:t>
            </a:r>
          </a:p>
          <a:p>
            <a:r>
              <a:rPr lang="en-US" sz="1100" dirty="0"/>
              <a:t>       x = </a:t>
            </a:r>
            <a:r>
              <a:rPr lang="en-US" sz="1100" dirty="0" err="1"/>
              <a:t>cos</a:t>
            </a:r>
            <a:r>
              <a:rPr lang="en-US" sz="1100" dirty="0"/>
              <a:t>(2*pi*t*200)+</a:t>
            </a:r>
            <a:r>
              <a:rPr lang="en-US" sz="1100" dirty="0" err="1"/>
              <a:t>randn</a:t>
            </a:r>
            <a:r>
              <a:rPr lang="en-US" sz="1100" dirty="0"/>
              <a:t>(size(t));  </a:t>
            </a:r>
          </a:p>
          <a:p>
            <a:r>
              <a:rPr lang="en-US" sz="1100" dirty="0"/>
              <a:t>% A cosine of 200Hz plus noise</a:t>
            </a:r>
          </a:p>
          <a:p>
            <a:r>
              <a:rPr lang="en-US" sz="1100" dirty="0"/>
              <a:t>       </a:t>
            </a:r>
            <a:r>
              <a:rPr lang="en-US" sz="1100" dirty="0" err="1"/>
              <a:t>periodogram</a:t>
            </a:r>
            <a:r>
              <a:rPr lang="en-US" sz="1100" dirty="0"/>
              <a:t>(x,[],'twosided',512,Fs); </a:t>
            </a:r>
          </a:p>
          <a:p>
            <a:r>
              <a:rPr lang="en-US" sz="1100" dirty="0"/>
              <a:t>% The default window is used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132856"/>
            <a:ext cx="296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Fs</a:t>
            </a:r>
            <a:r>
              <a:rPr lang="en-US" sz="1200" dirty="0"/>
              <a:t> = 1000;   t = 0:1/Fs:.296;</a:t>
            </a:r>
          </a:p>
          <a:p>
            <a:r>
              <a:rPr lang="en-US" sz="1200" dirty="0"/>
              <a:t> %</a:t>
            </a:r>
            <a:r>
              <a:rPr lang="en-US" sz="1200" dirty="0" err="1"/>
              <a:t>Fs</a:t>
            </a:r>
            <a:r>
              <a:rPr lang="en-US" sz="1200" dirty="0"/>
              <a:t> is the sampling rate</a:t>
            </a:r>
          </a:p>
          <a:p>
            <a:r>
              <a:rPr lang="en-US" sz="1200" dirty="0"/>
              <a:t>       x = </a:t>
            </a:r>
            <a:r>
              <a:rPr lang="en-US" sz="1200" dirty="0" err="1"/>
              <a:t>cos</a:t>
            </a:r>
            <a:r>
              <a:rPr lang="en-US" sz="1200" dirty="0"/>
              <a:t>(2*pi*t*200)+</a:t>
            </a:r>
            <a:r>
              <a:rPr lang="en-US" sz="1200" dirty="0" err="1"/>
              <a:t>randn</a:t>
            </a:r>
            <a:r>
              <a:rPr lang="en-US" sz="1200" dirty="0"/>
              <a:t>(size(t));  </a:t>
            </a:r>
          </a:p>
          <a:p>
            <a:r>
              <a:rPr lang="en-US" sz="1200" dirty="0"/>
              <a:t> % A cosine of 200Hz plus noise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pwelch</a:t>
            </a:r>
            <a:r>
              <a:rPr lang="en-US" sz="1200" dirty="0"/>
              <a:t>(x,[],[],[],</a:t>
            </a:r>
            <a:r>
              <a:rPr lang="en-US" sz="1200" dirty="0" err="1"/>
              <a:t>Fs</a:t>
            </a:r>
            <a:r>
              <a:rPr lang="en-US" sz="1200" dirty="0"/>
              <a:t>,'</a:t>
            </a:r>
            <a:r>
              <a:rPr lang="en-US" sz="1200" dirty="0" err="1"/>
              <a:t>twosided</a:t>
            </a:r>
            <a:r>
              <a:rPr lang="en-US" sz="1200" dirty="0"/>
              <a:t>'); </a:t>
            </a:r>
          </a:p>
          <a:p>
            <a:r>
              <a:rPr lang="en-US" sz="1200" dirty="0"/>
              <a:t>% Uses default window, overlap &amp; NFFT. </a:t>
            </a: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746"/>
            <a:ext cx="4572000" cy="2719542"/>
          </a:xfrm>
          <a:prstGeom prst="rect">
            <a:avLst/>
          </a:prstGeom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572000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570" y="630002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It is slightly advanced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3968" y="1556792"/>
            <a:ext cx="4860032" cy="4320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609557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sz="2800" dirty="0">
                <a:solidFill>
                  <a:srgbClr val="000000"/>
                </a:solidFill>
              </a:rPr>
              <a:t>A few words on </a:t>
            </a:r>
            <a:r>
              <a:rPr lang="en-US" altLang="zh-CN" sz="2800" dirty="0" err="1">
                <a:solidFill>
                  <a:srgbClr val="000000"/>
                </a:solidFill>
              </a:rPr>
              <a:t>Matlab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</a:rPr>
              <a:t>periodogram</a:t>
            </a:r>
            <a:r>
              <a:rPr lang="en-US" altLang="zh-CN" sz="2400" dirty="0">
                <a:solidFill>
                  <a:srgbClr val="000000"/>
                </a:solidFill>
              </a:rPr>
              <a:t>                          </a:t>
            </a:r>
            <a:r>
              <a:rPr lang="en-US" altLang="zh-CN" sz="2400" dirty="0" err="1">
                <a:solidFill>
                  <a:srgbClr val="000000"/>
                </a:solidFill>
              </a:rPr>
              <a:t>pwelch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It is essentially </a:t>
            </a:r>
            <a:r>
              <a:rPr lang="en-US" altLang="zh-CN" sz="2000" dirty="0" err="1">
                <a:solidFill>
                  <a:srgbClr val="000000"/>
                </a:solidFill>
              </a:rPr>
              <a:t>fft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dirty="0" err="1">
                <a:solidFill>
                  <a:srgbClr val="FF0000"/>
                </a:solidFill>
              </a:rPr>
              <a:t>Matlab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132856"/>
            <a:ext cx="2880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err="1"/>
              <a:t>Fs</a:t>
            </a:r>
            <a:r>
              <a:rPr lang="en-US" sz="1100" dirty="0"/>
              <a:t> = 1000;   t = 0:1/Fs:.3;</a:t>
            </a:r>
          </a:p>
          <a:p>
            <a:r>
              <a:rPr lang="en-US" sz="1100" dirty="0"/>
              <a:t>% </a:t>
            </a:r>
            <a:r>
              <a:rPr lang="en-US" sz="1100" dirty="0" err="1"/>
              <a:t>Fs</a:t>
            </a:r>
            <a:r>
              <a:rPr lang="en-US" sz="1100" dirty="0"/>
              <a:t> is the sampling rate</a:t>
            </a:r>
          </a:p>
          <a:p>
            <a:r>
              <a:rPr lang="en-US" sz="1100" dirty="0"/>
              <a:t>       x = </a:t>
            </a:r>
            <a:r>
              <a:rPr lang="en-US" sz="1100" dirty="0" err="1"/>
              <a:t>cos</a:t>
            </a:r>
            <a:r>
              <a:rPr lang="en-US" sz="1100" dirty="0"/>
              <a:t>(2*pi*t*200)+</a:t>
            </a:r>
            <a:r>
              <a:rPr lang="en-US" sz="1100" dirty="0" err="1"/>
              <a:t>randn</a:t>
            </a:r>
            <a:r>
              <a:rPr lang="en-US" sz="1100" dirty="0"/>
              <a:t>(size(t));  </a:t>
            </a:r>
          </a:p>
          <a:p>
            <a:r>
              <a:rPr lang="en-US" sz="1100" dirty="0"/>
              <a:t>% A cosine of 200Hz plus noise</a:t>
            </a:r>
          </a:p>
          <a:p>
            <a:r>
              <a:rPr lang="en-US" sz="1100" dirty="0"/>
              <a:t>       </a:t>
            </a:r>
            <a:r>
              <a:rPr lang="en-US" sz="1100" dirty="0" err="1"/>
              <a:t>periodogram</a:t>
            </a:r>
            <a:r>
              <a:rPr lang="en-US" sz="1100" dirty="0"/>
              <a:t>(x,[],'twosided',512,Fs); </a:t>
            </a:r>
          </a:p>
          <a:p>
            <a:r>
              <a:rPr lang="en-US" sz="1100" dirty="0"/>
              <a:t>% The default window is used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132856"/>
            <a:ext cx="296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Fs</a:t>
            </a:r>
            <a:r>
              <a:rPr lang="en-US" sz="1200" dirty="0"/>
              <a:t> = 1000;   t = 0:1/Fs:.296;</a:t>
            </a:r>
          </a:p>
          <a:p>
            <a:r>
              <a:rPr lang="en-US" sz="1200" dirty="0"/>
              <a:t> %</a:t>
            </a:r>
            <a:r>
              <a:rPr lang="en-US" sz="1200" dirty="0" err="1"/>
              <a:t>Fs</a:t>
            </a:r>
            <a:r>
              <a:rPr lang="en-US" sz="1200" dirty="0"/>
              <a:t> is the sampling rate</a:t>
            </a:r>
          </a:p>
          <a:p>
            <a:r>
              <a:rPr lang="en-US" sz="1200" dirty="0"/>
              <a:t>       x = </a:t>
            </a:r>
            <a:r>
              <a:rPr lang="en-US" sz="1200" dirty="0" err="1"/>
              <a:t>cos</a:t>
            </a:r>
            <a:r>
              <a:rPr lang="en-US" sz="1200" dirty="0"/>
              <a:t>(2*pi*t*200)+</a:t>
            </a:r>
            <a:r>
              <a:rPr lang="en-US" sz="1200" dirty="0" err="1"/>
              <a:t>randn</a:t>
            </a:r>
            <a:r>
              <a:rPr lang="en-US" sz="1200" dirty="0"/>
              <a:t>(size(t));  </a:t>
            </a:r>
          </a:p>
          <a:p>
            <a:r>
              <a:rPr lang="en-US" sz="1200" dirty="0"/>
              <a:t> % A cosine of 200Hz plus noise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pwelch</a:t>
            </a:r>
            <a:r>
              <a:rPr lang="en-US" sz="1200" dirty="0"/>
              <a:t>(x,[],[],[],</a:t>
            </a:r>
            <a:r>
              <a:rPr lang="en-US" sz="1200" dirty="0" err="1"/>
              <a:t>Fs</a:t>
            </a:r>
            <a:r>
              <a:rPr lang="en-US" sz="1200" dirty="0"/>
              <a:t>,'</a:t>
            </a:r>
            <a:r>
              <a:rPr lang="en-US" sz="1200" dirty="0" err="1"/>
              <a:t>twosided</a:t>
            </a:r>
            <a:r>
              <a:rPr lang="en-US" sz="1200" dirty="0"/>
              <a:t>'); </a:t>
            </a:r>
          </a:p>
          <a:p>
            <a:r>
              <a:rPr lang="en-US" sz="1200" dirty="0"/>
              <a:t>% Uses default window, overlap &amp; NFFT. </a:t>
            </a: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572000" cy="144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570" y="630002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It is slightly advanced</a:t>
            </a:r>
            <a:endParaRPr lang="en-US" dirty="0"/>
          </a:p>
        </p:txBody>
      </p:sp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19" y="4670855"/>
            <a:ext cx="5286291" cy="1278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4725144"/>
            <a:ext cx="120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Abs(</a:t>
            </a:r>
            <a:r>
              <a:rPr lang="en-US" dirty="0" err="1"/>
              <a:t>fft</a:t>
            </a:r>
            <a:r>
              <a:rPr lang="en-US" dirty="0"/>
              <a:t>(x))</a:t>
            </a: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5720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6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" y="4670855"/>
            <a:ext cx="5214283" cy="1278425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dirty="0" err="1">
                <a:solidFill>
                  <a:srgbClr val="FF0000"/>
                </a:solidFill>
              </a:rPr>
              <a:t>Matlab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132856"/>
            <a:ext cx="2880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err="1"/>
              <a:t>Fs</a:t>
            </a:r>
            <a:r>
              <a:rPr lang="en-US" sz="1100" dirty="0"/>
              <a:t> = 1000;   t = 0:1/Fs:.3;</a:t>
            </a:r>
          </a:p>
          <a:p>
            <a:r>
              <a:rPr lang="en-US" sz="1100" dirty="0"/>
              <a:t>% </a:t>
            </a:r>
            <a:r>
              <a:rPr lang="en-US" sz="1100" dirty="0" err="1"/>
              <a:t>Fs</a:t>
            </a:r>
            <a:r>
              <a:rPr lang="en-US" sz="1100" dirty="0"/>
              <a:t> is the sampling rate</a:t>
            </a:r>
          </a:p>
          <a:p>
            <a:r>
              <a:rPr lang="en-US" sz="1100" dirty="0"/>
              <a:t>       x = </a:t>
            </a:r>
            <a:r>
              <a:rPr lang="en-US" sz="1100" dirty="0" err="1"/>
              <a:t>cos</a:t>
            </a:r>
            <a:r>
              <a:rPr lang="en-US" sz="1100" dirty="0"/>
              <a:t>(2*pi*t*200)+</a:t>
            </a:r>
            <a:r>
              <a:rPr lang="en-US" sz="1100" dirty="0" err="1"/>
              <a:t>randn</a:t>
            </a:r>
            <a:r>
              <a:rPr lang="en-US" sz="1100" dirty="0"/>
              <a:t>(size(t));  </a:t>
            </a:r>
          </a:p>
          <a:p>
            <a:r>
              <a:rPr lang="en-US" sz="1100" dirty="0"/>
              <a:t>% A cosine of 200Hz plus noise</a:t>
            </a:r>
          </a:p>
          <a:p>
            <a:r>
              <a:rPr lang="en-US" sz="1100" dirty="0"/>
              <a:t>       </a:t>
            </a:r>
            <a:r>
              <a:rPr lang="en-US" sz="1100" dirty="0" err="1"/>
              <a:t>periodogram</a:t>
            </a:r>
            <a:r>
              <a:rPr lang="en-US" sz="1100" dirty="0"/>
              <a:t>(x,[],'twosided',512,Fs); </a:t>
            </a:r>
          </a:p>
          <a:p>
            <a:r>
              <a:rPr lang="en-US" sz="1100" dirty="0"/>
              <a:t>% The default window is used</a:t>
            </a: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572000" cy="144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570" y="630002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It is slightly advanced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725144"/>
            <a:ext cx="120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Abs(</a:t>
            </a:r>
            <a:r>
              <a:rPr lang="en-US" dirty="0" err="1"/>
              <a:t>fft</a:t>
            </a:r>
            <a:r>
              <a:rPr lang="en-US" dirty="0"/>
              <a:t>(x))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1960" y="1556792"/>
            <a:ext cx="5004048" cy="44644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974" y="2032243"/>
            <a:ext cx="4493538" cy="3701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Fs</a:t>
            </a:r>
            <a:r>
              <a:rPr lang="en-US" sz="1200" dirty="0"/>
              <a:t> = 1000;   t = 0:1/Fs:.296;</a:t>
            </a:r>
          </a:p>
          <a:p>
            <a:r>
              <a:rPr lang="en-US" sz="1200" dirty="0"/>
              <a:t> %</a:t>
            </a:r>
            <a:r>
              <a:rPr lang="en-US" sz="1200" dirty="0" err="1"/>
              <a:t>Fs</a:t>
            </a:r>
            <a:r>
              <a:rPr lang="en-US" sz="1200" dirty="0"/>
              <a:t> is the sampling rate</a:t>
            </a:r>
          </a:p>
          <a:p>
            <a:r>
              <a:rPr lang="en-US" sz="1200" dirty="0"/>
              <a:t>       x = </a:t>
            </a:r>
            <a:r>
              <a:rPr lang="en-US" sz="1200" dirty="0" err="1"/>
              <a:t>cos</a:t>
            </a:r>
            <a:r>
              <a:rPr lang="en-US" sz="1200" dirty="0"/>
              <a:t>(2*pi*t*200)+</a:t>
            </a:r>
            <a:r>
              <a:rPr lang="en-US" sz="1200" dirty="0" err="1"/>
              <a:t>randn</a:t>
            </a:r>
            <a:r>
              <a:rPr lang="en-US" sz="1200" dirty="0"/>
              <a:t>(size(t));  </a:t>
            </a:r>
          </a:p>
          <a:p>
            <a:r>
              <a:rPr lang="en-US" sz="1200" dirty="0"/>
              <a:t> % A cosine of 200Hz plus noise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pwelch</a:t>
            </a:r>
            <a:r>
              <a:rPr lang="en-US" sz="1200" dirty="0"/>
              <a:t>(x,[],[],[],</a:t>
            </a:r>
            <a:r>
              <a:rPr lang="en-US" sz="1200" dirty="0" err="1"/>
              <a:t>Fs</a:t>
            </a:r>
            <a:r>
              <a:rPr lang="en-US" sz="1200" dirty="0"/>
              <a:t>,'</a:t>
            </a:r>
            <a:r>
              <a:rPr lang="en-US" sz="1200" dirty="0" err="1"/>
              <a:t>twosided</a:t>
            </a:r>
            <a:r>
              <a:rPr lang="en-US" sz="1200" dirty="0"/>
              <a:t>'); </a:t>
            </a:r>
          </a:p>
          <a:p>
            <a:r>
              <a:rPr lang="en-US" sz="1200" dirty="0"/>
              <a:t>% Uses default window, overlap &amp; NFFT.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In Welch, </a:t>
            </a:r>
            <a:r>
              <a:rPr lang="en-US" sz="1050" dirty="0"/>
              <a:t>essentially</a:t>
            </a:r>
            <a:r>
              <a:rPr lang="en-US" sz="1100" dirty="0"/>
              <a:t> the signals are divided into many segments</a:t>
            </a:r>
          </a:p>
          <a:p>
            <a:pPr marL="171450" indent="-171450">
              <a:buFont typeface="Arial"/>
              <a:buChar char="•"/>
            </a:pPr>
            <a:endParaRPr lang="en-US" sz="1100" dirty="0"/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For each segments, an FFT is carried </a:t>
            </a:r>
          </a:p>
          <a:p>
            <a:pPr marL="171450" indent="-171450">
              <a:buFont typeface="Arial"/>
              <a:buChar char="•"/>
            </a:pPr>
            <a:endParaRPr lang="en-US" sz="1100" dirty="0"/>
          </a:p>
          <a:p>
            <a:pPr marL="171450" indent="-171450">
              <a:buFont typeface="Arial"/>
              <a:buChar char="•"/>
            </a:pPr>
            <a:r>
              <a:rPr lang="en-US" sz="1050" dirty="0"/>
              <a:t>The summation of FFT is plotted and hence the noise is averaged out </a:t>
            </a: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572000" cy="1368152"/>
          </a:xfrm>
          <a:prstGeom prst="rect">
            <a:avLst/>
          </a:prstGeom>
        </p:spPr>
      </p:pic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6095578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sz="2800" dirty="0">
                <a:solidFill>
                  <a:srgbClr val="000000"/>
                </a:solidFill>
              </a:rPr>
              <a:t>A few words on </a:t>
            </a:r>
            <a:r>
              <a:rPr lang="en-US" altLang="zh-CN" sz="2800" dirty="0" err="1">
                <a:solidFill>
                  <a:srgbClr val="000000"/>
                </a:solidFill>
              </a:rPr>
              <a:t>Matlab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</a:rPr>
              <a:t>periodogram</a:t>
            </a:r>
            <a:r>
              <a:rPr lang="en-US" altLang="zh-CN" sz="2400" dirty="0">
                <a:solidFill>
                  <a:srgbClr val="000000"/>
                </a:solidFill>
              </a:rPr>
              <a:t>                          </a:t>
            </a:r>
            <a:r>
              <a:rPr lang="en-US" altLang="zh-CN" sz="2400" dirty="0" err="1">
                <a:solidFill>
                  <a:srgbClr val="000000"/>
                </a:solidFill>
              </a:rPr>
              <a:t>pwelch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000000"/>
                </a:solidFill>
              </a:rPr>
              <a:t>It is essentially </a:t>
            </a:r>
            <a:r>
              <a:rPr lang="en-US" altLang="zh-CN" sz="2000" dirty="0" err="1">
                <a:solidFill>
                  <a:srgbClr val="000000"/>
                </a:solidFill>
              </a:rPr>
              <a:t>fft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97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Spectrogram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n-US" altLang="zh-CN" dirty="0"/>
              <a:t> In real life examples, all signals change with time (music for example)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2060848"/>
            <a:ext cx="9144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4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Spectrogram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n-US" altLang="zh-CN" dirty="0"/>
              <a:t> In real life example, all signals change with time (music for example)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Using sliding window to sample signals and calculate PSD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2060848"/>
            <a:ext cx="9144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70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Spectrogram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n-US" altLang="zh-CN" dirty="0"/>
              <a:t> In real life example, all signals change with time (music for example)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Using sliding window to sample signals and calculate PSD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2060848"/>
            <a:ext cx="9144000" cy="2952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263691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8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Spectrogram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n-US" altLang="zh-CN" dirty="0"/>
              <a:t> In real life example, all signals change with time (music for example)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Using sliding windows to sample signals and calculate PSD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2060848"/>
            <a:ext cx="9144000" cy="2952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263691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8104" y="263691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139952" y="3284984"/>
            <a:ext cx="1152128" cy="484632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7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 I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220073" y="4077073"/>
            <a:ext cx="2880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5436096" y="28527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435600" y="6021388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436096" y="4941168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435600" y="321310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436096" y="6021388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908720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sample it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(computable with computer)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,   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=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k / N, k = 0,1,…,N-1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2636912"/>
            <a:ext cx="118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amplitude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4797152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                                    2p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6165304"/>
            <a:ext cx="263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                                   2p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284984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16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4040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576" y="4725144"/>
            <a:ext cx="1728192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5424" y="4725144"/>
            <a:ext cx="1232520" cy="80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8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Spectrogram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en-US" altLang="zh-CN" dirty="0"/>
              <a:t>It is called STFT (short time Fourier transform)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dirty="0"/>
              <a:t> The obtained results are plotted using </a:t>
            </a:r>
            <a:r>
              <a:rPr lang="en-US" altLang="zh-CN" sz="2800" dirty="0" err="1"/>
              <a:t>colour</a:t>
            </a:r>
            <a:r>
              <a:rPr lang="en-US" altLang="zh-CN" sz="2800" dirty="0"/>
              <a:t> map as in the next figure: spectrogram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2060848"/>
            <a:ext cx="9144000" cy="2952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263691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8104" y="263691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139952" y="3284984"/>
            <a:ext cx="1152128" cy="484632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9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Spectrogram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980728"/>
            <a:ext cx="9144000" cy="2952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155679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8104" y="1556792"/>
            <a:ext cx="2376264" cy="17281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211960" y="2204864"/>
            <a:ext cx="1152128" cy="484632"/>
          </a:xfrm>
          <a:prstGeom prst="striped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624" y="4149080"/>
            <a:ext cx="7128792" cy="2304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7624" y="5877272"/>
            <a:ext cx="3312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04048" y="4797152"/>
            <a:ext cx="3312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4211960" y="5085184"/>
            <a:ext cx="1080120" cy="50405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23928" y="6488668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(sec)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3" y="4077072"/>
            <a:ext cx="288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52" y="5661248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4581128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Hz</a:t>
            </a:r>
          </a:p>
        </p:txBody>
      </p:sp>
    </p:spTree>
    <p:extLst>
      <p:ext uri="{BB962C8B-B14F-4D97-AF65-F5344CB8AC3E}">
        <p14:creationId xmlns:p14="http://schemas.microsoft.com/office/powerpoint/2010/main" val="22833936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176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Example 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8383" y="44624"/>
            <a:ext cx="1114611" cy="1440160"/>
          </a:xfrm>
        </p:spPr>
        <p:txBody>
          <a:bodyPr/>
          <a:lstStyle/>
          <a:p>
            <a:r>
              <a:rPr lang="en-US" sz="300" dirty="0"/>
              <a:t> t=0:0.001:2;                    % 2 </a:t>
            </a:r>
            <a:r>
              <a:rPr lang="en-US" sz="300" dirty="0" err="1"/>
              <a:t>secs</a:t>
            </a:r>
            <a:r>
              <a:rPr lang="en-US" sz="300" dirty="0"/>
              <a:t> @ 1kHz sample rate</a:t>
            </a:r>
          </a:p>
          <a:p>
            <a:r>
              <a:rPr lang="en-US" sz="300" dirty="0"/>
              <a:t>      y=chirp(t,100,1,200,'q');       % Start @ 100Hz, cross 200Hz at t=1sec </a:t>
            </a:r>
          </a:p>
          <a:p>
            <a:r>
              <a:rPr lang="en-US" sz="300" dirty="0"/>
              <a:t>      spectrogram(y,128,120,128,1E3); % Display the spectrogram</a:t>
            </a:r>
          </a:p>
          <a:p>
            <a:r>
              <a:rPr lang="en-US" sz="300" dirty="0"/>
              <a:t>      title('Quadratic Chirp: start at 100Hz and cross 200Hz at t=1sec');</a:t>
            </a:r>
          </a:p>
          <a:p>
            <a:r>
              <a:rPr lang="en-US" sz="300" dirty="0"/>
              <a:t>sound(y)</a:t>
            </a:r>
          </a:p>
          <a:p>
            <a:r>
              <a:rPr lang="en-US" sz="800" dirty="0"/>
              <a:t> </a:t>
            </a:r>
          </a:p>
          <a:p>
            <a:r>
              <a:rPr lang="tr-TR" sz="400" dirty="0"/>
              <a:t>y=</a:t>
            </a:r>
            <a:r>
              <a:rPr lang="tr-TR" sz="400" dirty="0" err="1"/>
              <a:t>chirp</a:t>
            </a:r>
            <a:r>
              <a:rPr lang="tr-TR" sz="400" dirty="0"/>
              <a:t>(t,100,1,200,'q');       % Start @</a:t>
            </a:r>
          </a:p>
          <a:p>
            <a:r>
              <a:rPr lang="tr-TR" sz="400" dirty="0" err="1"/>
              <a:t>Fs</a:t>
            </a:r>
            <a:r>
              <a:rPr lang="tr-TR" sz="400" dirty="0"/>
              <a:t>=5000;</a:t>
            </a:r>
          </a:p>
          <a:p>
            <a:r>
              <a:rPr lang="tr-TR" sz="400" dirty="0" err="1"/>
              <a:t>filename</a:t>
            </a:r>
            <a:r>
              <a:rPr lang="tr-TR" sz="400" dirty="0"/>
              <a:t> = '</a:t>
            </a:r>
            <a:r>
              <a:rPr lang="tr-TR" sz="400" dirty="0" err="1"/>
              <a:t>h.wav</a:t>
            </a:r>
            <a:r>
              <a:rPr lang="tr-TR" sz="400" dirty="0"/>
              <a:t>';</a:t>
            </a:r>
          </a:p>
          <a:p>
            <a:r>
              <a:rPr lang="tr-TR" sz="400" dirty="0" err="1"/>
              <a:t>audiowrite</a:t>
            </a:r>
            <a:r>
              <a:rPr lang="tr-TR" sz="400" dirty="0"/>
              <a:t>(</a:t>
            </a:r>
            <a:r>
              <a:rPr lang="tr-TR" sz="400" dirty="0" err="1"/>
              <a:t>filename,y,Fs</a:t>
            </a:r>
            <a:r>
              <a:rPr lang="tr-TR" sz="400" dirty="0"/>
              <a:t>);</a:t>
            </a:r>
          </a:p>
          <a:p>
            <a:endParaRPr lang="en-US" sz="1100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93096"/>
            <a:ext cx="7272808" cy="249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6488668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(sec)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4077072"/>
            <a:ext cx="288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pic>
        <p:nvPicPr>
          <p:cNvPr id="9" name="chirp_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5013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Example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);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sound(y)</a:t>
            </a:r>
          </a:p>
          <a:p>
            <a:endParaRPr lang="en-US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55776" y="-1395536"/>
            <a:ext cx="4104456" cy="8568952"/>
          </a:xfrm>
          <a:prstGeom prst="rect">
            <a:avLst/>
          </a:prstGeom>
        </p:spPr>
      </p:pic>
      <p:pic>
        <p:nvPicPr>
          <p:cNvPr id="10" name="chirp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3296" y="5301208"/>
            <a:ext cx="812800" cy="81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6296" y="404664"/>
            <a:ext cx="13289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 dirty="0"/>
              <a:t>t=0:0.001:20;                    % 2 </a:t>
            </a:r>
            <a:r>
              <a:rPr lang="en-US" sz="300" dirty="0" err="1"/>
              <a:t>secs</a:t>
            </a:r>
            <a:r>
              <a:rPr lang="en-US" sz="300" dirty="0"/>
              <a:t> @ 1kHz sample rate</a:t>
            </a:r>
          </a:p>
          <a:p>
            <a:r>
              <a:rPr lang="en-US" sz="300" dirty="0"/>
              <a:t>y=chirp(t,100,1,200,'q');    % Start @ 100Hz, cross 200Hz at t=1sec</a:t>
            </a:r>
          </a:p>
          <a:p>
            <a:r>
              <a:rPr lang="en-US" sz="300" dirty="0"/>
              <a:t>spectrogram(y,128,120,128,1E3); % Display the spectrogram</a:t>
            </a:r>
          </a:p>
          <a:p>
            <a:r>
              <a:rPr lang="en-US" sz="300" dirty="0"/>
              <a:t>title('Quadratic Chirp: start at 100Hz and cross 200Hz at t=1sec');</a:t>
            </a:r>
          </a:p>
          <a:p>
            <a:r>
              <a:rPr lang="en-US" sz="300" dirty="0" err="1"/>
              <a:t>Fs</a:t>
            </a:r>
            <a:r>
              <a:rPr lang="en-US" sz="300" dirty="0"/>
              <a:t>=6000;</a:t>
            </a:r>
          </a:p>
          <a:p>
            <a:r>
              <a:rPr lang="en-US" sz="300" dirty="0"/>
              <a:t>filename='</a:t>
            </a:r>
            <a:r>
              <a:rPr lang="en-US" sz="300" dirty="0" err="1"/>
              <a:t>h.wav</a:t>
            </a:r>
            <a:r>
              <a:rPr lang="en-US" sz="300" dirty="0"/>
              <a:t>';</a:t>
            </a:r>
          </a:p>
          <a:p>
            <a:r>
              <a:rPr lang="en-US" sz="300" dirty="0"/>
              <a:t> </a:t>
            </a:r>
            <a:r>
              <a:rPr lang="en-US" sz="300" dirty="0" err="1"/>
              <a:t>audiowrite</a:t>
            </a:r>
            <a:r>
              <a:rPr lang="en-US" sz="300" dirty="0"/>
              <a:t>(</a:t>
            </a:r>
            <a:r>
              <a:rPr lang="en-US" sz="300" dirty="0" err="1"/>
              <a:t>filename,y,Fs</a:t>
            </a:r>
            <a:r>
              <a:rPr lang="en-US" sz="300" dirty="0"/>
              <a:t>);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484784"/>
            <a:ext cx="5622105" cy="3384376"/>
            <a:chOff x="0" y="1484784"/>
            <a:chExt cx="5622105" cy="3384376"/>
          </a:xfrm>
        </p:grpSpPr>
        <p:sp>
          <p:nvSpPr>
            <p:cNvPr id="8" name="Rectangle 7"/>
            <p:cNvSpPr/>
            <p:nvPr/>
          </p:nvSpPr>
          <p:spPr>
            <a:xfrm>
              <a:off x="4427984" y="4365104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5976" y="4499828"/>
              <a:ext cx="1266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 (sec)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420888"/>
              <a:ext cx="61156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1484784"/>
              <a:ext cx="28803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Frequency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2492896"/>
              <a:ext cx="288032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5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Math </a:t>
            </a:r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471B30A7-008F-4451-991A-4986AA483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26" t="60976" r="22145" b="29723"/>
          <a:stretch/>
        </p:blipFill>
        <p:spPr>
          <a:xfrm>
            <a:off x="96027" y="1052736"/>
            <a:ext cx="8940459" cy="1143000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2FFE67B-2888-46E2-B516-855BD0618BCB}"/>
              </a:ext>
            </a:extLst>
          </p:cNvPr>
          <p:cNvCxnSpPr>
            <a:cxnSpLocks/>
          </p:cNvCxnSpPr>
          <p:nvPr/>
        </p:nvCxnSpPr>
        <p:spPr>
          <a:xfrm>
            <a:off x="2339752" y="4149080"/>
            <a:ext cx="33843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1F7BCE1-6F45-461C-BCD7-7D2130E2A0A1}"/>
              </a:ext>
            </a:extLst>
          </p:cNvPr>
          <p:cNvCxnSpPr>
            <a:cxnSpLocks/>
          </p:cNvCxnSpPr>
          <p:nvPr/>
        </p:nvCxnSpPr>
        <p:spPr>
          <a:xfrm flipV="1">
            <a:off x="2492152" y="2492896"/>
            <a:ext cx="0" cy="1808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DEE1DD54-06D6-49C4-9F6B-60BE9F353189}"/>
              </a:ext>
            </a:extLst>
          </p:cNvPr>
          <p:cNvSpPr/>
          <p:nvPr/>
        </p:nvSpPr>
        <p:spPr>
          <a:xfrm>
            <a:off x="2492151" y="3212976"/>
            <a:ext cx="1935829" cy="914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E318132-87A7-4699-AC26-35A1A92C1FB6}"/>
              </a:ext>
            </a:extLst>
          </p:cNvPr>
          <p:cNvSpPr txBox="1"/>
          <p:nvPr/>
        </p:nvSpPr>
        <p:spPr>
          <a:xfrm>
            <a:off x="2195736" y="3212976"/>
            <a:ext cx="2685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                               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T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D08A42-F7BC-4CE9-9186-5EB2A54E4E19}"/>
              </a:ext>
            </a:extLst>
          </p:cNvPr>
          <p:cNvSpPr txBox="1"/>
          <p:nvPr/>
        </p:nvSpPr>
        <p:spPr>
          <a:xfrm>
            <a:off x="6444208" y="1628802"/>
            <a:ext cx="4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001287-07BC-4BFB-936A-1922F2F63BDA}"/>
              </a:ext>
            </a:extLst>
          </p:cNvPr>
          <p:cNvSpPr txBox="1"/>
          <p:nvPr/>
        </p:nvSpPr>
        <p:spPr>
          <a:xfrm>
            <a:off x="2987824" y="263691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baseline="-25000" dirty="0"/>
              <a:t>T</a:t>
            </a:r>
            <a:r>
              <a:rPr lang="en-US" altLang="zh-CN" dirty="0"/>
              <a:t>[n]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E29D67F-CD85-4952-B7E5-222F7E7D9E2F}"/>
              </a:ext>
            </a:extLst>
          </p:cNvPr>
          <p:cNvSpPr txBox="1"/>
          <p:nvPr/>
        </p:nvSpPr>
        <p:spPr>
          <a:xfrm>
            <a:off x="251520" y="5301208"/>
            <a:ext cx="860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You can certainly choose many ‘windows’ here:  triangle, Gaussian, Hamming etc.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22807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DFT</a:t>
            </a:r>
          </a:p>
          <a:p>
            <a:endParaRPr lang="en-US" dirty="0"/>
          </a:p>
          <a:p>
            <a:r>
              <a:rPr lang="en-US" dirty="0"/>
              <a:t>Power Spectrum Density</a:t>
            </a:r>
          </a:p>
          <a:p>
            <a:endParaRPr lang="en-US" dirty="0"/>
          </a:p>
          <a:p>
            <a:r>
              <a:rPr lang="en-US" dirty="0"/>
              <a:t>Spectrogram </a:t>
            </a:r>
          </a:p>
        </p:txBody>
      </p:sp>
    </p:spTree>
    <p:extLst>
      <p:ext uri="{BB962C8B-B14F-4D97-AF65-F5344CB8AC3E}">
        <p14:creationId xmlns:p14="http://schemas.microsoft.com/office/powerpoint/2010/main" val="203095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 I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90872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sample it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(computable with computer)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, 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=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k / N, k = 0,1,…,N-1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36617" y="1772816"/>
            <a:ext cx="3023815" cy="3897724"/>
            <a:chOff x="5220073" y="2636912"/>
            <a:chExt cx="3023815" cy="3897724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5220073" y="4077073"/>
              <a:ext cx="2880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5436096" y="2852738"/>
              <a:ext cx="0" cy="1655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5435600" y="6021388"/>
              <a:ext cx="2808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5436096" y="4941168"/>
              <a:ext cx="0" cy="151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5435600" y="3213100"/>
              <a:ext cx="23764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5436096" y="6021388"/>
              <a:ext cx="23764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32240" y="2636912"/>
              <a:ext cx="118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amplitude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48264" y="4797152"/>
              <a:ext cx="81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phase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4088" y="4005064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0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宋体" charset="-122"/>
                  <a:cs typeface="Symbol" charset="2"/>
                </a:rPr>
                <a:t>                                    2p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6096" y="6165304"/>
              <a:ext cx="2632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宋体" charset="-122"/>
                  <a:cs typeface="Symbol" charset="2"/>
                </a:rPr>
                <a:t>                                   2p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552" y="2132856"/>
            <a:ext cx="40422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For example, we have N =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0/N=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1/N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/2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2/N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3/N =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/4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99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zh-CN" dirty="0">
                <a:solidFill>
                  <a:srgbClr val="FF0000"/>
                </a:solidFill>
              </a:rPr>
              <a:t>Example I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90872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sample it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(computable with computer)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, 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=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k / N, k = 0,1,…,N-1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For example, we have N =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0/N=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1/N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/2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2/N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3/N =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2"/>
                <a:ea typeface="宋体" charset="-122"/>
                <a:cs typeface="Symbol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/4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(X [0]  X[1]  X[2]  X[3] ) =   (1 1 1 1) = DTFT((x[0] x[1] x[2] x[3])) = DFT((1 0 0 0))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24649" y="1412776"/>
            <a:ext cx="3023815" cy="3897724"/>
            <a:chOff x="5220073" y="2636912"/>
            <a:chExt cx="3023815" cy="3897724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5220073" y="4077073"/>
              <a:ext cx="2880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5436096" y="2852738"/>
              <a:ext cx="0" cy="1655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5435600" y="6021388"/>
              <a:ext cx="2808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5436096" y="4941168"/>
              <a:ext cx="0" cy="151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5435600" y="3213100"/>
              <a:ext cx="23764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5436096" y="6021388"/>
              <a:ext cx="23764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32240" y="2636912"/>
              <a:ext cx="118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amplitude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48264" y="4797152"/>
              <a:ext cx="81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phase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4088" y="4005064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0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宋体" charset="-122"/>
                  <a:cs typeface="Symbol" charset="2"/>
                </a:rPr>
                <a:t>                                    2p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6096" y="6165304"/>
              <a:ext cx="2632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宋体" charset="-122"/>
                  <a:cs typeface="Symbol" charset="2"/>
                </a:rPr>
                <a:t>                                   2p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64088" y="3140968"/>
              <a:ext cx="144016" cy="1008112"/>
              <a:chOff x="5364088" y="3140968"/>
              <a:chExt cx="144016" cy="100811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364088" y="3933056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64088" y="3140968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15" name="Straight Connector 14"/>
              <p:cNvCxnSpPr>
                <a:stCxn id="9" idx="0"/>
                <a:endCxn id="27" idx="4"/>
              </p:cNvCxnSpPr>
              <p:nvPr/>
            </p:nvCxnSpPr>
            <p:spPr>
              <a:xfrm flipV="1">
                <a:off x="5436096" y="3356992"/>
                <a:ext cx="0" cy="57606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940152" y="3140968"/>
              <a:ext cx="144016" cy="1008112"/>
              <a:chOff x="5364088" y="3140968"/>
              <a:chExt cx="144016" cy="100811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364088" y="3933056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64088" y="3140968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34" name="Straight Connector 33"/>
              <p:cNvCxnSpPr>
                <a:stCxn id="32" idx="0"/>
                <a:endCxn id="33" idx="4"/>
              </p:cNvCxnSpPr>
              <p:nvPr/>
            </p:nvCxnSpPr>
            <p:spPr>
              <a:xfrm flipV="1">
                <a:off x="5436096" y="3356992"/>
                <a:ext cx="0" cy="57606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6516216" y="3140968"/>
              <a:ext cx="144016" cy="1008112"/>
              <a:chOff x="5364088" y="3140968"/>
              <a:chExt cx="144016" cy="100811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364088" y="3933056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64088" y="3140968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28" name="Straight Connector 27"/>
              <p:cNvCxnSpPr>
                <a:stCxn id="25" idx="0"/>
                <a:endCxn id="26" idx="4"/>
              </p:cNvCxnSpPr>
              <p:nvPr/>
            </p:nvCxnSpPr>
            <p:spPr>
              <a:xfrm flipV="1">
                <a:off x="5436096" y="3356992"/>
                <a:ext cx="0" cy="57606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7164288" y="3140968"/>
              <a:ext cx="144016" cy="1008112"/>
              <a:chOff x="5364088" y="3140968"/>
              <a:chExt cx="144016" cy="100811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364088" y="3933056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364088" y="3140968"/>
                <a:ext cx="144016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cxnSp>
            <p:nvCxnSpPr>
              <p:cNvPr id="36" name="Straight Connector 35"/>
              <p:cNvCxnSpPr>
                <a:stCxn id="30" idx="0"/>
                <a:endCxn id="35" idx="4"/>
              </p:cNvCxnSpPr>
              <p:nvPr/>
            </p:nvCxnSpPr>
            <p:spPr>
              <a:xfrm flipV="1">
                <a:off x="5436096" y="3356992"/>
                <a:ext cx="0" cy="57606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/>
            <p:cNvSpPr/>
            <p:nvPr/>
          </p:nvSpPr>
          <p:spPr>
            <a:xfrm>
              <a:off x="5364088" y="5877272"/>
              <a:ext cx="144016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940152" y="5877272"/>
              <a:ext cx="144016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588224" y="5877272"/>
              <a:ext cx="144016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164288" y="5877272"/>
              <a:ext cx="144016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08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DFT I (Essential facts)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35696" y="3152294"/>
          <a:ext cx="474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4000" imgH="457200" progId="Equation.3">
                  <p:embed/>
                </p:oleObj>
              </mc:Choice>
              <mc:Fallback>
                <p:oleObj name="Equation" r:id="rId2" imgW="27940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3152294"/>
                        <a:ext cx="4749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84" y="3933056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Remembering that the data is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          x[0], x[1], …, x[N-1]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We  have  N (complex plane ) points in the frequency domain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                             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[0], X[1], …, X[N-1]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5" name="Picture 8" descr="Pages from 2007_spring_mod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5" y="836712"/>
            <a:ext cx="9144000" cy="19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755576" y="1628800"/>
            <a:ext cx="0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5536" y="239099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k=0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836712"/>
            <a:ext cx="4283968" cy="1916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71852" y="2390039"/>
            <a:ext cx="4364360" cy="37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07430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18045</TotalTime>
  <Words>3810</Words>
  <Application>Microsoft Office PowerPoint</Application>
  <PresentationFormat>On-screen Show (4:3)</PresentationFormat>
  <Paragraphs>809</Paragraphs>
  <Slides>65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默认设计模板</vt:lpstr>
      <vt:lpstr>1_默认设计模板</vt:lpstr>
      <vt:lpstr>2_默认设计模板</vt:lpstr>
      <vt:lpstr>DCSP-9: DFT and PSD </vt:lpstr>
      <vt:lpstr>PowerPoint Presentation</vt:lpstr>
      <vt:lpstr>PowerPoint Presentation</vt:lpstr>
      <vt:lpstr>DFT </vt:lpstr>
      <vt:lpstr>Example I</vt:lpstr>
      <vt:lpstr>Example I</vt:lpstr>
      <vt:lpstr>Example I</vt:lpstr>
      <vt:lpstr>Example I</vt:lpstr>
      <vt:lpstr>DFT I (Essential facts) </vt:lpstr>
      <vt:lpstr>DFT I (Essential facts) </vt:lpstr>
      <vt:lpstr>DFT I (Essential facts) </vt:lpstr>
      <vt:lpstr>DFT I (Essential facts) </vt:lpstr>
      <vt:lpstr>DFT I (Essential facts) </vt:lpstr>
      <vt:lpstr>DFT II</vt:lpstr>
      <vt:lpstr>DFT II</vt:lpstr>
      <vt:lpstr>DFT II</vt:lpstr>
      <vt:lpstr>DFT III</vt:lpstr>
      <vt:lpstr>Modern version: graphic representation</vt:lpstr>
      <vt:lpstr>PowerPoint Presentation</vt:lpstr>
      <vt:lpstr>PowerPoint Presentation</vt:lpstr>
      <vt:lpstr>PowerPoint Presentation</vt:lpstr>
      <vt:lpstr>PowerPoint Presentation</vt:lpstr>
      <vt:lpstr>Modern version:  Neural Networks</vt:lpstr>
      <vt:lpstr>Modern version:  Neural Networks</vt:lpstr>
      <vt:lpstr>Summary</vt:lpstr>
      <vt:lpstr>Summary</vt:lpstr>
      <vt:lpstr>Example</vt:lpstr>
      <vt:lpstr>Example</vt:lpstr>
      <vt:lpstr>Example</vt:lpstr>
      <vt:lpstr>Example</vt:lpstr>
      <vt:lpstr>Example</vt:lpstr>
      <vt:lpstr>Matlab demo</vt:lpstr>
      <vt:lpstr>Recap</vt:lpstr>
      <vt:lpstr>FFT: Fast Fourier Transform</vt:lpstr>
      <vt:lpstr>FFT: Fast Fourier Transform</vt:lpstr>
      <vt:lpstr>Fourier </vt:lpstr>
      <vt:lpstr>Applications</vt:lpstr>
      <vt:lpstr>I. DFT for spectral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Matlab</vt:lpstr>
      <vt:lpstr>Matlab</vt:lpstr>
      <vt:lpstr>Matlab</vt:lpstr>
      <vt:lpstr>Spectrogram </vt:lpstr>
      <vt:lpstr>Spectrogram </vt:lpstr>
      <vt:lpstr>Spectrogram </vt:lpstr>
      <vt:lpstr>Spectrogram </vt:lpstr>
      <vt:lpstr>Spectrogram </vt:lpstr>
      <vt:lpstr>Spectrogram </vt:lpstr>
      <vt:lpstr>Example I </vt:lpstr>
      <vt:lpstr>Example II</vt:lpstr>
      <vt:lpstr>Math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jianfeng</dc:creator>
  <cp:lastModifiedBy>admin</cp:lastModifiedBy>
  <cp:revision>153</cp:revision>
  <dcterms:created xsi:type="dcterms:W3CDTF">2007-01-06T12:03:18Z</dcterms:created>
  <dcterms:modified xsi:type="dcterms:W3CDTF">2024-02-08T19:51:33Z</dcterms:modified>
</cp:coreProperties>
</file>