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99" autoAdjust="0"/>
    <p:restoredTop sz="70621" autoAdjust="0"/>
  </p:normalViewPr>
  <p:slideViewPr>
    <p:cSldViewPr snapToGrid="0">
      <p:cViewPr varScale="1">
        <p:scale>
          <a:sx n="78" d="100"/>
          <a:sy n="78" d="100"/>
        </p:scale>
        <p:origin x="2400" y="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0FFCA-8490-43EE-AA85-2B403616EFF7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09C0E-BD8B-463F-98D7-0AE4633DA5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4912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623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9523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6076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30376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8377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6968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89B860-7080-4F0A-A1CA-CDF9F60BE6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B884042-BB6A-43C3-A9A2-273348F933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B753300-52D1-4C18-861B-63AF1238E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54D64E4-FA38-452B-AF97-1D047FC62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16A6D7B-B24F-46D9-8B6A-2D2E788FB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0897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99C792-A8E3-458A-8508-7DCD61616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1F07904-BF5C-4CCD-B020-CC30FED065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A71A96D-190A-4A5E-9A4D-EF6BFA992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65A656B-8DAA-4F4A-9D12-8229AD4C9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703AA71-4325-4BAD-ABE7-44E1A632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42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4EC9355-04C0-4623-9F40-5E08027DC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841DEC7-2BB1-4394-9E4F-8FE46C5A38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A9A43BF-5661-4F6D-864C-3CE708D02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51E359-7A7E-46BA-AB85-4494CD02A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6B6E88-854E-4250-9176-4B7CA1F7F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0475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1097F9-49A1-43AA-8C45-A7735B4FB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84165BC-3987-4F9F-80C4-67FA00F26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1BF7873-CBA0-4AA7-982B-45B58708C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73B0EC5-249F-4B3A-9563-FDF927931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A0C1D5-3A69-4F47-BE70-DCC627839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9504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5B7E4C-02CD-4E7C-9E9A-2BA246521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8CC9F00-8A71-4325-8998-5DFC905FD8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A5BD0F-5E71-4015-BCEB-ACC5162C3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1D6C039-186E-4C8F-8143-68F5DE260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880ABE-933A-4D0B-AB2F-C56E1308F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996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1142C4-9B31-4B18-8A52-D3369CA06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1EADE33-8FC6-4784-87D1-8C436C35E2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730A284-976D-4E14-ABB5-1BB59C657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7B6EB39-8E39-40F4-9BAC-EC12B782E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F54AA43-66A8-4E11-AD1E-D3ED48C51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2A4FEB3-5D4A-4791-8472-7842F7522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3058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CFB784-6099-415D-946A-9FBC21DF6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ED043CA-2536-4D64-BB19-63ED8E690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273D7B6-8ABF-476A-BA59-0648F5225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D2C0C8C-C06B-4793-BE86-97C8FB7A2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03D6C3B-27ED-4B3E-8F3C-9D2390EC9E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48710D0-55A8-48E3-9743-94C9C03FF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488596C-E890-4820-A94E-AC18A746C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8C8CE530-9C6B-45B3-8AA9-7E51964F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25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B625B9-E208-4C3A-8161-B65C6B0A2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860C5B0-FC9A-49EB-BC79-FA7BF4719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81B50CC-7F63-4810-830F-08C2E92A8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B2765B0-A301-4433-A27E-5A14BC46A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222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ACCA47D-BF94-4EA9-BAD6-D929DACFB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1D37BEB-11C3-4E9D-9021-CB23E1FD9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6A3F867-F67E-4552-931D-D5A665A8E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844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14D30B-773D-49F5-AA3F-584FD75C4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EA48114-C2DC-4ED3-BD65-65597874E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D70491B-0C84-4E4E-9C4E-676EE3CD9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A5FB3D4-48BB-40F1-AF3E-19BF7C30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0998225-2AA7-474C-881D-2185A9CC7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2E6C936-5EF2-483C-85A1-A2F8B2E1C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327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F3A37C-2A6F-4D47-B43A-F7FA08F70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FF9848A-6A75-465C-BA67-D202B669EA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14F7B67-5984-4C6C-9D1B-A187378EFA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8D7004D-E210-4A02-A7DA-A3FF302F2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ED475BC-FC0E-4A1E-A6E3-5C9594816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9E26640-E861-4688-9851-F4CEAF828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72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237FE64-6E73-4FFC-A6D9-538D901A4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75592E6-CB6B-4D11-AD6E-93795B9F7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B4DC629-6030-49D9-AB7B-6600A998A9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99DC5-E457-4573-99BD-E5D112E4C738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A554F98-97D2-4058-9622-155E002CC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A4FD932-C7DB-438D-83ED-106F7F8DA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960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uohan.Zhang.1@warwick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White_nois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A6674896-3A89-4957-9052-D4B6068667F8}"/>
              </a:ext>
            </a:extLst>
          </p:cNvPr>
          <p:cNvSpPr txBox="1"/>
          <p:nvPr/>
        </p:nvSpPr>
        <p:spPr>
          <a:xfrm>
            <a:off x="904239" y="1234816"/>
            <a:ext cx="107372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Seminar 4  Digital Communication and Signal Processing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1F161F2-530A-4797-9525-3D5BBAF971C6}"/>
              </a:ext>
            </a:extLst>
          </p:cNvPr>
          <p:cNvSpPr txBox="1"/>
          <p:nvPr/>
        </p:nvSpPr>
        <p:spPr>
          <a:xfrm>
            <a:off x="2198697" y="2575125"/>
            <a:ext cx="814832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b="1" dirty="0"/>
              <a:t>Ruohan Zhang</a:t>
            </a:r>
          </a:p>
          <a:p>
            <a:pPr algn="ctr"/>
            <a:endParaRPr lang="en-US" altLang="zh-CN" sz="2800" b="1" dirty="0"/>
          </a:p>
          <a:p>
            <a:pPr algn="ctr"/>
            <a:r>
              <a:rPr lang="en-GB" altLang="zh-CN" sz="2800" b="0" i="0" dirty="0">
                <a:solidFill>
                  <a:srgbClr val="333333"/>
                </a:solidFill>
                <a:effectLst/>
                <a:latin typeface="Segoe UI" panose="020B0502040204020203" pitchFamily="34" charset="0"/>
                <a:hlinkClick r:id="rId3"/>
              </a:rPr>
              <a:t>Ruohan.Zhang.1@warwick.ac.uk</a:t>
            </a:r>
            <a:endParaRPr lang="en-GB" altLang="zh-CN" sz="2800" b="0" i="0" dirty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algn="ctr"/>
            <a:endParaRPr lang="en-US" altLang="zh-CN" sz="2400" b="1" dirty="0"/>
          </a:p>
          <a:p>
            <a:pPr algn="ctr"/>
            <a:r>
              <a:rPr lang="en-US" altLang="zh-CN" sz="2400" b="1" dirty="0"/>
              <a:t>Department of Computer Science, University of Warwick</a:t>
            </a:r>
          </a:p>
          <a:p>
            <a:pPr algn="ctr"/>
            <a:endParaRPr lang="en-US" altLang="zh-CN" sz="2400" b="1" dirty="0"/>
          </a:p>
          <a:p>
            <a:pPr algn="ctr"/>
            <a:r>
              <a:rPr lang="en-US" altLang="zh-CN" sz="2400" b="1" dirty="0"/>
              <a:t>29/01/2024</a:t>
            </a:r>
          </a:p>
        </p:txBody>
      </p:sp>
    </p:spTree>
    <p:extLst>
      <p:ext uri="{BB962C8B-B14F-4D97-AF65-F5344CB8AC3E}">
        <p14:creationId xmlns:p14="http://schemas.microsoft.com/office/powerpoint/2010/main" val="579049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3DFEB525-B8B2-444E-B0E4-843233B5A9A6}"/>
              </a:ext>
            </a:extLst>
          </p:cNvPr>
          <p:cNvSpPr txBox="1"/>
          <p:nvPr/>
        </p:nvSpPr>
        <p:spPr>
          <a:xfrm>
            <a:off x="1270000" y="504736"/>
            <a:ext cx="9652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altLang="zh-CN" sz="2400" b="1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Question 1</a:t>
            </a:r>
            <a:endParaRPr lang="zh-CN" altLang="zh-CN" sz="24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en-GB" altLang="zh-CN" sz="24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Generate a white noise vector V1 of size 1000 that has standard normal distribution. Calculate the mean, standard deviation and variance of this vector.</a:t>
            </a:r>
            <a:endParaRPr lang="zh-CN" altLang="zh-CN" sz="24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1634AC5-A8CC-40C8-B10F-1BFD62B23B86}"/>
              </a:ext>
            </a:extLst>
          </p:cNvPr>
          <p:cNvSpPr txBox="1"/>
          <p:nvPr/>
        </p:nvSpPr>
        <p:spPr>
          <a:xfrm>
            <a:off x="1270000" y="2383135"/>
            <a:ext cx="98933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point:</a:t>
            </a:r>
          </a:p>
          <a:p>
            <a:endParaRPr lang="en-US" altLang="zh-CN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zh-CN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White noise vector</a:t>
            </a:r>
          </a:p>
          <a:p>
            <a:pPr algn="just"/>
            <a:r>
              <a:rPr lang="en-US" altLang="zh-CN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random vector (that is, a partially indeterminate process that produces vectors of real numbers) is said to be </a:t>
            </a:r>
            <a:r>
              <a:rPr lang="en-US" altLang="zh-CN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white noise vector</a:t>
            </a:r>
            <a:r>
              <a:rPr lang="en-US" altLang="zh-CN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 white random vector if its components each have a probability distribution and are statistically independent: that is, their joint probability distribution must be the product of the distributions of the individual components.</a:t>
            </a:r>
          </a:p>
          <a:p>
            <a:pPr algn="just"/>
            <a:endParaRPr lang="en-US" altLang="zh-CN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altLang="zh-CN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https://en.wikipedia.org/wiki/White_noise</a:t>
            </a:r>
            <a:endParaRPr lang="en-GB" altLang="zh-CN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zh-CN" alt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671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内容占位符 2">
                <a:extLst>
                  <a:ext uri="{FF2B5EF4-FFF2-40B4-BE49-F238E27FC236}">
                    <a16:creationId xmlns:a16="http://schemas.microsoft.com/office/drawing/2014/main" id="{DD504BB3-4D14-42F3-A76F-7013C53502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46226" y="1114461"/>
                <a:ext cx="10099548" cy="3886137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zh-CN" sz="24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White noise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is a random  process we can not predict at all (independent of history)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000" i="1" smtClean="0">
                          <a:latin typeface="Cambria Math" panose="02040503050406030204" pitchFamily="18" charset="0"/>
                        </a:rPr>
                        <m:t>𝛾</m:t>
                      </m:r>
                      <m:d>
                        <m:dPr>
                          <m:ctrlP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altLang="zh-CN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altLang="zh-CN" sz="2000" b="0" i="0" smtClean="0">
                              <a:latin typeface="Cambria Math" panose="02040503050406030204" pitchFamily="18" charset="0"/>
                            </a:rPr>
                            <m:t>E</m:t>
                          </m:r>
                          <m:d>
                            <m:dPr>
                              <m:ctrlP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]−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2000" b="0" i="0" smtClean="0"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d>
                          <m:d>
                            <m:dPr>
                              <m:ctrlP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]−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2000" b="0" i="0" smtClean="0"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d>
                        </m:num>
                        <m:den>
                          <m:r>
                            <a:rPr lang="zh-CN" altLang="en-US" sz="20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])</m:t>
                          </m:r>
                          <m:r>
                            <a:rPr lang="zh-CN" altLang="en-US" sz="20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])</m:t>
                          </m:r>
                        </m:den>
                      </m:f>
                      <m:r>
                        <a:rPr lang="en-US" altLang="zh-CN" sz="2000" b="0" i="1" smtClean="0">
                          <a:latin typeface="Cambria Math" panose="02040503050406030204" pitchFamily="18" charset="0"/>
                        </a:rPr>
                        <m:t>=0,  </m:t>
                      </m:r>
                      <m:r>
                        <a:rPr lang="en-US" altLang="zh-CN" sz="2000" b="0" i="1" smtClean="0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altLang="zh-CN" sz="20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altLang="zh-CN" sz="20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CN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≠0</m:t>
                      </m:r>
                      <m:r>
                        <a:rPr lang="en-US" altLang="zh-CN" sz="20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altLang="zh-CN" sz="2000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altLang="zh-CN" sz="2000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r>
                  <a:rPr lang="en-US" altLang="zh-CN" sz="24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The most ‘noisy’ noise is a white noise since its autocorrelation is zero, i.e.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altLang="zh-CN" sz="2000" i="1" dirty="0">
                        <a:latin typeface="Cambria Math" panose="02040503050406030204" pitchFamily="18" charset="0"/>
                      </a:rPr>
                      <m:t>𝑐𝑜𝑟𝑟</m:t>
                    </m:r>
                    <m:d>
                      <m:dPr>
                        <m:ctrlPr>
                          <a:rPr lang="en-US" altLang="zh-CN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000" i="1" dirty="0">
                            <a:latin typeface="Cambria Math" panose="02040503050406030204" pitchFamily="18" charset="0"/>
                          </a:rPr>
                          <m:t>𝑤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CN" sz="20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2000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r>
                          <a:rPr lang="en-US" altLang="zh-CN" sz="2000" i="1" dirty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CN" sz="2000" i="1" dirty="0">
                            <a:latin typeface="Cambria Math" panose="02040503050406030204" pitchFamily="18" charset="0"/>
                          </a:rPr>
                          <m:t>𝑤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CN" sz="20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2000" i="1" dirty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d>
                      </m:e>
                    </m:d>
                    <m:r>
                      <a:rPr lang="en-US" altLang="zh-CN" sz="2000" i="1" dirty="0">
                        <a:latin typeface="Cambria Math" panose="02040503050406030204" pitchFamily="18" charset="0"/>
                      </a:rPr>
                      <m:t>= 0</m:t>
                    </m:r>
                    <m:r>
                      <a:rPr lang="en-US" altLang="zh-CN" sz="2000" b="0" i="1" dirty="0" smtClean="0">
                        <a:latin typeface="Cambria Math" panose="02040503050406030204" pitchFamily="18" charset="0"/>
                      </a:rPr>
                      <m:t>,        </m:t>
                    </m:r>
                    <m:r>
                      <a:rPr lang="en-US" altLang="zh-CN" sz="2000" i="1" dirty="0">
                        <a:latin typeface="Cambria Math" panose="02040503050406030204" pitchFamily="18" charset="0"/>
                      </a:rPr>
                      <m:t>𝑤h𝑒𝑛</m:t>
                    </m:r>
                    <m:r>
                      <a:rPr lang="en-US" altLang="zh-CN" sz="2000" i="1" dirty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altLang="zh-CN" sz="2000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sz="2000" i="1" dirty="0">
                        <a:latin typeface="Cambria Math" panose="02040503050406030204" pitchFamily="18" charset="0"/>
                      </a:rPr>
                      <m:t> ≠ </m:t>
                    </m:r>
                    <m:r>
                      <a:rPr lang="en-US" altLang="zh-CN" sz="2000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zh-CN" sz="2000" i="1" dirty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altLang="zh-CN" sz="2000" i="1" dirty="0">
                    <a:latin typeface="Cambria Math" panose="02040503050406030204" pitchFamily="18" charset="0"/>
                  </a:rPr>
                  <a:t> </a:t>
                </a:r>
                <a:endParaRPr lang="en-US" altLang="zh-CN" sz="240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endParaRPr lang="en-US" altLang="zh-CN" sz="2400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r>
                  <a:rPr lang="en-US" altLang="zh-CN" sz="24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Otherwise, we called it </a:t>
                </a:r>
                <a:r>
                  <a:rPr lang="en-US" altLang="zh-CN" sz="2400" dirty="0" err="1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colour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 noise since we can predict some outcome of 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𝑤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[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]</m:t>
                    </m:r>
                  </m:oMath>
                </a14:m>
                <a:r>
                  <a:rPr lang="en-US" altLang="zh-CN" sz="24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, given 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𝑤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[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𝑚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]</m:t>
                    </m:r>
                  </m:oMath>
                </a14:m>
                <a:r>
                  <a:rPr lang="en-US" altLang="zh-CN" sz="2400" dirty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,  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𝑚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&lt;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endParaRPr lang="en-US" altLang="zh-CN" sz="2400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buFontTx/>
                  <a:buNone/>
                </a:pPr>
                <a:endParaRPr lang="en-US" altLang="zh-CN" sz="2400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buFontTx/>
                  <a:buNone/>
                </a:pPr>
                <a:endParaRPr lang="zh-CN" altLang="en-US" sz="2400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内容占位符 2">
                <a:extLst>
                  <a:ext uri="{FF2B5EF4-FFF2-40B4-BE49-F238E27FC236}">
                    <a16:creationId xmlns:a16="http://schemas.microsoft.com/office/drawing/2014/main" id="{DD504BB3-4D14-42F3-A76F-7013C53502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6226" y="1114461"/>
                <a:ext cx="10099548" cy="3886137"/>
              </a:xfrm>
              <a:prstGeom prst="rect">
                <a:avLst/>
              </a:prstGeom>
              <a:blipFill>
                <a:blip r:embed="rId3"/>
                <a:stretch>
                  <a:fillRect l="-845" t="-2198" b="-235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0674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11F96C18-ABF3-4BA4-8BE9-BAA69F36EECC}"/>
                  </a:ext>
                </a:extLst>
              </p:cNvPr>
              <p:cNvSpPr txBox="1"/>
              <p:nvPr/>
            </p:nvSpPr>
            <p:spPr>
              <a:xfrm>
                <a:off x="949325" y="299795"/>
                <a:ext cx="10185400" cy="1569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GB" altLang="zh-CN" sz="2400" b="1" kern="1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Question 2</a:t>
                </a:r>
                <a:endParaRPr lang="zh-CN" altLang="zh-CN" sz="24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GB" altLang="zh-CN" sz="2400" kern="1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Generate a Gaussian white noise matrix M1 of size </a:t>
                </a:r>
                <a14:m>
                  <m:oMath xmlns:m="http://schemas.openxmlformats.org/officeDocument/2006/math">
                    <m:r>
                      <a:rPr lang="en-GB" altLang="zh-CN" sz="2400" i="1" kern="100" dirty="0" smtClean="0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10</m:t>
                    </m:r>
                    <m:r>
                      <a:rPr lang="en-GB" altLang="zh-CN" sz="2400" i="1" kern="100" dirty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</m:t>
                    </m:r>
                    <m:r>
                      <a:rPr lang="en-GB" altLang="zh-CN" sz="2400" i="1" kern="100" dirty="0" smtClean="0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10</m:t>
                    </m:r>
                  </m:oMath>
                </a14:m>
                <a:r>
                  <a:rPr lang="en-GB" altLang="zh-CN" sz="2400" kern="1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 that has mean 3 and variance 5. Calculate the mean and variance of all the values in M1; Calculate the covariance and correlation matrices.</a:t>
                </a:r>
                <a:endParaRPr lang="zh-CN" altLang="zh-CN" sz="24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11F96C18-ABF3-4BA4-8BE9-BAA69F36EE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325" y="299795"/>
                <a:ext cx="10185400" cy="1569660"/>
              </a:xfrm>
              <a:prstGeom prst="rect">
                <a:avLst/>
              </a:prstGeom>
              <a:blipFill>
                <a:blip r:embed="rId3"/>
                <a:stretch>
                  <a:fillRect l="-958" t="-3488" r="-898" b="-736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37A3B327-A455-4617-9D67-B315E6F449F3}"/>
                  </a:ext>
                </a:extLst>
              </p:cNvPr>
              <p:cNvSpPr txBox="1"/>
              <p:nvPr/>
            </p:nvSpPr>
            <p:spPr>
              <a:xfrm>
                <a:off x="949325" y="1885451"/>
                <a:ext cx="10980738" cy="46727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Key points:</a:t>
                </a:r>
                <a:endParaRPr lang="en-US" altLang="zh-CN" sz="24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GB" altLang="zh-CN" sz="24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Gaussian white noise </a:t>
                </a:r>
                <a:r>
                  <a:rPr lang="en-US" altLang="zh-CN" sz="24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matrix </a:t>
                </a:r>
                <a:r>
                  <a:rPr lang="en-GB" altLang="zh-CN" sz="24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means </a:t>
                </a:r>
                <a:r>
                  <a:rPr lang="en-US" altLang="zh-CN" sz="24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all elements in the white noise matrix have a </a:t>
                </a:r>
                <a:r>
                  <a:rPr lang="en-GB" altLang="zh-CN" sz="24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Gaussian</a:t>
                </a:r>
                <a:r>
                  <a:rPr lang="en-US" altLang="zh-CN" sz="24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distribution (normal distribution).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zh-CN" sz="24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How to generate a matrix whose all elements are not standard normal distribution?</a:t>
                </a:r>
              </a:p>
              <a:p>
                <a:pPr lvl="1"/>
                <a:r>
                  <a:rPr lang="en-US" altLang="zh-CN" sz="2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MATLAB only has the function to generate standard normal distribution, which is </a:t>
                </a:r>
                <a:r>
                  <a:rPr lang="en-US" altLang="zh-CN" sz="2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randn</a:t>
                </a:r>
                <a:r>
                  <a:rPr lang="en-US" altLang="zh-CN" sz="2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m,n</a:t>
                </a:r>
                <a:r>
                  <a:rPr lang="en-US" altLang="zh-CN" sz="2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but we can use such command to generate a normal distribution matrix </a:t>
                </a:r>
                <a:r>
                  <a:rPr lang="en-GB" altLang="zh-CN" sz="2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that has mean M and variance V.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altLang="zh-CN" sz="2200" i="0" kern="10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Matrix</m:t>
                      </m:r>
                      <m:r>
                        <a:rPr lang="en-GB" altLang="zh-CN" sz="2200" i="0" kern="10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  = </m:t>
                      </m:r>
                      <m:r>
                        <m:rPr>
                          <m:sty m:val="p"/>
                        </m:rPr>
                        <a:rPr lang="en-GB" altLang="zh-CN" sz="2200" i="0" kern="10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M</m:t>
                      </m:r>
                      <m:r>
                        <a:rPr lang="en-GB" altLang="zh-CN" sz="2200" i="0" kern="10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 + √</m:t>
                      </m:r>
                      <m:r>
                        <m:rPr>
                          <m:sty m:val="p"/>
                        </m:rPr>
                        <a:rPr lang="en-US" altLang="zh-CN" sz="2200" i="0" kern="10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V</m:t>
                      </m:r>
                      <m:r>
                        <a:rPr lang="en-GB" altLang="zh-CN" sz="2200" i="1" kern="10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m:rPr>
                          <m:sty m:val="p"/>
                        </m:rPr>
                        <a:rPr lang="en-GB" altLang="zh-CN" sz="2200" i="0" kern="10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randn</m:t>
                      </m:r>
                      <m:r>
                        <a:rPr lang="en-GB" altLang="zh-CN" sz="2200" i="0" kern="10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GB" altLang="zh-CN" sz="2200" i="0" kern="10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m</m:t>
                      </m:r>
                      <m:r>
                        <a:rPr lang="en-GB" altLang="zh-CN" sz="2200" i="0" kern="10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GB" altLang="zh-CN" sz="2200" i="0" kern="10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n</m:t>
                      </m:r>
                      <m:r>
                        <a:rPr lang="en-GB" altLang="zh-CN" sz="2200" i="0" kern="10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en-US" altLang="zh-CN" sz="2200" kern="100" dirty="0">
                  <a:solidFill>
                    <a:srgbClr val="0070C0"/>
                  </a:solidFill>
                  <a:latin typeface="Cambria Math" panose="020405030504060302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zh-CN" sz="24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covariance and correlation of matrix (</a:t>
                </a:r>
                <a:r>
                  <a:rPr lang="en-US" altLang="zh-CN" sz="24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matlab</a:t>
                </a:r>
                <a:r>
                  <a:rPr lang="en-US" altLang="zh-CN" sz="24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command)</a:t>
                </a:r>
              </a:p>
              <a:p>
                <a:pPr marL="514350" indent="-514350">
                  <a:buFont typeface="+mj-lt"/>
                  <a:buAutoNum type="romanUcPeriod"/>
                </a:pPr>
                <a:r>
                  <a:rPr lang="en-US" altLang="zh-CN" sz="2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cov</a:t>
                </a:r>
                <a:r>
                  <a:rPr lang="en-US" altLang="zh-CN" sz="2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(X), if X is a vector, returns the variance.  For matrices, where each row is an observation, and each column a variable, </a:t>
                </a:r>
                <a:r>
                  <a:rPr lang="en-US" altLang="zh-CN" sz="2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cov</a:t>
                </a:r>
                <a:r>
                  <a:rPr lang="en-US" altLang="zh-CN" sz="2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(X) is the covariance matrix. </a:t>
                </a:r>
              </a:p>
              <a:p>
                <a:pPr marL="514350" indent="-514350">
                  <a:buFont typeface="+mj-lt"/>
                  <a:buAutoNum type="romanUcPeriod"/>
                </a:pPr>
                <a:r>
                  <a:rPr lang="en-US" altLang="zh-CN" sz="2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RHO = </a:t>
                </a:r>
                <a:r>
                  <a:rPr lang="en-US" altLang="zh-CN" sz="2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corr</a:t>
                </a:r>
                <a:r>
                  <a:rPr lang="en-US" altLang="zh-CN" sz="2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(X) returns a P-by-P matrix containing the pairwise linear correlation coefficient between each pair of columns in the N-by-P matrix X.</a:t>
                </a: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37A3B327-A455-4617-9D67-B315E6F449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325" y="1885451"/>
                <a:ext cx="10980738" cy="4672754"/>
              </a:xfrm>
              <a:prstGeom prst="rect">
                <a:avLst/>
              </a:prstGeom>
              <a:blipFill>
                <a:blip r:embed="rId4"/>
                <a:stretch>
                  <a:fillRect l="-888" t="-1043" b="-169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9241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05243C6A-09A5-46A1-9D35-0DDECA58D98E}"/>
                  </a:ext>
                </a:extLst>
              </p:cNvPr>
              <p:cNvSpPr txBox="1"/>
              <p:nvPr/>
            </p:nvSpPr>
            <p:spPr>
              <a:xfrm>
                <a:off x="1308100" y="809536"/>
                <a:ext cx="9537700" cy="1569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GB" altLang="zh-CN" sz="2400" b="1" kern="1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Question 3</a:t>
                </a:r>
                <a:endParaRPr lang="zh-CN" altLang="zh-CN" sz="24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GB" altLang="zh-CN" sz="2400" kern="1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Generate a Gaussian white noise matrix M2 of size </a:t>
                </a:r>
                <a14:m>
                  <m:oMath xmlns:m="http://schemas.openxmlformats.org/officeDocument/2006/math">
                    <m:r>
                      <a:rPr lang="en-GB" altLang="zh-CN" sz="2400" i="1" kern="100" dirty="0" smtClean="0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10</m:t>
                    </m:r>
                    <m:r>
                      <a:rPr lang="en-GB" altLang="zh-CN" sz="2400" i="1" kern="100" dirty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</m:t>
                    </m:r>
                    <m:r>
                      <a:rPr lang="en-GB" altLang="zh-CN" sz="2400" i="1" kern="100" dirty="0" smtClean="0">
                        <a:effectLst/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8</m:t>
                    </m:r>
                  </m:oMath>
                </a14:m>
                <a:r>
                  <a:rPr lang="en-GB" altLang="zh-CN" sz="2400" kern="100" dirty="0">
                    <a:effectLst/>
                    <a:latin typeface="Times New Roman" panose="020206030504050203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 that has mean 0 and standard deviation 5. Calculate the correlation matrix between M1 and M2.</a:t>
                </a:r>
                <a:endParaRPr lang="zh-CN" altLang="zh-CN" sz="24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05243C6A-09A5-46A1-9D35-0DDECA58D9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8100" y="809536"/>
                <a:ext cx="9537700" cy="1569660"/>
              </a:xfrm>
              <a:prstGeom prst="rect">
                <a:avLst/>
              </a:prstGeom>
              <a:blipFill>
                <a:blip r:embed="rId3"/>
                <a:stretch>
                  <a:fillRect l="-1023" t="-3502" r="-959" b="-778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文本框 3">
            <a:extLst>
              <a:ext uri="{FF2B5EF4-FFF2-40B4-BE49-F238E27FC236}">
                <a16:creationId xmlns:a16="http://schemas.microsoft.com/office/drawing/2014/main" id="{77882B9E-826C-4790-8553-D476BED42A39}"/>
              </a:ext>
            </a:extLst>
          </p:cNvPr>
          <p:cNvSpPr txBox="1"/>
          <p:nvPr/>
        </p:nvSpPr>
        <p:spPr>
          <a:xfrm>
            <a:off x="1308100" y="2710934"/>
            <a:ext cx="97028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points</a:t>
            </a:r>
          </a:p>
          <a:p>
            <a:endParaRPr lang="en-US" altLang="zh-CN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Correlation of 2 matrices</a:t>
            </a:r>
          </a:p>
          <a:p>
            <a:pPr lvl="1" algn="just"/>
            <a:r>
              <a:rPr lang="en-US" altLang="zh-C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RHO = </a:t>
            </a:r>
            <a:r>
              <a:rPr lang="en-US" altLang="zh-C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(X,Y,...) returns a P1-by-P2 matrix containing the pairwise correlation coefficient between each pair of columns in the N-by-P1 and N-by-P2 matrices X and Y.</a:t>
            </a:r>
          </a:p>
        </p:txBody>
      </p:sp>
    </p:spTree>
    <p:extLst>
      <p:ext uri="{BB962C8B-B14F-4D97-AF65-F5344CB8AC3E}">
        <p14:creationId xmlns:p14="http://schemas.microsoft.com/office/powerpoint/2010/main" val="118888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CCF54A6A-1ED7-4A72-88E2-E61128D8305A}"/>
              </a:ext>
            </a:extLst>
          </p:cNvPr>
          <p:cNvSpPr txBox="1"/>
          <p:nvPr/>
        </p:nvSpPr>
        <p:spPr>
          <a:xfrm>
            <a:off x="1346200" y="909935"/>
            <a:ext cx="91313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altLang="zh-CN" sz="2400" b="1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Question 4</a:t>
            </a:r>
            <a:endParaRPr lang="zh-CN" altLang="zh-CN" sz="24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en-GB" altLang="zh-CN" sz="24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Plot V1. Plot the histogram of all the values in V1 and M2 separately, and set bin to 20.</a:t>
            </a:r>
            <a:endParaRPr lang="zh-CN" altLang="zh-CN" sz="24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ECBB985-B7A2-4FEE-A375-E95C3F3B021F}"/>
              </a:ext>
            </a:extLst>
          </p:cNvPr>
          <p:cNvSpPr txBox="1"/>
          <p:nvPr/>
        </p:nvSpPr>
        <p:spPr>
          <a:xfrm>
            <a:off x="1346200" y="2953772"/>
            <a:ext cx="97028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points</a:t>
            </a:r>
          </a:p>
          <a:p>
            <a:endParaRPr lang="en-US" altLang="zh-CN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bin represents how many intervals in the histogram.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946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538</Words>
  <Application>Microsoft Office PowerPoint</Application>
  <PresentationFormat>Widescreen</PresentationFormat>
  <Paragraphs>50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等线</vt:lpstr>
      <vt:lpstr>等线 Light</vt:lpstr>
      <vt:lpstr>Arial</vt:lpstr>
      <vt:lpstr>Cambria Math</vt:lpstr>
      <vt:lpstr>Segoe UI</vt:lpstr>
      <vt:lpstr>Times New Roman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 若菡</dc:creator>
  <cp:lastModifiedBy>ZHANG, RUOHAN (PGR)</cp:lastModifiedBy>
  <cp:revision>87</cp:revision>
  <dcterms:created xsi:type="dcterms:W3CDTF">2021-01-27T02:21:46Z</dcterms:created>
  <dcterms:modified xsi:type="dcterms:W3CDTF">2024-01-28T23:01:07Z</dcterms:modified>
</cp:coreProperties>
</file>