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</p:sldMasterIdLst>
  <p:sldIdLst>
    <p:sldId id="308" r:id="rId4"/>
    <p:sldId id="281" r:id="rId5"/>
    <p:sldId id="337" r:id="rId6"/>
    <p:sldId id="338" r:id="rId7"/>
    <p:sldId id="339" r:id="rId8"/>
    <p:sldId id="340" r:id="rId9"/>
    <p:sldId id="341" r:id="rId10"/>
    <p:sldId id="282" r:id="rId11"/>
    <p:sldId id="291" r:id="rId12"/>
    <p:sldId id="342" r:id="rId13"/>
    <p:sldId id="343" r:id="rId14"/>
    <p:sldId id="313" r:id="rId15"/>
    <p:sldId id="299" r:id="rId16"/>
    <p:sldId id="303" r:id="rId17"/>
    <p:sldId id="304" r:id="rId18"/>
    <p:sldId id="305" r:id="rId19"/>
    <p:sldId id="307" r:id="rId20"/>
    <p:sldId id="300" r:id="rId21"/>
    <p:sldId id="302" r:id="rId22"/>
    <p:sldId id="301" r:id="rId23"/>
    <p:sldId id="312" r:id="rId24"/>
    <p:sldId id="310" r:id="rId25"/>
    <p:sldId id="283" r:id="rId26"/>
    <p:sldId id="284" r:id="rId27"/>
    <p:sldId id="285" r:id="rId28"/>
    <p:sldId id="286" r:id="rId29"/>
    <p:sldId id="287" r:id="rId30"/>
    <p:sldId id="295" r:id="rId31"/>
    <p:sldId id="288" r:id="rId32"/>
    <p:sldId id="311" r:id="rId33"/>
    <p:sldId id="289" r:id="rId34"/>
    <p:sldId id="296" r:id="rId35"/>
    <p:sldId id="290" r:id="rId36"/>
    <p:sldId id="293" r:id="rId37"/>
    <p:sldId id="298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73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17831-E60E-4798-8FB2-FC0150B6DEC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C107C-E98B-4214-A87B-996E28B9917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CAFEB-9CDF-4EC0-BDFD-0C9B07A594B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FF8F69-84BD-49A9-8B7E-3F7C8A410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9188E8-2E7F-40A3-ADDA-8A9397033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F04CAA-ACF9-4976-9AA6-3E7B2A9E4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263EF-BBA6-4DAB-A3C0-F05DAC5117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860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00D482-8CEE-431D-ACCD-197F0D3B1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AAB219-CB3A-4BA3-9667-E0B277B2FD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C46F6-1039-4F91-A7BE-15AC300A3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D89BC-4DE3-4336-9C18-97BB5A93D9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808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2E68D1-48FC-4A3A-8B92-BBB849AF4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0D6D7-938A-41EA-9F90-85C3FBDFA6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1F7A3-BAD9-4E05-9E11-5F4B52216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8883-0A74-4C41-B448-8C11855DDD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891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19529-DA74-4EE5-A405-6CE205967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B1B68-D128-4BBC-A5C3-0A738E321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6756B-C727-41E8-BA7D-596F4AA30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B3BCA-C79D-4E03-A5B2-71D84C9E90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803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0E6BD8-5636-434F-A17C-8EB575F97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8C2262-C2FB-487D-A481-77A648640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105D18-EAAD-4E63-AB21-9829E6FFD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7EEFB-09A8-437A-AD3C-021A9E4787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866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58AF89-FF57-472D-895A-31F2316D0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D66CA1-6F7E-4616-8F62-3C926A624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7F1478-B723-4DC3-95D4-D27367967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C635-2148-42E0-B27A-F3C02AE760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292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6886A5-3280-4CCE-A30B-8531B3061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097477-9E75-4A67-A32A-A4A7E94A0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69EA84-76FE-479F-8B40-D2BF15D81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675BA-DD33-4B48-8266-7CBF08B388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5705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675BC-0CEB-4C70-8F99-DA5479324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882D6-2398-4845-B5BE-6D2B4DC55A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87A67-3343-4FB1-94DF-99FB9863B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8EEF1-1A03-41F8-84C4-D5927A8D10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302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8BD3C-3103-4423-A886-7CFE6CBA42A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3F615-6E89-4F12-98DC-81AE58045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A474C-62D0-47B6-BEFA-C292FAFEB1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B8A41-C337-42DA-9624-589A6C538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8BD2-9FC4-49AF-8DB9-4369FA1B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2802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7BDBFC-B2FA-4779-B328-CA3B28752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952B08-ED7E-46E9-A622-7494606C0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E5A32-A964-4BC0-B63A-E039B84C2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3691E-AAFE-48B2-94C5-190F1983BA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3071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5C82C1-EDA5-4269-ACA1-48E5689C2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9D8CF3-082E-4A5F-8F11-4C0D64BB6F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96A510-E9D6-4542-BFC3-EBEB2C062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11146-8600-48C0-8FBF-AA7B12802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413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76799-1436-472C-8C0E-A589D33C3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7A471-FAB4-4FAB-BE42-5778AF12C0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ECC51A-0BDE-4EAB-BB3F-0BA913E5D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0C739-0FA5-4C2B-90B4-28A90907FA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8593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C433FB-3EBB-4397-8879-2893DB198D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F31066-6C0E-4E9D-B41D-21F640FC6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B9C095-09B4-451A-A1BC-101595DA8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1503-1E60-46A4-9DE6-F38A0CEB1F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9759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03476F-6652-4833-8681-D02D619EB5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992D71-61DC-414F-8B09-6847B91B7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23EBB8-E13B-4EA5-A42D-073EC55CE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E57A-4F8E-4024-BA96-9BDE46984F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361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5247DF-71EA-44B9-8EF0-AA1D35E88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C20BD3-2DF0-4BD6-83C9-5E18A3737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833EFB-0C79-487E-A882-57C6706B2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4AC4D-F282-4DF5-8AD4-418DB49DF7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4518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5845CD-09FF-4F77-866B-DA7379147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D6BC9E-AFE7-4063-9465-C8D89D9915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5D468-51AE-4C6E-97C3-1341C78E2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3EDC-0E5D-41B6-9B47-A1FBA036AC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5256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E3D77B-6111-4203-83C2-2B1798CAB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E90A82-7EBF-4DFA-B41F-BA41566AE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A6A9E9-EFCB-44A4-8132-CF2678D7BF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FA8A-8B68-4687-BAF6-FE2A040DD1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5401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9D1D72-0BBD-4D6B-AF01-EF811BD14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48A222-97BD-4876-9819-A720CCF04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2AE157-15AB-420E-9444-C5F2FA4A6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5C32-C9BB-4E59-A973-BC9AF652E7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171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15697-CC16-4EBC-8EA9-A8795D6ED73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7F8563-B2F4-4C1C-BAC0-7120394C0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60A0D8-2BFD-4826-AFFC-BF59F3E4D7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EE4C91-6E0A-4EAC-A113-F9DB6BC47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ED482-988F-4E14-9CDC-1C8F9DD936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8398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206D1-777D-49E3-9517-62FA905BB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688BF-D941-4D85-A86E-CA1E09CEE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B1A0A-12AA-4F43-B172-B521596F7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FEA69-2204-4093-8CA3-D0B1A0B5F7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850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8F5AE-B080-4D81-8399-D4B931F03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9CE2C-4A73-405B-BB05-0CAC40A2C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E92A76-990B-4AE9-A6F2-69AEDC35C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A222-32DA-41B1-A4FA-B68F6537F8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3423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028FC0-9D30-4D40-B317-0A2F6AC3C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2606F7-0B0C-4C8E-9986-95A2EFEB2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97E638-7890-46D2-8227-AD05096F0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6600-0D84-4569-B9D1-068414DDB2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5808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66B858-9E87-40A8-A8D9-FF78898B4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13FCC7-FBFB-41B0-98CB-FA0C22D05E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67DD72-ADAA-4692-96D2-33F6C835D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376EE-BFFD-40DA-9540-87F2078612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45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8CEA8-5231-49D7-8CB2-D8F2CA0E1D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1FAB8-396D-441E-9C6E-1CF46B6FBBE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F4FA0-9BD2-496E-BD10-A51C2F081CB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0D425-8B8B-489C-A81C-A9E1F042D32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0CBE1-4E57-4276-90FD-3743D097D45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F0A97-28E1-407B-B759-BEF723A805B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32E4F5-2BED-4C78-BDC1-8EDD9EC059A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7226DB-A59B-486B-990D-EEA18C7E3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0C089A-EC89-4A59-98E2-295BB2CF3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5F5E59-C489-486A-9717-3C3ABF200A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646B0E-5218-4628-9BC7-57FB30F205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6A59EA-AE3F-42F6-98C5-CEE9E430D9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1FC179-E883-4045-978D-C4E86AA65C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313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宋体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BCD9481-69ED-4240-B57B-0E3FA9017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312AAD2-B34F-4A02-8BAA-F27F94E6E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A45B3C-AC9F-47B9-A191-B367D483FE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003D74-848E-453A-A6B0-B638932E73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A1102A-15C8-4728-A627-3BE91A5FDE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7B29AC-DC54-476E-AA8E-EB4B8F8E829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41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anfeng.feng@warwick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wmf"/><Relationship Id="rId5" Type="http://schemas.openxmlformats.org/officeDocument/2006/relationships/slideLayout" Target="../slideLayouts/slideLayout25.xml"/><Relationship Id="rId4" Type="http://schemas.openxmlformats.org/officeDocument/2006/relationships/audio" Target="../media/media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7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9144000" cy="1081088"/>
          </a:xfrm>
        </p:spPr>
        <p:txBody>
          <a:bodyPr/>
          <a:lstStyle/>
          <a:p>
            <a:pPr algn="l" eaLnBrk="1" hangingPunct="1"/>
            <a:r>
              <a:rPr lang="en-GB" altLang="zh-CN" sz="4800">
                <a:solidFill>
                  <a:srgbClr val="FF0000"/>
                </a:solidFill>
                <a:latin typeface="Arial" charset="0"/>
                <a:ea typeface="宋体" charset="0"/>
              </a:rPr>
              <a:t>DCSP-12: </a:t>
            </a:r>
            <a:r>
              <a:rPr lang="en-GB" altLang="zh-CN" sz="4800" dirty="0">
                <a:solidFill>
                  <a:srgbClr val="FF0000"/>
                </a:solidFill>
                <a:latin typeface="Arial" charset="0"/>
                <a:ea typeface="宋体" charset="0"/>
              </a:rPr>
              <a:t>Filter II  </a:t>
            </a:r>
            <a:endParaRPr lang="en-GB" altLang="zh-CN" sz="4800" dirty="0">
              <a:solidFill>
                <a:srgbClr val="FF0000"/>
              </a:solidFill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133600"/>
            <a:ext cx="7416800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zh-CN" sz="4400" dirty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Jianfeng Feng</a:t>
            </a:r>
          </a:p>
          <a:p>
            <a:pPr eaLnBrk="1" hangingPunct="1">
              <a:lnSpc>
                <a:spcPct val="90000"/>
              </a:lnSpc>
            </a:pPr>
            <a:endParaRPr lang="en-GB" altLang="zh-CN" sz="2800" dirty="0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400" dirty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Department of Computer Science Warwick Univ., UK</a:t>
            </a:r>
          </a:p>
          <a:p>
            <a:pPr eaLnBrk="1" hangingPunct="1">
              <a:lnSpc>
                <a:spcPct val="90000"/>
              </a:lnSpc>
            </a:pPr>
            <a:endParaRPr lang="en-GB" altLang="zh-CN" sz="2800" dirty="0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800" dirty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  <a:hlinkClick r:id="rId2"/>
              </a:rPr>
              <a:t>Jianfeng.feng@warwick.ac.uk</a:t>
            </a:r>
            <a:endParaRPr lang="en-GB" altLang="zh-CN" sz="2800" dirty="0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zh-CN" sz="2800" dirty="0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zh-CN" sz="2400" dirty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http://</a:t>
            </a:r>
            <a:r>
              <a:rPr lang="en-GB" altLang="zh-CN" sz="2400" dirty="0" err="1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www.dcs.warwick.ac.uk</a:t>
            </a:r>
            <a:r>
              <a:rPr lang="en-GB" altLang="zh-CN" sz="2400" dirty="0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/~feng/</a:t>
            </a:r>
            <a:r>
              <a:rPr lang="en-GB" altLang="zh-CN" sz="2400" dirty="0" err="1">
                <a:solidFill>
                  <a:srgbClr val="000000"/>
                </a:solidFill>
                <a:latin typeface="Times New Roman" charset="0"/>
                <a:ea typeface="宋体" charset="0"/>
                <a:cs typeface="Times New Roman" charset="0"/>
              </a:rPr>
              <a:t>dcsp.html</a:t>
            </a:r>
            <a:endParaRPr lang="en-GB" altLang="zh-CN" sz="2400" dirty="0">
              <a:solidFill>
                <a:srgbClr val="0000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zh-CN" sz="24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7319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6ED5822-3941-4E93-B108-FD53998B3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Signal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65C8394-CBBF-46AD-BFA3-FC611549E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pic>
        <p:nvPicPr>
          <p:cNvPr id="30724" name="Picture 4" descr="fig3_1">
            <a:extLst>
              <a:ext uri="{FF2B5EF4-FFF2-40B4-BE49-F238E27FC236}">
                <a16:creationId xmlns:a16="http://schemas.microsoft.com/office/drawing/2014/main" id="{7E5130AF-E881-4EE4-9C9E-F4375EBD4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x_signal">
            <a:hlinkClick r:id="" action="ppaction://media"/>
            <a:extLst>
              <a:ext uri="{FF2B5EF4-FFF2-40B4-BE49-F238E27FC236}">
                <a16:creationId xmlns:a16="http://schemas.microsoft.com/office/drawing/2014/main" id="{02A962B1-9F65-4CFD-86BA-66C3854B2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431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_signal">
            <a:hlinkClick r:id="" action="ppaction://media"/>
            <a:extLst>
              <a:ext uri="{FF2B5EF4-FFF2-40B4-BE49-F238E27FC236}">
                <a16:creationId xmlns:a16="http://schemas.microsoft.com/office/drawing/2014/main" id="{5AD58175-94EC-4208-94A7-B70C1C34E7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22116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CE759B8-9B3F-46F4-B199-F70E62149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-100013"/>
            <a:ext cx="8229600" cy="1143001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Recursive Filters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A597BD3-5F4A-42CD-8E59-17BC9BB44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>
                <a:solidFill>
                  <a:srgbClr val="000000"/>
                </a:solidFill>
              </a:rPr>
              <a:t>Of the many filter transfer function which are </a:t>
            </a:r>
          </a:p>
          <a:p>
            <a:pPr eaLnBrk="1" hangingPunct="1">
              <a:buFontTx/>
              <a:buNone/>
            </a:pPr>
            <a:r>
              <a:rPr lang="en-US" altLang="zh-CN">
                <a:solidFill>
                  <a:srgbClr val="000000"/>
                </a:solidFill>
              </a:rPr>
              <a:t>   not MA, the most commonly use in DSP </a:t>
            </a:r>
          </a:p>
          <a:p>
            <a:pPr eaLnBrk="1" hangingPunct="1">
              <a:buFontTx/>
              <a:buNone/>
            </a:pPr>
            <a:r>
              <a:rPr lang="en-US" altLang="zh-CN">
                <a:solidFill>
                  <a:srgbClr val="000000"/>
                </a:solidFill>
              </a:rPr>
              <a:t>   are the recursive filters, so called because </a:t>
            </a:r>
          </a:p>
          <a:p>
            <a:pPr eaLnBrk="1" hangingPunct="1">
              <a:buFontTx/>
              <a:buNone/>
            </a:pPr>
            <a:r>
              <a:rPr lang="en-US" altLang="zh-CN">
                <a:solidFill>
                  <a:srgbClr val="000000"/>
                </a:solidFill>
              </a:rPr>
              <a:t>   their current output depends not only on </a:t>
            </a:r>
          </a:p>
          <a:p>
            <a:pPr eaLnBrk="1" hangingPunct="1">
              <a:buFontTx/>
              <a:buNone/>
            </a:pPr>
            <a:r>
              <a:rPr lang="en-US" altLang="zh-CN">
                <a:solidFill>
                  <a:srgbClr val="000000"/>
                </a:solidFill>
              </a:rPr>
              <a:t>   the last N+1 inputs but also on the last N </a:t>
            </a:r>
          </a:p>
          <a:p>
            <a:pPr eaLnBrk="1" hangingPunct="1">
              <a:buFontTx/>
              <a:buNone/>
            </a:pPr>
            <a:r>
              <a:rPr lang="en-US" altLang="zh-CN">
                <a:solidFill>
                  <a:srgbClr val="000000"/>
                </a:solidFill>
              </a:rPr>
              <a:t>   outputs. </a:t>
            </a:r>
          </a:p>
          <a:p>
            <a:pPr eaLnBrk="1" hangingPunct="1">
              <a:buFontTx/>
              <a:buNone/>
            </a:pPr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Signal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pic>
        <p:nvPicPr>
          <p:cNvPr id="13316" name="Picture 4" descr="fig3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x_sig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4248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_signa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246736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9108504" cy="1143000"/>
          </a:xfrm>
        </p:spPr>
        <p:txBody>
          <a:bodyPr/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</a:rPr>
              <a:t>Frequency Response of an MA filter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 We can formally represent the frequency response of the filter by substituting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                  z = exp( j 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dirty="0">
                <a:solidFill>
                  <a:srgbClr val="000000"/>
                </a:solidFill>
              </a:rPr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  and obtain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baseline="30000" dirty="0">
                <a:solidFill>
                  <a:srgbClr val="000000"/>
                </a:solidFill>
              </a:rPr>
              <a:t>    </a:t>
            </a:r>
            <a:r>
              <a:rPr lang="en-US" altLang="zh-CN" dirty="0">
                <a:solidFill>
                  <a:srgbClr val="000000"/>
                </a:solidFill>
              </a:rPr>
              <a:t>H( 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dirty="0">
                <a:solidFill>
                  <a:srgbClr val="000000"/>
                </a:solidFill>
              </a:rPr>
              <a:t>) = K[(exp (-j 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dirty="0">
                <a:solidFill>
                  <a:srgbClr val="000000"/>
                </a:solidFill>
              </a:rPr>
              <a:t>) – 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baseline="-25000" dirty="0">
                <a:solidFill>
                  <a:srgbClr val="000000"/>
                </a:solidFill>
              </a:rPr>
              <a:t>1</a:t>
            </a:r>
            <a:r>
              <a:rPr lang="en-US" altLang="zh-CN" dirty="0">
                <a:solidFill>
                  <a:srgbClr val="000000"/>
                </a:solidFill>
              </a:rPr>
              <a:t>)…(exp (-j 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dirty="0">
                <a:solidFill>
                  <a:srgbClr val="000000"/>
                </a:solidFill>
              </a:rPr>
              <a:t>) – 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baseline="-25000" dirty="0">
                <a:solidFill>
                  <a:srgbClr val="000000"/>
                </a:solidFill>
              </a:rPr>
              <a:t>N</a:t>
            </a:r>
            <a:r>
              <a:rPr lang="en-US" altLang="zh-CN" dirty="0">
                <a:solidFill>
                  <a:srgbClr val="000000"/>
                </a:solidFill>
              </a:rPr>
              <a:t>)]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 Consider an example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What is a Filter?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a given power spectrum of a signal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   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     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28728" y="1700808"/>
            <a:ext cx="6215106" cy="1930722"/>
            <a:chOff x="1428728" y="2141220"/>
            <a:chExt cx="6215106" cy="1930722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1428728" y="3929066"/>
              <a:ext cx="62151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rot="5400000" flipH="1" flipV="1">
              <a:off x="572266" y="3143248"/>
              <a:ext cx="1856594" cy="7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任意多边形 7"/>
            <p:cNvSpPr/>
            <p:nvPr/>
          </p:nvSpPr>
          <p:spPr>
            <a:xfrm>
              <a:off x="1508760" y="2141220"/>
              <a:ext cx="4937760" cy="1592580"/>
            </a:xfrm>
            <a:custGeom>
              <a:avLst/>
              <a:gdLst>
                <a:gd name="connsiteX0" fmla="*/ 0 w 4937760"/>
                <a:gd name="connsiteY0" fmla="*/ 1592580 h 1592580"/>
                <a:gd name="connsiteX1" fmla="*/ 853440 w 4937760"/>
                <a:gd name="connsiteY1" fmla="*/ 1287780 h 1592580"/>
                <a:gd name="connsiteX2" fmla="*/ 1310640 w 4937760"/>
                <a:gd name="connsiteY2" fmla="*/ 1470660 h 1592580"/>
                <a:gd name="connsiteX3" fmla="*/ 1615440 w 4937760"/>
                <a:gd name="connsiteY3" fmla="*/ 556260 h 1592580"/>
                <a:gd name="connsiteX4" fmla="*/ 2148840 w 4937760"/>
                <a:gd name="connsiteY4" fmla="*/ 1257300 h 1592580"/>
                <a:gd name="connsiteX5" fmla="*/ 2301240 w 4937760"/>
                <a:gd name="connsiteY5" fmla="*/ 1104900 h 1592580"/>
                <a:gd name="connsiteX6" fmla="*/ 2346960 w 4937760"/>
                <a:gd name="connsiteY6" fmla="*/ 38100 h 1592580"/>
                <a:gd name="connsiteX7" fmla="*/ 2346960 w 4937760"/>
                <a:gd name="connsiteY7" fmla="*/ 1333500 h 1592580"/>
                <a:gd name="connsiteX8" fmla="*/ 3185160 w 4937760"/>
                <a:gd name="connsiteY8" fmla="*/ 1013460 h 1592580"/>
                <a:gd name="connsiteX9" fmla="*/ 3429000 w 4937760"/>
                <a:gd name="connsiteY9" fmla="*/ 1333500 h 1592580"/>
                <a:gd name="connsiteX10" fmla="*/ 4450080 w 4937760"/>
                <a:gd name="connsiteY10" fmla="*/ 876300 h 1592580"/>
                <a:gd name="connsiteX11" fmla="*/ 4937760 w 4937760"/>
                <a:gd name="connsiteY11" fmla="*/ 1333500 h 1592580"/>
                <a:gd name="connsiteX12" fmla="*/ 4937760 w 4937760"/>
                <a:gd name="connsiteY12" fmla="*/ 1333500 h 159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37760" h="1592580">
                  <a:moveTo>
                    <a:pt x="0" y="1592580"/>
                  </a:moveTo>
                  <a:cubicBezTo>
                    <a:pt x="317500" y="1450340"/>
                    <a:pt x="635000" y="1308100"/>
                    <a:pt x="853440" y="1287780"/>
                  </a:cubicBezTo>
                  <a:cubicBezTo>
                    <a:pt x="1071880" y="1267460"/>
                    <a:pt x="1183640" y="1592580"/>
                    <a:pt x="1310640" y="1470660"/>
                  </a:cubicBezTo>
                  <a:cubicBezTo>
                    <a:pt x="1437640" y="1348740"/>
                    <a:pt x="1475740" y="591820"/>
                    <a:pt x="1615440" y="556260"/>
                  </a:cubicBezTo>
                  <a:cubicBezTo>
                    <a:pt x="1755140" y="520700"/>
                    <a:pt x="2034540" y="1165860"/>
                    <a:pt x="2148840" y="1257300"/>
                  </a:cubicBezTo>
                  <a:cubicBezTo>
                    <a:pt x="2263140" y="1348740"/>
                    <a:pt x="2268220" y="1308100"/>
                    <a:pt x="2301240" y="1104900"/>
                  </a:cubicBezTo>
                  <a:cubicBezTo>
                    <a:pt x="2334260" y="901700"/>
                    <a:pt x="2339340" y="0"/>
                    <a:pt x="2346960" y="38100"/>
                  </a:cubicBezTo>
                  <a:cubicBezTo>
                    <a:pt x="2354580" y="76200"/>
                    <a:pt x="2207260" y="1170940"/>
                    <a:pt x="2346960" y="1333500"/>
                  </a:cubicBezTo>
                  <a:cubicBezTo>
                    <a:pt x="2486660" y="1496060"/>
                    <a:pt x="3004820" y="1013460"/>
                    <a:pt x="3185160" y="1013460"/>
                  </a:cubicBezTo>
                  <a:cubicBezTo>
                    <a:pt x="3365500" y="1013460"/>
                    <a:pt x="3218180" y="1356360"/>
                    <a:pt x="3429000" y="1333500"/>
                  </a:cubicBezTo>
                  <a:cubicBezTo>
                    <a:pt x="3639820" y="1310640"/>
                    <a:pt x="4198620" y="876300"/>
                    <a:pt x="4450080" y="876300"/>
                  </a:cubicBezTo>
                  <a:cubicBezTo>
                    <a:pt x="4701540" y="876300"/>
                    <a:pt x="4937760" y="1333500"/>
                    <a:pt x="4937760" y="1333500"/>
                  </a:cubicBezTo>
                  <a:lnTo>
                    <a:pt x="4937760" y="13335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What is a Filter?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4525963"/>
          </a:xfrm>
        </p:spPr>
        <p:txBody>
          <a:bodyPr/>
          <a:lstStyle/>
          <a:p>
            <a:r>
              <a:rPr lang="en-US" dirty="0"/>
              <a:t>For a given power spectrum of a signal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>
                <a:solidFill>
                  <a:srgbClr val="000000"/>
                </a:solidFill>
              </a:rPr>
              <a:t>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8728" y="1268760"/>
            <a:ext cx="6540907" cy="1930722"/>
            <a:chOff x="1428728" y="2141220"/>
            <a:chExt cx="6540907" cy="1930722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1428728" y="3929066"/>
              <a:ext cx="62151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 rot="5400000" flipH="1" flipV="1">
              <a:off x="572266" y="3143248"/>
              <a:ext cx="1856594" cy="7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任意多边形 7"/>
            <p:cNvSpPr/>
            <p:nvPr/>
          </p:nvSpPr>
          <p:spPr>
            <a:xfrm>
              <a:off x="1508760" y="2141220"/>
              <a:ext cx="4937760" cy="1592580"/>
            </a:xfrm>
            <a:custGeom>
              <a:avLst/>
              <a:gdLst>
                <a:gd name="connsiteX0" fmla="*/ 0 w 4937760"/>
                <a:gd name="connsiteY0" fmla="*/ 1592580 h 1592580"/>
                <a:gd name="connsiteX1" fmla="*/ 853440 w 4937760"/>
                <a:gd name="connsiteY1" fmla="*/ 1287780 h 1592580"/>
                <a:gd name="connsiteX2" fmla="*/ 1310640 w 4937760"/>
                <a:gd name="connsiteY2" fmla="*/ 1470660 h 1592580"/>
                <a:gd name="connsiteX3" fmla="*/ 1615440 w 4937760"/>
                <a:gd name="connsiteY3" fmla="*/ 556260 h 1592580"/>
                <a:gd name="connsiteX4" fmla="*/ 2148840 w 4937760"/>
                <a:gd name="connsiteY4" fmla="*/ 1257300 h 1592580"/>
                <a:gd name="connsiteX5" fmla="*/ 2301240 w 4937760"/>
                <a:gd name="connsiteY5" fmla="*/ 1104900 h 1592580"/>
                <a:gd name="connsiteX6" fmla="*/ 2346960 w 4937760"/>
                <a:gd name="connsiteY6" fmla="*/ 38100 h 1592580"/>
                <a:gd name="connsiteX7" fmla="*/ 2346960 w 4937760"/>
                <a:gd name="connsiteY7" fmla="*/ 1333500 h 1592580"/>
                <a:gd name="connsiteX8" fmla="*/ 3185160 w 4937760"/>
                <a:gd name="connsiteY8" fmla="*/ 1013460 h 1592580"/>
                <a:gd name="connsiteX9" fmla="*/ 3429000 w 4937760"/>
                <a:gd name="connsiteY9" fmla="*/ 1333500 h 1592580"/>
                <a:gd name="connsiteX10" fmla="*/ 4450080 w 4937760"/>
                <a:gd name="connsiteY10" fmla="*/ 876300 h 1592580"/>
                <a:gd name="connsiteX11" fmla="*/ 4937760 w 4937760"/>
                <a:gd name="connsiteY11" fmla="*/ 1333500 h 1592580"/>
                <a:gd name="connsiteX12" fmla="*/ 4937760 w 4937760"/>
                <a:gd name="connsiteY12" fmla="*/ 1333500 h 159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37760" h="1592580">
                  <a:moveTo>
                    <a:pt x="0" y="1592580"/>
                  </a:moveTo>
                  <a:cubicBezTo>
                    <a:pt x="317500" y="1450340"/>
                    <a:pt x="635000" y="1308100"/>
                    <a:pt x="853440" y="1287780"/>
                  </a:cubicBezTo>
                  <a:cubicBezTo>
                    <a:pt x="1071880" y="1267460"/>
                    <a:pt x="1183640" y="1592580"/>
                    <a:pt x="1310640" y="1470660"/>
                  </a:cubicBezTo>
                  <a:cubicBezTo>
                    <a:pt x="1437640" y="1348740"/>
                    <a:pt x="1475740" y="591820"/>
                    <a:pt x="1615440" y="556260"/>
                  </a:cubicBezTo>
                  <a:cubicBezTo>
                    <a:pt x="1755140" y="520700"/>
                    <a:pt x="2034540" y="1165860"/>
                    <a:pt x="2148840" y="1257300"/>
                  </a:cubicBezTo>
                  <a:cubicBezTo>
                    <a:pt x="2263140" y="1348740"/>
                    <a:pt x="2268220" y="1308100"/>
                    <a:pt x="2301240" y="1104900"/>
                  </a:cubicBezTo>
                  <a:cubicBezTo>
                    <a:pt x="2334260" y="901700"/>
                    <a:pt x="2339340" y="0"/>
                    <a:pt x="2346960" y="38100"/>
                  </a:cubicBezTo>
                  <a:cubicBezTo>
                    <a:pt x="2354580" y="76200"/>
                    <a:pt x="2207260" y="1170940"/>
                    <a:pt x="2346960" y="1333500"/>
                  </a:cubicBezTo>
                  <a:cubicBezTo>
                    <a:pt x="2486660" y="1496060"/>
                    <a:pt x="3004820" y="1013460"/>
                    <a:pt x="3185160" y="1013460"/>
                  </a:cubicBezTo>
                  <a:cubicBezTo>
                    <a:pt x="3365500" y="1013460"/>
                    <a:pt x="3218180" y="1356360"/>
                    <a:pt x="3429000" y="1333500"/>
                  </a:cubicBezTo>
                  <a:cubicBezTo>
                    <a:pt x="3639820" y="1310640"/>
                    <a:pt x="4198620" y="876300"/>
                    <a:pt x="4450080" y="876300"/>
                  </a:cubicBezTo>
                  <a:cubicBezTo>
                    <a:pt x="4701540" y="876300"/>
                    <a:pt x="4937760" y="1333500"/>
                    <a:pt x="4937760" y="1333500"/>
                  </a:cubicBezTo>
                  <a:lnTo>
                    <a:pt x="4937760" y="133350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43768" y="2714620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Signal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5616" y="3284984"/>
            <a:ext cx="7298469" cy="1856594"/>
            <a:chOff x="1115616" y="4574698"/>
            <a:chExt cx="7298469" cy="1856594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1420134" y="6288416"/>
              <a:ext cx="62151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rot="5400000" flipH="1" flipV="1">
              <a:off x="563672" y="5502598"/>
              <a:ext cx="1856594" cy="7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500166" y="5286388"/>
              <a:ext cx="507209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>
              <a:off x="3286116" y="5786454"/>
              <a:ext cx="100013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429520" y="4857760"/>
              <a:ext cx="9845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</a:rPr>
                <a:t>Filter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5616" y="5013176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What is a Filter?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118072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 a given power spectrum of a signal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</a:p>
          <a:p>
            <a:pPr>
              <a:buNone/>
            </a:pPr>
            <a:r>
              <a:rPr lang="en-US" dirty="0"/>
              <a:t>         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1428728" y="2949553"/>
            <a:ext cx="621510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5400000" flipH="1" flipV="1">
            <a:off x="572266" y="2163735"/>
            <a:ext cx="1856594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任意多边形 7"/>
          <p:cNvSpPr/>
          <p:nvPr/>
        </p:nvSpPr>
        <p:spPr>
          <a:xfrm>
            <a:off x="1508760" y="1161707"/>
            <a:ext cx="4937760" cy="1592580"/>
          </a:xfrm>
          <a:custGeom>
            <a:avLst/>
            <a:gdLst>
              <a:gd name="connsiteX0" fmla="*/ 0 w 4937760"/>
              <a:gd name="connsiteY0" fmla="*/ 1592580 h 1592580"/>
              <a:gd name="connsiteX1" fmla="*/ 853440 w 4937760"/>
              <a:gd name="connsiteY1" fmla="*/ 1287780 h 1592580"/>
              <a:gd name="connsiteX2" fmla="*/ 1310640 w 4937760"/>
              <a:gd name="connsiteY2" fmla="*/ 1470660 h 1592580"/>
              <a:gd name="connsiteX3" fmla="*/ 1615440 w 4937760"/>
              <a:gd name="connsiteY3" fmla="*/ 556260 h 1592580"/>
              <a:gd name="connsiteX4" fmla="*/ 2148840 w 4937760"/>
              <a:gd name="connsiteY4" fmla="*/ 1257300 h 1592580"/>
              <a:gd name="connsiteX5" fmla="*/ 2301240 w 4937760"/>
              <a:gd name="connsiteY5" fmla="*/ 1104900 h 1592580"/>
              <a:gd name="connsiteX6" fmla="*/ 2346960 w 4937760"/>
              <a:gd name="connsiteY6" fmla="*/ 38100 h 1592580"/>
              <a:gd name="connsiteX7" fmla="*/ 2346960 w 4937760"/>
              <a:gd name="connsiteY7" fmla="*/ 1333500 h 1592580"/>
              <a:gd name="connsiteX8" fmla="*/ 3185160 w 4937760"/>
              <a:gd name="connsiteY8" fmla="*/ 1013460 h 1592580"/>
              <a:gd name="connsiteX9" fmla="*/ 3429000 w 4937760"/>
              <a:gd name="connsiteY9" fmla="*/ 1333500 h 1592580"/>
              <a:gd name="connsiteX10" fmla="*/ 4450080 w 4937760"/>
              <a:gd name="connsiteY10" fmla="*/ 876300 h 1592580"/>
              <a:gd name="connsiteX11" fmla="*/ 4937760 w 4937760"/>
              <a:gd name="connsiteY11" fmla="*/ 1333500 h 1592580"/>
              <a:gd name="connsiteX12" fmla="*/ 4937760 w 4937760"/>
              <a:gd name="connsiteY12" fmla="*/ 1333500 h 15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7760" h="1592580">
                <a:moveTo>
                  <a:pt x="0" y="1592580"/>
                </a:moveTo>
                <a:cubicBezTo>
                  <a:pt x="317500" y="1450340"/>
                  <a:pt x="635000" y="1308100"/>
                  <a:pt x="853440" y="1287780"/>
                </a:cubicBezTo>
                <a:cubicBezTo>
                  <a:pt x="1071880" y="1267460"/>
                  <a:pt x="1183640" y="1592580"/>
                  <a:pt x="1310640" y="1470660"/>
                </a:cubicBezTo>
                <a:cubicBezTo>
                  <a:pt x="1437640" y="1348740"/>
                  <a:pt x="1475740" y="591820"/>
                  <a:pt x="1615440" y="556260"/>
                </a:cubicBezTo>
                <a:cubicBezTo>
                  <a:pt x="1755140" y="520700"/>
                  <a:pt x="2034540" y="1165860"/>
                  <a:pt x="2148840" y="1257300"/>
                </a:cubicBezTo>
                <a:cubicBezTo>
                  <a:pt x="2263140" y="1348740"/>
                  <a:pt x="2268220" y="1308100"/>
                  <a:pt x="2301240" y="1104900"/>
                </a:cubicBezTo>
                <a:cubicBezTo>
                  <a:pt x="2334260" y="901700"/>
                  <a:pt x="2339340" y="0"/>
                  <a:pt x="2346960" y="38100"/>
                </a:cubicBezTo>
                <a:cubicBezTo>
                  <a:pt x="2354580" y="76200"/>
                  <a:pt x="2207260" y="1170940"/>
                  <a:pt x="2346960" y="1333500"/>
                </a:cubicBezTo>
                <a:cubicBezTo>
                  <a:pt x="2486660" y="1496060"/>
                  <a:pt x="3004820" y="1013460"/>
                  <a:pt x="3185160" y="1013460"/>
                </a:cubicBezTo>
                <a:cubicBezTo>
                  <a:pt x="3365500" y="1013460"/>
                  <a:pt x="3218180" y="1356360"/>
                  <a:pt x="3429000" y="1333500"/>
                </a:cubicBezTo>
                <a:cubicBezTo>
                  <a:pt x="3639820" y="1310640"/>
                  <a:pt x="4198620" y="876300"/>
                  <a:pt x="4450080" y="876300"/>
                </a:cubicBezTo>
                <a:cubicBezTo>
                  <a:pt x="4701540" y="876300"/>
                  <a:pt x="4937760" y="1333500"/>
                  <a:pt x="4937760" y="1333500"/>
                </a:cubicBezTo>
                <a:lnTo>
                  <a:pt x="4937760" y="1333500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420134" y="4710670"/>
            <a:ext cx="621510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rot="5400000" flipH="1" flipV="1">
            <a:off x="563672" y="3924852"/>
            <a:ext cx="1856594" cy="79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500166" y="3708642"/>
            <a:ext cx="5072098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3286116" y="4208708"/>
            <a:ext cx="1000132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0100" y="370864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9520" y="3280014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Filter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3768" y="173510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Signal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3888" y="2953543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*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81230" y="4855840"/>
            <a:ext cx="6215106" cy="2002160"/>
            <a:chOff x="1420134" y="3143248"/>
            <a:chExt cx="6215106" cy="2002160"/>
          </a:xfrm>
        </p:grpSpPr>
        <p:cxnSp>
          <p:nvCxnSpPr>
            <p:cNvPr id="17" name="直接箭头连接符 4"/>
            <p:cNvCxnSpPr/>
            <p:nvPr/>
          </p:nvCxnSpPr>
          <p:spPr>
            <a:xfrm>
              <a:off x="1420134" y="5002532"/>
              <a:ext cx="62151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6"/>
            <p:cNvCxnSpPr/>
            <p:nvPr/>
          </p:nvCxnSpPr>
          <p:spPr>
            <a:xfrm rot="5400000" flipH="1" flipV="1">
              <a:off x="563672" y="4216714"/>
              <a:ext cx="1856594" cy="7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任意多边形 7"/>
            <p:cNvSpPr/>
            <p:nvPr/>
          </p:nvSpPr>
          <p:spPr>
            <a:xfrm>
              <a:off x="1500166" y="3214686"/>
              <a:ext cx="4937760" cy="1592580"/>
            </a:xfrm>
            <a:custGeom>
              <a:avLst/>
              <a:gdLst>
                <a:gd name="connsiteX0" fmla="*/ 0 w 4937760"/>
                <a:gd name="connsiteY0" fmla="*/ 1592580 h 1592580"/>
                <a:gd name="connsiteX1" fmla="*/ 853440 w 4937760"/>
                <a:gd name="connsiteY1" fmla="*/ 1287780 h 1592580"/>
                <a:gd name="connsiteX2" fmla="*/ 1310640 w 4937760"/>
                <a:gd name="connsiteY2" fmla="*/ 1470660 h 1592580"/>
                <a:gd name="connsiteX3" fmla="*/ 1615440 w 4937760"/>
                <a:gd name="connsiteY3" fmla="*/ 556260 h 1592580"/>
                <a:gd name="connsiteX4" fmla="*/ 2148840 w 4937760"/>
                <a:gd name="connsiteY4" fmla="*/ 1257300 h 1592580"/>
                <a:gd name="connsiteX5" fmla="*/ 2301240 w 4937760"/>
                <a:gd name="connsiteY5" fmla="*/ 1104900 h 1592580"/>
                <a:gd name="connsiteX6" fmla="*/ 2346960 w 4937760"/>
                <a:gd name="connsiteY6" fmla="*/ 38100 h 1592580"/>
                <a:gd name="connsiteX7" fmla="*/ 2346960 w 4937760"/>
                <a:gd name="connsiteY7" fmla="*/ 1333500 h 1592580"/>
                <a:gd name="connsiteX8" fmla="*/ 3185160 w 4937760"/>
                <a:gd name="connsiteY8" fmla="*/ 1013460 h 1592580"/>
                <a:gd name="connsiteX9" fmla="*/ 3429000 w 4937760"/>
                <a:gd name="connsiteY9" fmla="*/ 1333500 h 1592580"/>
                <a:gd name="connsiteX10" fmla="*/ 4450080 w 4937760"/>
                <a:gd name="connsiteY10" fmla="*/ 876300 h 1592580"/>
                <a:gd name="connsiteX11" fmla="*/ 4937760 w 4937760"/>
                <a:gd name="connsiteY11" fmla="*/ 1333500 h 1592580"/>
                <a:gd name="connsiteX12" fmla="*/ 4937760 w 4937760"/>
                <a:gd name="connsiteY12" fmla="*/ 1333500 h 159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37760" h="1592580">
                  <a:moveTo>
                    <a:pt x="0" y="1592580"/>
                  </a:moveTo>
                  <a:cubicBezTo>
                    <a:pt x="317500" y="1450340"/>
                    <a:pt x="635000" y="1308100"/>
                    <a:pt x="853440" y="1287780"/>
                  </a:cubicBezTo>
                  <a:cubicBezTo>
                    <a:pt x="1071880" y="1267460"/>
                    <a:pt x="1183640" y="1592580"/>
                    <a:pt x="1310640" y="1470660"/>
                  </a:cubicBezTo>
                  <a:cubicBezTo>
                    <a:pt x="1437640" y="1348740"/>
                    <a:pt x="1475740" y="591820"/>
                    <a:pt x="1615440" y="556260"/>
                  </a:cubicBezTo>
                  <a:cubicBezTo>
                    <a:pt x="1755140" y="520700"/>
                    <a:pt x="2034540" y="1165860"/>
                    <a:pt x="2148840" y="1257300"/>
                  </a:cubicBezTo>
                  <a:cubicBezTo>
                    <a:pt x="2263140" y="1348740"/>
                    <a:pt x="2268220" y="1308100"/>
                    <a:pt x="2301240" y="1104900"/>
                  </a:cubicBezTo>
                  <a:cubicBezTo>
                    <a:pt x="2334260" y="901700"/>
                    <a:pt x="2339340" y="0"/>
                    <a:pt x="2346960" y="38100"/>
                  </a:cubicBezTo>
                  <a:cubicBezTo>
                    <a:pt x="2354580" y="76200"/>
                    <a:pt x="2207260" y="1170940"/>
                    <a:pt x="2346960" y="1333500"/>
                  </a:cubicBezTo>
                  <a:cubicBezTo>
                    <a:pt x="2486660" y="1496060"/>
                    <a:pt x="3004820" y="1013460"/>
                    <a:pt x="3185160" y="1013460"/>
                  </a:cubicBezTo>
                  <a:cubicBezTo>
                    <a:pt x="3365500" y="1013460"/>
                    <a:pt x="3218180" y="1356360"/>
                    <a:pt x="3429000" y="1333500"/>
                  </a:cubicBezTo>
                  <a:cubicBezTo>
                    <a:pt x="3639820" y="1310640"/>
                    <a:pt x="4198620" y="876300"/>
                    <a:pt x="4450080" y="876300"/>
                  </a:cubicBezTo>
                  <a:cubicBezTo>
                    <a:pt x="4701540" y="876300"/>
                    <a:pt x="4937760" y="1333500"/>
                    <a:pt x="4937760" y="1333500"/>
                  </a:cubicBezTo>
                  <a:lnTo>
                    <a:pt x="4937760" y="133350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29322" y="3143248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Filtered Signal</a:t>
              </a:r>
            </a:p>
          </p:txBody>
        </p:sp>
        <p:sp>
          <p:nvSpPr>
            <p:cNvPr id="25" name="矩形 16"/>
            <p:cNvSpPr/>
            <p:nvPr/>
          </p:nvSpPr>
          <p:spPr>
            <a:xfrm flipH="1">
              <a:off x="3786182" y="4500570"/>
              <a:ext cx="45719" cy="5000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635896" y="4941168"/>
            <a:ext cx="288032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20" y="25400"/>
            <a:ext cx="9133880" cy="6126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Ideal response function as plotted below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 Find coefficients a and b 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     y(n) = a</a:t>
            </a:r>
            <a:r>
              <a:rPr lang="en-US" altLang="zh-CN" baseline="-25000" dirty="0">
                <a:solidFill>
                  <a:srgbClr val="000000"/>
                </a:solidFill>
              </a:rPr>
              <a:t>0</a:t>
            </a:r>
            <a:r>
              <a:rPr lang="en-US" altLang="zh-CN" dirty="0">
                <a:solidFill>
                  <a:srgbClr val="000000"/>
                </a:solidFill>
              </a:rPr>
              <a:t>x(n)+ a</a:t>
            </a:r>
            <a:r>
              <a:rPr lang="en-US" altLang="zh-CN" baseline="-25000" dirty="0">
                <a:solidFill>
                  <a:srgbClr val="000000"/>
                </a:solidFill>
              </a:rPr>
              <a:t>1 </a:t>
            </a:r>
            <a:r>
              <a:rPr lang="en-US" altLang="zh-CN" dirty="0">
                <a:solidFill>
                  <a:srgbClr val="000000"/>
                </a:solidFill>
              </a:rPr>
              <a:t>x(n-1) +…+ </a:t>
            </a:r>
            <a:r>
              <a:rPr lang="en-US" altLang="zh-CN" dirty="0" err="1">
                <a:solidFill>
                  <a:srgbClr val="000000"/>
                </a:solidFill>
              </a:rPr>
              <a:t>a</a:t>
            </a:r>
            <a:r>
              <a:rPr lang="en-US" altLang="zh-CN" baseline="-25000" dirty="0" err="1">
                <a:solidFill>
                  <a:srgbClr val="000000"/>
                </a:solidFill>
              </a:rPr>
              <a:t>N</a:t>
            </a:r>
            <a:r>
              <a:rPr lang="en-US" altLang="zh-CN" baseline="-25000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</a:rPr>
              <a:t>x(n-N)</a:t>
            </a:r>
          </a:p>
          <a:p>
            <a:pPr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                         + b</a:t>
            </a:r>
            <a:r>
              <a:rPr lang="en-US" altLang="zh-CN" baseline="-25000" dirty="0">
                <a:solidFill>
                  <a:srgbClr val="000000"/>
                </a:solidFill>
              </a:rPr>
              <a:t>1 </a:t>
            </a:r>
            <a:r>
              <a:rPr lang="en-US" altLang="zh-CN" dirty="0">
                <a:solidFill>
                  <a:srgbClr val="000000"/>
                </a:solidFill>
              </a:rPr>
              <a:t>y(n-1) +…+ </a:t>
            </a:r>
            <a:r>
              <a:rPr lang="en-US" altLang="zh-CN" dirty="0" err="1">
                <a:solidFill>
                  <a:srgbClr val="000000"/>
                </a:solidFill>
              </a:rPr>
              <a:t>b</a:t>
            </a:r>
            <a:r>
              <a:rPr lang="en-US" altLang="zh-CN" baseline="-25000" dirty="0" err="1">
                <a:solidFill>
                  <a:srgbClr val="000000"/>
                </a:solidFill>
              </a:rPr>
              <a:t>N</a:t>
            </a:r>
            <a:r>
              <a:rPr lang="en-US" altLang="zh-CN" dirty="0" err="1">
                <a:solidFill>
                  <a:srgbClr val="000000"/>
                </a:solidFill>
              </a:rPr>
              <a:t>y</a:t>
            </a:r>
            <a:r>
              <a:rPr lang="en-US" altLang="zh-CN" dirty="0">
                <a:solidFill>
                  <a:srgbClr val="000000"/>
                </a:solidFill>
              </a:rPr>
              <a:t>(n-N)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91572" y="5145408"/>
            <a:ext cx="621510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rot="5400000" flipH="1" flipV="1">
            <a:off x="635110" y="4359590"/>
            <a:ext cx="18565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571604" y="4143380"/>
            <a:ext cx="50720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>
            <a:off x="3357554" y="4643446"/>
            <a:ext cx="100013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20330" y="3933056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0958" y="3714752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Filter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856"/>
            <a:ext cx="8964488" cy="683014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4400" dirty="0">
                <a:solidFill>
                  <a:srgbClr val="FF0000"/>
                </a:solidFill>
              </a:rPr>
              <a:t>Example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4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    H(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sz="2800" dirty="0">
                <a:solidFill>
                  <a:srgbClr val="000000"/>
                </a:solidFill>
              </a:rPr>
              <a:t>)= K[(exp (-j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sz="2800" dirty="0">
                <a:solidFill>
                  <a:srgbClr val="000000"/>
                </a:solidFill>
              </a:rPr>
              <a:t>) –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</a:t>
            </a:r>
            <a:r>
              <a:rPr lang="en-US" altLang="zh-CN" sz="2800" dirty="0">
                <a:solidFill>
                  <a:srgbClr val="000000"/>
                </a:solidFill>
              </a:rPr>
              <a:t>)(exp (-j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sz="2800" dirty="0">
                <a:solidFill>
                  <a:srgbClr val="000000"/>
                </a:solidFill>
              </a:rPr>
              <a:t>) –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)]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           </a:t>
            </a:r>
            <a:r>
              <a:rPr lang="en-US" altLang="zh-CN" sz="1600" dirty="0">
                <a:solidFill>
                  <a:srgbClr val="000000"/>
                </a:solidFill>
              </a:rPr>
              <a:t> (sampling frequency </a:t>
            </a:r>
            <a:r>
              <a:rPr lang="en-US" altLang="zh-CN" sz="1600" dirty="0" err="1">
                <a:solidFill>
                  <a:srgbClr val="000000"/>
                </a:solidFill>
              </a:rPr>
              <a:t>F</a:t>
            </a:r>
            <a:r>
              <a:rPr lang="en-US" altLang="zh-CN" sz="1600" baseline="-25000" dirty="0" err="1">
                <a:solidFill>
                  <a:srgbClr val="000000"/>
                </a:solidFill>
              </a:rPr>
              <a:t>s</a:t>
            </a:r>
            <a:r>
              <a:rPr lang="en-US" altLang="zh-CN" sz="1600" dirty="0">
                <a:solidFill>
                  <a:srgbClr val="000000"/>
                </a:solidFill>
              </a:rPr>
              <a:t>,  stop </a:t>
            </a:r>
            <a:r>
              <a:rPr lang="en-US" altLang="zh-CN" sz="1600" dirty="0" err="1">
                <a:solidFill>
                  <a:srgbClr val="000000"/>
                </a:solidFill>
              </a:rPr>
              <a:t>freqeuncy</a:t>
            </a:r>
            <a:r>
              <a:rPr lang="en-US" altLang="zh-CN" sz="1600" dirty="0">
                <a:solidFill>
                  <a:srgbClr val="000000"/>
                </a:solidFill>
              </a:rPr>
              <a:t> F</a:t>
            </a:r>
            <a:r>
              <a:rPr lang="en-US" altLang="zh-CN" sz="1600" baseline="-25000" dirty="0">
                <a:solidFill>
                  <a:srgbClr val="000000"/>
                </a:solidFill>
              </a:rPr>
              <a:t>0</a:t>
            </a:r>
            <a:r>
              <a:rPr lang="en-US" altLang="zh-CN" sz="1600" dirty="0">
                <a:solidFill>
                  <a:srgbClr val="000000"/>
                </a:solidFill>
              </a:rPr>
              <a:t>,  put zero = (F</a:t>
            </a:r>
            <a:r>
              <a:rPr lang="en-US" altLang="zh-CN" sz="1600" baseline="-25000" dirty="0">
                <a:solidFill>
                  <a:srgbClr val="000000"/>
                </a:solidFill>
              </a:rPr>
              <a:t>0</a:t>
            </a:r>
            <a:r>
              <a:rPr lang="en-US" altLang="zh-CN" sz="1600" dirty="0">
                <a:solidFill>
                  <a:srgbClr val="000000"/>
                </a:solidFill>
              </a:rPr>
              <a:t>/</a:t>
            </a:r>
            <a:r>
              <a:rPr lang="en-US" altLang="zh-CN" sz="1600" dirty="0" err="1">
                <a:solidFill>
                  <a:srgbClr val="000000"/>
                </a:solidFill>
              </a:rPr>
              <a:t>F</a:t>
            </a:r>
            <a:r>
              <a:rPr lang="en-US" altLang="zh-CN" sz="1600" baseline="-25000" dirty="0" err="1">
                <a:solidFill>
                  <a:srgbClr val="000000"/>
                </a:solidFill>
              </a:rPr>
              <a:t>s</a:t>
            </a:r>
            <a:r>
              <a:rPr lang="en-US" altLang="zh-CN" sz="1600" dirty="0">
                <a:solidFill>
                  <a:srgbClr val="000000"/>
                </a:solidFill>
              </a:rPr>
              <a:t>/2)</a:t>
            </a:r>
            <a:r>
              <a:rPr lang="en-US" altLang="zh-CN" sz="1600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altLang="zh-CN" sz="1600" dirty="0">
                <a:solidFill>
                  <a:srgbClr val="000000"/>
                </a:solidFill>
              </a:rPr>
              <a:t> = 2</a:t>
            </a:r>
            <a:r>
              <a:rPr lang="en-US" altLang="zh-CN" sz="1600" dirty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altLang="zh-CN" sz="1600" dirty="0">
                <a:solidFill>
                  <a:srgbClr val="000000"/>
                </a:solidFill>
              </a:rPr>
              <a:t> F</a:t>
            </a:r>
            <a:r>
              <a:rPr lang="en-US" altLang="zh-CN" sz="1600" baseline="-25000" dirty="0">
                <a:solidFill>
                  <a:srgbClr val="000000"/>
                </a:solidFill>
              </a:rPr>
              <a:t>0</a:t>
            </a:r>
            <a:r>
              <a:rPr lang="en-US" altLang="zh-CN" sz="1600" dirty="0">
                <a:solidFill>
                  <a:srgbClr val="000000"/>
                </a:solidFill>
              </a:rPr>
              <a:t>/</a:t>
            </a:r>
            <a:r>
              <a:rPr lang="en-US" altLang="zh-CN" sz="1600" dirty="0" err="1">
                <a:solidFill>
                  <a:srgbClr val="000000"/>
                </a:solidFill>
              </a:rPr>
              <a:t>F</a:t>
            </a:r>
            <a:r>
              <a:rPr lang="en-US" altLang="zh-CN" sz="1600" baseline="-25000" dirty="0" err="1">
                <a:solidFill>
                  <a:srgbClr val="000000"/>
                </a:solidFill>
              </a:rPr>
              <a:t>s</a:t>
            </a:r>
            <a:r>
              <a:rPr lang="en-US" altLang="zh-CN" sz="1600" dirty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with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 </a:t>
            </a:r>
            <a:r>
              <a:rPr lang="en-US" altLang="zh-CN" sz="2800" dirty="0">
                <a:solidFill>
                  <a:srgbClr val="000000"/>
                </a:solidFill>
              </a:rPr>
              <a:t>= exp (-j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p / 4</a:t>
            </a:r>
            <a:r>
              <a:rPr lang="en-US" altLang="zh-CN" sz="2800" dirty="0">
                <a:solidFill>
                  <a:srgbClr val="000000"/>
                </a:solidFill>
              </a:rPr>
              <a:t>),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 </a:t>
            </a:r>
            <a:r>
              <a:rPr lang="en-US" altLang="zh-CN" sz="2800" dirty="0">
                <a:solidFill>
                  <a:srgbClr val="000000"/>
                </a:solidFill>
              </a:rPr>
              <a:t>= </a:t>
            </a:r>
            <a:r>
              <a:rPr lang="en-US" altLang="zh-CN" sz="2800" dirty="0" err="1">
                <a:solidFill>
                  <a:srgbClr val="000000"/>
                </a:solidFill>
              </a:rPr>
              <a:t>exp</a:t>
            </a:r>
            <a:r>
              <a:rPr lang="en-US" altLang="zh-CN" sz="2800" dirty="0">
                <a:solidFill>
                  <a:srgbClr val="000000"/>
                </a:solidFill>
              </a:rPr>
              <a:t> (j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p / 4</a:t>
            </a:r>
            <a:r>
              <a:rPr lang="en-US" altLang="zh-CN" sz="2800" dirty="0">
                <a:solidFill>
                  <a:srgbClr val="000000"/>
                </a:solidFill>
              </a:rPr>
              <a:t>), for example, then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           Y(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sz="2800" dirty="0">
                <a:solidFill>
                  <a:srgbClr val="000000"/>
                </a:solidFill>
              </a:rPr>
              <a:t>)= H(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sz="2800" dirty="0">
                <a:solidFill>
                  <a:srgbClr val="000000"/>
                </a:solidFill>
              </a:rPr>
              <a:t>) X(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sz="2800" dirty="0">
                <a:solidFill>
                  <a:srgbClr val="000000"/>
                </a:solidFill>
              </a:rPr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and Y(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sz="2800" dirty="0">
                <a:solidFill>
                  <a:srgbClr val="000000"/>
                </a:solidFill>
              </a:rPr>
              <a:t>)=0 whenever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w </a:t>
            </a:r>
            <a:r>
              <a:rPr lang="en-US" altLang="zh-CN" sz="2800" dirty="0">
                <a:solidFill>
                  <a:srgbClr val="000000"/>
                </a:solidFill>
              </a:rPr>
              <a:t>=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p / 4.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Any signal with a frequency of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F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0  </a:t>
            </a:r>
            <a:r>
              <a:rPr lang="en-US" altLang="zh-CN" sz="2800" dirty="0">
                <a:solidFill>
                  <a:srgbClr val="000000"/>
                </a:solidFill>
              </a:rPr>
              <a:t>will be stopped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6588224" y="3501008"/>
            <a:ext cx="1872208" cy="1728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56176" y="4365104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524328" y="3212976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8100392" y="3645024"/>
            <a:ext cx="216024" cy="216024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00392" y="4869160"/>
            <a:ext cx="216024" cy="216024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43408"/>
            <a:ext cx="8229600" cy="1143000"/>
          </a:xfrm>
        </p:spPr>
        <p:txBody>
          <a:bodyPr/>
          <a:lstStyle/>
          <a:p>
            <a:pPr algn="l"/>
            <a:r>
              <a:rPr lang="en-GB" altLang="zh-CN" dirty="0">
                <a:solidFill>
                  <a:srgbClr val="FF0000"/>
                </a:solidFill>
              </a:rPr>
              <a:t>Transfer function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2320" y="2060848"/>
            <a:ext cx="1691680" cy="280771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</a:rPr>
              <a:t>h=0.01;</a:t>
            </a: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</a:rPr>
              <a:t>for i=1:314</a:t>
            </a: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</a:rPr>
              <a:t>x(i)=i*h;</a:t>
            </a: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</a:rPr>
              <a:t>f(i)=(exp(-j*x(i))-exp(-j*pi/4))*(exp(-j*x(i))-exp(j*pi/4));</a:t>
            </a: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</a:rPr>
              <a:t>end</a:t>
            </a:r>
          </a:p>
          <a:p>
            <a:pPr>
              <a:buFontTx/>
              <a:buNone/>
            </a:pPr>
            <a:r>
              <a:rPr lang="en-US" altLang="zh-CN" sz="1400" dirty="0">
                <a:solidFill>
                  <a:srgbClr val="000000"/>
                </a:solidFill>
              </a:rPr>
              <a:t>plot(x,abs(f))</a:t>
            </a:r>
          </a:p>
          <a:p>
            <a:pPr>
              <a:buFontTx/>
              <a:buNone/>
            </a:pPr>
            <a:endParaRPr lang="en-US" altLang="zh-CN" sz="1400" dirty="0">
              <a:solidFill>
                <a:srgbClr val="000000"/>
              </a:solidFill>
            </a:endParaRPr>
          </a:p>
        </p:txBody>
      </p:sp>
      <p:pic>
        <p:nvPicPr>
          <p:cNvPr id="2" name="Picture 1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7524328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7CFFC8C-F680-4B16-909A-777D3CE18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242888"/>
            <a:ext cx="8229600" cy="1143001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Nonrecursive Filters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E34BBE6-7B5C-4107-81F8-86BCB0755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>
                <a:solidFill>
                  <a:srgbClr val="000000"/>
                </a:solidFill>
              </a:rPr>
              <a:t>When a filter is nonrecursive, its difference equation can be written</a:t>
            </a:r>
            <a:br>
              <a:rPr lang="en-US" altLang="zh-CN" sz="2400">
                <a:solidFill>
                  <a:srgbClr val="000000"/>
                </a:solidFill>
              </a:rPr>
            </a:br>
            <a:r>
              <a:rPr lang="en-US" altLang="zh-CN" sz="2400">
                <a:solidFill>
                  <a:srgbClr val="000000"/>
                </a:solidFill>
              </a:rPr>
              <a:t>  </a:t>
            </a:r>
            <a:br>
              <a:rPr lang="en-US" altLang="zh-CN" sz="2400">
                <a:solidFill>
                  <a:srgbClr val="000000"/>
                </a:solidFill>
              </a:rPr>
            </a:br>
            <a:r>
              <a:rPr lang="en-US" altLang="zh-CN" sz="2400">
                <a:solidFill>
                  <a:srgbClr val="000000"/>
                </a:solidFill>
              </a:rPr>
              <a:t>   </a:t>
            </a:r>
            <a:r>
              <a:rPr lang="en-US" altLang="zh-CN" i="1">
                <a:solidFill>
                  <a:srgbClr val="000000"/>
                </a:solidFill>
              </a:rPr>
              <a:t>y(n)  = a</a:t>
            </a:r>
            <a:r>
              <a:rPr lang="en-US" altLang="zh-CN" i="1" baseline="-25000">
                <a:solidFill>
                  <a:srgbClr val="000000"/>
                </a:solidFill>
              </a:rPr>
              <a:t>0  </a:t>
            </a:r>
            <a:r>
              <a:rPr lang="en-US" altLang="zh-CN" i="1">
                <a:solidFill>
                  <a:srgbClr val="000000"/>
                </a:solidFill>
              </a:rPr>
              <a:t>x(n) + a</a:t>
            </a:r>
            <a:r>
              <a:rPr lang="en-US" altLang="zh-CN" i="1" baseline="-25000">
                <a:solidFill>
                  <a:srgbClr val="000000"/>
                </a:solidFill>
              </a:rPr>
              <a:t>1 </a:t>
            </a:r>
            <a:r>
              <a:rPr lang="en-US" altLang="zh-CN" i="1">
                <a:solidFill>
                  <a:srgbClr val="000000"/>
                </a:solidFill>
              </a:rPr>
              <a:t>x(n-1) +…+ a</a:t>
            </a:r>
            <a:r>
              <a:rPr lang="en-US" altLang="zh-CN" i="1" baseline="-25000">
                <a:solidFill>
                  <a:srgbClr val="000000"/>
                </a:solidFill>
              </a:rPr>
              <a:t>N </a:t>
            </a:r>
            <a:r>
              <a:rPr lang="en-US" altLang="zh-CN" i="1">
                <a:solidFill>
                  <a:srgbClr val="000000"/>
                </a:solidFill>
              </a:rPr>
              <a:t>x(n-N)</a:t>
            </a:r>
          </a:p>
          <a:p>
            <a:pPr eaLnBrk="1" hangingPunct="1">
              <a:lnSpc>
                <a:spcPct val="90000"/>
              </a:lnSpc>
            </a:pPr>
            <a:endParaRPr lang="en-US" altLang="zh-CN" i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solidFill>
                  <a:srgbClr val="000000"/>
                </a:solidFill>
              </a:rPr>
              <a:t>Such filters are also called finite impulse response filters, for the obvious reason that their IR contain only finitely many nonzero terms. </a:t>
            </a:r>
          </a:p>
          <a:p>
            <a:pPr eaLnBrk="1" hangingPunct="1">
              <a:lnSpc>
                <a:spcPct val="90000"/>
              </a:lnSpc>
            </a:pPr>
            <a:endParaRPr lang="en-US" altLang="zh-CN" sz="24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>
                <a:solidFill>
                  <a:srgbClr val="000000"/>
                </a:solidFill>
              </a:rPr>
              <a:t>Correspondingly, the TF of a nonrecursive filter can be written as                    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74FAAF59-9912-4CE2-8E1E-E7A3693C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5225" y="32464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GB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6C1B10-0D9E-4BDB-BA17-FE5BCE399714}"/>
              </a:ext>
            </a:extLst>
          </p:cNvPr>
          <p:cNvSpPr/>
          <p:nvPr/>
        </p:nvSpPr>
        <p:spPr>
          <a:xfrm>
            <a:off x="4643438" y="5786438"/>
            <a:ext cx="285750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534" name="Object 1">
            <a:extLst>
              <a:ext uri="{FF2B5EF4-FFF2-40B4-BE49-F238E27FC236}">
                <a16:creationId xmlns:a16="http://schemas.microsoft.com/office/drawing/2014/main" id="{141D4CC6-CEB4-4CFA-94F5-1332BD70D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5445125"/>
          <a:ext cx="2447925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482600" progId="Equation.3">
                  <p:embed/>
                </p:oleObj>
              </mc:Choice>
              <mc:Fallback>
                <p:oleObj name="Equation" r:id="rId2" imgW="1066800" imgH="482600" progId="Equation.3">
                  <p:embed/>
                  <p:pic>
                    <p:nvPicPr>
                      <p:cNvPr id="22534" name="Object 1">
                        <a:extLst>
                          <a:ext uri="{FF2B5EF4-FFF2-40B4-BE49-F238E27FC236}">
                            <a16:creationId xmlns:a16="http://schemas.microsoft.com/office/drawing/2014/main" id="{141D4CC6-CEB4-4CFA-94F5-1332BD70D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445125"/>
                        <a:ext cx="2447925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1"/>
            <a:ext cx="8229600" cy="115212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Moving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 </a:t>
            </a:r>
            <a:r>
              <a:rPr lang="en-US" altLang="zh-CN" sz="2800" dirty="0">
                <a:solidFill>
                  <a:srgbClr val="000000"/>
                </a:solidFill>
              </a:rPr>
              <a:t>along the circle, we are able to stop a signal with a given frequency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43408"/>
            <a:ext cx="8229600" cy="1143000"/>
          </a:xfrm>
        </p:spPr>
        <p:txBody>
          <a:bodyPr/>
          <a:lstStyle/>
          <a:p>
            <a:pPr algn="l"/>
            <a:r>
              <a:rPr lang="en-GB" altLang="zh-CN" dirty="0">
                <a:solidFill>
                  <a:srgbClr val="FF0000"/>
                </a:solidFill>
              </a:rPr>
              <a:t>Transfer function</a:t>
            </a:r>
            <a:endParaRPr lang="zh-CN" altLang="zh-CN" dirty="0">
              <a:solidFill>
                <a:srgbClr val="FF0000"/>
              </a:solidFill>
            </a:endParaRPr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689074" cy="21602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156176" y="1988840"/>
            <a:ext cx="1872208" cy="1728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24128" y="2852936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92280" y="1700808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668344" y="2132856"/>
            <a:ext cx="216024" cy="216024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68344" y="3356992"/>
            <a:ext cx="216024" cy="216024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00192" y="4653136"/>
            <a:ext cx="1872208" cy="1728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68144" y="5517232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236296" y="4365104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596336" y="4653136"/>
            <a:ext cx="216024" cy="216024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596336" y="6165304"/>
            <a:ext cx="216024" cy="216024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54937"/>
            <a:ext cx="4824535" cy="21704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8424" y="1844824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8424" y="4437112"/>
            <a:ext cx="50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/3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8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Result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pic>
        <p:nvPicPr>
          <p:cNvPr id="19460" name="Picture 5" descr="fig4_7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y_sig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5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The original difference expression can be recovered by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H( z ) = k [(z</a:t>
            </a:r>
            <a:r>
              <a:rPr lang="en-US" altLang="zh-CN" sz="2800" baseline="30000" dirty="0">
                <a:solidFill>
                  <a:srgbClr val="000000"/>
                </a:solidFill>
              </a:rPr>
              <a:t>-1</a:t>
            </a:r>
            <a:r>
              <a:rPr lang="en-US" altLang="zh-CN" sz="2800" dirty="0">
                <a:solidFill>
                  <a:srgbClr val="000000"/>
                </a:solidFill>
              </a:rPr>
              <a:t> –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</a:t>
            </a:r>
            <a:r>
              <a:rPr lang="en-US" altLang="zh-CN" sz="2800" dirty="0">
                <a:solidFill>
                  <a:srgbClr val="000000"/>
                </a:solidFill>
              </a:rPr>
              <a:t>)(z</a:t>
            </a:r>
            <a:r>
              <a:rPr lang="en-US" altLang="zh-CN" sz="2800" baseline="30000" dirty="0">
                <a:solidFill>
                  <a:srgbClr val="000000"/>
                </a:solidFill>
              </a:rPr>
              <a:t>-1</a:t>
            </a:r>
            <a:r>
              <a:rPr lang="en-US" altLang="zh-CN" sz="2800" dirty="0">
                <a:solidFill>
                  <a:srgbClr val="000000"/>
                </a:solidFill>
              </a:rPr>
              <a:t> –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)]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       = k [z</a:t>
            </a:r>
            <a:r>
              <a:rPr lang="en-US" altLang="zh-CN" sz="2800" baseline="30000" dirty="0">
                <a:solidFill>
                  <a:srgbClr val="000000"/>
                </a:solidFill>
              </a:rPr>
              <a:t>-2</a:t>
            </a:r>
            <a:r>
              <a:rPr lang="en-US" altLang="zh-CN" sz="2800" dirty="0">
                <a:solidFill>
                  <a:srgbClr val="000000"/>
                </a:solidFill>
              </a:rPr>
              <a:t> – (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</a:t>
            </a:r>
            <a:r>
              <a:rPr lang="en-US" altLang="zh-CN" sz="2800" dirty="0">
                <a:solidFill>
                  <a:srgbClr val="000000"/>
                </a:solidFill>
              </a:rPr>
              <a:t>+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 ) z</a:t>
            </a:r>
            <a:r>
              <a:rPr lang="en-US" altLang="zh-CN" sz="2800" baseline="30000" dirty="0">
                <a:solidFill>
                  <a:srgbClr val="000000"/>
                </a:solidFill>
              </a:rPr>
              <a:t>-1 </a:t>
            </a:r>
            <a:r>
              <a:rPr lang="en-US" altLang="zh-CN" sz="2800" dirty="0">
                <a:solidFill>
                  <a:srgbClr val="000000"/>
                </a:solidFill>
              </a:rPr>
              <a:t>+ (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</a:t>
            </a:r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 )]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y(n) = k [x(n-2) – (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</a:t>
            </a:r>
            <a:r>
              <a:rPr lang="en-US" altLang="zh-CN" sz="2800" dirty="0">
                <a:solidFill>
                  <a:srgbClr val="000000"/>
                </a:solidFill>
              </a:rPr>
              <a:t>+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 ) x(n-1)</a:t>
            </a:r>
            <a:r>
              <a:rPr lang="en-US" altLang="zh-CN" sz="2800" baseline="300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</a:rPr>
              <a:t>+ (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</a:t>
            </a:r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 )x(n)]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0</a:t>
            </a:r>
            <a:r>
              <a:rPr lang="en-US" altLang="zh-CN" sz="2800" dirty="0">
                <a:solidFill>
                  <a:srgbClr val="000000"/>
                </a:solidFill>
              </a:rPr>
              <a:t>= k (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</a:t>
            </a:r>
            <a:r>
              <a:rPr lang="en-US" altLang="zh-CN" sz="2800" dirty="0">
                <a:solidFill>
                  <a:srgbClr val="000000"/>
                </a:solidFill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 )=k,     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</a:t>
            </a:r>
            <a:r>
              <a:rPr lang="en-US" altLang="zh-CN" sz="2800" dirty="0">
                <a:solidFill>
                  <a:srgbClr val="000000"/>
                </a:solidFill>
              </a:rPr>
              <a:t>= – k(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</a:t>
            </a:r>
            <a:r>
              <a:rPr lang="en-US" altLang="zh-CN" sz="2800" dirty="0">
                <a:solidFill>
                  <a:srgbClr val="000000"/>
                </a:solidFill>
              </a:rPr>
              <a:t>+ 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 ),    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2</a:t>
            </a:r>
            <a:r>
              <a:rPr lang="en-US" altLang="zh-CN" sz="2800" dirty="0">
                <a:solidFill>
                  <a:srgbClr val="000000"/>
                </a:solidFill>
              </a:rPr>
              <a:t> = k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43408"/>
            <a:ext cx="8229600" cy="1143000"/>
          </a:xfrm>
        </p:spPr>
        <p:txBody>
          <a:bodyPr/>
          <a:lstStyle/>
          <a:p>
            <a:pPr algn="l"/>
            <a:r>
              <a:rPr lang="en-GB" altLang="zh-CN" dirty="0">
                <a:solidFill>
                  <a:srgbClr val="FF0000"/>
                </a:solidFill>
              </a:rPr>
              <a:t>Difference equation</a:t>
            </a:r>
            <a:endParaRPr lang="zh-CN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6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171400"/>
            <a:ext cx="8229600" cy="11430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Recursive Filters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7931224" cy="504056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Of the many filter transfer function, the most 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commonly use in DSP are the recursive filters, 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so called because their current output 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depends not only on the last N inputs but also 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on the last N outputs. </a:t>
            </a:r>
          </a:p>
          <a:p>
            <a:pPr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   y(n) = 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0</a:t>
            </a:r>
            <a:r>
              <a:rPr lang="en-US" altLang="zh-CN" sz="2800" dirty="0">
                <a:solidFill>
                  <a:srgbClr val="000000"/>
                </a:solidFill>
              </a:rPr>
              <a:t>x(n)+ a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 </a:t>
            </a:r>
            <a:r>
              <a:rPr lang="en-US" altLang="zh-CN" sz="2800" dirty="0">
                <a:solidFill>
                  <a:srgbClr val="000000"/>
                </a:solidFill>
              </a:rPr>
              <a:t>x(n-1) +…+ </a:t>
            </a:r>
            <a:r>
              <a:rPr lang="en-US" altLang="zh-CN" sz="2800" dirty="0" err="1">
                <a:solidFill>
                  <a:srgbClr val="000000"/>
                </a:solidFill>
              </a:rPr>
              <a:t>a</a:t>
            </a:r>
            <a:r>
              <a:rPr lang="en-US" altLang="zh-CN" sz="2800" baseline="-25000" dirty="0" err="1">
                <a:solidFill>
                  <a:srgbClr val="000000"/>
                </a:solidFill>
              </a:rPr>
              <a:t>N</a:t>
            </a:r>
            <a:r>
              <a:rPr lang="en-US" altLang="zh-CN" sz="2800" dirty="0" err="1">
                <a:solidFill>
                  <a:srgbClr val="000000"/>
                </a:solidFill>
              </a:rPr>
              <a:t>x</a:t>
            </a:r>
            <a:r>
              <a:rPr lang="en-US" altLang="zh-CN" sz="2800" dirty="0">
                <a:solidFill>
                  <a:srgbClr val="000000"/>
                </a:solidFill>
              </a:rPr>
              <a:t>(n-N)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                          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                       + 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1 </a:t>
            </a:r>
            <a:r>
              <a:rPr lang="en-US" altLang="zh-CN" sz="2800" dirty="0">
                <a:solidFill>
                  <a:srgbClr val="000000"/>
                </a:solidFill>
              </a:rPr>
              <a:t>y(n-1) +…+ </a:t>
            </a:r>
            <a:r>
              <a:rPr lang="en-US" altLang="zh-CN" sz="2800" dirty="0" err="1">
                <a:solidFill>
                  <a:srgbClr val="000000"/>
                </a:solidFill>
              </a:rPr>
              <a:t>b</a:t>
            </a:r>
            <a:r>
              <a:rPr lang="en-US" altLang="zh-CN" sz="2800" baseline="-25000" dirty="0" err="1">
                <a:solidFill>
                  <a:srgbClr val="000000"/>
                </a:solidFill>
              </a:rPr>
              <a:t>N</a:t>
            </a:r>
            <a:r>
              <a:rPr lang="en-US" altLang="zh-CN" sz="2800" dirty="0" err="1">
                <a:solidFill>
                  <a:srgbClr val="000000"/>
                </a:solidFill>
              </a:rPr>
              <a:t>y</a:t>
            </a:r>
            <a:r>
              <a:rPr lang="en-US" altLang="zh-CN" sz="2800" dirty="0">
                <a:solidFill>
                  <a:srgbClr val="000000"/>
                </a:solidFill>
              </a:rPr>
              <a:t>(n-N)</a:t>
            </a:r>
          </a:p>
          <a:p>
            <a:pPr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-99392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800" dirty="0">
                <a:solidFill>
                  <a:srgbClr val="FF0000"/>
                </a:solidFill>
              </a:rPr>
              <a:t>Transfer function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68313" y="2205038"/>
            <a:ext cx="8636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464561"/>
              </p:ext>
            </p:extLst>
          </p:nvPr>
        </p:nvGraphicFramePr>
        <p:xfrm>
          <a:off x="1104900" y="1303338"/>
          <a:ext cx="7292975" cy="353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1168400" progId="Equation.3">
                  <p:embed/>
                </p:oleObj>
              </mc:Choice>
              <mc:Fallback>
                <p:oleObj name="Equation" r:id="rId2" imgW="1803400" imgH="11684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4900" y="1303338"/>
                        <a:ext cx="7292975" cy="353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683568" y="2102322"/>
            <a:ext cx="1099786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23528" y="1484784"/>
            <a:ext cx="959747" cy="584200"/>
          </a:xfrm>
          <a:prstGeom prst="rect">
            <a:avLst/>
          </a:prstGeom>
          <a:noFill/>
          <a:ln w="28575" cmpd="sng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X(n)</a:t>
            </a:r>
          </a:p>
        </p:txBody>
      </p:sp>
      <p:grpSp>
        <p:nvGrpSpPr>
          <p:cNvPr id="86077" name="Group 61"/>
          <p:cNvGrpSpPr>
            <a:grpSpLocks/>
          </p:cNvGrpSpPr>
          <p:nvPr/>
        </p:nvGrpSpPr>
        <p:grpSpPr bwMode="auto">
          <a:xfrm>
            <a:off x="1966853" y="2746847"/>
            <a:ext cx="282492" cy="433388"/>
            <a:chOff x="1247" y="1888"/>
            <a:chExt cx="210" cy="214"/>
          </a:xfrm>
        </p:grpSpPr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>
              <a:off x="1247" y="1888"/>
              <a:ext cx="210" cy="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27" name="Line 11"/>
            <p:cNvSpPr>
              <a:spLocks noChangeShapeType="1"/>
            </p:cNvSpPr>
            <p:nvPr/>
          </p:nvSpPr>
          <p:spPr bwMode="auto">
            <a:xfrm>
              <a:off x="1247" y="1888"/>
              <a:ext cx="97" cy="214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 flipH="1">
              <a:off x="1344" y="1888"/>
              <a:ext cx="113" cy="214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2185362" y="3029422"/>
            <a:ext cx="663976" cy="646113"/>
          </a:xfrm>
          <a:prstGeom prst="rect">
            <a:avLst/>
          </a:prstGeom>
          <a:noFill/>
          <a:ln w="28575" cmpd="sng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600" dirty="0" err="1">
                <a:solidFill>
                  <a:srgbClr val="000000"/>
                </a:solidFill>
              </a:rPr>
              <a:t>a</a:t>
            </a:r>
            <a:r>
              <a:rPr lang="en-US" altLang="zh-CN" sz="3600" baseline="-25000" dirty="0" err="1">
                <a:solidFill>
                  <a:srgbClr val="000000"/>
                </a:solidFill>
              </a:rPr>
              <a:t>N</a:t>
            </a:r>
            <a:endParaRPr lang="en-US" altLang="zh-CN" sz="3600" dirty="0">
              <a:solidFill>
                <a:srgbClr val="000000"/>
              </a:solidFill>
            </a:endParaRPr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>
            <a:off x="1783354" y="2102322"/>
            <a:ext cx="549289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>
            <a:off x="2088783" y="2102322"/>
            <a:ext cx="0" cy="644525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35" name="Line 19"/>
          <p:cNvSpPr>
            <a:spLocks noChangeShapeType="1"/>
          </p:cNvSpPr>
          <p:nvPr/>
        </p:nvSpPr>
        <p:spPr bwMode="auto">
          <a:xfrm>
            <a:off x="2088783" y="3205634"/>
            <a:ext cx="0" cy="550863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2088783" y="3756497"/>
            <a:ext cx="0" cy="36830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438880" y="3873972"/>
            <a:ext cx="369888" cy="400110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86041" name="Line 25"/>
          <p:cNvSpPr>
            <a:spLocks noChangeShapeType="1"/>
          </p:cNvSpPr>
          <p:nvPr/>
        </p:nvSpPr>
        <p:spPr bwMode="auto">
          <a:xfrm>
            <a:off x="2332644" y="2102322"/>
            <a:ext cx="918702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42" name="Line 26"/>
          <p:cNvSpPr>
            <a:spLocks noChangeShapeType="1"/>
          </p:cNvSpPr>
          <p:nvPr/>
        </p:nvSpPr>
        <p:spPr bwMode="auto">
          <a:xfrm>
            <a:off x="3390176" y="2132856"/>
            <a:ext cx="29695" cy="792088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 flipH="1">
            <a:off x="3372068" y="3272309"/>
            <a:ext cx="18108" cy="668338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3739066" y="3940647"/>
            <a:ext cx="369888" cy="400110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</a:rPr>
              <a:t>D</a:t>
            </a:r>
          </a:p>
        </p:txBody>
      </p:sp>
      <p:grpSp>
        <p:nvGrpSpPr>
          <p:cNvPr id="86048" name="Group 32"/>
          <p:cNvGrpSpPr>
            <a:grpSpLocks/>
          </p:cNvGrpSpPr>
          <p:nvPr/>
        </p:nvGrpSpPr>
        <p:grpSpPr bwMode="auto">
          <a:xfrm>
            <a:off x="3251345" y="2840509"/>
            <a:ext cx="1156526" cy="930275"/>
            <a:chOff x="1837" y="2296"/>
            <a:chExt cx="2401" cy="1362"/>
          </a:xfrm>
        </p:grpSpPr>
        <p:sp>
          <p:nvSpPr>
            <p:cNvPr id="86049" name="Line 33"/>
            <p:cNvSpPr>
              <a:spLocks noChangeShapeType="1"/>
            </p:cNvSpPr>
            <p:nvPr/>
          </p:nvSpPr>
          <p:spPr bwMode="auto">
            <a:xfrm>
              <a:off x="1837" y="2296"/>
              <a:ext cx="589" cy="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50" name="Line 34"/>
            <p:cNvSpPr>
              <a:spLocks noChangeShapeType="1"/>
            </p:cNvSpPr>
            <p:nvPr/>
          </p:nvSpPr>
          <p:spPr bwMode="auto">
            <a:xfrm>
              <a:off x="1837" y="2296"/>
              <a:ext cx="272" cy="63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51" name="Line 35"/>
            <p:cNvSpPr>
              <a:spLocks noChangeShapeType="1"/>
            </p:cNvSpPr>
            <p:nvPr/>
          </p:nvSpPr>
          <p:spPr bwMode="auto">
            <a:xfrm flipH="1">
              <a:off x="2109" y="2296"/>
              <a:ext cx="317" cy="63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2292" y="2712"/>
              <a:ext cx="1946" cy="94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600" dirty="0"/>
                <a:t>a</a:t>
              </a:r>
              <a:r>
                <a:rPr lang="en-US" altLang="zh-CN" sz="3600" baseline="-25000" dirty="0"/>
                <a:t>N-1</a:t>
              </a:r>
              <a:endParaRPr lang="en-US" altLang="zh-CN" sz="3600" dirty="0"/>
            </a:p>
          </p:txBody>
        </p:sp>
      </p:grpSp>
      <p:sp>
        <p:nvSpPr>
          <p:cNvPr id="86054" name="Line 38"/>
          <p:cNvSpPr>
            <a:spLocks noChangeShapeType="1"/>
          </p:cNvSpPr>
          <p:nvPr/>
        </p:nvSpPr>
        <p:spPr bwMode="auto">
          <a:xfrm>
            <a:off x="2822779" y="4123209"/>
            <a:ext cx="428566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86036" name="Oval 20"/>
          <p:cNvSpPr>
            <a:spLocks noChangeArrowheads="1"/>
          </p:cNvSpPr>
          <p:nvPr/>
        </p:nvSpPr>
        <p:spPr bwMode="auto">
          <a:xfrm>
            <a:off x="3251345" y="3940647"/>
            <a:ext cx="183499" cy="458788"/>
          </a:xfrm>
          <a:prstGeom prst="ellips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6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86055" name="Line 39"/>
          <p:cNvSpPr>
            <a:spLocks noChangeShapeType="1"/>
          </p:cNvSpPr>
          <p:nvPr/>
        </p:nvSpPr>
        <p:spPr bwMode="auto">
          <a:xfrm>
            <a:off x="3251345" y="2102322"/>
            <a:ext cx="1221716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56" name="Line 40"/>
          <p:cNvSpPr>
            <a:spLocks noChangeShapeType="1"/>
          </p:cNvSpPr>
          <p:nvPr/>
        </p:nvSpPr>
        <p:spPr bwMode="auto">
          <a:xfrm>
            <a:off x="4473061" y="2102322"/>
            <a:ext cx="916287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58" name="Line 42"/>
          <p:cNvSpPr>
            <a:spLocks noChangeShapeType="1"/>
          </p:cNvSpPr>
          <p:nvPr/>
        </p:nvSpPr>
        <p:spPr bwMode="auto">
          <a:xfrm>
            <a:off x="4107271" y="4123209"/>
            <a:ext cx="488928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86059" name="Line 43"/>
          <p:cNvSpPr>
            <a:spLocks noChangeShapeType="1"/>
          </p:cNvSpPr>
          <p:nvPr/>
        </p:nvSpPr>
        <p:spPr bwMode="auto">
          <a:xfrm>
            <a:off x="4596199" y="4123209"/>
            <a:ext cx="793150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86060" name="Line 44"/>
          <p:cNvSpPr>
            <a:spLocks noChangeShapeType="1"/>
          </p:cNvSpPr>
          <p:nvPr/>
        </p:nvSpPr>
        <p:spPr bwMode="auto">
          <a:xfrm>
            <a:off x="5389349" y="2102322"/>
            <a:ext cx="979063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62" name="Line 46"/>
          <p:cNvSpPr>
            <a:spLocks noChangeShapeType="1"/>
          </p:cNvSpPr>
          <p:nvPr/>
        </p:nvSpPr>
        <p:spPr bwMode="auto">
          <a:xfrm>
            <a:off x="6368412" y="2102322"/>
            <a:ext cx="0" cy="644525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63" name="Line 47"/>
          <p:cNvSpPr>
            <a:spLocks noChangeShapeType="1"/>
          </p:cNvSpPr>
          <p:nvPr/>
        </p:nvSpPr>
        <p:spPr bwMode="auto">
          <a:xfrm>
            <a:off x="6368412" y="3140547"/>
            <a:ext cx="0" cy="827088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65" name="Line 49"/>
          <p:cNvSpPr>
            <a:spLocks noChangeShapeType="1"/>
          </p:cNvSpPr>
          <p:nvPr/>
        </p:nvSpPr>
        <p:spPr bwMode="auto">
          <a:xfrm>
            <a:off x="6368412" y="4123209"/>
            <a:ext cx="1161355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grpSp>
        <p:nvGrpSpPr>
          <p:cNvPr id="86066" name="Group 50"/>
          <p:cNvGrpSpPr>
            <a:grpSpLocks/>
          </p:cNvGrpSpPr>
          <p:nvPr/>
        </p:nvGrpSpPr>
        <p:grpSpPr bwMode="auto">
          <a:xfrm>
            <a:off x="6241653" y="2748434"/>
            <a:ext cx="738824" cy="896938"/>
            <a:chOff x="1837" y="2296"/>
            <a:chExt cx="1538" cy="1317"/>
          </a:xfrm>
        </p:grpSpPr>
        <p:sp>
          <p:nvSpPr>
            <p:cNvPr id="86067" name="Line 51"/>
            <p:cNvSpPr>
              <a:spLocks noChangeShapeType="1"/>
            </p:cNvSpPr>
            <p:nvPr/>
          </p:nvSpPr>
          <p:spPr bwMode="auto">
            <a:xfrm>
              <a:off x="1837" y="2296"/>
              <a:ext cx="589" cy="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68" name="Line 52"/>
            <p:cNvSpPr>
              <a:spLocks noChangeShapeType="1"/>
            </p:cNvSpPr>
            <p:nvPr/>
          </p:nvSpPr>
          <p:spPr bwMode="auto">
            <a:xfrm>
              <a:off x="1837" y="2296"/>
              <a:ext cx="272" cy="63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69" name="Line 53"/>
            <p:cNvSpPr>
              <a:spLocks noChangeShapeType="1"/>
            </p:cNvSpPr>
            <p:nvPr/>
          </p:nvSpPr>
          <p:spPr bwMode="auto">
            <a:xfrm flipH="1">
              <a:off x="2109" y="2296"/>
              <a:ext cx="317" cy="63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70" name="Text Box 54"/>
            <p:cNvSpPr txBox="1">
              <a:spLocks noChangeArrowheads="1"/>
            </p:cNvSpPr>
            <p:nvPr/>
          </p:nvSpPr>
          <p:spPr bwMode="auto">
            <a:xfrm>
              <a:off x="2101" y="2663"/>
              <a:ext cx="1274" cy="950"/>
            </a:xfrm>
            <a:prstGeom prst="rect">
              <a:avLst/>
            </a:prstGeom>
            <a:noFill/>
            <a:ln w="28575" cmpd="sng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rgbClr val="000000"/>
                  </a:solidFill>
                </a:rPr>
                <a:t>a</a:t>
              </a:r>
              <a:r>
                <a:rPr lang="en-US" altLang="zh-CN" sz="3600" baseline="-25000" dirty="0">
                  <a:solidFill>
                    <a:srgbClr val="000000"/>
                  </a:solidFill>
                </a:rPr>
                <a:t>0</a:t>
              </a:r>
              <a:endParaRPr lang="en-US" altLang="zh-CN" sz="3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6071" name="Text Box 55"/>
          <p:cNvSpPr txBox="1">
            <a:spLocks noChangeArrowheads="1"/>
          </p:cNvSpPr>
          <p:nvPr/>
        </p:nvSpPr>
        <p:spPr bwMode="auto">
          <a:xfrm>
            <a:off x="7569497" y="3708896"/>
            <a:ext cx="890935" cy="584200"/>
          </a:xfrm>
          <a:prstGeom prst="rect">
            <a:avLst/>
          </a:prstGeom>
          <a:noFill/>
          <a:ln w="28575" cmpd="sng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</a:rPr>
              <a:t>y(n)</a:t>
            </a:r>
          </a:p>
        </p:txBody>
      </p:sp>
      <p:sp>
        <p:nvSpPr>
          <p:cNvPr id="86072" name="Line 56"/>
          <p:cNvSpPr>
            <a:spLocks noChangeShapeType="1"/>
          </p:cNvSpPr>
          <p:nvPr/>
        </p:nvSpPr>
        <p:spPr bwMode="auto">
          <a:xfrm>
            <a:off x="6980477" y="4123209"/>
            <a:ext cx="0" cy="211455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73" name="Line 57"/>
          <p:cNvSpPr>
            <a:spLocks noChangeShapeType="1"/>
          </p:cNvSpPr>
          <p:nvPr/>
        </p:nvSpPr>
        <p:spPr bwMode="auto">
          <a:xfrm flipH="1">
            <a:off x="2088783" y="6237759"/>
            <a:ext cx="4891694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076" name="Oval 60"/>
          <p:cNvSpPr>
            <a:spLocks noChangeArrowheads="1"/>
          </p:cNvSpPr>
          <p:nvPr/>
        </p:nvSpPr>
        <p:spPr bwMode="auto">
          <a:xfrm>
            <a:off x="6245274" y="3940647"/>
            <a:ext cx="183499" cy="458788"/>
          </a:xfrm>
          <a:prstGeom prst="ellips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600" dirty="0">
                <a:solidFill>
                  <a:srgbClr val="000000"/>
                </a:solidFill>
              </a:rPr>
              <a:t>+</a:t>
            </a:r>
          </a:p>
        </p:txBody>
      </p:sp>
      <p:grpSp>
        <p:nvGrpSpPr>
          <p:cNvPr id="86084" name="Group 68"/>
          <p:cNvGrpSpPr>
            <a:grpSpLocks/>
          </p:cNvGrpSpPr>
          <p:nvPr/>
        </p:nvGrpSpPr>
        <p:grpSpPr bwMode="auto">
          <a:xfrm>
            <a:off x="1968060" y="4123840"/>
            <a:ext cx="899386" cy="2113921"/>
            <a:chOff x="1247" y="2568"/>
            <a:chExt cx="667" cy="1044"/>
          </a:xfrm>
        </p:grpSpPr>
        <p:sp>
          <p:nvSpPr>
            <p:cNvPr id="86039" name="Line 23"/>
            <p:cNvSpPr>
              <a:spLocks noChangeShapeType="1"/>
            </p:cNvSpPr>
            <p:nvPr/>
          </p:nvSpPr>
          <p:spPr bwMode="auto">
            <a:xfrm>
              <a:off x="1338" y="2568"/>
              <a:ext cx="227" cy="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74" name="Line 58"/>
            <p:cNvSpPr>
              <a:spLocks noChangeShapeType="1"/>
            </p:cNvSpPr>
            <p:nvPr/>
          </p:nvSpPr>
          <p:spPr bwMode="auto">
            <a:xfrm flipH="1" flipV="1">
              <a:off x="1338" y="3249"/>
              <a:ext cx="0" cy="363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grpSp>
          <p:nvGrpSpPr>
            <p:cNvPr id="86078" name="Group 62"/>
            <p:cNvGrpSpPr>
              <a:grpSpLocks/>
            </p:cNvGrpSpPr>
            <p:nvPr/>
          </p:nvGrpSpPr>
          <p:grpSpPr bwMode="auto">
            <a:xfrm flipV="1">
              <a:off x="1247" y="3022"/>
              <a:ext cx="210" cy="214"/>
              <a:chOff x="1247" y="1888"/>
              <a:chExt cx="210" cy="214"/>
            </a:xfrm>
          </p:grpSpPr>
          <p:sp>
            <p:nvSpPr>
              <p:cNvPr id="86079" name="Line 63"/>
              <p:cNvSpPr>
                <a:spLocks noChangeShapeType="1"/>
              </p:cNvSpPr>
              <p:nvPr/>
            </p:nvSpPr>
            <p:spPr bwMode="auto">
              <a:xfrm flipH="1">
                <a:off x="1247" y="1888"/>
                <a:ext cx="210" cy="0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86080" name="Line 64"/>
              <p:cNvSpPr>
                <a:spLocks noChangeShapeType="1"/>
              </p:cNvSpPr>
              <p:nvPr/>
            </p:nvSpPr>
            <p:spPr bwMode="auto">
              <a:xfrm>
                <a:off x="1247" y="1888"/>
                <a:ext cx="97" cy="214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86081" name="Line 65"/>
              <p:cNvSpPr>
                <a:spLocks noChangeShapeType="1"/>
              </p:cNvSpPr>
              <p:nvPr/>
            </p:nvSpPr>
            <p:spPr bwMode="auto">
              <a:xfrm flipH="1">
                <a:off x="1344" y="1888"/>
                <a:ext cx="113" cy="214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/>
              </a:p>
            </p:txBody>
          </p:sp>
        </p:grpSp>
        <p:sp>
          <p:nvSpPr>
            <p:cNvPr id="86082" name="Text Box 66"/>
            <p:cNvSpPr txBox="1">
              <a:spLocks noChangeArrowheads="1"/>
            </p:cNvSpPr>
            <p:nvPr/>
          </p:nvSpPr>
          <p:spPr bwMode="auto">
            <a:xfrm>
              <a:off x="1461" y="2972"/>
              <a:ext cx="453" cy="289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200" dirty="0" err="1">
                  <a:solidFill>
                    <a:srgbClr val="000000"/>
                  </a:solidFill>
                </a:rPr>
                <a:t>b</a:t>
              </a:r>
              <a:r>
                <a:rPr lang="en-US" altLang="zh-CN" sz="3200" baseline="-25000" dirty="0" err="1">
                  <a:solidFill>
                    <a:srgbClr val="000000"/>
                  </a:solidFill>
                </a:rPr>
                <a:t>N</a:t>
              </a:r>
              <a:endParaRPr lang="en-US" altLang="zh-CN" sz="3200" dirty="0">
                <a:solidFill>
                  <a:srgbClr val="000000"/>
                </a:solidFill>
              </a:endParaRPr>
            </a:p>
          </p:txBody>
        </p:sp>
        <p:sp>
          <p:nvSpPr>
            <p:cNvPr id="86083" name="Line 67"/>
            <p:cNvSpPr>
              <a:spLocks noChangeShapeType="1"/>
            </p:cNvSpPr>
            <p:nvPr/>
          </p:nvSpPr>
          <p:spPr bwMode="auto">
            <a:xfrm flipH="1" flipV="1">
              <a:off x="1333" y="2652"/>
              <a:ext cx="29" cy="391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</p:grpSp>
      <p:grpSp>
        <p:nvGrpSpPr>
          <p:cNvPr id="86100" name="Group 84"/>
          <p:cNvGrpSpPr>
            <a:grpSpLocks/>
          </p:cNvGrpSpPr>
          <p:nvPr/>
        </p:nvGrpSpPr>
        <p:grpSpPr bwMode="auto">
          <a:xfrm>
            <a:off x="3189776" y="4399434"/>
            <a:ext cx="1525938" cy="1838325"/>
            <a:chOff x="2154" y="2704"/>
            <a:chExt cx="1132" cy="908"/>
          </a:xfrm>
        </p:grpSpPr>
        <p:sp>
          <p:nvSpPr>
            <p:cNvPr id="86087" name="Line 71"/>
            <p:cNvSpPr>
              <a:spLocks noChangeShapeType="1"/>
            </p:cNvSpPr>
            <p:nvPr/>
          </p:nvSpPr>
          <p:spPr bwMode="auto">
            <a:xfrm flipH="1" flipV="1">
              <a:off x="2245" y="3309"/>
              <a:ext cx="0" cy="303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grpSp>
          <p:nvGrpSpPr>
            <p:cNvPr id="86088" name="Group 72"/>
            <p:cNvGrpSpPr>
              <a:grpSpLocks/>
            </p:cNvGrpSpPr>
            <p:nvPr/>
          </p:nvGrpSpPr>
          <p:grpSpPr bwMode="auto">
            <a:xfrm flipV="1">
              <a:off x="2154" y="3120"/>
              <a:ext cx="210" cy="178"/>
              <a:chOff x="1247" y="1888"/>
              <a:chExt cx="210" cy="214"/>
            </a:xfrm>
          </p:grpSpPr>
          <p:sp>
            <p:nvSpPr>
              <p:cNvPr id="86089" name="Line 73"/>
              <p:cNvSpPr>
                <a:spLocks noChangeShapeType="1"/>
              </p:cNvSpPr>
              <p:nvPr/>
            </p:nvSpPr>
            <p:spPr bwMode="auto">
              <a:xfrm flipH="1">
                <a:off x="1247" y="1888"/>
                <a:ext cx="210" cy="0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86090" name="Line 74"/>
              <p:cNvSpPr>
                <a:spLocks noChangeShapeType="1"/>
              </p:cNvSpPr>
              <p:nvPr/>
            </p:nvSpPr>
            <p:spPr bwMode="auto">
              <a:xfrm>
                <a:off x="1247" y="1888"/>
                <a:ext cx="97" cy="214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86091" name="Line 75"/>
              <p:cNvSpPr>
                <a:spLocks noChangeShapeType="1"/>
              </p:cNvSpPr>
              <p:nvPr/>
            </p:nvSpPr>
            <p:spPr bwMode="auto">
              <a:xfrm flipH="1">
                <a:off x="1344" y="1888"/>
                <a:ext cx="113" cy="214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/>
              </a:p>
            </p:txBody>
          </p:sp>
        </p:grpSp>
        <p:sp>
          <p:nvSpPr>
            <p:cNvPr id="86092" name="Text Box 76"/>
            <p:cNvSpPr txBox="1">
              <a:spLocks noChangeArrowheads="1"/>
            </p:cNvSpPr>
            <p:nvPr/>
          </p:nvSpPr>
          <p:spPr bwMode="auto">
            <a:xfrm>
              <a:off x="2420" y="2967"/>
              <a:ext cx="866" cy="289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</a:rPr>
                <a:t>b</a:t>
              </a:r>
              <a:r>
                <a:rPr lang="en-US" altLang="zh-CN" sz="3200" baseline="-25000" dirty="0">
                  <a:solidFill>
                    <a:srgbClr val="000000"/>
                  </a:solidFill>
                </a:rPr>
                <a:t>N-1</a:t>
              </a:r>
              <a:endParaRPr lang="en-US" altLang="zh-CN" sz="3200" dirty="0">
                <a:solidFill>
                  <a:srgbClr val="000000"/>
                </a:solidFill>
              </a:endParaRPr>
            </a:p>
          </p:txBody>
        </p:sp>
        <p:sp>
          <p:nvSpPr>
            <p:cNvPr id="86093" name="Line 77"/>
            <p:cNvSpPr>
              <a:spLocks noChangeShapeType="1"/>
            </p:cNvSpPr>
            <p:nvPr/>
          </p:nvSpPr>
          <p:spPr bwMode="auto">
            <a:xfrm flipV="1">
              <a:off x="2245" y="2704"/>
              <a:ext cx="0" cy="41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86094" name="Line 78"/>
          <p:cNvSpPr>
            <a:spLocks noChangeShapeType="1"/>
          </p:cNvSpPr>
          <p:nvPr/>
        </p:nvSpPr>
        <p:spPr bwMode="auto">
          <a:xfrm>
            <a:off x="5389349" y="2102322"/>
            <a:ext cx="0" cy="550863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grpSp>
        <p:nvGrpSpPr>
          <p:cNvPr id="86095" name="Group 79"/>
          <p:cNvGrpSpPr>
            <a:grpSpLocks/>
          </p:cNvGrpSpPr>
          <p:nvPr/>
        </p:nvGrpSpPr>
        <p:grpSpPr bwMode="auto">
          <a:xfrm>
            <a:off x="5271040" y="2656359"/>
            <a:ext cx="830574" cy="930275"/>
            <a:chOff x="1837" y="2296"/>
            <a:chExt cx="1719" cy="1362"/>
          </a:xfrm>
        </p:grpSpPr>
        <p:sp>
          <p:nvSpPr>
            <p:cNvPr id="86096" name="Line 80"/>
            <p:cNvSpPr>
              <a:spLocks noChangeShapeType="1"/>
            </p:cNvSpPr>
            <p:nvPr/>
          </p:nvSpPr>
          <p:spPr bwMode="auto">
            <a:xfrm>
              <a:off x="1837" y="2296"/>
              <a:ext cx="589" cy="0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97" name="Line 81"/>
            <p:cNvSpPr>
              <a:spLocks noChangeShapeType="1"/>
            </p:cNvSpPr>
            <p:nvPr/>
          </p:nvSpPr>
          <p:spPr bwMode="auto">
            <a:xfrm>
              <a:off x="1837" y="2296"/>
              <a:ext cx="272" cy="63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98" name="Line 82"/>
            <p:cNvSpPr>
              <a:spLocks noChangeShapeType="1"/>
            </p:cNvSpPr>
            <p:nvPr/>
          </p:nvSpPr>
          <p:spPr bwMode="auto">
            <a:xfrm flipH="1">
              <a:off x="2109" y="2296"/>
              <a:ext cx="317" cy="63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sp>
          <p:nvSpPr>
            <p:cNvPr id="86099" name="Text Box 83"/>
            <p:cNvSpPr txBox="1">
              <a:spLocks noChangeArrowheads="1"/>
            </p:cNvSpPr>
            <p:nvPr/>
          </p:nvSpPr>
          <p:spPr bwMode="auto">
            <a:xfrm>
              <a:off x="2288" y="2712"/>
              <a:ext cx="1268" cy="946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3600" dirty="0"/>
                <a:t>a</a:t>
              </a:r>
              <a:r>
                <a:rPr lang="en-US" altLang="zh-CN" sz="3600" baseline="-25000" dirty="0"/>
                <a:t>1</a:t>
              </a:r>
              <a:endParaRPr lang="en-US" altLang="zh-CN" sz="3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6101" name="Group 85"/>
          <p:cNvGrpSpPr>
            <a:grpSpLocks/>
          </p:cNvGrpSpPr>
          <p:nvPr/>
        </p:nvGrpSpPr>
        <p:grpSpPr bwMode="auto">
          <a:xfrm>
            <a:off x="5267418" y="4307359"/>
            <a:ext cx="1123931" cy="1930400"/>
            <a:chOff x="2154" y="2704"/>
            <a:chExt cx="834" cy="908"/>
          </a:xfrm>
        </p:grpSpPr>
        <p:sp>
          <p:nvSpPr>
            <p:cNvPr id="86102" name="Line 86"/>
            <p:cNvSpPr>
              <a:spLocks noChangeShapeType="1"/>
            </p:cNvSpPr>
            <p:nvPr/>
          </p:nvSpPr>
          <p:spPr bwMode="auto">
            <a:xfrm flipH="1" flipV="1">
              <a:off x="2245" y="3309"/>
              <a:ext cx="0" cy="303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  <p:grpSp>
          <p:nvGrpSpPr>
            <p:cNvPr id="86103" name="Group 87"/>
            <p:cNvGrpSpPr>
              <a:grpSpLocks/>
            </p:cNvGrpSpPr>
            <p:nvPr/>
          </p:nvGrpSpPr>
          <p:grpSpPr bwMode="auto">
            <a:xfrm flipV="1">
              <a:off x="2154" y="3120"/>
              <a:ext cx="210" cy="178"/>
              <a:chOff x="1247" y="1888"/>
              <a:chExt cx="210" cy="214"/>
            </a:xfrm>
          </p:grpSpPr>
          <p:sp>
            <p:nvSpPr>
              <p:cNvPr id="86104" name="Line 88"/>
              <p:cNvSpPr>
                <a:spLocks noChangeShapeType="1"/>
              </p:cNvSpPr>
              <p:nvPr/>
            </p:nvSpPr>
            <p:spPr bwMode="auto">
              <a:xfrm flipH="1">
                <a:off x="1247" y="1888"/>
                <a:ext cx="210" cy="0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86105" name="Line 89"/>
              <p:cNvSpPr>
                <a:spLocks noChangeShapeType="1"/>
              </p:cNvSpPr>
              <p:nvPr/>
            </p:nvSpPr>
            <p:spPr bwMode="auto">
              <a:xfrm>
                <a:off x="1247" y="1888"/>
                <a:ext cx="97" cy="214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/>
              </a:p>
            </p:txBody>
          </p:sp>
          <p:sp>
            <p:nvSpPr>
              <p:cNvPr id="86106" name="Line 90"/>
              <p:cNvSpPr>
                <a:spLocks noChangeShapeType="1"/>
              </p:cNvSpPr>
              <p:nvPr/>
            </p:nvSpPr>
            <p:spPr bwMode="auto">
              <a:xfrm flipH="1">
                <a:off x="1344" y="1888"/>
                <a:ext cx="113" cy="214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3200"/>
              </a:p>
            </p:txBody>
          </p:sp>
        </p:grpSp>
        <p:sp>
          <p:nvSpPr>
            <p:cNvPr id="86107" name="Text Box 91"/>
            <p:cNvSpPr txBox="1">
              <a:spLocks noChangeArrowheads="1"/>
            </p:cNvSpPr>
            <p:nvPr/>
          </p:nvSpPr>
          <p:spPr bwMode="auto">
            <a:xfrm>
              <a:off x="2385" y="3002"/>
              <a:ext cx="603" cy="275"/>
            </a:xfrm>
            <a:prstGeom prst="rect">
              <a:avLst/>
            </a:prstGeom>
            <a:noFill/>
            <a:ln w="2857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</a:rPr>
                <a:t>b</a:t>
              </a:r>
              <a:r>
                <a:rPr lang="en-US" altLang="zh-CN" sz="3200" baseline="-25000" dirty="0">
                  <a:solidFill>
                    <a:srgbClr val="000000"/>
                  </a:solidFill>
                </a:rPr>
                <a:t>1</a:t>
              </a:r>
              <a:endParaRPr lang="en-US" altLang="zh-CN" sz="3200" dirty="0">
                <a:solidFill>
                  <a:srgbClr val="000000"/>
                </a:solidFill>
              </a:endParaRPr>
            </a:p>
          </p:txBody>
        </p:sp>
        <p:sp>
          <p:nvSpPr>
            <p:cNvPr id="86108" name="Line 92"/>
            <p:cNvSpPr>
              <a:spLocks noChangeShapeType="1"/>
            </p:cNvSpPr>
            <p:nvPr/>
          </p:nvSpPr>
          <p:spPr bwMode="auto">
            <a:xfrm flipV="1">
              <a:off x="2245" y="2704"/>
              <a:ext cx="0" cy="41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3200"/>
            </a:p>
          </p:txBody>
        </p:sp>
      </p:grpSp>
      <p:sp>
        <p:nvSpPr>
          <p:cNvPr id="86109" name="Oval 93"/>
          <p:cNvSpPr>
            <a:spLocks noChangeArrowheads="1"/>
          </p:cNvSpPr>
          <p:nvPr/>
        </p:nvSpPr>
        <p:spPr bwMode="auto">
          <a:xfrm>
            <a:off x="5267418" y="3861272"/>
            <a:ext cx="312672" cy="444500"/>
          </a:xfrm>
          <a:prstGeom prst="ellips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6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86110" name="Line 94"/>
          <p:cNvSpPr>
            <a:spLocks noChangeShapeType="1"/>
          </p:cNvSpPr>
          <p:nvPr/>
        </p:nvSpPr>
        <p:spPr bwMode="auto">
          <a:xfrm>
            <a:off x="5389349" y="3113559"/>
            <a:ext cx="0" cy="735013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86111" name="Line 95"/>
          <p:cNvSpPr>
            <a:spLocks noChangeShapeType="1"/>
          </p:cNvSpPr>
          <p:nvPr/>
        </p:nvSpPr>
        <p:spPr bwMode="auto">
          <a:xfrm>
            <a:off x="5580112" y="4149080"/>
            <a:ext cx="216471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86112" name="Rectangle 96"/>
          <p:cNvSpPr>
            <a:spLocks noChangeArrowheads="1"/>
          </p:cNvSpPr>
          <p:nvPr/>
        </p:nvSpPr>
        <p:spPr bwMode="auto">
          <a:xfrm>
            <a:off x="5724127" y="3940647"/>
            <a:ext cx="337647" cy="352449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6114" name="Line 98"/>
          <p:cNvSpPr>
            <a:spLocks noChangeShapeType="1"/>
          </p:cNvSpPr>
          <p:nvPr/>
        </p:nvSpPr>
        <p:spPr bwMode="auto">
          <a:xfrm>
            <a:off x="6061776" y="4123209"/>
            <a:ext cx="183499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86115" name="Line 99"/>
          <p:cNvSpPr>
            <a:spLocks noChangeShapeType="1"/>
          </p:cNvSpPr>
          <p:nvPr/>
        </p:nvSpPr>
        <p:spPr bwMode="auto">
          <a:xfrm>
            <a:off x="3434844" y="4123209"/>
            <a:ext cx="243860" cy="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86117" name="Oval 101"/>
          <p:cNvSpPr>
            <a:spLocks noChangeArrowheads="1"/>
          </p:cNvSpPr>
          <p:nvPr/>
        </p:nvSpPr>
        <p:spPr bwMode="auto">
          <a:xfrm>
            <a:off x="2024800" y="3861272"/>
            <a:ext cx="183499" cy="458788"/>
          </a:xfrm>
          <a:prstGeom prst="ellips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3600" dirty="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43408"/>
            <a:ext cx="8229600" cy="11430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Block diagram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4128" y="3933056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Poles and zeros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024659"/>
            <a:ext cx="9036496" cy="3068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000" dirty="0">
                <a:solidFill>
                  <a:srgbClr val="000000"/>
                </a:solidFill>
              </a:rPr>
              <a:t>We know that the roots </a:t>
            </a:r>
            <a:r>
              <a:rPr lang="en-US" altLang="zh-CN" sz="2000" dirty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zh-CN" sz="2000" baseline="-25000" dirty="0">
                <a:solidFill>
                  <a:srgbClr val="000000"/>
                </a:solidFill>
              </a:rPr>
              <a:t>n</a:t>
            </a:r>
            <a:r>
              <a:rPr lang="en-US" altLang="zh-CN" sz="2000" dirty="0">
                <a:solidFill>
                  <a:srgbClr val="000000"/>
                </a:solidFill>
              </a:rPr>
              <a:t> are the zeros of the transfer function. 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solidFill>
                  <a:srgbClr val="000000"/>
                </a:solidFill>
              </a:rPr>
              <a:t>The roots of the equation B(z)=0 are called the poles of the transfer function. 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solidFill>
                  <a:srgbClr val="000000"/>
                </a:solidFill>
              </a:rPr>
              <a:t>They have greater significance for the </a:t>
            </a:r>
            <a:r>
              <a:rPr lang="en-US" altLang="zh-CN" sz="2000" dirty="0" err="1">
                <a:solidFill>
                  <a:srgbClr val="000000"/>
                </a:solidFill>
              </a:rPr>
              <a:t>behaviour</a:t>
            </a:r>
            <a:r>
              <a:rPr lang="en-US" altLang="zh-CN" sz="2000" dirty="0">
                <a:solidFill>
                  <a:srgbClr val="000000"/>
                </a:solidFill>
              </a:rPr>
              <a:t> of H(z): it is singular at the points z = </a:t>
            </a:r>
            <a:r>
              <a:rPr lang="en-US" altLang="zh-CN" sz="2000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zh-CN" sz="2000" baseline="-25000" dirty="0">
                <a:solidFill>
                  <a:srgbClr val="000000"/>
                </a:solidFill>
              </a:rPr>
              <a:t>n</a:t>
            </a:r>
            <a:r>
              <a:rPr lang="en-US" altLang="zh-CN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zh-CN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000" dirty="0">
                <a:solidFill>
                  <a:srgbClr val="000000"/>
                </a:solidFill>
              </a:rPr>
              <a:t>Poles are drawn on the z-plane as crosses, as shown </a:t>
            </a:r>
            <a:r>
              <a:rPr lang="en-US" altLang="zh-CN" sz="2000" dirty="0">
                <a:solidFill>
                  <a:schemeClr val="bg1"/>
                </a:solidFill>
              </a:rPr>
              <a:t>in the next Fig.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815408"/>
              </p:ext>
            </p:extLst>
          </p:nvPr>
        </p:nvGraphicFramePr>
        <p:xfrm>
          <a:off x="1350963" y="981075"/>
          <a:ext cx="60071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300" imgH="889000" progId="Equation.3">
                  <p:embed/>
                </p:oleObj>
              </mc:Choice>
              <mc:Fallback>
                <p:oleObj name="Equation" r:id="rId2" imgW="1638300" imgH="8890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50963" y="981075"/>
                        <a:ext cx="60071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88068" name="Picture 4" descr="Pages from 2007_spring_mod[1]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79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496" y="-2434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/>
            <a:r>
              <a:rPr lang="en-US" altLang="zh-CN" dirty="0">
                <a:solidFill>
                  <a:srgbClr val="FF0000"/>
                </a:solidFill>
              </a:rPr>
              <a:t>Poles and zeros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229600" cy="58658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ON this figure, the unit circle has been shown on the z-plane.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In order for a recursive filter to be </a:t>
            </a:r>
            <a:r>
              <a:rPr lang="en-US" altLang="zh-CN" sz="2400" i="1" dirty="0">
                <a:solidFill>
                  <a:srgbClr val="000000"/>
                </a:solidFill>
              </a:rPr>
              <a:t>bounded input bounded output (BIBO) stable</a:t>
            </a:r>
            <a:r>
              <a:rPr lang="en-US" altLang="zh-CN" sz="2400" dirty="0">
                <a:solidFill>
                  <a:srgbClr val="000000"/>
                </a:solidFill>
              </a:rPr>
              <a:t>, all of the poles of its transfer function must lie inside the unit circle.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A filter is BIBO stable if any bounded input sequence gives rise to a bounded output sequence.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Now if the pole of the transfer lie insider the unit circle,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 A simple case (N=1)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                     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Poles and zeros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12120"/>
              </p:ext>
            </p:extLst>
          </p:nvPr>
        </p:nvGraphicFramePr>
        <p:xfrm>
          <a:off x="3681413" y="4835525"/>
          <a:ext cx="4681537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673100" progId="Equation.3">
                  <p:embed/>
                </p:oleObj>
              </mc:Choice>
              <mc:Fallback>
                <p:oleObj name="Equation" r:id="rId2" imgW="1790700" imgH="6731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81413" y="4835525"/>
                        <a:ext cx="4681537" cy="179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Poles and zeros</a:t>
            </a:r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16832"/>
            <a:ext cx="5242377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204864"/>
            <a:ext cx="1394261" cy="146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1196752"/>
            <a:ext cx="9046467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y(n) is stable if and only if  the pole is inside the unit circle</a:t>
            </a:r>
          </a:p>
          <a:p>
            <a:endParaRPr lang="en-US" sz="2400" dirty="0"/>
          </a:p>
          <a:p>
            <a:r>
              <a:rPr lang="en-US" sz="2400" dirty="0"/>
              <a:t>|</a:t>
            </a:r>
            <a:r>
              <a:rPr lang="en-US" sz="2400" dirty="0">
                <a:latin typeface="Symbol" charset="2"/>
                <a:cs typeface="Symbol" charset="2"/>
              </a:rPr>
              <a:t>b</a:t>
            </a:r>
            <a:r>
              <a:rPr lang="en-US" sz="2400" dirty="0"/>
              <a:t>|&lt;1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general, y(n) is stable is stable if and only if all poles are inside </a:t>
            </a:r>
          </a:p>
          <a:p>
            <a:r>
              <a:rPr lang="en-US" sz="2400" dirty="0"/>
              <a:t>   the unit circle </a:t>
            </a:r>
          </a:p>
          <a:p>
            <a:endParaRPr lang="en-US" sz="2400" dirty="0"/>
          </a:p>
          <a:p>
            <a:r>
              <a:rPr lang="en-US" sz="2400" dirty="0"/>
              <a:t>                       </a:t>
            </a:r>
            <a:r>
              <a:rPr lang="en-US" sz="6000" dirty="0"/>
              <a:t>|</a:t>
            </a:r>
            <a:r>
              <a:rPr lang="en-US" sz="6000" dirty="0">
                <a:latin typeface="Symbol" charset="2"/>
                <a:cs typeface="Symbol" charset="2"/>
              </a:rPr>
              <a:t>b</a:t>
            </a:r>
            <a:r>
              <a:rPr lang="en-US" sz="6000" baseline="-25000" dirty="0"/>
              <a:t>i</a:t>
            </a:r>
            <a:r>
              <a:rPr lang="en-US" sz="6000" dirty="0"/>
              <a:t>|&lt;1, </a:t>
            </a:r>
            <a:r>
              <a:rPr lang="en-US" sz="6000" dirty="0" err="1"/>
              <a:t>i</a:t>
            </a:r>
            <a:r>
              <a:rPr lang="en-US" sz="6000" dirty="0"/>
              <a:t>=1,..,N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20BFBBA-6968-41DB-A095-58C8ED84B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zh-CN" altLang="en-GB">
                <a:solidFill>
                  <a:srgbClr val="000000"/>
                </a:solidFill>
              </a:rPr>
              <a:t> </a:t>
            </a:r>
            <a:r>
              <a:rPr lang="en-GB" altLang="zh-CN">
                <a:solidFill>
                  <a:srgbClr val="FF0000"/>
                </a:solidFill>
              </a:rPr>
              <a:t>Block diagram 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D3A9127-3DE8-43BA-8635-270506AA4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zh-CN"/>
          </a:p>
        </p:txBody>
      </p:sp>
      <p:pic>
        <p:nvPicPr>
          <p:cNvPr id="23556" name="Picture 4" descr="Pages from 2007_spring_mod[1]">
            <a:extLst>
              <a:ext uri="{FF2B5EF4-FFF2-40B4-BE49-F238E27FC236}">
                <a16:creationId xmlns:a16="http://schemas.microsoft.com/office/drawing/2014/main" id="{C2B2940E-7DA6-42B2-B881-BF04C3EC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51000"/>
            <a:ext cx="7596188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229600" cy="3960440"/>
          </a:xfrm>
        </p:spPr>
        <p:txBody>
          <a:bodyPr/>
          <a:lstStyle/>
          <a:p>
            <a:endParaRPr lang="en-US" altLang="zh-CN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If |</a:t>
            </a:r>
            <a:r>
              <a:rPr lang="en-US" altLang="zh-CN" sz="2800" dirty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altLang="zh-CN" sz="2800" baseline="-25000" dirty="0">
                <a:solidFill>
                  <a:srgbClr val="000000"/>
                </a:solidFill>
              </a:rPr>
              <a:t>i</a:t>
            </a:r>
            <a:r>
              <a:rPr lang="en-US" altLang="zh-CN" sz="2800" dirty="0">
                <a:solidFill>
                  <a:srgbClr val="000000"/>
                </a:solidFill>
              </a:rPr>
              <a:t> |=1, the filter is said to be conditionally stable: 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some input sequence will lead to bounded output sequence and some will not.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Since MA filters have no poles, they are always 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BIBO (bound input bound output)  stable: zeros 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     have no effect on stability.</a:t>
            </a:r>
          </a:p>
          <a:p>
            <a:endParaRPr lang="en-US" altLang="zh-CN" sz="2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43408"/>
            <a:ext cx="8229600" cy="1143000"/>
          </a:xfrm>
        </p:spPr>
        <p:txBody>
          <a:bodyPr/>
          <a:lstStyle/>
          <a:p>
            <a:pPr algn="l"/>
            <a:r>
              <a:rPr lang="en-US" altLang="zh-CN" dirty="0">
                <a:solidFill>
                  <a:srgbClr val="FF0000"/>
                </a:solidFill>
              </a:rPr>
              <a:t>Poles and zeros</a:t>
            </a:r>
          </a:p>
        </p:txBody>
      </p:sp>
    </p:spTree>
    <p:extLst>
      <p:ext uri="{BB962C8B-B14F-4D97-AF65-F5344CB8AC3E}">
        <p14:creationId xmlns:p14="http://schemas.microsoft.com/office/powerpoint/2010/main" val="3018039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/>
            <a:r>
              <a:rPr lang="en-US" altLang="zh-CN" sz="4800" dirty="0">
                <a:solidFill>
                  <a:srgbClr val="FF0000"/>
                </a:solidFill>
              </a:rPr>
              <a:t>Response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Now suppose we have the transfer function of a filter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We can formally represent the frequency response of the filter by substituting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                    z = </a:t>
            </a:r>
            <a:r>
              <a:rPr lang="en-US" altLang="zh-CN" dirty="0" err="1">
                <a:solidFill>
                  <a:srgbClr val="000000"/>
                </a:solidFill>
              </a:rPr>
              <a:t>exp</a:t>
            </a:r>
            <a:r>
              <a:rPr lang="en-US" altLang="zh-CN" dirty="0">
                <a:solidFill>
                  <a:srgbClr val="000000"/>
                </a:solidFill>
              </a:rPr>
              <a:t>( j 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dirty="0">
                <a:solidFill>
                  <a:srgbClr val="000000"/>
                </a:solidFill>
              </a:rPr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chemeClr val="bg1"/>
                </a:solidFill>
              </a:rPr>
              <a:t>and obtain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dirty="0">
                <a:solidFill>
                  <a:schemeClr val="bg1"/>
                </a:solidFill>
              </a:rPr>
              <a:t>             H( </a:t>
            </a:r>
            <a:r>
              <a:rPr lang="en-US" altLang="zh-CN" dirty="0">
                <a:solidFill>
                  <a:schemeClr val="bg1"/>
                </a:solidFill>
                <a:latin typeface="Symbol" pitchFamily="18" charset="2"/>
              </a:rPr>
              <a:t>w</a:t>
            </a:r>
            <a:r>
              <a:rPr lang="en-US" altLang="zh-CN" dirty="0">
                <a:solidFill>
                  <a:schemeClr val="bg1"/>
                </a:solidFill>
              </a:rPr>
              <a:t>)=  A( </a:t>
            </a:r>
            <a:r>
              <a:rPr lang="en-US" altLang="zh-CN" dirty="0">
                <a:solidFill>
                  <a:schemeClr val="bg1"/>
                </a:solidFill>
                <a:latin typeface="Symbol" pitchFamily="18" charset="2"/>
              </a:rPr>
              <a:t>w </a:t>
            </a:r>
            <a:r>
              <a:rPr lang="en-US" altLang="zh-CN" dirty="0">
                <a:solidFill>
                  <a:schemeClr val="bg1"/>
                </a:solidFill>
              </a:rPr>
              <a:t>) / B( </a:t>
            </a:r>
            <a:r>
              <a:rPr lang="en-US" altLang="zh-CN" dirty="0">
                <a:solidFill>
                  <a:schemeClr val="bg1"/>
                </a:solidFill>
                <a:latin typeface="Symbol" pitchFamily="18" charset="2"/>
              </a:rPr>
              <a:t>w </a:t>
            </a:r>
            <a:r>
              <a:rPr lang="en-US" altLang="zh-CN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221895"/>
              </p:ext>
            </p:extLst>
          </p:nvPr>
        </p:nvGraphicFramePr>
        <p:xfrm>
          <a:off x="2228850" y="2565400"/>
          <a:ext cx="4325938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1079500" progId="Equation.3">
                  <p:embed/>
                </p:oleObj>
              </mc:Choice>
              <mc:Fallback>
                <p:oleObj name="Equation" r:id="rId2" imgW="1727200" imgH="1079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8850" y="2565400"/>
                        <a:ext cx="4325938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</a:rPr>
              <a:t>Response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764704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Obviously, H( </a:t>
            </a:r>
            <a:r>
              <a:rPr lang="en-US" altLang="zh-CN" dirty="0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altLang="zh-CN" dirty="0">
                <a:solidFill>
                  <a:srgbClr val="000000"/>
                </a:solidFill>
              </a:rPr>
              <a:t>) depends on the locations of the poles and zeros of the transfer function, a fact which can be made more explicit by factoring the numerator and denominator polynomials to write</a:t>
            </a: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62669"/>
              </p:ext>
            </p:extLst>
          </p:nvPr>
        </p:nvGraphicFramePr>
        <p:xfrm>
          <a:off x="1560513" y="4365625"/>
          <a:ext cx="4595663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5200" imgH="1079500" progId="Equation.3">
                  <p:embed/>
                </p:oleObj>
              </mc:Choice>
              <mc:Fallback>
                <p:oleObj name="Equation" r:id="rId2" imgW="2235200" imgH="1079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60513" y="4365625"/>
                        <a:ext cx="4595663" cy="151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8580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Each factor in the numerator or denominator is a complex function of frequency, which has a graphical interpretation in the terms of the location of the corresponding roots in relation to the unit circle </a:t>
            </a:r>
          </a:p>
          <a:p>
            <a:pPr>
              <a:buFontTx/>
              <a:buNone/>
            </a:pPr>
            <a:endParaRPr lang="en-US" altLang="zh-CN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zh-CN" dirty="0">
                <a:solidFill>
                  <a:srgbClr val="000000"/>
                </a:solidFill>
              </a:rPr>
              <a:t>Thus we can make a reasonable guess about the filter frequency response imply by looking at the pole-zero diagram.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</a:rPr>
              <a:t>Response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820472" cy="537321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There are four main classes of filter in widespread use: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zh-CN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filters.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The name are self-explanatory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800" dirty="0">
                <a:solidFill>
                  <a:srgbClr val="000000"/>
                </a:solidFill>
              </a:rPr>
              <a:t>This four types are shown in the next figure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/>
            <a:r>
              <a:rPr lang="en-GB" altLang="zh-CN" dirty="0">
                <a:solidFill>
                  <a:srgbClr val="FF0000"/>
                </a:solidFill>
              </a:rPr>
              <a:t>Filter Types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1340768"/>
            <a:ext cx="2890535" cy="4161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altLang="zh-CN" sz="4400" dirty="0" err="1">
                <a:solidFill>
                  <a:srgbClr val="000000"/>
                </a:solidFill>
              </a:rPr>
              <a:t>Lowpass</a:t>
            </a:r>
            <a:endParaRPr lang="en-US" altLang="zh-CN" sz="4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altLang="zh-CN" sz="4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altLang="zh-CN" sz="4400" dirty="0" err="1">
                <a:solidFill>
                  <a:srgbClr val="000000"/>
                </a:solidFill>
              </a:rPr>
              <a:t>highpass</a:t>
            </a:r>
            <a:r>
              <a:rPr lang="en-US" altLang="zh-CN" sz="44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altLang="zh-CN" sz="4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altLang="zh-CN" sz="4400" dirty="0" err="1">
                <a:solidFill>
                  <a:srgbClr val="000000"/>
                </a:solidFill>
              </a:rPr>
              <a:t>bandpass</a:t>
            </a:r>
            <a:r>
              <a:rPr lang="en-US" altLang="zh-CN" sz="44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endParaRPr lang="en-US" altLang="zh-CN" sz="4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altLang="zh-CN" sz="4400" dirty="0" err="1">
                <a:solidFill>
                  <a:srgbClr val="000000"/>
                </a:solidFill>
              </a:rPr>
              <a:t>bandstop</a:t>
            </a:r>
            <a:endParaRPr lang="en-US" altLang="zh-CN" sz="4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171400"/>
            <a:ext cx="8229600" cy="1143000"/>
          </a:xfrm>
        </p:spPr>
        <p:txBody>
          <a:bodyPr/>
          <a:lstStyle/>
          <a:p>
            <a:pPr algn="l"/>
            <a:r>
              <a:rPr lang="en-GB" altLang="zh-CN" dirty="0">
                <a:solidFill>
                  <a:srgbClr val="FF0000"/>
                </a:solidFill>
              </a:rPr>
              <a:t>Filter Types</a:t>
            </a:r>
            <a:endParaRPr lang="zh-CN" altLang="zh-CN" dirty="0">
              <a:solidFill>
                <a:srgbClr val="FF00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99332" name="Picture 4" descr="Pages from 2007_spring_mod[1]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25261DE-F4F5-4BA6-A70F-0BA763A14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pic>
        <p:nvPicPr>
          <p:cNvPr id="24579" name="Picture 4" descr="Pages from 2007_spring_mod[1]-2">
            <a:extLst>
              <a:ext uri="{FF2B5EF4-FFF2-40B4-BE49-F238E27FC236}">
                <a16:creationId xmlns:a16="http://schemas.microsoft.com/office/drawing/2014/main" id="{4B8DCE18-A35F-4DDC-85EB-E7F00175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423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F7DCBFEB-43B3-4EFE-9E5B-A03BE74EA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5013325"/>
            <a:ext cx="4897437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1" name="矩形 6">
            <a:extLst>
              <a:ext uri="{FF2B5EF4-FFF2-40B4-BE49-F238E27FC236}">
                <a16:creationId xmlns:a16="http://schemas.microsoft.com/office/drawing/2014/main" id="{2651B420-C9F6-4113-A064-75C09B52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3244850"/>
            <a:ext cx="30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z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BBECF8C6-F0B7-45E7-A665-484D3CB9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-171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GB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GB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Block diagram </a:t>
            </a:r>
            <a:endParaRPr kumimoji="0" lang="en-US" altLang="zh-CN" sz="4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C1FF0E-CC4C-4892-BCD6-9912B3BA1775}"/>
              </a:ext>
            </a:extLst>
          </p:cNvPr>
          <p:cNvSpPr/>
          <p:nvPr/>
        </p:nvSpPr>
        <p:spPr>
          <a:xfrm>
            <a:off x="2700338" y="2349500"/>
            <a:ext cx="576262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6360A-C73E-4F4B-AE2E-8FBA8C294093}"/>
              </a:ext>
            </a:extLst>
          </p:cNvPr>
          <p:cNvSpPr/>
          <p:nvPr/>
        </p:nvSpPr>
        <p:spPr>
          <a:xfrm>
            <a:off x="3851275" y="2420938"/>
            <a:ext cx="720725" cy="720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16B63-125E-466C-8D3C-1659A8C36D84}"/>
              </a:ext>
            </a:extLst>
          </p:cNvPr>
          <p:cNvSpPr/>
          <p:nvPr/>
        </p:nvSpPr>
        <p:spPr>
          <a:xfrm>
            <a:off x="6300788" y="2349500"/>
            <a:ext cx="719137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2762BE-2BFA-451E-916B-7766AE855493}"/>
              </a:ext>
            </a:extLst>
          </p:cNvPr>
          <p:cNvSpPr/>
          <p:nvPr/>
        </p:nvSpPr>
        <p:spPr>
          <a:xfrm>
            <a:off x="7667625" y="2349500"/>
            <a:ext cx="720725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87" name="TextBox 2">
            <a:extLst>
              <a:ext uri="{FF2B5EF4-FFF2-40B4-BE49-F238E27FC236}">
                <a16:creationId xmlns:a16="http://schemas.microsoft.com/office/drawing/2014/main" id="{C9CC3C1D-AC01-43CE-9136-E58D7CB16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852738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</a:t>
            </a:r>
          </a:p>
        </p:txBody>
      </p:sp>
      <p:sp>
        <p:nvSpPr>
          <p:cNvPr id="24588" name="TextBox 12">
            <a:extLst>
              <a:ext uri="{FF2B5EF4-FFF2-40B4-BE49-F238E27FC236}">
                <a16:creationId xmlns:a16="http://schemas.microsoft.com/office/drawing/2014/main" id="{FC6F5497-DC5B-4451-BDE1-AE76C881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852738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</a:p>
        </p:txBody>
      </p:sp>
      <p:sp>
        <p:nvSpPr>
          <p:cNvPr id="24589" name="TextBox 13">
            <a:extLst>
              <a:ext uri="{FF2B5EF4-FFF2-40B4-BE49-F238E27FC236}">
                <a16:creationId xmlns:a16="http://schemas.microsoft.com/office/drawing/2014/main" id="{1FEC59BD-07BF-4476-90B1-1D825E6C6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2924175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N-1</a:t>
            </a:r>
          </a:p>
        </p:txBody>
      </p:sp>
      <p:sp>
        <p:nvSpPr>
          <p:cNvPr id="24590" name="TextBox 14">
            <a:extLst>
              <a:ext uri="{FF2B5EF4-FFF2-40B4-BE49-F238E27FC236}">
                <a16:creationId xmlns:a16="http://schemas.microsoft.com/office/drawing/2014/main" id="{3CDB5865-F233-4862-982C-E046C8843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924175"/>
            <a:ext cx="423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altLang="zh-CN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4DB9944-5DBD-41EF-9839-5841F3DFC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Three types of representation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4CFE19B-8E0C-4CD1-B4B2-B7DD7E2E8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2044700"/>
          </a:xfrm>
        </p:spPr>
        <p:txBody>
          <a:bodyPr/>
          <a:lstStyle/>
          <a:p>
            <a:pPr eaLnBrk="1" hangingPunct="1"/>
            <a:r>
              <a:rPr lang="en-US" altLang="zh-CN">
                <a:solidFill>
                  <a:srgbClr val="000000"/>
                </a:solidFill>
              </a:rPr>
              <a:t>Linear difference equation</a:t>
            </a:r>
          </a:p>
          <a:p>
            <a:pPr eaLnBrk="1" hangingPunct="1"/>
            <a:endParaRPr lang="en-US" altLang="zh-CN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>
                <a:solidFill>
                  <a:srgbClr val="000000"/>
                </a:solidFill>
              </a:rPr>
              <a:t>Block diagram</a:t>
            </a:r>
          </a:p>
          <a:p>
            <a:pPr eaLnBrk="1" hangingPunct="1"/>
            <a:endParaRPr lang="en-US" altLang="zh-CN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>
                <a:solidFill>
                  <a:srgbClr val="000000"/>
                </a:solidFill>
              </a:rPr>
              <a:t>Transfer function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74DB78F-10E7-44A8-86BF-AD459E4A2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rgbClr val="002060"/>
                </a:solidFill>
              </a:rPr>
              <a:t>Trying to figure out how an MA filter will behave, is not always so simple.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rgbClr val="002060"/>
                </a:solidFill>
              </a:rPr>
              <a:t>Another way of looking at it is through its frequency domain behaviors.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We can make a start on this by examining the zeros of its transfer function H(z), i.e. those values of z for which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solidFill>
                  <a:srgbClr val="000000"/>
                </a:solidFill>
              </a:rPr>
              <a:t>                                H(z)=0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solidFill>
                  <a:srgbClr val="000000"/>
                </a:solidFill>
              </a:rPr>
              <a:t>   since H(z) is a polynomial of order N with real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>
                <a:solidFill>
                  <a:srgbClr val="000000"/>
                </a:solidFill>
              </a:rPr>
              <a:t>   coefficients,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7AC4968-5E46-4398-BA73-97CAC2ADD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Zeros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CB439EF-F111-4AD9-AA49-085846031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002060"/>
                </a:solidFill>
              </a:rPr>
              <a:t>Trying to figure out how an FIR filter will behave, is note always so simple.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002060"/>
                </a:solidFill>
              </a:rPr>
              <a:t>Another way of looking at it is through its frequency domain behaviors.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002060"/>
                </a:solidFill>
              </a:rPr>
              <a:t>We can make a start on this by examining the zeros of its transfer function H(z), i.e. those values of z for which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002060"/>
                </a:solidFill>
              </a:rPr>
              <a:t>                                       H(z)=0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000" dirty="0">
                <a:solidFill>
                  <a:srgbClr val="002060"/>
                </a:solidFill>
              </a:rPr>
              <a:t>   H(z) is a polynomial of order N with real coefficients,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CN" sz="2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/>
              <a:t>the </a:t>
            </a:r>
            <a:r>
              <a:rPr lang="en-US" altLang="zh-CN" sz="2800" b="1" dirty="0"/>
              <a:t>complex conjugate root theorem</a:t>
            </a:r>
            <a:r>
              <a:rPr lang="en-US" altLang="zh-CN" sz="2800" dirty="0"/>
              <a:t> states that if </a:t>
            </a:r>
            <a:r>
              <a:rPr lang="en-US" altLang="zh-CN" sz="2800" i="1" dirty="0"/>
              <a:t>P</a:t>
            </a:r>
            <a:r>
              <a:rPr lang="en-US" altLang="zh-CN" sz="2800" dirty="0"/>
              <a:t> is a polynomial in one variable with real coefficients, and </a:t>
            </a:r>
            <a:r>
              <a:rPr lang="en-US" altLang="zh-CN" sz="2800" i="1" dirty="0"/>
              <a:t>a</a:t>
            </a:r>
            <a:r>
              <a:rPr lang="en-US" altLang="zh-CN" sz="2800" dirty="0"/>
              <a:t> + </a:t>
            </a:r>
            <a:r>
              <a:rPr lang="en-US" altLang="zh-CN" sz="2800" i="1" dirty="0"/>
              <a:t>bi</a:t>
            </a:r>
            <a:r>
              <a:rPr lang="en-US" altLang="zh-CN" sz="2800" dirty="0"/>
              <a:t> is a root of </a:t>
            </a:r>
            <a:r>
              <a:rPr lang="en-US" altLang="zh-CN" sz="2800" i="1" dirty="0"/>
              <a:t>P</a:t>
            </a:r>
            <a:r>
              <a:rPr lang="en-US" altLang="zh-CN" sz="2800" dirty="0"/>
              <a:t> with </a:t>
            </a:r>
            <a:r>
              <a:rPr lang="en-US" altLang="zh-CN" sz="2800" i="1" dirty="0"/>
              <a:t>a</a:t>
            </a:r>
            <a:r>
              <a:rPr lang="en-US" altLang="zh-CN" sz="2800" dirty="0"/>
              <a:t> and </a:t>
            </a:r>
            <a:r>
              <a:rPr lang="en-US" altLang="zh-CN" sz="2800" i="1" dirty="0"/>
              <a:t>b</a:t>
            </a:r>
            <a:r>
              <a:rPr lang="en-US" altLang="zh-CN" sz="2800" dirty="0"/>
              <a:t> real numbers, then its complex conjugate </a:t>
            </a:r>
            <a:r>
              <a:rPr lang="en-US" altLang="zh-CN" sz="2800" i="1" dirty="0"/>
              <a:t>a</a:t>
            </a:r>
            <a:r>
              <a:rPr lang="en-US" altLang="zh-CN" sz="2800" dirty="0"/>
              <a:t> − </a:t>
            </a:r>
            <a:r>
              <a:rPr lang="en-US" altLang="zh-CN" sz="2800" i="1" dirty="0"/>
              <a:t>bi</a:t>
            </a:r>
            <a:r>
              <a:rPr lang="en-US" altLang="zh-CN" sz="2800" dirty="0"/>
              <a:t> is also a root of </a:t>
            </a:r>
            <a:r>
              <a:rPr lang="en-US" altLang="zh-CN" sz="2800" i="1" dirty="0"/>
              <a:t>P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800" i="1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800" i="1" dirty="0">
                <a:solidFill>
                  <a:schemeClr val="bg1"/>
                </a:solidFill>
              </a:rPr>
              <a:t>  N =2,  H(z) = </a:t>
            </a:r>
            <a:r>
              <a:rPr lang="en-US" altLang="zh-CN" sz="2800" i="1" dirty="0">
                <a:solidFill>
                  <a:srgbClr val="FF0000"/>
                </a:solidFill>
              </a:rPr>
              <a:t>a0 + a1 z</a:t>
            </a:r>
            <a:r>
              <a:rPr lang="en-US" altLang="zh-CN" sz="2800" i="1" baseline="30000" dirty="0">
                <a:solidFill>
                  <a:srgbClr val="FF0000"/>
                </a:solidFill>
              </a:rPr>
              <a:t>-1</a:t>
            </a:r>
            <a:r>
              <a:rPr lang="en-US" altLang="zh-CN" sz="2800" i="1" dirty="0">
                <a:solidFill>
                  <a:srgbClr val="FF0000"/>
                </a:solidFill>
              </a:rPr>
              <a:t> + a2 z</a:t>
            </a:r>
            <a:r>
              <a:rPr lang="en-US" altLang="zh-CN" sz="2800" i="1" baseline="30000" dirty="0">
                <a:solidFill>
                  <a:srgbClr val="FF0000"/>
                </a:solidFill>
              </a:rPr>
              <a:t>-2  </a:t>
            </a:r>
            <a:endParaRPr lang="en-US" altLang="zh-CN" sz="2800" baseline="30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zh-CN" sz="2800" dirty="0">
                <a:solidFill>
                  <a:schemeClr val="bg1"/>
                </a:solidFill>
              </a:rPr>
              <a:t>              the roots of this poly  are   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CAB376F-44B7-4B70-8064-DB7C358BA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Zeros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D725FE46-5970-424A-988B-A919C0EFE1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686800" cy="5937250"/>
          </a:xfrm>
        </p:spPr>
        <p:txBody>
          <a:bodyPr/>
          <a:lstStyle/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We can express H(z) in terms of the roots by writing</a:t>
            </a:r>
          </a:p>
          <a:p>
            <a:pPr eaLnBrk="1" hangingPunct="1"/>
            <a:endParaRPr lang="en-US" altLang="zh-CN" sz="2800">
              <a:solidFill>
                <a:srgbClr val="000000"/>
              </a:solidFill>
            </a:endParaRPr>
          </a:p>
          <a:p>
            <a:pPr eaLnBrk="1" hangingPunct="1"/>
            <a:endParaRPr lang="en-US" altLang="zh-CN" sz="28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zh-CN" sz="2800">
                <a:solidFill>
                  <a:srgbClr val="000000"/>
                </a:solidFill>
              </a:rPr>
              <a:t>where in general   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solidFill>
                  <a:srgbClr val="000000"/>
                </a:solidFill>
              </a:rPr>
              <a:t>                       </a:t>
            </a:r>
            <a:r>
              <a:rPr lang="en-US" altLang="zh-CN" sz="2800" i="1">
                <a:solidFill>
                  <a:srgbClr val="000000"/>
                </a:solidFill>
              </a:rPr>
              <a:t>z</a:t>
            </a:r>
            <a:r>
              <a:rPr lang="en-US" altLang="zh-CN" sz="2800" i="1" baseline="-25000">
                <a:solidFill>
                  <a:srgbClr val="000000"/>
                </a:solidFill>
              </a:rPr>
              <a:t>m</a:t>
            </a:r>
            <a:r>
              <a:rPr lang="en-US" altLang="zh-CN" sz="2800" i="1">
                <a:solidFill>
                  <a:srgbClr val="000000"/>
                </a:solidFill>
              </a:rPr>
              <a:t>= |z</a:t>
            </a:r>
            <a:r>
              <a:rPr lang="en-US" altLang="zh-CN" sz="2800" i="1" baseline="-25000">
                <a:solidFill>
                  <a:srgbClr val="000000"/>
                </a:solidFill>
              </a:rPr>
              <a:t>m</a:t>
            </a:r>
            <a:r>
              <a:rPr lang="en-US" altLang="zh-CN" sz="2800" i="1">
                <a:solidFill>
                  <a:srgbClr val="000000"/>
                </a:solidFill>
              </a:rPr>
              <a:t>| exp ( j arg [z</a:t>
            </a:r>
            <a:r>
              <a:rPr lang="en-US" altLang="zh-CN" sz="2800" i="1" baseline="-25000">
                <a:solidFill>
                  <a:srgbClr val="000000"/>
                </a:solidFill>
              </a:rPr>
              <a:t>m</a:t>
            </a:r>
            <a:r>
              <a:rPr lang="en-US" altLang="zh-CN" sz="2800" i="1">
                <a:solidFill>
                  <a:srgbClr val="000000"/>
                </a:solidFill>
              </a:rPr>
              <a:t>] )</a:t>
            </a:r>
          </a:p>
          <a:p>
            <a:pPr eaLnBrk="1" hangingPunct="1">
              <a:buFontTx/>
              <a:buNone/>
            </a:pPr>
            <a:r>
              <a:rPr lang="en-US" altLang="zh-CN" sz="2800">
                <a:solidFill>
                  <a:srgbClr val="000000"/>
                </a:solidFill>
              </a:rPr>
              <a:t>is the mth root, or zero of the transfer function. </a:t>
            </a:r>
          </a:p>
          <a:p>
            <a:pPr eaLnBrk="1" hangingPunct="1"/>
            <a:endParaRPr lang="en-US" altLang="zh-CN" sz="2800">
              <a:solidFill>
                <a:srgbClr val="000000"/>
              </a:solidFill>
            </a:endParaRPr>
          </a:p>
          <a:p>
            <a:pPr eaLnBrk="1" hangingPunct="1"/>
            <a:r>
              <a:rPr lang="en-US" altLang="zh-CN" sz="2800">
                <a:solidFill>
                  <a:srgbClr val="000000"/>
                </a:solidFill>
              </a:rPr>
              <a:t>The zeros of a transfer function are usually denoted graphically in the complex z-plane by circles, as shown in the following Fig. </a:t>
            </a:r>
          </a:p>
          <a:p>
            <a:pPr eaLnBrk="1" hangingPunct="1">
              <a:buFontTx/>
              <a:buNone/>
            </a:pPr>
            <a:endParaRPr lang="en-US" altLang="zh-CN" sz="2800">
              <a:solidFill>
                <a:srgbClr val="000000"/>
              </a:solidFill>
            </a:endParaRPr>
          </a:p>
        </p:txBody>
      </p:sp>
      <p:graphicFrame>
        <p:nvGraphicFramePr>
          <p:cNvPr id="28675" name="Object 4">
            <a:extLst>
              <a:ext uri="{FF2B5EF4-FFF2-40B4-BE49-F238E27FC236}">
                <a16:creationId xmlns:a16="http://schemas.microsoft.com/office/drawing/2014/main" id="{6B22DAF7-A758-43D7-845B-BD8CCE80E08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484438" y="1557338"/>
          <a:ext cx="4038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431800" progId="Equation.DSMT4">
                  <p:embed/>
                </p:oleObj>
              </mc:Choice>
              <mc:Fallback>
                <p:oleObj name="Equation" r:id="rId2" imgW="1346200" imgH="431800" progId="Equation.DSMT4">
                  <p:embed/>
                  <p:pic>
                    <p:nvPicPr>
                      <p:cNvPr id="28675" name="Object 4">
                        <a:extLst>
                          <a:ext uri="{FF2B5EF4-FFF2-40B4-BE49-F238E27FC236}">
                            <a16:creationId xmlns:a16="http://schemas.microsoft.com/office/drawing/2014/main" id="{6B22DAF7-A758-43D7-845B-BD8CCE80E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557338"/>
                        <a:ext cx="4038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2">
            <a:extLst>
              <a:ext uri="{FF2B5EF4-FFF2-40B4-BE49-F238E27FC236}">
                <a16:creationId xmlns:a16="http://schemas.microsoft.com/office/drawing/2014/main" id="{26BC8E30-0CF1-4385-BF2B-1011775959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-1714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Zeros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9F783FA6-C445-46A9-9CF9-389A8497C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/>
          </a:p>
        </p:txBody>
      </p:sp>
      <p:pic>
        <p:nvPicPr>
          <p:cNvPr id="29699" name="Picture 4" descr="Pages from 2007_spring_mod[1]-3">
            <a:extLst>
              <a:ext uri="{FF2B5EF4-FFF2-40B4-BE49-F238E27FC236}">
                <a16:creationId xmlns:a16="http://schemas.microsoft.com/office/drawing/2014/main" id="{E58076D4-E42B-4376-B6D7-E4E55EBD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280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>
            <a:extLst>
              <a:ext uri="{FF2B5EF4-FFF2-40B4-BE49-F238E27FC236}">
                <a16:creationId xmlns:a16="http://schemas.microsoft.com/office/drawing/2014/main" id="{0F6D9C3F-A965-43C1-AEBE-31E928A2B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-242888"/>
            <a:ext cx="8229600" cy="1143001"/>
          </a:xfrm>
        </p:spPr>
        <p:txBody>
          <a:bodyPr/>
          <a:lstStyle/>
          <a:p>
            <a:pPr algn="l" eaLnBrk="1" hangingPunct="1"/>
            <a:r>
              <a:rPr lang="en-US" altLang="zh-CN">
                <a:solidFill>
                  <a:srgbClr val="FF0000"/>
                </a:solidFill>
              </a:rPr>
              <a:t>Zeros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6304</TotalTime>
  <Words>1527</Words>
  <Application>Microsoft Office PowerPoint</Application>
  <PresentationFormat>On-screen Show (4:3)</PresentationFormat>
  <Paragraphs>261</Paragraphs>
  <Slides>35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默认设计模板</vt:lpstr>
      <vt:lpstr>3_默认设计模板</vt:lpstr>
      <vt:lpstr>4_默认设计模板</vt:lpstr>
      <vt:lpstr>DCSP-12: Filter II  </vt:lpstr>
      <vt:lpstr>Nonrecursive Filters</vt:lpstr>
      <vt:lpstr> Block diagram </vt:lpstr>
      <vt:lpstr>PowerPoint Presentation</vt:lpstr>
      <vt:lpstr>Three types of representation</vt:lpstr>
      <vt:lpstr>Zeros</vt:lpstr>
      <vt:lpstr>Zeros</vt:lpstr>
      <vt:lpstr>Zeros</vt:lpstr>
      <vt:lpstr>Zeros</vt:lpstr>
      <vt:lpstr>Signal</vt:lpstr>
      <vt:lpstr>Recursive Filters</vt:lpstr>
      <vt:lpstr>Signal</vt:lpstr>
      <vt:lpstr>Frequency Response of an MA filter</vt:lpstr>
      <vt:lpstr>What is a Filter?</vt:lpstr>
      <vt:lpstr>What is a Filter?</vt:lpstr>
      <vt:lpstr>What is a Filter?</vt:lpstr>
      <vt:lpstr>PowerPoint Presentation</vt:lpstr>
      <vt:lpstr>PowerPoint Presentation</vt:lpstr>
      <vt:lpstr>Transfer function</vt:lpstr>
      <vt:lpstr>Transfer function</vt:lpstr>
      <vt:lpstr>Result</vt:lpstr>
      <vt:lpstr>Difference equation</vt:lpstr>
      <vt:lpstr>Recursive Filters</vt:lpstr>
      <vt:lpstr>PowerPoint Presentation</vt:lpstr>
      <vt:lpstr>Block diagram</vt:lpstr>
      <vt:lpstr>Poles and zeros</vt:lpstr>
      <vt:lpstr>PowerPoint Presentation</vt:lpstr>
      <vt:lpstr>Poles and zeros</vt:lpstr>
      <vt:lpstr>Poles and zeros</vt:lpstr>
      <vt:lpstr>Poles and zeros</vt:lpstr>
      <vt:lpstr>Response</vt:lpstr>
      <vt:lpstr>Response</vt:lpstr>
      <vt:lpstr>Response</vt:lpstr>
      <vt:lpstr>Filter Types</vt:lpstr>
      <vt:lpstr>Filter 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jianfeng</dc:creator>
  <cp:lastModifiedBy>admin</cp:lastModifiedBy>
  <cp:revision>74</cp:revision>
  <dcterms:created xsi:type="dcterms:W3CDTF">2007-01-06T12:03:18Z</dcterms:created>
  <dcterms:modified xsi:type="dcterms:W3CDTF">2024-02-17T23:01:43Z</dcterms:modified>
</cp:coreProperties>
</file>