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4" r:id="rId6"/>
    <p:sldId id="26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99" autoAdjust="0"/>
    <p:restoredTop sz="71544" autoAdjust="0"/>
  </p:normalViewPr>
  <p:slideViewPr>
    <p:cSldViewPr snapToGrid="0">
      <p:cViewPr varScale="1">
        <p:scale>
          <a:sx n="79" d="100"/>
          <a:sy n="79" d="100"/>
        </p:scale>
        <p:origin x="23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EF478-CD1D-4A30-B8DD-8F6616ABA709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0CBA1-9398-45B4-99CF-0801349288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460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623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A0CBA1-9398-45B4-99CF-080134928852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3391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A0CBA1-9398-45B4-99CF-080134928852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2686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A0CBA1-9398-45B4-99CF-080134928852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946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CA453A-3D32-4631-861A-822D48103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B78CA33-707F-4AB4-8718-665A8F04B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B8837C-84D4-4A6D-9B25-C5069629B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CA9DF8A-6453-46E8-B8FA-3E593D637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F04C87C-FF90-4784-80FE-FBD7DC323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476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4E5F90-86D8-4813-9D7B-8B8FF425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8F0EAD4-E64D-47AF-8943-B802037283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C5FA3A4-E3A4-4665-8188-52F6D1AC4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BA4D7B9-15A0-4B97-B084-934AE1C2D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FAE0A9-6527-466C-B150-BA6235314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0155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FA8A1F5-01B8-4A1B-9BA3-E69C54D54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777EBBF-5C83-427A-87FD-4B04F6624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48F54E-3A9E-4BD3-9842-9CB2992F8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BD377D-4963-4C3E-A28A-7D55531E0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4A6109D-7FA1-4B15-BCB1-0CF494BAE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118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5F4011-DF03-494B-841A-AB93A9F41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374F69-74AB-474A-A45B-E92743121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58039FE-3CC9-4F5A-AD78-169E57B60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1A96A6-384A-4BED-9864-241C4A462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119E14D-8D63-41F0-95E0-E5516D84D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2218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397017-E8D2-4ADD-94AE-96F501AD2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0188696-0378-4E17-892E-77DCC3F65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CF0F4EF-B466-4834-9ED7-3086636CA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07C2F5-9264-4BAF-BA65-E060E7392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491FA62-EFE7-4ED3-B9ED-5DECF3F88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8748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3312CA-7E12-4C7F-AA04-9595337A6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2629836-7EB1-4FE7-AB60-71D990F1B9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429B905-D9F2-4FB6-9C9D-DC2DD806D4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F3A4DAF-64F3-491A-AAB5-A494D48BF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310292E-7E81-4B52-9EBE-644BCB8DE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C7A32BF-0BCC-4556-9E28-24CDD0A8E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8693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F3D66F-AC76-459A-8935-33CD0BFC7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9DBE825-6AC4-4350-B86B-A4538F5B4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53D4AB1-D8EE-4B71-881E-3952B1A5B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C287E83-4B3A-4864-A01C-1F79F4F77D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7F8F8B2-4DF0-46E1-859F-3AFCAC346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EF82ADD-0834-4DD0-9858-989BF71C1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E6DAE80-B068-4BDA-8674-E8DCEAA61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9289835-7226-469E-A6AA-B8D86BD60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16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D99C7D-5C9F-4B5A-A190-C1C75E02A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04EF92B-72BC-422E-9530-A89F873F6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DDE91A6-DD5D-493C-B5A6-C64B330C5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79457EF-226C-44D4-8C25-2D0FEA702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319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8BE8101-0898-45C2-948F-D71822BC2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1D5A670-36BC-4610-8D2A-FA28224F0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9A6B2BB-80E2-486D-B761-EC1D80808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4431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5BD401-442F-463C-9170-AFEE4A94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2C13C02-E370-4BC5-B3A0-60E8071BD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8E0E845-9422-4DD7-BB9E-567E47C6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77839D0-E521-4F65-B891-B5358C070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606188-C065-41BD-AB03-B97110509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9F69825-505C-4B96-9BF7-DBA332B2D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54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D91C2C-DA2C-4319-8FDA-671F175C9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4B5B1C8-F759-4002-86C9-8263B29C0B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D06C955-BD41-438D-AD82-17CFA02A6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6B34564-72F3-492C-9DB8-8224B71B2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ED47106-B264-4AB9-BB51-E64547EBC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25078D3-3AAD-4D78-8F90-4A342DAC1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3888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7BC7CA5-09B3-4C2D-A2CE-EB2025C3A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185FA64-C25F-4761-A2C6-F8E002F5FA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2BB0C5-9DB9-4F7D-B42F-C3CF40EAF8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48DBCD8-C41E-496B-A39B-4EBF1C689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3BD6E4F-78BC-408D-8084-09CAB9DCDC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4148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uohan.Zhang.1@warwick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A6674896-3A89-4957-9052-D4B6068667F8}"/>
              </a:ext>
            </a:extLst>
          </p:cNvPr>
          <p:cNvSpPr txBox="1"/>
          <p:nvPr/>
        </p:nvSpPr>
        <p:spPr>
          <a:xfrm>
            <a:off x="904239" y="1234816"/>
            <a:ext cx="10737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Seminar 5  Digital Communication and Signal Processing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1F161F2-530A-4797-9525-3D5BBAF971C6}"/>
              </a:ext>
            </a:extLst>
          </p:cNvPr>
          <p:cNvSpPr txBox="1"/>
          <p:nvPr/>
        </p:nvSpPr>
        <p:spPr>
          <a:xfrm>
            <a:off x="2198697" y="2575125"/>
            <a:ext cx="81483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/>
              <a:t>Ruohan Zhang</a:t>
            </a:r>
          </a:p>
          <a:p>
            <a:pPr algn="ctr"/>
            <a:endParaRPr lang="en-US" altLang="zh-CN" sz="2800" b="1" dirty="0"/>
          </a:p>
          <a:p>
            <a:pPr algn="ctr"/>
            <a:r>
              <a:rPr lang="en-GB" altLang="zh-CN" sz="2800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  <a:hlinkClick r:id="rId3"/>
              </a:rPr>
              <a:t>Ruohan.Zhang.1@warwick.ac.uk</a:t>
            </a:r>
            <a:endParaRPr lang="en-GB" altLang="zh-CN" sz="2800" b="0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2400" b="1" dirty="0"/>
              <a:t>Department of Computer Science, University of Warwick</a:t>
            </a:r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2400" b="1" dirty="0"/>
              <a:t>19/02/2024</a:t>
            </a:r>
          </a:p>
        </p:txBody>
      </p:sp>
    </p:spTree>
    <p:extLst>
      <p:ext uri="{BB962C8B-B14F-4D97-AF65-F5344CB8AC3E}">
        <p14:creationId xmlns:p14="http://schemas.microsoft.com/office/powerpoint/2010/main" val="579049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CE0F8BE1-43F9-47D7-8759-18E7FDACBD6C}"/>
                  </a:ext>
                </a:extLst>
              </p:cNvPr>
              <p:cNvSpPr txBox="1"/>
              <p:nvPr/>
            </p:nvSpPr>
            <p:spPr>
              <a:xfrm>
                <a:off x="952709" y="716575"/>
                <a:ext cx="1062628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altLang="zh-CN" sz="2400" dirty="0">
                    <a:latin typeface="Times New Roman" panose="02020603050405020304" pitchFamily="18" charset="0"/>
                  </a:rPr>
                  <a:t>A pure tone 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)=</m:t>
                    </m:r>
                    <m:r>
                      <m:rPr>
                        <m:sty m:val="p"/>
                      </m:rPr>
                      <a:rPr lang="en-US" altLang="zh-CN" sz="2400" i="1" dirty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⁡(2</m:t>
                    </m:r>
                    <m:r>
                      <a:rPr lang="zh-CN" altLang="en-US" sz="2400" i="1" dirty="0" smtClean="0">
                        <a:latin typeface="Cambria Math" panose="02040503050406030204" pitchFamily="18" charset="0"/>
                      </a:rPr>
                      <m:t>𝜋</m:t>
                    </m:r>
                    <m:sSub>
                      <m:sSubPr>
                        <m:ctrlPr>
                          <a:rPr lang="en-US" altLang="zh-CN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sz="2400" i="1" dirty="0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CN" sz="24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sz="2400" dirty="0">
                    <a:latin typeface="Times New Roman" panose="02020603050405020304" pitchFamily="18" charset="0"/>
                  </a:rPr>
                  <a:t>, is sampled at a regular interval of time 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altLang="zh-CN" sz="2400" i="1" dirty="0" err="1" smtClean="0">
                        <a:latin typeface="Cambria Math" panose="02040503050406030204" pitchFamily="18" charset="0"/>
                      </a:rPr>
                      <m:t>𝑛</m:t>
                    </m:r>
                    <m:sSub>
                      <m:sSubPr>
                        <m:ctrlPr>
                          <a:rPr lang="en-US" altLang="zh-CN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2400" b="0" i="0" dirty="0" smtClean="0"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2400" b="0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sub>
                    </m:sSub>
                    <m:r>
                      <a:rPr lang="en-US" altLang="zh-CN" sz="240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sz="2400" dirty="0">
                    <a:latin typeface="Times New Roman" panose="02020603050405020304" pitchFamily="18" charset="0"/>
                  </a:rPr>
                  <a:t>to produce the digital signal </a:t>
                </a:r>
                <a14:m>
                  <m:oMath xmlns:m="http://schemas.openxmlformats.org/officeDocument/2006/math"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]=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2400" i="1" dirty="0" err="1" smtClean="0">
                        <a:latin typeface="Cambria Math" panose="02040503050406030204" pitchFamily="18" charset="0"/>
                      </a:rPr>
                      <m:t>𝑛</m:t>
                    </m:r>
                    <m:sSub>
                      <m:sSubPr>
                        <m:ctrlPr>
                          <a:rPr lang="en-US" altLang="zh-CN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2400" b="0" i="0" dirty="0" smtClean="0"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2400" b="0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sub>
                    </m:sSub>
                    <m:r>
                      <a:rPr lang="en-US" altLang="zh-CN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sz="2400" dirty="0">
                    <a:latin typeface="Times New Roman" panose="02020603050405020304" pitchFamily="18" charset="0"/>
                  </a:rPr>
                  <a:t>.</a:t>
                </a:r>
              </a:p>
              <a:p>
                <a:pPr algn="just"/>
                <a:endParaRPr lang="zh-CN" altLang="en-US" sz="2000" dirty="0">
                  <a:latin typeface="Times New Roman" panose="02020603050405020304" pitchFamily="18" charset="0"/>
                </a:endParaRPr>
              </a:p>
              <a:p>
                <a:pPr algn="just"/>
                <a:r>
                  <a:rPr lang="en-US" altLang="zh-CN" sz="2000" dirty="0">
                    <a:latin typeface="Times New Roman" panose="02020603050405020304" pitchFamily="18" charset="0"/>
                  </a:rPr>
                  <a:t>1. How large must the sampling 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sz="200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CN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altLang="zh-CN" sz="2000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zh-CN" sz="20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altLang="zh-CN" sz="2000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2000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sub>
                      <m:sup>
                        <m:r>
                          <a:rPr lang="en-US" altLang="zh-CN" sz="2000" b="0" i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  <m:r>
                      <a:rPr lang="en-US" altLang="zh-CN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sz="2000" dirty="0">
                    <a:latin typeface="Times New Roman" panose="02020603050405020304" pitchFamily="18" charset="0"/>
                  </a:rPr>
                  <a:t> be in order to fully recover the signal from its samples?</a:t>
                </a:r>
                <a:endParaRPr lang="zh-CN" altLang="en-US" sz="2000" dirty="0"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CE0F8BE1-43F9-47D7-8759-18E7FDACB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709" y="716575"/>
                <a:ext cx="10626284" cy="1446550"/>
              </a:xfrm>
              <a:prstGeom prst="rect">
                <a:avLst/>
              </a:prstGeom>
              <a:blipFill>
                <a:blip r:embed="rId3"/>
                <a:stretch>
                  <a:fillRect l="-861" t="-3376" r="-1664" b="-675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70E50FB7-91FF-4001-84F1-EF31E8B0B38B}"/>
                  </a:ext>
                </a:extLst>
              </p:cNvPr>
              <p:cNvSpPr txBox="1"/>
              <p:nvPr/>
            </p:nvSpPr>
            <p:spPr>
              <a:xfrm>
                <a:off x="952709" y="2492223"/>
                <a:ext cx="9949568" cy="2806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altLang="zh-CN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Answer: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From the Nyquist-Shannon sampling theorem, we know that the sampling frequency must be greater than </a:t>
                </a:r>
                <a:r>
                  <a:rPr lang="en-US" altLang="zh-CN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twice</a:t>
                </a: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the bandwidth to ensure exact reconstruction. </a:t>
                </a:r>
              </a:p>
              <a:p>
                <a:pPr algn="just">
                  <a:lnSpc>
                    <a:spcPct val="150000"/>
                  </a:lnSpc>
                </a:pPr>
                <a:endParaRPr lang="en-US" altLang="zh-CN" sz="2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 our case, the spectrum of the frequency of signal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d>
                      <m:dPr>
                        <m:ctrlPr>
                          <a:rPr lang="en-US" altLang="zh-CN" sz="20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zh-CN" alt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𝝎</m:t>
                    </m:r>
                    <m:r>
                      <a:rPr lang="en-US" altLang="zh-CN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±</m:t>
                    </m:r>
                    <m:sSub>
                      <m:sSubPr>
                        <m:ctrlPr>
                          <a:rPr lang="en-US" altLang="zh-CN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zh-CN" alt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𝝎</m:t>
                        </m:r>
                      </m:e>
                      <m:sub>
                        <m:r>
                          <a:rPr lang="en-US" altLang="zh-CN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so the bandwidth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zh-CN" altLang="en-US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0 </m:t>
                        </m:r>
                      </m:sub>
                    </m:sSub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Thus, we have the condition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zh-CN" altLang="en-US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𝑠</m:t>
                        </m:r>
                      </m:sub>
                    </m:sSub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&gt;2</m:t>
                    </m:r>
                    <m:sSub>
                      <m:sSub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zh-CN" alt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zh-CN" altLang="en-US" sz="2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70E50FB7-91FF-4001-84F1-EF31E8B0B3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709" y="2492223"/>
                <a:ext cx="9949568" cy="2806987"/>
              </a:xfrm>
              <a:prstGeom prst="rect">
                <a:avLst/>
              </a:prstGeom>
              <a:blipFill>
                <a:blip r:embed="rId4"/>
                <a:stretch>
                  <a:fillRect l="-613" r="-674" b="-304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991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E9AA6DEA-FBFC-4E7A-BBCD-657A4853BC38}"/>
                  </a:ext>
                </a:extLst>
              </p:cNvPr>
              <p:cNvSpPr txBox="1"/>
              <p:nvPr/>
            </p:nvSpPr>
            <p:spPr>
              <a:xfrm>
                <a:off x="1178560" y="588556"/>
                <a:ext cx="648716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Assume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sz="2000" i="1" dirty="0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CN" sz="2000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altLang="zh-CN" sz="2000" i="1" dirty="0">
                        <a:latin typeface="Cambria Math" panose="02040503050406030204" pitchFamily="18" charset="0"/>
                      </a:rPr>
                      <m:t>=8</m:t>
                    </m:r>
                    <m:sSub>
                      <m:sSubPr>
                        <m:ctrlPr>
                          <a:rPr lang="en-US" altLang="zh-CN" sz="2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sz="2000" i="1" dirty="0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CN" sz="20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What is the period of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E9AA6DEA-FBFC-4E7A-BBCD-657A4853BC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8560" y="588556"/>
                <a:ext cx="6487160" cy="400110"/>
              </a:xfrm>
              <a:prstGeom prst="rect">
                <a:avLst/>
              </a:prstGeom>
              <a:blipFill>
                <a:blip r:embed="rId3"/>
                <a:stretch>
                  <a:fillRect l="-939" t="-9231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193426EC-40AC-4F5F-A89F-3BA146009868}"/>
                  </a:ext>
                </a:extLst>
              </p:cNvPr>
              <p:cNvSpPr txBox="1"/>
              <p:nvPr/>
            </p:nvSpPr>
            <p:spPr>
              <a:xfrm>
                <a:off x="1351280" y="988666"/>
                <a:ext cx="9174480" cy="49748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altLang="zh-CN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Answer: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 have 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sSub>
                            <m:sSubPr>
                              <m:ctrlPr>
                                <a:rPr lang="en-US" altLang="zh-CN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20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CN" sz="20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s</m:t>
                              </m:r>
                            </m:sub>
                          </m:sSub>
                        </m:e>
                      </m:d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f>
                            <m:fPr>
                              <m:ctrlPr>
                                <a:rPr lang="en-US" altLang="zh-CN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CN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8</m:t>
                              </m:r>
                              <m:sSub>
                                <m:sSubPr>
                                  <m:ctrlPr>
                                    <a:rPr lang="en-US" altLang="zh-CN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CN" alt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en-US" altLang="zh-CN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20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a:rPr lang="zh-CN" alt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𝜋</m:t>
                              </m:r>
                              <m:sSub>
                                <m:sSubPr>
                                  <m:ctrlPr>
                                    <a:rPr lang="en-US" altLang="zh-CN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CN" alt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en-US" altLang="zh-CN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f>
                                <m:fPr>
                                  <m:ctrlPr>
                                    <a:rPr lang="en-US" altLang="zh-CN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CN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8</m:t>
                                  </m:r>
                                  <m:sSub>
                                    <m:sSubPr>
                                      <m:ctrlPr>
                                        <a:rPr lang="en-US" altLang="zh-CN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zh-CN" altLang="en-US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altLang="zh-CN" sz="20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altLang="zh-CN" sz="20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cos</m:t>
                      </m:r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⁡(</m:t>
                      </m:r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f>
                        <m:fPr>
                          <m:ctrlP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zh-CN" alt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US" altLang="zh-CN" sz="2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Remembering that trigonometric functions are periodic of period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zh-CN" altLang="en-US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the period N of x[n] is defined by these equations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𝑋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altLang="zh-CN" sz="20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N</m:t>
                          </m:r>
                        </m:e>
                      </m:d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𝑋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20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f>
                                <m:fPr>
                                  <m:ctrlPr>
                                    <a:rPr lang="en-US" altLang="zh-CN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zh-CN" alt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altLang="zh-CN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altLang="zh-CN" sz="20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cos</m:t>
                      </m:r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⁡(</m:t>
                      </m:r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f>
                        <m:fPr>
                          <m:ctrlP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zh-CN" alt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zh-CN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+2</m:t>
                      </m:r>
                      <m:r>
                        <a:rPr lang="zh-CN" alt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𝜋</m:t>
                      </m:r>
                      <m:r>
                        <a:rPr lang="en-US" altLang="zh-CN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US" altLang="zh-CN" sz="2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n</m:t>
                            </m:r>
                            <m:r>
                              <a:rPr lang="en-US" altLang="zh-CN" sz="2000" b="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N</m:t>
                            </m:r>
                          </m:e>
                        </m:d>
                        <m:r>
                          <a:rPr lang="en-US" altLang="zh-CN" sz="20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zh-CN" sz="2000" b="0" i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n</m:t>
                                </m:r>
                                <m:r>
                                  <a:rPr lang="en-US" altLang="zh-CN" sz="2000" b="0" i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sz="2000" b="0" i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N</m:t>
                                </m:r>
                              </m:e>
                            </m:d>
                            <m:sSub>
                              <m:sSubPr>
                                <m:ctrlP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zh-CN" sz="2000" b="0" i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T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altLang="zh-CN" sz="2000" b="0" i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s</m:t>
                                </m:r>
                              </m:sub>
                            </m:sSub>
                          </m:e>
                        </m:d>
                        <m:r>
                          <a:rPr lang="en-US" altLang="zh-CN" sz="20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 </m:t>
                        </m:r>
                        <m:r>
                          <m:rPr>
                            <m:sty m:val="p"/>
                          </m:rPr>
                          <a:rPr lang="en-US" altLang="zh-CN" sz="20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𝑛</m:t>
                                </m:r>
                                <m: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sz="2000" b="0" i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N</m:t>
                                </m:r>
                              </m:e>
                            </m:d>
                            <m:f>
                              <m:fPr>
                                <m:ctrlP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zh-CN" altLang="en-US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CN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cos</m:t>
                    </m:r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⁡(</m:t>
                    </m:r>
                    <m:f>
                      <m:f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zh-CN" alt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+2</m:t>
                    </m:r>
                    <m:r>
                      <a:rPr lang="zh-CN" alt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all </a:t>
                </a:r>
                <a:r>
                  <a:rPr lang="en-US" altLang="zh-CN" sz="2000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from which we get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00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=8</m:t>
                    </m:r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193426EC-40AC-4F5F-A89F-3BA1460098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280" y="988666"/>
                <a:ext cx="9174480" cy="4974823"/>
              </a:xfrm>
              <a:prstGeom prst="rect">
                <a:avLst/>
              </a:prstGeom>
              <a:blipFill>
                <a:blip r:embed="rId4"/>
                <a:stretch>
                  <a:fillRect l="-731" r="-664" b="-208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968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84DAEF30-C194-4DE1-BC07-A18C893996D1}"/>
                  </a:ext>
                </a:extLst>
              </p:cNvPr>
              <p:cNvSpPr txBox="1"/>
              <p:nvPr/>
            </p:nvSpPr>
            <p:spPr>
              <a:xfrm>
                <a:off x="853440" y="522660"/>
                <a:ext cx="10485120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Recall the definition of the discrete </a:t>
                </a:r>
                <a:r>
                  <a:rPr lang="en-US" altLang="zh-CN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fourier</a:t>
                </a:r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transform (DFT) of a vector. Calculate the DFT of the vector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={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[0], 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[1]…, 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m:rPr>
                        <m:sty m:val="p"/>
                      </m:rPr>
                      <a:rPr lang="en-US" altLang="zh-CN" sz="200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−1]}</m:t>
                    </m:r>
                  </m:oMath>
                </a14:m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where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000" i="0" dirty="0" smtClean="0"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the period of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sz="2000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84DAEF30-C194-4DE1-BC07-A18C893996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440" y="522660"/>
                <a:ext cx="10485120" cy="707886"/>
              </a:xfrm>
              <a:prstGeom prst="rect">
                <a:avLst/>
              </a:prstGeom>
              <a:blipFill>
                <a:blip r:embed="rId3"/>
                <a:stretch>
                  <a:fillRect l="-581" t="-5172" b="-146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C73D2B1C-DDB0-4D9C-9996-DDE7881CCCEC}"/>
                  </a:ext>
                </a:extLst>
              </p:cNvPr>
              <p:cNvSpPr txBox="1"/>
              <p:nvPr/>
            </p:nvSpPr>
            <p:spPr>
              <a:xfrm>
                <a:off x="853440" y="1494823"/>
                <a:ext cx="10727474" cy="4166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Answer:</a:t>
                </a:r>
              </a:p>
              <a:p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Given a vector of N data points </a:t>
                </a:r>
                <a:r>
                  <a:rPr lang="en-US" altLang="zh-CN" sz="2000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zh-CN" altLang="en-US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DFT associates to it the vector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={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[0], 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[1],…, 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</m:t>
                    </m:r>
                    <m:r>
                      <m:rPr>
                        <m:sty m:val="p"/>
                      </m:rPr>
                      <a:rPr lang="en-US" altLang="zh-CN" sz="20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a:rPr lang="en-US" altLang="zh-CN" sz="20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−1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]}</m:t>
                    </m:r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defined by                                     </a:t>
                </a:r>
                <a14:m>
                  <m:oMath xmlns:m="http://schemas.openxmlformats.org/officeDocument/2006/math"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d>
                      <m:dPr>
                        <m:begChr m:val="["/>
                        <m:endChr m:val="]"/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</m:d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=0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altLang="zh-CN" sz="20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sup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en-US" altLang="zh-CN" sz="20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exp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⁡(−</m:t>
                        </m:r>
                        <m:f>
                          <m:f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</m:t>
                            </m:r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zh-CN" alt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𝑘𝑛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N</m:t>
                            </m:r>
                          </m:den>
                        </m:f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))</m:t>
                        </m:r>
                      </m:e>
                    </m:nary>
                  </m:oMath>
                </a14:m>
                <a:endParaRPr lang="en-US" altLang="zh-CN" sz="2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 our case we have                       </a:t>
                </a:r>
                <a14:m>
                  <m:oMath xmlns:m="http://schemas.openxmlformats.org/officeDocument/2006/math"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=[1,</m:t>
                    </m:r>
                    <m:f>
                      <m:f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,0,−</m:t>
                    </m:r>
                    <m:f>
                      <m:f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,−1,−</m:t>
                    </m:r>
                    <m:f>
                      <m:f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,0,</m:t>
                    </m:r>
                    <m:f>
                      <m:f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endParaRPr lang="en-US" altLang="zh-CN" sz="2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𝑗𝑘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zh-CN" alt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</m:sup>
                    </m:sSup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𝑗𝑘</m:t>
                        </m:r>
                        <m:r>
                          <a:rPr lang="zh-CN" alt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/4</m:t>
                        </m:r>
                      </m:sup>
                    </m:sSup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so we obtain  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d>
                      <m:dPr>
                        <m:begChr m:val="["/>
                        <m:endChr m:val="]"/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</m:d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=1+</m:t>
                    </m:r>
                    <m:f>
                      <m:f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𝑗𝑘</m:t>
                            </m:r>
                            <m:r>
                              <a:rPr lang="zh-CN" alt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𝑗𝑘</m:t>
                            </m:r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  <m:r>
                              <a:rPr lang="zh-CN" alt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𝑗𝑘</m:t>
                            </m:r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  <m:r>
                              <a:rPr lang="zh-CN" alt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𝑗𝑘</m:t>
                            </m:r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  <m:r>
                              <a:rPr lang="zh-CN" alt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𝑗𝑘</m:t>
                            </m:r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7</m:t>
                            </m:r>
                            <m:r>
                              <a:rPr lang="zh-CN" altLang="en-US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zh-CN" altLang="en-US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①</a:t>
                </a:r>
                <a:endParaRPr lang="en-US" altLang="zh-CN" sz="2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After some algebraic manipulations </a:t>
                </a:r>
                <a:r>
                  <a:rPr lang="en-US" altLang="zh-CN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(Euler formula)</a:t>
                </a: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,</a:t>
                </a:r>
                <a:r>
                  <a:rPr lang="en-US" altLang="zh-CN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the expression above can be simplified to give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d>
                      <m:dPr>
                        <m:begChr m:val="["/>
                        <m:endChr m:val="]"/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=1−</m:t>
                    </m:r>
                    <m:sSup>
                      <m:sSup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0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0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f>
                              <m:fPr>
                                <m:ctrlP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zh-CN" altLang="en-US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altLang="zh-CN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altLang="zh-CN" sz="20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f>
                      <m:fPr>
                        <m:ctrlP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zh-CN" alt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altLang="zh-CN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altLang="zh-CN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        </a:t>
                </a:r>
                <a:r>
                  <a:rPr lang="zh-CN" altLang="en-US" sz="20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②</a:t>
                </a:r>
                <a:endParaRPr lang="en-US" altLang="zh-CN" sz="2000" dirty="0">
                  <a:solidFill>
                    <a:srgbClr val="0070C0"/>
                  </a:solidFill>
                  <a:latin typeface="Times New Roman" panose="02020603050405020304" pitchFamily="18" charset="0"/>
                </a:endParaRPr>
              </a:p>
              <a:p>
                <a:endParaRPr lang="en-US" altLang="zh-CN" sz="2000" dirty="0">
                  <a:solidFill>
                    <a:srgbClr val="0070C0"/>
                  </a:solidFill>
                  <a:latin typeface="Times New Roman" panose="02020603050405020304" pitchFamily="18" charset="0"/>
                </a:endParaRPr>
              </a:p>
              <a:p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Note that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𝑘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] = </m:t>
                    </m:r>
                    <m:sSup>
                      <m:sSupPr>
                        <m:ctrlPr>
                          <a:rPr lang="en-US" altLang="zh-CN" sz="20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p>
                        <m:r>
                          <a:rPr lang="en-US" altLang="zh-CN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</m:t>
                    </m:r>
                    <m:r>
                      <a:rPr lang="en-US" altLang="zh-CN" sz="20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𝑁</m:t>
                    </m:r>
                    <m:r>
                      <a:rPr lang="en-US" altLang="zh-CN" sz="20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−1)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𝑘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so we have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[0]=0, 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[1]=4, 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[2]=0, 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[3]=0</m:t>
                    </m:r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</a:p>
              <a:p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[4] = </m:t>
                    </m:r>
                    <m:sSup>
                      <m:sSupPr>
                        <m:ctrlPr>
                          <a:rPr lang="en-US" altLang="zh-CN" sz="20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p>
                        <m:r>
                          <a:rPr lang="en-US" altLang="zh-CN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[3] = 0</m:t>
                    </m:r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[5] = </m:t>
                    </m:r>
                    <m:sSup>
                      <m:sSupPr>
                        <m:ctrlPr>
                          <a:rPr lang="en-US" altLang="zh-CN" sz="20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p>
                        <m:r>
                          <a:rPr lang="en-US" altLang="zh-CN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[2] = 0</m:t>
                    </m:r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[6]=</m:t>
                    </m:r>
                    <m:sSup>
                      <m:sSupPr>
                        <m:ctrlPr>
                          <a:rPr lang="en-US" altLang="zh-CN" sz="20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p>
                        <m:r>
                          <a:rPr lang="en-US" altLang="zh-CN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[1] = 4</m:t>
                    </m:r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[7]=</m:t>
                    </m:r>
                    <m:sSup>
                      <m:sSupPr>
                        <m:ctrlPr>
                          <a:rPr lang="en-US" altLang="zh-CN" sz="200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p>
                        <m:r>
                          <a:rPr lang="en-US" altLang="zh-CN" sz="20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CN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[0] = 0</m:t>
                    </m:r>
                  </m:oMath>
                </a14:m>
                <a:r>
                  <a:rPr lang="en-US" altLang="zh-CN" sz="200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C73D2B1C-DDB0-4D9C-9996-DDE7881CCC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440" y="1494823"/>
                <a:ext cx="10727474" cy="4166205"/>
              </a:xfrm>
              <a:prstGeom prst="rect">
                <a:avLst/>
              </a:prstGeom>
              <a:blipFill>
                <a:blip r:embed="rId4"/>
                <a:stretch>
                  <a:fillRect l="-568" t="-731" b="-160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453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72EC9DFC-BDCF-4FFD-B43B-5586B0A5D81C}"/>
                  </a:ext>
                </a:extLst>
              </p:cNvPr>
              <p:cNvSpPr txBox="1"/>
              <p:nvPr/>
            </p:nvSpPr>
            <p:spPr>
              <a:xfrm>
                <a:off x="2114550" y="1247775"/>
                <a:ext cx="6854056" cy="5818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i="1" dirty="0" smtClean="0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altLang="zh-CN" i="1" dirty="0" smtClean="0">
                          <a:latin typeface="Cambria Math" panose="02040503050406030204" pitchFamily="18" charset="0"/>
                        </a:rPr>
                        <m:t>= 1+</m:t>
                      </m:r>
                      <m:f>
                        <m:fPr>
                          <m:ctrlP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zh-CN" altLang="en-US" b="0" i="1" dirty="0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zh-CN" altLang="en-US" i="1" dirty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zh-CN" altLang="en-US" i="1" dirty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zh-CN" altLang="en-US" i="1" dirty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zh-CN" altLang="en-US" i="1" dirty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72EC9DFC-BDCF-4FFD-B43B-5586B0A5D8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4550" y="1247775"/>
                <a:ext cx="6854056" cy="5818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A9518BE8-0222-4E1F-AAFD-8DB519B63A9B}"/>
                  </a:ext>
                </a:extLst>
              </p:cNvPr>
              <p:cNvSpPr txBox="1"/>
              <p:nvPr/>
            </p:nvSpPr>
            <p:spPr>
              <a:xfrm>
                <a:off x="2724150" y="2756693"/>
                <a:ext cx="7294497" cy="4435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altLang="zh-CN" i="1" dirty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zh-CN" altLang="en-US" i="1" dirty="0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𝑗</m:t>
                        </m:r>
                        <m:f>
                          <m:fPr>
                            <m:ctrlPr>
                              <a:rPr lang="en-US" altLang="zh-CN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zh-CN" altLang="en-US" i="1" dirty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i="1" dirty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r>
                      <a:rPr lang="en-US" altLang="zh-CN" i="1" dirty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altLang="zh-CN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𝑗</m:t>
                        </m:r>
                        <m:f>
                          <m:fPr>
                            <m:ctrlPr>
                              <a:rPr lang="en-US" altLang="zh-CN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zh-CN" altLang="en-US" i="1" dirty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i="1" dirty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altLang="zh-CN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CN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𝑗</m:t>
                        </m:r>
                        <m:f>
                          <m:fPr>
                            <m:ctrlPr>
                              <a:rPr lang="en-US" altLang="zh-CN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zh-CN" altLang="en-US" i="1" dirty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i="1" dirty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altLang="zh-CN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CN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altLang="zh-CN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𝑗</m:t>
                        </m:r>
                        <m:f>
                          <m:fPr>
                            <m:ctrlPr>
                              <a:rPr lang="en-US" altLang="zh-CN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zh-CN" altLang="en-US" i="1" dirty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zh-CN" i="1" dirty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A9518BE8-0222-4E1F-AAFD-8DB519B63A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4150" y="2756693"/>
                <a:ext cx="7294497" cy="4435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A1098E83-987C-4C27-AD94-34D324F5AAE4}"/>
                  </a:ext>
                </a:extLst>
              </p:cNvPr>
              <p:cNvSpPr txBox="1"/>
              <p:nvPr/>
            </p:nvSpPr>
            <p:spPr>
              <a:xfrm>
                <a:off x="2638425" y="1980800"/>
                <a:ext cx="7690503" cy="5818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=1+</m:t>
                      </m:r>
                      <m:f>
                        <m:f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zh-CN" altLang="en-US" i="1" dirty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b="0" i="0" dirty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zh-CN" altLang="en-US" i="1" dirty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zh-CN" altLang="en-US" i="1" dirty="0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CN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zh-CN" altLang="en-US" i="1" dirty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  <m:f>
                            <m:f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zh-CN" altLang="en-US" i="1" dirty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A1098E83-987C-4C27-AD94-34D324F5AA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8425" y="1980800"/>
                <a:ext cx="7690503" cy="58182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11F750E5-96A6-4B62-BDAD-CCFD3DE0FBE8}"/>
                  </a:ext>
                </a:extLst>
              </p:cNvPr>
              <p:cNvSpPr txBox="1"/>
              <p:nvPr/>
            </p:nvSpPr>
            <p:spPr>
              <a:xfrm>
                <a:off x="2724150" y="3318091"/>
                <a:ext cx="5728683" cy="6793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altLang="zh-CN" i="1" dirty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n-US" altLang="zh-CN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zh-CN" altLang="en-US" i="1" dirty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zh-CN" altLang="en-US" i="1" dirty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num>
                        <m:den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n-US" altLang="zh-CN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b="0" i="1" dirty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zh-CN" altLang="en-US" i="1" dirty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f>
                                <m:fPr>
                                  <m:ctrlP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b="0" i="1" dirty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zh-CN" altLang="en-US" i="1" dirty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num>
                        <m:den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6" name="文本框 5">
                <a:extLst>
                  <a:ext uri="{FF2B5EF4-FFF2-40B4-BE49-F238E27FC236}">
                    <a16:creationId xmlns:a16="http://schemas.microsoft.com/office/drawing/2014/main" id="{11F750E5-96A6-4B62-BDAD-CCFD3DE0FB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4150" y="3318091"/>
                <a:ext cx="5728683" cy="6793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D8C908BA-EE0B-4C38-9BF9-84604C7EE000}"/>
                  </a:ext>
                </a:extLst>
              </p:cNvPr>
              <p:cNvSpPr txBox="1"/>
              <p:nvPr/>
            </p:nvSpPr>
            <p:spPr>
              <a:xfrm>
                <a:off x="2771774" y="4578585"/>
                <a:ext cx="4208268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en-US" altLang="zh-CN" i="1" dirty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dirty="0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m:rPr>
                          <m:sty m:val="p"/>
                        </m:rPr>
                        <a:rPr lang="en-US" altLang="zh-CN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cos</m:t>
                      </m:r>
                      <m:r>
                        <a:rPr lang="en-US" altLang="zh-CN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⁡(</m:t>
                      </m:r>
                      <m:f>
                        <m:fPr>
                          <m:ctrlPr>
                            <a:rPr lang="en-US" altLang="zh-CN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en-US" altLang="zh-CN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)−</m:t>
                      </m:r>
                      <m:rad>
                        <m:radPr>
                          <m:degHide m:val="on"/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m:rPr>
                          <m:sty m:val="p"/>
                        </m:rPr>
                        <a:rPr lang="en-US" altLang="zh-CN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cos</m:t>
                      </m:r>
                      <m:r>
                        <a:rPr lang="en-US" altLang="zh-CN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⁡(</m:t>
                      </m:r>
                      <m:f>
                        <m:fPr>
                          <m:ctrlPr>
                            <a:rPr lang="en-US" altLang="zh-CN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zh-CN" altLang="en-US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zh-CN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en-US" altLang="zh-CN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D8C908BA-EE0B-4C38-9BF9-84604C7EE0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774" y="4578585"/>
                <a:ext cx="4208268" cy="5186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本框 9">
                <a:extLst>
                  <a:ext uri="{FF2B5EF4-FFF2-40B4-BE49-F238E27FC236}">
                    <a16:creationId xmlns:a16="http://schemas.microsoft.com/office/drawing/2014/main" id="{15FA5D52-202D-4864-9556-5AED0D9CACE2}"/>
                  </a:ext>
                </a:extLst>
              </p:cNvPr>
              <p:cNvSpPr txBox="1"/>
              <p:nvPr/>
            </p:nvSpPr>
            <p:spPr>
              <a:xfrm>
                <a:off x="2784983" y="5391534"/>
                <a:ext cx="4195059" cy="5262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en-US" altLang="zh-CN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zh-CN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CN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altLang="zh-CN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altLang="zh-CN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zh-CN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zh-CN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n-US" altLang="zh-CN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func>
                        <m:funcPr>
                          <m:ctrlPr>
                            <a:rPr lang="en-US" altLang="zh-CN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f>
                                <m:fPr>
                                  <m:ctrlPr>
                                    <a:rPr lang="en-US" altLang="zh-CN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zh-CN" alt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altLang="zh-CN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altLang="zh-CN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altLang="zh-CN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altLang="zh-CN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altLang="zh-CN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f>
                        <m:fPr>
                          <m:ctrlPr>
                            <a:rPr lang="en-US" altLang="zh-CN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zh-CN" alt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zh-CN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zh-CN" alt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文本框 9">
                <a:extLst>
                  <a:ext uri="{FF2B5EF4-FFF2-40B4-BE49-F238E27FC236}">
                    <a16:creationId xmlns:a16="http://schemas.microsoft.com/office/drawing/2014/main" id="{15FA5D52-202D-4864-9556-5AED0D9CAC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4983" y="5391534"/>
                <a:ext cx="4195059" cy="5262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矩形 10">
            <a:extLst>
              <a:ext uri="{FF2B5EF4-FFF2-40B4-BE49-F238E27FC236}">
                <a16:creationId xmlns:a16="http://schemas.microsoft.com/office/drawing/2014/main" id="{2AB31729-6B28-41CF-87CA-51A64F3F849B}"/>
              </a:ext>
            </a:extLst>
          </p:cNvPr>
          <p:cNvSpPr/>
          <p:nvPr/>
        </p:nvSpPr>
        <p:spPr>
          <a:xfrm>
            <a:off x="6980042" y="1309488"/>
            <a:ext cx="706633" cy="4722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E8787C3-5317-4630-93FE-190B0C8B178E}"/>
              </a:ext>
            </a:extLst>
          </p:cNvPr>
          <p:cNvSpPr/>
          <p:nvPr/>
        </p:nvSpPr>
        <p:spPr>
          <a:xfrm>
            <a:off x="8233398" y="1295928"/>
            <a:ext cx="706633" cy="4722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DC9483E9-606F-4078-A6B9-0AD042108180}"/>
              </a:ext>
            </a:extLst>
          </p:cNvPr>
          <p:cNvSpPr/>
          <p:nvPr/>
        </p:nvSpPr>
        <p:spPr>
          <a:xfrm>
            <a:off x="6847583" y="2033090"/>
            <a:ext cx="1486792" cy="4722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643BEEF-B15C-4DFC-A009-DD5B0F2232E6}"/>
              </a:ext>
            </a:extLst>
          </p:cNvPr>
          <p:cNvSpPr/>
          <p:nvPr/>
        </p:nvSpPr>
        <p:spPr>
          <a:xfrm>
            <a:off x="8889761" y="2052140"/>
            <a:ext cx="1486792" cy="4722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3213AF42-D37E-4875-90D4-F1007ECD1589}"/>
              </a:ext>
            </a:extLst>
          </p:cNvPr>
          <p:cNvCxnSpPr>
            <a:stCxn id="11" idx="2"/>
          </p:cNvCxnSpPr>
          <p:nvPr/>
        </p:nvCxnSpPr>
        <p:spPr>
          <a:xfrm flipH="1">
            <a:off x="7333358" y="1781703"/>
            <a:ext cx="1" cy="2513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F960ED6A-4215-4838-ACE5-29C58EF8AD47}"/>
              </a:ext>
            </a:extLst>
          </p:cNvPr>
          <p:cNvCxnSpPr>
            <a:cxnSpLocks/>
            <a:stCxn id="14" idx="2"/>
          </p:cNvCxnSpPr>
          <p:nvPr/>
        </p:nvCxnSpPr>
        <p:spPr>
          <a:xfrm>
            <a:off x="8586715" y="1768143"/>
            <a:ext cx="735207" cy="22140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矩形 24">
            <a:extLst>
              <a:ext uri="{FF2B5EF4-FFF2-40B4-BE49-F238E27FC236}">
                <a16:creationId xmlns:a16="http://schemas.microsoft.com/office/drawing/2014/main" id="{18A5E9CF-B550-4D87-9FD8-51D1B6AEEB40}"/>
              </a:ext>
            </a:extLst>
          </p:cNvPr>
          <p:cNvSpPr/>
          <p:nvPr/>
        </p:nvSpPr>
        <p:spPr>
          <a:xfrm>
            <a:off x="3112892" y="2775283"/>
            <a:ext cx="811408" cy="47221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B3C285E4-C5C8-4783-895F-96547461D43F}"/>
              </a:ext>
            </a:extLst>
          </p:cNvPr>
          <p:cNvSpPr/>
          <p:nvPr/>
        </p:nvSpPr>
        <p:spPr>
          <a:xfrm>
            <a:off x="5480789" y="2090411"/>
            <a:ext cx="811408" cy="47221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0FBA9595-E1D7-4C57-8F8B-1720E0B7B497}"/>
              </a:ext>
            </a:extLst>
          </p:cNvPr>
          <p:cNvCxnSpPr>
            <a:cxnSpLocks/>
          </p:cNvCxnSpPr>
          <p:nvPr/>
        </p:nvCxnSpPr>
        <p:spPr>
          <a:xfrm flipH="1">
            <a:off x="3771900" y="2447999"/>
            <a:ext cx="1661265" cy="276668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矩形 28">
            <a:extLst>
              <a:ext uri="{FF2B5EF4-FFF2-40B4-BE49-F238E27FC236}">
                <a16:creationId xmlns:a16="http://schemas.microsoft.com/office/drawing/2014/main" id="{530DF4E7-DF0F-4CE2-8EE2-A4BD0E059B15}"/>
              </a:ext>
            </a:extLst>
          </p:cNvPr>
          <p:cNvSpPr/>
          <p:nvPr/>
        </p:nvSpPr>
        <p:spPr>
          <a:xfrm>
            <a:off x="3208142" y="3525229"/>
            <a:ext cx="811408" cy="47221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6FAF3811-9A3D-4DBB-9D17-B9538AA8A47F}"/>
              </a:ext>
            </a:extLst>
          </p:cNvPr>
          <p:cNvCxnSpPr/>
          <p:nvPr/>
        </p:nvCxnSpPr>
        <p:spPr>
          <a:xfrm flipH="1">
            <a:off x="3613845" y="3256962"/>
            <a:ext cx="1" cy="25138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1" name="矩形 30">
            <a:extLst>
              <a:ext uri="{FF2B5EF4-FFF2-40B4-BE49-F238E27FC236}">
                <a16:creationId xmlns:a16="http://schemas.microsoft.com/office/drawing/2014/main" id="{B759BF28-65B1-4765-A5F2-DDB7DCE7DEE0}"/>
              </a:ext>
            </a:extLst>
          </p:cNvPr>
          <p:cNvSpPr/>
          <p:nvPr/>
        </p:nvSpPr>
        <p:spPr>
          <a:xfrm>
            <a:off x="4154984" y="2742344"/>
            <a:ext cx="2692599" cy="51461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0F35C9C-3EF3-40CA-B154-CAD6EAC9BDA3}"/>
              </a:ext>
            </a:extLst>
          </p:cNvPr>
          <p:cNvSpPr/>
          <p:nvPr/>
        </p:nvSpPr>
        <p:spPr>
          <a:xfrm>
            <a:off x="6932117" y="2742344"/>
            <a:ext cx="3173908" cy="50515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37DC7CEB-AFB1-4CFA-8F8D-E4E75AC99BEE}"/>
              </a:ext>
            </a:extLst>
          </p:cNvPr>
          <p:cNvCxnSpPr>
            <a:cxnSpLocks/>
          </p:cNvCxnSpPr>
          <p:nvPr/>
        </p:nvCxnSpPr>
        <p:spPr>
          <a:xfrm flipH="1">
            <a:off x="7686675" y="3270805"/>
            <a:ext cx="2" cy="237544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id="{FE14F114-0396-43FB-986C-4E913422DEB6}"/>
              </a:ext>
            </a:extLst>
          </p:cNvPr>
          <p:cNvCxnSpPr>
            <a:cxnSpLocks/>
          </p:cNvCxnSpPr>
          <p:nvPr/>
        </p:nvCxnSpPr>
        <p:spPr>
          <a:xfrm flipH="1">
            <a:off x="5452213" y="3285362"/>
            <a:ext cx="2" cy="237544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8" name="矩形 37">
            <a:extLst>
              <a:ext uri="{FF2B5EF4-FFF2-40B4-BE49-F238E27FC236}">
                <a16:creationId xmlns:a16="http://schemas.microsoft.com/office/drawing/2014/main" id="{C8FC0D0A-F268-4D96-81F9-E48B908CEA38}"/>
              </a:ext>
            </a:extLst>
          </p:cNvPr>
          <p:cNvSpPr/>
          <p:nvPr/>
        </p:nvSpPr>
        <p:spPr>
          <a:xfrm>
            <a:off x="4287444" y="4580577"/>
            <a:ext cx="1145721" cy="52629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B53E164D-AD1E-4357-89C9-543B3374AB78}"/>
              </a:ext>
            </a:extLst>
          </p:cNvPr>
          <p:cNvSpPr/>
          <p:nvPr/>
        </p:nvSpPr>
        <p:spPr>
          <a:xfrm>
            <a:off x="5480789" y="4580577"/>
            <a:ext cx="1478759" cy="52629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0" name="直接箭头连接符 39">
            <a:extLst>
              <a:ext uri="{FF2B5EF4-FFF2-40B4-BE49-F238E27FC236}">
                <a16:creationId xmlns:a16="http://schemas.microsoft.com/office/drawing/2014/main" id="{56C78427-CC80-417A-A256-C555C2CAFFAC}"/>
              </a:ext>
            </a:extLst>
          </p:cNvPr>
          <p:cNvCxnSpPr>
            <a:cxnSpLocks/>
          </p:cNvCxnSpPr>
          <p:nvPr/>
        </p:nvCxnSpPr>
        <p:spPr>
          <a:xfrm flipH="1">
            <a:off x="5105400" y="4081931"/>
            <a:ext cx="322155" cy="522204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直接箭头连接符 41">
            <a:extLst>
              <a:ext uri="{FF2B5EF4-FFF2-40B4-BE49-F238E27FC236}">
                <a16:creationId xmlns:a16="http://schemas.microsoft.com/office/drawing/2014/main" id="{3598B02A-6FEE-4B59-83A9-268DEE9BB3E2}"/>
              </a:ext>
            </a:extLst>
          </p:cNvPr>
          <p:cNvCxnSpPr>
            <a:cxnSpLocks/>
          </p:cNvCxnSpPr>
          <p:nvPr/>
        </p:nvCxnSpPr>
        <p:spPr>
          <a:xfrm flipH="1">
            <a:off x="6638925" y="3920916"/>
            <a:ext cx="762002" cy="654801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文本框 43">
            <a:extLst>
              <a:ext uri="{FF2B5EF4-FFF2-40B4-BE49-F238E27FC236}">
                <a16:creationId xmlns:a16="http://schemas.microsoft.com/office/drawing/2014/main" id="{2289AB08-D248-4E12-B481-6378836816F8}"/>
              </a:ext>
            </a:extLst>
          </p:cNvPr>
          <p:cNvSpPr txBox="1"/>
          <p:nvPr/>
        </p:nvSpPr>
        <p:spPr>
          <a:xfrm>
            <a:off x="5352720" y="4107123"/>
            <a:ext cx="1878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Euler formula</a:t>
            </a:r>
            <a:endParaRPr lang="zh-CN" alt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D3CD92E5-729F-4537-B100-0B6380A96305}"/>
              </a:ext>
            </a:extLst>
          </p:cNvPr>
          <p:cNvSpPr txBox="1"/>
          <p:nvPr/>
        </p:nvSpPr>
        <p:spPr>
          <a:xfrm>
            <a:off x="1211843" y="729786"/>
            <a:ext cx="41408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transform formula 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① 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②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zh-CN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218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1FC2BB16-2EA2-4BA0-98D7-99CF65F5120E}"/>
                  </a:ext>
                </a:extLst>
              </p:cNvPr>
              <p:cNvSpPr txBox="1"/>
              <p:nvPr/>
            </p:nvSpPr>
            <p:spPr>
              <a:xfrm>
                <a:off x="1318631" y="913729"/>
                <a:ext cx="9899496" cy="47635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How to understand </a:t>
                </a:r>
                <a:r>
                  <a:rPr lang="en-GB" altLang="zh-CN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conjugate symmetry?</a:t>
                </a:r>
              </a:p>
              <a:p>
                <a:endParaRPr lang="en-US" altLang="zh-CN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altLang="zh-CN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e.g. </a:t>
                </a:r>
                <a14:m>
                  <m:oMath xmlns:m="http://schemas.openxmlformats.org/officeDocument/2006/math">
                    <m:r>
                      <a:rPr lang="en-US" altLang="zh-CN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𝑿</m:t>
                    </m:r>
                    <m:r>
                      <a:rPr lang="en-US" altLang="zh-CN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</m:t>
                    </m:r>
                    <m:r>
                      <a:rPr lang="en-US" altLang="zh-CN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altLang="zh-CN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] = </m:t>
                    </m:r>
                    <m:sSup>
                      <m:sSupPr>
                        <m:ctrlPr>
                          <a:rPr lang="en-US" altLang="zh-CN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𝑿</m:t>
                        </m:r>
                      </m:e>
                      <m:sup>
                        <m:r>
                          <a:rPr lang="en-US" altLang="zh-CN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altLang="zh-CN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𝑵</m:t>
                        </m:r>
                        <m:r>
                          <a:rPr lang="en-US" altLang="zh-CN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𝒌</m:t>
                        </m:r>
                      </m:e>
                    </m:d>
                  </m:oMath>
                </a14:m>
                <a:r>
                  <a:rPr lang="en-GB" altLang="zh-CN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altLang="zh-CN" sz="20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means </a:t>
                </a:r>
                <a:r>
                  <a:rPr lang="en-GB" altLang="zh-CN" sz="20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conjugate </a:t>
                </a:r>
                <a:r>
                  <a:rPr lang="en-GB" altLang="zh-CN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symmetry.</a:t>
                </a:r>
              </a:p>
              <a:p>
                <a:endParaRPr lang="en-GB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altLang="zh-CN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GB" altLang="zh-CN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GB" altLang="zh-CN" i="1" dirty="0" err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altLang="zh-CN" i="1" dirty="0" err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altLang="zh-CN" i="1" dirty="0" err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GB" altLang="zh-CN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] = </m:t>
                      </m:r>
                      <m:r>
                        <a:rPr lang="en-GB" altLang="zh-CN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GB" altLang="zh-CN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GB" altLang="zh-CN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altLang="zh-CN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GB" altLang="zh-CN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altLang="zh-CN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GB" altLang="zh-CN" i="1" dirty="0" smtClean="0">
                          <a:latin typeface="Cambria Math" panose="02040503050406030204" pitchFamily="18" charset="0"/>
                        </a:rPr>
                        <m:t>[−</m:t>
                      </m:r>
                      <m:r>
                        <a:rPr lang="en-GB" altLang="zh-CN" i="1" dirty="0" err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altLang="zh-CN" i="1" dirty="0" err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altLang="zh-CN" i="1" dirty="0" err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GB" altLang="zh-CN" i="1" dirty="0" smtClean="0">
                          <a:latin typeface="Cambria Math" panose="02040503050406030204" pitchFamily="18" charset="0"/>
                        </a:rPr>
                        <m:t>] = </m:t>
                      </m:r>
                      <m:r>
                        <a:rPr lang="en-GB" altLang="zh-CN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GB" altLang="zh-CN" i="1" dirty="0" smtClean="0">
                          <a:latin typeface="Cambria Math" panose="02040503050406030204" pitchFamily="18" charset="0"/>
                        </a:rPr>
                        <m:t>[−</m:t>
                      </m:r>
                      <m:r>
                        <a:rPr lang="en-GB" altLang="zh-CN" i="1" dirty="0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altLang="zh-CN" i="1" dirty="0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GB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GB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𝑋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en-US" altLang="zh-CN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altLang="zh-CN" i="1" dirty="0">
                            <a:latin typeface="Cambria Math" panose="02040503050406030204" pitchFamily="18" charset="0"/>
                          </a:rPr>
                          <m:t>function</m:t>
                        </m:r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altLang="zh-CN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𝑗𝑘</m:t>
                        </m:r>
                        <m:r>
                          <a:rPr lang="zh-CN" alt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)=</m:t>
                    </m:r>
                    <m:r>
                      <m:rPr>
                        <m:sty m:val="p"/>
                      </m:rPr>
                      <a:rPr lang="en-US" altLang="zh-CN" b="0" i="0" smtClean="0">
                        <a:latin typeface="Cambria Math" panose="02040503050406030204" pitchFamily="18" charset="0"/>
                      </a:rPr>
                      <m:t>function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zh-CN" altLang="en-US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</m:d>
                      </m:e>
                    </m:func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𝑗𝑠𝑖𝑛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zh-CN" altLang="en-US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</m:d>
                  </m:oMath>
                </a14:m>
                <a:r>
                  <a:rPr lang="en-US" altLang="zh-CN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altLang="zh-CN" b="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CN" i="1">
                          <a:latin typeface="Cambria Math" panose="02040503050406030204" pitchFamily="18" charset="0"/>
                        </a:rPr>
                        <m:t>[−</m:t>
                      </m:r>
                      <m:r>
                        <a:rPr lang="en-US" altLang="zh-CN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CN" i="1">
                          <a:latin typeface="Cambria Math" panose="02040503050406030204" pitchFamily="18" charset="0"/>
                        </a:rPr>
                        <m:t>]=</m:t>
                      </m:r>
                      <m:func>
                        <m:func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b="0" i="0" smtClean="0">
                              <a:latin typeface="Cambria Math" panose="02040503050406030204" pitchFamily="18" charset="0"/>
                            </a:rPr>
                            <m:t>function</m:t>
                          </m:r>
                          <m:d>
                            <m:d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𝑗𝑘</m:t>
                                  </m:r>
                                  <m:r>
                                    <a:rPr lang="zh-CN" altLang="en-US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sup>
                              </m:sSup>
                            </m:e>
                          </m:d>
                          <m:r>
                            <a:rPr lang="en-US" altLang="zh-CN" b="0" i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altLang="zh-CN" i="0">
                              <a:latin typeface="Cambria Math" panose="02040503050406030204" pitchFamily="18" charset="0"/>
                            </a:rPr>
                            <m:t>function</m:t>
                          </m:r>
                          <m:r>
                            <a:rPr lang="en-US" altLang="zh-CN" b="0" i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altLang="zh-CN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zh-CN" altLang="en-US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d>
                        </m:e>
                      </m:func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𝑗𝑠𝑖𝑛</m:t>
                      </m:r>
                      <m:d>
                        <m:d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zh-CN" altLang="en-US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m:rPr>
                          <m:sty m:val="p"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function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(</m:t>
                      </m:r>
                      <m:func>
                        <m:func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zh-CN" altLang="en-US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d>
                        </m:e>
                      </m:func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𝑗𝑠𝑖𝑛</m:t>
                      </m:r>
                      <m:d>
                        <m:dPr>
                          <m:ctrlP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zh-CN" altLang="en-US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</m:d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zh-CN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altLang="zh-CN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∴</a:t>
                </a:r>
                <a:r>
                  <a:rPr lang="en-US" altLang="zh-CN" sz="1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1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1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</m:t>
                    </m:r>
                    <m:r>
                      <a:rPr lang="en-US" altLang="zh-CN" sz="1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𝑘</m:t>
                    </m:r>
                    <m:r>
                      <a:rPr lang="en-US" altLang="zh-CN" sz="1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] = </m:t>
                    </m:r>
                    <m:sSup>
                      <m:sSupPr>
                        <m:ctrlPr>
                          <a:rPr lang="en-US" altLang="zh-CN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p>
                        <m:r>
                          <a:rPr lang="en-US" altLang="zh-CN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altLang="zh-CN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</m:d>
                  </m:oMath>
                </a14:m>
                <a:r>
                  <a:rPr lang="en-GB" altLang="zh-CN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∴ </a:t>
                </a:r>
                <a14:m>
                  <m:oMath xmlns:m="http://schemas.openxmlformats.org/officeDocument/2006/math">
                    <m:r>
                      <a:rPr lang="en-US" altLang="zh-CN" sz="1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altLang="zh-CN" sz="1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[</m:t>
                    </m:r>
                    <m:r>
                      <a:rPr lang="en-US" altLang="zh-CN" sz="1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𝑘</m:t>
                    </m:r>
                    <m:r>
                      <a:rPr lang="en-US" altLang="zh-CN" sz="1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] = </m:t>
                    </m:r>
                    <m:sSup>
                      <m:sSupPr>
                        <m:ctrlPr>
                          <a:rPr lang="en-US" altLang="zh-CN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p>
                        <m:r>
                          <a:rPr lang="en-US" altLang="zh-CN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altLang="zh-CN" sz="1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</m:t>
                        </m:r>
                        <m:r>
                          <a:rPr lang="en-US" altLang="zh-CN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1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</m:d>
                  </m:oMath>
                </a14:m>
                <a:r>
                  <a:rPr lang="en-GB" altLang="zh-CN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GB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1FC2BB16-2EA2-4BA0-98D7-99CF65F512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8631" y="913729"/>
                <a:ext cx="9899496" cy="4763548"/>
              </a:xfrm>
              <a:prstGeom prst="rect">
                <a:avLst/>
              </a:prstGeom>
              <a:blipFill>
                <a:blip r:embed="rId2"/>
                <a:stretch>
                  <a:fillRect l="-924" t="-1024" b="-64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5462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727</Words>
  <Application>Microsoft Office PowerPoint</Application>
  <PresentationFormat>Widescreen</PresentationFormat>
  <Paragraphs>58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等线</vt:lpstr>
      <vt:lpstr>等线 Light</vt:lpstr>
      <vt:lpstr>Arial</vt:lpstr>
      <vt:lpstr>Cambria Math</vt:lpstr>
      <vt:lpstr>Segoe UI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 若菡</dc:creator>
  <cp:lastModifiedBy>ZHANG, RUOHAN (PGR)</cp:lastModifiedBy>
  <cp:revision>42</cp:revision>
  <dcterms:created xsi:type="dcterms:W3CDTF">2021-02-17T02:29:27Z</dcterms:created>
  <dcterms:modified xsi:type="dcterms:W3CDTF">2024-02-17T23:23:54Z</dcterms:modified>
</cp:coreProperties>
</file>