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6" r:id="rId3"/>
    <p:sldId id="259" r:id="rId4"/>
    <p:sldId id="260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23" autoAdjust="0"/>
    <p:restoredTop sz="67517" autoAdjust="0"/>
  </p:normalViewPr>
  <p:slideViewPr>
    <p:cSldViewPr snapToGrid="0">
      <p:cViewPr varScale="1">
        <p:scale>
          <a:sx n="75" d="100"/>
          <a:sy n="75" d="100"/>
        </p:scale>
        <p:origin x="2046" y="5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599E95-EFB1-4320-A4EB-230C94F69AFD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ECD7D-6925-4A15-8B21-1D8198DF59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2246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623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ECD7D-6925-4A15-8B21-1D8198DF59F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338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ECD7D-6925-4A15-8B21-1D8198DF59F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8749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ECD7D-6925-4A15-8B21-1D8198DF59F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3606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40CAEE-B85C-4A7F-9E60-2DE67E211E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BBCEB22-B24F-4A0A-93AF-6D9D33107F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1ACCCD7-DD5A-470F-8E34-B76E3F9D1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C569-9C2E-4A7D-873B-569709671A00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E6C972-9360-4860-9077-864B1BA8F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4365749-BCFC-4836-963D-A993A2284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C0CCC-012C-45D9-B47B-F47DBC5DA7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675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42F956-BE12-4382-9054-ABE84FF3C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8DA44B7-F718-4ED4-BDE9-15A9CD5B69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BA980DC-A167-4652-95BE-344CF9683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C569-9C2E-4A7D-873B-569709671A00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579596C-BD85-4F21-BA80-2176D1020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3E6A0D1-405C-4016-856E-05A237D4D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C0CCC-012C-45D9-B47B-F47DBC5DA7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354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B728105-ED66-40EE-BAFB-EA9D8A7753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42B7C77-14D2-49C0-8959-0C3AB8B7CA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E1EF9BD-6748-4497-8166-D74296D13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C569-9C2E-4A7D-873B-569709671A00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733B1DE-1B57-49FC-97EB-14B872562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DBAA63A-0D0C-49A5-A031-A04AF488F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C0CCC-012C-45D9-B47B-F47DBC5DA7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7636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EC657AD-D624-4DEB-892B-A71638ED2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FA42A19-4C69-46E3-9588-C4DC8196A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AC95224-4342-401F-991A-1FD1D5678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C569-9C2E-4A7D-873B-569709671A00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573FF2C-626C-44F3-9334-4B21BE079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8270F43-3893-427E-AEA2-48216E706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C0CCC-012C-45D9-B47B-F47DBC5DA7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571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8674EC-B63E-4972-B115-165176C17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C2B2664-1C40-4E18-AB03-E2AE0C8DC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1C6A538-D8DB-4A01-B7B3-6527117BC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C569-9C2E-4A7D-873B-569709671A00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525279C-B178-4A60-BD7F-DA6385265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97E40B2-3117-495C-8A5A-093234EFC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C0CCC-012C-45D9-B47B-F47DBC5DA7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7061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295174C-08E7-467E-A271-200F7ADDA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B690312-1F0E-437C-92C3-E9B4DC16D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DB94B05-FECE-4094-86EB-CF33A90A1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ADC5BC3-1911-4D48-8360-35FFEF96C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C569-9C2E-4A7D-873B-569709671A00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517D6BF-F46C-4EF5-8D86-830D3344B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185ACD9-1B5E-44D7-B4B3-6C866067B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C0CCC-012C-45D9-B47B-F47DBC5DA7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9682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53C48B-11B5-4ADA-9B8B-293029B7A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3044012-A02C-4DBD-B744-FC95086339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A19C5C6-A1A2-4796-A7F0-74AFD15DB4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0E7DB77-AFD9-4DE1-A37D-30A4B79AC9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E79C594-859E-4894-B5D1-74A5F06501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DEEC6D6-64FC-4B9C-AD19-367C5CF4F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C569-9C2E-4A7D-873B-569709671A00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898E01D-FE20-4191-8DB0-877FF6476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97BE9BF-31F3-4D1A-9A96-F32818E95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C0CCC-012C-45D9-B47B-F47DBC5DA7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4488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07FCA1-B0D2-4B64-88DC-9E2A79703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F16867E-DCC7-4849-AB9A-CFD311E6E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C569-9C2E-4A7D-873B-569709671A00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76895CC-D3B0-48B8-B58B-5C3D98DF3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700F61-328C-4A57-BEAA-0761FB54A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C0CCC-012C-45D9-B47B-F47DBC5DA7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657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F6A935B-9C27-4F54-A033-2302AE3BA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C569-9C2E-4A7D-873B-569709671A00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660CA00-EE71-4B0A-9AD5-6FE309466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94A8276-4543-4711-A95B-252C8CEEC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C0CCC-012C-45D9-B47B-F47DBC5DA7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143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41ED22-7B9E-478A-9709-AD6B60962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2235E6E-E651-41B7-8E1B-E1D21E2B2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547D076-BFF1-4F70-95B4-204A697101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3E245DC-2811-4398-8907-4859E7156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C569-9C2E-4A7D-873B-569709671A00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7E5E6E2-712D-451C-B776-8ADFBA05B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92EEE5E-2F84-43A9-8216-FD39D9098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C0CCC-012C-45D9-B47B-F47DBC5DA7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54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8DEBEB-2D09-4F16-A1C6-9950AC293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C18FC32-AC17-420D-9B92-190BBAEC57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6F9ADAE-3FC4-44B4-A676-3BCDFE0634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5AC3DFD-60A3-4EFB-B1FB-46231F823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C569-9C2E-4A7D-873B-569709671A00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4B7FA15-DFF2-4E27-989E-0549F6DBF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9BE3A95-C557-488A-8046-E7C0B1A68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C0CCC-012C-45D9-B47B-F47DBC5DA7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631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EF0FB8D5-3E00-48EE-9068-D09DFC408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42852A4-44C8-462F-9CAC-65351CEF0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6EDA696-C599-4BD8-938B-CACBB72567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BC569-9C2E-4A7D-873B-569709671A00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8D30706-A304-4AA0-BFCD-4F0C13DE3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CF46939-5565-4461-B164-AE5A5570AC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C0CCC-012C-45D9-B47B-F47DBC5DA7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9749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uohan.Zhang.1@warwick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7" Type="http://schemas.openxmlformats.org/officeDocument/2006/relationships/image" Target="../media/image16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0.png"/><Relationship Id="rId5" Type="http://schemas.openxmlformats.org/officeDocument/2006/relationships/image" Target="../media/image120.png"/><Relationship Id="rId4" Type="http://schemas.openxmlformats.org/officeDocument/2006/relationships/image" Target="../media/image1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A6674896-3A89-4957-9052-D4B6068667F8}"/>
              </a:ext>
            </a:extLst>
          </p:cNvPr>
          <p:cNvSpPr txBox="1"/>
          <p:nvPr/>
        </p:nvSpPr>
        <p:spPr>
          <a:xfrm>
            <a:off x="904239" y="1234816"/>
            <a:ext cx="107372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Seminar 7  Digital Communication and Signal Processing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1F161F2-530A-4797-9525-3D5BBAF971C6}"/>
              </a:ext>
            </a:extLst>
          </p:cNvPr>
          <p:cNvSpPr txBox="1"/>
          <p:nvPr/>
        </p:nvSpPr>
        <p:spPr>
          <a:xfrm>
            <a:off x="2198697" y="2575125"/>
            <a:ext cx="814832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b="1" dirty="0"/>
              <a:t>Ruohan Zhang</a:t>
            </a:r>
          </a:p>
          <a:p>
            <a:pPr algn="ctr"/>
            <a:endParaRPr lang="en-US" altLang="zh-CN" sz="2800" b="1" dirty="0"/>
          </a:p>
          <a:p>
            <a:pPr algn="ctr"/>
            <a:r>
              <a:rPr lang="en-GB" altLang="zh-CN" sz="2800" b="0" i="0" dirty="0">
                <a:solidFill>
                  <a:srgbClr val="333333"/>
                </a:solidFill>
                <a:effectLst/>
                <a:latin typeface="Segoe UI" panose="020B0502040204020203" pitchFamily="34" charset="0"/>
                <a:hlinkClick r:id="rId3"/>
              </a:rPr>
              <a:t>Ruohan.Zhang.1@warwick.ac.uk</a:t>
            </a:r>
            <a:endParaRPr lang="en-GB" altLang="zh-CN" sz="2800" b="0" i="0" dirty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algn="ctr"/>
            <a:endParaRPr lang="en-US" altLang="zh-CN" sz="2400" b="1" dirty="0"/>
          </a:p>
          <a:p>
            <a:pPr algn="ctr"/>
            <a:r>
              <a:rPr lang="en-US" altLang="zh-CN" sz="2400" b="1" dirty="0"/>
              <a:t>Department of Computer Science, University of Warwick</a:t>
            </a:r>
          </a:p>
          <a:p>
            <a:pPr algn="ctr"/>
            <a:endParaRPr lang="en-US" altLang="zh-CN" sz="2400" b="1" dirty="0"/>
          </a:p>
          <a:p>
            <a:pPr algn="ctr"/>
            <a:r>
              <a:rPr lang="en-US" altLang="zh-CN" sz="2400" b="1" dirty="0"/>
              <a:t>29/02/2024</a:t>
            </a:r>
          </a:p>
        </p:txBody>
      </p:sp>
    </p:spTree>
    <p:extLst>
      <p:ext uri="{BB962C8B-B14F-4D97-AF65-F5344CB8AC3E}">
        <p14:creationId xmlns:p14="http://schemas.microsoft.com/office/powerpoint/2010/main" val="579049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B135B06E-46DF-455A-A6E6-6F19A9A1AC70}"/>
                  </a:ext>
                </a:extLst>
              </p:cNvPr>
              <p:cNvSpPr txBox="1"/>
              <p:nvPr/>
            </p:nvSpPr>
            <p:spPr>
              <a:xfrm>
                <a:off x="1066800" y="566678"/>
                <a:ext cx="10464800" cy="28623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GB" altLang="zh-CN" sz="1800" kern="1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The time domain representation of a second order ARMA filter is given by the difference equation</a:t>
                </a:r>
                <a:endParaRPr lang="zh-CN" altLang="zh-CN" sz="14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𝑌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[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] = </m:t>
                    </m:r>
                    <m:sSub>
                      <m:sSubPr>
                        <m:ctrlPr>
                          <a:rPr lang="zh-CN" altLang="zh-CN" i="1" kern="100"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altLang="zh-CN" kern="100"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GB" altLang="zh-CN" kern="100"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[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] +</m:t>
                    </m:r>
                    <m:sSub>
                      <m:sSubPr>
                        <m:ctrlPr>
                          <a:rPr lang="zh-CN" altLang="zh-CN" i="1" kern="100"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altLang="zh-CN" kern="100"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GB" altLang="zh-CN" kern="100"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[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−1]+</m:t>
                    </m:r>
                    <m:sSub>
                      <m:sSubPr>
                        <m:ctrlPr>
                          <a:rPr lang="zh-CN" altLang="zh-CN" i="1" kern="100"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altLang="zh-CN" kern="100"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GB" altLang="zh-CN" kern="100"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[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−2]+</m:t>
                    </m:r>
                    <m:sSub>
                      <m:sSubPr>
                        <m:ctrlPr>
                          <a:rPr lang="zh-CN" altLang="zh-CN" i="1" kern="100"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altLang="zh-CN" kern="100"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GB" altLang="zh-CN" kern="100"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[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−1]+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2 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[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GB" altLang="zh-CN" kern="100"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−2]</m:t>
                    </m:r>
                  </m:oMath>
                </a14:m>
                <a:r>
                  <a:rPr lang="en-US" altLang="zh-CN" kern="100" dirty="0"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    (1)</a:t>
                </a:r>
                <a:endParaRPr lang="zh-CN" altLang="zh-CN" kern="100" dirty="0">
                  <a:latin typeface="Times New Roman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GB" altLang="zh-CN" sz="18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This equation expresses the output sequence </a:t>
                </a:r>
                <a14:m>
                  <m:oMath xmlns:m="http://schemas.openxmlformats.org/officeDocument/2006/math"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[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]</m:t>
                    </m:r>
                  </m:oMath>
                </a14:m>
                <a:r>
                  <a:rPr lang="en-GB" altLang="zh-CN" sz="18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 in terms of the input sequence, </a:t>
                </a:r>
                <a14:m>
                  <m:oMath xmlns:m="http://schemas.openxmlformats.org/officeDocument/2006/math"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[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]</m:t>
                    </m:r>
                  </m:oMath>
                </a14:m>
                <a:r>
                  <a:rPr lang="en-GB" altLang="zh-CN" sz="18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, and a set of real coefficients </a:t>
                </a:r>
                <a14:m>
                  <m:oMath xmlns:m="http://schemas.openxmlformats.org/officeDocument/2006/math"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{</m:t>
                    </m:r>
                    <m:sSub>
                      <m:sSubPr>
                        <m:ctrlPr>
                          <a:rPr lang="zh-CN" altLang="zh-CN" sz="18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altLang="zh-CN" sz="1800" i="1"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GB" altLang="zh-CN" sz="1800" i="1"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𝑚</m:t>
                        </m:r>
                      </m:sub>
                    </m:sSub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en-GB" altLang="zh-CN" sz="18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, and </a:t>
                </a:r>
                <a14:m>
                  <m:oMath xmlns:m="http://schemas.openxmlformats.org/officeDocument/2006/math"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{</m:t>
                    </m:r>
                    <m:sSub>
                      <m:sSubPr>
                        <m:ctrlPr>
                          <a:rPr lang="zh-CN" altLang="zh-CN" sz="18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altLang="zh-CN" sz="1800" i="1"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GB" altLang="zh-CN" sz="1800" i="1"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𝑚</m:t>
                        </m:r>
                      </m:sub>
                    </m:sSub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en-GB" altLang="zh-CN" sz="18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. Suppose the input is given by a signal </a:t>
                </a:r>
                <a14:m>
                  <m:oMath xmlns:m="http://schemas.openxmlformats.org/officeDocument/2006/math"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𝑠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GB" altLang="zh-CN" sz="18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 corrupted by an additive sinusoidal disturbance, that is </a:t>
                </a:r>
                <a:endParaRPr lang="zh-CN" altLang="zh-CN" sz="1200" dirty="0">
                  <a:effectLst/>
                  <a:latin typeface="Times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zh-CN" sz="1800" i="1">
                          <a:effectLst/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𝑥</m:t>
                      </m:r>
                      <m:d>
                        <m:dPr>
                          <m:ctrlPr>
                            <a:rPr lang="zh-CN" altLang="zh-CN" sz="18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GB" altLang="zh-CN" sz="1800" i="1">
                              <a:effectLst/>
                              <a:latin typeface="Cambria Math" panose="02040503050406030204" pitchFamily="18" charset="0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 altLang="zh-CN" sz="1800" i="1">
                          <a:effectLst/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altLang="zh-CN" sz="1800" i="1">
                          <a:effectLst/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𝑠</m:t>
                      </m:r>
                      <m:r>
                        <a:rPr lang="en-GB" altLang="zh-CN" sz="1800" i="1">
                          <a:effectLst/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GB" altLang="zh-CN" sz="1800" i="1">
                          <a:effectLst/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en-GB" altLang="zh-CN" sz="1800" i="1">
                          <a:effectLst/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) +</m:t>
                      </m:r>
                      <m:r>
                        <a:rPr lang="en-GB" altLang="zh-CN" sz="1800" i="1">
                          <a:effectLst/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𝑐𝑜𝑠</m:t>
                      </m:r>
                      <m:r>
                        <a:rPr lang="en-GB" altLang="zh-CN" sz="1800" i="1">
                          <a:effectLst/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(2</m:t>
                      </m:r>
                      <m:r>
                        <a:rPr lang="en-GB" altLang="zh-CN" sz="1800" i="1">
                          <a:effectLst/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𝜋</m:t>
                      </m:r>
                      <m:sSub>
                        <m:sSubPr>
                          <m:ctrlPr>
                            <a:rPr lang="zh-CN" altLang="zh-CN" sz="18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GB" altLang="zh-CN" sz="1800" i="1">
                              <a:effectLst/>
                              <a:latin typeface="Cambria Math" panose="02040503050406030204" pitchFamily="18" charset="0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altLang="zh-CN" sz="1800" i="1">
                              <a:effectLst/>
                              <a:latin typeface="Cambria Math" panose="02040503050406030204" pitchFamily="18" charset="0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r>
                        <a:rPr lang="en-GB" altLang="zh-CN" sz="1800" i="1">
                          <a:effectLst/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en-GB" altLang="zh-CN" sz="1800" i="1">
                          <a:effectLst/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zh-CN" altLang="zh-CN" sz="1200" dirty="0">
                  <a:effectLst/>
                  <a:latin typeface="Times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r>
                  <a:rPr lang="en-GB" altLang="zh-CN" sz="18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</a:rPr>
                  <a:t>Assume the input is sampled at </a:t>
                </a:r>
                <a14:m>
                  <m:oMath xmlns:m="http://schemas.openxmlformats.org/officeDocument/2006/math"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𝐹</m:t>
                    </m:r>
                    <m:r>
                      <a:rPr lang="en-GB" altLang="zh-CN" sz="105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𝑠</m:t>
                    </m:r>
                    <m:r>
                      <a:rPr lang="en-GB" altLang="zh-CN" sz="105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44 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𝑘𝐻𝑧</m:t>
                    </m:r>
                  </m:oMath>
                </a14:m>
                <a:r>
                  <a:rPr lang="en-GB" altLang="zh-CN" sz="18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</a:rPr>
                  <a:t> and that the disturbance frequency is </a:t>
                </a:r>
                <a14:m>
                  <m:oMath xmlns:m="http://schemas.openxmlformats.org/officeDocument/2006/math"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𝐹</m:t>
                    </m:r>
                    <m:r>
                      <a:rPr lang="en-GB" altLang="zh-CN" sz="105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0 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= 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𝐹</m:t>
                    </m:r>
                    <m:r>
                      <a:rPr lang="en-GB" altLang="zh-CN" sz="105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𝑠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/4</m:t>
                    </m:r>
                  </m:oMath>
                </a14:m>
                <a:r>
                  <a:rPr lang="en-GB" altLang="zh-CN" sz="18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</a:rPr>
                  <a:t>.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B135B06E-46DF-455A-A6E6-6F19A9A1AC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566678"/>
                <a:ext cx="10464800" cy="2862322"/>
              </a:xfrm>
              <a:prstGeom prst="rect">
                <a:avLst/>
              </a:prstGeom>
              <a:blipFill>
                <a:blip r:embed="rId3"/>
                <a:stretch>
                  <a:fillRect l="-466" r="-408" b="-212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0BFCA64F-F90C-45B4-A45C-FC0BB7064B8C}"/>
                  </a:ext>
                </a:extLst>
              </p:cNvPr>
              <p:cNvSpPr txBox="1"/>
              <p:nvPr/>
            </p:nvSpPr>
            <p:spPr>
              <a:xfrm>
                <a:off x="1066800" y="3896360"/>
                <a:ext cx="10464800" cy="21200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GB" altLang="zh-CN" sz="1800" b="1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Your task </a:t>
                </a:r>
                <a:r>
                  <a:rPr lang="en-GB" altLang="zh-CN" sz="18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is to design a second order ARMA filter which stops the disturbance and whose output is a close as possible to the original signal. In order to do this: </a:t>
                </a:r>
                <a:endParaRPr lang="zh-CN" altLang="zh-CN" sz="1200" dirty="0">
                  <a:effectLst/>
                  <a:latin typeface="Times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50000"/>
                  </a:lnSpc>
                  <a:buFont typeface="+mj-lt"/>
                  <a:buAutoNum type="arabicPeriod"/>
                  <a:tabLst>
                    <a:tab pos="457200" algn="l"/>
                  </a:tabLst>
                </a:pPr>
                <a:r>
                  <a:rPr lang="en-GB" altLang="zh-CN" sz="18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First, write down the transfer function of such filter, </a:t>
                </a:r>
                <a14:m>
                  <m:oMath xmlns:m="http://schemas.openxmlformats.org/officeDocument/2006/math"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𝐻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𝑧</m:t>
                    </m:r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GB" altLang="zh-CN" sz="18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. </a:t>
                </a:r>
                <a:endParaRPr lang="zh-CN" altLang="zh-CN" sz="1200" dirty="0">
                  <a:effectLst/>
                  <a:latin typeface="Times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50000"/>
                  </a:lnSpc>
                  <a:buFont typeface="+mj-lt"/>
                  <a:buAutoNum type="arabicPeriod"/>
                  <a:tabLst>
                    <a:tab pos="457200" algn="l"/>
                  </a:tabLst>
                </a:pPr>
                <a:r>
                  <a:rPr lang="en-GB" altLang="zh-CN" sz="18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Derive the correspondent time domain representation, that is find the values of the coefficients </a:t>
                </a:r>
                <a14:m>
                  <m:oMath xmlns:m="http://schemas.openxmlformats.org/officeDocument/2006/math"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{</m:t>
                    </m:r>
                    <m:sSub>
                      <m:sSubPr>
                        <m:ctrlPr>
                          <a:rPr lang="zh-CN" altLang="zh-CN" sz="18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altLang="zh-CN" sz="1800" i="1"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GB" altLang="zh-CN" sz="1800" i="1"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𝑚</m:t>
                        </m:r>
                      </m:sub>
                    </m:sSub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en-GB" altLang="zh-CN" sz="18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{</m:t>
                    </m:r>
                    <m:sSub>
                      <m:sSubPr>
                        <m:ctrlPr>
                          <a:rPr lang="zh-CN" altLang="zh-CN" sz="18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altLang="zh-CN" sz="1800" i="1"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GB" altLang="zh-CN" sz="1800" i="1"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𝑚</m:t>
                        </m:r>
                      </m:sub>
                    </m:sSub>
                    <m:r>
                      <a:rPr lang="en-GB" altLang="zh-CN" sz="1800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en-GB" altLang="zh-CN" sz="18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.</a:t>
                </a:r>
                <a:endParaRPr lang="zh-CN" altLang="zh-CN" sz="1200" dirty="0">
                  <a:effectLst/>
                  <a:latin typeface="Times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50000"/>
                  </a:lnSpc>
                  <a:buFont typeface="+mj-lt"/>
                  <a:buAutoNum type="arabicPeriod"/>
                  <a:tabLst>
                    <a:tab pos="457200" algn="l"/>
                  </a:tabLst>
                </a:pPr>
                <a:r>
                  <a:rPr lang="en-GB" altLang="zh-CN" sz="18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Sketch the block diagram representation of the filter.</a:t>
                </a:r>
                <a:endParaRPr lang="zh-CN" altLang="zh-CN" sz="1200" dirty="0">
                  <a:effectLst/>
                  <a:latin typeface="Times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0BFCA64F-F90C-45B4-A45C-FC0BB7064B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3896360"/>
                <a:ext cx="10464800" cy="2120068"/>
              </a:xfrm>
              <a:prstGeom prst="rect">
                <a:avLst/>
              </a:prstGeom>
              <a:blipFill>
                <a:blip r:embed="rId4"/>
                <a:stretch>
                  <a:fillRect l="-466" r="-408" b="-373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2208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4B0FCD8E-74E0-4C3F-A5FB-0BDFFFAAEB78}"/>
                  </a:ext>
                </a:extLst>
              </p:cNvPr>
              <p:cNvSpPr txBox="1"/>
              <p:nvPr/>
            </p:nvSpPr>
            <p:spPr>
              <a:xfrm>
                <a:off x="1016000" y="323345"/>
                <a:ext cx="6522639" cy="498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just">
                  <a:lnSpc>
                    <a:spcPct val="150000"/>
                  </a:lnSpc>
                  <a:tabLst>
                    <a:tab pos="457200" algn="l"/>
                  </a:tabLst>
                </a:pPr>
                <a:r>
                  <a:rPr lang="en-GB" altLang="zh-CN" sz="2000" b="1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First, write down the transfer function of such filter, </a:t>
                </a:r>
                <a14:m>
                  <m:oMath xmlns:m="http://schemas.openxmlformats.org/officeDocument/2006/math">
                    <m:r>
                      <a:rPr lang="en-GB" altLang="zh-CN" sz="2000" b="1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𝑯</m:t>
                    </m:r>
                    <m:r>
                      <a:rPr lang="en-GB" altLang="zh-CN" sz="2000" b="1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GB" altLang="zh-CN" sz="2000" b="1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𝒛</m:t>
                    </m:r>
                    <m:r>
                      <a:rPr lang="en-GB" altLang="zh-CN" sz="2000" b="1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GB" altLang="zh-CN" sz="2000" b="1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. </a:t>
                </a:r>
                <a:endParaRPr lang="zh-CN" altLang="zh-CN" sz="1400" b="1" dirty="0">
                  <a:effectLst/>
                  <a:latin typeface="Times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4B0FCD8E-74E0-4C3F-A5FB-0BDFFFAAEB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000" y="323345"/>
                <a:ext cx="6522639" cy="498663"/>
              </a:xfrm>
              <a:prstGeom prst="rect">
                <a:avLst/>
              </a:prstGeom>
              <a:blipFill>
                <a:blip r:embed="rId3"/>
                <a:stretch>
                  <a:fillRect l="-1028" r="-467" b="-2073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ADFEEB4F-E671-475F-A896-B437ACCC7C3C}"/>
                  </a:ext>
                </a:extLst>
              </p:cNvPr>
              <p:cNvSpPr txBox="1"/>
              <p:nvPr/>
            </p:nvSpPr>
            <p:spPr>
              <a:xfrm>
                <a:off x="4350567" y="1915643"/>
                <a:ext cx="3273645" cy="5841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zh-CN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Η</m:t>
                      </m:r>
                      <m:d>
                        <m:dPr>
                          <m:ctrlPr>
                            <a:rPr lang="el-GR" altLang="zh-CN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pt-BR" altLang="zh-CN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altLang="zh-CN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𝛫</m:t>
                      </m:r>
                      <m:f>
                        <m:fPr>
                          <m:ctrlPr>
                            <a:rPr lang="pt-BR" altLang="zh-CN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pt-BR" altLang="zh-CN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pt-BR" altLang="zh-CN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pt-BR" altLang="zh-CN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n-US" altLang="zh-CN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ctrlPr>
                                <a:rPr lang="pt-BR" altLang="zh-CN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CN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n-US" altLang="zh-CN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pt-BR" altLang="zh-CN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pt-BR" altLang="zh-CN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pt-BR" altLang="zh-CN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altLang="zh-CN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ctrlPr>
                                <a:rPr lang="pt-BR" altLang="zh-CN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CN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altLang="zh-CN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zh-CN" alt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ADFEEB4F-E671-475F-A896-B437ACCC7C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0567" y="1915643"/>
                <a:ext cx="3273645" cy="5841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13AFC3C1-C32D-4A0E-9F9E-C19FB0B9F8B6}"/>
                  </a:ext>
                </a:extLst>
              </p:cNvPr>
              <p:cNvSpPr txBox="1"/>
              <p:nvPr/>
            </p:nvSpPr>
            <p:spPr>
              <a:xfrm>
                <a:off x="4883333" y="5735396"/>
                <a:ext cx="2867797" cy="4655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CN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Η</m:t>
                    </m:r>
                    <m:d>
                      <m:dPr>
                        <m:ctrlPr>
                          <a:rPr lang="el-GR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l-GR" altLang="zh-CN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CN" alt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  <m:sup>
                            <m: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f>
                      <m:fPr>
                        <m:ctrlPr>
                          <a:rPr lang="el-GR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l-GR" altLang="zh-CN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l-GR" altLang="zh-CN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altLang="zh-CN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CN" altLang="en-US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  <m:sup>
                            <m: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zh-CN" altLang="en-US" dirty="0">
                    <a:solidFill>
                      <a:srgbClr val="0070C0"/>
                    </a:solidFill>
                  </a:rPr>
                  <a:t>          </a:t>
                </a: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(2)</a:t>
                </a:r>
                <a:endParaRPr lang="zh-CN" altLang="en-US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13AFC3C1-C32D-4A0E-9F9E-C19FB0B9F8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3333" y="5735396"/>
                <a:ext cx="2867797" cy="465577"/>
              </a:xfrm>
              <a:prstGeom prst="rect">
                <a:avLst/>
              </a:prstGeom>
              <a:blipFill>
                <a:blip r:embed="rId5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6706E7E4-230A-4181-B46A-F2DA701D723F}"/>
                  </a:ext>
                </a:extLst>
              </p:cNvPr>
              <p:cNvSpPr txBox="1"/>
              <p:nvPr/>
            </p:nvSpPr>
            <p:spPr>
              <a:xfrm>
                <a:off x="4883333" y="4508182"/>
                <a:ext cx="1742471" cy="61952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zh-CN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Η</m:t>
                      </m:r>
                      <m:d>
                        <m:dPr>
                          <m:ctrlPr>
                            <a:rPr lang="el-GR" altLang="zh-CN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l-GR" altLang="zh-CN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l-GR" altLang="zh-CN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𝛫</m:t>
                      </m:r>
                      <m:f>
                        <m:fPr>
                          <m:ctrlPr>
                            <a:rPr lang="el-GR" altLang="zh-CN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altLang="zh-CN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l-GR" altLang="zh-CN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l-GR" altLang="zh-CN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l-GR" altLang="zh-CN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l-GR" altLang="zh-CN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CN" altLang="el-GR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zh-CN" alt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6706E7E4-230A-4181-B46A-F2DA701D72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3333" y="4508182"/>
                <a:ext cx="1742471" cy="61952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55DB1910-573E-4AA9-9D3F-671F36A69456}"/>
                  </a:ext>
                </a:extLst>
              </p:cNvPr>
              <p:cNvSpPr txBox="1"/>
              <p:nvPr/>
            </p:nvSpPr>
            <p:spPr>
              <a:xfrm>
                <a:off x="1471074" y="987868"/>
                <a:ext cx="9032633" cy="8591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First, let us calculate the digital frequency of the disturbance. We have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</m:t>
                    </m:r>
                    <m:r>
                      <a:rPr lang="zh-CN" alt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𝜋</m:t>
                    </m:r>
                    <m:d>
                      <m:d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altLang="zh-CN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altLang="zh-CN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altLang="zh-CN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CN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Recall that the general transfer function of a second order filter can be written as</a:t>
                </a:r>
                <a:endParaRPr lang="zh-CN" altLang="en-US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55DB1910-573E-4AA9-9D3F-671F36A694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1074" y="987868"/>
                <a:ext cx="9032633" cy="859146"/>
              </a:xfrm>
              <a:prstGeom prst="rect">
                <a:avLst/>
              </a:prstGeom>
              <a:blipFill>
                <a:blip r:embed="rId7"/>
                <a:stretch>
                  <a:fillRect l="-540" b="-1063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DCA3A860-A2B4-4738-B169-522A6B634E51}"/>
                  </a:ext>
                </a:extLst>
              </p:cNvPr>
              <p:cNvSpPr txBox="1"/>
              <p:nvPr/>
            </p:nvSpPr>
            <p:spPr>
              <a:xfrm>
                <a:off x="1471074" y="3516404"/>
                <a:ext cx="9420446" cy="12092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 then have to choose the location of the poles and the gain 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𝐾</m:t>
                    </m:r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The best choice for the poles is to place them close to the zeros</a:t>
                </a:r>
                <a:r>
                  <a:rPr lang="zh-CN" altLang="en-US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(but within the unit circle for stability).</a:t>
                </a:r>
              </a:p>
              <a:p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instance, we can choose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zh-CN" alt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𝜌</m:t>
                    </m:r>
                    <m:sSup>
                      <m:sSup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</m:sup>
                    </m:sSup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zh-CN" alt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𝜌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𝑗</m:t>
                    </m:r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zh-CN" alt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𝜌</m:t>
                    </m:r>
                    <m:sSup>
                      <m:sSup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</m:sup>
                    </m:sSup>
                    <m:r>
                      <a:rPr lang="en-US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zh-CN" alt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𝜌</m:t>
                    </m:r>
                    <m:r>
                      <a:rPr lang="en-US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𝑗</m:t>
                    </m:r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with </a:t>
                </a:r>
                <a14:m>
                  <m:oMath xmlns:m="http://schemas.openxmlformats.org/officeDocument/2006/math">
                    <m:r>
                      <a:rPr lang="zh-CN" altLang="en-US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𝜌</m:t>
                    </m:r>
                    <m:r>
                      <a:rPr lang="zh-CN" altLang="en-US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≈1</m:t>
                    </m:r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but smaller than 1. We then obtain</a:t>
                </a:r>
                <a:endParaRPr lang="zh-CN" altLang="en-US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DCA3A860-A2B4-4738-B169-522A6B634E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1074" y="3516404"/>
                <a:ext cx="9420446" cy="1209242"/>
              </a:xfrm>
              <a:prstGeom prst="rect">
                <a:avLst/>
              </a:prstGeom>
              <a:blipFill>
                <a:blip r:embed="rId8"/>
                <a:stretch>
                  <a:fillRect l="-517" t="-3030" r="-129" b="-757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本框 10">
                <a:extLst>
                  <a:ext uri="{FF2B5EF4-FFF2-40B4-BE49-F238E27FC236}">
                    <a16:creationId xmlns:a16="http://schemas.microsoft.com/office/drawing/2014/main" id="{F5FA06B9-043C-4D2B-9727-8BE0A893F0B1}"/>
                  </a:ext>
                </a:extLst>
              </p:cNvPr>
              <p:cNvSpPr txBox="1"/>
              <p:nvPr/>
            </p:nvSpPr>
            <p:spPr>
              <a:xfrm>
                <a:off x="1471074" y="5143203"/>
                <a:ext cx="9206138" cy="799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value of the gain can be determined by requiring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𝐻</m:t>
                            </m:r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𝑧</m:t>
                            </m:r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</m:d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which gives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𝐾</m:t>
                    </m:r>
                    <m:r>
                      <a:rPr lang="en-US" altLang="zh-CN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CN" alt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  <m:sup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So we finally obtain</a:t>
                </a:r>
              </a:p>
            </p:txBody>
          </p:sp>
        </mc:Choice>
        <mc:Fallback xmlns="">
          <p:sp>
            <p:nvSpPr>
              <p:cNvPr id="11" name="文本框 10">
                <a:extLst>
                  <a:ext uri="{FF2B5EF4-FFF2-40B4-BE49-F238E27FC236}">
                    <a16:creationId xmlns:a16="http://schemas.microsoft.com/office/drawing/2014/main" id="{F5FA06B9-043C-4D2B-9727-8BE0A893F0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1074" y="5143203"/>
                <a:ext cx="9206138" cy="799706"/>
              </a:xfrm>
              <a:prstGeom prst="rect">
                <a:avLst/>
              </a:prstGeom>
              <a:blipFill>
                <a:blip r:embed="rId9"/>
                <a:stretch>
                  <a:fillRect l="-529" b="-1145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本框 12">
                <a:extLst>
                  <a:ext uri="{FF2B5EF4-FFF2-40B4-BE49-F238E27FC236}">
                    <a16:creationId xmlns:a16="http://schemas.microsoft.com/office/drawing/2014/main" id="{FB185C9A-9E75-4BE1-B726-FD06113E4ECA}"/>
                  </a:ext>
                </a:extLst>
              </p:cNvPr>
              <p:cNvSpPr txBox="1"/>
              <p:nvPr/>
            </p:nvSpPr>
            <p:spPr>
              <a:xfrm>
                <a:off x="1471074" y="2692882"/>
                <a:ext cx="9206138" cy="6641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Because we want to stop the disturbance, we must have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𝐻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</m:sup>
                    </m:sSup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  <m:r>
                      <a:rPr lang="en-US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 This can be achieved by placing the two zeros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</m:sup>
                    </m:sSup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𝑗</m:t>
                    </m:r>
                    <m:r>
                      <a:rPr lang="en-US" altLang="zh-CN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CN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and</m:t>
                    </m:r>
                    <m:r>
                      <a:rPr lang="en-US" altLang="zh-CN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</m:sup>
                    </m:sSup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𝑗</m:t>
                    </m:r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文本框 12">
                <a:extLst>
                  <a:ext uri="{FF2B5EF4-FFF2-40B4-BE49-F238E27FC236}">
                    <a16:creationId xmlns:a16="http://schemas.microsoft.com/office/drawing/2014/main" id="{FB185C9A-9E75-4BE1-B726-FD06113E4E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1074" y="2692882"/>
                <a:ext cx="9206138" cy="664156"/>
              </a:xfrm>
              <a:prstGeom prst="rect">
                <a:avLst/>
              </a:prstGeom>
              <a:blipFill>
                <a:blip r:embed="rId10"/>
                <a:stretch>
                  <a:fillRect l="-529" t="-3670" b="-1376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7258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9944D6BC-6B70-469A-BBEE-4F3A26182C88}"/>
                  </a:ext>
                </a:extLst>
              </p:cNvPr>
              <p:cNvSpPr txBox="1"/>
              <p:nvPr/>
            </p:nvSpPr>
            <p:spPr>
              <a:xfrm>
                <a:off x="731520" y="584294"/>
                <a:ext cx="10728960" cy="4580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just">
                  <a:lnSpc>
                    <a:spcPct val="150000"/>
                  </a:lnSpc>
                  <a:tabLst>
                    <a:tab pos="457200" algn="l"/>
                  </a:tabLst>
                </a:pPr>
                <a:r>
                  <a:rPr lang="en-GB" altLang="zh-CN" sz="1800" b="1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Derive the correspondent time domain representation, that is find the values of the coefficients </a:t>
                </a:r>
                <a14:m>
                  <m:oMath xmlns:m="http://schemas.openxmlformats.org/officeDocument/2006/math">
                    <m:r>
                      <a:rPr lang="en-GB" altLang="zh-CN" sz="1800" b="1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{</m:t>
                    </m:r>
                    <m:sSub>
                      <m:sSubPr>
                        <m:ctrlPr>
                          <a:rPr lang="zh-CN" altLang="zh-CN" sz="1800" b="1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altLang="zh-CN" sz="1800" b="1" i="1"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b>
                        <m:r>
                          <a:rPr lang="en-GB" altLang="zh-CN" sz="1800" b="1" i="1"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𝒎</m:t>
                        </m:r>
                      </m:sub>
                    </m:sSub>
                    <m:r>
                      <a:rPr lang="en-GB" altLang="zh-CN" sz="1800" b="1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en-GB" altLang="zh-CN" sz="1800" b="1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altLang="zh-CN" sz="1800" b="1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{</m:t>
                    </m:r>
                    <m:sSub>
                      <m:sSubPr>
                        <m:ctrlPr>
                          <a:rPr lang="zh-CN" altLang="zh-CN" sz="1800" b="1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altLang="zh-CN" sz="1800" b="1" i="1"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𝒃</m:t>
                        </m:r>
                      </m:e>
                      <m:sub>
                        <m:r>
                          <a:rPr lang="en-GB" altLang="zh-CN" sz="1800" b="1" i="1"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𝒎</m:t>
                        </m:r>
                      </m:sub>
                    </m:sSub>
                    <m:r>
                      <a:rPr lang="en-GB" altLang="zh-CN" sz="1800" b="1" i="1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en-GB" altLang="zh-CN" sz="1800" b="1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.</a:t>
                </a:r>
                <a:endParaRPr lang="zh-CN" altLang="zh-CN" sz="1200" b="1" dirty="0">
                  <a:effectLst/>
                  <a:latin typeface="Times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9944D6BC-6B70-469A-BBEE-4F3A26182C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20" y="584294"/>
                <a:ext cx="10728960" cy="458074"/>
              </a:xfrm>
              <a:prstGeom prst="rect">
                <a:avLst/>
              </a:prstGeom>
              <a:blipFill>
                <a:blip r:embed="rId2"/>
                <a:stretch>
                  <a:fillRect l="-455" b="-21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A4910039-CCD6-4A88-BAA8-B2ABC6987F7E}"/>
                  </a:ext>
                </a:extLst>
              </p:cNvPr>
              <p:cNvSpPr txBox="1"/>
              <p:nvPr/>
            </p:nvSpPr>
            <p:spPr>
              <a:xfrm>
                <a:off x="2815883" y="1778544"/>
                <a:ext cx="7638757" cy="5166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CN" sz="20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Η</m:t>
                    </m:r>
                    <m:d>
                      <m:dPr>
                        <m:ctrlPr>
                          <a:rPr lang="el-GR" altLang="zh-CN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l-GR" altLang="zh-CN" sz="20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l-GR" altLang="zh-CN" sz="20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𝛫</m:t>
                    </m:r>
                    <m:f>
                      <m:fPr>
                        <m:ctrlPr>
                          <a:rPr lang="el-GR" altLang="zh-CN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l-GR" altLang="zh-CN" sz="20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altLang="zh-CN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l-GR" altLang="zh-CN" sz="20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altLang="zh-CN" sz="20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l-GR" altLang="zh-CN" sz="20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altLang="zh-CN" sz="20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l-GR" altLang="zh-CN" sz="20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altLang="zh-CN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l-GR" altLang="zh-CN" sz="20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altLang="zh-CN" sz="20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l-GR" altLang="zh-CN" sz="20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altLang="zh-CN" sz="20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l-GR" altLang="zh-CN" sz="2400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altLang="zh-CN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altLang="zh-CN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altLang="zh-CN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𝛫</m:t>
                        </m:r>
                        <m:r>
                          <a:rPr lang="el-GR" altLang="zh-CN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l-GR" altLang="zh-CN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𝛫</m:t>
                        </m:r>
                        <m:d>
                          <m:dPr>
                            <m:ctrlPr>
                              <a:rPr lang="el-GR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altLang="zh-CN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altLang="zh-CN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l-GR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altLang="zh-CN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altLang="zh-CN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sSup>
                          <m:sSupPr>
                            <m:ctrlPr>
                              <a:rPr lang="el-GR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l-GR" altLang="zh-CN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l-GR" altLang="zh-CN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𝛫</m:t>
                        </m:r>
                        <m:sSub>
                          <m:sSubPr>
                            <m:ctrlPr>
                              <a:rPr lang="el-GR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l-GR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p>
                          <m:sSupPr>
                            <m:ctrlPr>
                              <a:rPr lang="el-GR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sup>
                        </m:sSup>
                      </m:num>
                      <m:den>
                        <m:r>
                          <a:rPr lang="en-US" altLang="zh-CN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d>
                          <m:dPr>
                            <m:ctrlP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altLang="zh-CN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altLang="zh-CN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altLang="zh-CN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sSup>
                          <m:sSupPr>
                            <m:ctrlP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altLang="zh-CN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p>
                          <m:sSupPr>
                            <m:ctrlP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sup>
                        </m:sSup>
                      </m:den>
                    </m:f>
                  </m:oMath>
                </a14:m>
                <a:r>
                  <a:rPr lang="zh-CN" altLang="en-US" sz="2400" dirty="0">
                    <a:solidFill>
                      <a:srgbClr val="0070C0"/>
                    </a:solidFill>
                  </a:rPr>
                  <a:t>    </a:t>
                </a: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(3)</a:t>
                </a:r>
                <a:endParaRPr lang="zh-CN" altLang="en-US" sz="2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A4910039-CCD6-4A88-BAA8-B2ABC6987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883" y="1778544"/>
                <a:ext cx="7638757" cy="516680"/>
              </a:xfrm>
              <a:prstGeom prst="rect">
                <a:avLst/>
              </a:prstGeom>
              <a:blipFill>
                <a:blip r:embed="rId3"/>
                <a:stretch>
                  <a:fillRect b="-823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E51D4055-4FD4-4DF5-87F1-E8B3062FBA3D}"/>
                  </a:ext>
                </a:extLst>
              </p:cNvPr>
              <p:cNvSpPr txBox="1"/>
              <p:nvPr/>
            </p:nvSpPr>
            <p:spPr>
              <a:xfrm>
                <a:off x="4032290" y="3170660"/>
                <a:ext cx="3327834" cy="5321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CN" sz="20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Η</m:t>
                    </m:r>
                    <m:d>
                      <m:dPr>
                        <m:ctrlPr>
                          <a:rPr lang="el-GR" altLang="zh-CN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l-GR" altLang="zh-CN" sz="20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altLang="zh-CN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l-GR" altLang="zh-CN" sz="20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l-GR" altLang="zh-CN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l-GR" altLang="zh-CN" sz="20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p>
                          <m:sSupPr>
                            <m:ctrlPr>
                              <a:rPr lang="el-GR" altLang="zh-CN" sz="20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p>
                          <m:sSup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sup>
                        </m:sSup>
                      </m:num>
                      <m:den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p>
                          <m:sSup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p>
                          <m:sSup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sup>
                        </m:sSup>
                      </m:den>
                    </m:f>
                  </m:oMath>
                </a14:m>
                <a:r>
                  <a:rPr lang="zh-CN" altLang="en-US" sz="2400" dirty="0">
                    <a:solidFill>
                      <a:srgbClr val="0070C0"/>
                    </a:solidFill>
                  </a:rPr>
                  <a:t>      </a:t>
                </a: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(4)</a:t>
                </a:r>
                <a:endParaRPr lang="zh-CN" alt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E51D4055-4FD4-4DF5-87F1-E8B3062FBA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2290" y="3170660"/>
                <a:ext cx="3327834" cy="532133"/>
              </a:xfrm>
              <a:prstGeom prst="rect">
                <a:avLst/>
              </a:prstGeom>
              <a:blipFill>
                <a:blip r:embed="rId4"/>
                <a:stretch>
                  <a:fillRect r="-916" b="-689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FEAC2020-998B-453A-9B9E-935327242578}"/>
                  </a:ext>
                </a:extLst>
              </p:cNvPr>
              <p:cNvSpPr txBox="1"/>
              <p:nvPr/>
            </p:nvSpPr>
            <p:spPr>
              <a:xfrm>
                <a:off x="3222283" y="5188656"/>
                <a:ext cx="492936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altLang="zh-CN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CN" alt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</m:d>
                      <m:r>
                        <a:rPr lang="en-US" altLang="zh-CN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CN" alt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zh-CN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</m:oMath>
                  </m:oMathPara>
                </a14:m>
                <a:endParaRPr lang="zh-CN" alt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FEAC2020-998B-453A-9B9E-935327242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2283" y="5188656"/>
                <a:ext cx="4929363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文本框 7">
            <a:extLst>
              <a:ext uri="{FF2B5EF4-FFF2-40B4-BE49-F238E27FC236}">
                <a16:creationId xmlns:a16="http://schemas.microsoft.com/office/drawing/2014/main" id="{854EAEC1-1F78-45D6-9726-7E7C2D551CCC}"/>
              </a:ext>
            </a:extLst>
          </p:cNvPr>
          <p:cNvSpPr txBox="1"/>
          <p:nvPr/>
        </p:nvSpPr>
        <p:spPr>
          <a:xfrm>
            <a:off x="1142809" y="124422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By multiplying the factors in Eq. (2), we get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45C7BD70-B912-4136-A306-9EEFBF3C4A55}"/>
              </a:ext>
            </a:extLst>
          </p:cNvPr>
          <p:cNvSpPr txBox="1"/>
          <p:nvPr/>
        </p:nvSpPr>
        <p:spPr>
          <a:xfrm>
            <a:off x="1142809" y="254157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On the other hand, by z-transforming Eq.</a:t>
            </a:r>
            <a:r>
              <a:rPr lang="zh-CN" altLang="en-US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(1), we get</a:t>
            </a:r>
            <a:endParaRPr lang="zh-CN" altLang="en-US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本框 11">
                <a:extLst>
                  <a:ext uri="{FF2B5EF4-FFF2-40B4-BE49-F238E27FC236}">
                    <a16:creationId xmlns:a16="http://schemas.microsoft.com/office/drawing/2014/main" id="{D543E9FA-62C2-49F3-BAFC-ABAB1A6D93D1}"/>
                  </a:ext>
                </a:extLst>
              </p:cNvPr>
              <p:cNvSpPr txBox="1"/>
              <p:nvPr/>
            </p:nvSpPr>
            <p:spPr>
              <a:xfrm>
                <a:off x="1142809" y="4064760"/>
                <a:ext cx="10053511" cy="799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Thus</a:t>
                </a: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by comparing Eq.</a:t>
                </a:r>
                <a:r>
                  <a:rPr lang="zh-CN" altLang="en-GB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3) and</a:t>
                </a: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(4), </a:t>
                </a:r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 get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𝐾</m:t>
                    </m:r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𝐾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𝐾</m:t>
                    </m:r>
                    <m:sSub>
                      <m:sSub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In our case that gives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CN" alt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  <m:sup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CN" alt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  <m:sup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sSup>
                      <m:sSup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zh-CN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𝜌</m:t>
                        </m:r>
                      </m:e>
                      <m:sup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so</a:t>
                </a:r>
                <a:endParaRPr lang="zh-CN" altLang="en-US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文本框 11">
                <a:extLst>
                  <a:ext uri="{FF2B5EF4-FFF2-40B4-BE49-F238E27FC236}">
                    <a16:creationId xmlns:a16="http://schemas.microsoft.com/office/drawing/2014/main" id="{D543E9FA-62C2-49F3-BAFC-ABAB1A6D93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809" y="4064760"/>
                <a:ext cx="10053511" cy="799706"/>
              </a:xfrm>
              <a:prstGeom prst="rect">
                <a:avLst/>
              </a:prstGeom>
              <a:blipFill>
                <a:blip r:embed="rId6"/>
                <a:stretch>
                  <a:fillRect l="-485" t="-4580" b="-381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929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0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E42DCE97-ADC2-4957-8B2C-4C9E13BC71D2}"/>
              </a:ext>
            </a:extLst>
          </p:cNvPr>
          <p:cNvSpPr txBox="1"/>
          <p:nvPr/>
        </p:nvSpPr>
        <p:spPr>
          <a:xfrm>
            <a:off x="1097280" y="639643"/>
            <a:ext cx="6096000" cy="498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r>
              <a:rPr lang="en-GB" altLang="zh-CN" sz="20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Sketch the block diagram representation of the filter.</a:t>
            </a:r>
            <a:endParaRPr lang="zh-CN" altLang="zh-CN" sz="1400" b="1" dirty="0">
              <a:effectLst/>
              <a:latin typeface="Times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28AA2305-8326-406E-A049-2113598ED9CE}"/>
              </a:ext>
            </a:extLst>
          </p:cNvPr>
          <p:cNvSpPr txBox="1"/>
          <p:nvPr/>
        </p:nvSpPr>
        <p:spPr>
          <a:xfrm>
            <a:off x="1097280" y="1513840"/>
            <a:ext cx="131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points:</a:t>
            </a:r>
            <a:endParaRPr lang="zh-CN" alt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0A31D54-911F-4114-AD94-5D5D5C37D0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4022" y="2085986"/>
            <a:ext cx="7201738" cy="221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292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397BE040-000A-4EE3-A3B9-91C407BB3AA9}"/>
              </a:ext>
            </a:extLst>
          </p:cNvPr>
          <p:cNvGrpSpPr/>
          <p:nvPr/>
        </p:nvGrpSpPr>
        <p:grpSpPr>
          <a:xfrm>
            <a:off x="2224839" y="1839221"/>
            <a:ext cx="6361765" cy="3770374"/>
            <a:chOff x="1616953" y="1653559"/>
            <a:chExt cx="6361765" cy="3770374"/>
          </a:xfrm>
        </p:grpSpPr>
        <p:sp>
          <p:nvSpPr>
            <p:cNvPr id="3" name="等腰三角形 2">
              <a:extLst>
                <a:ext uri="{FF2B5EF4-FFF2-40B4-BE49-F238E27FC236}">
                  <a16:creationId xmlns:a16="http://schemas.microsoft.com/office/drawing/2014/main" id="{A5F0868F-1B8F-4F14-B37D-99C4B74097D2}"/>
                </a:ext>
              </a:extLst>
            </p:cNvPr>
            <p:cNvSpPr/>
            <p:nvPr/>
          </p:nvSpPr>
          <p:spPr>
            <a:xfrm>
              <a:off x="2595484" y="4355119"/>
              <a:ext cx="393897" cy="35169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" name="椭圆 3">
              <a:extLst>
                <a:ext uri="{FF2B5EF4-FFF2-40B4-BE49-F238E27FC236}">
                  <a16:creationId xmlns:a16="http://schemas.microsoft.com/office/drawing/2014/main" id="{649C9A2D-8216-4096-8F0C-0718FA3F7B2A}"/>
                </a:ext>
              </a:extLst>
            </p:cNvPr>
            <p:cNvSpPr/>
            <p:nvPr/>
          </p:nvSpPr>
          <p:spPr>
            <a:xfrm>
              <a:off x="2574383" y="3542293"/>
              <a:ext cx="414998" cy="42437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>
                  <a:solidFill>
                    <a:schemeClr val="tx1"/>
                  </a:solidFill>
                </a:rPr>
                <a:t>+</a:t>
              </a:r>
              <a:endParaRPr lang="zh-CN" alt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等腰三角形 4">
              <a:extLst>
                <a:ext uri="{FF2B5EF4-FFF2-40B4-BE49-F238E27FC236}">
                  <a16:creationId xmlns:a16="http://schemas.microsoft.com/office/drawing/2014/main" id="{2FDB4241-B409-4835-AF22-85E6026061C7}"/>
                </a:ext>
              </a:extLst>
            </p:cNvPr>
            <p:cNvSpPr/>
            <p:nvPr/>
          </p:nvSpPr>
          <p:spPr>
            <a:xfrm rot="10800000">
              <a:off x="2595484" y="2802147"/>
              <a:ext cx="393897" cy="351692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78335449-8F22-4F8A-B18D-F17251CC2EE0}"/>
                </a:ext>
              </a:extLst>
            </p:cNvPr>
            <p:cNvSpPr/>
            <p:nvPr/>
          </p:nvSpPr>
          <p:spPr>
            <a:xfrm>
              <a:off x="3585405" y="3587262"/>
              <a:ext cx="564564" cy="33762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>
                  <a:solidFill>
                    <a:schemeClr val="tx1"/>
                  </a:solidFill>
                </a:rPr>
                <a:t>D</a:t>
              </a:r>
              <a:endParaRPr lang="zh-CN" alt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椭圆 6">
              <a:extLst>
                <a:ext uri="{FF2B5EF4-FFF2-40B4-BE49-F238E27FC236}">
                  <a16:creationId xmlns:a16="http://schemas.microsoft.com/office/drawing/2014/main" id="{6D60DA08-80A2-44E9-8F17-4BB77A56637C}"/>
                </a:ext>
              </a:extLst>
            </p:cNvPr>
            <p:cNvSpPr/>
            <p:nvPr/>
          </p:nvSpPr>
          <p:spPr>
            <a:xfrm>
              <a:off x="6180407" y="3542292"/>
              <a:ext cx="414998" cy="42437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>
                  <a:solidFill>
                    <a:schemeClr val="tx1"/>
                  </a:solidFill>
                </a:rPr>
                <a:t>+</a:t>
              </a:r>
              <a:endParaRPr lang="zh-CN" alt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等腰三角形 7">
              <a:extLst>
                <a:ext uri="{FF2B5EF4-FFF2-40B4-BE49-F238E27FC236}">
                  <a16:creationId xmlns:a16="http://schemas.microsoft.com/office/drawing/2014/main" id="{10AD431A-042D-4215-B29A-194F70AAE816}"/>
                </a:ext>
              </a:extLst>
            </p:cNvPr>
            <p:cNvSpPr/>
            <p:nvPr/>
          </p:nvSpPr>
          <p:spPr>
            <a:xfrm rot="10800000">
              <a:off x="6185094" y="2802148"/>
              <a:ext cx="393897" cy="351692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cxnSp>
          <p:nvCxnSpPr>
            <p:cNvPr id="9" name="直接箭头连接符 8">
              <a:extLst>
                <a:ext uri="{FF2B5EF4-FFF2-40B4-BE49-F238E27FC236}">
                  <a16:creationId xmlns:a16="http://schemas.microsoft.com/office/drawing/2014/main" id="{C085F68A-6F94-4A98-8850-EBEB60F50308}"/>
                </a:ext>
              </a:extLst>
            </p:cNvPr>
            <p:cNvCxnSpPr>
              <a:cxnSpLocks/>
            </p:cNvCxnSpPr>
            <p:nvPr/>
          </p:nvCxnSpPr>
          <p:spPr>
            <a:xfrm>
              <a:off x="1616953" y="2011679"/>
              <a:ext cx="718284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id="{9248A80C-CD4C-4111-AA4E-D2B627CC0DDB}"/>
                </a:ext>
              </a:extLst>
            </p:cNvPr>
            <p:cNvCxnSpPr>
              <a:cxnSpLocks/>
            </p:cNvCxnSpPr>
            <p:nvPr/>
          </p:nvCxnSpPr>
          <p:spPr>
            <a:xfrm>
              <a:off x="2335237" y="2011680"/>
              <a:ext cx="404680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直接箭头连接符 10">
              <a:extLst>
                <a:ext uri="{FF2B5EF4-FFF2-40B4-BE49-F238E27FC236}">
                  <a16:creationId xmlns:a16="http://schemas.microsoft.com/office/drawing/2014/main" id="{71166FD4-5342-415C-8963-A6FCB895D8B5}"/>
                </a:ext>
              </a:extLst>
            </p:cNvPr>
            <p:cNvCxnSpPr>
              <a:cxnSpLocks/>
              <a:endCxn id="8" idx="3"/>
            </p:cNvCxnSpPr>
            <p:nvPr/>
          </p:nvCxnSpPr>
          <p:spPr>
            <a:xfrm flipH="1">
              <a:off x="6382042" y="2011680"/>
              <a:ext cx="4692" cy="79046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直接箭头连接符 11">
              <a:extLst>
                <a:ext uri="{FF2B5EF4-FFF2-40B4-BE49-F238E27FC236}">
                  <a16:creationId xmlns:a16="http://schemas.microsoft.com/office/drawing/2014/main" id="{FA225860-1D57-4534-A372-E93954881D28}"/>
                </a:ext>
              </a:extLst>
            </p:cNvPr>
            <p:cNvCxnSpPr/>
            <p:nvPr/>
          </p:nvCxnSpPr>
          <p:spPr>
            <a:xfrm flipH="1">
              <a:off x="2777191" y="2011679"/>
              <a:ext cx="4691" cy="79046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直接箭头连接符 12">
              <a:extLst>
                <a:ext uri="{FF2B5EF4-FFF2-40B4-BE49-F238E27FC236}">
                  <a16:creationId xmlns:a16="http://schemas.microsoft.com/office/drawing/2014/main" id="{0269282C-A794-4F27-BBA8-1595DD04350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66641" y="3153840"/>
              <a:ext cx="10550" cy="3884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直接箭头连接符 13">
              <a:extLst>
                <a:ext uri="{FF2B5EF4-FFF2-40B4-BE49-F238E27FC236}">
                  <a16:creationId xmlns:a16="http://schemas.microsoft.com/office/drawing/2014/main" id="{0641BC21-9E6E-4DD2-AF56-75151A87B667}"/>
                </a:ext>
              </a:extLst>
            </p:cNvPr>
            <p:cNvCxnSpPr>
              <a:cxnSpLocks/>
              <a:stCxn id="3" idx="0"/>
            </p:cNvCxnSpPr>
            <p:nvPr/>
          </p:nvCxnSpPr>
          <p:spPr>
            <a:xfrm flipV="1">
              <a:off x="2792433" y="3966665"/>
              <a:ext cx="0" cy="3884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箭头连接符 14">
              <a:extLst>
                <a:ext uri="{FF2B5EF4-FFF2-40B4-BE49-F238E27FC236}">
                  <a16:creationId xmlns:a16="http://schemas.microsoft.com/office/drawing/2014/main" id="{2B664ACC-D7E9-4B66-99C1-672DEE28C5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92431" y="4706812"/>
              <a:ext cx="1" cy="71712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直接连接符 15">
              <a:extLst>
                <a:ext uri="{FF2B5EF4-FFF2-40B4-BE49-F238E27FC236}">
                  <a16:creationId xmlns:a16="http://schemas.microsoft.com/office/drawing/2014/main" id="{524A9AB4-B633-4CD1-8F73-0C46AA3EEC41}"/>
                </a:ext>
              </a:extLst>
            </p:cNvPr>
            <p:cNvCxnSpPr>
              <a:cxnSpLocks/>
            </p:cNvCxnSpPr>
            <p:nvPr/>
          </p:nvCxnSpPr>
          <p:spPr>
            <a:xfrm>
              <a:off x="2792431" y="5423933"/>
              <a:ext cx="431175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>
              <a:extLst>
                <a:ext uri="{FF2B5EF4-FFF2-40B4-BE49-F238E27FC236}">
                  <a16:creationId xmlns:a16="http://schemas.microsoft.com/office/drawing/2014/main" id="{D91EB9F2-3730-46D1-9CDB-ADA7596D6317}"/>
                </a:ext>
              </a:extLst>
            </p:cNvPr>
            <p:cNvCxnSpPr>
              <a:cxnSpLocks/>
              <a:stCxn id="4" idx="6"/>
              <a:endCxn id="6" idx="1"/>
            </p:cNvCxnSpPr>
            <p:nvPr/>
          </p:nvCxnSpPr>
          <p:spPr>
            <a:xfrm>
              <a:off x="2989381" y="3754480"/>
              <a:ext cx="596024" cy="159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矩形 17">
              <a:extLst>
                <a:ext uri="{FF2B5EF4-FFF2-40B4-BE49-F238E27FC236}">
                  <a16:creationId xmlns:a16="http://schemas.microsoft.com/office/drawing/2014/main" id="{09CC55DF-D133-408D-B4C3-AF8C93753A92}"/>
                </a:ext>
              </a:extLst>
            </p:cNvPr>
            <p:cNvSpPr/>
            <p:nvPr/>
          </p:nvSpPr>
          <p:spPr>
            <a:xfrm>
              <a:off x="4948308" y="3585666"/>
              <a:ext cx="564564" cy="33762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>
                  <a:solidFill>
                    <a:schemeClr val="tx1"/>
                  </a:solidFill>
                </a:rPr>
                <a:t>D</a:t>
              </a:r>
              <a:endParaRPr lang="zh-CN" altLang="en-U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9" name="直接箭头连接符 18">
              <a:extLst>
                <a:ext uri="{FF2B5EF4-FFF2-40B4-BE49-F238E27FC236}">
                  <a16:creationId xmlns:a16="http://schemas.microsoft.com/office/drawing/2014/main" id="{356F5AE4-7F5B-4B60-83E0-5A78ABE8ADC8}"/>
                </a:ext>
              </a:extLst>
            </p:cNvPr>
            <p:cNvCxnSpPr>
              <a:stCxn id="6" idx="3"/>
            </p:cNvCxnSpPr>
            <p:nvPr/>
          </p:nvCxnSpPr>
          <p:spPr>
            <a:xfrm flipV="1">
              <a:off x="4149969" y="3754478"/>
              <a:ext cx="323557" cy="15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直接连接符 19">
              <a:extLst>
                <a:ext uri="{FF2B5EF4-FFF2-40B4-BE49-F238E27FC236}">
                  <a16:creationId xmlns:a16="http://schemas.microsoft.com/office/drawing/2014/main" id="{035D01C2-B4B5-4D84-9DE3-1BF5CC130440}"/>
                </a:ext>
              </a:extLst>
            </p:cNvPr>
            <p:cNvCxnSpPr>
              <a:endCxn id="18" idx="1"/>
            </p:cNvCxnSpPr>
            <p:nvPr/>
          </p:nvCxnSpPr>
          <p:spPr>
            <a:xfrm>
              <a:off x="4473526" y="3754478"/>
              <a:ext cx="47478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直接箭头连接符 20">
              <a:extLst>
                <a:ext uri="{FF2B5EF4-FFF2-40B4-BE49-F238E27FC236}">
                  <a16:creationId xmlns:a16="http://schemas.microsoft.com/office/drawing/2014/main" id="{0C394FC2-1B1D-4E06-8052-707CF133FD51}"/>
                </a:ext>
              </a:extLst>
            </p:cNvPr>
            <p:cNvCxnSpPr>
              <a:stCxn id="18" idx="3"/>
            </p:cNvCxnSpPr>
            <p:nvPr/>
          </p:nvCxnSpPr>
          <p:spPr>
            <a:xfrm>
              <a:off x="5512872" y="3754478"/>
              <a:ext cx="26895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直接连接符 21">
              <a:extLst>
                <a:ext uri="{FF2B5EF4-FFF2-40B4-BE49-F238E27FC236}">
                  <a16:creationId xmlns:a16="http://schemas.microsoft.com/office/drawing/2014/main" id="{DDD07BBA-651D-4680-917F-1A2CDB63C9A8}"/>
                </a:ext>
              </a:extLst>
            </p:cNvPr>
            <p:cNvCxnSpPr>
              <a:endCxn id="7" idx="2"/>
            </p:cNvCxnSpPr>
            <p:nvPr/>
          </p:nvCxnSpPr>
          <p:spPr>
            <a:xfrm>
              <a:off x="5781822" y="3754478"/>
              <a:ext cx="398585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箭头连接符 22">
              <a:extLst>
                <a:ext uri="{FF2B5EF4-FFF2-40B4-BE49-F238E27FC236}">
                  <a16:creationId xmlns:a16="http://schemas.microsoft.com/office/drawing/2014/main" id="{F86585DF-F029-4922-93A1-54C7D9CD951D}"/>
                </a:ext>
              </a:extLst>
            </p:cNvPr>
            <p:cNvCxnSpPr>
              <a:stCxn id="7" idx="6"/>
            </p:cNvCxnSpPr>
            <p:nvPr/>
          </p:nvCxnSpPr>
          <p:spPr>
            <a:xfrm flipV="1">
              <a:off x="6595405" y="3754478"/>
              <a:ext cx="1352841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接箭头连接符 23">
              <a:extLst>
                <a:ext uri="{FF2B5EF4-FFF2-40B4-BE49-F238E27FC236}">
                  <a16:creationId xmlns:a16="http://schemas.microsoft.com/office/drawing/2014/main" id="{FAADAD34-80F2-41D5-A7A7-AB826DED2C99}"/>
                </a:ext>
              </a:extLst>
            </p:cNvPr>
            <p:cNvCxnSpPr/>
            <p:nvPr/>
          </p:nvCxnSpPr>
          <p:spPr>
            <a:xfrm>
              <a:off x="7104185" y="3754478"/>
              <a:ext cx="0" cy="60064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id="{63890576-E6FA-43B3-9433-A8211C1D9918}"/>
                </a:ext>
              </a:extLst>
            </p:cNvPr>
            <p:cNvCxnSpPr/>
            <p:nvPr/>
          </p:nvCxnSpPr>
          <p:spPr>
            <a:xfrm>
              <a:off x="7104185" y="4355119"/>
              <a:ext cx="0" cy="106881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直接箭头连接符 25">
              <a:extLst>
                <a:ext uri="{FF2B5EF4-FFF2-40B4-BE49-F238E27FC236}">
                  <a16:creationId xmlns:a16="http://schemas.microsoft.com/office/drawing/2014/main" id="{8C8E53D4-F56F-408E-B35E-0CA478AD9EC1}"/>
                </a:ext>
              </a:extLst>
            </p:cNvPr>
            <p:cNvCxnSpPr>
              <a:stCxn id="8" idx="0"/>
              <a:endCxn id="7" idx="0"/>
            </p:cNvCxnSpPr>
            <p:nvPr/>
          </p:nvCxnSpPr>
          <p:spPr>
            <a:xfrm>
              <a:off x="6382042" y="3153840"/>
              <a:ext cx="5864" cy="3884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文本框 26">
                  <a:extLst>
                    <a:ext uri="{FF2B5EF4-FFF2-40B4-BE49-F238E27FC236}">
                      <a16:creationId xmlns:a16="http://schemas.microsoft.com/office/drawing/2014/main" id="{184CCF47-C76B-4CDB-96E7-4E9311DC0589}"/>
                    </a:ext>
                  </a:extLst>
                </p:cNvPr>
                <p:cNvSpPr txBox="1"/>
                <p:nvPr/>
              </p:nvSpPr>
              <p:spPr>
                <a:xfrm>
                  <a:off x="1618925" y="1653559"/>
                  <a:ext cx="492785" cy="275050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i="1" smtClean="0">
                            <a:latin typeface="Cambria Math" panose="02040503050406030204" pitchFamily="18" charset="0"/>
                          </a:rPr>
                          <m:t>𝜒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CN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zh-CN" altLang="en-US" dirty="0"/>
                </a:p>
              </p:txBody>
            </p:sp>
          </mc:Choice>
          <mc:Fallback xmlns="">
            <p:sp>
              <p:nvSpPr>
                <p:cNvPr id="58" name="文本框 57">
                  <a:extLst>
                    <a:ext uri="{FF2B5EF4-FFF2-40B4-BE49-F238E27FC236}">
                      <a16:creationId xmlns:a16="http://schemas.microsoft.com/office/drawing/2014/main" id="{97016BF8-4F91-478E-BEBD-20A4478063B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18925" y="1653559"/>
                  <a:ext cx="492785" cy="275050"/>
                </a:xfrm>
                <a:prstGeom prst="rect">
                  <a:avLst/>
                </a:prstGeom>
                <a:blipFill>
                  <a:blip r:embed="rId2"/>
                  <a:stretch>
                    <a:fillRect l="-11250" b="-24444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文本框 27">
                  <a:extLst>
                    <a:ext uri="{FF2B5EF4-FFF2-40B4-BE49-F238E27FC236}">
                      <a16:creationId xmlns:a16="http://schemas.microsoft.com/office/drawing/2014/main" id="{CEAD2E1A-3099-4B39-B23E-4B07C9EAFBAD}"/>
                    </a:ext>
                  </a:extLst>
                </p:cNvPr>
                <p:cNvSpPr txBox="1"/>
                <p:nvPr/>
              </p:nvSpPr>
              <p:spPr>
                <a:xfrm>
                  <a:off x="3075915" y="2744579"/>
                  <a:ext cx="1142364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zh-CN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CN" altLang="en-US" b="0" i="1" smtClean="0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</m:e>
                              <m:sup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oMath>
                    </m:oMathPara>
                  </a14:m>
                  <a:endParaRPr lang="zh-CN" altLang="en-US" dirty="0"/>
                </a:p>
              </p:txBody>
            </p:sp>
          </mc:Choice>
          <mc:Fallback xmlns="">
            <p:sp>
              <p:nvSpPr>
                <p:cNvPr id="60" name="文本框 59">
                  <a:extLst>
                    <a:ext uri="{FF2B5EF4-FFF2-40B4-BE49-F238E27FC236}">
                      <a16:creationId xmlns:a16="http://schemas.microsoft.com/office/drawing/2014/main" id="{E651C6CD-AB64-4DAC-9F35-67A660697B1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75915" y="2744579"/>
                  <a:ext cx="1142364" cy="276999"/>
                </a:xfrm>
                <a:prstGeom prst="rect">
                  <a:avLst/>
                </a:prstGeom>
                <a:blipFill>
                  <a:blip r:embed="rId3"/>
                  <a:stretch>
                    <a:fillRect t="-4348" r="-4278" b="-32609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文本框 28">
                  <a:extLst>
                    <a:ext uri="{FF2B5EF4-FFF2-40B4-BE49-F238E27FC236}">
                      <a16:creationId xmlns:a16="http://schemas.microsoft.com/office/drawing/2014/main" id="{8206C096-CFFA-4334-B0F4-29C6E80782A8}"/>
                    </a:ext>
                  </a:extLst>
                </p:cNvPr>
                <p:cNvSpPr txBox="1"/>
                <p:nvPr/>
              </p:nvSpPr>
              <p:spPr>
                <a:xfrm>
                  <a:off x="6586022" y="2652246"/>
                  <a:ext cx="1392696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zh-CN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CN" altLang="en-US" b="0" i="1" smtClean="0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</m:e>
                              <m:sup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oMath>
                    </m:oMathPara>
                  </a14:m>
                  <a:endParaRPr lang="zh-CN" altLang="en-US" dirty="0"/>
                </a:p>
              </p:txBody>
            </p:sp>
          </mc:Choice>
          <mc:Fallback xmlns="">
            <p:sp>
              <p:nvSpPr>
                <p:cNvPr id="62" name="文本框 61">
                  <a:extLst>
                    <a:ext uri="{FF2B5EF4-FFF2-40B4-BE49-F238E27FC236}">
                      <a16:creationId xmlns:a16="http://schemas.microsoft.com/office/drawing/2014/main" id="{184A0EB4-99CD-4847-966A-D7BBB184BD9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86022" y="2652246"/>
                  <a:ext cx="1392696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文本框 29">
                  <a:extLst>
                    <a:ext uri="{FF2B5EF4-FFF2-40B4-BE49-F238E27FC236}">
                      <a16:creationId xmlns:a16="http://schemas.microsoft.com/office/drawing/2014/main" id="{DBA87D6A-810E-4C39-83F5-EE4998B7CC73}"/>
                    </a:ext>
                  </a:extLst>
                </p:cNvPr>
                <p:cNvSpPr txBox="1"/>
                <p:nvPr/>
              </p:nvSpPr>
              <p:spPr>
                <a:xfrm>
                  <a:off x="7453303" y="3403792"/>
                  <a:ext cx="49494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zh-CN" altLang="en-US" dirty="0"/>
                </a:p>
              </p:txBody>
            </p:sp>
          </mc:Choice>
          <mc:Fallback xmlns="">
            <p:sp>
              <p:nvSpPr>
                <p:cNvPr id="63" name="文本框 62">
                  <a:extLst>
                    <a:ext uri="{FF2B5EF4-FFF2-40B4-BE49-F238E27FC236}">
                      <a16:creationId xmlns:a16="http://schemas.microsoft.com/office/drawing/2014/main" id="{1FA4BCA0-C33B-4036-8257-08A9FE555F9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53303" y="3403792"/>
                  <a:ext cx="494943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11111" b="-23913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文本框 30">
                  <a:extLst>
                    <a:ext uri="{FF2B5EF4-FFF2-40B4-BE49-F238E27FC236}">
                      <a16:creationId xmlns:a16="http://schemas.microsoft.com/office/drawing/2014/main" id="{717F8D5A-39C5-4F6A-97FD-0764BCD426A5}"/>
                    </a:ext>
                  </a:extLst>
                </p:cNvPr>
                <p:cNvSpPr txBox="1"/>
                <p:nvPr/>
              </p:nvSpPr>
              <p:spPr>
                <a:xfrm>
                  <a:off x="3075915" y="4449909"/>
                  <a:ext cx="47788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CN" altLang="en-US" b="0" i="1" smtClean="0">
                                <a:latin typeface="Cambria Math" panose="02040503050406030204" pitchFamily="18" charset="0"/>
                              </a:rPr>
                              <m:t>𝜌</m:t>
                            </m:r>
                          </m:e>
                          <m:sup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zh-CN" altLang="en-US" dirty="0"/>
                </a:p>
              </p:txBody>
            </p:sp>
          </mc:Choice>
          <mc:Fallback xmlns="">
            <p:sp>
              <p:nvSpPr>
                <p:cNvPr id="64" name="文本框 63">
                  <a:extLst>
                    <a:ext uri="{FF2B5EF4-FFF2-40B4-BE49-F238E27FC236}">
                      <a16:creationId xmlns:a16="http://schemas.microsoft.com/office/drawing/2014/main" id="{DF1AC021-1BD9-4A19-9939-249C5890566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75915" y="4449909"/>
                  <a:ext cx="477887" cy="276999"/>
                </a:xfrm>
                <a:prstGeom prst="rect">
                  <a:avLst/>
                </a:prstGeom>
                <a:blipFill>
                  <a:blip r:embed="rId6"/>
                  <a:stretch>
                    <a:fillRect l="-2564" t="-4444" r="-2564" b="-26667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文本框 31">
                <a:extLst>
                  <a:ext uri="{FF2B5EF4-FFF2-40B4-BE49-F238E27FC236}">
                    <a16:creationId xmlns:a16="http://schemas.microsoft.com/office/drawing/2014/main" id="{A23671CF-1955-4C84-9B80-751A8FF3EFBC}"/>
                  </a:ext>
                </a:extLst>
              </p:cNvPr>
              <p:cNvSpPr txBox="1"/>
              <p:nvPr/>
            </p:nvSpPr>
            <p:spPr>
              <a:xfrm>
                <a:off x="2224839" y="768183"/>
                <a:ext cx="492936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altLang="zh-CN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CN" alt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</m:d>
                      <m:r>
                        <a:rPr lang="en-US" altLang="zh-CN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CN" alt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zh-CN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2" name="文本框 31">
                <a:extLst>
                  <a:ext uri="{FF2B5EF4-FFF2-40B4-BE49-F238E27FC236}">
                    <a16:creationId xmlns:a16="http://schemas.microsoft.com/office/drawing/2014/main" id="{A23671CF-1955-4C84-9B80-751A8FF3EF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4839" y="768183"/>
                <a:ext cx="4929363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9527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63A65991-EF28-4C04-8763-5DE0B8F71935}"/>
              </a:ext>
            </a:extLst>
          </p:cNvPr>
          <p:cNvSpPr txBox="1"/>
          <p:nvPr/>
        </p:nvSpPr>
        <p:spPr>
          <a:xfrm>
            <a:off x="1402080" y="893643"/>
            <a:ext cx="7863840" cy="1421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tabLst>
                <a:tab pos="457200" algn="l"/>
              </a:tabLst>
            </a:pPr>
            <a:r>
              <a:rPr lang="en-US" altLang="zh-CN" sz="2000" b="1" dirty="0"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How to</a:t>
            </a:r>
            <a:r>
              <a:rPr lang="en-GB" altLang="zh-CN" sz="20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 implement the filter using </a:t>
            </a:r>
            <a:r>
              <a:rPr lang="en-GB" altLang="zh-CN" sz="2000" b="1" dirty="0" err="1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Matlab</a:t>
            </a:r>
            <a:r>
              <a:rPr lang="en-US" altLang="zh-CN" sz="2000" b="1" dirty="0"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?</a:t>
            </a:r>
          </a:p>
          <a:p>
            <a:pPr marL="342900" lvl="0" indent="-342900" algn="just">
              <a:lnSpc>
                <a:spcPct val="150000"/>
              </a:lnSpc>
              <a:tabLst>
                <a:tab pos="457200" algn="l"/>
              </a:tabLst>
            </a:pPr>
            <a:endParaRPr lang="en-US" altLang="zh-CN" sz="2000" b="1" dirty="0"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tabLst>
                <a:tab pos="457200" algn="l"/>
              </a:tabLst>
            </a:pPr>
            <a:r>
              <a:rPr lang="en-US" altLang="zh-CN" sz="20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Think about this question and finish the similar question of assignment.</a:t>
            </a:r>
            <a:endParaRPr lang="zh-CN" altLang="zh-CN" sz="2000" dirty="0">
              <a:effectLst/>
              <a:latin typeface="Times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720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672</Words>
  <Application>Microsoft Office PowerPoint</Application>
  <PresentationFormat>Widescreen</PresentationFormat>
  <Paragraphs>52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等线</vt:lpstr>
      <vt:lpstr>等线 Light</vt:lpstr>
      <vt:lpstr>Arial</vt:lpstr>
      <vt:lpstr>Cambria Math</vt:lpstr>
      <vt:lpstr>Segoe UI</vt:lpstr>
      <vt:lpstr>Times</vt:lpstr>
      <vt:lpstr>Times New Roman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 若菡</dc:creator>
  <cp:lastModifiedBy>ZHANG, RUOHAN (PGR)</cp:lastModifiedBy>
  <cp:revision>20</cp:revision>
  <dcterms:created xsi:type="dcterms:W3CDTF">2021-03-03T22:52:20Z</dcterms:created>
  <dcterms:modified xsi:type="dcterms:W3CDTF">2024-02-17T23:32:24Z</dcterms:modified>
</cp:coreProperties>
</file>