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57" r:id="rId4"/>
    <p:sldId id="258" r:id="rId5"/>
    <p:sldId id="259" r:id="rId6"/>
    <p:sldId id="256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96" autoAdjust="0"/>
  </p:normalViewPr>
  <p:slideViewPr>
    <p:cSldViewPr snapToGrid="0">
      <p:cViewPr varScale="1">
        <p:scale>
          <a:sx n="65" d="100"/>
          <a:sy n="65" d="100"/>
        </p:scale>
        <p:origin x="23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4416A-DDE1-418E-9361-B0C901C0B37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EC06C-C8D2-4C11-9E26-ACD0B9AAA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09C0E-BD8B-463F-98D7-0AE4633DA5D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EC06C-C8D2-4C11-9E26-ACD0B9AAAE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6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DE6AF-C38B-449A-82BC-4AF824E1E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C244BF-E9DD-49B0-B528-13DB19252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10BE29-5709-4777-8BB0-28B57958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7EA7B-3E8D-4620-B30D-B6D4AAD9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57B37C-2FFE-4F12-84FF-1F19831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928C2-19EC-4BDE-AB7C-10F3C5F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DC7155-656B-492C-AF9C-1A859637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456BFA-749E-4649-88E8-38DE4D91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6E38AB-C16C-487A-AC02-713E8B66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884AC-A9CE-44DF-870A-709DB4F1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EF66D3-CE76-4D8F-BD99-4161AF5BA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D7599C-612C-4253-89C2-8088F4A1E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546D73-DD06-4F3C-902E-47BE05E0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1AB90-6382-4DCC-BCB6-0B3E507C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8ED248-0EBC-47FF-A075-651C7028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23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E31912-9D0F-4A5E-A22C-BA3405C4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1DFFA0-AA87-4D24-A4F5-F73AA0108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FAC4E8-ED5F-40EE-B7ED-F339E9B7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825429-1DA0-4ED5-989D-22CC491D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ED6AE-A95F-496B-9439-B09CCCDE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35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922C2-4357-491B-9CA8-BF1CE85E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129A18-853B-4F81-91BB-381373377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8C7A7C-0E24-43B5-A8B1-30F1B02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41960-1629-4080-905B-4BDCD84F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F474AC-A22F-403A-8C31-0611463A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5F986-57E1-4E61-BA69-CE759ED5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94AD09-A8D6-4056-8DA2-A351F418B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547A57-4D0F-4FF1-A917-447899AC5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BA00F1-2B9D-44B3-8A2A-BCCBC025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C31EC0-8A25-49F1-9AFB-2CF48C85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35DB01-7C8B-4905-93AC-B8D22F5A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D97FF4-0C4A-4DAD-BE3F-997737B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1ECC9A-4F9C-4F7E-A8BF-E54CAA307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32A4FC-1A35-4737-A75D-A07A16292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E327BF-04B1-4E48-AA5F-FA76538F6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BDAB9E-D8A7-4A42-8141-82ABEFDE0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513366-FFAC-41CE-A19A-88D560D7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443DE9-5C00-4A32-BFA9-CB6327BC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D6D76E-FAF6-4519-BC4E-8CBD35D2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23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5900C-32AD-47D0-9C5C-FA18F88C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C79972-FE76-4544-8F3E-838C3A6E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A66F0F-DB2F-445D-AFCB-A4B568DD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1D4584-4C1D-4490-A7AD-6DC6BE07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D8F26B-E416-4114-A345-F9902CA0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294018-D1A5-4963-BE6B-E3DD249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BDCCE-CAAD-44EC-A293-8F04B8F0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7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D89AE-49A7-45E1-A49D-D6ABC7AD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336AD-B13E-4619-9738-B43E4C5C2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701AA5-B5E7-42C8-8AF0-9C950EB2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133B2F-B0E7-4F51-BC58-36B71656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306BB4-0C9B-4990-9D9F-F7CE2E20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81F1E-A31E-4197-884D-73D10AF5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3D844-6774-41C8-BF3A-5E53E489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F26308-1798-454C-A0E8-AA05D1834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403D9A-8395-4661-AF62-1A4625C2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734E4D-7FD2-4118-959F-09DECA98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E121E-A832-46B0-9B6C-BBD67353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22D950-425E-45E2-BEB2-1BA1D5E5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0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A6A9AEA-8CA3-483C-B86C-40A4A3A9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6C34B9-F150-45F2-A05A-D3E600E9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A4DBB-8F79-4AFE-94E7-702FD2777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3076-287A-421E-A5AA-2EBB3461EB5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C1A705-7F05-4755-85DA-5817E56A2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DA4196-89D1-4794-811B-C21D3F0D8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FEAF-A3B5-4D56-8011-273BB0E32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ohan.Zhang.1@warwic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674896-3A89-4957-9052-D4B6068667F8}"/>
              </a:ext>
            </a:extLst>
          </p:cNvPr>
          <p:cNvSpPr txBox="1"/>
          <p:nvPr/>
        </p:nvSpPr>
        <p:spPr>
          <a:xfrm>
            <a:off x="904239" y="1234816"/>
            <a:ext cx="1073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Seminar 8  Digital Communication and Signal Processing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F161F2-530A-4797-9525-3D5BBAF971C6}"/>
              </a:ext>
            </a:extLst>
          </p:cNvPr>
          <p:cNvSpPr txBox="1"/>
          <p:nvPr/>
        </p:nvSpPr>
        <p:spPr>
          <a:xfrm>
            <a:off x="2198697" y="2575125"/>
            <a:ext cx="8148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Ruohan Zhang</a:t>
            </a:r>
          </a:p>
          <a:p>
            <a:pPr algn="ctr"/>
            <a:endParaRPr lang="en-US" altLang="zh-CN" sz="2800" b="1" dirty="0"/>
          </a:p>
          <a:p>
            <a:pPr algn="ctr"/>
            <a:r>
              <a:rPr lang="en-GB" altLang="zh-CN" sz="28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hlinkClick r:id="rId3"/>
              </a:rPr>
              <a:t>Ruohan.Zhang.1@warwick.ac.uk</a:t>
            </a:r>
            <a:endParaRPr lang="en-GB" altLang="zh-CN" sz="28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en-US" altLang="zh-CN" sz="2400" b="1" dirty="0"/>
          </a:p>
          <a:p>
            <a:pPr algn="ctr"/>
            <a:r>
              <a:rPr lang="en-US" altLang="zh-CN" sz="2400" b="1" dirty="0"/>
              <a:t>Department of Computer Science, University of Warwick</a:t>
            </a:r>
          </a:p>
          <a:p>
            <a:pPr algn="ctr"/>
            <a:endParaRPr lang="en-US" altLang="zh-CN" sz="2400" b="1" dirty="0"/>
          </a:p>
          <a:p>
            <a:pPr algn="ctr"/>
            <a:r>
              <a:rPr lang="en-US" altLang="zh-CN" sz="2400" b="1" dirty="0"/>
              <a:t>04/03/2024</a:t>
            </a:r>
          </a:p>
        </p:txBody>
      </p:sp>
    </p:spTree>
    <p:extLst>
      <p:ext uri="{BB962C8B-B14F-4D97-AF65-F5344CB8AC3E}">
        <p14:creationId xmlns:p14="http://schemas.microsoft.com/office/powerpoint/2010/main" val="57904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D163ADD-2B01-4E3F-A9FA-CAE80C0C7AB6}"/>
                  </a:ext>
                </a:extLst>
              </p:cNvPr>
              <p:cNvSpPr txBox="1"/>
              <p:nvPr/>
            </p:nvSpPr>
            <p:spPr>
              <a:xfrm>
                <a:off x="995680" y="3939461"/>
                <a:ext cx="1069848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we have a grayscale image above, and the table denote the small region intensity. If we know that the image has been degraded by a constant power noise of 0.025, and the denote the grayscale at position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Design a Wiener filter to clean the image. 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Find the grayscale value at position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applying a 3 by 3 Wiener filter.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Use </a:t>
                </a:r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wiener2</a:t>
                </a:r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Matlab</a:t>
                </a:r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experiment how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affect the final outcome, where </a:t>
                </a:r>
                <a14:m>
                  <m:oMath xmlns:m="http://schemas.openxmlformats.org/officeDocument/2006/math"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altLang="zh-CN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local square area we used to estimate the local mean and variance.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D163ADD-2B01-4E3F-A9FA-CAE80C0C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3939461"/>
                <a:ext cx="10698480" cy="2246769"/>
              </a:xfrm>
              <a:prstGeom prst="rect">
                <a:avLst/>
              </a:prstGeom>
              <a:blipFill>
                <a:blip r:embed="rId3"/>
                <a:stretch>
                  <a:fillRect l="-570" t="-1355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7BACAEF-9EA5-4BE7-88DF-D5365932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47" y="459054"/>
            <a:ext cx="4289453" cy="335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3F6333-8B74-4C73-9579-4C0DE336A543}"/>
                  </a:ext>
                </a:extLst>
              </p:cNvPr>
              <p:cNvSpPr txBox="1"/>
              <p:nvPr/>
            </p:nvSpPr>
            <p:spPr>
              <a:xfrm>
                <a:off x="5598160" y="1995209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=10.3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=10.2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=10.1</m:t>
                      </m:r>
                    </m:oMath>
                  </m:oMathPara>
                </a14:m>
                <a:endParaRPr lang="en-US" altLang="zh-CN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=10.2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=10.3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=10.1</m:t>
                      </m:r>
                    </m:oMath>
                  </m:oMathPara>
                </a14:m>
                <a:endParaRPr lang="en-US" altLang="zh-CN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=10.1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3,2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=10.2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3,3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=10.3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3F6333-8B74-4C73-9579-4C0DE336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60" y="1995209"/>
                <a:ext cx="60960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33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1DBEE1-E154-4945-AAF2-99762094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" t="8020" r="10458" b="12126"/>
          <a:stretch/>
        </p:blipFill>
        <p:spPr>
          <a:xfrm>
            <a:off x="1903907" y="1229359"/>
            <a:ext cx="7815226" cy="51816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B0A033E-5E37-4B58-8B71-4BFD23376376}"/>
              </a:ext>
            </a:extLst>
          </p:cNvPr>
          <p:cNvSpPr txBox="1"/>
          <p:nvPr/>
        </p:nvSpPr>
        <p:spPr>
          <a:xfrm>
            <a:off x="1412240" y="5316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Wiener filter to clean the image. </a:t>
            </a:r>
          </a:p>
        </p:txBody>
      </p:sp>
    </p:spTree>
    <p:extLst>
      <p:ext uri="{BB962C8B-B14F-4D97-AF65-F5344CB8AC3E}">
        <p14:creationId xmlns:p14="http://schemas.microsoft.com/office/powerpoint/2010/main" val="12150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4A3F5AE-9CC5-4D57-90A9-55DA7B617C05}"/>
              </a:ext>
            </a:extLst>
          </p:cNvPr>
          <p:cNvGrpSpPr/>
          <p:nvPr/>
        </p:nvGrpSpPr>
        <p:grpSpPr>
          <a:xfrm>
            <a:off x="1761671" y="731678"/>
            <a:ext cx="9032240" cy="5394643"/>
            <a:chOff x="2006600" y="594518"/>
            <a:chExt cx="9032240" cy="5394643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0DBC7678-BE48-40C5-B7E4-F16C2CF96CE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73"/>
            <a:stretch/>
          </p:blipFill>
          <p:spPr>
            <a:xfrm>
              <a:off x="2006600" y="594518"/>
              <a:ext cx="9032240" cy="53946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68C15C6-14B5-4CC4-8D4F-9AC3CD912D3D}"/>
                    </a:ext>
                  </a:extLst>
                </p:cNvPr>
                <p:cNvSpPr/>
                <p:nvPr/>
              </p:nvSpPr>
              <p:spPr>
                <a:xfrm>
                  <a:off x="2204367" y="3061702"/>
                  <a:ext cx="4238964" cy="36729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=0.025)</m:t>
                      </m:r>
                    </m:oMath>
                  </a14:m>
                  <a:r>
                    <a:rPr lang="en-GB" sz="1400" dirty="0"/>
                    <a:t>, then problem is how to get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68C15C6-14B5-4CC4-8D4F-9AC3CD912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367" y="3061702"/>
                  <a:ext cx="4238964" cy="367298"/>
                </a:xfrm>
                <a:prstGeom prst="rect">
                  <a:avLst/>
                </a:prstGeom>
                <a:blipFill>
                  <a:blip r:embed="rId3"/>
                  <a:stretch>
                    <a:fillRect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062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CDC364-42CE-4473-8D6B-D9DC095B6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" t="49458" r="30730" b="27530"/>
          <a:stretch/>
        </p:blipFill>
        <p:spPr>
          <a:xfrm>
            <a:off x="964934" y="460635"/>
            <a:ext cx="6653911" cy="2968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DE90CD-8374-43BA-967C-4DBEC0F6EB68}"/>
                  </a:ext>
                </a:extLst>
              </p:cNvPr>
              <p:cNvSpPr txBox="1"/>
              <p:nvPr/>
            </p:nvSpPr>
            <p:spPr>
              <a:xfrm>
                <a:off x="884278" y="3310529"/>
                <a:ext cx="99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3,1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  <m:r>
                        <a:rPr lang="en-US" altLang="zh-CN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/9</m:t>
                      </m:r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10.2</m:t>
                      </m:r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DE90CD-8374-43BA-967C-4DBEC0F6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" y="3310529"/>
                <a:ext cx="998638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61A192-3B73-4336-9ED1-4D4A788B6CED}"/>
                  </a:ext>
                </a:extLst>
              </p:cNvPr>
              <p:cNvSpPr txBox="1"/>
              <p:nvPr/>
            </p:nvSpPr>
            <p:spPr>
              <a:xfrm>
                <a:off x="884278" y="3875507"/>
                <a:ext cx="1663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61A192-3B73-4336-9ED1-4D4A788B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" y="3875507"/>
                <a:ext cx="166346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2CCF3-C913-4FCE-9B98-5AAC3FA92D9B}"/>
                  </a:ext>
                </a:extLst>
              </p:cNvPr>
              <p:cNvSpPr txBox="1"/>
              <p:nvPr/>
            </p:nvSpPr>
            <p:spPr>
              <a:xfrm>
                <a:off x="884278" y="4440485"/>
                <a:ext cx="4263218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altLang="zh-CN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altLang="zh-CN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=1,2,3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CN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2CCF3-C913-4FCE-9B98-5AAC3FA9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" y="4440485"/>
                <a:ext cx="4263218" cy="795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58CE20-D844-4ADC-8096-F358B2650DC8}"/>
                  </a:ext>
                </a:extLst>
              </p:cNvPr>
              <p:cNvSpPr txBox="1"/>
              <p:nvPr/>
            </p:nvSpPr>
            <p:spPr>
              <a:xfrm>
                <a:off x="884278" y="5431989"/>
                <a:ext cx="624344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=10.2+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0.025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altLang="zh-CN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−10.2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=10.2−2.75(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−10.2)</m:t>
                      </m:r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58CE20-D844-4ADC-8096-F358B2650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" y="5431989"/>
                <a:ext cx="6243440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3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6934A9-F482-47C0-863D-A625B335BA28}"/>
              </a:ext>
            </a:extLst>
          </p:cNvPr>
          <p:cNvSpPr txBox="1"/>
          <p:nvPr/>
        </p:nvSpPr>
        <p:spPr>
          <a:xfrm>
            <a:off x="802640" y="307231"/>
            <a:ext cx="867664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grayscale value at position (2,2) after applying a 3 by 3 Wiener filter.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7C23B7-5E9F-4C2B-9D65-AC99E387E4A7}"/>
                  </a:ext>
                </a:extLst>
              </p:cNvPr>
              <p:cNvSpPr txBox="1"/>
              <p:nvPr/>
            </p:nvSpPr>
            <p:spPr>
              <a:xfrm>
                <a:off x="802640" y="1222279"/>
                <a:ext cx="4253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10.2−2.75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−10.2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7C23B7-5E9F-4C2B-9D65-AC99E387E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1222279"/>
                <a:ext cx="4253216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A1DA43-8CC3-43B2-AC02-2D32EA691A86}"/>
                  </a:ext>
                </a:extLst>
              </p:cNvPr>
              <p:cNvSpPr txBox="1"/>
              <p:nvPr/>
            </p:nvSpPr>
            <p:spPr>
              <a:xfrm>
                <a:off x="1412240" y="1657843"/>
                <a:ext cx="3606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10.2−2.75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10.3−10.2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A1DA43-8CC3-43B2-AC02-2D32EA691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40" y="1657843"/>
                <a:ext cx="36068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22A524-6363-4F79-8DEF-7019EC2A9C7F}"/>
                  </a:ext>
                </a:extLst>
              </p:cNvPr>
              <p:cNvSpPr txBox="1"/>
              <p:nvPr/>
            </p:nvSpPr>
            <p:spPr>
              <a:xfrm>
                <a:off x="1605280" y="2078273"/>
                <a:ext cx="1142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=9.925</m:t>
                      </m:r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322A524-6363-4F79-8DEF-7019EC2A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80" y="2078273"/>
                <a:ext cx="114236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12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9C12EE-8DA6-4544-8A09-ED11974A1B00}"/>
                  </a:ext>
                </a:extLst>
              </p:cNvPr>
              <p:cNvSpPr txBox="1"/>
              <p:nvPr/>
            </p:nvSpPr>
            <p:spPr>
              <a:xfrm>
                <a:off x="995680" y="654169"/>
                <a:ext cx="9753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wiener2 from </a:t>
                </a:r>
                <a:r>
                  <a:rPr lang="en-GB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Matlab</a:t>
                </a:r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experiment how </a:t>
                </a:r>
                <a14:m>
                  <m:oMath xmlns:m="http://schemas.openxmlformats.org/officeDocument/2006/math">
                    <m:r>
                      <a:rPr lang="en-GB" altLang="zh-CN" sz="2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zh-CN" sz="2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affect the final outcome, where </a:t>
                </a:r>
                <a14:m>
                  <m:oMath xmlns:m="http://schemas.openxmlformats.org/officeDocument/2006/math">
                    <m:r>
                      <a:rPr lang="en-GB" altLang="zh-CN" sz="2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altLang="zh-CN" sz="2000" b="1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altLang="zh-CN" sz="2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local square area we used to estimate the local mean and variance.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9C12EE-8DA6-4544-8A09-ED11974A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654169"/>
                <a:ext cx="9753600" cy="707886"/>
              </a:xfrm>
              <a:prstGeom prst="rect">
                <a:avLst/>
              </a:prstGeom>
              <a:blipFill>
                <a:blip r:embed="rId2"/>
                <a:stretch>
                  <a:fillRect l="-625" t="-4310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4A577DB-3434-417F-BC42-8DADFB1C2A11}"/>
              </a:ext>
            </a:extLst>
          </p:cNvPr>
          <p:cNvSpPr txBox="1"/>
          <p:nvPr/>
        </p:nvSpPr>
        <p:spPr>
          <a:xfrm>
            <a:off x="995680" y="1717040"/>
            <a:ext cx="10048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noise using the wiener2 function.</a:t>
            </a:r>
          </a:p>
          <a:p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wiener2(J,[3 3]);  </a:t>
            </a:r>
          </a:p>
          <a:p>
            <a:endParaRPr lang="de-DE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J is the input image with added Gaussian Noise</a:t>
            </a:r>
          </a:p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[3 3] is the Neighborhood size, specified as a 2-element vector [m n] where m is the number of rows and n is the number of columns.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72E0AD-6F0D-43F0-9C06-441978651B5A}"/>
              </a:ext>
            </a:extLst>
          </p:cNvPr>
          <p:cNvSpPr txBox="1"/>
          <p:nvPr/>
        </p:nvSpPr>
        <p:spPr>
          <a:xfrm>
            <a:off x="995680" y="4450695"/>
            <a:ext cx="884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Large M and N reduce noise, but blur the photo.</a:t>
            </a:r>
          </a:p>
          <a:p>
            <a:r>
              <a:rPr lang="en-US" b="1" dirty="0"/>
              <a:t>Small M and N will not affect noise. </a:t>
            </a:r>
          </a:p>
          <a:p>
            <a:r>
              <a:rPr lang="en-US" altLang="zh-CN" b="1" dirty="0"/>
              <a:t>Optimal window size should be</a:t>
            </a:r>
            <a:r>
              <a:rPr lang="zh-CN" altLang="en-US" b="1" dirty="0"/>
              <a:t> </a:t>
            </a:r>
            <a:r>
              <a:rPr lang="en-US" altLang="zh-CN" b="1"/>
              <a:t>used.</a:t>
            </a:r>
            <a:endParaRPr lang="en-US" b="1" dirty="0"/>
          </a:p>
          <a:p>
            <a:r>
              <a:rPr lang="en-US" altLang="zh-CN" b="1" dirty="0"/>
              <a:t>How to seek the </a:t>
            </a:r>
            <a:r>
              <a:rPr lang="en-GB" altLang="zh-CN" b="1" dirty="0"/>
              <a:t>optimal</a:t>
            </a:r>
            <a:r>
              <a:rPr lang="en-US" altLang="zh-CN" b="1" dirty="0"/>
              <a:t> </a:t>
            </a:r>
            <a:r>
              <a:rPr lang="en-GB" altLang="zh-CN" b="1" dirty="0"/>
              <a:t>neighbourhood</a:t>
            </a:r>
            <a:r>
              <a:rPr lang="en-US" altLang="zh-CN" b="1" dirty="0"/>
              <a:t> size is worth thinking about.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0243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Segoe UI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若菡</dc:creator>
  <cp:lastModifiedBy>ZHANG, RUOHAN (PGR)</cp:lastModifiedBy>
  <cp:revision>27</cp:revision>
  <dcterms:created xsi:type="dcterms:W3CDTF">2021-03-06T23:02:59Z</dcterms:created>
  <dcterms:modified xsi:type="dcterms:W3CDTF">2024-02-17T23:34:44Z</dcterms:modified>
</cp:coreProperties>
</file>