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26" r:id="rId3"/>
    <p:sldId id="487" r:id="rId4"/>
    <p:sldId id="488" r:id="rId5"/>
    <p:sldId id="509" r:id="rId6"/>
    <p:sldId id="490" r:id="rId7"/>
    <p:sldId id="491" r:id="rId8"/>
    <p:sldId id="493" r:id="rId9"/>
    <p:sldId id="494" r:id="rId10"/>
    <p:sldId id="511" r:id="rId11"/>
    <p:sldId id="492" r:id="rId12"/>
    <p:sldId id="506" r:id="rId13"/>
    <p:sldId id="507" r:id="rId14"/>
    <p:sldId id="500" r:id="rId15"/>
    <p:sldId id="513" r:id="rId16"/>
    <p:sldId id="529" r:id="rId17"/>
    <p:sldId id="515" r:id="rId18"/>
    <p:sldId id="514" r:id="rId19"/>
    <p:sldId id="517" r:id="rId20"/>
    <p:sldId id="518" r:id="rId21"/>
    <p:sldId id="520" r:id="rId22"/>
    <p:sldId id="501" r:id="rId23"/>
    <p:sldId id="502" r:id="rId24"/>
    <p:sldId id="503" r:id="rId25"/>
    <p:sldId id="504" r:id="rId26"/>
    <p:sldId id="528" r:id="rId27"/>
    <p:sldId id="521" r:id="rId28"/>
    <p:sldId id="524" r:id="rId29"/>
    <p:sldId id="525" r:id="rId30"/>
    <p:sldId id="527" r:id="rId31"/>
    <p:sldId id="526" r:id="rId32"/>
    <p:sldId id="505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07EFF7CC-8686-4DD4-8AEB-DD7C7747548C}">
          <p14:sldIdLst>
            <p14:sldId id="256"/>
          </p14:sldIdLst>
        </p14:section>
        <p14:section name="relativization and arithmetization" id="{00806C34-7E64-4EF9-B7D6-10FE14EA675C}">
          <p14:sldIdLst>
            <p14:sldId id="326"/>
            <p14:sldId id="487"/>
            <p14:sldId id="488"/>
            <p14:sldId id="509"/>
            <p14:sldId id="490"/>
            <p14:sldId id="491"/>
            <p14:sldId id="493"/>
            <p14:sldId id="494"/>
            <p14:sldId id="511"/>
          </p14:sldIdLst>
        </p14:section>
        <p14:section name="bounded relativization" id="{1106455C-35CC-49BE-B7EF-EB718B5FD234}">
          <p14:sldIdLst>
            <p14:sldId id="492"/>
            <p14:sldId id="506"/>
            <p14:sldId id="507"/>
            <p14:sldId id="500"/>
            <p14:sldId id="513"/>
            <p14:sldId id="529"/>
            <p14:sldId id="515"/>
            <p14:sldId id="514"/>
            <p14:sldId id="517"/>
            <p14:sldId id="518"/>
            <p14:sldId id="520"/>
          </p14:sldIdLst>
        </p14:section>
        <p14:section name="a positive result" id="{F63DA959-FFDD-4A02-8468-5DBD6786BA40}">
          <p14:sldIdLst>
            <p14:sldId id="501"/>
            <p14:sldId id="502"/>
            <p14:sldId id="503"/>
            <p14:sldId id="504"/>
          </p14:sldIdLst>
        </p14:section>
        <p14:section name="an open problem" id="{059999A9-001B-411C-A3D9-A2DABF58305B}">
          <p14:sldIdLst>
            <p14:sldId id="528"/>
            <p14:sldId id="521"/>
            <p14:sldId id="524"/>
            <p14:sldId id="525"/>
            <p14:sldId id="527"/>
            <p14:sldId id="526"/>
          </p14:sldIdLst>
        </p14:section>
        <p14:section name="summary" id="{C49FACED-5B37-48B2-95C8-3D2622809579}">
          <p14:sldIdLst>
            <p14:sldId id="5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94E8"/>
    <a:srgbClr val="EB95EB"/>
    <a:srgbClr val="C7A1E3"/>
    <a:srgbClr val="C965B6"/>
    <a:srgbClr val="CA64CC"/>
    <a:srgbClr val="BD6CD6"/>
    <a:srgbClr val="FFFFFF"/>
    <a:srgbClr val="F359D2"/>
    <a:srgbClr val="7F6A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2" autoAdjust="0"/>
    <p:restoredTop sz="95245" autoAdjust="0"/>
  </p:normalViewPr>
  <p:slideViewPr>
    <p:cSldViewPr snapToGrid="0">
      <p:cViewPr varScale="1">
        <p:scale>
          <a:sx n="76" d="100"/>
          <a:sy n="76" d="100"/>
        </p:scale>
        <p:origin x="70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EB0CA-A161-4E7E-9255-C0D5A9127F68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A434-F86C-47D1-8EF1-050784D727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26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769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684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553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566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104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732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99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517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010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865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111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3791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249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100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6403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6786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6341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9983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4084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9270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448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8401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274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3825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399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2267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975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293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436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197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475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F6C6-FC23-4138-A227-9EE502F71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F4874C-AE94-4C23-B6A8-11C2F8C5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109FB4-2603-44D0-BE8E-F7CE3AB5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EBD448-D15D-49B2-B0D7-9D1ADE1B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41811-836C-4C46-BD36-1C658EB2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CF783-7BDF-43E9-8C79-2AF10995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56679C-BDCB-4E33-9768-9F7662F66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815D80-6DC6-4348-8240-76A9C10F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442C5B-6DFF-4A7E-94E0-AFD9B949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EC7CC-DE9C-4132-8E1C-D414460D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9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33176D-963C-4E32-B7A8-7B29343DD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A27919-40CE-4856-83A2-B16ADD29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8FDFA-537D-4EB5-9240-B7C1291B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9B4FD-AE29-4269-BB8D-5D52A7A4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2041D-F8B5-489B-99D6-C9541553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B182D-A715-4B57-8707-6EDC01E8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2C632-54DE-4CD5-A868-8D779311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3F326-4ABE-4E3B-B1FB-E25EC468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E674C-0AF8-4C43-A42D-AEB0ACCE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515C9-6490-45FA-BF2D-824CAEE0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50657-24EB-45D1-AAA1-C2929486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33C4B7-C688-40F4-A7FA-3CCD9BB8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34951-0E24-454B-AF5D-AB6CD36B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12C29-DA40-48E4-851D-A6DBCD4F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682CD-16D6-4BB7-BC4A-34496CF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426F8-19CF-43EE-A7BA-DF72D7C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B9058A-D27D-4DF0-BBD6-B0F63AE6E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6E2A5E-4BBD-47CC-8B53-9729B07B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110D84-AAE9-4052-82E5-84BFEF1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B0B143-28E5-4CBD-9815-5C72163C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5A4B51-97D1-4E8C-A611-482F308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2BDF8-474C-48A1-A122-4BDD7C5D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5C8B3-0350-4BAC-A8A3-1F3FCAD77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F2244E-414D-4325-8B5A-893541919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E8D5A0-3587-4CCA-88C4-5AEB75895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E0BAE6-022F-4091-B85B-81811BA0C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A835BD-53F5-4D96-87E9-01BB3A41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24B869-1841-4E6D-B43B-CDBFC10C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E98316-E2BC-4859-9E8D-5277755A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3B95E-0886-4CD4-BAC3-2F4AAB9C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38C1A7-D9F1-4A01-9DF9-8CEE50B1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6B5A38-3452-4522-8155-F54CB788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8FA476-DCEF-4972-9C1F-05764E94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4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EFD32D-84A2-46BA-80BE-A5F97EC7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08C92B-4B9A-4F7F-80E7-9F8F4974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91A30F-FEC6-4FAF-A164-A8FED3B4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27976-E0C5-48F3-8C0A-71460A9C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4F96F4-32B1-446F-BCC5-916BE24A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090E0-21A4-4800-B098-5A150B834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A409A2-3970-4823-B326-19A0B3B6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1E1B21-030A-4FBE-8EA4-35F79142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54F7F9-E4E5-488E-B3BD-CBDBE54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7991A-C1EC-48CD-AD2B-9011A133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B8D6B-8CAB-4F3B-89CD-296352BD2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15FFBA-6606-473C-9F3A-8F72B6AB4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BBA17-BBC7-49B3-BFCA-609E1631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8BE6B0-8D5B-40C7-8C1E-D8B1F39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35FFCD-DFC3-461C-B6B2-4C863009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D38534-A186-4769-B1DA-8B3CC4B4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E44459-F040-41DE-B599-09F0A6D7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B07CD-CBAA-476A-A780-65BF11541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BB98-C62E-4DF0-A29F-1F11724E06C4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5515A-C563-4C60-8AF8-8F2EA36C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208739-9C6E-4399-A73F-8D5E4C6D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5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28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28.pn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69.png"/><Relationship Id="rId5" Type="http://schemas.openxmlformats.org/officeDocument/2006/relationships/image" Target="../media/image64.png"/><Relationship Id="rId10" Type="http://schemas.openxmlformats.org/officeDocument/2006/relationships/image" Target="../media/image68.pn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13" Type="http://schemas.openxmlformats.org/officeDocument/2006/relationships/image" Target="../media/image87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1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58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0.png"/><Relationship Id="rId5" Type="http://schemas.openxmlformats.org/officeDocument/2006/relationships/image" Target="../media/image690.png"/><Relationship Id="rId4" Type="http://schemas.openxmlformats.org/officeDocument/2006/relationships/image" Target="../media/image10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0.png"/><Relationship Id="rId4" Type="http://schemas.openxmlformats.org/officeDocument/2006/relationships/image" Target="../media/image7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0.png"/><Relationship Id="rId3" Type="http://schemas.openxmlformats.org/officeDocument/2006/relationships/image" Target="../media/image740.png"/><Relationship Id="rId7" Type="http://schemas.openxmlformats.org/officeDocument/2006/relationships/image" Target="../media/image7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5" Type="http://schemas.openxmlformats.org/officeDocument/2006/relationships/image" Target="../media/image760.png"/><Relationship Id="rId4" Type="http://schemas.openxmlformats.org/officeDocument/2006/relationships/image" Target="../media/image7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13" Type="http://schemas.openxmlformats.org/officeDocument/2006/relationships/image" Target="../media/image116.png"/><Relationship Id="rId3" Type="http://schemas.openxmlformats.org/officeDocument/2006/relationships/image" Target="../media/image113.png"/><Relationship Id="rId7" Type="http://schemas.openxmlformats.org/officeDocument/2006/relationships/image" Target="../media/image661.png"/><Relationship Id="rId12" Type="http://schemas.openxmlformats.org/officeDocument/2006/relationships/image" Target="../media/image1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0.png"/><Relationship Id="rId11" Type="http://schemas.openxmlformats.org/officeDocument/2006/relationships/image" Target="../media/image114.png"/><Relationship Id="rId10" Type="http://schemas.openxmlformats.org/officeDocument/2006/relationships/image" Target="../media/image680.png"/><Relationship Id="rId9" Type="http://schemas.openxmlformats.org/officeDocument/2006/relationships/image" Target="../media/image671.png"/><Relationship Id="rId14" Type="http://schemas.openxmlformats.org/officeDocument/2006/relationships/image" Target="../media/image11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5.png"/><Relationship Id="rId3" Type="http://schemas.openxmlformats.org/officeDocument/2006/relationships/image" Target="../media/image114.png"/><Relationship Id="rId7" Type="http://schemas.openxmlformats.org/officeDocument/2006/relationships/image" Target="../media/image121.png"/><Relationship Id="rId12" Type="http://schemas.openxmlformats.org/officeDocument/2006/relationships/image" Target="../media/image1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661.png"/><Relationship Id="rId5" Type="http://schemas.openxmlformats.org/officeDocument/2006/relationships/image" Target="../media/image119.png"/><Relationship Id="rId15" Type="http://schemas.openxmlformats.org/officeDocument/2006/relationships/image" Target="../media/image127.png"/><Relationship Id="rId10" Type="http://schemas.openxmlformats.org/officeDocument/2006/relationships/image" Target="../media/image640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30.png"/><Relationship Id="rId3" Type="http://schemas.openxmlformats.org/officeDocument/2006/relationships/image" Target="../media/image114.png"/><Relationship Id="rId7" Type="http://schemas.openxmlformats.org/officeDocument/2006/relationships/image" Target="../media/image121.png"/><Relationship Id="rId12" Type="http://schemas.openxmlformats.org/officeDocument/2006/relationships/image" Target="../media/image1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661.png"/><Relationship Id="rId5" Type="http://schemas.openxmlformats.org/officeDocument/2006/relationships/image" Target="../media/image119.png"/><Relationship Id="rId15" Type="http://schemas.openxmlformats.org/officeDocument/2006/relationships/image" Target="../media/image132.png"/><Relationship Id="rId10" Type="http://schemas.openxmlformats.org/officeDocument/2006/relationships/image" Target="../media/image640.png"/><Relationship Id="rId4" Type="http://schemas.openxmlformats.org/officeDocument/2006/relationships/image" Target="../media/image118.png"/><Relationship Id="rId9" Type="http://schemas.openxmlformats.org/officeDocument/2006/relationships/image" Target="../media/image128.png"/><Relationship Id="rId14" Type="http://schemas.openxmlformats.org/officeDocument/2006/relationships/image" Target="../media/image13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790.png"/><Relationship Id="rId7" Type="http://schemas.openxmlformats.org/officeDocument/2006/relationships/image" Target="../media/image1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0.png"/><Relationship Id="rId5" Type="http://schemas.openxmlformats.org/officeDocument/2006/relationships/image" Target="../media/image810.png"/><Relationship Id="rId4" Type="http://schemas.openxmlformats.org/officeDocument/2006/relationships/image" Target="../media/image800.png"/><Relationship Id="rId9" Type="http://schemas.openxmlformats.org/officeDocument/2006/relationships/image" Target="../media/image10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7.png"/><Relationship Id="rId4" Type="http://schemas.openxmlformats.org/officeDocument/2006/relationships/image" Target="../media/image1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0.png"/><Relationship Id="rId4" Type="http://schemas.openxmlformats.org/officeDocument/2006/relationships/image" Target="../media/image2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4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28D20-0ED6-47AE-B972-945EC06E7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738" y="488006"/>
            <a:ext cx="10314523" cy="1573485"/>
          </a:xfrm>
          <a:gradFill>
            <a:gsLst>
              <a:gs pos="0">
                <a:srgbClr val="C7A1E3">
                  <a:lumMod val="90000"/>
                  <a:lumOff val="10000"/>
                </a:srgbClr>
              </a:gs>
              <a:gs pos="50000">
                <a:srgbClr val="E094E8">
                  <a:lumMod val="95000"/>
                  <a:lumOff val="5000"/>
                </a:srgbClr>
              </a:gs>
              <a:gs pos="100000">
                <a:srgbClr val="EB95EB">
                  <a:lumMod val="95000"/>
                  <a:lumOff val="5000"/>
                </a:srgbClr>
              </a:gs>
            </a:gsLst>
          </a:gradFill>
          <a:ln>
            <a:solidFill>
              <a:srgbClr val="E094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sz="5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Bounded Relativization</a:t>
            </a:r>
            <a:endParaRPr lang="zh-CN" altLang="en-US" sz="5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7F65CBA-7D19-0178-F86F-AE3398D99C5A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0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702A064-9904-BFE5-664E-D61DDAD0E77D}"/>
              </a:ext>
            </a:extLst>
          </p:cNvPr>
          <p:cNvSpPr txBox="1"/>
          <p:nvPr/>
        </p:nvSpPr>
        <p:spPr>
          <a:xfrm>
            <a:off x="938738" y="4237709"/>
            <a:ext cx="3685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Shuichi Hirahara</a:t>
            </a:r>
          </a:p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National Institute of Informatics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E736097-F3ED-44A1-2BE2-83F670633C69}"/>
                  </a:ext>
                </a:extLst>
              </p:cNvPr>
              <p:cNvSpPr txBox="1"/>
              <p:nvPr/>
            </p:nvSpPr>
            <p:spPr>
              <a:xfrm>
                <a:off x="4736310" y="4236062"/>
                <a:ext cx="272890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Zhenjian Lu</a:t>
                </a:r>
              </a:p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University of Oxford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University of Warwick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E736097-F3ED-44A1-2BE2-83F670633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310" y="4236062"/>
                <a:ext cx="2728905" cy="1077218"/>
              </a:xfrm>
              <a:prstGeom prst="rect">
                <a:avLst/>
              </a:prstGeom>
              <a:blipFill>
                <a:blip r:embed="rId3"/>
                <a:stretch>
                  <a:fillRect l="-1786" t="-3955" r="-223" b="-96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AB8DF918-99BD-87C7-E36C-D38B3C5B955C}"/>
              </a:ext>
            </a:extLst>
          </p:cNvPr>
          <p:cNvSpPr txBox="1"/>
          <p:nvPr/>
        </p:nvSpPr>
        <p:spPr>
          <a:xfrm>
            <a:off x="8110822" y="4237709"/>
            <a:ext cx="2454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Hanlin Ren</a:t>
            </a:r>
          </a:p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University of Oxford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4ABF4E-CB58-A34A-C360-BDE616398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219" y="2460766"/>
            <a:ext cx="1714500" cy="1714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Zhenjian Lu joins the department as a Research Fellow - News">
            <a:extLst>
              <a:ext uri="{FF2B5EF4-FFF2-40B4-BE49-F238E27FC236}">
                <a16:creationId xmlns:a16="http://schemas.microsoft.com/office/drawing/2014/main" id="{553A47E7-7077-E1DA-6D73-55BFC09E5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7" y="2459986"/>
            <a:ext cx="1241701" cy="17152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6AF5027F-9488-D205-2883-FC4ED6D6CA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3778" y="2460766"/>
            <a:ext cx="1688789" cy="1715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72" name="Picture 4" descr="University of Warwick homepage">
            <a:extLst>
              <a:ext uri="{FF2B5EF4-FFF2-40B4-BE49-F238E27FC236}">
                <a16:creationId xmlns:a16="http://schemas.microsoft.com/office/drawing/2014/main" id="{2F9FE9BB-16E2-D5D0-9818-7AB8D690E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4242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6CB414-C927-697B-1386-39C1839E9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219" y="5369580"/>
            <a:ext cx="4056281" cy="13021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19DD078-1A71-E809-BE63-E689F27D4141}"/>
              </a:ext>
            </a:extLst>
          </p:cNvPr>
          <p:cNvSpPr txBox="1"/>
          <p:nvPr/>
        </p:nvSpPr>
        <p:spPr>
          <a:xfrm>
            <a:off x="6828499" y="5422725"/>
            <a:ext cx="3439282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Nov 23, 2023</a:t>
            </a:r>
          </a:p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Complexity Meetings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1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rgbClr val="C7A1E3">
                  <a:lumMod val="90000"/>
                  <a:lumOff val="10000"/>
                </a:srgbClr>
              </a:gs>
              <a:gs pos="50000">
                <a:srgbClr val="EB95EB">
                  <a:lumMod val="95000"/>
                  <a:lumOff val="5000"/>
                </a:srgbClr>
              </a:gs>
              <a:gs pos="100000">
                <a:srgbClr val="EB95EB">
                  <a:lumMod val="95000"/>
                  <a:lumOff val="5000"/>
                </a:srgbClr>
              </a:gs>
            </a:gsLst>
          </a:gradFill>
          <a:ln>
            <a:solidFill>
              <a:srgbClr val="E094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Debates Around </a:t>
            </a:r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Algebrization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9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4F079BD-C974-7344-3CE6-3D3D7D11461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573836" y="4313396"/>
            <a:ext cx="1426867" cy="18736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对话气泡: 矩形 12">
                <a:extLst>
                  <a:ext uri="{FF2B5EF4-FFF2-40B4-BE49-F238E27FC236}">
                    <a16:creationId xmlns:a16="http://schemas.microsoft.com/office/drawing/2014/main" id="{5EF9DD71-370A-E6F9-9209-EA66C41A900B}"/>
                  </a:ext>
                </a:extLst>
              </p:cNvPr>
              <p:cNvSpPr/>
              <p:nvPr/>
            </p:nvSpPr>
            <p:spPr>
              <a:xfrm>
                <a:off x="2363985" y="2060087"/>
                <a:ext cx="6039785" cy="1823047"/>
              </a:xfrm>
              <a:prstGeom prst="wedgeRectCallout">
                <a:avLst>
                  <a:gd name="adj1" fmla="val -64169"/>
                  <a:gd name="adj2" fmla="val -12764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Algebrization</a:t>
                </a:r>
                <a:r>
                  <a:rPr lang="zh-CN" alt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is great!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Captures “relativization + interactive proofs” reasonably well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Explains the difficulty of resolving major open problems such as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𝐍𝐄𝐗𝐏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vs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b>
                    </m:sSub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对话气泡: 矩形 12">
                <a:extLst>
                  <a:ext uri="{FF2B5EF4-FFF2-40B4-BE49-F238E27FC236}">
                    <a16:creationId xmlns:a16="http://schemas.microsoft.com/office/drawing/2014/main" id="{5EF9DD71-370A-E6F9-9209-EA66C41A90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985" y="2060087"/>
                <a:ext cx="6039785" cy="1823047"/>
              </a:xfrm>
              <a:prstGeom prst="wedgeRectCallout">
                <a:avLst>
                  <a:gd name="adj1" fmla="val -64169"/>
                  <a:gd name="adj2" fmla="val -12764"/>
                </a:avLst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F38E35DF-8BD5-9011-08F4-0C43355668A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09824" y="2060087"/>
            <a:ext cx="1426866" cy="18839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对话气泡: 矩形 15">
                <a:extLst>
                  <a:ext uri="{FF2B5EF4-FFF2-40B4-BE49-F238E27FC236}">
                    <a16:creationId xmlns:a16="http://schemas.microsoft.com/office/drawing/2014/main" id="{C05A45BE-ED5D-D6C2-65E2-E34868F3F158}"/>
                  </a:ext>
                </a:extLst>
              </p:cNvPr>
              <p:cNvSpPr/>
              <p:nvPr/>
            </p:nvSpPr>
            <p:spPr>
              <a:xfrm>
                <a:off x="5227901" y="4398560"/>
                <a:ext cx="4919155" cy="2004216"/>
              </a:xfrm>
              <a:prstGeom prst="wedgeRectCallout">
                <a:avLst>
                  <a:gd name="adj1" fmla="val 67291"/>
                  <a:gd name="adj2" fmla="val -35528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Algebrization</a:t>
                </a:r>
                <a:r>
                  <a:rPr lang="zh-CN" alt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is subtle </a:t>
                </a:r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</a:t>
                </a:r>
                <a:endParaRPr lang="en-US" altLang="zh-CN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Conceptually difficult to reason about, for slightly complicated statements…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Many different versions of 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algebrization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each with its own pros and cons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Does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𝐌𝐈𝐏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2000" b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𝐑𝐄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algebrize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6" name="对话气泡: 矩形 15">
                <a:extLst>
                  <a:ext uri="{FF2B5EF4-FFF2-40B4-BE49-F238E27FC236}">
                    <a16:creationId xmlns:a16="http://schemas.microsoft.com/office/drawing/2014/main" id="{C05A45BE-ED5D-D6C2-65E2-E34868F3F1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901" y="4398560"/>
                <a:ext cx="4919155" cy="2004216"/>
              </a:xfrm>
              <a:prstGeom prst="wedgeRectCallout">
                <a:avLst>
                  <a:gd name="adj1" fmla="val 67291"/>
                  <a:gd name="adj2" fmla="val -35528"/>
                </a:avLst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177FB170-063B-FA5A-27B0-C0621D2C4D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6690" y="5749925"/>
            <a:ext cx="2990850" cy="742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66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rgbClr val="C7A1E3">
                  <a:lumMod val="90000"/>
                  <a:lumOff val="10000"/>
                </a:srgbClr>
              </a:gs>
              <a:gs pos="50000">
                <a:srgbClr val="EB95EB">
                  <a:lumMod val="95000"/>
                  <a:lumOff val="5000"/>
                </a:srgbClr>
              </a:gs>
              <a:gs pos="100000">
                <a:srgbClr val="EB95EB">
                  <a:lumMod val="95000"/>
                  <a:lumOff val="5000"/>
                </a:srgbClr>
              </a:gs>
            </a:gsLst>
          </a:gradFill>
          <a:ln>
            <a:solidFill>
              <a:srgbClr val="E094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This work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10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39409C8-7716-98AD-199D-7863B85335F2}"/>
              </a:ext>
            </a:extLst>
          </p:cNvPr>
          <p:cNvGrpSpPr/>
          <p:nvPr/>
        </p:nvGrpSpPr>
        <p:grpSpPr>
          <a:xfrm>
            <a:off x="2009669" y="1938331"/>
            <a:ext cx="4170067" cy="1135463"/>
            <a:chOff x="2009669" y="1938331"/>
            <a:chExt cx="4170067" cy="1135463"/>
          </a:xfrm>
        </p:grpSpPr>
        <p:sp>
          <p:nvSpPr>
            <p:cNvPr id="10" name="对话气泡: 椭圆形 9">
              <a:extLst>
                <a:ext uri="{FF2B5EF4-FFF2-40B4-BE49-F238E27FC236}">
                  <a16:creationId xmlns:a16="http://schemas.microsoft.com/office/drawing/2014/main" id="{CB631EAC-FFCA-4D02-EB0C-656D80861B96}"/>
                </a:ext>
              </a:extLst>
            </p:cNvPr>
            <p:cNvSpPr/>
            <p:nvPr/>
          </p:nvSpPr>
          <p:spPr>
            <a:xfrm>
              <a:off x="2009669" y="1938331"/>
              <a:ext cx="4170067" cy="1135463"/>
            </a:xfrm>
            <a:prstGeom prst="wedgeEllipseCallout">
              <a:avLst>
                <a:gd name="adj1" fmla="val -59632"/>
                <a:gd name="adj2" fmla="val -19801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310F6BC-24C4-DF02-469F-955E5EA642C5}"/>
                </a:ext>
              </a:extLst>
            </p:cNvPr>
            <p:cNvSpPr txBox="1"/>
            <p:nvPr/>
          </p:nvSpPr>
          <p:spPr>
            <a:xfrm>
              <a:off x="2371410" y="2108152"/>
              <a:ext cx="37245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One step back: are oracle results truly useless?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图片 14" descr="卡通人物&#10;&#10;中度可信度描述已自动生成">
            <a:extLst>
              <a:ext uri="{FF2B5EF4-FFF2-40B4-BE49-F238E27FC236}">
                <a16:creationId xmlns:a16="http://schemas.microsoft.com/office/drawing/2014/main" id="{93633232-7B7B-3078-9EBC-BD497DE3A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104" y="2005738"/>
            <a:ext cx="2136112" cy="2136112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B196D320-92BE-B6D2-7752-5A76F3C16021}"/>
              </a:ext>
            </a:extLst>
          </p:cNvPr>
          <p:cNvGrpSpPr/>
          <p:nvPr/>
        </p:nvGrpSpPr>
        <p:grpSpPr>
          <a:xfrm>
            <a:off x="6541478" y="2417825"/>
            <a:ext cx="3888714" cy="1631661"/>
            <a:chOff x="6541478" y="2417825"/>
            <a:chExt cx="3888714" cy="1631661"/>
          </a:xfrm>
        </p:grpSpPr>
        <p:sp>
          <p:nvSpPr>
            <p:cNvPr id="17" name="对话气泡: 椭圆形 16">
              <a:extLst>
                <a:ext uri="{FF2B5EF4-FFF2-40B4-BE49-F238E27FC236}">
                  <a16:creationId xmlns:a16="http://schemas.microsoft.com/office/drawing/2014/main" id="{618896BF-C052-9C81-52F6-5C19D8C5AF84}"/>
                </a:ext>
              </a:extLst>
            </p:cNvPr>
            <p:cNvSpPr/>
            <p:nvPr/>
          </p:nvSpPr>
          <p:spPr>
            <a:xfrm>
              <a:off x="6541478" y="2417825"/>
              <a:ext cx="3888714" cy="1631661"/>
            </a:xfrm>
            <a:prstGeom prst="wedgeEllipseCallout">
              <a:avLst>
                <a:gd name="adj1" fmla="val 52428"/>
                <a:gd name="adj2" fmla="val -42586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DFA1AA7-FB84-3F59-3151-930E21805082}"/>
                </a:ext>
              </a:extLst>
            </p:cNvPr>
            <p:cNvSpPr txBox="1"/>
            <p:nvPr/>
          </p:nvSpPr>
          <p:spPr>
            <a:xfrm>
              <a:off x="6906568" y="2627354"/>
              <a:ext cx="34851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Not really, if you also consider the </a:t>
              </a:r>
              <a:r>
                <a:rPr lang="en-US" altLang="zh-CN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complexity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 of the oracle itself!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951D036-F391-C887-D875-CC0D953FF088}"/>
                  </a:ext>
                </a:extLst>
              </p:cNvPr>
              <p:cNvSpPr txBox="1"/>
              <p:nvPr/>
            </p:nvSpPr>
            <p:spPr>
              <a:xfrm>
                <a:off x="747764" y="4344860"/>
                <a:ext cx="8496719" cy="46288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Observation: For every oracle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𝐈𝐏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0">
                            <a:latin typeface="Cambria Math" panose="02040503050406030204" pitchFamily="18" charset="0"/>
                          </a:rPr>
                          <m:t>𝐏𝐒𝐏𝐀𝐂</m:t>
                        </m:r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951D036-F391-C887-D875-CC0D953FF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64" y="4344860"/>
                <a:ext cx="8496719" cy="4628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DF12BF85-62DC-B7A3-7BE5-8DF0AE1817DE}"/>
                  </a:ext>
                </a:extLst>
              </p:cNvPr>
              <p:cNvSpPr txBox="1"/>
              <p:nvPr/>
            </p:nvSpPr>
            <p:spPr>
              <a:xfrm>
                <a:off x="643096" y="5188331"/>
                <a:ext cx="9692473" cy="107927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Proof</a:t>
                </a:r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𝐈𝐏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relativizing,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𝐈𝐏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0">
                            <a:latin typeface="Cambria Math" panose="02040503050406030204" pitchFamily="18" charset="0"/>
                          </a:rPr>
                          <m:t>𝐏𝐒𝐏𝐀𝐂</m:t>
                        </m:r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On the other hand, since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0">
                            <a:latin typeface="Cambria Math" panose="02040503050406030204" pitchFamily="18" charset="0"/>
                          </a:rPr>
                          <m:t>𝐏𝐒𝐏𝐀𝐂</m:t>
                        </m:r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𝐈𝐏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𝐈𝐏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DF12BF85-62DC-B7A3-7BE5-8DF0AE181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96" y="5188331"/>
                <a:ext cx="9692473" cy="10792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图片 22">
            <a:extLst>
              <a:ext uri="{FF2B5EF4-FFF2-40B4-BE49-F238E27FC236}">
                <a16:creationId xmlns:a16="http://schemas.microsoft.com/office/drawing/2014/main" id="{AF9172F8-7906-75B8-BF7F-8AE666AF841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09824" y="2060087"/>
            <a:ext cx="1426866" cy="188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5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rgbClr val="C7A1E3">
                  <a:lumMod val="90000"/>
                  <a:lumOff val="10000"/>
                </a:srgbClr>
              </a:gs>
              <a:gs pos="50000">
                <a:srgbClr val="EB95EB">
                  <a:lumMod val="95000"/>
                  <a:lumOff val="5000"/>
                </a:srgbClr>
              </a:gs>
              <a:gs pos="100000">
                <a:srgbClr val="EB95EB">
                  <a:lumMod val="95000"/>
                  <a:lumOff val="5000"/>
                </a:srgbClr>
              </a:gs>
            </a:gsLst>
          </a:gradFill>
          <a:ln>
            <a:solidFill>
              <a:srgbClr val="E094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Bounded Relativization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11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B8016F3-B526-5691-9D6E-A41C86FC31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For a complexity class 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𝕮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a statement is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𝕮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-relativizing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if it is true relative to every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𝕮</m:t>
                    </m:r>
                  </m:oMath>
                </a14:m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𝐈𝐏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-relativizing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𝐌𝐈𝐏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𝐑𝐄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𝐑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 (i.e., computable-)relativizing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B8016F3-B526-5691-9D6E-A41C86FC31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 r="-17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84FA8C2C-3C37-E0AE-C8FF-A1813DE448B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24767" y="4791378"/>
            <a:ext cx="1426866" cy="188391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EE1325F9-0118-A6CB-6C82-1B9495A89B99}"/>
              </a:ext>
            </a:extLst>
          </p:cNvPr>
          <p:cNvGrpSpPr/>
          <p:nvPr/>
        </p:nvGrpSpPr>
        <p:grpSpPr>
          <a:xfrm>
            <a:off x="1293481" y="3497183"/>
            <a:ext cx="2902670" cy="1514096"/>
            <a:chOff x="551075" y="3260703"/>
            <a:chExt cx="3025727" cy="1514096"/>
          </a:xfrm>
        </p:grpSpPr>
        <p:sp>
          <p:nvSpPr>
            <p:cNvPr id="5" name="对话气泡: 椭圆形 4">
              <a:extLst>
                <a:ext uri="{FF2B5EF4-FFF2-40B4-BE49-F238E27FC236}">
                  <a16:creationId xmlns:a16="http://schemas.microsoft.com/office/drawing/2014/main" id="{B63D805B-6AF5-5A94-70A0-D4595AF855D2}"/>
                </a:ext>
              </a:extLst>
            </p:cNvPr>
            <p:cNvSpPr/>
            <p:nvPr/>
          </p:nvSpPr>
          <p:spPr>
            <a:xfrm>
              <a:off x="551075" y="3260703"/>
              <a:ext cx="3025727" cy="1514096"/>
            </a:xfrm>
            <a:prstGeom prst="wedgeEllipseCallout">
              <a:avLst>
                <a:gd name="adj1" fmla="val -51486"/>
                <a:gd name="adj2" fmla="val 44522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0912AC09-CDBC-7598-6C4D-E91388410838}"/>
                </a:ext>
              </a:extLst>
            </p:cNvPr>
            <p:cNvSpPr txBox="1"/>
            <p:nvPr/>
          </p:nvSpPr>
          <p:spPr>
            <a:xfrm>
              <a:off x="781126" y="3432831"/>
              <a:ext cx="27057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This captures a bunch of results proven by “relativizing techniques + interactive proofs”!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卷形: 垂直 18">
                <a:extLst>
                  <a:ext uri="{FF2B5EF4-FFF2-40B4-BE49-F238E27FC236}">
                    <a16:creationId xmlns:a16="http://schemas.microsoft.com/office/drawing/2014/main" id="{6D8EFDCB-51CE-C2E5-098B-3D85FD0F91CE}"/>
                  </a:ext>
                </a:extLst>
              </p:cNvPr>
              <p:cNvSpPr/>
              <p:nvPr/>
            </p:nvSpPr>
            <p:spPr>
              <a:xfrm>
                <a:off x="7615310" y="3827157"/>
                <a:ext cx="4271890" cy="1885956"/>
              </a:xfrm>
              <a:prstGeom prst="verticalScroll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in IW01: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Suppose XXX.    We show YYY. Hence ZZZ.     Since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𝐈𝐏</m:t>
                    </m:r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it follows    that VVV and UUU holds. Hence the theorem is true.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卷形: 垂直 18">
                <a:extLst>
                  <a:ext uri="{FF2B5EF4-FFF2-40B4-BE49-F238E27FC236}">
                    <a16:creationId xmlns:a16="http://schemas.microsoft.com/office/drawing/2014/main" id="{6D8EFDCB-51CE-C2E5-098B-3D85FD0F91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310" y="3827157"/>
                <a:ext cx="4271890" cy="1885956"/>
              </a:xfrm>
              <a:prstGeom prst="verticalScroll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组合 29">
            <a:extLst>
              <a:ext uri="{FF2B5EF4-FFF2-40B4-BE49-F238E27FC236}">
                <a16:creationId xmlns:a16="http://schemas.microsoft.com/office/drawing/2014/main" id="{D3F0D0B8-8BA0-3617-A625-3736D6AB1B7B}"/>
              </a:ext>
            </a:extLst>
          </p:cNvPr>
          <p:cNvGrpSpPr/>
          <p:nvPr/>
        </p:nvGrpSpPr>
        <p:grpSpPr>
          <a:xfrm>
            <a:off x="4476277" y="4021178"/>
            <a:ext cx="3032279" cy="1925056"/>
            <a:chOff x="4323873" y="4021178"/>
            <a:chExt cx="3032279" cy="19250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116A279B-E32F-75FE-E23E-FE001C0F3A93}"/>
                    </a:ext>
                  </a:extLst>
                </p:cNvPr>
                <p:cNvSpPr txBox="1"/>
                <p:nvPr/>
              </p:nvSpPr>
              <p:spPr>
                <a:xfrm>
                  <a:off x="4981812" y="4021178"/>
                  <a:ext cx="1597018" cy="646331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𝐄𝐗𝐏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𝐁𝐏𝐏</m:t>
                        </m:r>
                      </m:oMath>
                    </m:oMathPara>
                  </a14:m>
                  <a:endPara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(uniform </a:t>
                  </a:r>
                  <a:r>
                    <a:rPr lang="en-US" altLang="zh-CN" sz="1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lb</a:t>
                  </a:r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116A279B-E32F-75FE-E23E-FE001C0F3A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1812" y="4021178"/>
                  <a:ext cx="1597018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8108A3B9-9074-1AFC-26D4-0BD612AF9BC5}"/>
                    </a:ext>
                  </a:extLst>
                </p:cNvPr>
                <p:cNvSpPr txBox="1"/>
                <p:nvPr/>
              </p:nvSpPr>
              <p:spPr>
                <a:xfrm>
                  <a:off x="4323873" y="5299903"/>
                  <a:ext cx="2910735" cy="646331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𝐁𝐏𝐏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io</m:t>
                        </m:r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heur</m:t>
                        </m:r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𝐒𝐔𝐁𝐄𝐗𝐏</m:t>
                        </m:r>
                      </m:oMath>
                    </m:oMathPara>
                  </a14:m>
                  <a:endPara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(avg-case </a:t>
                  </a:r>
                  <a:r>
                    <a:rPr lang="en-US" altLang="zh-CN" sz="1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derand</a:t>
                  </a:r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8108A3B9-9074-1AFC-26D4-0BD612AF9B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3873" y="5299903"/>
                  <a:ext cx="2910735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BDAA5C14-2EA9-6FF9-DCD9-0F0B196367ED}"/>
                </a:ext>
              </a:extLst>
            </p:cNvPr>
            <p:cNvGrpSpPr/>
            <p:nvPr/>
          </p:nvGrpSpPr>
          <p:grpSpPr>
            <a:xfrm rot="5400000">
              <a:off x="5639811" y="3547371"/>
              <a:ext cx="521950" cy="2910733"/>
              <a:chOff x="1803906" y="4079279"/>
              <a:chExt cx="521950" cy="2910733"/>
            </a:xfrm>
          </p:grpSpPr>
          <p:sp>
            <p:nvSpPr>
              <p:cNvPr id="28" name="箭头: 右 27">
                <a:extLst>
                  <a:ext uri="{FF2B5EF4-FFF2-40B4-BE49-F238E27FC236}">
                    <a16:creationId xmlns:a16="http://schemas.microsoft.com/office/drawing/2014/main" id="{1132ACE1-DB62-60DD-B991-E7B128564E93}"/>
                  </a:ext>
                </a:extLst>
              </p:cNvPr>
              <p:cNvSpPr/>
              <p:nvPr/>
            </p:nvSpPr>
            <p:spPr>
              <a:xfrm>
                <a:off x="1803906" y="5534646"/>
                <a:ext cx="521950" cy="243085"/>
              </a:xfrm>
              <a:prstGeom prst="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E08C39A4-5C8C-96AB-0866-83118F9B496E}"/>
                  </a:ext>
                </a:extLst>
              </p:cNvPr>
              <p:cNvSpPr txBox="1"/>
              <p:nvPr/>
            </p:nvSpPr>
            <p:spPr>
              <a:xfrm rot="16200000">
                <a:off x="590483" y="5349980"/>
                <a:ext cx="2910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Impagliazzo-Wigderson’01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447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rgbClr val="C7A1E3">
                  <a:lumMod val="90000"/>
                  <a:lumOff val="10000"/>
                </a:srgbClr>
              </a:gs>
              <a:gs pos="50000">
                <a:srgbClr val="EB95EB">
                  <a:lumMod val="95000"/>
                  <a:lumOff val="5000"/>
                </a:srgbClr>
              </a:gs>
              <a:gs pos="100000">
                <a:srgbClr val="EB95EB">
                  <a:lumMod val="95000"/>
                  <a:lumOff val="5000"/>
                </a:srgbClr>
              </a:gs>
            </a:gsLst>
          </a:gradFill>
          <a:ln>
            <a:solidFill>
              <a:srgbClr val="E094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Bounded Relativization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11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B8016F3-B526-5691-9D6E-A41C86FC31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For a complexity class 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𝕮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a statement is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𝕮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-relativizing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if it is true relative to every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𝕮</m:t>
                    </m:r>
                  </m:oMath>
                </a14:m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𝐈𝐏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-relativizing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𝐌𝐈𝐏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𝐑𝐄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𝐑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 (i.e., computable-)relativizing</a:t>
                </a: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B8016F3-B526-5691-9D6E-A41C86FC31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 r="-17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84FA8C2C-3C37-E0AE-C8FF-A1813DE448B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24767" y="4791378"/>
            <a:ext cx="1426866" cy="18839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卷形: 垂直 7">
                <a:extLst>
                  <a:ext uri="{FF2B5EF4-FFF2-40B4-BE49-F238E27FC236}">
                    <a16:creationId xmlns:a16="http://schemas.microsoft.com/office/drawing/2014/main" id="{9740E972-CFBB-CC75-067A-12C198BD836A}"/>
                  </a:ext>
                </a:extLst>
              </p:cNvPr>
              <p:cNvSpPr/>
              <p:nvPr/>
            </p:nvSpPr>
            <p:spPr>
              <a:xfrm>
                <a:off x="7615310" y="3827157"/>
                <a:ext cx="4271890" cy="1885956"/>
              </a:xfrm>
              <a:prstGeom prst="verticalScroll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in IW01: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b="0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XXX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 We show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b="0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YYY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 Hence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b="0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ZZZ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𝐈𝐏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𝐏𝐒𝐏𝐀𝐂</m:t>
                        </m:r>
                        <m:r>
                          <a:rPr lang="en-US" altLang="zh-CN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it follows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b="0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VVV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  <m:r>
                      <a:rPr lang="en-US" altLang="zh-C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b="0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UUU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  <m:r>
                      <a:rPr lang="en-US" altLang="zh-C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holds. Hence the theorem is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-relativizing.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卷形: 垂直 7">
                <a:extLst>
                  <a:ext uri="{FF2B5EF4-FFF2-40B4-BE49-F238E27FC236}">
                    <a16:creationId xmlns:a16="http://schemas.microsoft.com/office/drawing/2014/main" id="{9740E972-CFBB-CC75-067A-12C198BD8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310" y="3827157"/>
                <a:ext cx="4271890" cy="1885956"/>
              </a:xfrm>
              <a:prstGeom prst="verticalScroll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组合 14">
            <a:extLst>
              <a:ext uri="{FF2B5EF4-FFF2-40B4-BE49-F238E27FC236}">
                <a16:creationId xmlns:a16="http://schemas.microsoft.com/office/drawing/2014/main" id="{63A1E3C1-E4F1-766A-25F9-0496F18AF2F7}"/>
              </a:ext>
            </a:extLst>
          </p:cNvPr>
          <p:cNvGrpSpPr/>
          <p:nvPr/>
        </p:nvGrpSpPr>
        <p:grpSpPr>
          <a:xfrm>
            <a:off x="1913682" y="5076697"/>
            <a:ext cx="2515907" cy="1606140"/>
            <a:chOff x="1498103" y="4502644"/>
            <a:chExt cx="2515907" cy="1606140"/>
          </a:xfrm>
        </p:grpSpPr>
        <p:sp>
          <p:nvSpPr>
            <p:cNvPr id="16" name="思想气泡: 云 15">
              <a:extLst>
                <a:ext uri="{FF2B5EF4-FFF2-40B4-BE49-F238E27FC236}">
                  <a16:creationId xmlns:a16="http://schemas.microsoft.com/office/drawing/2014/main" id="{5F23F38C-1CD2-C6C9-367D-D28ACBFD5EF1}"/>
                </a:ext>
              </a:extLst>
            </p:cNvPr>
            <p:cNvSpPr/>
            <p:nvPr/>
          </p:nvSpPr>
          <p:spPr>
            <a:xfrm>
              <a:off x="1498103" y="4502644"/>
              <a:ext cx="2430301" cy="1606140"/>
            </a:xfrm>
            <a:prstGeom prst="cloudCallout">
              <a:avLst>
                <a:gd name="adj1" fmla="val -72740"/>
                <a:gd name="adj2" fmla="val -42045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53142BB7-59FA-DB25-47FE-16A8F1AD7009}"/>
                    </a:ext>
                  </a:extLst>
                </p:cNvPr>
                <p:cNvSpPr txBox="1"/>
                <p:nvPr/>
              </p:nvSpPr>
              <p:spPr>
                <a:xfrm>
                  <a:off x="1700278" y="4700204"/>
                  <a:ext cx="2313732" cy="12068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(by simply replacing </a:t>
                  </a:r>
                  <a14:m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𝐈𝐏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𝐏𝐒𝐏𝐀𝐂𝐄</m:t>
                      </m:r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with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𝐈𝐏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𝐏𝐒𝐏𝐀𝐂𝐄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sup>
                      </m:sSup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everywhere)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53142BB7-59FA-DB25-47FE-16A8F1AD70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0278" y="4700204"/>
                  <a:ext cx="2313732" cy="1206869"/>
                </a:xfrm>
                <a:prstGeom prst="rect">
                  <a:avLst/>
                </a:prstGeom>
                <a:blipFill>
                  <a:blip r:embed="rId6"/>
                  <a:stretch>
                    <a:fillRect l="-2105" t="-2525" r="-263" b="-707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2A83E3CA-BC6A-0B88-6749-C33911D68575}"/>
              </a:ext>
            </a:extLst>
          </p:cNvPr>
          <p:cNvGrpSpPr/>
          <p:nvPr/>
        </p:nvGrpSpPr>
        <p:grpSpPr>
          <a:xfrm>
            <a:off x="4350496" y="4017555"/>
            <a:ext cx="3205831" cy="1973168"/>
            <a:chOff x="4176325" y="4017555"/>
            <a:chExt cx="3205831" cy="19731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D1654AFC-6684-63A1-787B-81FB16F13530}"/>
                    </a:ext>
                  </a:extLst>
                </p:cNvPr>
                <p:cNvSpPr txBox="1"/>
                <p:nvPr/>
              </p:nvSpPr>
              <p:spPr>
                <a:xfrm>
                  <a:off x="4873796" y="4017555"/>
                  <a:ext cx="1810887" cy="64735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>
                                <a:latin typeface="Cambria Math" panose="02040503050406030204" pitchFamily="18" charset="0"/>
                              </a:rPr>
                              <m:t>𝐄𝐗</m:t>
                            </m:r>
                            <m:r>
                              <a:rPr lang="en-US" altLang="zh-CN" sz="2000" b="1" i="0" smtClean="0"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sSup>
                          <m:sSup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>
                                <a:latin typeface="Cambria Math" panose="02040503050406030204" pitchFamily="18" charset="0"/>
                              </a:rPr>
                              <m:t>𝐁𝐏</m:t>
                            </m:r>
                            <m:r>
                              <a:rPr lang="en-US" altLang="zh-CN" sz="2000" b="1" i="0" smtClean="0"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p>
                        </m:sSup>
                      </m:oMath>
                    </m:oMathPara>
                  </a14:m>
                  <a:endPara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(uniform </a:t>
                  </a:r>
                  <a:r>
                    <a:rPr lang="en-US" altLang="zh-CN" sz="1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lb</a:t>
                  </a:r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D1654AFC-6684-63A1-787B-81FB16F135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3796" y="4017555"/>
                  <a:ext cx="1810887" cy="64735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9C574118-6060-79C0-4159-BBAC6E2C02D3}"/>
                    </a:ext>
                  </a:extLst>
                </p:cNvPr>
                <p:cNvSpPr txBox="1"/>
                <p:nvPr/>
              </p:nvSpPr>
              <p:spPr>
                <a:xfrm>
                  <a:off x="4176325" y="5343366"/>
                  <a:ext cx="3205831" cy="64735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>
                                <a:latin typeface="Cambria Math" panose="02040503050406030204" pitchFamily="18" charset="0"/>
                              </a:rPr>
                              <m:t>𝐁𝐏</m:t>
                            </m:r>
                            <m:r>
                              <a:rPr lang="en-US" altLang="zh-CN" sz="2000" b="1" i="0" smtClean="0"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p>
                        </m:s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io</m:t>
                        </m:r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heur</m:t>
                        </m:r>
                        <m:sSup>
                          <m:sSup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>
                                <a:latin typeface="Cambria Math" panose="02040503050406030204" pitchFamily="18" charset="0"/>
                              </a:rPr>
                              <m:t>𝐒𝐔𝐁𝐄𝐗</m:t>
                            </m:r>
                            <m:r>
                              <a:rPr lang="en-US" altLang="zh-CN" sz="2000" b="1" i="0" smtClean="0"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p>
                        </m:sSup>
                      </m:oMath>
                    </m:oMathPara>
                  </a14:m>
                  <a:endPara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(avg-case </a:t>
                  </a:r>
                  <a:r>
                    <a:rPr lang="en-US" altLang="zh-CN" sz="1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derand</a:t>
                  </a:r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9C574118-6060-79C0-4159-BBAC6E2C02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6325" y="5343366"/>
                  <a:ext cx="3205831" cy="64735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A3565402-1FB7-954F-7EE3-92F7E5F2D7D8}"/>
                </a:ext>
              </a:extLst>
            </p:cNvPr>
            <p:cNvGrpSpPr/>
            <p:nvPr/>
          </p:nvGrpSpPr>
          <p:grpSpPr>
            <a:xfrm rot="5400000">
              <a:off x="5518503" y="3494972"/>
              <a:ext cx="521950" cy="3015531"/>
              <a:chOff x="1803906" y="4148187"/>
              <a:chExt cx="521950" cy="3015531"/>
            </a:xfrm>
          </p:grpSpPr>
          <p:sp>
            <p:nvSpPr>
              <p:cNvPr id="29" name="箭头: 右 28">
                <a:extLst>
                  <a:ext uri="{FF2B5EF4-FFF2-40B4-BE49-F238E27FC236}">
                    <a16:creationId xmlns:a16="http://schemas.microsoft.com/office/drawing/2014/main" id="{231D2F85-B328-E6B8-0F50-EAC19C040742}"/>
                  </a:ext>
                </a:extLst>
              </p:cNvPr>
              <p:cNvSpPr/>
              <p:nvPr/>
            </p:nvSpPr>
            <p:spPr>
              <a:xfrm>
                <a:off x="1803906" y="5534646"/>
                <a:ext cx="521950" cy="243085"/>
              </a:xfrm>
              <a:prstGeom prst="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文本框 29">
                    <a:extLst>
                      <a:ext uri="{FF2B5EF4-FFF2-40B4-BE49-F238E27FC236}">
                        <a16:creationId xmlns:a16="http://schemas.microsoft.com/office/drawing/2014/main" id="{B22EAFAE-3749-1448-816D-6B5EEA122D94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536785" y="5471287"/>
                    <a:ext cx="301553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IW01 is </a:t>
                    </a:r>
                    <a14:m>
                      <m:oMath xmlns:m="http://schemas.openxmlformats.org/officeDocument/2006/math"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𝐏𝐒𝐏𝐀𝐂𝐄</m:t>
                        </m:r>
                      </m:oMath>
                    </a14:m>
                    <a:r>
                      <a:rPr lang="en-US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-relativizing</a:t>
                    </a:r>
                    <a:endPara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0" name="文本框 29">
                    <a:extLst>
                      <a:ext uri="{FF2B5EF4-FFF2-40B4-BE49-F238E27FC236}">
                        <a16:creationId xmlns:a16="http://schemas.microsoft.com/office/drawing/2014/main" id="{B22EAFAE-3749-1448-816D-6B5EEA122D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536785" y="5471287"/>
                    <a:ext cx="301553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616" t="-8197" r="-1616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E9172A33-9316-D76A-D08B-6F3D14F9EFA2}"/>
              </a:ext>
            </a:extLst>
          </p:cNvPr>
          <p:cNvGrpSpPr/>
          <p:nvPr/>
        </p:nvGrpSpPr>
        <p:grpSpPr>
          <a:xfrm>
            <a:off x="1293481" y="3497183"/>
            <a:ext cx="2902670" cy="1514096"/>
            <a:chOff x="551075" y="3260703"/>
            <a:chExt cx="3025727" cy="1514096"/>
          </a:xfrm>
        </p:grpSpPr>
        <p:sp>
          <p:nvSpPr>
            <p:cNvPr id="32" name="对话气泡: 椭圆形 31">
              <a:extLst>
                <a:ext uri="{FF2B5EF4-FFF2-40B4-BE49-F238E27FC236}">
                  <a16:creationId xmlns:a16="http://schemas.microsoft.com/office/drawing/2014/main" id="{58CA2650-26B0-B6B6-2BED-8432D4B3FB6B}"/>
                </a:ext>
              </a:extLst>
            </p:cNvPr>
            <p:cNvSpPr/>
            <p:nvPr/>
          </p:nvSpPr>
          <p:spPr>
            <a:xfrm>
              <a:off x="551075" y="3260703"/>
              <a:ext cx="3025727" cy="1514096"/>
            </a:xfrm>
            <a:prstGeom prst="wedgeEllipseCallout">
              <a:avLst>
                <a:gd name="adj1" fmla="val -51486"/>
                <a:gd name="adj2" fmla="val 44522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B4DD32E0-9406-5319-31A9-D48CE9211FD9}"/>
                </a:ext>
              </a:extLst>
            </p:cNvPr>
            <p:cNvSpPr txBox="1"/>
            <p:nvPr/>
          </p:nvSpPr>
          <p:spPr>
            <a:xfrm>
              <a:off x="781126" y="3432831"/>
              <a:ext cx="27057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This captures a bunch of results proven by “relativizing techniques + interactive proofs”!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034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rgbClr val="C7A1E3">
                  <a:lumMod val="90000"/>
                  <a:lumOff val="10000"/>
                </a:srgbClr>
              </a:gs>
              <a:gs pos="50000">
                <a:srgbClr val="EB95EB">
                  <a:lumMod val="95000"/>
                  <a:lumOff val="5000"/>
                </a:srgbClr>
              </a:gs>
              <a:gs pos="100000">
                <a:srgbClr val="EB95EB">
                  <a:lumMod val="95000"/>
                  <a:lumOff val="5000"/>
                </a:srgbClr>
              </a:gs>
            </a:gsLst>
          </a:gradFill>
          <a:ln>
            <a:solidFill>
              <a:srgbClr val="E094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Bounded Relativization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12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B8016F3-B526-5691-9D6E-A41C86FC31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1471031" cy="494648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Suppose there is an oracle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relative to which a statement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𝒮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false.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the oracle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altLang="zh-CN" b="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 is in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it provides more information!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B8016F3-B526-5691-9D6E-A41C86FC31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1471031" cy="4946483"/>
              </a:xfrm>
              <a:blipFill>
                <a:blip r:embed="rId3"/>
                <a:stretch>
                  <a:fillRect l="-903" t="-20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4F5E7204-8410-A104-61AC-6A370E4FDE8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573836" y="4313396"/>
            <a:ext cx="1426867" cy="18736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对话气泡: 圆角矩形 4">
                <a:extLst>
                  <a:ext uri="{FF2B5EF4-FFF2-40B4-BE49-F238E27FC236}">
                    <a16:creationId xmlns:a16="http://schemas.microsoft.com/office/drawing/2014/main" id="{C2E49370-3483-4283-A0FD-F3A2A1D69EAB}"/>
                  </a:ext>
                </a:extLst>
              </p:cNvPr>
              <p:cNvSpPr/>
              <p:nvPr/>
            </p:nvSpPr>
            <p:spPr>
              <a:xfrm>
                <a:off x="7567666" y="3125860"/>
                <a:ext cx="2803490" cy="1125416"/>
              </a:xfrm>
              <a:prstGeom prst="wedgeRoundRectCallout">
                <a:avLst>
                  <a:gd name="adj1" fmla="val 76057"/>
                  <a:gd name="adj2" fmla="val 47755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Well, it may still be possible to prove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using 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arithmetization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对话气泡: 圆角矩形 4">
                <a:extLst>
                  <a:ext uri="{FF2B5EF4-FFF2-40B4-BE49-F238E27FC236}">
                    <a16:creationId xmlns:a16="http://schemas.microsoft.com/office/drawing/2014/main" id="{C2E49370-3483-4283-A0FD-F3A2A1D69E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666" y="3125860"/>
                <a:ext cx="2803490" cy="1125416"/>
              </a:xfrm>
              <a:prstGeom prst="wedgeRoundRectCallout">
                <a:avLst>
                  <a:gd name="adj1" fmla="val 76057"/>
                  <a:gd name="adj2" fmla="val 47755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对话气泡: 圆角矩形 6">
                <a:extLst>
                  <a:ext uri="{FF2B5EF4-FFF2-40B4-BE49-F238E27FC236}">
                    <a16:creationId xmlns:a16="http://schemas.microsoft.com/office/drawing/2014/main" id="{93BF1703-2A50-BC52-41B5-08C3A11C76CB}"/>
                  </a:ext>
                </a:extLst>
              </p:cNvPr>
              <p:cNvSpPr/>
              <p:nvPr/>
            </p:nvSpPr>
            <p:spPr>
              <a:xfrm>
                <a:off x="2037762" y="3044089"/>
                <a:ext cx="3352800" cy="1370642"/>
              </a:xfrm>
              <a:prstGeom prst="wedgeRoundRectCallout">
                <a:avLst>
                  <a:gd name="adj1" fmla="val -79797"/>
                  <a:gd name="adj2" fmla="val 64736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(You cannot prove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𝒮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by combining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𝐈𝐏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with relativizing techniques in a “black-box” way.)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对话气泡: 圆角矩形 6">
                <a:extLst>
                  <a:ext uri="{FF2B5EF4-FFF2-40B4-BE49-F238E27FC236}">
                    <a16:creationId xmlns:a16="http://schemas.microsoft.com/office/drawing/2014/main" id="{93BF1703-2A50-BC52-41B5-08C3A11C7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762" y="3044089"/>
                <a:ext cx="3352800" cy="1370642"/>
              </a:xfrm>
              <a:prstGeom prst="wedgeRoundRectCallout">
                <a:avLst>
                  <a:gd name="adj1" fmla="val -79797"/>
                  <a:gd name="adj2" fmla="val 64736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08203AA4-EF61-3BCA-5139-0FF28C1A531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24767" y="4791378"/>
            <a:ext cx="1426866" cy="188391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E5E9AC4-7A35-FA0B-D916-01E153CC7E33}"/>
              </a:ext>
            </a:extLst>
          </p:cNvPr>
          <p:cNvSpPr txBox="1"/>
          <p:nvPr/>
        </p:nvSpPr>
        <p:spPr>
          <a:xfrm>
            <a:off x="1808784" y="4815900"/>
            <a:ext cx="3053862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 classical, Baker-Gill-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Solovay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style relativization barrier for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arithmetization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/ interactive proof techniques!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CB57433-CAA8-9919-B690-C662091EED21}"/>
                  </a:ext>
                </a:extLst>
              </p:cNvPr>
              <p:cNvSpPr txBox="1"/>
              <p:nvPr/>
            </p:nvSpPr>
            <p:spPr>
              <a:xfrm>
                <a:off x="5119797" y="4972332"/>
                <a:ext cx="5269924" cy="13244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Simple Example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means: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-relativizing techniques cannot separate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…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CB57433-CAA8-9919-B690-C662091EE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797" y="4972332"/>
                <a:ext cx="5269924" cy="13244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94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rgbClr val="C7A1E3">
                  <a:lumMod val="90000"/>
                  <a:lumOff val="10000"/>
                </a:srgbClr>
              </a:gs>
              <a:gs pos="50000">
                <a:srgbClr val="EB95EB">
                  <a:lumMod val="95000"/>
                  <a:lumOff val="5000"/>
                </a:srgbClr>
              </a:gs>
              <a:gs pos="100000">
                <a:srgbClr val="EB95EB">
                  <a:lumMod val="95000"/>
                  <a:lumOff val="5000"/>
                </a:srgbClr>
              </a:gs>
            </a:gsLst>
          </a:gradFill>
          <a:ln>
            <a:solidFill>
              <a:srgbClr val="E094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Bounded Relativization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13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EAB8298-EA9B-6DDD-3942-D9055EDC90FA}"/>
                  </a:ext>
                </a:extLst>
              </p:cNvPr>
              <p:cNvSpPr txBox="1"/>
              <p:nvPr/>
            </p:nvSpPr>
            <p:spPr>
              <a:xfrm>
                <a:off x="1837783" y="1868862"/>
                <a:ext cx="5813809" cy="87851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In many cases (in fact all three cases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), we only get oracles in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𝐄𝐗𝐏𝐇</m:t>
                    </m:r>
                    <m:d>
                      <m:d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𝐄𝐗</m:t>
                        </m:r>
                        <m:sSup>
                          <m:sSup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p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𝐏𝐇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EAB8298-EA9B-6DDD-3942-D9055EDC9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783" y="1868862"/>
                <a:ext cx="5813809" cy="8785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A307F78-DEF9-EC4C-2F8B-1170861FB1AC}"/>
                  </a:ext>
                </a:extLst>
              </p:cNvPr>
              <p:cNvSpPr txBox="1"/>
              <p:nvPr/>
            </p:nvSpPr>
            <p:spPr>
              <a:xfrm>
                <a:off x="8128664" y="1894447"/>
                <a:ext cx="3045103" cy="62767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Buhrman-Torenvliet: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16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𝐄𝐗𝐏</m:t>
                        </m:r>
                      </m:e>
                      <m:sup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1600" b="1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𝐍𝐏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sup>
                        </m:sSup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16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𝐁𝐏𝐏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A307F78-DEF9-EC4C-2F8B-1170861FB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664" y="1894447"/>
                <a:ext cx="3045103" cy="6276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5EDD58E-9E1F-DB95-4F50-482FF4412C94}"/>
                  </a:ext>
                </a:extLst>
              </p:cNvPr>
              <p:cNvSpPr txBox="1"/>
              <p:nvPr/>
            </p:nvSpPr>
            <p:spPr>
              <a:xfrm>
                <a:off x="8128663" y="2734599"/>
                <a:ext cx="3045104" cy="62767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Wilson:</a:t>
                </a:r>
                <a:b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16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1600" b="1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𝐍𝐏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sup>
                        </m:sSup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⊆</m:t>
                    </m:r>
                    <m:r>
                      <a:rPr lang="en-US" altLang="zh-CN" sz="16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𝐒𝐈𝐙𝐄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5EDD58E-9E1F-DB95-4F50-482FF4412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663" y="2734599"/>
                <a:ext cx="3045104" cy="6276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DD3B9A5-1DFE-2E2A-D83E-11D643406C38}"/>
                  </a:ext>
                </a:extLst>
              </p:cNvPr>
              <p:cNvSpPr txBox="1"/>
              <p:nvPr/>
            </p:nvSpPr>
            <p:spPr>
              <a:xfrm>
                <a:off x="8128663" y="3574751"/>
                <a:ext cx="3045105" cy="58561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Buhrman-</a:t>
                </a:r>
                <a:r>
                  <a:rPr lang="en-US" altLang="zh-CN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Fortnow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-Santhanam:</a:t>
                </a:r>
                <a:b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16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𝐍𝐄𝐗𝐏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io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16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DD3B9A5-1DFE-2E2A-D83E-11D643406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663" y="3574751"/>
                <a:ext cx="3045105" cy="585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DBB26AB-1E52-294F-3C48-46246524D0E2}"/>
                  </a:ext>
                </a:extLst>
              </p:cNvPr>
              <p:cNvSpPr txBox="1"/>
              <p:nvPr/>
            </p:nvSpPr>
            <p:spPr>
              <a:xfrm>
                <a:off x="1119554" y="2941378"/>
                <a:ext cx="4628104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Suppose there is an oracle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𝐄𝐗𝐏𝐇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relative to which a statement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false. 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DBB26AB-1E52-294F-3C48-46246524D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554" y="2941378"/>
                <a:ext cx="4628104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EF1405B7-C4E4-9B15-D511-D1BBDEA08F5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24767" y="4791378"/>
            <a:ext cx="1426866" cy="188391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8D588A82-1D4C-98BD-F394-C86430EC4D36}"/>
              </a:ext>
            </a:extLst>
          </p:cNvPr>
          <p:cNvGrpSpPr/>
          <p:nvPr/>
        </p:nvGrpSpPr>
        <p:grpSpPr>
          <a:xfrm>
            <a:off x="1837783" y="3879305"/>
            <a:ext cx="4939604" cy="1352347"/>
            <a:chOff x="1837783" y="3879305"/>
            <a:chExt cx="4939604" cy="1352347"/>
          </a:xfrm>
        </p:grpSpPr>
        <p:sp>
          <p:nvSpPr>
            <p:cNvPr id="10" name="思想气泡: 云 9">
              <a:extLst>
                <a:ext uri="{FF2B5EF4-FFF2-40B4-BE49-F238E27FC236}">
                  <a16:creationId xmlns:a16="http://schemas.microsoft.com/office/drawing/2014/main" id="{3BF3D693-CF31-DABE-FF3E-71BAC39F9B0A}"/>
                </a:ext>
              </a:extLst>
            </p:cNvPr>
            <p:cNvSpPr/>
            <p:nvPr/>
          </p:nvSpPr>
          <p:spPr>
            <a:xfrm>
              <a:off x="1837783" y="3879305"/>
              <a:ext cx="4939604" cy="1352347"/>
            </a:xfrm>
            <a:prstGeom prst="cloudCallout">
              <a:avLst>
                <a:gd name="adj1" fmla="val -60557"/>
                <a:gd name="adj2" fmla="val 26634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2DEC9F86-13BD-1EDC-654C-9C910214FBEE}"/>
                    </a:ext>
                  </a:extLst>
                </p:cNvPr>
                <p:cNvSpPr txBox="1"/>
                <p:nvPr/>
              </p:nvSpPr>
              <p:spPr>
                <a:xfrm>
                  <a:off x="2248431" y="4047646"/>
                  <a:ext cx="4250453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If one can use </a:t>
                  </a:r>
                  <a14:m>
                    <m:oMath xmlns:m="http://schemas.openxmlformats.org/officeDocument/2006/math">
                      <m:r>
                        <a:rPr lang="en-US" altLang="zh-CN" sz="20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𝐏𝐒𝐏𝐀𝐂𝐄</m:t>
                      </m:r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-relativizing techniques to prove </a:t>
                  </a:r>
                  <a14:m>
                    <m:oMath xmlns:m="http://schemas.openxmlformats.org/officeDocument/2006/math"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𝒮</m:t>
                      </m:r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then one can also separate </a:t>
                  </a:r>
                  <a14:m>
                    <m:oMath xmlns:m="http://schemas.openxmlformats.org/officeDocument/2006/math"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𝐏𝐒𝐏𝐀𝐂𝐄</m:t>
                      </m:r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from </a:t>
                  </a:r>
                  <a14:m>
                    <m:oMath xmlns:m="http://schemas.openxmlformats.org/officeDocument/2006/math"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𝐄𝐗𝐏𝐇</m:t>
                      </m:r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2DEC9F86-13BD-1EDC-654C-9C910214FB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8431" y="4047646"/>
                  <a:ext cx="4250453" cy="1015663"/>
                </a:xfrm>
                <a:prstGeom prst="rect">
                  <a:avLst/>
                </a:prstGeom>
                <a:blipFill>
                  <a:blip r:embed="rId9"/>
                  <a:stretch>
                    <a:fillRect l="-1578" t="-2994" r="-2726" b="-1018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766DE58-BDE6-D9A8-E7E8-3E42958C9344}"/>
                  </a:ext>
                </a:extLst>
              </p:cNvPr>
              <p:cNvSpPr txBox="1"/>
              <p:nvPr/>
            </p:nvSpPr>
            <p:spPr>
              <a:xfrm>
                <a:off x="7174522" y="4372841"/>
                <a:ext cx="4250453" cy="10156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is because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true relative to every oracle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but is false relative to some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𝐄𝐗𝐏𝐇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766DE58-BDE6-D9A8-E7E8-3E42958C9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522" y="4372841"/>
                <a:ext cx="4250453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7BF5328-9CD2-8784-19EC-1B6D09E1AD32}"/>
                  </a:ext>
                </a:extLst>
              </p:cNvPr>
              <p:cNvSpPr txBox="1"/>
              <p:nvPr/>
            </p:nvSpPr>
            <p:spPr>
              <a:xfrm>
                <a:off x="2907326" y="5231652"/>
                <a:ext cx="44212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This is no easier than proving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𝐍𝐏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𝐋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…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7BF5328-9CD2-8784-19EC-1B6D09E1A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326" y="5231652"/>
                <a:ext cx="4421274" cy="369332"/>
              </a:xfrm>
              <a:prstGeom prst="rect">
                <a:avLst/>
              </a:prstGeom>
              <a:blipFill>
                <a:blip r:embed="rId11"/>
                <a:stretch>
                  <a:fillRect l="-1241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对话气泡: 圆角矩形 13">
                <a:extLst>
                  <a:ext uri="{FF2B5EF4-FFF2-40B4-BE49-F238E27FC236}">
                    <a16:creationId xmlns:a16="http://schemas.microsoft.com/office/drawing/2014/main" id="{E911A589-861E-094F-B3C6-DA8BF112716B}"/>
                  </a:ext>
                </a:extLst>
              </p:cNvPr>
              <p:cNvSpPr/>
              <p:nvPr/>
            </p:nvSpPr>
            <p:spPr>
              <a:xfrm>
                <a:off x="2715336" y="5708250"/>
                <a:ext cx="6810501" cy="990534"/>
              </a:xfrm>
              <a:prstGeom prst="wedgeRoundRectCallout">
                <a:avLst>
                  <a:gd name="adj1" fmla="val -64172"/>
                  <a:gd name="adj2" fmla="val -60940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Suppose “our current techniques” are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-relativizing and cannot separate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𝐄𝐗𝐏𝐇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Then “our current techniques” cannot prove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𝒮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!!</a:t>
                </a:r>
              </a:p>
            </p:txBody>
          </p:sp>
        </mc:Choice>
        <mc:Fallback xmlns="">
          <p:sp>
            <p:nvSpPr>
              <p:cNvPr id="14" name="对话气泡: 圆角矩形 13">
                <a:extLst>
                  <a:ext uri="{FF2B5EF4-FFF2-40B4-BE49-F238E27FC236}">
                    <a16:creationId xmlns:a16="http://schemas.microsoft.com/office/drawing/2014/main" id="{E911A589-861E-094F-B3C6-DA8BF11271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336" y="5708250"/>
                <a:ext cx="6810501" cy="990534"/>
              </a:xfrm>
              <a:prstGeom prst="wedgeRoundRectCallout">
                <a:avLst>
                  <a:gd name="adj1" fmla="val -64172"/>
                  <a:gd name="adj2" fmla="val -60940"/>
                  <a:gd name="adj3" fmla="val 16667"/>
                </a:avLst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44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7" grpId="0" animBg="1"/>
      <p:bldP spid="12" grpId="0" animBg="1"/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Blackboard School photo and picture">
            <a:extLst>
              <a:ext uri="{FF2B5EF4-FFF2-40B4-BE49-F238E27FC236}">
                <a16:creationId xmlns:a16="http://schemas.microsoft.com/office/drawing/2014/main" id="{C26904E4-23B6-3D98-C062-BAF1D16B9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41" y="328835"/>
            <a:ext cx="9293318" cy="6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101C47B-8925-4F5F-C32A-8DEA0B803DD9}"/>
              </a:ext>
            </a:extLst>
          </p:cNvPr>
          <p:cNvSpPr txBox="1"/>
          <p:nvPr/>
        </p:nvSpPr>
        <p:spPr>
          <a:xfrm>
            <a:off x="2625435" y="1444336"/>
            <a:ext cx="51261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look at a working example!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60857D1-C71A-F633-B432-6A44C1E7F709}"/>
              </a:ext>
            </a:extLst>
          </p:cNvPr>
          <p:cNvSpPr/>
          <p:nvPr/>
        </p:nvSpPr>
        <p:spPr>
          <a:xfrm>
            <a:off x="0" y="0"/>
            <a:ext cx="19776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E78F64D-21AD-D30F-99EA-60A933E027BF}"/>
              </a:ext>
            </a:extLst>
          </p:cNvPr>
          <p:cNvSpPr/>
          <p:nvPr/>
        </p:nvSpPr>
        <p:spPr>
          <a:xfrm>
            <a:off x="10742658" y="0"/>
            <a:ext cx="14493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8EC5A6C-909E-308B-34F4-734E45F7F6C5}"/>
              </a:ext>
            </a:extLst>
          </p:cNvPr>
          <p:cNvSpPr/>
          <p:nvPr/>
        </p:nvSpPr>
        <p:spPr>
          <a:xfrm>
            <a:off x="1900763" y="0"/>
            <a:ext cx="9008242" cy="680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686D226-5DD2-140D-3D69-EC74C6E58EC6}"/>
              </a:ext>
            </a:extLst>
          </p:cNvPr>
          <p:cNvSpPr/>
          <p:nvPr/>
        </p:nvSpPr>
        <p:spPr>
          <a:xfrm>
            <a:off x="1900763" y="6177516"/>
            <a:ext cx="9008242" cy="680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9F3B2A0-F2ED-00DE-2C51-706D51125CD7}"/>
              </a:ext>
            </a:extLst>
          </p:cNvPr>
          <p:cNvSpPr/>
          <p:nvPr/>
        </p:nvSpPr>
        <p:spPr>
          <a:xfrm>
            <a:off x="10185990" y="680484"/>
            <a:ext cx="678287" cy="2711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FACC286-42B6-7A00-22BB-6E860BBE9272}"/>
              </a:ext>
            </a:extLst>
          </p:cNvPr>
          <p:cNvSpPr/>
          <p:nvPr/>
        </p:nvSpPr>
        <p:spPr>
          <a:xfrm>
            <a:off x="10185990" y="4635795"/>
            <a:ext cx="678287" cy="1541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5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rgbClr val="C7A1E3">
                  <a:lumMod val="90000"/>
                  <a:lumOff val="10000"/>
                </a:srgbClr>
              </a:gs>
              <a:gs pos="50000">
                <a:srgbClr val="EB95EB">
                  <a:lumMod val="95000"/>
                  <a:lumOff val="5000"/>
                </a:srgbClr>
              </a:gs>
              <a:gs pos="100000">
                <a:srgbClr val="EB95EB">
                  <a:lumMod val="95000"/>
                  <a:lumOff val="5000"/>
                </a:srgbClr>
              </a:gs>
            </a:gsLst>
          </a:gradFill>
          <a:ln>
            <a:solidFill>
              <a:srgbClr val="E094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Constructions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14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FD3ACBA-E1E7-62E2-F3C7-41B363D818DC}"/>
              </a:ext>
            </a:extLst>
          </p:cNvPr>
          <p:cNvSpPr txBox="1"/>
          <p:nvPr/>
        </p:nvSpPr>
        <p:spPr>
          <a:xfrm>
            <a:off x="608759" y="1921192"/>
            <a:ext cx="4095541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Some theorem about “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constructions” [Oliveira-Santhanam 17]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卷形: 垂直 7">
                <a:extLst>
                  <a:ext uri="{FF2B5EF4-FFF2-40B4-BE49-F238E27FC236}">
                    <a16:creationId xmlns:a16="http://schemas.microsoft.com/office/drawing/2014/main" id="{59F6FF38-DE55-19B3-A886-0FE1E45A7444}"/>
                  </a:ext>
                </a:extLst>
              </p:cNvPr>
              <p:cNvSpPr/>
              <p:nvPr/>
            </p:nvSpPr>
            <p:spPr>
              <a:xfrm>
                <a:off x="508651" y="3110677"/>
                <a:ext cx="4295756" cy="862478"/>
              </a:xfrm>
              <a:prstGeom prst="verticalScroll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Proof: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Combine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𝐈𝐏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some relativizing arguments.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卷形: 垂直 7">
                <a:extLst>
                  <a:ext uri="{FF2B5EF4-FFF2-40B4-BE49-F238E27FC236}">
                    <a16:creationId xmlns:a16="http://schemas.microsoft.com/office/drawing/2014/main" id="{59F6FF38-DE55-19B3-A886-0FE1E45A7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51" y="3110677"/>
                <a:ext cx="4295756" cy="862478"/>
              </a:xfrm>
              <a:prstGeom prst="verticalScroll">
                <a:avLst/>
              </a:prstGeom>
              <a:blipFill>
                <a:blip r:embed="rId3"/>
                <a:stretch>
                  <a:fillRect b="-6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本框 34">
            <a:extLst>
              <a:ext uri="{FF2B5EF4-FFF2-40B4-BE49-F238E27FC236}">
                <a16:creationId xmlns:a16="http://schemas.microsoft.com/office/drawing/2014/main" id="{5124E6F0-24F2-C79F-EEC4-36978582D6A3}"/>
              </a:ext>
            </a:extLst>
          </p:cNvPr>
          <p:cNvSpPr txBox="1"/>
          <p:nvPr/>
        </p:nvSpPr>
        <p:spPr>
          <a:xfrm>
            <a:off x="658415" y="4175297"/>
            <a:ext cx="4002006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 “</a:t>
            </a:r>
            <a:r>
              <a:rPr lang="en-US" altLang="zh-CN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 improvement of [OS17]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”: a testbed for barrier results?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80B15DC9-95A1-EE36-76B3-48D077F90F86}"/>
                  </a:ext>
                </a:extLst>
              </p:cNvPr>
              <p:cNvSpPr txBox="1"/>
              <p:nvPr/>
            </p:nvSpPr>
            <p:spPr>
              <a:xfrm>
                <a:off x="5004617" y="1987460"/>
                <a:ext cx="3561905" cy="138499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Relativization:</a:t>
                </a:r>
                <a:endParaRPr lang="en-US" altLang="zh-CN" sz="2000" b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 an oracle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relative to which the “slight improvement” is false.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80B15DC9-95A1-EE36-76B3-48D077F90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617" y="1987460"/>
                <a:ext cx="3561905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7B639E9A-6429-E8E4-FFC3-3FA93844C8EF}"/>
                  </a:ext>
                </a:extLst>
              </p:cNvPr>
              <p:cNvSpPr txBox="1"/>
              <p:nvPr/>
            </p:nvSpPr>
            <p:spPr>
              <a:xfrm>
                <a:off x="4978481" y="3676889"/>
                <a:ext cx="3561906" cy="138499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Algebrization</a:t>
                </a:r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altLang="zh-CN" sz="2000" b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 a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low-degree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oracle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relative to which the “slight improvement” is false.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7B639E9A-6429-E8E4-FFC3-3FA93844C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481" y="3676889"/>
                <a:ext cx="3561906" cy="13849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AEB769F8-BDAC-E5DA-6ECB-56A449FCC058}"/>
                  </a:ext>
                </a:extLst>
              </p:cNvPr>
              <p:cNvSpPr txBox="1"/>
              <p:nvPr/>
            </p:nvSpPr>
            <p:spPr>
              <a:xfrm>
                <a:off x="875576" y="5118076"/>
                <a:ext cx="3561906" cy="138499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Bounded Relativization:</a:t>
                </a:r>
                <a:endParaRPr lang="en-US" altLang="zh-CN" sz="2000" b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 an oracle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𝐄𝐗𝐏𝐇</m:t>
                    </m:r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relative to which the “slight improvement” is false.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AEB769F8-BDAC-E5DA-6ECB-56A449FCC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76" y="5118076"/>
                <a:ext cx="3561906" cy="13849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B406352E-5FFF-CB0E-8AC3-043998964DAE}"/>
                  </a:ext>
                </a:extLst>
              </p:cNvPr>
              <p:cNvSpPr txBox="1"/>
              <p:nvPr/>
            </p:nvSpPr>
            <p:spPr>
              <a:xfrm>
                <a:off x="7394424" y="6333819"/>
                <a:ext cx="33268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(without separating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𝐋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B406352E-5FFF-CB0E-8AC3-043998964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424" y="6333819"/>
                <a:ext cx="3326860" cy="369332"/>
              </a:xfrm>
              <a:prstGeom prst="rect">
                <a:avLst/>
              </a:prstGeom>
              <a:blipFill>
                <a:blip r:embed="rId7"/>
                <a:stretch>
                  <a:fillRect l="-1648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对话气泡: 圆角矩形 54">
            <a:extLst>
              <a:ext uri="{FF2B5EF4-FFF2-40B4-BE49-F238E27FC236}">
                <a16:creationId xmlns:a16="http://schemas.microsoft.com/office/drawing/2014/main" id="{FF24490D-D321-E2D5-8FF2-F5369EB34E4F}"/>
              </a:ext>
            </a:extLst>
          </p:cNvPr>
          <p:cNvSpPr/>
          <p:nvPr/>
        </p:nvSpPr>
        <p:spPr>
          <a:xfrm>
            <a:off x="8944832" y="2255469"/>
            <a:ext cx="2868239" cy="885037"/>
          </a:xfrm>
          <a:prstGeom prst="wedgeRoundRectCallout">
            <a:avLst>
              <a:gd name="adj1" fmla="val 24393"/>
              <a:gd name="adj2" fmla="val 40875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[OS17] is </a:t>
            </a:r>
            <a:r>
              <a:rPr lang="en-US" altLang="zh-CN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already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non-relativizing anyway…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对话气泡: 圆角矩形 55">
            <a:extLst>
              <a:ext uri="{FF2B5EF4-FFF2-40B4-BE49-F238E27FC236}">
                <a16:creationId xmlns:a16="http://schemas.microsoft.com/office/drawing/2014/main" id="{896DF009-06CD-047D-F5E0-9BFD9190BEEF}"/>
              </a:ext>
            </a:extLst>
          </p:cNvPr>
          <p:cNvSpPr/>
          <p:nvPr/>
        </p:nvSpPr>
        <p:spPr>
          <a:xfrm>
            <a:off x="8739420" y="3746681"/>
            <a:ext cx="3279065" cy="1095926"/>
          </a:xfrm>
          <a:prstGeom prst="wedgeRoundRectCallout">
            <a:avLst>
              <a:gd name="adj1" fmla="val 24459"/>
              <a:gd name="adj2" fmla="val -24768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Seems hard to prove the required “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algebraic query complexity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” lower bounds?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对话气泡: 圆角矩形 56">
                <a:extLst>
                  <a:ext uri="{FF2B5EF4-FFF2-40B4-BE49-F238E27FC236}">
                    <a16:creationId xmlns:a16="http://schemas.microsoft.com/office/drawing/2014/main" id="{9BF1E7A2-3B24-1495-EB47-42D146FEA0E1}"/>
                  </a:ext>
                </a:extLst>
              </p:cNvPr>
              <p:cNvSpPr/>
              <p:nvPr/>
            </p:nvSpPr>
            <p:spPr>
              <a:xfrm>
                <a:off x="5004617" y="5255096"/>
                <a:ext cx="5660119" cy="1095926"/>
              </a:xfrm>
              <a:prstGeom prst="wedgeRoundRectCallout">
                <a:avLst>
                  <a:gd name="adj1" fmla="val 47129"/>
                  <a:gd name="adj2" fmla="val 34413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what you do is just “combining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𝐈𝐏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relativizing techniques”, then you cannot prove the “</a:t>
                </a:r>
                <a:r>
                  <a:rPr lang="en-US" altLang="zh-CN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slight improvement of [OS17]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对话气泡: 圆角矩形 56">
                <a:extLst>
                  <a:ext uri="{FF2B5EF4-FFF2-40B4-BE49-F238E27FC236}">
                    <a16:creationId xmlns:a16="http://schemas.microsoft.com/office/drawing/2014/main" id="{9BF1E7A2-3B24-1495-EB47-42D146FEA0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617" y="5255096"/>
                <a:ext cx="5660119" cy="1095926"/>
              </a:xfrm>
              <a:prstGeom prst="wedgeRoundRectCallout">
                <a:avLst>
                  <a:gd name="adj1" fmla="val 47129"/>
                  <a:gd name="adj2" fmla="val 34413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549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5" grpId="0" animBg="1"/>
      <p:bldP spid="39" grpId="0" animBg="1"/>
      <p:bldP spid="42" grpId="0" animBg="1"/>
      <p:bldP spid="49" grpId="0" animBg="1"/>
      <p:bldP spid="54" grpId="0"/>
      <p:bldP spid="55" grpId="0" animBg="1"/>
      <p:bldP spid="56" grpId="0" animBg="1"/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rgbClr val="C7A1E3">
                  <a:lumMod val="90000"/>
                  <a:lumOff val="10000"/>
                </a:srgbClr>
              </a:gs>
              <a:gs pos="50000">
                <a:srgbClr val="EB95EB">
                  <a:lumMod val="95000"/>
                  <a:lumOff val="5000"/>
                </a:srgbClr>
              </a:gs>
              <a:gs pos="100000">
                <a:srgbClr val="EB95EB">
                  <a:lumMod val="95000"/>
                  <a:lumOff val="5000"/>
                </a:srgbClr>
              </a:gs>
            </a:gsLst>
          </a:gradFill>
          <a:ln>
            <a:solidFill>
              <a:srgbClr val="E094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Constructions 101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15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82E087E5-099F-0982-8F13-337FDF1E2E6F}"/>
              </a:ext>
            </a:extLst>
          </p:cNvPr>
          <p:cNvGrpSpPr/>
          <p:nvPr/>
        </p:nvGrpSpPr>
        <p:grpSpPr>
          <a:xfrm>
            <a:off x="8656824" y="1852989"/>
            <a:ext cx="3139315" cy="1946233"/>
            <a:chOff x="8656824" y="1852989"/>
            <a:chExt cx="3139315" cy="1946233"/>
          </a:xfrm>
        </p:grpSpPr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FFCEC809-FA78-4F26-88A5-46B16FD01435}"/>
                </a:ext>
              </a:extLst>
            </p:cNvPr>
            <p:cNvCxnSpPr>
              <a:cxnSpLocks/>
              <a:stCxn id="30" idx="2"/>
              <a:endCxn id="19" idx="0"/>
            </p:cNvCxnSpPr>
            <p:nvPr/>
          </p:nvCxnSpPr>
          <p:spPr>
            <a:xfrm flipH="1">
              <a:off x="8836142" y="2588829"/>
              <a:ext cx="1347240" cy="74872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F8150E4E-C9E6-2662-86DF-A052F8D6F657}"/>
                    </a:ext>
                  </a:extLst>
                </p:cNvPr>
                <p:cNvSpPr/>
                <p:nvPr/>
              </p:nvSpPr>
              <p:spPr>
                <a:xfrm>
                  <a:off x="8656824" y="3337557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F8150E4E-C9E6-2662-86DF-A052F8D6F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6824" y="3337557"/>
                  <a:ext cx="358636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34D88B13-78EC-4E9E-1C30-1628B9FDE737}"/>
                    </a:ext>
                  </a:extLst>
                </p:cNvPr>
                <p:cNvSpPr/>
                <p:nvPr/>
              </p:nvSpPr>
              <p:spPr>
                <a:xfrm>
                  <a:off x="9217764" y="3337557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34D88B13-78EC-4E9E-1C30-1628B9FDE7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7764" y="3337557"/>
                  <a:ext cx="358636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A1A05DE1-3005-6156-2435-30FEE2A210D8}"/>
                </a:ext>
              </a:extLst>
            </p:cNvPr>
            <p:cNvSpPr/>
            <p:nvPr/>
          </p:nvSpPr>
          <p:spPr>
            <a:xfrm>
              <a:off x="9778703" y="3337557"/>
              <a:ext cx="358636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0" i="0" dirty="0">
                  <a:solidFill>
                    <a:srgbClr val="4D5156"/>
                  </a:solidFill>
                  <a:effectLst/>
                  <a:latin typeface="arial" panose="020B0604020202020204" pitchFamily="34" charset="0"/>
                </a:rPr>
                <a:t>❌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 21">
                  <a:extLst>
                    <a:ext uri="{FF2B5EF4-FFF2-40B4-BE49-F238E27FC236}">
                      <a16:creationId xmlns:a16="http://schemas.microsoft.com/office/drawing/2014/main" id="{C2E3D710-C36E-F7FB-523C-5B3F5BA344A8}"/>
                    </a:ext>
                  </a:extLst>
                </p:cNvPr>
                <p:cNvSpPr/>
                <p:nvPr/>
              </p:nvSpPr>
              <p:spPr>
                <a:xfrm>
                  <a:off x="10325979" y="3337556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2" name="矩形 21">
                  <a:extLst>
                    <a:ext uri="{FF2B5EF4-FFF2-40B4-BE49-F238E27FC236}">
                      <a16:creationId xmlns:a16="http://schemas.microsoft.com/office/drawing/2014/main" id="{C2E3D710-C36E-F7FB-523C-5B3F5BA344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5979" y="3337556"/>
                  <a:ext cx="35863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F627640D-C6FF-B1E9-2226-CF8BA5C8F56A}"/>
                    </a:ext>
                  </a:extLst>
                </p:cNvPr>
                <p:cNvSpPr/>
                <p:nvPr/>
              </p:nvSpPr>
              <p:spPr>
                <a:xfrm>
                  <a:off x="10881741" y="3337555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F627640D-C6FF-B1E9-2226-CF8BA5C8F5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81741" y="3337555"/>
                  <a:ext cx="358636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464B8492-D061-4B0F-E335-C996DA0F5D8B}"/>
                    </a:ext>
                  </a:extLst>
                </p:cNvPr>
                <p:cNvSpPr/>
                <p:nvPr/>
              </p:nvSpPr>
              <p:spPr>
                <a:xfrm>
                  <a:off x="11437503" y="3337554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464B8492-D061-4B0F-E335-C996DA0F5D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7503" y="3337554"/>
                  <a:ext cx="358636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5F60707A-C0D2-273F-0755-CD14212DF44F}"/>
                </a:ext>
              </a:extLst>
            </p:cNvPr>
            <p:cNvCxnSpPr>
              <a:cxnSpLocks/>
              <a:stCxn id="30" idx="2"/>
              <a:endCxn id="20" idx="0"/>
            </p:cNvCxnSpPr>
            <p:nvPr/>
          </p:nvCxnSpPr>
          <p:spPr>
            <a:xfrm flipH="1">
              <a:off x="9397082" y="2588829"/>
              <a:ext cx="786300" cy="74872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624AF8FD-B5E0-E545-89AB-80F23CBD845F}"/>
                </a:ext>
              </a:extLst>
            </p:cNvPr>
            <p:cNvCxnSpPr>
              <a:cxnSpLocks/>
              <a:stCxn id="30" idx="2"/>
              <a:endCxn id="21" idx="0"/>
            </p:cNvCxnSpPr>
            <p:nvPr/>
          </p:nvCxnSpPr>
          <p:spPr>
            <a:xfrm flipH="1">
              <a:off x="9958021" y="2588829"/>
              <a:ext cx="225361" cy="74872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9F919FCB-B6A6-4EF9-DBDB-BBBEA52AD387}"/>
                </a:ext>
              </a:extLst>
            </p:cNvPr>
            <p:cNvCxnSpPr>
              <a:cxnSpLocks/>
              <a:stCxn id="30" idx="2"/>
              <a:endCxn id="22" idx="0"/>
            </p:cNvCxnSpPr>
            <p:nvPr/>
          </p:nvCxnSpPr>
          <p:spPr>
            <a:xfrm>
              <a:off x="10183382" y="2588829"/>
              <a:ext cx="321915" cy="74872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D68F7D44-9B38-8737-E37C-4B8E8181AF1E}"/>
                </a:ext>
              </a:extLst>
            </p:cNvPr>
            <p:cNvCxnSpPr>
              <a:cxnSpLocks/>
              <a:stCxn id="30" idx="2"/>
              <a:endCxn id="23" idx="0"/>
            </p:cNvCxnSpPr>
            <p:nvPr/>
          </p:nvCxnSpPr>
          <p:spPr>
            <a:xfrm>
              <a:off x="10183382" y="2588829"/>
              <a:ext cx="877677" cy="74872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3097EA55-2CD3-C304-2B7A-2DB4B970D968}"/>
                </a:ext>
              </a:extLst>
            </p:cNvPr>
            <p:cNvCxnSpPr>
              <a:cxnSpLocks/>
              <a:stCxn id="30" idx="2"/>
              <a:endCxn id="24" idx="0"/>
            </p:cNvCxnSpPr>
            <p:nvPr/>
          </p:nvCxnSpPr>
          <p:spPr>
            <a:xfrm>
              <a:off x="10183382" y="2588829"/>
              <a:ext cx="1433439" cy="74872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151522F4-51F0-F674-87E4-BBB9D65649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6272" y="1852989"/>
              <a:ext cx="1074220" cy="73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284250D0-D8E9-E873-25DA-E1E96E704BBB}"/>
                  </a:ext>
                </a:extLst>
              </p:cNvPr>
              <p:cNvSpPr txBox="1"/>
              <p:nvPr/>
            </p:nvSpPr>
            <p:spPr>
              <a:xfrm>
                <a:off x="949185" y="5530045"/>
                <a:ext cx="6812393" cy="10156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</a:t>
                </a:r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(Oliveira-Santhanam 17):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be any dense language in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there is a 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subexp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-time algorithm for finding strings in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infinitely often.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284250D0-D8E9-E873-25DA-E1E96E704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85" y="5530045"/>
                <a:ext cx="6812393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0A5CA2EF-8EB0-F16B-2658-DD58C31065C0}"/>
                  </a:ext>
                </a:extLst>
              </p:cNvPr>
              <p:cNvSpPr txBox="1"/>
              <p:nvPr/>
            </p:nvSpPr>
            <p:spPr>
              <a:xfrm>
                <a:off x="4897246" y="4013220"/>
                <a:ext cx="3089163" cy="132343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latin typeface="Consolas" panose="020B0609020204030204" pitchFamily="49" charset="0"/>
                  </a:rPr>
                  <a:t>Repeat</a:t>
                </a:r>
              </a:p>
              <a:p>
                <a:r>
                  <a:rPr lang="en-US" altLang="zh-CN" sz="2000" dirty="0">
                    <a:latin typeface="Consolas" panose="020B06090202040302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Consolas" panose="020B0609020204030204" pitchFamily="49" charset="0"/>
                  </a:rPr>
                  <a:t> randomly</a:t>
                </a:r>
              </a:p>
              <a:p>
                <a:r>
                  <a:rPr lang="en-US" altLang="zh-CN" sz="2000" b="1" dirty="0">
                    <a:latin typeface="Consolas" panose="020B0609020204030204" pitchFamily="49" charset="0"/>
                  </a:rPr>
                  <a:t>Until</a:t>
                </a:r>
                <a:r>
                  <a:rPr lang="en-US" altLang="zh-CN" sz="2000" dirty="0"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altLang="zh-CN" sz="2000" dirty="0">
                  <a:latin typeface="Consolas" panose="020B0609020204030204" pitchFamily="49" charset="0"/>
                </a:endParaRPr>
              </a:p>
              <a:p>
                <a:r>
                  <a:rPr lang="en-US" altLang="zh-CN" sz="2000" b="1" dirty="0">
                    <a:latin typeface="Consolas" panose="020B0609020204030204" pitchFamily="49" charset="0"/>
                  </a:rPr>
                  <a:t>Output</a:t>
                </a:r>
                <a:r>
                  <a:rPr lang="en-US" altLang="zh-CN" sz="2000" dirty="0"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zh-CN" altLang="en-US" sz="20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0A5CA2EF-8EB0-F16B-2658-DD58C3106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246" y="4013220"/>
                <a:ext cx="3089163" cy="132343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C14B37DE-3232-4710-4DDA-B0EA4DC78B70}"/>
              </a:ext>
            </a:extLst>
          </p:cNvPr>
          <p:cNvSpPr txBox="1"/>
          <p:nvPr/>
        </p:nvSpPr>
        <p:spPr>
          <a:xfrm>
            <a:off x="838201" y="1838528"/>
            <a:ext cx="7148208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Definition: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A randomized algorithm for a search problem is “</a:t>
            </a:r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[Gat-Goldwasser 11]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, if it outputs the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canonical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solution on most computational paths.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71A38A2-3195-A59E-26C5-F6CB95E94E97}"/>
                  </a:ext>
                </a:extLst>
              </p:cNvPr>
              <p:cNvSpPr txBox="1"/>
              <p:nvPr/>
            </p:nvSpPr>
            <p:spPr>
              <a:xfrm>
                <a:off x="764041" y="3951664"/>
                <a:ext cx="3869986" cy="138499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Search-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𝑳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Given: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 dense language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endPara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 unary string of length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any string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71A38A2-3195-A59E-26C5-F6CB95E94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41" y="3951664"/>
                <a:ext cx="3869986" cy="138499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组合 32">
            <a:extLst>
              <a:ext uri="{FF2B5EF4-FFF2-40B4-BE49-F238E27FC236}">
                <a16:creationId xmlns:a16="http://schemas.microsoft.com/office/drawing/2014/main" id="{8FAE8FC5-C347-21D9-2679-0F0544BB242C}"/>
              </a:ext>
            </a:extLst>
          </p:cNvPr>
          <p:cNvGrpSpPr/>
          <p:nvPr/>
        </p:nvGrpSpPr>
        <p:grpSpPr>
          <a:xfrm>
            <a:off x="8041064" y="5010264"/>
            <a:ext cx="3540868" cy="1099765"/>
            <a:chOff x="8041064" y="5010264"/>
            <a:chExt cx="3540868" cy="1099765"/>
          </a:xfrm>
        </p:grpSpPr>
        <p:sp>
          <p:nvSpPr>
            <p:cNvPr id="10" name="思想气泡: 云 9">
              <a:extLst>
                <a:ext uri="{FF2B5EF4-FFF2-40B4-BE49-F238E27FC236}">
                  <a16:creationId xmlns:a16="http://schemas.microsoft.com/office/drawing/2014/main" id="{B62369EE-2897-9F2F-E3AE-F94103243B44}"/>
                </a:ext>
              </a:extLst>
            </p:cNvPr>
            <p:cNvSpPr/>
            <p:nvPr/>
          </p:nvSpPr>
          <p:spPr>
            <a:xfrm>
              <a:off x="8041064" y="5010264"/>
              <a:ext cx="3540868" cy="1099765"/>
            </a:xfrm>
            <a:prstGeom prst="cloudCallout">
              <a:avLst>
                <a:gd name="adj1" fmla="val -48613"/>
                <a:gd name="adj2" fmla="val -67071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54EF94BE-3D6E-12B4-CC13-18CCE82607C2}"/>
                </a:ext>
              </a:extLst>
            </p:cNvPr>
            <p:cNvSpPr txBox="1"/>
            <p:nvPr/>
          </p:nvSpPr>
          <p:spPr>
            <a:xfrm>
              <a:off x="8251725" y="5098481"/>
              <a:ext cx="32662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dirty="0" err="1">
                  <a:latin typeface="Arial" panose="020B0604020202020204" pitchFamily="34" charset="0"/>
                  <a:cs typeface="Arial" panose="020B0604020202020204" pitchFamily="34" charset="0"/>
                </a:rPr>
                <a:t>pseudodeterministic</a:t>
              </a:r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The output highly depends on the internal randomness…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58D8E08-9C29-D0D1-0C8B-F33B719CB0E7}"/>
                  </a:ext>
                </a:extLst>
              </p:cNvPr>
              <p:cNvSpPr txBox="1"/>
              <p:nvPr/>
            </p:nvSpPr>
            <p:spPr>
              <a:xfrm>
                <a:off x="2699034" y="3573612"/>
                <a:ext cx="27969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poly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58D8E08-9C29-D0D1-0C8B-F33B719CB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034" y="3573612"/>
                <a:ext cx="2796979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00F10D92-872D-6573-5F6D-F22C1E429563}"/>
              </a:ext>
            </a:extLst>
          </p:cNvPr>
          <p:cNvSpPr/>
          <p:nvPr/>
        </p:nvSpPr>
        <p:spPr>
          <a:xfrm>
            <a:off x="1818353" y="4368503"/>
            <a:ext cx="759477" cy="305906"/>
          </a:xfrm>
          <a:custGeom>
            <a:avLst/>
            <a:gdLst>
              <a:gd name="connsiteX0" fmla="*/ 0 w 759477"/>
              <a:gd name="connsiteY0" fmla="*/ 50985 h 305906"/>
              <a:gd name="connsiteX1" fmla="*/ 50985 w 759477"/>
              <a:gd name="connsiteY1" fmla="*/ 0 h 305906"/>
              <a:gd name="connsiteX2" fmla="*/ 708492 w 759477"/>
              <a:gd name="connsiteY2" fmla="*/ 0 h 305906"/>
              <a:gd name="connsiteX3" fmla="*/ 759477 w 759477"/>
              <a:gd name="connsiteY3" fmla="*/ 50985 h 305906"/>
              <a:gd name="connsiteX4" fmla="*/ 759477 w 759477"/>
              <a:gd name="connsiteY4" fmla="*/ 254921 h 305906"/>
              <a:gd name="connsiteX5" fmla="*/ 708492 w 759477"/>
              <a:gd name="connsiteY5" fmla="*/ 305906 h 305906"/>
              <a:gd name="connsiteX6" fmla="*/ 50985 w 759477"/>
              <a:gd name="connsiteY6" fmla="*/ 305906 h 305906"/>
              <a:gd name="connsiteX7" fmla="*/ 0 w 759477"/>
              <a:gd name="connsiteY7" fmla="*/ 254921 h 305906"/>
              <a:gd name="connsiteX8" fmla="*/ 0 w 759477"/>
              <a:gd name="connsiteY8" fmla="*/ 50985 h 30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477" h="305906" extrusionOk="0">
                <a:moveTo>
                  <a:pt x="0" y="50985"/>
                </a:moveTo>
                <a:cubicBezTo>
                  <a:pt x="-715" y="26118"/>
                  <a:pt x="22413" y="452"/>
                  <a:pt x="50985" y="0"/>
                </a:cubicBezTo>
                <a:cubicBezTo>
                  <a:pt x="317528" y="19855"/>
                  <a:pt x="617193" y="11948"/>
                  <a:pt x="708492" y="0"/>
                </a:cubicBezTo>
                <a:cubicBezTo>
                  <a:pt x="733949" y="-1747"/>
                  <a:pt x="758432" y="23250"/>
                  <a:pt x="759477" y="50985"/>
                </a:cubicBezTo>
                <a:cubicBezTo>
                  <a:pt x="773632" y="148062"/>
                  <a:pt x="758933" y="233670"/>
                  <a:pt x="759477" y="254921"/>
                </a:cubicBezTo>
                <a:cubicBezTo>
                  <a:pt x="763416" y="279601"/>
                  <a:pt x="736618" y="306584"/>
                  <a:pt x="708492" y="305906"/>
                </a:cubicBezTo>
                <a:cubicBezTo>
                  <a:pt x="565045" y="320825"/>
                  <a:pt x="194500" y="308199"/>
                  <a:pt x="50985" y="305906"/>
                </a:cubicBezTo>
                <a:cubicBezTo>
                  <a:pt x="25536" y="303316"/>
                  <a:pt x="4533" y="280214"/>
                  <a:pt x="0" y="254921"/>
                </a:cubicBezTo>
                <a:cubicBezTo>
                  <a:pt x="13116" y="181901"/>
                  <a:pt x="14237" y="126766"/>
                  <a:pt x="0" y="50985"/>
                </a:cubicBezTo>
                <a:close/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396382340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93479266-5B3B-DF1D-A529-AFC44BA00CAB}"/>
              </a:ext>
            </a:extLst>
          </p:cNvPr>
          <p:cNvCxnSpPr>
            <a:cxnSpLocks/>
            <a:stCxn id="13" idx="0"/>
            <a:endCxn id="12" idx="1"/>
          </p:cNvCxnSpPr>
          <p:nvPr/>
        </p:nvCxnSpPr>
        <p:spPr>
          <a:xfrm flipV="1">
            <a:off x="2198092" y="3758278"/>
            <a:ext cx="500942" cy="6102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25D6E2F8-5F36-C14D-7680-7CD99CF7E2D8}"/>
              </a:ext>
            </a:extLst>
          </p:cNvPr>
          <p:cNvGrpSpPr/>
          <p:nvPr/>
        </p:nvGrpSpPr>
        <p:grpSpPr>
          <a:xfrm>
            <a:off x="8480714" y="4076966"/>
            <a:ext cx="3240101" cy="811231"/>
            <a:chOff x="8480714" y="4076966"/>
            <a:chExt cx="3240101" cy="811231"/>
          </a:xfrm>
        </p:grpSpPr>
        <p:sp>
          <p:nvSpPr>
            <p:cNvPr id="17" name="思想气泡: 云 16">
              <a:extLst>
                <a:ext uri="{FF2B5EF4-FFF2-40B4-BE49-F238E27FC236}">
                  <a16:creationId xmlns:a16="http://schemas.microsoft.com/office/drawing/2014/main" id="{6D6CBE35-EBA4-C2FF-96F5-337340D35BD4}"/>
                </a:ext>
              </a:extLst>
            </p:cNvPr>
            <p:cNvSpPr/>
            <p:nvPr/>
          </p:nvSpPr>
          <p:spPr>
            <a:xfrm rot="205857">
              <a:off x="8480714" y="4076966"/>
              <a:ext cx="3240101" cy="811231"/>
            </a:xfrm>
            <a:prstGeom prst="cloudCallout">
              <a:avLst>
                <a:gd name="adj1" fmla="val -63568"/>
                <a:gd name="adj2" fmla="val 656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BC223F6F-D51C-C5AB-08C7-097D225A61F8}"/>
                    </a:ext>
                  </a:extLst>
                </p:cNvPr>
                <p:cNvSpPr txBox="1"/>
                <p:nvPr/>
              </p:nvSpPr>
              <p:spPr>
                <a:xfrm>
                  <a:off x="8701753" y="4138907"/>
                  <a:ext cx="288017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Runs in expected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poly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time due to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being dense.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BC223F6F-D51C-C5AB-08C7-097D225A61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1753" y="4138907"/>
                  <a:ext cx="2880179" cy="646331"/>
                </a:xfrm>
                <a:prstGeom prst="rect">
                  <a:avLst/>
                </a:prstGeom>
                <a:blipFill>
                  <a:blip r:embed="rId13"/>
                  <a:stretch>
                    <a:fillRect l="-1691" t="-5660" r="-1480" b="-141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4785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1" grpId="0" animBg="1"/>
      <p:bldP spid="7" grpId="0" animBg="1"/>
      <p:bldP spid="8" grpId="0" animBg="1"/>
      <p:bldP spid="12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rgbClr val="C7A1E3">
                  <a:lumMod val="90000"/>
                  <a:lumOff val="10000"/>
                </a:srgbClr>
              </a:gs>
              <a:gs pos="50000">
                <a:srgbClr val="EB95EB">
                  <a:lumMod val="95000"/>
                  <a:lumOff val="5000"/>
                </a:srgbClr>
              </a:gs>
              <a:gs pos="100000">
                <a:srgbClr val="EB95EB">
                  <a:lumMod val="95000"/>
                  <a:lumOff val="5000"/>
                </a:srgbClr>
              </a:gs>
            </a:gsLst>
          </a:gradFill>
          <a:ln>
            <a:solidFill>
              <a:srgbClr val="E094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A “Slight Improvement of OS17”?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16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284250D0-D8E9-E873-25DA-E1E96E704BBB}"/>
                  </a:ext>
                </a:extLst>
              </p:cNvPr>
              <p:cNvSpPr txBox="1"/>
              <p:nvPr/>
            </p:nvSpPr>
            <p:spPr>
              <a:xfrm>
                <a:off x="449814" y="1927492"/>
                <a:ext cx="6812393" cy="10156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</a:t>
                </a:r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(Oliveira-Santhanam 17):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be any dense language in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there is a 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subexp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-time algorithm for finding strings in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infinitely often.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284250D0-D8E9-E873-25DA-E1E96E704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14" y="1927492"/>
                <a:ext cx="6812393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B59A158-FEC4-DDE6-DC1D-DCF743B2CD19}"/>
                  </a:ext>
                </a:extLst>
              </p:cNvPr>
              <p:cNvSpPr txBox="1"/>
              <p:nvPr/>
            </p:nvSpPr>
            <p:spPr>
              <a:xfrm>
                <a:off x="7526867" y="1927492"/>
                <a:ext cx="4215319" cy="10156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“Slight Improvement of [OS17]”</a:t>
                </a:r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 we obtain 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constructions on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almost every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B59A158-FEC4-DDE6-DC1D-DCF743B2C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867" y="1927492"/>
                <a:ext cx="4215319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4130313-7711-EBC6-6A7F-1BD85A5F2E2F}"/>
                  </a:ext>
                </a:extLst>
              </p:cNvPr>
              <p:cNvSpPr txBox="1"/>
              <p:nvPr/>
            </p:nvSpPr>
            <p:spPr>
              <a:xfrm>
                <a:off x="222729" y="3075196"/>
                <a:ext cx="8060034" cy="165744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Our result:</a:t>
                </a: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 an oracle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𝐄𝐗𝐏𝐇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a dense language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such that any almost-everywhere 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construction 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4130313-7711-EBC6-6A7F-1BD85A5F2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29" y="3075196"/>
                <a:ext cx="8060034" cy="1657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8E32BEA1-19EA-4015-D2B1-2C37C44A42F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15237" y="4267620"/>
            <a:ext cx="1617159" cy="21351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对话气泡: 圆角矩形 30">
                <a:extLst>
                  <a:ext uri="{FF2B5EF4-FFF2-40B4-BE49-F238E27FC236}">
                    <a16:creationId xmlns:a16="http://schemas.microsoft.com/office/drawing/2014/main" id="{FAA0C1D9-A096-886A-BC8A-30003C5B960F}"/>
                  </a:ext>
                </a:extLst>
              </p:cNvPr>
              <p:cNvSpPr/>
              <p:nvPr/>
            </p:nvSpPr>
            <p:spPr>
              <a:xfrm>
                <a:off x="8569842" y="3065011"/>
                <a:ext cx="2997318" cy="1015663"/>
              </a:xfrm>
              <a:prstGeom prst="wedgeRoundRectCallout">
                <a:avLst>
                  <a:gd name="adj1" fmla="val 32790"/>
                  <a:gd name="adj2" fmla="val 68977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using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𝐄𝐗𝐏𝐇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-relativizing techniques!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对话气泡: 圆角矩形 30">
                <a:extLst>
                  <a:ext uri="{FF2B5EF4-FFF2-40B4-BE49-F238E27FC236}">
                    <a16:creationId xmlns:a16="http://schemas.microsoft.com/office/drawing/2014/main" id="{FAA0C1D9-A096-886A-BC8A-30003C5B96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842" y="3065011"/>
                <a:ext cx="2997318" cy="1015663"/>
              </a:xfrm>
              <a:prstGeom prst="wedgeRoundRectCallout">
                <a:avLst>
                  <a:gd name="adj1" fmla="val 32790"/>
                  <a:gd name="adj2" fmla="val 68977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对话气泡: 圆角矩形 31">
                <a:extLst>
                  <a:ext uri="{FF2B5EF4-FFF2-40B4-BE49-F238E27FC236}">
                    <a16:creationId xmlns:a16="http://schemas.microsoft.com/office/drawing/2014/main" id="{ADBBBC89-F11B-14B2-F6F0-885A6FC05F38}"/>
                  </a:ext>
                </a:extLst>
              </p:cNvPr>
              <p:cNvSpPr/>
              <p:nvPr/>
            </p:nvSpPr>
            <p:spPr>
              <a:xfrm>
                <a:off x="6308869" y="4957350"/>
                <a:ext cx="3759632" cy="1015663"/>
              </a:xfrm>
              <a:prstGeom prst="wedgeRoundRectCallout">
                <a:avLst>
                  <a:gd name="adj1" fmla="val 63187"/>
                  <a:gd name="adj2" fmla="val -97243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Thus, also not using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-relativizing techniques unless you separate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𝐋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</a:t>
                </a:r>
                <a:endParaRPr lang="zh-CN" alt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对话气泡: 圆角矩形 31">
                <a:extLst>
                  <a:ext uri="{FF2B5EF4-FFF2-40B4-BE49-F238E27FC236}">
                    <a16:creationId xmlns:a16="http://schemas.microsoft.com/office/drawing/2014/main" id="{ADBBBC89-F11B-14B2-F6F0-885A6FC05F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869" y="4957350"/>
                <a:ext cx="3759632" cy="1015663"/>
              </a:xfrm>
              <a:prstGeom prst="wedgeRoundRectCallout">
                <a:avLst>
                  <a:gd name="adj1" fmla="val 63187"/>
                  <a:gd name="adj2" fmla="val -97243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FD099D6-A3D6-F1D9-BCE2-B47F3204C51D}"/>
                  </a:ext>
                </a:extLst>
              </p:cNvPr>
              <p:cNvSpPr txBox="1"/>
              <p:nvPr/>
            </p:nvSpPr>
            <p:spPr>
              <a:xfrm>
                <a:off x="772934" y="4957350"/>
                <a:ext cx="5172393" cy="163121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Outline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Direct reduction to a query complexity lower bound [GIPS21]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oracle is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trivially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𝐄𝐗𝐏𝐇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FD099D6-A3D6-F1D9-BCE2-B47F3204C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34" y="4957350"/>
                <a:ext cx="5172393" cy="16312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文本框 44">
            <a:extLst>
              <a:ext uri="{FF2B5EF4-FFF2-40B4-BE49-F238E27FC236}">
                <a16:creationId xmlns:a16="http://schemas.microsoft.com/office/drawing/2014/main" id="{96BB7C1F-D269-9272-790A-AD602C1DDC9E}"/>
              </a:ext>
            </a:extLst>
          </p:cNvPr>
          <p:cNvSpPr txBox="1"/>
          <p:nvPr/>
        </p:nvSpPr>
        <p:spPr>
          <a:xfrm>
            <a:off x="5958526" y="6304275"/>
            <a:ext cx="3622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Bounded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relativization for free!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93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31" grpId="0" animBg="1"/>
      <p:bldP spid="32" grpId="0" animBg="1"/>
      <p:bldP spid="44" grpId="0" animBg="1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E486A7-0128-480E-AA1A-E58223EFB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God said, “Let there be time.”</a:t>
            </a: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rgbClr val="C7A1E3">
                  <a:lumMod val="90000"/>
                  <a:lumOff val="10000"/>
                </a:srgbClr>
              </a:gs>
              <a:gs pos="50000">
                <a:srgbClr val="EB95EB">
                  <a:lumMod val="95000"/>
                  <a:lumOff val="5000"/>
                </a:srgbClr>
              </a:gs>
              <a:gs pos="100000">
                <a:srgbClr val="EB95EB">
                  <a:lumMod val="95000"/>
                  <a:lumOff val="5000"/>
                </a:srgbClr>
              </a:gs>
            </a:gsLst>
          </a:gradFill>
          <a:ln>
            <a:solidFill>
              <a:srgbClr val="E094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In the beginning…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1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2C489B9-D9A7-CF11-ACE7-8B96ED18FAC8}"/>
              </a:ext>
            </a:extLst>
          </p:cNvPr>
          <p:cNvGrpSpPr/>
          <p:nvPr/>
        </p:nvGrpSpPr>
        <p:grpSpPr>
          <a:xfrm>
            <a:off x="7062517" y="1858381"/>
            <a:ext cx="3877898" cy="1668268"/>
            <a:chOff x="7062517" y="1858381"/>
            <a:chExt cx="3877898" cy="16682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50" name="Picture 2" descr="Juris Hartmanis | Cornell Engineering">
              <a:extLst>
                <a:ext uri="{FF2B5EF4-FFF2-40B4-BE49-F238E27FC236}">
                  <a16:creationId xmlns:a16="http://schemas.microsoft.com/office/drawing/2014/main" id="{F3B369B4-7A95-6926-3039-FDC1A27C3F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2517" y="1858381"/>
              <a:ext cx="1653540" cy="1653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9E75D3E0-3201-43E9-E38B-CA477702BB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6057" y="1858381"/>
              <a:ext cx="2224358" cy="1668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D422A022-8F14-CD95-3E3F-34281D3CE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586" y="3773124"/>
            <a:ext cx="9688831" cy="19307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5B34CEE-DA6C-1B1A-14E4-6CEE6C282AC8}"/>
                  </a:ext>
                </a:extLst>
              </p:cNvPr>
              <p:cNvSpPr txBox="1"/>
              <p:nvPr/>
            </p:nvSpPr>
            <p:spPr>
              <a:xfrm>
                <a:off x="7447169" y="4513828"/>
                <a:ext cx="3734407" cy="132497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Time Hierarchy </a:t>
                </a:r>
                <a:r>
                  <a:rPr lang="en-US" altLang="zh-CN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Thm</a:t>
                </a:r>
                <a:endParaRPr lang="en-US" altLang="zh-CN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rad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𝐓𝐈𝐌𝐄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𝐓𝐈𝐌𝐄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5B34CEE-DA6C-1B1A-14E4-6CEE6C282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169" y="4513828"/>
                <a:ext cx="3734407" cy="13249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D224CF35-8EE9-27E0-2E06-F91F92D8B0D4}"/>
              </a:ext>
            </a:extLst>
          </p:cNvPr>
          <p:cNvSpPr txBox="1"/>
          <p:nvPr/>
        </p:nvSpPr>
        <p:spPr>
          <a:xfrm>
            <a:off x="838200" y="2646444"/>
            <a:ext cx="5669280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Hartmanis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and R. E. Stearns. On the computational complexity of algorithms.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20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rgbClr val="C7A1E3">
                  <a:lumMod val="90000"/>
                  <a:lumOff val="10000"/>
                </a:srgbClr>
              </a:gs>
              <a:gs pos="50000">
                <a:srgbClr val="EB95EB">
                  <a:lumMod val="95000"/>
                  <a:lumOff val="5000"/>
                </a:srgbClr>
              </a:gs>
              <a:gs pos="100000">
                <a:srgbClr val="EB95EB">
                  <a:lumMod val="95000"/>
                  <a:lumOff val="5000"/>
                </a:srgbClr>
              </a:gs>
            </a:gsLst>
          </a:gradFill>
          <a:ln>
            <a:solidFill>
              <a:srgbClr val="E094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The Query Complexity Lower Bound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17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ED10B01D-FCE2-C612-55F0-2995D3F92E73}"/>
                  </a:ext>
                </a:extLst>
              </p:cNvPr>
              <p:cNvSpPr txBox="1"/>
              <p:nvPr/>
            </p:nvSpPr>
            <p:spPr>
              <a:xfrm>
                <a:off x="7179780" y="2164295"/>
                <a:ext cx="4251382" cy="126470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</a:t>
                </a:r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(GIPS21):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query complexity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FIND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ED10B01D-FCE2-C612-55F0-2995D3F92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780" y="2164295"/>
                <a:ext cx="4251382" cy="12647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C9A28110-DCCF-CED6-2B66-3DA221721C37}"/>
                  </a:ext>
                </a:extLst>
              </p:cNvPr>
              <p:cNvSpPr txBox="1"/>
              <p:nvPr/>
            </p:nvSpPr>
            <p:spPr>
              <a:xfrm>
                <a:off x="760838" y="1981039"/>
                <a:ext cx="5930893" cy="163121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0" u="sng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𝐅𝐈𝐍𝐃𝟏</m:t>
                      </m:r>
                    </m:oMath>
                  </m:oMathPara>
                </a14:m>
                <a:endParaRPr lang="en-US" altLang="zh-CN" sz="2400" b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 string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with the promise that half of the bits in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are one</a:t>
                </a: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any index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C9A28110-DCCF-CED6-2B66-3DA221721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38" y="1981039"/>
                <a:ext cx="5930893" cy="16312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文本框 35">
            <a:extLst>
              <a:ext uri="{FF2B5EF4-FFF2-40B4-BE49-F238E27FC236}">
                <a16:creationId xmlns:a16="http://schemas.microsoft.com/office/drawing/2014/main" id="{B1806EC1-8CEE-5351-A8A6-22E9B1AA3AAD}"/>
              </a:ext>
            </a:extLst>
          </p:cNvPr>
          <p:cNvSpPr txBox="1"/>
          <p:nvPr/>
        </p:nvSpPr>
        <p:spPr>
          <a:xfrm>
            <a:off x="5078959" y="5913490"/>
            <a:ext cx="2859771" cy="276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zh-CN" dirty="0">
                <a:latin typeface="Consolas" panose="020B0609020204030204" pitchFamily="49" charset="0"/>
              </a:rPr>
              <a:t>01101001111…0010110111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52847776-6753-1F8A-17EF-A8B0F5D4A12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1616" y="3770740"/>
            <a:ext cx="1927296" cy="20910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对话气泡: 圆角矩形 41">
                <a:extLst>
                  <a:ext uri="{FF2B5EF4-FFF2-40B4-BE49-F238E27FC236}">
                    <a16:creationId xmlns:a16="http://schemas.microsoft.com/office/drawing/2014/main" id="{BA90825C-66AC-8A02-F66D-D1A42080DDBA}"/>
                  </a:ext>
                </a:extLst>
              </p:cNvPr>
              <p:cNvSpPr/>
              <p:nvPr/>
            </p:nvSpPr>
            <p:spPr>
              <a:xfrm>
                <a:off x="685308" y="4256959"/>
                <a:ext cx="3968747" cy="1118660"/>
              </a:xfrm>
              <a:prstGeom prst="wedgeRoundRectCallout">
                <a:avLst>
                  <a:gd name="adj1" fmla="val 72389"/>
                  <a:gd name="adj2" fmla="val -27344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GIPS21: I need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queries to find a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canonical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Consolas" panose="020B0609020204030204" pitchFamily="49" charset="0"/>
                    <a:cs typeface="Arial" panose="020B0604020202020204" pitchFamily="34" charset="0"/>
                  </a:rPr>
                  <a:t>1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this string, even with randomness!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对话气泡: 圆角矩形 41">
                <a:extLst>
                  <a:ext uri="{FF2B5EF4-FFF2-40B4-BE49-F238E27FC236}">
                    <a16:creationId xmlns:a16="http://schemas.microsoft.com/office/drawing/2014/main" id="{BA90825C-66AC-8A02-F66D-D1A42080DD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08" y="4256959"/>
                <a:ext cx="3968747" cy="1118660"/>
              </a:xfrm>
              <a:prstGeom prst="wedgeRoundRectCallout">
                <a:avLst>
                  <a:gd name="adj1" fmla="val 72389"/>
                  <a:gd name="adj2" fmla="val -27344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11E3222-E750-FE2A-771D-82ECFBFD2B1F}"/>
                  </a:ext>
                </a:extLst>
              </p:cNvPr>
              <p:cNvSpPr txBox="1"/>
              <p:nvPr/>
            </p:nvSpPr>
            <p:spPr>
              <a:xfrm>
                <a:off x="2416992" y="5867323"/>
                <a:ext cx="25075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Input string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p>
                    </m:sSup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11E3222-E750-FE2A-771D-82ECFBFD2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992" y="5867323"/>
                <a:ext cx="2507577" cy="369332"/>
              </a:xfrm>
              <a:prstGeom prst="rect">
                <a:avLst/>
              </a:prstGeom>
              <a:blipFill>
                <a:blip r:embed="rId7"/>
                <a:stretch>
                  <a:fillRect l="-1942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EC9C72B-8A67-3760-5988-0BD7561A5C03}"/>
                  </a:ext>
                </a:extLst>
              </p:cNvPr>
              <p:cNvSpPr txBox="1"/>
              <p:nvPr/>
            </p:nvSpPr>
            <p:spPr>
              <a:xfrm>
                <a:off x="8156531" y="5722668"/>
                <a:ext cx="2602903" cy="65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Truth table of an oracle</a:t>
                </a:r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</m:func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EC9C72B-8A67-3760-5988-0BD7561A5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531" y="5722668"/>
                <a:ext cx="2602903" cy="658642"/>
              </a:xfrm>
              <a:prstGeom prst="rect">
                <a:avLst/>
              </a:prstGeom>
              <a:blipFill>
                <a:blip r:embed="rId8"/>
                <a:stretch>
                  <a:fillRect l="-1874" t="-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对话气泡: 圆角矩形 5">
                <a:extLst>
                  <a:ext uri="{FF2B5EF4-FFF2-40B4-BE49-F238E27FC236}">
                    <a16:creationId xmlns:a16="http://schemas.microsoft.com/office/drawing/2014/main" id="{001C78AC-EB9E-8E29-BEB8-219435E9F428}"/>
                  </a:ext>
                </a:extLst>
              </p:cNvPr>
              <p:cNvSpPr/>
              <p:nvPr/>
            </p:nvSpPr>
            <p:spPr>
              <a:xfrm>
                <a:off x="7545959" y="4085862"/>
                <a:ext cx="3396361" cy="1366003"/>
              </a:xfrm>
              <a:prstGeom prst="wedgeRoundRectCallout">
                <a:avLst>
                  <a:gd name="adj1" fmla="val -72076"/>
                  <a:gd name="adj2" fmla="val -26409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Any 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oracle algorithm for finding a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canonical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needs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Ω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对话气泡: 圆角矩形 5">
                <a:extLst>
                  <a:ext uri="{FF2B5EF4-FFF2-40B4-BE49-F238E27FC236}">
                    <a16:creationId xmlns:a16="http://schemas.microsoft.com/office/drawing/2014/main" id="{001C78AC-EB9E-8E29-BEB8-219435E9F4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959" y="4085862"/>
                <a:ext cx="3396361" cy="1366003"/>
              </a:xfrm>
              <a:prstGeom prst="wedgeRoundRectCallout">
                <a:avLst>
                  <a:gd name="adj1" fmla="val -72076"/>
                  <a:gd name="adj2" fmla="val -26409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38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 animBg="1"/>
      <p:bldP spid="42" grpId="0" animBg="1"/>
      <p:bldP spid="3" grpId="0"/>
      <p:bldP spid="4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rgbClr val="C7A1E3">
                  <a:lumMod val="90000"/>
                  <a:lumOff val="10000"/>
                </a:srgbClr>
              </a:gs>
              <a:gs pos="50000">
                <a:srgbClr val="EB95EB">
                  <a:lumMod val="95000"/>
                  <a:lumOff val="5000"/>
                </a:srgbClr>
              </a:gs>
              <a:gs pos="100000">
                <a:srgbClr val="EB95EB">
                  <a:lumMod val="95000"/>
                  <a:lumOff val="5000"/>
                </a:srgbClr>
              </a:gs>
            </a:gsLst>
          </a:gradFill>
          <a:ln>
            <a:solidFill>
              <a:srgbClr val="E094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The Oracle Separation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18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DC2CFE68-D5D2-9DF5-C71E-16408E1ED2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Goal: dense oracle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every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construction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(itself)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Ω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←1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do </a:t>
                </a:r>
                <a:r>
                  <a:rPr lang="en-US" altLang="zh-CN" dirty="0">
                    <a:solidFill>
                      <a:schemeClr val="bg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//diagonalize 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bg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altLang="zh-CN" dirty="0">
                    <a:solidFill>
                      <a:schemeClr val="bg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dirty="0" err="1">
                    <a:solidFill>
                      <a:schemeClr val="bg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altLang="zh-CN" dirty="0">
                    <a:solidFill>
                      <a:schemeClr val="bg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machine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← 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some large enough input length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fails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Treat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as an input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FIND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as the query algorithm, there is an assignment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not a good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 on input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DC2CFE68-D5D2-9DF5-C71E-16408E1ED2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5058830-F645-4BD5-27C9-C17BD8266922}"/>
                  </a:ext>
                </a:extLst>
              </p:cNvPr>
              <p:cNvSpPr txBox="1"/>
              <p:nvPr/>
            </p:nvSpPr>
            <p:spPr>
              <a:xfrm>
                <a:off x="8332382" y="4412511"/>
                <a:ext cx="3700129" cy="9233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This means that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not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or the (canonical) output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not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5058830-F645-4BD5-27C9-C17BD8266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382" y="4412511"/>
                <a:ext cx="3700129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4DEE085-D3A9-0345-970B-4F03D08B4348}"/>
                  </a:ext>
                </a:extLst>
              </p:cNvPr>
              <p:cNvSpPr txBox="1"/>
              <p:nvPr/>
            </p:nvSpPr>
            <p:spPr>
              <a:xfrm>
                <a:off x="838200" y="4710005"/>
                <a:ext cx="7136219" cy="200054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Complexity of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endPara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 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(and previously fixed portions of the oracle before input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one can trivially compute the lexicographically smallest counter-example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polynomial hierarchy.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Hence,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𝐄𝐗𝐏𝐇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4DEE085-D3A9-0345-970B-4F03D08B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10005"/>
                <a:ext cx="7136219" cy="20005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34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EDC805D-797B-D5FF-FCEC-0503DF937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68559" y="2895598"/>
            <a:ext cx="3745319" cy="3745319"/>
          </a:xfrm>
          <a:prstGeom prst="rect">
            <a:avLst/>
          </a:prstGeom>
        </p:spPr>
      </p:pic>
      <p:pic>
        <p:nvPicPr>
          <p:cNvPr id="2052" name="Picture 4" descr="3d morph man figure with megaphone">
            <a:extLst>
              <a:ext uri="{FF2B5EF4-FFF2-40B4-BE49-F238E27FC236}">
                <a16:creationId xmlns:a16="http://schemas.microsoft.com/office/drawing/2014/main" id="{F2E8DDD8-9DD1-E0B0-DCF4-33B29CCC3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32" y="2606948"/>
            <a:ext cx="3597577" cy="432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对话气泡: 椭圆形 11">
            <a:extLst>
              <a:ext uri="{FF2B5EF4-FFF2-40B4-BE49-F238E27FC236}">
                <a16:creationId xmlns:a16="http://schemas.microsoft.com/office/drawing/2014/main" id="{CC2E7F9D-341E-5DE1-ED65-B16EE732070E}"/>
              </a:ext>
            </a:extLst>
          </p:cNvPr>
          <p:cNvSpPr/>
          <p:nvPr/>
        </p:nvSpPr>
        <p:spPr>
          <a:xfrm>
            <a:off x="1716198" y="1089875"/>
            <a:ext cx="5370501" cy="1517073"/>
          </a:xfrm>
          <a:prstGeom prst="wedgeEllipseCallout">
            <a:avLst>
              <a:gd name="adj1" fmla="val -27756"/>
              <a:gd name="adj2" fmla="val 81708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I’m enough of barrier results.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A183F28-48F6-3C69-49AD-56F42D35176E}"/>
              </a:ext>
            </a:extLst>
          </p:cNvPr>
          <p:cNvGrpSpPr/>
          <p:nvPr/>
        </p:nvGrpSpPr>
        <p:grpSpPr>
          <a:xfrm>
            <a:off x="3905037" y="2787816"/>
            <a:ext cx="5697729" cy="3286411"/>
            <a:chOff x="3905037" y="2787816"/>
            <a:chExt cx="5697729" cy="3286411"/>
          </a:xfrm>
        </p:grpSpPr>
        <p:sp>
          <p:nvSpPr>
            <p:cNvPr id="13" name="对话气泡: 椭圆形 12">
              <a:extLst>
                <a:ext uri="{FF2B5EF4-FFF2-40B4-BE49-F238E27FC236}">
                  <a16:creationId xmlns:a16="http://schemas.microsoft.com/office/drawing/2014/main" id="{8FA2CFDB-A649-094F-17E8-5E30B976AE31}"/>
                </a:ext>
              </a:extLst>
            </p:cNvPr>
            <p:cNvSpPr/>
            <p:nvPr/>
          </p:nvSpPr>
          <p:spPr>
            <a:xfrm>
              <a:off x="3905037" y="2787816"/>
              <a:ext cx="5598192" cy="3286411"/>
            </a:xfrm>
            <a:prstGeom prst="wedgeEllipseCallout">
              <a:avLst>
                <a:gd name="adj1" fmla="val 50552"/>
                <a:gd name="adj2" fmla="val -37754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F85BD3A7-223F-E3BE-645F-45D3BA8A5C97}"/>
                </a:ext>
              </a:extLst>
            </p:cNvPr>
            <p:cNvSpPr txBox="1"/>
            <p:nvPr/>
          </p:nvSpPr>
          <p:spPr>
            <a:xfrm>
              <a:off x="4570632" y="3276859"/>
              <a:ext cx="503213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Okay, let’s prove some </a:t>
              </a:r>
              <a:r>
                <a:rPr lang="en-US" altLang="zh-CN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actual lower bounds</a:t>
              </a:r>
              <a:r>
                <a:rPr lang="en-US" altLang="zh-CN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by bounded relativization!</a:t>
              </a:r>
              <a:endParaRPr lang="zh-CN" alt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544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rgbClr val="C7A1E3">
                  <a:lumMod val="90000"/>
                  <a:lumOff val="10000"/>
                </a:srgbClr>
              </a:gs>
              <a:gs pos="50000">
                <a:srgbClr val="EB95EB">
                  <a:lumMod val="95000"/>
                  <a:lumOff val="5000"/>
                </a:srgbClr>
              </a:gs>
              <a:gs pos="100000">
                <a:srgbClr val="EB95EB">
                  <a:lumMod val="95000"/>
                  <a:lumOff val="5000"/>
                </a:srgbClr>
              </a:gs>
            </a:gsLst>
          </a:gradFill>
          <a:ln>
            <a:solidFill>
              <a:srgbClr val="E094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Near-Maximum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Circuit Lower Bound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19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5" name="Picture 4" descr="3d morph man figure with megaphone">
            <a:extLst>
              <a:ext uri="{FF2B5EF4-FFF2-40B4-BE49-F238E27FC236}">
                <a16:creationId xmlns:a16="http://schemas.microsoft.com/office/drawing/2014/main" id="{C24F6183-CC39-6057-633F-FF9F87597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1245" y="1973545"/>
            <a:ext cx="1530414" cy="183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对话气泡: 矩形 5">
                <a:extLst>
                  <a:ext uri="{FF2B5EF4-FFF2-40B4-BE49-F238E27FC236}">
                    <a16:creationId xmlns:a16="http://schemas.microsoft.com/office/drawing/2014/main" id="{64BED0BC-5E17-3E23-6AAB-2DCE60FF304E}"/>
                  </a:ext>
                </a:extLst>
              </p:cNvPr>
              <p:cNvSpPr/>
              <p:nvPr/>
            </p:nvSpPr>
            <p:spPr>
              <a:xfrm>
                <a:off x="3139592" y="1890701"/>
                <a:ext cx="8529893" cy="1838848"/>
              </a:xfrm>
              <a:prstGeom prst="wedgeRectCallout">
                <a:avLst>
                  <a:gd name="adj1" fmla="val -63198"/>
                  <a:gd name="adj2" fmla="val -37679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0" smtClean="0">
                            <a:latin typeface="Cambria Math" panose="02040503050406030204" pitchFamily="18" charset="0"/>
                          </a:rPr>
                          <m:t>𝐁𝐏𝐄</m:t>
                        </m:r>
                      </m:e>
                      <m:sup>
                        <m:r>
                          <a:rPr lang="en-US" altLang="zh-CN" sz="2800" b="1" i="0" smtClean="0">
                            <a:latin typeface="Cambria Math" panose="02040503050406030204" pitchFamily="18" charset="0"/>
                          </a:rPr>
                          <m:t>𝐌𝐂𝐒𝐏</m:t>
                        </m:r>
                      </m:sup>
                    </m:sSup>
                    <m:sSub>
                      <m:sSub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/</m:t>
                        </m:r>
                      </m:e>
                      <m:sub>
                        <m:sSup>
                          <m:sSup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𝟎𝟏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sub>
                    </m:sSub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altLang="zh-CN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𝐒𝐈𝐙𝐄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That is, there is a language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computable in probabilistic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oracle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0.01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bits of advice, but has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near-maximum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complexity.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对话气泡: 矩形 5">
                <a:extLst>
                  <a:ext uri="{FF2B5EF4-FFF2-40B4-BE49-F238E27FC236}">
                    <a16:creationId xmlns:a16="http://schemas.microsoft.com/office/drawing/2014/main" id="{64BED0BC-5E17-3E23-6AAB-2DCE60FF30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592" y="1890701"/>
                <a:ext cx="8529893" cy="1838848"/>
              </a:xfrm>
              <a:prstGeom prst="wedgeRectCallout">
                <a:avLst>
                  <a:gd name="adj1" fmla="val -63198"/>
                  <a:gd name="adj2" fmla="val -37679"/>
                </a:avLst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3CA4542-8B8F-EAEB-BF2E-434F2B44716B}"/>
                  </a:ext>
                </a:extLst>
              </p:cNvPr>
              <p:cNvSpPr txBox="1"/>
              <p:nvPr/>
            </p:nvSpPr>
            <p:spPr>
              <a:xfrm>
                <a:off x="6955134" y="4185974"/>
                <a:ext cx="4823210" cy="132343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𝐌𝐂𝐒𝐏</m:t>
                    </m:r>
                  </m:oMath>
                </a14:m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minimum circuit size problem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length-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truth table of a Boolean function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0,1</m:t>
                        </m:r>
                      </m:e>
                    </m:d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circuit complexity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3CA4542-8B8F-EAEB-BF2E-434F2B447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134" y="4185974"/>
                <a:ext cx="4823210" cy="132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873FD46-D8B9-0B8B-E162-86AA62E5FDB3}"/>
                  </a:ext>
                </a:extLst>
              </p:cNvPr>
              <p:cNvSpPr txBox="1"/>
              <p:nvPr/>
            </p:nvSpPr>
            <p:spPr>
              <a:xfrm>
                <a:off x="520338" y="3870288"/>
                <a:ext cx="6054634" cy="291791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What is previously known: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𝐙𝐏𝐄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MCSP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(IKV18)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is only a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super-poly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lower bound, not a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near-maximum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one!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𝐒𝐈𝐙𝐄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Trivial, but needs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bits of advice… (We only need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0.01</m:t>
                        </m:r>
                        <m:r>
                          <a:rPr lang="en-US" altLang="zh-CN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𝐒𝐈𝐙𝐄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(Kannan82, MVW99)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Sounds “one level higher”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𝐁𝐏𝐄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MCSP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(?)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873FD46-D8B9-0B8B-E162-86AA62E5F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38" y="3870288"/>
                <a:ext cx="6054634" cy="29179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07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rgbClr val="C7A1E3">
                  <a:lumMod val="90000"/>
                  <a:lumOff val="10000"/>
                </a:srgbClr>
              </a:gs>
              <a:gs pos="50000">
                <a:srgbClr val="EB95EB">
                  <a:lumMod val="95000"/>
                  <a:lumOff val="5000"/>
                </a:srgbClr>
              </a:gs>
              <a:gs pos="100000">
                <a:srgbClr val="EB95EB">
                  <a:lumMod val="95000"/>
                  <a:lumOff val="5000"/>
                </a:srgbClr>
              </a:gs>
            </a:gsLst>
          </a:gradFill>
          <a:ln>
            <a:solidFill>
              <a:srgbClr val="E094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The LOS PRG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20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8A4320-8C56-C5C4-7BD4-6A49101A0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Lu-Oliveira-Santhanam (STOC’21) (henceforth LOS):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73577F3-5D98-E5CA-8E76-2754A5EF3D9B}"/>
                  </a:ext>
                </a:extLst>
              </p:cNvPr>
              <p:cNvSpPr txBox="1"/>
              <p:nvPr/>
            </p:nvSpPr>
            <p:spPr>
              <a:xfrm>
                <a:off x="1222717" y="2380979"/>
                <a:ext cx="9746566" cy="162031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There is, unconditionally, a PRG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0.001</m:t>
                              </m:r>
                            </m:sup>
                          </m:sSup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computable in </a:t>
                </a:r>
                <a:r>
                  <a:rPr lang="en-US" altLang="zh-CN" sz="24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 with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bit of advice, that fools every uniform probabilistic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-time machine.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73577F3-5D98-E5CA-8E76-2754A5EF3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717" y="2380979"/>
                <a:ext cx="9746566" cy="16203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06B1331-A6B6-FF48-D23B-287A15F49778}"/>
                  </a:ext>
                </a:extLst>
              </p:cNvPr>
              <p:cNvSpPr txBox="1"/>
              <p:nvPr/>
            </p:nvSpPr>
            <p:spPr>
              <a:xfrm>
                <a:off x="6276869" y="4552864"/>
                <a:ext cx="5513196" cy="169277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 algorithms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Randomized algorithms that output a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fixed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string with high probability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Although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needs randomness to compute, each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a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fixed, well-defined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string!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06B1331-A6B6-FF48-D23B-287A15F49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869" y="4552864"/>
                <a:ext cx="5513196" cy="16927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12DAB55-7357-3B9B-C88C-8CB3F77336EE}"/>
                  </a:ext>
                </a:extLst>
              </p:cNvPr>
              <p:cNvSpPr txBox="1"/>
              <p:nvPr/>
            </p:nvSpPr>
            <p:spPr>
              <a:xfrm>
                <a:off x="401935" y="4621537"/>
                <a:ext cx="5513195" cy="15554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Pseudorandom generators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-time machine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there are infinitely many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such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𝑀</m:t>
                                  </m:r>
                                  <m:d>
                                    <m:d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𝑠𝑒𝑒𝑑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𝑀</m:t>
                                  </m:r>
                                  <m:d>
                                    <m:d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𝐺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𝑠𝑒𝑒𝑑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&lt;0.1</m:t>
                      </m:r>
                    </m:oMath>
                  </m:oMathPara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12DAB55-7357-3B9B-C88C-8CB3F7733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35" y="4621537"/>
                <a:ext cx="5513195" cy="15554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02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gradFill>
                <a:gsLst>
                  <a:gs pos="0">
                    <a:srgbClr val="C7A1E3">
                      <a:lumMod val="90000"/>
                      <a:lumOff val="10000"/>
                    </a:srgbClr>
                  </a:gs>
                  <a:gs pos="50000">
                    <a:srgbClr val="EB95EB">
                      <a:lumMod val="95000"/>
                      <a:lumOff val="5000"/>
                    </a:srgbClr>
                  </a:gs>
                  <a:gs pos="100000">
                    <a:srgbClr val="EB95EB">
                      <a:lumMod val="95000"/>
                      <a:lumOff val="5000"/>
                    </a:srgbClr>
                  </a:gs>
                </a:gsLst>
              </a:gradFill>
              <a:ln>
                <a:solidFill>
                  <a:srgbClr val="E094E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LOS is </a:t>
                </a:r>
                <a14:m>
                  <m:oMath xmlns:m="http://schemas.openxmlformats.org/officeDocument/2006/math">
                    <m:r>
                      <a:rPr lang="en-US" altLang="zh-CN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-Relativizing</a:t>
                </a:r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3"/>
                <a:stretch>
                  <a:fillRect/>
                </a:stretch>
              </a:blipFill>
              <a:ln>
                <a:solidFill>
                  <a:srgbClr val="E094E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21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E8A4320-8C56-C5C4-7BD4-6A49101A09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E8A4320-8C56-C5C4-7BD4-6A49101A09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9F55888-74A1-9BF6-83C7-CCFADB45BD36}"/>
                  </a:ext>
                </a:extLst>
              </p:cNvPr>
              <p:cNvSpPr txBox="1"/>
              <p:nvPr/>
            </p:nvSpPr>
            <p:spPr>
              <a:xfrm>
                <a:off x="401936" y="4757278"/>
                <a:ext cx="5513195" cy="118609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be the machine that gets a truth table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as input, and outputs whether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 sz="2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𝑀</m:t>
                                  </m:r>
                                  <m:d>
                                    <m:d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𝑠𝑒𝑒𝑑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𝑀</m:t>
                                  </m:r>
                                  <m:d>
                                    <m:d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𝐺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𝑠𝑒𝑒𝑑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&lt;0.1</m:t>
                      </m:r>
                    </m:oMath>
                  </m:oMathPara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9F55888-74A1-9BF6-83C7-CCFADB45B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36" y="4757278"/>
                <a:ext cx="5513195" cy="11860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40F5331-3617-956A-CFEE-CC920D782CE1}"/>
                  </a:ext>
                </a:extLst>
              </p:cNvPr>
              <p:cNvSpPr txBox="1"/>
              <p:nvPr/>
            </p:nvSpPr>
            <p:spPr>
              <a:xfrm>
                <a:off x="6276870" y="4622498"/>
                <a:ext cx="5513195" cy="14556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Our hard function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Advice: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0.001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complexity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On input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output the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bit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40F5331-3617-956A-CFEE-CC920D782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870" y="4622498"/>
                <a:ext cx="5513195" cy="14556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6BEA04E-B2B0-3028-1147-12080BE3C2F0}"/>
                  </a:ext>
                </a:extLst>
              </p:cNvPr>
              <p:cNvSpPr txBox="1"/>
              <p:nvPr/>
            </p:nvSpPr>
            <p:spPr>
              <a:xfrm>
                <a:off x="1222717" y="2380979"/>
                <a:ext cx="9746566" cy="162031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There is, unconditionally, a PRG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0.001</m:t>
                              </m:r>
                            </m:sup>
                          </m:sSup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computable in </a:t>
                </a:r>
                <a:r>
                  <a:rPr lang="en-US" altLang="zh-CN" sz="24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 with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bit of advice, that fools every uniform probabilistic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-time machine.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6BEA04E-B2B0-3028-1147-12080BE3C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717" y="2380979"/>
                <a:ext cx="9746566" cy="16203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73577F3-5D98-E5CA-8E76-2754A5EF3D9B}"/>
                  </a:ext>
                </a:extLst>
              </p:cNvPr>
              <p:cNvSpPr txBox="1"/>
              <p:nvPr/>
            </p:nvSpPr>
            <p:spPr>
              <a:xfrm>
                <a:off x="1222717" y="2380979"/>
                <a:ext cx="9746566" cy="198964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There is, unconditionally, a PRG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0.001</m:t>
                              </m:r>
                            </m:sup>
                          </m:sSup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computable in </a:t>
                </a:r>
                <a:r>
                  <a:rPr lang="en-US" altLang="zh-CN" sz="24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oracle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bit of advice, that fools every uniform probabilistic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-time machine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oracle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73577F3-5D98-E5CA-8E76-2754A5EF3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717" y="2380979"/>
                <a:ext cx="9746566" cy="19896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029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63BA8AF-ABD2-C125-84D4-F3061E9A20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39674" y="1311772"/>
            <a:ext cx="5445313" cy="5445313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E1766154-6563-F195-A15D-20BAC7258E1A}"/>
              </a:ext>
            </a:extLst>
          </p:cNvPr>
          <p:cNvGrpSpPr/>
          <p:nvPr/>
        </p:nvGrpSpPr>
        <p:grpSpPr>
          <a:xfrm>
            <a:off x="1496292" y="446809"/>
            <a:ext cx="7034644" cy="1654672"/>
            <a:chOff x="1496292" y="446809"/>
            <a:chExt cx="7034644" cy="1654672"/>
          </a:xfrm>
        </p:grpSpPr>
        <p:sp>
          <p:nvSpPr>
            <p:cNvPr id="17" name="对话气泡: 椭圆形 16">
              <a:extLst>
                <a:ext uri="{FF2B5EF4-FFF2-40B4-BE49-F238E27FC236}">
                  <a16:creationId xmlns:a16="http://schemas.microsoft.com/office/drawing/2014/main" id="{DBC1F928-29B8-0339-3392-67A42D22A415}"/>
                </a:ext>
              </a:extLst>
            </p:cNvPr>
            <p:cNvSpPr/>
            <p:nvPr/>
          </p:nvSpPr>
          <p:spPr>
            <a:xfrm>
              <a:off x="1496292" y="446809"/>
              <a:ext cx="7034644" cy="1654672"/>
            </a:xfrm>
            <a:prstGeom prst="wedgeEllipseCallout">
              <a:avLst>
                <a:gd name="adj1" fmla="val -12905"/>
                <a:gd name="adj2" fmla="val 116298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DBE7B0FD-666A-EC1B-7C7A-41D78DB38A5F}"/>
                </a:ext>
              </a:extLst>
            </p:cNvPr>
            <p:cNvSpPr txBox="1"/>
            <p:nvPr/>
          </p:nvSpPr>
          <p:spPr>
            <a:xfrm>
              <a:off x="1953492" y="650053"/>
              <a:ext cx="619298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Finally,</a:t>
              </a:r>
              <a:r>
                <a: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I want to discuss an open problem…</a:t>
              </a:r>
              <a:endPara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对话气泡: 圆角矩形 17">
            <a:extLst>
              <a:ext uri="{FF2B5EF4-FFF2-40B4-BE49-F238E27FC236}">
                <a16:creationId xmlns:a16="http://schemas.microsoft.com/office/drawing/2014/main" id="{FE789C46-F410-CB80-9B3D-F114400CA84D}"/>
              </a:ext>
            </a:extLst>
          </p:cNvPr>
          <p:cNvSpPr/>
          <p:nvPr/>
        </p:nvSpPr>
        <p:spPr>
          <a:xfrm>
            <a:off x="5559137" y="2753591"/>
            <a:ext cx="6265718" cy="2470519"/>
          </a:xfrm>
          <a:prstGeom prst="wedgeRoundRectCallout">
            <a:avLst>
              <a:gd name="adj1" fmla="val -61629"/>
              <a:gd name="adj2" fmla="val 1093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At the intersection 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constructions?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Circuit lower bounds?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… and how to overcome the bounded-relativization barrier?</a:t>
            </a:r>
          </a:p>
        </p:txBody>
      </p:sp>
    </p:spTree>
    <p:extLst>
      <p:ext uri="{BB962C8B-B14F-4D97-AF65-F5344CB8AC3E}">
        <p14:creationId xmlns:p14="http://schemas.microsoft.com/office/powerpoint/2010/main" val="198424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rgbClr val="C7A1E3">
                  <a:lumMod val="90000"/>
                  <a:lumOff val="10000"/>
                </a:srgbClr>
              </a:gs>
              <a:gs pos="50000">
                <a:srgbClr val="EB95EB">
                  <a:lumMod val="95000"/>
                  <a:lumOff val="5000"/>
                </a:srgbClr>
              </a:gs>
              <a:gs pos="100000">
                <a:srgbClr val="EB95EB">
                  <a:lumMod val="95000"/>
                  <a:lumOff val="5000"/>
                </a:srgbClr>
              </a:gs>
            </a:gsLst>
          </a:gradFill>
          <a:ln>
            <a:solidFill>
              <a:srgbClr val="E094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An Open Problem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22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DAE7CE0-F8A5-F6BE-1B28-DEF30DB1C879}"/>
                  </a:ext>
                </a:extLst>
              </p:cNvPr>
              <p:cNvSpPr txBox="1"/>
              <p:nvPr/>
            </p:nvSpPr>
            <p:spPr>
              <a:xfrm>
                <a:off x="742507" y="2062717"/>
                <a:ext cx="6168655" cy="163121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 (CLORS’23)</a:t>
                </a: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be a dense property. Then there is a 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poly-time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 for finding strings in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infinitely often.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DAE7CE0-F8A5-F6BE-1B28-DEF30DB1C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07" y="2062717"/>
                <a:ext cx="6168655" cy="16312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185DF1D-0B1E-3884-A508-D3E5BF7B766B}"/>
                  </a:ext>
                </a:extLst>
              </p:cNvPr>
              <p:cNvSpPr txBox="1"/>
              <p:nvPr/>
            </p:nvSpPr>
            <p:spPr>
              <a:xfrm>
                <a:off x="7532148" y="2056027"/>
                <a:ext cx="3096653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 is the result statement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-relativizing?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185DF1D-0B1E-3884-A508-D3E5BF7B7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148" y="2056027"/>
                <a:ext cx="3096653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对话气泡: 圆角矩形 7">
                <a:extLst>
                  <a:ext uri="{FF2B5EF4-FFF2-40B4-BE49-F238E27FC236}">
                    <a16:creationId xmlns:a16="http://schemas.microsoft.com/office/drawing/2014/main" id="{01A8A6EA-2415-8956-0F96-9B271AB0F5BF}"/>
                  </a:ext>
                </a:extLst>
              </p:cNvPr>
              <p:cNvSpPr/>
              <p:nvPr/>
            </p:nvSpPr>
            <p:spPr>
              <a:xfrm>
                <a:off x="7346212" y="3716826"/>
                <a:ext cx="4146134" cy="1050339"/>
              </a:xfrm>
              <a:prstGeom prst="wedgeRoundRectCallout">
                <a:avLst>
                  <a:gd name="adj1" fmla="val -43862"/>
                  <a:gd name="adj2" fmla="val -78210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That is, are there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infinitely-often constructions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𝐁𝐏𝐏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for every dense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对话气泡: 圆角矩形 7">
                <a:extLst>
                  <a:ext uri="{FF2B5EF4-FFF2-40B4-BE49-F238E27FC236}">
                    <a16:creationId xmlns:a16="http://schemas.microsoft.com/office/drawing/2014/main" id="{01A8A6EA-2415-8956-0F96-9B271AB0F5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212" y="3716826"/>
                <a:ext cx="4146134" cy="1050339"/>
              </a:xfrm>
              <a:prstGeom prst="wedgeRoundRectCallout">
                <a:avLst>
                  <a:gd name="adj1" fmla="val -43862"/>
                  <a:gd name="adj2" fmla="val -78210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组合 16">
            <a:extLst>
              <a:ext uri="{FF2B5EF4-FFF2-40B4-BE49-F238E27FC236}">
                <a16:creationId xmlns:a16="http://schemas.microsoft.com/office/drawing/2014/main" id="{C3D17FA4-9FE3-A73C-3C36-2B3A519EB62B}"/>
              </a:ext>
            </a:extLst>
          </p:cNvPr>
          <p:cNvGrpSpPr/>
          <p:nvPr/>
        </p:nvGrpSpPr>
        <p:grpSpPr>
          <a:xfrm>
            <a:off x="1449106" y="4130123"/>
            <a:ext cx="3467986" cy="1050339"/>
            <a:chOff x="1449106" y="4130123"/>
            <a:chExt cx="3467986" cy="1050339"/>
          </a:xfrm>
        </p:grpSpPr>
        <p:sp>
          <p:nvSpPr>
            <p:cNvPr id="13" name="对话气泡: 椭圆形 12">
              <a:extLst>
                <a:ext uri="{FF2B5EF4-FFF2-40B4-BE49-F238E27FC236}">
                  <a16:creationId xmlns:a16="http://schemas.microsoft.com/office/drawing/2014/main" id="{33C311A7-4A3F-DF09-AB6E-EB07CCB35108}"/>
                </a:ext>
              </a:extLst>
            </p:cNvPr>
            <p:cNvSpPr/>
            <p:nvPr/>
          </p:nvSpPr>
          <p:spPr>
            <a:xfrm>
              <a:off x="1449106" y="4130123"/>
              <a:ext cx="3467986" cy="1050339"/>
            </a:xfrm>
            <a:prstGeom prst="wedgeEllipseCallout">
              <a:avLst>
                <a:gd name="adj1" fmla="val -37695"/>
                <a:gd name="adj2" fmla="val 69586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63685F76-6C13-EC18-8B3E-2329847D6078}"/>
                    </a:ext>
                  </a:extLst>
                </p:cNvPr>
                <p:cNvSpPr txBox="1"/>
                <p:nvPr/>
              </p:nvSpPr>
              <p:spPr>
                <a:xfrm>
                  <a:off x="1631166" y="4301349"/>
                  <a:ext cx="310386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The proof is </a:t>
                  </a:r>
                  <a:r>
                    <a:rPr lang="en-US" altLang="zh-CN" sz="20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not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𝐏𝐒𝐏𝐀𝐂𝐄</m:t>
                      </m:r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-relativizing! (next slide)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63685F76-6C13-EC18-8B3E-2329847D60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1166" y="4301349"/>
                  <a:ext cx="3103866" cy="707886"/>
                </a:xfrm>
                <a:prstGeom prst="rect">
                  <a:avLst/>
                </a:prstGeom>
                <a:blipFill>
                  <a:blip r:embed="rId6"/>
                  <a:stretch>
                    <a:fillRect l="-2161" t="-4310" b="-1551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46151DA-6E0B-F739-8716-255A6C0A1834}"/>
                  </a:ext>
                </a:extLst>
              </p:cNvPr>
              <p:cNvSpPr txBox="1"/>
              <p:nvPr/>
            </p:nvSpPr>
            <p:spPr>
              <a:xfrm>
                <a:off x="4917092" y="5247759"/>
                <a:ext cx="5230113" cy="133081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Motivation: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If the CLORS result is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-relativizing (even just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-relativizing),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𝐁𝐏𝐄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MCSP</m:t>
                        </m:r>
                      </m:sup>
                    </m:sSup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𝐒𝐈𝐙𝐄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(vastly improving the previous lower bound).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46151DA-6E0B-F739-8716-255A6C0A1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092" y="5247759"/>
                <a:ext cx="5230113" cy="13308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C172B0F1-A0C5-A27F-8BE9-ADF673DFA43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24164" y="4840141"/>
            <a:ext cx="1249681" cy="164997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D194F59E-134D-C48C-19E7-0AFABD20D3DA}"/>
              </a:ext>
            </a:extLst>
          </p:cNvPr>
          <p:cNvSpPr txBox="1"/>
          <p:nvPr/>
        </p:nvSpPr>
        <p:spPr>
          <a:xfrm>
            <a:off x="4845789" y="3668458"/>
            <a:ext cx="2361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Improving the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subexponential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-time algorithm of OS17.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8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 animBg="1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rgbClr val="C7A1E3">
                  <a:lumMod val="90000"/>
                  <a:lumOff val="10000"/>
                </a:srgbClr>
              </a:gs>
              <a:gs pos="50000">
                <a:srgbClr val="EB95EB">
                  <a:lumMod val="95000"/>
                  <a:lumOff val="5000"/>
                </a:srgbClr>
              </a:gs>
              <a:gs pos="100000">
                <a:srgbClr val="EB95EB">
                  <a:lumMod val="95000"/>
                  <a:lumOff val="5000"/>
                </a:srgbClr>
              </a:gs>
            </a:gsLst>
          </a:gradFill>
          <a:ln>
            <a:solidFill>
              <a:srgbClr val="E094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The GKR Protocol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23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3ED07DE-0FA1-FC95-80BD-6BFE0B99CD52}"/>
              </a:ext>
            </a:extLst>
          </p:cNvPr>
          <p:cNvGrpSpPr/>
          <p:nvPr/>
        </p:nvGrpSpPr>
        <p:grpSpPr>
          <a:xfrm>
            <a:off x="6626080" y="1810706"/>
            <a:ext cx="5221070" cy="2294579"/>
            <a:chOff x="657042" y="1754059"/>
            <a:chExt cx="5221070" cy="2294579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12058C98-B579-406D-8A70-B59DE77C98D1}"/>
                </a:ext>
              </a:extLst>
            </p:cNvPr>
            <p:cNvSpPr/>
            <p:nvPr/>
          </p:nvSpPr>
          <p:spPr>
            <a:xfrm>
              <a:off x="1221662" y="2218735"/>
              <a:ext cx="4656450" cy="18182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D2DF5C97-51FB-9BC1-F111-7CDB476F0934}"/>
                    </a:ext>
                  </a:extLst>
                </p:cNvPr>
                <p:cNvSpPr txBox="1"/>
                <p:nvPr/>
              </p:nvSpPr>
              <p:spPr>
                <a:xfrm>
                  <a:off x="1347770" y="2286909"/>
                  <a:ext cx="440017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(Uniform) circuit of depth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and width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endParaRPr lang="en-US" altLang="zh-CN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that computes a function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0,1</m:t>
                          </m:r>
                        </m:e>
                      </m:d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D2DF5C97-51FB-9BC1-F111-7CDB476F09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7770" y="2286909"/>
                  <a:ext cx="4400170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693" t="-4717" b="-141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左大括号 10">
              <a:extLst>
                <a:ext uri="{FF2B5EF4-FFF2-40B4-BE49-F238E27FC236}">
                  <a16:creationId xmlns:a16="http://schemas.microsoft.com/office/drawing/2014/main" id="{7F92E7F8-D8CA-29B3-99DF-7F761375ECD0}"/>
                </a:ext>
              </a:extLst>
            </p:cNvPr>
            <p:cNvSpPr/>
            <p:nvPr/>
          </p:nvSpPr>
          <p:spPr>
            <a:xfrm>
              <a:off x="993290" y="2230349"/>
              <a:ext cx="226343" cy="1818289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左大括号 11">
              <a:extLst>
                <a:ext uri="{FF2B5EF4-FFF2-40B4-BE49-F238E27FC236}">
                  <a16:creationId xmlns:a16="http://schemas.microsoft.com/office/drawing/2014/main" id="{FE2A233C-8422-A4CD-6EDC-66122365B1A9}"/>
                </a:ext>
              </a:extLst>
            </p:cNvPr>
            <p:cNvSpPr/>
            <p:nvPr/>
          </p:nvSpPr>
          <p:spPr>
            <a:xfrm rot="5400000">
              <a:off x="3459285" y="-200572"/>
              <a:ext cx="177143" cy="4656450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FB95EEAD-452D-FF8D-ED78-C8915FA91DDB}"/>
                    </a:ext>
                  </a:extLst>
                </p:cNvPr>
                <p:cNvSpPr txBox="1"/>
                <p:nvPr/>
              </p:nvSpPr>
              <p:spPr>
                <a:xfrm>
                  <a:off x="657042" y="2943213"/>
                  <a:ext cx="3879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0" name="文本框 89">
                  <a:extLst>
                    <a:ext uri="{FF2B5EF4-FFF2-40B4-BE49-F238E27FC236}">
                      <a16:creationId xmlns:a16="http://schemas.microsoft.com/office/drawing/2014/main" id="{FD298896-AF53-CDC4-3D22-8C14956C08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042" y="2943213"/>
                  <a:ext cx="387901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49E43A89-5874-2D6D-D57C-5EB22FA914B3}"/>
                    </a:ext>
                  </a:extLst>
                </p:cNvPr>
                <p:cNvSpPr txBox="1"/>
                <p:nvPr/>
              </p:nvSpPr>
              <p:spPr>
                <a:xfrm>
                  <a:off x="3033226" y="1754059"/>
                  <a:ext cx="10292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≫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1" name="文本框 90">
                  <a:extLst>
                    <a:ext uri="{FF2B5EF4-FFF2-40B4-BE49-F238E27FC236}">
                      <a16:creationId xmlns:a16="http://schemas.microsoft.com/office/drawing/2014/main" id="{B8EC00C5-8496-B556-B39D-9F299F83D0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3226" y="1754059"/>
                  <a:ext cx="102926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椭圆 17">
            <a:extLst>
              <a:ext uri="{FF2B5EF4-FFF2-40B4-BE49-F238E27FC236}">
                <a16:creationId xmlns:a16="http://schemas.microsoft.com/office/drawing/2014/main" id="{87EBAF25-D9C0-0D91-5006-BD3A9EAC290E}"/>
              </a:ext>
            </a:extLst>
          </p:cNvPr>
          <p:cNvSpPr/>
          <p:nvPr/>
        </p:nvSpPr>
        <p:spPr>
          <a:xfrm>
            <a:off x="10770553" y="3672197"/>
            <a:ext cx="291662" cy="29166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箭头: 右 18">
            <a:extLst>
              <a:ext uri="{FF2B5EF4-FFF2-40B4-BE49-F238E27FC236}">
                <a16:creationId xmlns:a16="http://schemas.microsoft.com/office/drawing/2014/main" id="{B25B1166-F0AF-EF8C-DD4C-12239AC68355}"/>
              </a:ext>
            </a:extLst>
          </p:cNvPr>
          <p:cNvSpPr/>
          <p:nvPr/>
        </p:nvSpPr>
        <p:spPr>
          <a:xfrm rot="7765005">
            <a:off x="10027170" y="4231043"/>
            <a:ext cx="854757" cy="28965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7932A55-3811-6DA4-845E-2210FC66EBB8}"/>
              </a:ext>
            </a:extLst>
          </p:cNvPr>
          <p:cNvGrpSpPr/>
          <p:nvPr/>
        </p:nvGrpSpPr>
        <p:grpSpPr>
          <a:xfrm>
            <a:off x="9047404" y="4694197"/>
            <a:ext cx="1439917" cy="1439917"/>
            <a:chOff x="6608864" y="1862263"/>
            <a:chExt cx="1439917" cy="1439917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37870F62-9A0F-509E-7AA3-568A7175FCD6}"/>
                </a:ext>
              </a:extLst>
            </p:cNvPr>
            <p:cNvSpPr/>
            <p:nvPr/>
          </p:nvSpPr>
          <p:spPr>
            <a:xfrm>
              <a:off x="6608864" y="1862263"/>
              <a:ext cx="1439917" cy="1439917"/>
            </a:xfrm>
            <a:prstGeom prst="ellipse">
              <a:avLst/>
            </a:prstGeom>
            <a:gradFill>
              <a:gsLst>
                <a:gs pos="0">
                  <a:schemeClr val="accent3">
                    <a:lumMod val="110000"/>
                    <a:satMod val="105000"/>
                    <a:tint val="67000"/>
                    <a:alpha val="50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  <a:alpha val="50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  <a:alpha val="50000"/>
                  </a:schemeClr>
                </a:gs>
              </a:gsLst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椭圆 21">
                  <a:extLst>
                    <a:ext uri="{FF2B5EF4-FFF2-40B4-BE49-F238E27FC236}">
                      <a16:creationId xmlns:a16="http://schemas.microsoft.com/office/drawing/2014/main" id="{656AE3A3-4863-1458-05DA-AC609C6B67EB}"/>
                    </a:ext>
                  </a:extLst>
                </p:cNvPr>
                <p:cNvSpPr/>
                <p:nvPr/>
              </p:nvSpPr>
              <p:spPr>
                <a:xfrm>
                  <a:off x="7169197" y="2097349"/>
                  <a:ext cx="319253" cy="319253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lIns="5760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6" name="椭圆 45">
                  <a:extLst>
                    <a:ext uri="{FF2B5EF4-FFF2-40B4-BE49-F238E27FC236}">
                      <a16:creationId xmlns:a16="http://schemas.microsoft.com/office/drawing/2014/main" id="{80A4CB14-A0C0-3108-83DE-8A832B183C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9197" y="2097349"/>
                  <a:ext cx="319253" cy="31925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椭圆 22">
                  <a:extLst>
                    <a:ext uri="{FF2B5EF4-FFF2-40B4-BE49-F238E27FC236}">
                      <a16:creationId xmlns:a16="http://schemas.microsoft.com/office/drawing/2014/main" id="{C489945A-4835-1488-E8E7-485826DCA63B}"/>
                    </a:ext>
                  </a:extLst>
                </p:cNvPr>
                <p:cNvSpPr/>
                <p:nvPr/>
              </p:nvSpPr>
              <p:spPr>
                <a:xfrm>
                  <a:off x="6849944" y="2669827"/>
                  <a:ext cx="319253" cy="319253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lIns="5760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7" name="椭圆 46">
                  <a:extLst>
                    <a:ext uri="{FF2B5EF4-FFF2-40B4-BE49-F238E27FC236}">
                      <a16:creationId xmlns:a16="http://schemas.microsoft.com/office/drawing/2014/main" id="{35072BAB-2B54-F362-7113-4B242FF76C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9944" y="2669827"/>
                  <a:ext cx="319253" cy="319253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椭圆 23">
                  <a:extLst>
                    <a:ext uri="{FF2B5EF4-FFF2-40B4-BE49-F238E27FC236}">
                      <a16:creationId xmlns:a16="http://schemas.microsoft.com/office/drawing/2014/main" id="{C4111783-446E-7EA8-A0E8-FD3766552CA6}"/>
                    </a:ext>
                  </a:extLst>
                </p:cNvPr>
                <p:cNvSpPr/>
                <p:nvPr/>
              </p:nvSpPr>
              <p:spPr>
                <a:xfrm>
                  <a:off x="7525234" y="2669826"/>
                  <a:ext cx="319253" cy="319253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lIns="5760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8" name="椭圆 47">
                  <a:extLst>
                    <a:ext uri="{FF2B5EF4-FFF2-40B4-BE49-F238E27FC236}">
                      <a16:creationId xmlns:a16="http://schemas.microsoft.com/office/drawing/2014/main" id="{31D56D4D-0A26-186C-724E-1196C6C816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5234" y="2669826"/>
                  <a:ext cx="319253" cy="319253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D8751D60-112C-CD07-7CC2-A18F43E671E3}"/>
                </a:ext>
              </a:extLst>
            </p:cNvPr>
            <p:cNvCxnSpPr>
              <a:cxnSpLocks/>
              <a:stCxn id="22" idx="0"/>
            </p:cNvCxnSpPr>
            <p:nvPr/>
          </p:nvCxnSpPr>
          <p:spPr>
            <a:xfrm flipV="1">
              <a:off x="7328824" y="1862263"/>
              <a:ext cx="112872" cy="23508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BE7047D5-7A00-8FC5-457B-A5866C686317}"/>
                </a:ext>
              </a:extLst>
            </p:cNvPr>
            <p:cNvCxnSpPr>
              <a:stCxn id="22" idx="3"/>
              <a:endCxn id="23" idx="0"/>
            </p:cNvCxnSpPr>
            <p:nvPr/>
          </p:nvCxnSpPr>
          <p:spPr>
            <a:xfrm flipH="1">
              <a:off x="7009571" y="2369848"/>
              <a:ext cx="206380" cy="29997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89DA12AF-B92E-6E6A-E531-700696D809D8}"/>
                </a:ext>
              </a:extLst>
            </p:cNvPr>
            <p:cNvCxnSpPr>
              <a:stCxn id="22" idx="5"/>
              <a:endCxn id="24" idx="0"/>
            </p:cNvCxnSpPr>
            <p:nvPr/>
          </p:nvCxnSpPr>
          <p:spPr>
            <a:xfrm>
              <a:off x="7441696" y="2369848"/>
              <a:ext cx="243165" cy="29997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6CD612BC-7316-CD40-5D90-5ED79D765902}"/>
                </a:ext>
              </a:extLst>
            </p:cNvPr>
            <p:cNvCxnSpPr>
              <a:cxnSpLocks/>
              <a:stCxn id="23" idx="3"/>
              <a:endCxn id="21" idx="3"/>
            </p:cNvCxnSpPr>
            <p:nvPr/>
          </p:nvCxnSpPr>
          <p:spPr>
            <a:xfrm flipH="1">
              <a:off x="6819735" y="2942326"/>
              <a:ext cx="76963" cy="14898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D3136857-4B77-1B46-D52A-28A1E0433268}"/>
                </a:ext>
              </a:extLst>
            </p:cNvPr>
            <p:cNvCxnSpPr>
              <a:cxnSpLocks/>
              <a:stCxn id="23" idx="5"/>
              <a:endCxn id="21" idx="4"/>
            </p:cNvCxnSpPr>
            <p:nvPr/>
          </p:nvCxnSpPr>
          <p:spPr>
            <a:xfrm>
              <a:off x="7122443" y="2942326"/>
              <a:ext cx="206380" cy="35985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5CA9E688-153B-C881-5DC1-51B1F2BE520F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 flipH="1">
              <a:off x="7486885" y="2942325"/>
              <a:ext cx="85103" cy="34304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1A9A2E76-9042-110E-B837-1AC0862ACECF}"/>
                </a:ext>
              </a:extLst>
            </p:cNvPr>
            <p:cNvCxnSpPr>
              <a:cxnSpLocks/>
              <a:stCxn id="24" idx="5"/>
            </p:cNvCxnSpPr>
            <p:nvPr/>
          </p:nvCxnSpPr>
          <p:spPr>
            <a:xfrm>
              <a:off x="7797733" y="2942325"/>
              <a:ext cx="130292" cy="4675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55456F00-9FFA-75C5-0758-4529FCA65F37}"/>
                  </a:ext>
                </a:extLst>
              </p:cNvPr>
              <p:cNvSpPr txBox="1"/>
              <p:nvPr/>
            </p:nvSpPr>
            <p:spPr>
              <a:xfrm>
                <a:off x="667944" y="1979426"/>
                <a:ext cx="5501026" cy="169277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 </a:t>
                </a:r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(Goldwasser-</a:t>
                </a:r>
                <a:r>
                  <a:rPr lang="en-US" altLang="zh-CN" sz="2400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Kalai</a:t>
                </a:r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sz="2400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Rothblum</a:t>
                </a:r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be computable by a uniform low-depth circuit (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depth-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width-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). There is an interactive protocol for proving the value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with verifier* time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prover time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altLang="zh-CN" sz="2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55456F00-9FFA-75C5-0758-4529FCA65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44" y="1979426"/>
                <a:ext cx="5501026" cy="16927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89D21FE8-523E-DA89-B1C0-D50D4E0C8DAD}"/>
                  </a:ext>
                </a:extLst>
              </p:cNvPr>
              <p:cNvSpPr txBox="1"/>
              <p:nvPr/>
            </p:nvSpPr>
            <p:spPr>
              <a:xfrm>
                <a:off x="764179" y="4773301"/>
                <a:ext cx="5308555" cy="169277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400" b="1" i="0" u="sng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𝐈𝐏</m:t>
                    </m:r>
                    <m:r>
                      <a:rPr lang="en-US" altLang="zh-CN" sz="2400" b="1" i="1" u="sng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2400" b="1" i="0" u="sng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(LFKN &amp; Shamir)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(uniform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poly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-depth </a:t>
                </a:r>
                <a:r>
                  <a:rPr lang="en-US" altLang="zh-CN" sz="20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-size circuits). There is an interactive protocol for proving the value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with verifier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prover time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zh-CN" sz="20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89D21FE8-523E-DA89-B1C0-D50D4E0C8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79" y="4773301"/>
                <a:ext cx="5308555" cy="169277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组合 54">
            <a:extLst>
              <a:ext uri="{FF2B5EF4-FFF2-40B4-BE49-F238E27FC236}">
                <a16:creationId xmlns:a16="http://schemas.microsoft.com/office/drawing/2014/main" id="{F048C5EA-38DF-0FAC-8367-1EC3E3ACFFEC}"/>
              </a:ext>
            </a:extLst>
          </p:cNvPr>
          <p:cNvGrpSpPr/>
          <p:nvPr/>
        </p:nvGrpSpPr>
        <p:grpSpPr>
          <a:xfrm>
            <a:off x="2551907" y="3787079"/>
            <a:ext cx="1740541" cy="875288"/>
            <a:chOff x="2551907" y="3787079"/>
            <a:chExt cx="1740541" cy="875288"/>
          </a:xfrm>
        </p:grpSpPr>
        <p:sp>
          <p:nvSpPr>
            <p:cNvPr id="48" name="箭头: 上 47">
              <a:extLst>
                <a:ext uri="{FF2B5EF4-FFF2-40B4-BE49-F238E27FC236}">
                  <a16:creationId xmlns:a16="http://schemas.microsoft.com/office/drawing/2014/main" id="{9B8C4CD0-9EB1-3EF1-29ED-894EFD60163C}"/>
                </a:ext>
              </a:extLst>
            </p:cNvPr>
            <p:cNvSpPr/>
            <p:nvPr/>
          </p:nvSpPr>
          <p:spPr>
            <a:xfrm>
              <a:off x="3172311" y="3787079"/>
              <a:ext cx="499731" cy="875288"/>
            </a:xfrm>
            <a:prstGeom prst="up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7F1F65AA-FA61-5007-C1CF-5AB0655514CF}"/>
                </a:ext>
              </a:extLst>
            </p:cNvPr>
            <p:cNvSpPr txBox="1"/>
            <p:nvPr/>
          </p:nvSpPr>
          <p:spPr>
            <a:xfrm>
              <a:off x="2551907" y="4084156"/>
              <a:ext cx="17405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Scaled-down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5802EE5E-2315-5040-AB66-4E9698A1BE90}"/>
                  </a:ext>
                </a:extLst>
              </p:cNvPr>
              <p:cNvSpPr txBox="1"/>
              <p:nvPr/>
            </p:nvSpPr>
            <p:spPr>
              <a:xfrm>
                <a:off x="4311285" y="3683730"/>
                <a:ext cx="27838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*: verifier needs access to a low-degree extension of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5802EE5E-2315-5040-AB66-4E9698A1B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285" y="3683730"/>
                <a:ext cx="2783885" cy="584775"/>
              </a:xfrm>
              <a:prstGeom prst="rect">
                <a:avLst/>
              </a:prstGeom>
              <a:blipFill>
                <a:blip r:embed="rId13"/>
                <a:stretch>
                  <a:fillRect l="-1094" t="-3125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3F10C408-86BF-3208-8898-DA9A0CEBC2B1}"/>
                  </a:ext>
                </a:extLst>
              </p:cNvPr>
              <p:cNvSpPr txBox="1"/>
              <p:nvPr/>
            </p:nvSpPr>
            <p:spPr>
              <a:xfrm>
                <a:off x="6800857" y="6167277"/>
                <a:ext cx="1584251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𝐌𝐈𝐏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𝐍𝐄𝐗𝐏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3F10C408-86BF-3208-8898-DA9A0CEBC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857" y="6167277"/>
                <a:ext cx="158425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组合 55">
            <a:extLst>
              <a:ext uri="{FF2B5EF4-FFF2-40B4-BE49-F238E27FC236}">
                <a16:creationId xmlns:a16="http://schemas.microsoft.com/office/drawing/2014/main" id="{A1ED9546-C879-2BBD-5E68-50D4CCDB8280}"/>
              </a:ext>
            </a:extLst>
          </p:cNvPr>
          <p:cNvGrpSpPr/>
          <p:nvPr/>
        </p:nvGrpSpPr>
        <p:grpSpPr>
          <a:xfrm>
            <a:off x="6704948" y="5217311"/>
            <a:ext cx="1740541" cy="875288"/>
            <a:chOff x="6704948" y="5217311"/>
            <a:chExt cx="1740541" cy="875288"/>
          </a:xfrm>
        </p:grpSpPr>
        <p:sp>
          <p:nvSpPr>
            <p:cNvPr id="52" name="箭头: 上 51">
              <a:extLst>
                <a:ext uri="{FF2B5EF4-FFF2-40B4-BE49-F238E27FC236}">
                  <a16:creationId xmlns:a16="http://schemas.microsoft.com/office/drawing/2014/main" id="{354DFC35-18FF-F8F5-C60A-9D322ABFDADC}"/>
                </a:ext>
              </a:extLst>
            </p:cNvPr>
            <p:cNvSpPr/>
            <p:nvPr/>
          </p:nvSpPr>
          <p:spPr>
            <a:xfrm>
              <a:off x="7325352" y="5217311"/>
              <a:ext cx="499731" cy="875288"/>
            </a:xfrm>
            <a:prstGeom prst="up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EA4B1D72-D5DF-7760-DC76-424FA43D1436}"/>
                </a:ext>
              </a:extLst>
            </p:cNvPr>
            <p:cNvSpPr txBox="1"/>
            <p:nvPr/>
          </p:nvSpPr>
          <p:spPr>
            <a:xfrm>
              <a:off x="6704948" y="5520969"/>
              <a:ext cx="17405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Scaled-down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文本框 53">
            <a:extLst>
              <a:ext uri="{FF2B5EF4-FFF2-40B4-BE49-F238E27FC236}">
                <a16:creationId xmlns:a16="http://schemas.microsoft.com/office/drawing/2014/main" id="{F3BDE061-D82D-B9E9-1D9D-8772289C183A}"/>
              </a:ext>
            </a:extLst>
          </p:cNvPr>
          <p:cNvSpPr txBox="1"/>
          <p:nvPr/>
        </p:nvSpPr>
        <p:spPr>
          <a:xfrm>
            <a:off x="6547246" y="4773301"/>
            <a:ext cx="2091475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PCP Theorem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55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46" grpId="0" animBg="1"/>
      <p:bldP spid="47" grpId="0" animBg="1"/>
      <p:bldP spid="50" grpId="0"/>
      <p:bldP spid="51" grpId="0" animBg="1"/>
      <p:bldP spid="5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rgbClr val="C7A1E3">
                  <a:lumMod val="90000"/>
                  <a:lumOff val="10000"/>
                </a:srgbClr>
              </a:gs>
              <a:gs pos="50000">
                <a:srgbClr val="EB95EB">
                  <a:lumMod val="95000"/>
                  <a:lumOff val="5000"/>
                </a:srgbClr>
              </a:gs>
              <a:gs pos="100000">
                <a:srgbClr val="EB95EB">
                  <a:lumMod val="95000"/>
                  <a:lumOff val="5000"/>
                </a:srgbClr>
              </a:gs>
            </a:gsLst>
          </a:gradFill>
          <a:ln>
            <a:solidFill>
              <a:srgbClr val="E094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Using the full spectrum of GKR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24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55456F00-9FFA-75C5-0758-4529FCA65F37}"/>
                  </a:ext>
                </a:extLst>
              </p:cNvPr>
              <p:cNvSpPr txBox="1"/>
              <p:nvPr/>
            </p:nvSpPr>
            <p:spPr>
              <a:xfrm>
                <a:off x="667944" y="1979426"/>
                <a:ext cx="5501026" cy="169277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 </a:t>
                </a:r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(Goldwasser-</a:t>
                </a:r>
                <a:r>
                  <a:rPr lang="en-US" altLang="zh-CN" sz="2400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Kalai</a:t>
                </a:r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sz="2400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Rothblum</a:t>
                </a:r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be computable by a uniform low-depth circuit (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depth-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width-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). There is an interactive protocol for proving the value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with verifier* time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prover time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altLang="zh-CN" sz="2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55456F00-9FFA-75C5-0758-4529FCA65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44" y="1979426"/>
                <a:ext cx="5501026" cy="16927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FEA78C5C-3EEB-CB74-29C1-1E8587009D1A}"/>
              </a:ext>
            </a:extLst>
          </p:cNvPr>
          <p:cNvSpPr/>
          <p:nvPr/>
        </p:nvSpPr>
        <p:spPr>
          <a:xfrm>
            <a:off x="6709144" y="1979426"/>
            <a:ext cx="4433777" cy="359737"/>
          </a:xfrm>
          <a:prstGeom prst="rect">
            <a:avLst/>
          </a:prstGeom>
          <a:gradFill>
            <a:gsLst>
              <a:gs pos="50000">
                <a:srgbClr val="92D050"/>
              </a:gs>
              <a:gs pos="33000">
                <a:srgbClr val="FFFF00"/>
              </a:gs>
              <a:gs pos="17000">
                <a:srgbClr val="FFC000"/>
              </a:gs>
              <a:gs pos="0">
                <a:srgbClr val="FF0000"/>
              </a:gs>
              <a:gs pos="67000">
                <a:srgbClr val="00B050"/>
              </a:gs>
              <a:gs pos="83000">
                <a:srgbClr val="00B0F0"/>
              </a:gs>
              <a:gs pos="100000">
                <a:srgbClr val="7030A0"/>
              </a:gs>
            </a:gsLst>
            <a:lin ang="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GKR Protocol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DE2D53A-757F-867E-F6F8-6AFD9BC973B0}"/>
                  </a:ext>
                </a:extLst>
              </p:cNvPr>
              <p:cNvSpPr txBox="1"/>
              <p:nvPr/>
            </p:nvSpPr>
            <p:spPr>
              <a:xfrm>
                <a:off x="6337005" y="2456479"/>
                <a:ext cx="14141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poly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DE2D53A-757F-867E-F6F8-6AFD9BC97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005" y="2456479"/>
                <a:ext cx="1414130" cy="369332"/>
              </a:xfrm>
              <a:prstGeom prst="rect">
                <a:avLst/>
              </a:prstGeom>
              <a:blipFill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FE34A3C-8F3C-C4F4-9D5B-2DD7B9024931}"/>
                  </a:ext>
                </a:extLst>
              </p:cNvPr>
              <p:cNvSpPr txBox="1"/>
              <p:nvPr/>
            </p:nvSpPr>
            <p:spPr>
              <a:xfrm>
                <a:off x="10435856" y="2456479"/>
                <a:ext cx="14141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FE34A3C-8F3C-C4F4-9D5B-2DD7B9024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5856" y="2456479"/>
                <a:ext cx="1414130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9273F01-0586-B810-A89D-688AEAFE5F80}"/>
                  </a:ext>
                </a:extLst>
              </p:cNvPr>
              <p:cNvSpPr txBox="1"/>
              <p:nvPr/>
            </p:nvSpPr>
            <p:spPr>
              <a:xfrm>
                <a:off x="8386430" y="2456479"/>
                <a:ext cx="14141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9273F01-0586-B810-A89D-688AEAFE5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430" y="2456479"/>
                <a:ext cx="141413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>
            <a:extLst>
              <a:ext uri="{FF2B5EF4-FFF2-40B4-BE49-F238E27FC236}">
                <a16:creationId xmlns:a16="http://schemas.microsoft.com/office/drawing/2014/main" id="{89FCA8BE-4BDB-7A15-60EB-FF45A8F852DB}"/>
              </a:ext>
            </a:extLst>
          </p:cNvPr>
          <p:cNvSpPr/>
          <p:nvPr/>
        </p:nvSpPr>
        <p:spPr>
          <a:xfrm>
            <a:off x="10435856" y="2456479"/>
            <a:ext cx="1414130" cy="369332"/>
          </a:xfrm>
          <a:custGeom>
            <a:avLst/>
            <a:gdLst>
              <a:gd name="connsiteX0" fmla="*/ 0 w 1414130"/>
              <a:gd name="connsiteY0" fmla="*/ 184666 h 369332"/>
              <a:gd name="connsiteX1" fmla="*/ 707065 w 1414130"/>
              <a:gd name="connsiteY1" fmla="*/ 0 h 369332"/>
              <a:gd name="connsiteX2" fmla="*/ 1414130 w 1414130"/>
              <a:gd name="connsiteY2" fmla="*/ 184666 h 369332"/>
              <a:gd name="connsiteX3" fmla="*/ 707065 w 1414130"/>
              <a:gd name="connsiteY3" fmla="*/ 369332 h 369332"/>
              <a:gd name="connsiteX4" fmla="*/ 0 w 1414130"/>
              <a:gd name="connsiteY4" fmla="*/ 184666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130" h="369332" extrusionOk="0">
                <a:moveTo>
                  <a:pt x="0" y="184666"/>
                </a:moveTo>
                <a:cubicBezTo>
                  <a:pt x="-4670" y="69622"/>
                  <a:pt x="314635" y="-23410"/>
                  <a:pt x="707065" y="0"/>
                </a:cubicBezTo>
                <a:cubicBezTo>
                  <a:pt x="1086946" y="-2572"/>
                  <a:pt x="1395527" y="86182"/>
                  <a:pt x="1414130" y="184666"/>
                </a:cubicBezTo>
                <a:cubicBezTo>
                  <a:pt x="1439091" y="339459"/>
                  <a:pt x="1155234" y="345377"/>
                  <a:pt x="707065" y="369332"/>
                </a:cubicBezTo>
                <a:cubicBezTo>
                  <a:pt x="319796" y="369485"/>
                  <a:pt x="1303" y="301539"/>
                  <a:pt x="0" y="184666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0DBA172-6F6B-A524-288E-05619AFBD8D4}"/>
                  </a:ext>
                </a:extLst>
              </p:cNvPr>
              <p:cNvSpPr txBox="1"/>
              <p:nvPr/>
            </p:nvSpPr>
            <p:spPr>
              <a:xfrm>
                <a:off x="9941441" y="3083442"/>
                <a:ext cx="1669311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𝐈𝐏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0DBA172-6F6B-A524-288E-05619AFBD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1441" y="3083442"/>
                <a:ext cx="166931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53E22074-6EB0-17FF-9D75-545342B7ED6C}"/>
              </a:ext>
            </a:extLst>
          </p:cNvPr>
          <p:cNvCxnSpPr>
            <a:stCxn id="14" idx="0"/>
            <a:endCxn id="13" idx="4"/>
          </p:cNvCxnSpPr>
          <p:nvPr/>
        </p:nvCxnSpPr>
        <p:spPr>
          <a:xfrm flipV="1">
            <a:off x="10776097" y="2825811"/>
            <a:ext cx="366824" cy="257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2647F50F-DDCF-AAC4-7715-5DCE035F56EB}"/>
                  </a:ext>
                </a:extLst>
              </p:cNvPr>
              <p:cNvSpPr txBox="1"/>
              <p:nvPr/>
            </p:nvSpPr>
            <p:spPr>
              <a:xfrm>
                <a:off x="397857" y="3973912"/>
                <a:ext cx="6041200" cy="132343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While OS17 only uses the low-end GKR (i.e.,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𝐈𝐏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CLORS23 needs to use GKR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every setting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func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all the way down to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2647F50F-DDCF-AAC4-7715-5DCE035F5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57" y="3973912"/>
                <a:ext cx="6041200" cy="13234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组合 40">
            <a:extLst>
              <a:ext uri="{FF2B5EF4-FFF2-40B4-BE49-F238E27FC236}">
                <a16:creationId xmlns:a16="http://schemas.microsoft.com/office/drawing/2014/main" id="{942FEDF2-CEF8-C823-8BB1-D61507A4C2A2}"/>
              </a:ext>
            </a:extLst>
          </p:cNvPr>
          <p:cNvGrpSpPr/>
          <p:nvPr/>
        </p:nvGrpSpPr>
        <p:grpSpPr>
          <a:xfrm>
            <a:off x="6573073" y="3738865"/>
            <a:ext cx="5221070" cy="2294579"/>
            <a:chOff x="657042" y="1754059"/>
            <a:chExt cx="5221070" cy="2294579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1C885020-2F66-81F5-82F4-BA75C2B388FA}"/>
                </a:ext>
              </a:extLst>
            </p:cNvPr>
            <p:cNvSpPr/>
            <p:nvPr/>
          </p:nvSpPr>
          <p:spPr>
            <a:xfrm>
              <a:off x="1221662" y="2218735"/>
              <a:ext cx="4656450" cy="18182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5BDA752E-0B72-F6C5-E73A-8AC801D369DD}"/>
                    </a:ext>
                  </a:extLst>
                </p:cNvPr>
                <p:cNvSpPr txBox="1"/>
                <p:nvPr/>
              </p:nvSpPr>
              <p:spPr>
                <a:xfrm>
                  <a:off x="1283315" y="2273910"/>
                  <a:ext cx="4528309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(Uniform) circuit of depth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and width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with </a:t>
                  </a:r>
                  <a:r>
                    <a:rPr lang="en-US" altLang="zh-CN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fanin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oracle access to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𝐏𝐒𝐏𝐀𝐂𝐄</m:t>
                      </m:r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</a:t>
                  </a:r>
                </a:p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that computes a function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0,1</m:t>
                          </m:r>
                        </m:e>
                      </m:d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5BDA752E-0B72-F6C5-E73A-8AC801D369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3315" y="2273910"/>
                  <a:ext cx="4528309" cy="923330"/>
                </a:xfrm>
                <a:prstGeom prst="rect">
                  <a:avLst/>
                </a:prstGeom>
                <a:blipFill>
                  <a:blip r:embed="rId9"/>
                  <a:stretch>
                    <a:fillRect l="-404" t="-3974" r="-538" b="-993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左大括号 43">
              <a:extLst>
                <a:ext uri="{FF2B5EF4-FFF2-40B4-BE49-F238E27FC236}">
                  <a16:creationId xmlns:a16="http://schemas.microsoft.com/office/drawing/2014/main" id="{DF4172A2-C46C-7DB1-9D56-56CD4562C34D}"/>
                </a:ext>
              </a:extLst>
            </p:cNvPr>
            <p:cNvSpPr/>
            <p:nvPr/>
          </p:nvSpPr>
          <p:spPr>
            <a:xfrm>
              <a:off x="993290" y="2230349"/>
              <a:ext cx="226343" cy="1818289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左大括号 44">
              <a:extLst>
                <a:ext uri="{FF2B5EF4-FFF2-40B4-BE49-F238E27FC236}">
                  <a16:creationId xmlns:a16="http://schemas.microsoft.com/office/drawing/2014/main" id="{C1D1D7C0-C3FA-4825-BF1B-AF51B5AC0FC0}"/>
                </a:ext>
              </a:extLst>
            </p:cNvPr>
            <p:cNvSpPr/>
            <p:nvPr/>
          </p:nvSpPr>
          <p:spPr>
            <a:xfrm rot="5400000">
              <a:off x="3459285" y="-200572"/>
              <a:ext cx="177143" cy="4656450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87C9DDD5-3E30-C8C9-33D5-5F381A8D253F}"/>
                    </a:ext>
                  </a:extLst>
                </p:cNvPr>
                <p:cNvSpPr txBox="1"/>
                <p:nvPr/>
              </p:nvSpPr>
              <p:spPr>
                <a:xfrm>
                  <a:off x="657042" y="2943213"/>
                  <a:ext cx="3879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0" name="文本框 89">
                  <a:extLst>
                    <a:ext uri="{FF2B5EF4-FFF2-40B4-BE49-F238E27FC236}">
                      <a16:creationId xmlns:a16="http://schemas.microsoft.com/office/drawing/2014/main" id="{FD298896-AF53-CDC4-3D22-8C14956C08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042" y="2943213"/>
                  <a:ext cx="387901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3E2041DB-796A-C1E0-4D96-93F744E91105}"/>
                    </a:ext>
                  </a:extLst>
                </p:cNvPr>
                <p:cNvSpPr txBox="1"/>
                <p:nvPr/>
              </p:nvSpPr>
              <p:spPr>
                <a:xfrm>
                  <a:off x="3033226" y="1754059"/>
                  <a:ext cx="10292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≫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1" name="文本框 90">
                  <a:extLst>
                    <a:ext uri="{FF2B5EF4-FFF2-40B4-BE49-F238E27FC236}">
                      <a16:creationId xmlns:a16="http://schemas.microsoft.com/office/drawing/2014/main" id="{B8EC00C5-8496-B556-B39D-9F299F83D0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3226" y="1754059"/>
                  <a:ext cx="102926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3E8689C4-3180-7A4A-9A40-C27B61AC52BE}"/>
                  </a:ext>
                </a:extLst>
              </p:cNvPr>
              <p:cNvSpPr/>
              <p:nvPr/>
            </p:nvSpPr>
            <p:spPr>
              <a:xfrm>
                <a:off x="7751135" y="5294019"/>
                <a:ext cx="635295" cy="38371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3E8689C4-3180-7A4A-9A40-C27B61AC52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135" y="5294019"/>
                <a:ext cx="635295" cy="38371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C0C70659-70D7-CA98-F405-446E7196FFB9}"/>
                  </a:ext>
                </a:extLst>
              </p:cNvPr>
              <p:cNvSpPr/>
              <p:nvPr/>
            </p:nvSpPr>
            <p:spPr>
              <a:xfrm>
                <a:off x="8867442" y="5193660"/>
                <a:ext cx="635295" cy="38371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C0C70659-70D7-CA98-F405-446E7196FF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442" y="5193660"/>
                <a:ext cx="635295" cy="38371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31E42A33-AF5A-F080-477A-C35D00A238B8}"/>
                  </a:ext>
                </a:extLst>
              </p:cNvPr>
              <p:cNvSpPr/>
              <p:nvPr/>
            </p:nvSpPr>
            <p:spPr>
              <a:xfrm>
                <a:off x="10118208" y="5478551"/>
                <a:ext cx="635295" cy="38371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31E42A33-AF5A-F080-477A-C35D00A238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8208" y="5478551"/>
                <a:ext cx="635295" cy="3837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4EC209BE-38D5-8A1C-0490-16DAB057ACB6}"/>
                  </a:ext>
                </a:extLst>
              </p:cNvPr>
              <p:cNvSpPr txBox="1"/>
              <p:nvPr/>
            </p:nvSpPr>
            <p:spPr>
              <a:xfrm>
                <a:off x="743578" y="5577376"/>
                <a:ext cx="5125103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Q: What happens when we relativize OS17 &amp; CLORS23 with an oracle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4EC209BE-38D5-8A1C-0490-16DAB057A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78" y="5577376"/>
                <a:ext cx="5125103" cy="707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341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/>
      <p:bldP spid="13" grpId="0" animBg="1"/>
      <p:bldP spid="14" grpId="0" animBg="1"/>
      <p:bldP spid="38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God said, “Let there be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.”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rgbClr val="C7A1E3">
                  <a:lumMod val="90000"/>
                  <a:lumOff val="10000"/>
                </a:srgbClr>
              </a:gs>
              <a:gs pos="50000">
                <a:srgbClr val="EB95EB">
                  <a:lumMod val="95000"/>
                  <a:lumOff val="5000"/>
                </a:srgbClr>
              </a:gs>
              <a:gs pos="100000">
                <a:srgbClr val="EB95EB">
                  <a:lumMod val="95000"/>
                  <a:lumOff val="5000"/>
                </a:srgbClr>
              </a:gs>
            </a:gsLst>
          </a:gradFill>
          <a:ln>
            <a:solidFill>
              <a:srgbClr val="E094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In the beginning…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2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F347CBF-5C50-BF7D-B82B-656CF3DEF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60" y="4900999"/>
            <a:ext cx="7416800" cy="6090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10A0F8-8B34-6647-A239-076DD2264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526721"/>
            <a:ext cx="6202680" cy="183688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32CAF6B-5D14-DCAA-DC97-8DE41FFFBCAF}"/>
              </a:ext>
            </a:extLst>
          </p:cNvPr>
          <p:cNvSpPr txBox="1"/>
          <p:nvPr/>
        </p:nvSpPr>
        <p:spPr>
          <a:xfrm>
            <a:off x="6654800" y="2299806"/>
            <a:ext cx="230632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Poly-time languages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41875A5-C164-A0B5-1FD1-1DC5CBE7C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411" y="2953154"/>
            <a:ext cx="2128180" cy="15961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536604F-83CD-4873-286E-DACB764B1818}"/>
              </a:ext>
            </a:extLst>
          </p:cNvPr>
          <p:cNvSpPr txBox="1"/>
          <p:nvPr/>
        </p:nvSpPr>
        <p:spPr>
          <a:xfrm>
            <a:off x="607060" y="4380012"/>
            <a:ext cx="620268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Stephen A. Cook. The Complexity of Theorem-Proving Procedures.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9F369C52-903A-85D9-A01C-5E909452420F}"/>
              </a:ext>
            </a:extLst>
          </p:cNvPr>
          <p:cNvCxnSpPr>
            <a:cxnSpLocks/>
            <a:stCxn id="15" idx="6"/>
            <a:endCxn id="8" idx="2"/>
          </p:cNvCxnSpPr>
          <p:nvPr/>
        </p:nvCxnSpPr>
        <p:spPr>
          <a:xfrm flipV="1">
            <a:off x="5903519" y="2669138"/>
            <a:ext cx="1904441" cy="49410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椭圆 14">
            <a:extLst>
              <a:ext uri="{FF2B5EF4-FFF2-40B4-BE49-F238E27FC236}">
                <a16:creationId xmlns:a16="http://schemas.microsoft.com/office/drawing/2014/main" id="{3D43BDEF-BBF9-F140-0CCB-55746206B70B}"/>
              </a:ext>
            </a:extLst>
          </p:cNvPr>
          <p:cNvSpPr/>
          <p:nvPr/>
        </p:nvSpPr>
        <p:spPr>
          <a:xfrm>
            <a:off x="5406015" y="2914487"/>
            <a:ext cx="497504" cy="497504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89E4A82-590C-CC07-11E8-59850074FA42}"/>
              </a:ext>
            </a:extLst>
          </p:cNvPr>
          <p:cNvSpPr txBox="1"/>
          <p:nvPr/>
        </p:nvSpPr>
        <p:spPr>
          <a:xfrm>
            <a:off x="936942" y="5644970"/>
            <a:ext cx="575310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Richard M. Karp. Reducibility among Combinatorial Problems.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Photo for Richard M. Karp">
            <a:extLst>
              <a:ext uri="{FF2B5EF4-FFF2-40B4-BE49-F238E27FC236}">
                <a16:creationId xmlns:a16="http://schemas.microsoft.com/office/drawing/2014/main" id="{64AAC1B6-9698-BD12-B52F-C74FE2AD6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255" y="2712429"/>
            <a:ext cx="1428750" cy="20002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163901D8-AED0-2055-1ADB-6B9CDBEA033E}"/>
              </a:ext>
            </a:extLst>
          </p:cNvPr>
          <p:cNvSpPr/>
          <p:nvPr/>
        </p:nvSpPr>
        <p:spPr>
          <a:xfrm>
            <a:off x="1597688" y="2732525"/>
            <a:ext cx="2130250" cy="450810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A668C85-2161-5955-1FF8-95802C90C4E6}"/>
                  </a:ext>
                </a:extLst>
              </p:cNvPr>
              <p:cNvSpPr txBox="1"/>
              <p:nvPr/>
            </p:nvSpPr>
            <p:spPr>
              <a:xfrm>
                <a:off x="264160" y="2274587"/>
                <a:ext cx="816398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SAT</m:t>
                      </m:r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A668C85-2161-5955-1FF8-95802C90C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60" y="2274587"/>
                <a:ext cx="81639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49C0374E-43D7-AA44-C5F5-16E4B00484A5}"/>
              </a:ext>
            </a:extLst>
          </p:cNvPr>
          <p:cNvCxnSpPr>
            <a:stCxn id="18" idx="3"/>
            <a:endCxn id="13" idx="1"/>
          </p:cNvCxnSpPr>
          <p:nvPr/>
        </p:nvCxnSpPr>
        <p:spPr>
          <a:xfrm>
            <a:off x="1080558" y="2459253"/>
            <a:ext cx="517130" cy="49867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C08ECE2-2FCF-369F-2351-11DBFA5E46CF}"/>
                  </a:ext>
                </a:extLst>
              </p:cNvPr>
              <p:cNvSpPr txBox="1"/>
              <p:nvPr/>
            </p:nvSpPr>
            <p:spPr>
              <a:xfrm>
                <a:off x="7972108" y="5383322"/>
                <a:ext cx="3381692" cy="646331"/>
              </a:xfrm>
              <a:prstGeom prst="rect">
                <a:avLst/>
              </a:prstGeom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Does </a:t>
                </a:r>
                <a14:m>
                  <m:oMath xmlns:m="http://schemas.openxmlformats.org/officeDocument/2006/math">
                    <m:r>
                      <a:rPr lang="en-US" altLang="zh-CN" sz="3600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6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zh-C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C08ECE2-2FCF-369F-2351-11DBFA5E4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108" y="5383322"/>
                <a:ext cx="3381692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215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17" grpId="0" animBg="1"/>
      <p:bldP spid="13" grpId="0" animBg="1"/>
      <p:bldP spid="1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rgbClr val="C7A1E3">
                  <a:lumMod val="90000"/>
                  <a:lumOff val="10000"/>
                </a:srgbClr>
              </a:gs>
              <a:gs pos="50000">
                <a:srgbClr val="EB95EB">
                  <a:lumMod val="95000"/>
                  <a:lumOff val="5000"/>
                </a:srgbClr>
              </a:gs>
              <a:gs pos="100000">
                <a:srgbClr val="EB95EB">
                  <a:lumMod val="95000"/>
                  <a:lumOff val="5000"/>
                </a:srgbClr>
              </a:gs>
            </a:gsLst>
          </a:gradFill>
          <a:ln>
            <a:solidFill>
              <a:srgbClr val="E094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Using the full spectrum of GKR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24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55456F00-9FFA-75C5-0758-4529FCA65F37}"/>
                  </a:ext>
                </a:extLst>
              </p:cNvPr>
              <p:cNvSpPr txBox="1"/>
              <p:nvPr/>
            </p:nvSpPr>
            <p:spPr>
              <a:xfrm>
                <a:off x="667944" y="1979426"/>
                <a:ext cx="5501026" cy="169277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 </a:t>
                </a:r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(Goldwasser-</a:t>
                </a:r>
                <a:r>
                  <a:rPr lang="en-US" altLang="zh-CN" sz="2400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Kalai</a:t>
                </a:r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sz="2400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Rothblum</a:t>
                </a:r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be computable by a uniform low-depth circuit (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depth-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width-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). There is an interactive protocol for proving the value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with verifier* time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prover time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altLang="zh-CN" sz="2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55456F00-9FFA-75C5-0758-4529FCA65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44" y="1979426"/>
                <a:ext cx="5501026" cy="16927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FEA78C5C-3EEB-CB74-29C1-1E8587009D1A}"/>
              </a:ext>
            </a:extLst>
          </p:cNvPr>
          <p:cNvSpPr/>
          <p:nvPr/>
        </p:nvSpPr>
        <p:spPr>
          <a:xfrm>
            <a:off x="6709144" y="1979426"/>
            <a:ext cx="4433777" cy="359737"/>
          </a:xfrm>
          <a:prstGeom prst="rect">
            <a:avLst/>
          </a:prstGeom>
          <a:gradFill>
            <a:gsLst>
              <a:gs pos="50000">
                <a:srgbClr val="92D050"/>
              </a:gs>
              <a:gs pos="33000">
                <a:srgbClr val="FFFF00"/>
              </a:gs>
              <a:gs pos="17000">
                <a:srgbClr val="FFC000"/>
              </a:gs>
              <a:gs pos="0">
                <a:srgbClr val="FF0000"/>
              </a:gs>
              <a:gs pos="67000">
                <a:srgbClr val="00B050"/>
              </a:gs>
              <a:gs pos="83000">
                <a:srgbClr val="00B0F0"/>
              </a:gs>
              <a:gs pos="100000">
                <a:srgbClr val="7030A0"/>
              </a:gs>
            </a:gsLst>
            <a:lin ang="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GKR Protocol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DE2D53A-757F-867E-F6F8-6AFD9BC973B0}"/>
                  </a:ext>
                </a:extLst>
              </p:cNvPr>
              <p:cNvSpPr txBox="1"/>
              <p:nvPr/>
            </p:nvSpPr>
            <p:spPr>
              <a:xfrm>
                <a:off x="6337005" y="2456479"/>
                <a:ext cx="14141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poly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DE2D53A-757F-867E-F6F8-6AFD9BC97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005" y="2456479"/>
                <a:ext cx="1414130" cy="369332"/>
              </a:xfrm>
              <a:prstGeom prst="rect">
                <a:avLst/>
              </a:prstGeom>
              <a:blipFill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FE34A3C-8F3C-C4F4-9D5B-2DD7B9024931}"/>
                  </a:ext>
                </a:extLst>
              </p:cNvPr>
              <p:cNvSpPr txBox="1"/>
              <p:nvPr/>
            </p:nvSpPr>
            <p:spPr>
              <a:xfrm>
                <a:off x="10435856" y="2456479"/>
                <a:ext cx="14141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FE34A3C-8F3C-C4F4-9D5B-2DD7B9024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5856" y="2456479"/>
                <a:ext cx="1414130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9273F01-0586-B810-A89D-688AEAFE5F80}"/>
                  </a:ext>
                </a:extLst>
              </p:cNvPr>
              <p:cNvSpPr txBox="1"/>
              <p:nvPr/>
            </p:nvSpPr>
            <p:spPr>
              <a:xfrm>
                <a:off x="8386430" y="2456479"/>
                <a:ext cx="14141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9273F01-0586-B810-A89D-688AEAFE5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430" y="2456479"/>
                <a:ext cx="141413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>
            <a:extLst>
              <a:ext uri="{FF2B5EF4-FFF2-40B4-BE49-F238E27FC236}">
                <a16:creationId xmlns:a16="http://schemas.microsoft.com/office/drawing/2014/main" id="{89FCA8BE-4BDB-7A15-60EB-FF45A8F852DB}"/>
              </a:ext>
            </a:extLst>
          </p:cNvPr>
          <p:cNvSpPr/>
          <p:nvPr/>
        </p:nvSpPr>
        <p:spPr>
          <a:xfrm>
            <a:off x="10435856" y="2456479"/>
            <a:ext cx="1414130" cy="369332"/>
          </a:xfrm>
          <a:custGeom>
            <a:avLst/>
            <a:gdLst>
              <a:gd name="connsiteX0" fmla="*/ 0 w 1414130"/>
              <a:gd name="connsiteY0" fmla="*/ 184666 h 369332"/>
              <a:gd name="connsiteX1" fmla="*/ 707065 w 1414130"/>
              <a:gd name="connsiteY1" fmla="*/ 0 h 369332"/>
              <a:gd name="connsiteX2" fmla="*/ 1414130 w 1414130"/>
              <a:gd name="connsiteY2" fmla="*/ 184666 h 369332"/>
              <a:gd name="connsiteX3" fmla="*/ 707065 w 1414130"/>
              <a:gd name="connsiteY3" fmla="*/ 369332 h 369332"/>
              <a:gd name="connsiteX4" fmla="*/ 0 w 1414130"/>
              <a:gd name="connsiteY4" fmla="*/ 184666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130" h="369332" extrusionOk="0">
                <a:moveTo>
                  <a:pt x="0" y="184666"/>
                </a:moveTo>
                <a:cubicBezTo>
                  <a:pt x="-4670" y="69622"/>
                  <a:pt x="314635" y="-23410"/>
                  <a:pt x="707065" y="0"/>
                </a:cubicBezTo>
                <a:cubicBezTo>
                  <a:pt x="1086946" y="-2572"/>
                  <a:pt x="1395527" y="86182"/>
                  <a:pt x="1414130" y="184666"/>
                </a:cubicBezTo>
                <a:cubicBezTo>
                  <a:pt x="1439091" y="339459"/>
                  <a:pt x="1155234" y="345377"/>
                  <a:pt x="707065" y="369332"/>
                </a:cubicBezTo>
                <a:cubicBezTo>
                  <a:pt x="319796" y="369485"/>
                  <a:pt x="1303" y="301539"/>
                  <a:pt x="0" y="184666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0DBA172-6F6B-A524-288E-05619AFBD8D4}"/>
                  </a:ext>
                </a:extLst>
              </p:cNvPr>
              <p:cNvSpPr txBox="1"/>
              <p:nvPr/>
            </p:nvSpPr>
            <p:spPr>
              <a:xfrm>
                <a:off x="9941441" y="3083442"/>
                <a:ext cx="1669311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𝐈𝐏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0DBA172-6F6B-A524-288E-05619AFBD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1441" y="3083442"/>
                <a:ext cx="166931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53E22074-6EB0-17FF-9D75-545342B7ED6C}"/>
              </a:ext>
            </a:extLst>
          </p:cNvPr>
          <p:cNvCxnSpPr>
            <a:stCxn id="14" idx="0"/>
            <a:endCxn id="13" idx="4"/>
          </p:cNvCxnSpPr>
          <p:nvPr/>
        </p:nvCxnSpPr>
        <p:spPr>
          <a:xfrm flipV="1">
            <a:off x="10776097" y="2825811"/>
            <a:ext cx="366824" cy="257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2647F50F-DDCF-AAC4-7715-5DCE035F56EB}"/>
                  </a:ext>
                </a:extLst>
              </p:cNvPr>
              <p:cNvSpPr txBox="1"/>
              <p:nvPr/>
            </p:nvSpPr>
            <p:spPr>
              <a:xfrm>
                <a:off x="397857" y="3973912"/>
                <a:ext cx="6041200" cy="132343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While OS17 only uses the low-end GKR (i.e.,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𝐈𝐏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CLORS23 needs to use GKR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every setting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func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all the way down to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2647F50F-DDCF-AAC4-7715-5DCE035F5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57" y="3973912"/>
                <a:ext cx="6041200" cy="13234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组合 40">
            <a:extLst>
              <a:ext uri="{FF2B5EF4-FFF2-40B4-BE49-F238E27FC236}">
                <a16:creationId xmlns:a16="http://schemas.microsoft.com/office/drawing/2014/main" id="{942FEDF2-CEF8-C823-8BB1-D61507A4C2A2}"/>
              </a:ext>
            </a:extLst>
          </p:cNvPr>
          <p:cNvGrpSpPr/>
          <p:nvPr/>
        </p:nvGrpSpPr>
        <p:grpSpPr>
          <a:xfrm>
            <a:off x="6573073" y="3738865"/>
            <a:ext cx="5221070" cy="2294579"/>
            <a:chOff x="657042" y="1754059"/>
            <a:chExt cx="5221070" cy="2294579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1C885020-2F66-81F5-82F4-BA75C2B388FA}"/>
                </a:ext>
              </a:extLst>
            </p:cNvPr>
            <p:cNvSpPr/>
            <p:nvPr/>
          </p:nvSpPr>
          <p:spPr>
            <a:xfrm>
              <a:off x="1221662" y="2218735"/>
              <a:ext cx="4656450" cy="18182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5BDA752E-0B72-F6C5-E73A-8AC801D369DD}"/>
                    </a:ext>
                  </a:extLst>
                </p:cNvPr>
                <p:cNvSpPr txBox="1"/>
                <p:nvPr/>
              </p:nvSpPr>
              <p:spPr>
                <a:xfrm>
                  <a:off x="1283315" y="2273910"/>
                  <a:ext cx="4528309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(Uniform) circuit of depth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and width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func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(without further oracles),</a:t>
                  </a:r>
                </a:p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that computes a function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0,1</m:t>
                          </m:r>
                        </m:e>
                      </m:d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5BDA752E-0B72-F6C5-E73A-8AC801D369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3315" y="2273910"/>
                  <a:ext cx="4528309" cy="923330"/>
                </a:xfrm>
                <a:prstGeom prst="rect">
                  <a:avLst/>
                </a:prstGeom>
                <a:blipFill>
                  <a:blip r:embed="rId9"/>
                  <a:stretch>
                    <a:fillRect t="-3974" b="-993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左大括号 43">
              <a:extLst>
                <a:ext uri="{FF2B5EF4-FFF2-40B4-BE49-F238E27FC236}">
                  <a16:creationId xmlns:a16="http://schemas.microsoft.com/office/drawing/2014/main" id="{DF4172A2-C46C-7DB1-9D56-56CD4562C34D}"/>
                </a:ext>
              </a:extLst>
            </p:cNvPr>
            <p:cNvSpPr/>
            <p:nvPr/>
          </p:nvSpPr>
          <p:spPr>
            <a:xfrm>
              <a:off x="993290" y="2230349"/>
              <a:ext cx="226343" cy="1818289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左大括号 44">
              <a:extLst>
                <a:ext uri="{FF2B5EF4-FFF2-40B4-BE49-F238E27FC236}">
                  <a16:creationId xmlns:a16="http://schemas.microsoft.com/office/drawing/2014/main" id="{C1D1D7C0-C3FA-4825-BF1B-AF51B5AC0FC0}"/>
                </a:ext>
              </a:extLst>
            </p:cNvPr>
            <p:cNvSpPr/>
            <p:nvPr/>
          </p:nvSpPr>
          <p:spPr>
            <a:xfrm rot="5400000">
              <a:off x="3459285" y="-200572"/>
              <a:ext cx="177143" cy="4656450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87C9DDD5-3E30-C8C9-33D5-5F381A8D253F}"/>
                    </a:ext>
                  </a:extLst>
                </p:cNvPr>
                <p:cNvSpPr txBox="1"/>
                <p:nvPr/>
              </p:nvSpPr>
              <p:spPr>
                <a:xfrm>
                  <a:off x="657042" y="2943213"/>
                  <a:ext cx="3879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0" name="文本框 89">
                  <a:extLst>
                    <a:ext uri="{FF2B5EF4-FFF2-40B4-BE49-F238E27FC236}">
                      <a16:creationId xmlns:a16="http://schemas.microsoft.com/office/drawing/2014/main" id="{FD298896-AF53-CDC4-3D22-8C14956C08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042" y="2943213"/>
                  <a:ext cx="387901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3E2041DB-796A-C1E0-4D96-93F744E91105}"/>
                    </a:ext>
                  </a:extLst>
                </p:cNvPr>
                <p:cNvSpPr txBox="1"/>
                <p:nvPr/>
              </p:nvSpPr>
              <p:spPr>
                <a:xfrm>
                  <a:off x="3033226" y="1754059"/>
                  <a:ext cx="10292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≫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1" name="文本框 90">
                  <a:extLst>
                    <a:ext uri="{FF2B5EF4-FFF2-40B4-BE49-F238E27FC236}">
                      <a16:creationId xmlns:a16="http://schemas.microsoft.com/office/drawing/2014/main" id="{B8EC00C5-8496-B556-B39D-9F299F83D0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3226" y="1754059"/>
                  <a:ext cx="102926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3E8689C4-3180-7A4A-9A40-C27B61AC52BE}"/>
                  </a:ext>
                </a:extLst>
              </p:cNvPr>
              <p:cNvSpPr/>
              <p:nvPr/>
            </p:nvSpPr>
            <p:spPr>
              <a:xfrm>
                <a:off x="7431239" y="5297351"/>
                <a:ext cx="955191" cy="48407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Width-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func>
                  </m:oMath>
                </a14:m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3E8689C4-3180-7A4A-9A40-C27B61AC52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239" y="5297351"/>
                <a:ext cx="955191" cy="4840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AA173017-382B-7CE1-A698-2C525D11C7BE}"/>
                  </a:ext>
                </a:extLst>
              </p:cNvPr>
              <p:cNvSpPr/>
              <p:nvPr/>
            </p:nvSpPr>
            <p:spPr>
              <a:xfrm>
                <a:off x="8745542" y="5181051"/>
                <a:ext cx="955192" cy="48407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Width-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func>
                  </m:oMath>
                </a14:m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AA173017-382B-7CE1-A698-2C525D11C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542" y="5181051"/>
                <a:ext cx="955192" cy="4840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7494365-8E1B-9344-76DD-A6FBC46F00D1}"/>
                  </a:ext>
                </a:extLst>
              </p:cNvPr>
              <p:cNvSpPr/>
              <p:nvPr/>
            </p:nvSpPr>
            <p:spPr>
              <a:xfrm>
                <a:off x="10023518" y="5372119"/>
                <a:ext cx="955192" cy="48407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Width-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func>
                  </m:oMath>
                </a14:m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7494365-8E1B-9344-76DD-A6FBC46F0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3518" y="5372119"/>
                <a:ext cx="955192" cy="4840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D462A5B-6665-CD1F-C341-112CA6A851E9}"/>
                  </a:ext>
                </a:extLst>
              </p:cNvPr>
              <p:cNvSpPr txBox="1"/>
              <p:nvPr/>
            </p:nvSpPr>
            <p:spPr>
              <a:xfrm>
                <a:off x="421989" y="5539388"/>
                <a:ext cx="6366386" cy="10156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low-depth function only has an interactive proof of prover time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which is comparable to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only when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func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(i.e., in the regime of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𝐈𝐏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D462A5B-6665-CD1F-C341-112CA6A85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89" y="5539388"/>
                <a:ext cx="6366386" cy="101566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95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" grpId="0" animBg="1"/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rgbClr val="C7A1E3">
                  <a:lumMod val="90000"/>
                  <a:lumOff val="10000"/>
                </a:srgbClr>
              </a:gs>
              <a:gs pos="50000">
                <a:srgbClr val="EB95EB">
                  <a:lumMod val="95000"/>
                  <a:lumOff val="5000"/>
                </a:srgbClr>
              </a:gs>
              <a:gs pos="100000">
                <a:srgbClr val="EB95EB">
                  <a:lumMod val="95000"/>
                  <a:lumOff val="5000"/>
                </a:srgbClr>
              </a:gs>
            </a:gsLst>
          </a:gradFill>
          <a:ln>
            <a:solidFill>
              <a:srgbClr val="E094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Back to the Open Problem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25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DAE7CE0-F8A5-F6BE-1B28-DEF30DB1C879}"/>
                  </a:ext>
                </a:extLst>
              </p:cNvPr>
              <p:cNvSpPr txBox="1"/>
              <p:nvPr/>
            </p:nvSpPr>
            <p:spPr>
              <a:xfrm>
                <a:off x="1023061" y="2053135"/>
                <a:ext cx="6458393" cy="15696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Somehow, by considering “scaled-down” versions of interactive proofs (GKR protocol instead of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𝐈𝐏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), it seems possible to overcome the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-relativization barrier…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DAE7CE0-F8A5-F6BE-1B28-DEF30DB1C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61" y="2053135"/>
                <a:ext cx="6458393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3FD1F68-1036-AE42-5359-2D7064D1F43E}"/>
                  </a:ext>
                </a:extLst>
              </p:cNvPr>
              <p:cNvSpPr txBox="1"/>
              <p:nvPr/>
            </p:nvSpPr>
            <p:spPr>
              <a:xfrm>
                <a:off x="545803" y="4092001"/>
                <a:ext cx="5550197" cy="7152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If CLORS’23 is </a:t>
                </a:r>
                <a14:m>
                  <m:oMath xmlns:m="http://schemas.openxmlformats.org/officeDocument/2006/math">
                    <m:r>
                      <a:rPr lang="en-US" altLang="zh-CN" sz="2000" b="1" i="0" u="sng" dirty="0" smtClean="0">
                        <a:latin typeface="Cambria Math" panose="02040503050406030204" pitchFamily="18" charset="0"/>
                      </a:rPr>
                      <m:t>𝐏𝐒𝐏𝐀𝐂𝐄</m:t>
                    </m:r>
                  </m:oMath>
                </a14:m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-relativizing:</a:t>
                </a:r>
              </a:p>
              <a:p>
                <a:r>
                  <a:rPr lang="en-US" altLang="zh-CN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Strong circuit lower bounds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0">
                            <a:latin typeface="Cambria Math" panose="02040503050406030204" pitchFamily="18" charset="0"/>
                          </a:rPr>
                          <m:t>𝐁𝐏</m:t>
                        </m:r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MCSP</m:t>
                        </m:r>
                      </m:sup>
                    </m:sSup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3FD1F68-1036-AE42-5359-2D7064D1F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03" y="4092001"/>
                <a:ext cx="5550197" cy="7152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DDE9D97-62D0-C959-C034-8185F931A755}"/>
                  </a:ext>
                </a:extLst>
              </p:cNvPr>
              <p:cNvSpPr txBox="1"/>
              <p:nvPr/>
            </p:nvSpPr>
            <p:spPr>
              <a:xfrm>
                <a:off x="545803" y="5169708"/>
                <a:ext cx="6729223" cy="10156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If CLORS’23 is not </a:t>
                </a:r>
                <a14:m>
                  <m:oMath xmlns:m="http://schemas.openxmlformats.org/officeDocument/2006/math">
                    <m:r>
                      <a:rPr lang="en-US" altLang="zh-CN" sz="2000" b="1" i="0" u="sng" dirty="0" smtClean="0">
                        <a:latin typeface="Cambria Math" panose="02040503050406030204" pitchFamily="18" charset="0"/>
                      </a:rPr>
                      <m:t>𝐏𝐒𝐏𝐀𝐂𝐄</m:t>
                    </m:r>
                  </m:oMath>
                </a14:m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-relativizing: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You can overcome the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-relativization barrier simply by considering the “full spectrum” of GKR protocol!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DDE9D97-62D0-C959-C034-8185F931A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03" y="5169708"/>
                <a:ext cx="6729223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B00B59B-E02F-CACC-411B-A3D700A040F6}"/>
                  </a:ext>
                </a:extLst>
              </p:cNvPr>
              <p:cNvSpPr txBox="1"/>
              <p:nvPr/>
            </p:nvSpPr>
            <p:spPr>
              <a:xfrm>
                <a:off x="8352460" y="2135762"/>
                <a:ext cx="3424570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 is the statement of CLORS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-relativizing?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B00B59B-E02F-CACC-411B-A3D700A04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460" y="2135762"/>
                <a:ext cx="3424570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对话气泡: 圆角矩形 16">
                <a:extLst>
                  <a:ext uri="{FF2B5EF4-FFF2-40B4-BE49-F238E27FC236}">
                    <a16:creationId xmlns:a16="http://schemas.microsoft.com/office/drawing/2014/main" id="{09F58A19-7576-7DD0-C1CA-52817EAE62D4}"/>
                  </a:ext>
                </a:extLst>
              </p:cNvPr>
              <p:cNvSpPr/>
              <p:nvPr/>
            </p:nvSpPr>
            <p:spPr>
              <a:xfrm>
                <a:off x="7630896" y="4092001"/>
                <a:ext cx="4146134" cy="1050339"/>
              </a:xfrm>
              <a:prstGeom prst="wedgeRoundRectCallout">
                <a:avLst>
                  <a:gd name="adj1" fmla="val -5518"/>
                  <a:gd name="adj2" fmla="val -108878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That is, are there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infinitely-often constructions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𝐁𝐏𝐏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for every dense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对话气泡: 圆角矩形 16">
                <a:extLst>
                  <a:ext uri="{FF2B5EF4-FFF2-40B4-BE49-F238E27FC236}">
                    <a16:creationId xmlns:a16="http://schemas.microsoft.com/office/drawing/2014/main" id="{09F58A19-7576-7DD0-C1CA-52817EAE62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896" y="4092001"/>
                <a:ext cx="4146134" cy="1050339"/>
              </a:xfrm>
              <a:prstGeom prst="wedgeRoundRectCallout">
                <a:avLst>
                  <a:gd name="adj1" fmla="val -5518"/>
                  <a:gd name="adj2" fmla="val -108878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F4BBDF1-4872-659B-8083-48F183EA7490}"/>
                  </a:ext>
                </a:extLst>
              </p:cNvPr>
              <p:cNvSpPr txBox="1"/>
              <p:nvPr/>
            </p:nvSpPr>
            <p:spPr>
              <a:xfrm>
                <a:off x="7661676" y="5352667"/>
                <a:ext cx="4084574" cy="83978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Question’: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𝐁𝐏𝐄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MCSP</m:t>
                        </m:r>
                      </m:sup>
                    </m:sSup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𝐒𝐈𝐙𝐄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F4BBDF1-4872-659B-8083-48F183EA7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676" y="5352667"/>
                <a:ext cx="4084574" cy="8397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82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16" grpId="0" animBg="1"/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rgbClr val="C7A1E3">
                  <a:lumMod val="90000"/>
                  <a:lumOff val="10000"/>
                </a:srgbClr>
              </a:gs>
              <a:gs pos="50000">
                <a:srgbClr val="EB95EB">
                  <a:lumMod val="95000"/>
                  <a:lumOff val="5000"/>
                </a:srgbClr>
              </a:gs>
              <a:gs pos="100000">
                <a:srgbClr val="EB95EB">
                  <a:lumMod val="95000"/>
                  <a:lumOff val="5000"/>
                </a:srgbClr>
              </a:gs>
            </a:gsLst>
          </a:gradFill>
          <a:ln>
            <a:solidFill>
              <a:srgbClr val="E094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26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AE0616E-73C6-D712-4A5C-3F87A1A9AF9E}"/>
              </a:ext>
            </a:extLst>
          </p:cNvPr>
          <p:cNvSpPr txBox="1"/>
          <p:nvPr/>
        </p:nvSpPr>
        <p:spPr>
          <a:xfrm>
            <a:off x="5928362" y="5043586"/>
            <a:ext cx="5213082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Takeaway message: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Oracle results are still meaningful, if you consider the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of the oracles!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777C9B9-82BE-FE75-5665-23A761D90409}"/>
                  </a:ext>
                </a:extLst>
              </p:cNvPr>
              <p:cNvSpPr txBox="1"/>
              <p:nvPr/>
            </p:nvSpPr>
            <p:spPr>
              <a:xfrm>
                <a:off x="478469" y="2050086"/>
                <a:ext cx="5331488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𝐈𝐏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true relative to every oracle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hence is “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-relativizing”.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777C9B9-82BE-FE75-5665-23A761D90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69" y="2050086"/>
                <a:ext cx="5331488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4B6BF13-E541-B934-9E70-FA896AD8A75A}"/>
                  </a:ext>
                </a:extLst>
              </p:cNvPr>
              <p:cNvSpPr txBox="1"/>
              <p:nvPr/>
            </p:nvSpPr>
            <p:spPr>
              <a:xfrm>
                <a:off x="6381041" y="2022277"/>
                <a:ext cx="5532455" cy="132343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On the other hand, if some statement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𝒮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false relative to some oracle in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𝐄𝐗𝐏𝐇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proving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𝒮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using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-relativizing techniques would require proving breakthroughs (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𝐋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4B6BF13-E541-B934-9E70-FA896AD8A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041" y="2022277"/>
                <a:ext cx="5532455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43F2884-F8BC-DB42-6DFC-0B9CEF03490C}"/>
                  </a:ext>
                </a:extLst>
              </p:cNvPr>
              <p:cNvSpPr txBox="1"/>
              <p:nvPr/>
            </p:nvSpPr>
            <p:spPr>
              <a:xfrm>
                <a:off x="478468" y="2757972"/>
                <a:ext cx="53314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Many interesting theorems are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-relativizing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43F2884-F8BC-DB42-6DFC-0B9CEF034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68" y="2757972"/>
                <a:ext cx="5331488" cy="369332"/>
              </a:xfrm>
              <a:prstGeom prst="rect">
                <a:avLst/>
              </a:prstGeom>
              <a:blipFill>
                <a:blip r:embed="rId5"/>
                <a:stretch>
                  <a:fillRect l="-914" t="-8197" r="-1029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121312F-2989-CBFC-406B-B95BECCFBE8B}"/>
                  </a:ext>
                </a:extLst>
              </p:cNvPr>
              <p:cNvSpPr txBox="1"/>
              <p:nvPr/>
            </p:nvSpPr>
            <p:spPr>
              <a:xfrm>
                <a:off x="8082224" y="3398361"/>
                <a:ext cx="41097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Many interesting oracles are in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𝐄𝐗𝐏𝐇</m:t>
                    </m:r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121312F-2989-CBFC-406B-B95BECCFB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2224" y="3398361"/>
                <a:ext cx="4109776" cy="369332"/>
              </a:xfrm>
              <a:prstGeom prst="rect">
                <a:avLst/>
              </a:prstGeom>
              <a:blipFill>
                <a:blip r:embed="rId6"/>
                <a:stretch>
                  <a:fillRect l="-1335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EF4F427-167E-19B8-3DA3-36C214413852}"/>
                  </a:ext>
                </a:extLst>
              </p:cNvPr>
              <p:cNvSpPr txBox="1"/>
              <p:nvPr/>
            </p:nvSpPr>
            <p:spPr>
              <a:xfrm>
                <a:off x="478468" y="3316895"/>
                <a:ext cx="5124890" cy="132343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Negative results: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Barrier oracles in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𝐄𝐗𝐏𝐇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Improving OS17 to almost-everywhere constructions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More in the paper…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EF4F427-167E-19B8-3DA3-36C214413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68" y="3316895"/>
                <a:ext cx="5124890" cy="13234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2922FFF-D091-7A54-04D8-1C495D82A5B8}"/>
                  </a:ext>
                </a:extLst>
              </p:cNvPr>
              <p:cNvSpPr txBox="1"/>
              <p:nvPr/>
            </p:nvSpPr>
            <p:spPr>
              <a:xfrm>
                <a:off x="478468" y="4829925"/>
                <a:ext cx="4789942" cy="103246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Positive results: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near-max circuit lower bounds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𝐁𝐏𝐄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MCSP</m:t>
                        </m:r>
                      </m:sup>
                    </m:sSup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0.01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By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-relativizing the LOS PRG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2922FFF-D091-7A54-04D8-1C495D82A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68" y="4829925"/>
                <a:ext cx="4789942" cy="10324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>
            <a:extLst>
              <a:ext uri="{FF2B5EF4-FFF2-40B4-BE49-F238E27FC236}">
                <a16:creationId xmlns:a16="http://schemas.microsoft.com/office/drawing/2014/main" id="{682F28B9-AD9E-0877-782F-85AFC9FEF29D}"/>
              </a:ext>
            </a:extLst>
          </p:cNvPr>
          <p:cNvSpPr/>
          <p:nvPr/>
        </p:nvSpPr>
        <p:spPr>
          <a:xfrm>
            <a:off x="1428644" y="5903893"/>
            <a:ext cx="3839766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0160">
                  <a:solidFill>
                    <a:srgbClr val="EB95EB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E094E8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you!</a:t>
            </a:r>
            <a:endParaRPr lang="zh-CN" altLang="en-US" sz="5400" b="1" cap="none" spc="0" dirty="0">
              <a:ln w="10160">
                <a:solidFill>
                  <a:srgbClr val="EB95EB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E094E8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5BF33A3-1AB9-A11D-A0E7-A34215B292D9}"/>
              </a:ext>
            </a:extLst>
          </p:cNvPr>
          <p:cNvSpPr txBox="1"/>
          <p:nvPr/>
        </p:nvSpPr>
        <p:spPr>
          <a:xfrm>
            <a:off x="5809956" y="6481226"/>
            <a:ext cx="2941299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Questions are welcome!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B614742-389A-1B1E-4183-98B610575726}"/>
                  </a:ext>
                </a:extLst>
              </p:cNvPr>
              <p:cNvSpPr txBox="1"/>
              <p:nvPr/>
            </p:nvSpPr>
            <p:spPr>
              <a:xfrm>
                <a:off x="6068964" y="3813236"/>
                <a:ext cx="4931878" cy="101668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Open Problem: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[CLORS23] </a:t>
                </a:r>
                <a14:m>
                  <m:oMath xmlns:m="http://schemas.openxmlformats.org/officeDocument/2006/math">
                    <m:r>
                      <a:rPr lang="en-US" altLang="zh-CN" sz="20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-relativizing? Can we prove near-maximum circuit lower bounds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𝐁𝐏</m:t>
                        </m:r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MCSP</m:t>
                        </m:r>
                      </m:sup>
                    </m:sSup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B614742-389A-1B1E-4183-98B610575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964" y="3813236"/>
                <a:ext cx="4931878" cy="10166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681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/>
      <p:bldP spid="18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relativization barrier (Baker-Gill-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Solovay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Complexity classes with oracles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poly-time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oracle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nondeterministic poly-time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oracle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gradFill>
                <a:gsLst>
                  <a:gs pos="0">
                    <a:srgbClr val="C7A1E3">
                      <a:lumMod val="90000"/>
                      <a:lumOff val="10000"/>
                    </a:srgbClr>
                  </a:gs>
                  <a:gs pos="50000">
                    <a:srgbClr val="EB95EB">
                      <a:lumMod val="95000"/>
                      <a:lumOff val="5000"/>
                    </a:srgbClr>
                  </a:gs>
                  <a:gs pos="100000">
                    <a:srgbClr val="EB95EB">
                      <a:lumMod val="95000"/>
                      <a:lumOff val="5000"/>
                    </a:srgbClr>
                  </a:gs>
                </a:gsLst>
              </a:gradFill>
              <a:ln>
                <a:solidFill>
                  <a:srgbClr val="E094E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How </a:t>
                </a:r>
                <a:r>
                  <a:rPr lang="en-US" altLang="zh-CN" sz="4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</a:t>
                </a:r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 solve </a:t>
                </a:r>
                <a14:m>
                  <m:oMath xmlns:m="http://schemas.openxmlformats.org/officeDocument/2006/math">
                    <m:r>
                      <a:rPr lang="en-US" altLang="zh-CN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zh-CN" alt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vs </a:t>
                </a:r>
                <a14:m>
                  <m:oMath xmlns:m="http://schemas.openxmlformats.org/officeDocument/2006/math">
                    <m:r>
                      <a:rPr lang="en-US" altLang="zh-CN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4"/>
                <a:stretch>
                  <a:fillRect/>
                </a:stretch>
              </a:blipFill>
              <a:ln>
                <a:solidFill>
                  <a:srgbClr val="E094E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3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5075BA2C-2C18-520B-31FF-821DB91DAE20}"/>
                  </a:ext>
                </a:extLst>
              </p:cNvPr>
              <p:cNvSpPr/>
              <p:nvPr/>
            </p:nvSpPr>
            <p:spPr>
              <a:xfrm>
                <a:off x="538479" y="3889375"/>
                <a:ext cx="5374640" cy="20992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Previous* separations are “relativizing”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Simulation / diagonalization techniques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 hierarchy theorem,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𝐄𝐗𝐏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every oracle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5075BA2C-2C18-520B-31FF-821DB91DAE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79" y="3889375"/>
                <a:ext cx="5374640" cy="20992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4674D602-2B7D-9C30-F06E-B0BCDFC66CEA}"/>
                  </a:ext>
                </a:extLst>
              </p:cNvPr>
              <p:cNvSpPr/>
              <p:nvPr/>
            </p:nvSpPr>
            <p:spPr>
              <a:xfrm>
                <a:off x="6278882" y="3613832"/>
                <a:ext cx="5374640" cy="269437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Relativizing techniques cannot resolve </a:t>
                </a:r>
                <a14:m>
                  <m:oMath xmlns:m="http://schemas.openxmlformats.org/officeDocument/2006/math">
                    <m:r>
                      <a:rPr lang="en-US" altLang="zh-CN" sz="32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zh-CN" alt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vs </a:t>
                </a:r>
                <a14:m>
                  <m:oMath xmlns:m="http://schemas.openxmlformats.org/officeDocument/2006/math">
                    <m:r>
                      <a:rPr lang="en-US" altLang="zh-CN" sz="32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endParaRPr lang="en-US" altLang="zh-CN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∃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p>
                    </m:sSup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∃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p>
                    </m:sSup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Conclusion: any proof of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(or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had better not separate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(or collapse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4674D602-2B7D-9C30-F06E-B0BCDFC66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882" y="3613832"/>
                <a:ext cx="5374640" cy="26943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36C14BEF-C3DD-2DB0-3052-AE4806303DB6}"/>
              </a:ext>
            </a:extLst>
          </p:cNvPr>
          <p:cNvSpPr txBox="1"/>
          <p:nvPr/>
        </p:nvSpPr>
        <p:spPr>
          <a:xfrm>
            <a:off x="2428240" y="6123543"/>
            <a:ext cx="377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*Before Baker-Gill-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Solovay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(1975)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33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gradFill>
                <a:gsLst>
                  <a:gs pos="0">
                    <a:srgbClr val="C7A1E3">
                      <a:lumMod val="90000"/>
                      <a:lumOff val="10000"/>
                    </a:srgbClr>
                  </a:gs>
                  <a:gs pos="50000">
                    <a:srgbClr val="EB95EB">
                      <a:lumMod val="95000"/>
                      <a:lumOff val="5000"/>
                    </a:srgbClr>
                  </a:gs>
                  <a:gs pos="100000">
                    <a:srgbClr val="EB95EB">
                      <a:lumMod val="95000"/>
                      <a:lumOff val="5000"/>
                    </a:srgbClr>
                  </a:gs>
                </a:gsLst>
              </a:gradFill>
              <a:ln>
                <a:solidFill>
                  <a:srgbClr val="E094E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Not only </a:t>
                </a:r>
                <a14:m>
                  <m:oMath xmlns:m="http://schemas.openxmlformats.org/officeDocument/2006/math">
                    <m:r>
                      <a:rPr lang="en-US" altLang="zh-CN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zh-CN" alt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vs </a:t>
                </a:r>
                <a14:m>
                  <m:oMath xmlns:m="http://schemas.openxmlformats.org/officeDocument/2006/math">
                    <m:r>
                      <a:rPr lang="en-US" altLang="zh-CN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…</a:t>
                </a:r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3"/>
                <a:stretch>
                  <a:fillRect/>
                </a:stretch>
              </a:blipFill>
              <a:ln>
                <a:solidFill>
                  <a:srgbClr val="E094E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4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2428C8D-6F6C-A3D4-4034-1E6ED18AD256}"/>
                  </a:ext>
                </a:extLst>
              </p:cNvPr>
              <p:cNvSpPr txBox="1"/>
              <p:nvPr/>
            </p:nvSpPr>
            <p:spPr>
              <a:xfrm>
                <a:off x="4957664" y="4103912"/>
                <a:ext cx="2082798" cy="40748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𝐒𝐈𝐙𝐄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2428C8D-6F6C-A3D4-4034-1E6ED18AD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664" y="4103912"/>
                <a:ext cx="2082798" cy="4074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409D011-4AB3-1018-D237-7A7F11049E40}"/>
                  </a:ext>
                </a:extLst>
              </p:cNvPr>
              <p:cNvSpPr txBox="1"/>
              <p:nvPr/>
            </p:nvSpPr>
            <p:spPr>
              <a:xfrm>
                <a:off x="4238844" y="4813477"/>
                <a:ext cx="3520438" cy="76168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Wilson:</a:t>
                </a:r>
                <a:b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𝐍𝐏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sup>
                        </m:sSup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⊆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𝐒𝐈𝐙𝐄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409D011-4AB3-1018-D237-7A7F11049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844" y="4813477"/>
                <a:ext cx="3520438" cy="761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979A0EA-1D68-4783-A626-69904F150FBB}"/>
                  </a:ext>
                </a:extLst>
              </p:cNvPr>
              <p:cNvSpPr txBox="1"/>
              <p:nvPr/>
            </p:nvSpPr>
            <p:spPr>
              <a:xfrm>
                <a:off x="8613083" y="3953711"/>
                <a:ext cx="2654215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Almost-everywhere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𝐍𝐓𝐈𝐌𝐄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hierarchy?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979A0EA-1D68-4783-A626-69904F150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083" y="3953711"/>
                <a:ext cx="2654215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4B72797-82D4-B56D-EFAE-F0FD81EB24BB}"/>
                  </a:ext>
                </a:extLst>
              </p:cNvPr>
              <p:cNvSpPr txBox="1"/>
              <p:nvPr/>
            </p:nvSpPr>
            <p:spPr>
              <a:xfrm>
                <a:off x="8051717" y="4843895"/>
                <a:ext cx="3776949" cy="70891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Buhrman-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Fortnow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-Santhanam:</a:t>
                </a:r>
                <a:b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𝐍𝐄𝐗𝐏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io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4B72797-82D4-B56D-EFAE-F0FD81EB2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717" y="4843895"/>
                <a:ext cx="3776949" cy="7089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924CAFE5-3C2C-4E18-55AE-C6531C2E8E88}"/>
              </a:ext>
            </a:extLst>
          </p:cNvPr>
          <p:cNvSpPr txBox="1"/>
          <p:nvPr/>
        </p:nvSpPr>
        <p:spPr>
          <a:xfrm>
            <a:off x="1186542" y="2070597"/>
            <a:ext cx="9818915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Relativization also pinpoints the exact place that we’re stuck!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63CA615-C76B-6542-43E6-614BF507B0F1}"/>
                  </a:ext>
                </a:extLst>
              </p:cNvPr>
              <p:cNvSpPr txBox="1"/>
              <p:nvPr/>
            </p:nvSpPr>
            <p:spPr>
              <a:xfrm>
                <a:off x="914400" y="4104842"/>
                <a:ext cx="2418080" cy="40562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𝐄𝐗𝐏</m:t>
                        </m:r>
                      </m:e>
                      <m:sup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𝐁𝐏𝐏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63CA615-C76B-6542-43E6-614BF507B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04842"/>
                <a:ext cx="2418080" cy="4056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A8ED305-22FC-6F3D-CF45-916FDF2B0B3E}"/>
                  </a:ext>
                </a:extLst>
              </p:cNvPr>
              <p:cNvSpPr txBox="1"/>
              <p:nvPr/>
            </p:nvSpPr>
            <p:spPr>
              <a:xfrm>
                <a:off x="298969" y="4808709"/>
                <a:ext cx="3647440" cy="76168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Buhrman-Torenvliet: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𝐄𝐗𝐏</m:t>
                        </m:r>
                      </m:e>
                      <m:sup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𝐍𝐏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sup>
                        </m:sSup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𝐁𝐏𝐏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A8ED305-22FC-6F3D-CF45-916FDF2B0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69" y="4808709"/>
                <a:ext cx="3647440" cy="7616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2D7B8AE-1BB1-DEFD-F33D-2695CE3B15F4}"/>
                  </a:ext>
                </a:extLst>
              </p:cNvPr>
              <p:cNvSpPr txBox="1"/>
              <p:nvPr/>
            </p:nvSpPr>
            <p:spPr>
              <a:xfrm>
                <a:off x="914400" y="2985920"/>
                <a:ext cx="2418080" cy="7134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𝐙𝐏𝐄𝐗𝐏</m:t>
                        </m:r>
                      </m:e>
                      <m:sup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𝐁𝐏𝐏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(easy)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2D7B8AE-1BB1-DEFD-F33D-2695CE3B1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985920"/>
                <a:ext cx="2418080" cy="7134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41EE665-7061-4D7C-0FE8-3081475C07C4}"/>
                  </a:ext>
                </a:extLst>
              </p:cNvPr>
              <p:cNvSpPr txBox="1"/>
              <p:nvPr/>
            </p:nvSpPr>
            <p:spPr>
              <a:xfrm>
                <a:off x="4790023" y="2985920"/>
                <a:ext cx="2418080" cy="7134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𝐙𝐏𝐏</m:t>
                        </m:r>
                      </m:e>
                      <m:sup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𝐒𝐈𝐙𝐄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(known)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41EE665-7061-4D7C-0FE8-3081475C0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023" y="2985920"/>
                <a:ext cx="2418080" cy="7134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0B75F96-5F71-F046-774B-975A88B8CA64}"/>
                  </a:ext>
                </a:extLst>
              </p:cNvPr>
              <p:cNvSpPr txBox="1"/>
              <p:nvPr/>
            </p:nvSpPr>
            <p:spPr>
              <a:xfrm>
                <a:off x="8613082" y="2985920"/>
                <a:ext cx="2654215" cy="74751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𝐍𝐓𝐈𝐌𝐄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sup>
                        </m:sSup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(known)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0B75F96-5F71-F046-774B-975A88B8C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082" y="2985920"/>
                <a:ext cx="2654215" cy="74751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93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  <p:bldP spid="11" grpId="0" animBg="1"/>
      <p:bldP spid="8" grpId="0" animBg="1"/>
      <p:bldP spid="4" grpId="0" animBg="1"/>
      <p:bldP spid="5" grpId="0" animBg="1"/>
      <p:bldP spid="10" grpId="0" animBg="1"/>
      <p:bldP spid="14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rgbClr val="C7A1E3">
                  <a:lumMod val="90000"/>
                  <a:lumOff val="10000"/>
                </a:srgbClr>
              </a:gs>
              <a:gs pos="50000">
                <a:srgbClr val="EB95EB">
                  <a:lumMod val="95000"/>
                  <a:lumOff val="5000"/>
                </a:srgbClr>
              </a:gs>
              <a:gs pos="100000">
                <a:srgbClr val="EB95EB">
                  <a:lumMod val="95000"/>
                  <a:lumOff val="5000"/>
                </a:srgbClr>
              </a:gs>
            </a:gsLst>
          </a:gradFill>
          <a:ln>
            <a:solidFill>
              <a:srgbClr val="E094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Debates Around Oracles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5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4F079BD-C974-7344-3CE6-3D3D7D11461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573836" y="4313396"/>
            <a:ext cx="1426867" cy="1873688"/>
          </a:xfrm>
          <a:prstGeom prst="rect">
            <a:avLst/>
          </a:prstGeom>
        </p:spPr>
      </p:pic>
      <p:sp>
        <p:nvSpPr>
          <p:cNvPr id="13" name="对话气泡: 矩形 12">
            <a:extLst>
              <a:ext uri="{FF2B5EF4-FFF2-40B4-BE49-F238E27FC236}">
                <a16:creationId xmlns:a16="http://schemas.microsoft.com/office/drawing/2014/main" id="{5EF9DD71-370A-E6F9-9209-EA66C41A900B}"/>
              </a:ext>
            </a:extLst>
          </p:cNvPr>
          <p:cNvSpPr/>
          <p:nvPr/>
        </p:nvSpPr>
        <p:spPr>
          <a:xfrm>
            <a:off x="2363986" y="2087537"/>
            <a:ext cx="5092728" cy="2113280"/>
          </a:xfrm>
          <a:prstGeom prst="wedgeRectCallout">
            <a:avLst>
              <a:gd name="adj1" fmla="val -64169"/>
              <a:gd name="adj2" fmla="val -1276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Oracles</a:t>
            </a:r>
            <a:r>
              <a:rPr lang="zh-CN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are great!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They tell you limits of a broad family of techniques, saving your time from trying something that’s doomed to fail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They pinpoint the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exact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place that we’ll be stuck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38E35DF-8BD5-9011-08F4-0C43355668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09824" y="2060087"/>
            <a:ext cx="1426866" cy="1883910"/>
          </a:xfrm>
          <a:prstGeom prst="rect">
            <a:avLst/>
          </a:prstGeom>
        </p:spPr>
      </p:pic>
      <p:sp>
        <p:nvSpPr>
          <p:cNvPr id="16" name="对话气泡: 矩形 15">
            <a:extLst>
              <a:ext uri="{FF2B5EF4-FFF2-40B4-BE49-F238E27FC236}">
                <a16:creationId xmlns:a16="http://schemas.microsoft.com/office/drawing/2014/main" id="{C05A45BE-ED5D-D6C2-65E2-E34868F3F158}"/>
              </a:ext>
            </a:extLst>
          </p:cNvPr>
          <p:cNvSpPr/>
          <p:nvPr/>
        </p:nvSpPr>
        <p:spPr>
          <a:xfrm>
            <a:off x="4245430" y="4488659"/>
            <a:ext cx="4736010" cy="2004216"/>
          </a:xfrm>
          <a:prstGeom prst="wedgeRectCallout">
            <a:avLst>
              <a:gd name="adj1" fmla="val 75106"/>
              <a:gd name="adj2" fmla="val -3226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Oracles</a:t>
            </a:r>
            <a:r>
              <a:rPr lang="zh-CN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are not good 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lang="en-US" altLang="zh-C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Anything that’s </a:t>
            </a:r>
            <a:r>
              <a:rPr lang="en-US" altLang="zh-CN" sz="2000" u="sng" dirty="0">
                <a:latin typeface="Arial" panose="020B0604020202020204" pitchFamily="34" charset="0"/>
                <a:cs typeface="Arial" panose="020B0604020202020204" pitchFamily="34" charset="0"/>
              </a:rPr>
              <a:t>not obviously false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(?) is true under some oracles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Do they provide any insight about non-relativizing classes at all???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049BBF9-4B79-DFFD-5572-952111A95FBE}"/>
                  </a:ext>
                </a:extLst>
              </p:cNvPr>
              <p:cNvSpPr txBox="1"/>
              <p:nvPr/>
            </p:nvSpPr>
            <p:spPr>
              <a:xfrm>
                <a:off x="1023257" y="5755739"/>
                <a:ext cx="2849526" cy="6470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 So what about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vs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049BBF9-4B79-DFFD-5572-952111A95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257" y="5755739"/>
                <a:ext cx="2849526" cy="6470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60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gradFill>
                <a:gsLst>
                  <a:gs pos="0">
                    <a:srgbClr val="C7A1E3">
                      <a:lumMod val="90000"/>
                      <a:lumOff val="10000"/>
                    </a:srgbClr>
                  </a:gs>
                  <a:gs pos="50000">
                    <a:srgbClr val="EB95EB">
                      <a:lumMod val="95000"/>
                      <a:lumOff val="5000"/>
                    </a:srgbClr>
                  </a:gs>
                  <a:gs pos="100000">
                    <a:srgbClr val="EB95EB">
                      <a:lumMod val="95000"/>
                      <a:lumOff val="5000"/>
                    </a:srgbClr>
                  </a:gs>
                </a:gsLst>
              </a:gradFill>
              <a:ln>
                <a:solidFill>
                  <a:srgbClr val="E094E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𝐈𝐏</m:t>
                      </m:r>
                      <m:r>
                        <a:rPr lang="en-US" altLang="zh-CN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40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𝐏𝐒𝐏𝐀𝐂𝐄</m:t>
                      </m:r>
                    </m:oMath>
                  </m:oMathPara>
                </a14:m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4"/>
                <a:stretch>
                  <a:fillRect/>
                </a:stretch>
              </a:blipFill>
              <a:ln>
                <a:solidFill>
                  <a:srgbClr val="E094E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6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BE830A95-7E3E-69E4-4385-C07EF51B6D13}"/>
              </a:ext>
            </a:extLst>
          </p:cNvPr>
          <p:cNvGrpSpPr/>
          <p:nvPr/>
        </p:nvGrpSpPr>
        <p:grpSpPr>
          <a:xfrm>
            <a:off x="1446167" y="3724002"/>
            <a:ext cx="3888712" cy="560682"/>
            <a:chOff x="5436160" y="2992475"/>
            <a:chExt cx="3888712" cy="560682"/>
          </a:xfrm>
        </p:grpSpPr>
        <p:sp>
          <p:nvSpPr>
            <p:cNvPr id="5" name="对话气泡: 椭圆形 4">
              <a:extLst>
                <a:ext uri="{FF2B5EF4-FFF2-40B4-BE49-F238E27FC236}">
                  <a16:creationId xmlns:a16="http://schemas.microsoft.com/office/drawing/2014/main" id="{74273074-7A62-9A7F-C62D-BECB88EF83FC}"/>
                </a:ext>
              </a:extLst>
            </p:cNvPr>
            <p:cNvSpPr/>
            <p:nvPr/>
          </p:nvSpPr>
          <p:spPr>
            <a:xfrm>
              <a:off x="5436160" y="2992475"/>
              <a:ext cx="3888712" cy="560682"/>
            </a:xfrm>
            <a:prstGeom prst="wedgeEllipseCallout">
              <a:avLst>
                <a:gd name="adj1" fmla="val -45963"/>
                <a:gd name="adj2" fmla="val 80888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097220F6-B987-326D-A020-88500F95FD0D}"/>
                </a:ext>
              </a:extLst>
            </p:cNvPr>
            <p:cNvSpPr txBox="1"/>
            <p:nvPr/>
          </p:nvSpPr>
          <p:spPr>
            <a:xfrm>
              <a:off x="5711882" y="3059668"/>
              <a:ext cx="34220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The proof is non-relativizing!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F321046-F143-54B9-B3F7-52D1C0B24158}"/>
              </a:ext>
            </a:extLst>
          </p:cNvPr>
          <p:cNvGrpSpPr/>
          <p:nvPr/>
        </p:nvGrpSpPr>
        <p:grpSpPr>
          <a:xfrm>
            <a:off x="2935793" y="4770552"/>
            <a:ext cx="5295482" cy="1547446"/>
            <a:chOff x="4092309" y="3988409"/>
            <a:chExt cx="5295482" cy="1547446"/>
          </a:xfrm>
        </p:grpSpPr>
        <p:sp>
          <p:nvSpPr>
            <p:cNvPr id="10" name="对话气泡: 椭圆形 9">
              <a:extLst>
                <a:ext uri="{FF2B5EF4-FFF2-40B4-BE49-F238E27FC236}">
                  <a16:creationId xmlns:a16="http://schemas.microsoft.com/office/drawing/2014/main" id="{072F7E25-4BBB-303E-AB64-D6952D208A85}"/>
                </a:ext>
              </a:extLst>
            </p:cNvPr>
            <p:cNvSpPr/>
            <p:nvPr/>
          </p:nvSpPr>
          <p:spPr>
            <a:xfrm>
              <a:off x="4092309" y="3988409"/>
              <a:ext cx="5194997" cy="1547446"/>
            </a:xfrm>
            <a:prstGeom prst="wedgeEllipseCallout">
              <a:avLst>
                <a:gd name="adj1" fmla="val -64547"/>
                <a:gd name="adj2" fmla="val -25811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B38D284-404D-AEE8-FA60-6F4C9A8FAAC0}"/>
                </a:ext>
              </a:extLst>
            </p:cNvPr>
            <p:cNvSpPr txBox="1"/>
            <p:nvPr/>
          </p:nvSpPr>
          <p:spPr>
            <a:xfrm>
              <a:off x="4323422" y="4281507"/>
              <a:ext cx="506436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 It uses the following non-relativizing fact: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n-US" altLang="zh-CN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Arithmetization</a:t>
              </a:r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”: every computation extends to a low-degree polynomial.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F4A9593-2878-40F4-7587-75848A2FB150}"/>
                  </a:ext>
                </a:extLst>
              </p:cNvPr>
              <p:cNvSpPr txBox="1"/>
              <p:nvPr/>
            </p:nvSpPr>
            <p:spPr>
              <a:xfrm>
                <a:off x="1075092" y="2175162"/>
                <a:ext cx="3520438" cy="70891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Fortnow-Sipser:</a:t>
                </a:r>
                <a:b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𝐜𝐨𝐍𝐏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𝐈𝐏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F4A9593-2878-40F4-7587-75848A2FB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92" y="2175162"/>
                <a:ext cx="3520438" cy="7089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F4348A5-FDC4-0B54-4763-B41816515310}"/>
                  </a:ext>
                </a:extLst>
              </p:cNvPr>
              <p:cNvSpPr txBox="1"/>
              <p:nvPr/>
            </p:nvSpPr>
            <p:spPr>
              <a:xfrm>
                <a:off x="5040047" y="2052565"/>
                <a:ext cx="5630046" cy="9541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Lund-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Fortnow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-Karloff-Nisan, Shamir:</a:t>
                </a:r>
                <a:b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zh-CN" sz="32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𝐈𝐏</m:t>
                    </m:r>
                    <m:r>
                      <a:rPr lang="en-US" altLang="zh-CN" sz="32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32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!!!</a:t>
                </a:r>
                <a:endParaRPr lang="zh-CN" altLang="en-US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F4348A5-FDC4-0B54-4763-B41816515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047" y="2052565"/>
                <a:ext cx="5630046" cy="9541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4AB1EDE5-9427-DA40-5563-30261F56A581}"/>
              </a:ext>
            </a:extLst>
          </p:cNvPr>
          <p:cNvSpPr txBox="1"/>
          <p:nvPr/>
        </p:nvSpPr>
        <p:spPr>
          <a:xfrm>
            <a:off x="6407499" y="3503859"/>
            <a:ext cx="4649833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first “truly compelling” examples of theorems that doesn’t relativize</a:t>
            </a:r>
          </a:p>
          <a:p>
            <a:pPr algn="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—— Eric Allender’90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39567B4-A2B4-AFA7-17B6-B8D36134566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394" y="4529088"/>
            <a:ext cx="1426868" cy="187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5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rgbClr val="C7A1E3">
                  <a:lumMod val="90000"/>
                  <a:lumOff val="10000"/>
                </a:srgbClr>
              </a:gs>
              <a:gs pos="50000">
                <a:srgbClr val="EB95EB">
                  <a:lumMod val="95000"/>
                  <a:lumOff val="5000"/>
                </a:srgbClr>
              </a:gs>
              <a:gs pos="100000">
                <a:srgbClr val="EB95EB">
                  <a:lumMod val="95000"/>
                  <a:lumOff val="5000"/>
                </a:srgbClr>
              </a:gs>
            </a:gsLst>
          </a:gradFill>
          <a:ln>
            <a:solidFill>
              <a:srgbClr val="E094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Non-relativizing techniques are everywhere…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7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BE830A95-7E3E-69E4-4385-C07EF51B6D13}"/>
              </a:ext>
            </a:extLst>
          </p:cNvPr>
          <p:cNvGrpSpPr/>
          <p:nvPr/>
        </p:nvGrpSpPr>
        <p:grpSpPr>
          <a:xfrm>
            <a:off x="6690534" y="2081172"/>
            <a:ext cx="5124660" cy="1241070"/>
            <a:chOff x="4079631" y="2874967"/>
            <a:chExt cx="5124660" cy="1241070"/>
          </a:xfrm>
        </p:grpSpPr>
        <p:sp>
          <p:nvSpPr>
            <p:cNvPr id="5" name="对话气泡: 椭圆形 4">
              <a:extLst>
                <a:ext uri="{FF2B5EF4-FFF2-40B4-BE49-F238E27FC236}">
                  <a16:creationId xmlns:a16="http://schemas.microsoft.com/office/drawing/2014/main" id="{74273074-7A62-9A7F-C62D-BECB88EF83FC}"/>
                </a:ext>
              </a:extLst>
            </p:cNvPr>
            <p:cNvSpPr/>
            <p:nvPr/>
          </p:nvSpPr>
          <p:spPr>
            <a:xfrm>
              <a:off x="4079631" y="2874967"/>
              <a:ext cx="5124660" cy="1241070"/>
            </a:xfrm>
            <a:prstGeom prst="wedgeEllipseCallout">
              <a:avLst>
                <a:gd name="adj1" fmla="val 14922"/>
                <a:gd name="adj2" fmla="val 102546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097220F6-B987-326D-A020-88500F95FD0D}"/>
                </a:ext>
              </a:extLst>
            </p:cNvPr>
            <p:cNvSpPr txBox="1"/>
            <p:nvPr/>
          </p:nvSpPr>
          <p:spPr>
            <a:xfrm>
              <a:off x="4401179" y="3059668"/>
              <a:ext cx="473277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Anyway, oracle results are </a:t>
              </a:r>
              <a:r>
                <a:rPr lang="en-US" altLang="zh-C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 relevant</a:t>
              </a:r>
              <a:r>
                <a:rPr lang="en-US" altLang="zh-C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nowadays.</a:t>
              </a:r>
              <a:endParaRPr lang="zh-CN" alt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7789D77D-CBAF-5A5A-1DB2-4F5BDCE90457}"/>
              </a:ext>
            </a:extLst>
          </p:cNvPr>
          <p:cNvGrpSpPr/>
          <p:nvPr/>
        </p:nvGrpSpPr>
        <p:grpSpPr>
          <a:xfrm>
            <a:off x="363415" y="3751996"/>
            <a:ext cx="7120459" cy="2684374"/>
            <a:chOff x="363415" y="3751996"/>
            <a:chExt cx="7120459" cy="26843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F91CC7C3-3B74-2154-F33F-3063B34EB44E}"/>
                    </a:ext>
                  </a:extLst>
                </p:cNvPr>
                <p:cNvSpPr txBox="1"/>
                <p:nvPr/>
              </p:nvSpPr>
              <p:spPr>
                <a:xfrm>
                  <a:off x="3937280" y="3751996"/>
                  <a:ext cx="1657977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𝐈𝐏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𝐏𝐒𝐏𝐀𝐂𝐄</m:t>
                        </m:r>
                      </m:oMath>
                    </m:oMathPara>
                  </a14:m>
                  <a:endPara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F91CC7C3-3B74-2154-F33F-3063B34EB4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7280" y="3751996"/>
                  <a:ext cx="1657977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C8D78169-2E44-D161-E389-FDB55268ECC2}"/>
                </a:ext>
              </a:extLst>
            </p:cNvPr>
            <p:cNvGrpSpPr/>
            <p:nvPr/>
          </p:nvGrpSpPr>
          <p:grpSpPr>
            <a:xfrm>
              <a:off x="1651277" y="4121328"/>
              <a:ext cx="3114992" cy="1245831"/>
              <a:chOff x="1651277" y="4121328"/>
              <a:chExt cx="3114992" cy="1245831"/>
            </a:xfrm>
          </p:grpSpPr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9BC7CFE-6F09-3DDA-8676-DC281DDD9309}"/>
                  </a:ext>
                </a:extLst>
              </p:cNvPr>
              <p:cNvSpPr txBox="1"/>
              <p:nvPr/>
            </p:nvSpPr>
            <p:spPr>
              <a:xfrm>
                <a:off x="1651277" y="4720828"/>
                <a:ext cx="1934309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Uniform derandomization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6" name="直接箭头连接符 25">
                <a:extLst>
                  <a:ext uri="{FF2B5EF4-FFF2-40B4-BE49-F238E27FC236}">
                    <a16:creationId xmlns:a16="http://schemas.microsoft.com/office/drawing/2014/main" id="{5F0BB57A-1BF9-D279-293B-984284C6AB93}"/>
                  </a:ext>
                </a:extLst>
              </p:cNvPr>
              <p:cNvCxnSpPr>
                <a:stCxn id="16" idx="2"/>
                <a:endCxn id="17" idx="0"/>
              </p:cNvCxnSpPr>
              <p:nvPr/>
            </p:nvCxnSpPr>
            <p:spPr>
              <a:xfrm flipH="1">
                <a:off x="2618432" y="4121328"/>
                <a:ext cx="2147837" cy="59950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5C02E729-2F8C-DFB5-7BA4-63E0DECBD1A8}"/>
                </a:ext>
              </a:extLst>
            </p:cNvPr>
            <p:cNvGrpSpPr/>
            <p:nvPr/>
          </p:nvGrpSpPr>
          <p:grpSpPr>
            <a:xfrm>
              <a:off x="4766269" y="4121328"/>
              <a:ext cx="2187342" cy="1243934"/>
              <a:chOff x="4766269" y="4121328"/>
              <a:chExt cx="2187342" cy="124393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DCA6CF4F-EF50-C714-904D-34CF8E0D6A7B}"/>
                      </a:ext>
                    </a:extLst>
                  </p:cNvPr>
                  <p:cNvSpPr txBox="1"/>
                  <p:nvPr/>
                </p:nvSpPr>
                <p:spPr>
                  <a:xfrm>
                    <a:off x="4905783" y="4718931"/>
                    <a:ext cx="2047828" cy="646331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Karp-Lipton theorems for </a:t>
                    </a:r>
                    <a14:m>
                      <m:oMath xmlns:m="http://schemas.openxmlformats.org/officeDocument/2006/math"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𝐌𝐀</m:t>
                        </m:r>
                      </m:oMath>
                    </a14:m>
                    <a:endParaRPr lang="zh-CN" altLang="en-US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DCA6CF4F-EF50-C714-904D-34CF8E0D6A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5783" y="4718931"/>
                    <a:ext cx="2047828" cy="64633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直接箭头连接符 27">
                <a:extLst>
                  <a:ext uri="{FF2B5EF4-FFF2-40B4-BE49-F238E27FC236}">
                    <a16:creationId xmlns:a16="http://schemas.microsoft.com/office/drawing/2014/main" id="{44B6564D-57D6-D073-BE3E-E8750C443DCD}"/>
                  </a:ext>
                </a:extLst>
              </p:cNvPr>
              <p:cNvCxnSpPr>
                <a:stCxn id="16" idx="2"/>
                <a:endCxn id="20" idx="0"/>
              </p:cNvCxnSpPr>
              <p:nvPr/>
            </p:nvCxnSpPr>
            <p:spPr>
              <a:xfrm>
                <a:off x="4766269" y="4121328"/>
                <a:ext cx="1163428" cy="59760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60C2FFB0-5FE3-E669-8BF0-E909D6556639}"/>
                </a:ext>
              </a:extLst>
            </p:cNvPr>
            <p:cNvGrpSpPr/>
            <p:nvPr/>
          </p:nvGrpSpPr>
          <p:grpSpPr>
            <a:xfrm>
              <a:off x="363415" y="5367159"/>
              <a:ext cx="4634327" cy="1069211"/>
              <a:chOff x="363415" y="5367159"/>
              <a:chExt cx="4634327" cy="1069211"/>
            </a:xfrm>
          </p:grpSpPr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8904476-6B6C-1D36-E8E2-C2C6D9076F90}"/>
                  </a:ext>
                </a:extLst>
              </p:cNvPr>
              <p:cNvSpPr txBox="1"/>
              <p:nvPr/>
            </p:nvSpPr>
            <p:spPr>
              <a:xfrm>
                <a:off x="363415" y="5790039"/>
                <a:ext cx="2255018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constructions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7F95D0AF-9882-E374-182B-5F3A4701EFAD}"/>
                      </a:ext>
                    </a:extLst>
                  </p:cNvPr>
                  <p:cNvSpPr txBox="1"/>
                  <p:nvPr/>
                </p:nvSpPr>
                <p:spPr>
                  <a:xfrm>
                    <a:off x="2742724" y="5789142"/>
                    <a:ext cx="2255018" cy="647228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Circuit lower bounds for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𝐁𝐏𝐏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MCSP</m:t>
                            </m:r>
                          </m:sup>
                        </m:sSup>
                      </m:oMath>
                    </a14:m>
                    <a:endPara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7F95D0AF-9882-E374-182B-5F3A4701EF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2724" y="5789142"/>
                    <a:ext cx="2255018" cy="64722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直接箭头连接符 29">
                <a:extLst>
                  <a:ext uri="{FF2B5EF4-FFF2-40B4-BE49-F238E27FC236}">
                    <a16:creationId xmlns:a16="http://schemas.microsoft.com/office/drawing/2014/main" id="{65122CA5-DBEA-A415-254C-2AFE73B97DF1}"/>
                  </a:ext>
                </a:extLst>
              </p:cNvPr>
              <p:cNvCxnSpPr>
                <a:stCxn id="17" idx="2"/>
                <a:endCxn id="19" idx="0"/>
              </p:cNvCxnSpPr>
              <p:nvPr/>
            </p:nvCxnSpPr>
            <p:spPr>
              <a:xfrm flipH="1">
                <a:off x="1490924" y="5367159"/>
                <a:ext cx="1127508" cy="42288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直接箭头连接符 31">
                <a:extLst>
                  <a:ext uri="{FF2B5EF4-FFF2-40B4-BE49-F238E27FC236}">
                    <a16:creationId xmlns:a16="http://schemas.microsoft.com/office/drawing/2014/main" id="{A71F7B80-D6B1-BD98-7AEE-1780B1996430}"/>
                  </a:ext>
                </a:extLst>
              </p:cNvPr>
              <p:cNvCxnSpPr>
                <a:stCxn id="17" idx="2"/>
                <a:endCxn id="21" idx="0"/>
              </p:cNvCxnSpPr>
              <p:nvPr/>
            </p:nvCxnSpPr>
            <p:spPr>
              <a:xfrm>
                <a:off x="2618432" y="5367159"/>
                <a:ext cx="1251801" cy="42198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A7D0C319-01AF-4DB3-34C7-03FBAA0DFC40}"/>
                </a:ext>
              </a:extLst>
            </p:cNvPr>
            <p:cNvGrpSpPr/>
            <p:nvPr/>
          </p:nvGrpSpPr>
          <p:grpSpPr>
            <a:xfrm>
              <a:off x="5755556" y="5365262"/>
              <a:ext cx="1728318" cy="1070659"/>
              <a:chOff x="5755556" y="5365262"/>
              <a:chExt cx="1728318" cy="107065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文本框 17">
                    <a:extLst>
                      <a:ext uri="{FF2B5EF4-FFF2-40B4-BE49-F238E27FC236}">
                        <a16:creationId xmlns:a16="http://schemas.microsoft.com/office/drawing/2014/main" id="{1FC89174-E145-FBD5-C962-6DAC30AA4477}"/>
                      </a:ext>
                    </a:extLst>
                  </p:cNvPr>
                  <p:cNvSpPr txBox="1"/>
                  <p:nvPr/>
                </p:nvSpPr>
                <p:spPr>
                  <a:xfrm>
                    <a:off x="5755556" y="5789590"/>
                    <a:ext cx="1728318" cy="646331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Circuit lower bounds for </a:t>
                    </a:r>
                    <a14:m>
                      <m:oMath xmlns:m="http://schemas.openxmlformats.org/officeDocument/2006/math"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𝐌𝐀</m:t>
                        </m:r>
                      </m:oMath>
                    </a14:m>
                    <a:endParaRPr lang="zh-CN" altLang="en-US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8" name="文本框 17">
                    <a:extLst>
                      <a:ext uri="{FF2B5EF4-FFF2-40B4-BE49-F238E27FC236}">
                        <a16:creationId xmlns:a16="http://schemas.microsoft.com/office/drawing/2014/main" id="{1FC89174-E145-FBD5-C962-6DAC30AA44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5556" y="5789590"/>
                    <a:ext cx="1728318" cy="64633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4" name="直接箭头连接符 33">
                <a:extLst>
                  <a:ext uri="{FF2B5EF4-FFF2-40B4-BE49-F238E27FC236}">
                    <a16:creationId xmlns:a16="http://schemas.microsoft.com/office/drawing/2014/main" id="{DD7E5874-0D82-D3F3-74FD-A02B91BC9626}"/>
                  </a:ext>
                </a:extLst>
              </p:cNvPr>
              <p:cNvCxnSpPr>
                <a:stCxn id="20" idx="2"/>
                <a:endCxn id="18" idx="0"/>
              </p:cNvCxnSpPr>
              <p:nvPr/>
            </p:nvCxnSpPr>
            <p:spPr>
              <a:xfrm>
                <a:off x="5929697" y="5365262"/>
                <a:ext cx="690018" cy="424328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EF84FF33-4B21-DFF2-E2D9-A960100F7D0A}"/>
              </a:ext>
            </a:extLst>
          </p:cNvPr>
          <p:cNvGrpSpPr/>
          <p:nvPr/>
        </p:nvGrpSpPr>
        <p:grpSpPr>
          <a:xfrm>
            <a:off x="706105" y="2097013"/>
            <a:ext cx="4963352" cy="2006282"/>
            <a:chOff x="706105" y="2097013"/>
            <a:chExt cx="4963352" cy="20062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B8B10F56-05E4-4BC0-7953-B73DFBC80413}"/>
                    </a:ext>
                  </a:extLst>
                </p:cNvPr>
                <p:cNvSpPr txBox="1"/>
                <p:nvPr/>
              </p:nvSpPr>
              <p:spPr>
                <a:xfrm>
                  <a:off x="1571130" y="3733963"/>
                  <a:ext cx="1527349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𝐌𝐈𝐏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𝐍𝐄𝐗𝐏</m:t>
                        </m:r>
                      </m:oMath>
                    </m:oMathPara>
                  </a14:m>
                  <a:endPara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B8B10F56-05E4-4BC0-7953-B73DFBC804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1130" y="3733963"/>
                  <a:ext cx="152734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86B78E75-1786-C8AC-C24E-8C351B388688}"/>
                </a:ext>
              </a:extLst>
            </p:cNvPr>
            <p:cNvGrpSpPr/>
            <p:nvPr/>
          </p:nvGrpSpPr>
          <p:grpSpPr>
            <a:xfrm>
              <a:off x="2334805" y="3035314"/>
              <a:ext cx="1897433" cy="698649"/>
              <a:chOff x="2334805" y="3035314"/>
              <a:chExt cx="1897433" cy="698649"/>
            </a:xfrm>
          </p:grpSpPr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7AC936E-938B-B2FB-B4C8-BFF85C662C7A}"/>
                  </a:ext>
                </a:extLst>
              </p:cNvPr>
              <p:cNvSpPr txBox="1"/>
              <p:nvPr/>
            </p:nvSpPr>
            <p:spPr>
              <a:xfrm>
                <a:off x="2574261" y="3035314"/>
                <a:ext cx="1657977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PCP theorem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3" name="直接箭头连接符 22">
                <a:extLst>
                  <a:ext uri="{FF2B5EF4-FFF2-40B4-BE49-F238E27FC236}">
                    <a16:creationId xmlns:a16="http://schemas.microsoft.com/office/drawing/2014/main" id="{94013562-E72E-268B-4AD5-1D4C3F9C7BFB}"/>
                  </a:ext>
                </a:extLst>
              </p:cNvPr>
              <p:cNvCxnSpPr>
                <a:stCxn id="12" idx="0"/>
                <a:endCxn id="13" idx="2"/>
              </p:cNvCxnSpPr>
              <p:nvPr/>
            </p:nvCxnSpPr>
            <p:spPr>
              <a:xfrm flipV="1">
                <a:off x="2334805" y="3404646"/>
                <a:ext cx="1068445" cy="32931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1FBB8189-89C0-9F46-969F-69B03B26D126}"/>
                </a:ext>
              </a:extLst>
            </p:cNvPr>
            <p:cNvGrpSpPr/>
            <p:nvPr/>
          </p:nvGrpSpPr>
          <p:grpSpPr>
            <a:xfrm>
              <a:off x="3403250" y="2097013"/>
              <a:ext cx="2266207" cy="938301"/>
              <a:chOff x="3403250" y="2097013"/>
              <a:chExt cx="2266207" cy="9383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文本框 13">
                    <a:extLst>
                      <a:ext uri="{FF2B5EF4-FFF2-40B4-BE49-F238E27FC236}">
                        <a16:creationId xmlns:a16="http://schemas.microsoft.com/office/drawing/2014/main" id="{B5FA28FF-954B-F48B-09EC-88103C228921}"/>
                      </a:ext>
                    </a:extLst>
                  </p:cNvPr>
                  <p:cNvSpPr txBox="1"/>
                  <p:nvPr/>
                </p:nvSpPr>
                <p:spPr>
                  <a:xfrm>
                    <a:off x="4142108" y="2097013"/>
                    <a:ext cx="1527349" cy="646331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oMath>
                    </a14:m>
                    <a:r>
                      <a:rPr lang="en-US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-hardness of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MCSP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∗</m:t>
                            </m:r>
                          </m:sup>
                        </m:sSup>
                      </m:oMath>
                    </a14:m>
                    <a:endPara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文本框 13">
                    <a:extLst>
                      <a:ext uri="{FF2B5EF4-FFF2-40B4-BE49-F238E27FC236}">
                        <a16:creationId xmlns:a16="http://schemas.microsoft.com/office/drawing/2014/main" id="{B5FA28FF-954B-F48B-09EC-88103C2289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42108" y="2097013"/>
                    <a:ext cx="1527349" cy="64633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6" name="直接箭头连接符 35">
                <a:extLst>
                  <a:ext uri="{FF2B5EF4-FFF2-40B4-BE49-F238E27FC236}">
                    <a16:creationId xmlns:a16="http://schemas.microsoft.com/office/drawing/2014/main" id="{6CF78FEC-2698-7C43-FE67-490E8A82846A}"/>
                  </a:ext>
                </a:extLst>
              </p:cNvPr>
              <p:cNvCxnSpPr>
                <a:cxnSpLocks/>
                <a:stCxn id="13" idx="0"/>
                <a:endCxn id="14" idx="2"/>
              </p:cNvCxnSpPr>
              <p:nvPr/>
            </p:nvCxnSpPr>
            <p:spPr>
              <a:xfrm flipV="1">
                <a:off x="3403250" y="2743344"/>
                <a:ext cx="1502533" cy="29197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26B72DAE-4EDC-3E93-6BE7-EEE9E5E380B3}"/>
                </a:ext>
              </a:extLst>
            </p:cNvPr>
            <p:cNvGrpSpPr/>
            <p:nvPr/>
          </p:nvGrpSpPr>
          <p:grpSpPr>
            <a:xfrm>
              <a:off x="706105" y="2100140"/>
              <a:ext cx="2697145" cy="935174"/>
              <a:chOff x="706105" y="2100140"/>
              <a:chExt cx="2697145" cy="935174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486D144-3B62-2F65-05C1-1B568A704F21}"/>
                  </a:ext>
                </a:extLst>
              </p:cNvPr>
              <p:cNvSpPr txBox="1"/>
              <p:nvPr/>
            </p:nvSpPr>
            <p:spPr>
              <a:xfrm>
                <a:off x="706105" y="2100140"/>
                <a:ext cx="2697145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Algorithmic method for proving lower bounds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8" name="直接箭头连接符 37">
                <a:extLst>
                  <a:ext uri="{FF2B5EF4-FFF2-40B4-BE49-F238E27FC236}">
                    <a16:creationId xmlns:a16="http://schemas.microsoft.com/office/drawing/2014/main" id="{7C19F0F8-2154-52DF-8D2C-824A86B475F9}"/>
                  </a:ext>
                </a:extLst>
              </p:cNvPr>
              <p:cNvCxnSpPr>
                <a:cxnSpLocks/>
                <a:stCxn id="13" idx="0"/>
                <a:endCxn id="15" idx="2"/>
              </p:cNvCxnSpPr>
              <p:nvPr/>
            </p:nvCxnSpPr>
            <p:spPr>
              <a:xfrm flipH="1" flipV="1">
                <a:off x="2054678" y="2746471"/>
                <a:ext cx="1348572" cy="28884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E54B6EEB-1225-EE19-2449-23FB1BB8C3B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252864" y="4253620"/>
            <a:ext cx="1426867" cy="187368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79DCFEE-2B36-8152-29DD-EBA49747B05D}"/>
              </a:ext>
            </a:extLst>
          </p:cNvPr>
          <p:cNvSpPr txBox="1"/>
          <p:nvPr/>
        </p:nvSpPr>
        <p:spPr>
          <a:xfrm>
            <a:off x="10843488" y="2691045"/>
            <a:ext cx="85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…?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75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rgbClr val="C7A1E3">
                  <a:lumMod val="90000"/>
                  <a:lumOff val="10000"/>
                </a:srgbClr>
              </a:gs>
              <a:gs pos="50000">
                <a:srgbClr val="EB95EB">
                  <a:lumMod val="95000"/>
                  <a:lumOff val="5000"/>
                </a:srgbClr>
              </a:gs>
              <a:gs pos="100000">
                <a:srgbClr val="EB95EB">
                  <a:lumMod val="95000"/>
                  <a:lumOff val="5000"/>
                </a:srgbClr>
              </a:gs>
            </a:gsLst>
          </a:gradFill>
          <a:ln>
            <a:solidFill>
              <a:srgbClr val="E094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Algebrization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8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ED83899-F61D-2156-255D-B9FC134608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algebrization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barrier (Aaronson-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Wigderson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Oracles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their algebraic extensions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𝐏𝐒𝐏𝐀𝐂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⊆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𝐈𝐏</m:t>
                        </m:r>
                      </m:e>
                      <m:sup>
                        <m:acc>
                          <m:accPr>
                            <m:chr m:val="̃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</m:acc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But,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e>
                      <m:sup>
                        <m:acc>
                          <m:accPr>
                            <m:chr m:val="̃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acc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⊆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acc>
                          <m:accPr>
                            <m:chr m:val="̃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</m:acc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ED83899-F61D-2156-255D-B9FC134608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7D4B2EF2-0A0E-4283-5AC2-3A7373A4F050}"/>
              </a:ext>
            </a:extLst>
          </p:cNvPr>
          <p:cNvGrpSpPr/>
          <p:nvPr/>
        </p:nvGrpSpPr>
        <p:grpSpPr>
          <a:xfrm>
            <a:off x="1536601" y="4155159"/>
            <a:ext cx="4311539" cy="560682"/>
            <a:chOff x="5436159" y="2992475"/>
            <a:chExt cx="4311539" cy="560682"/>
          </a:xfrm>
        </p:grpSpPr>
        <p:sp>
          <p:nvSpPr>
            <p:cNvPr id="7" name="对话气泡: 椭圆形 6">
              <a:extLst>
                <a:ext uri="{FF2B5EF4-FFF2-40B4-BE49-F238E27FC236}">
                  <a16:creationId xmlns:a16="http://schemas.microsoft.com/office/drawing/2014/main" id="{75E7EEC3-8B62-E8CE-52E8-22573AB5996E}"/>
                </a:ext>
              </a:extLst>
            </p:cNvPr>
            <p:cNvSpPr/>
            <p:nvPr/>
          </p:nvSpPr>
          <p:spPr>
            <a:xfrm>
              <a:off x="5436159" y="2992475"/>
              <a:ext cx="4311539" cy="560682"/>
            </a:xfrm>
            <a:prstGeom prst="wedgeEllipseCallout">
              <a:avLst>
                <a:gd name="adj1" fmla="val -45963"/>
                <a:gd name="adj2" fmla="val 80888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2E5A4A9A-E824-378E-B906-78750D40B121}"/>
                    </a:ext>
                  </a:extLst>
                </p:cNvPr>
                <p:cNvSpPr txBox="1"/>
                <p:nvPr/>
              </p:nvSpPr>
              <p:spPr>
                <a:xfrm>
                  <a:off x="5711882" y="3059668"/>
                  <a:ext cx="38147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20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𝐈𝐏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𝐏𝐒𝐏𝐀𝐂𝐄</m:t>
                      </m:r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is non-relativizing!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2E5A4A9A-E824-378E-B906-78750D40B1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1882" y="3059668"/>
                  <a:ext cx="3814796" cy="400110"/>
                </a:xfrm>
                <a:prstGeom prst="rect">
                  <a:avLst/>
                </a:prstGeom>
                <a:blipFill>
                  <a:blip r:embed="rId4"/>
                  <a:stretch>
                    <a:fillRect t="-7692" r="-1757" b="-2923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566068C-0DB9-3E96-D200-96A772D34A46}"/>
              </a:ext>
            </a:extLst>
          </p:cNvPr>
          <p:cNvGrpSpPr/>
          <p:nvPr/>
        </p:nvGrpSpPr>
        <p:grpSpPr>
          <a:xfrm>
            <a:off x="2935793" y="4770552"/>
            <a:ext cx="5295482" cy="1547446"/>
            <a:chOff x="4092309" y="3988409"/>
            <a:chExt cx="5295482" cy="1547446"/>
          </a:xfrm>
        </p:grpSpPr>
        <p:sp>
          <p:nvSpPr>
            <p:cNvPr id="22" name="对话气泡: 椭圆形 21">
              <a:extLst>
                <a:ext uri="{FF2B5EF4-FFF2-40B4-BE49-F238E27FC236}">
                  <a16:creationId xmlns:a16="http://schemas.microsoft.com/office/drawing/2014/main" id="{5AEE745D-1BB8-DBD1-6CB9-24209D40E5C9}"/>
                </a:ext>
              </a:extLst>
            </p:cNvPr>
            <p:cNvSpPr/>
            <p:nvPr/>
          </p:nvSpPr>
          <p:spPr>
            <a:xfrm>
              <a:off x="4092309" y="3988409"/>
              <a:ext cx="5194997" cy="1547446"/>
            </a:xfrm>
            <a:prstGeom prst="wedgeEllipseCallout">
              <a:avLst>
                <a:gd name="adj1" fmla="val -64547"/>
                <a:gd name="adj2" fmla="val -25811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E5502FE2-C3FE-4C15-FB76-BCDF5AC62824}"/>
                </a:ext>
              </a:extLst>
            </p:cNvPr>
            <p:cNvSpPr txBox="1"/>
            <p:nvPr/>
          </p:nvSpPr>
          <p:spPr>
            <a:xfrm>
              <a:off x="4323422" y="4281507"/>
              <a:ext cx="506436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 It uses the following non-relativizing fact: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n-US" altLang="zh-CN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Arithmetization</a:t>
              </a:r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”: every computation extends to a low-degree polynomial.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F77C343F-4B49-DCE6-A4C4-ACC4C66397E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394" y="4529088"/>
            <a:ext cx="1426868" cy="1873688"/>
          </a:xfrm>
          <a:prstGeom prst="rect">
            <a:avLst/>
          </a:prstGeom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954BD130-E813-BC97-0069-0FE4A38FD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529" y="4570036"/>
            <a:ext cx="2002889" cy="200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B1179AA1-6B2D-8CC6-ED75-6896BD039018}"/>
              </a:ext>
            </a:extLst>
          </p:cNvPr>
          <p:cNvGrpSpPr/>
          <p:nvPr/>
        </p:nvGrpSpPr>
        <p:grpSpPr>
          <a:xfrm>
            <a:off x="7701349" y="2727321"/>
            <a:ext cx="3652451" cy="1403358"/>
            <a:chOff x="8531051" y="2940865"/>
            <a:chExt cx="3652451" cy="1403358"/>
          </a:xfrm>
        </p:grpSpPr>
        <p:sp>
          <p:nvSpPr>
            <p:cNvPr id="29" name="思想气泡: 云 28">
              <a:extLst>
                <a:ext uri="{FF2B5EF4-FFF2-40B4-BE49-F238E27FC236}">
                  <a16:creationId xmlns:a16="http://schemas.microsoft.com/office/drawing/2014/main" id="{2D4F9CC3-FF95-0551-9A33-7E0A1429842E}"/>
                </a:ext>
              </a:extLst>
            </p:cNvPr>
            <p:cNvSpPr/>
            <p:nvPr/>
          </p:nvSpPr>
          <p:spPr>
            <a:xfrm>
              <a:off x="8531051" y="2940865"/>
              <a:ext cx="3652451" cy="1403358"/>
            </a:xfrm>
            <a:prstGeom prst="cloudCallout">
              <a:avLst>
                <a:gd name="adj1" fmla="val 15455"/>
                <a:gd name="adj2" fmla="val 101804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E4BDC1BC-1065-F537-7AEB-C8D202EDF68F}"/>
                    </a:ext>
                  </a:extLst>
                </p:cNvPr>
                <p:cNvSpPr txBox="1"/>
                <p:nvPr/>
              </p:nvSpPr>
              <p:spPr>
                <a:xfrm>
                  <a:off x="8995442" y="3133186"/>
                  <a:ext cx="291798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One needs </a:t>
                  </a:r>
                  <a:r>
                    <a:rPr lang="en-US" altLang="zh-CN" sz="2000" b="1" dirty="0">
                      <a:solidFill>
                        <a:srgbClr val="7030A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non-</a:t>
                  </a:r>
                  <a:r>
                    <a:rPr lang="en-US" altLang="zh-CN" sz="2000" b="1" dirty="0" err="1">
                      <a:solidFill>
                        <a:srgbClr val="7030A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algebrizing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techniques</a:t>
                  </a:r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to</a:t>
                  </a:r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resolve</a:t>
                  </a:r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𝐏</m:t>
                      </m:r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vs </a:t>
                  </a:r>
                  <a14:m>
                    <m:oMath xmlns:m="http://schemas.openxmlformats.org/officeDocument/2006/math"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𝐍𝐏</m:t>
                      </m:r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…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E4BDC1BC-1065-F537-7AEB-C8D202EDF6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5442" y="3133186"/>
                  <a:ext cx="2917980" cy="1015663"/>
                </a:xfrm>
                <a:prstGeom prst="rect">
                  <a:avLst/>
                </a:prstGeom>
                <a:blipFill>
                  <a:blip r:embed="rId7"/>
                  <a:stretch>
                    <a:fillRect l="-2301" t="-2994" b="-1018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9913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57648</TotalTime>
  <Words>3286</Words>
  <Application>Microsoft Office PowerPoint</Application>
  <PresentationFormat>宽屏</PresentationFormat>
  <Paragraphs>397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9" baseType="lpstr">
      <vt:lpstr>等线</vt:lpstr>
      <vt:lpstr>等线 Light</vt:lpstr>
      <vt:lpstr>Arial</vt:lpstr>
      <vt:lpstr>Arial</vt:lpstr>
      <vt:lpstr>Cambria Math</vt:lpstr>
      <vt:lpstr>Consolas</vt:lpstr>
      <vt:lpstr>Office 主题​​</vt:lpstr>
      <vt:lpstr>Bounded Relativization</vt:lpstr>
      <vt:lpstr>In the beginning…</vt:lpstr>
      <vt:lpstr>In the beginning…</vt:lpstr>
      <vt:lpstr>How not to solve P vs NP</vt:lpstr>
      <vt:lpstr>Not only P vs NP…</vt:lpstr>
      <vt:lpstr>Debates Around Oracles</vt:lpstr>
      <vt:lpstr>IP=PSPACE</vt:lpstr>
      <vt:lpstr>Non-relativizing techniques are everywhere…</vt:lpstr>
      <vt:lpstr>Algebrization</vt:lpstr>
      <vt:lpstr>Debates Around Algebrization</vt:lpstr>
      <vt:lpstr>This work</vt:lpstr>
      <vt:lpstr>Bounded Relativization</vt:lpstr>
      <vt:lpstr>Bounded Relativization</vt:lpstr>
      <vt:lpstr>Bounded Relativization</vt:lpstr>
      <vt:lpstr>Bounded Relativization</vt:lpstr>
      <vt:lpstr>PowerPoint 演示文稿</vt:lpstr>
      <vt:lpstr>Example: Pseudodeterministic Constructions</vt:lpstr>
      <vt:lpstr>Pseudodeterministic Constructions 101</vt:lpstr>
      <vt:lpstr>A “Slight Improvement of OS17”?</vt:lpstr>
      <vt:lpstr>The Query Complexity Lower Bound</vt:lpstr>
      <vt:lpstr>The Oracle Separation</vt:lpstr>
      <vt:lpstr>PowerPoint 演示文稿</vt:lpstr>
      <vt:lpstr>A Near-Maximum Circuit Lower Bound</vt:lpstr>
      <vt:lpstr>The LOS PRG</vt:lpstr>
      <vt:lpstr>LOS is PSPACE-Relativizing</vt:lpstr>
      <vt:lpstr>PowerPoint 演示文稿</vt:lpstr>
      <vt:lpstr>An Open Problem</vt:lpstr>
      <vt:lpstr>The GKR Protocol</vt:lpstr>
      <vt:lpstr>Using the full spectrum of GKR</vt:lpstr>
      <vt:lpstr>Using the full spectrum of GKR</vt:lpstr>
      <vt:lpstr>Back to the Open Problem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Poly-time pseudodeterministic construction of primes</dc:title>
  <dc:creator>Hanlin Ren</dc:creator>
  <cp:lastModifiedBy>Hanlin Ren</cp:lastModifiedBy>
  <cp:revision>2871</cp:revision>
  <dcterms:created xsi:type="dcterms:W3CDTF">2019-12-25T22:18:45Z</dcterms:created>
  <dcterms:modified xsi:type="dcterms:W3CDTF">2023-11-23T15:04:57Z</dcterms:modified>
</cp:coreProperties>
</file>