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5" r:id="rId3"/>
    <p:sldId id="292" r:id="rId4"/>
    <p:sldId id="294" r:id="rId5"/>
    <p:sldId id="257" r:id="rId6"/>
    <p:sldId id="428" r:id="rId7"/>
    <p:sldId id="265" r:id="rId8"/>
    <p:sldId id="258" r:id="rId9"/>
    <p:sldId id="436" r:id="rId10"/>
    <p:sldId id="415" r:id="rId11"/>
    <p:sldId id="272" r:id="rId12"/>
    <p:sldId id="266" r:id="rId13"/>
    <p:sldId id="270" r:id="rId14"/>
    <p:sldId id="414" r:id="rId15"/>
    <p:sldId id="273" r:id="rId16"/>
    <p:sldId id="274" r:id="rId17"/>
    <p:sldId id="276" r:id="rId18"/>
    <p:sldId id="268" r:id="rId19"/>
    <p:sldId id="407" r:id="rId20"/>
    <p:sldId id="408" r:id="rId21"/>
    <p:sldId id="409" r:id="rId22"/>
    <p:sldId id="312" r:id="rId23"/>
    <p:sldId id="326" r:id="rId24"/>
    <p:sldId id="429" r:id="rId25"/>
    <p:sldId id="269" r:id="rId26"/>
    <p:sldId id="382" r:id="rId27"/>
    <p:sldId id="365" r:id="rId28"/>
    <p:sldId id="430" r:id="rId29"/>
    <p:sldId id="299" r:id="rId30"/>
    <p:sldId id="314" r:id="rId31"/>
    <p:sldId id="418" r:id="rId32"/>
    <p:sldId id="368" r:id="rId33"/>
    <p:sldId id="431" r:id="rId34"/>
    <p:sldId id="433" r:id="rId35"/>
    <p:sldId id="432" r:id="rId36"/>
    <p:sldId id="434" r:id="rId37"/>
    <p:sldId id="303" r:id="rId38"/>
    <p:sldId id="419" r:id="rId39"/>
    <p:sldId id="420" r:id="rId40"/>
    <p:sldId id="435" r:id="rId41"/>
    <p:sldId id="425" r:id="rId42"/>
    <p:sldId id="426" r:id="rId43"/>
    <p:sldId id="42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8490E-3805-4F33-85D7-61B08D60A1B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0E3A7-EB8C-463F-ADB0-597998C3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8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1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445D-0710-4BFE-A083-E82517156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FC203-A982-481A-B97D-0DF6CC90C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AC84E-E030-4979-9CC5-D0D55D4F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7D950-1500-466A-B5C4-A7B4FB01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9FBF7-0B4B-408A-A93A-07D09BF9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DDFC-63B7-4FFC-94E0-918225B0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0DCE0-9F4C-4482-B7D1-0B4B92120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7E887-B327-456D-B324-FC4593E3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78F51-C634-443C-9C88-3D0C2959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59B7-067E-4DF6-BC30-A753C1EF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1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B5CA1-5344-4F25-8C04-835B5869D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88D65-832D-4BFB-A09C-65673C573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5943E-544F-415F-8BE5-EB266046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FC733-E7EB-41C1-89A0-A05ABE0F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18A5E-0D92-4109-9632-43EF8380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4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0ADF-E974-4281-8EB2-AAE008A1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4544D-8541-4AAD-9C90-90EC4A1B8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D1B0D-1235-4D51-BB57-6524A225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ED955-09BA-48A6-A373-C291B2DF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C23B-0808-46D2-8EB6-279392A8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3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D29D-ECEB-4AD4-9294-D1CB28DB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0B1A6-2F55-47C7-86DB-18CE8D2DF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385F-C904-4855-8D29-D6CF3E7D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465E-814B-43B1-8006-3B5B3906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03BD-549F-4825-812C-C9A23B0B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5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8571-CC77-4DB6-A350-36214A3D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D63E-C6A7-4E86-8779-7D9010DF9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AA49C-E6C7-4E9C-8960-457D1F857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82C99-3CB4-48BB-B9AA-159BE678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82AA-3384-49C9-AAE1-09DC120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4A726-84D4-4BE7-9358-0941E125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6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321D-D145-4F16-A2B4-E6C08037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1AA20-DEFD-42B1-A60A-1701C1906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F6DE0-1277-47CC-AF03-9B5E7AFD1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3AC65-D96F-45C3-84E8-353859DA7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5B278-7FE1-44C2-8615-20021F34B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CE4D4E-2C76-432E-9597-E1AE0BB6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0C0FF-C641-41CB-B46D-40EE29F8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F29F3-9B58-41D0-8EEB-C8CE2EBE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5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7A56-C695-49A2-83FE-187A9EED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148C6-5294-4915-B6C6-1C337EB9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934B5-7E2F-4358-8E4A-211C5FED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E1424-7951-45D0-8FA5-3278A418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E0A00-8D8D-466C-9024-2916A001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27E51-774B-4C85-B151-BA1D835D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3FD1F-6CAF-472C-AD57-0EFF61E6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C1B3-459C-4C7F-B2E1-03D24B01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BBF37-F5B7-4EE3-90EF-0A1EFF726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1A3D6-DF7A-4BD9-A8DB-70EBAC258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3E071-AFAD-48B9-B3B5-C9383791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022DD-900E-47FA-AB2A-D1F36759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566E2-5139-4A75-92F5-13D95154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1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8749-C5AC-4EE0-81F1-12841EA0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BFFFC-B17E-436E-81F1-C29792070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92B45-C774-4EEB-85DC-2EBDA7281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6CBFA-3806-4CB4-B951-3D019246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68151-0EF6-4AC7-9429-946565A0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A41AB-F529-4157-9075-B19B94EB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0A03D1-27C7-413E-A77E-640B14AA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AF3F1-B331-48B9-9892-10C18DEFB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06EFA-43A5-43A7-B278-D8C622F1D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E207-604F-4CB5-9A6F-E27FCC17081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02A20-24D9-436A-ABBA-DA4088D65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D174-C77F-439A-BD6B-1BB507065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2898-0FFE-4E15-B60E-7897DE4C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70.png"/><Relationship Id="rId18" Type="http://schemas.openxmlformats.org/officeDocument/2006/relationships/image" Target="../media/image221.png"/><Relationship Id="rId3" Type="http://schemas.openxmlformats.org/officeDocument/2006/relationships/image" Target="../media/image44.png"/><Relationship Id="rId21" Type="http://schemas.openxmlformats.org/officeDocument/2006/relationships/image" Target="../media/image250.png"/><Relationship Id="rId7" Type="http://schemas.openxmlformats.org/officeDocument/2006/relationships/image" Target="../media/image48.png"/><Relationship Id="rId12" Type="http://schemas.openxmlformats.org/officeDocument/2006/relationships/image" Target="../media/image160.png"/><Relationship Id="rId17" Type="http://schemas.openxmlformats.org/officeDocument/2006/relationships/image" Target="../media/image211.png"/><Relationship Id="rId2" Type="http://schemas.openxmlformats.org/officeDocument/2006/relationships/image" Target="../media/image41.png"/><Relationship Id="rId16" Type="http://schemas.openxmlformats.org/officeDocument/2006/relationships/image" Target="../media/image20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24" Type="http://schemas.openxmlformats.org/officeDocument/2006/relationships/image" Target="../media/image51.png"/><Relationship Id="rId5" Type="http://schemas.openxmlformats.org/officeDocument/2006/relationships/image" Target="../media/image46.png"/><Relationship Id="rId15" Type="http://schemas.openxmlformats.org/officeDocument/2006/relationships/image" Target="../media/image190.png"/><Relationship Id="rId23" Type="http://schemas.openxmlformats.org/officeDocument/2006/relationships/image" Target="../media/image50.png"/><Relationship Id="rId19" Type="http://schemas.openxmlformats.org/officeDocument/2006/relationships/image" Target="../media/image230.png"/><Relationship Id="rId4" Type="http://schemas.openxmlformats.org/officeDocument/2006/relationships/image" Target="../media/image45.png"/><Relationship Id="rId14" Type="http://schemas.openxmlformats.org/officeDocument/2006/relationships/image" Target="../media/image180.png"/><Relationship Id="rId22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59.png"/><Relationship Id="rId5" Type="http://schemas.openxmlformats.org/officeDocument/2006/relationships/image" Target="../media/image350.png"/><Relationship Id="rId10" Type="http://schemas.openxmlformats.org/officeDocument/2006/relationships/image" Target="../media/image58.png"/><Relationship Id="rId4" Type="http://schemas.openxmlformats.org/officeDocument/2006/relationships/image" Target="../media/image320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1" Type="http://schemas.openxmlformats.org/officeDocument/2006/relationships/tags" Target="../tags/tag3.xml"/><Relationship Id="rId6" Type="http://schemas.openxmlformats.org/officeDocument/2006/relationships/image" Target="../media/image121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B248-FEB6-44E3-90ED-6D3518217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283" y="555477"/>
            <a:ext cx="9889434" cy="2196269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 Progress on Derandomizing</a:t>
            </a:r>
            <a:br>
              <a:rPr lang="en-US" dirty="0"/>
            </a:br>
            <a:r>
              <a:rPr lang="en-US" dirty="0"/>
              <a:t>Space-Bounded Computation</a:t>
            </a:r>
            <a:br>
              <a:rPr lang="en-US" dirty="0"/>
            </a:br>
            <a:r>
              <a:rPr lang="en-US" sz="4000" dirty="0"/>
              <a:t>(Survey)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87F15-F080-4315-9893-A7DD03AE2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3057258"/>
          </a:xfrm>
        </p:spPr>
        <p:txBody>
          <a:bodyPr>
            <a:normAutofit/>
          </a:bodyPr>
          <a:lstStyle/>
          <a:p>
            <a:r>
              <a:rPr lang="en-US" dirty="0"/>
              <a:t>November 17, 2022</a:t>
            </a:r>
          </a:p>
          <a:p>
            <a:r>
              <a:rPr lang="en-US" dirty="0"/>
              <a:t>University of Warwick Complexity Meetings</a:t>
            </a:r>
          </a:p>
          <a:p>
            <a:endParaRPr lang="en-US" dirty="0"/>
          </a:p>
          <a:p>
            <a:endParaRPr lang="en-US" sz="1100" dirty="0"/>
          </a:p>
          <a:p>
            <a:r>
              <a:rPr lang="en-US" dirty="0"/>
              <a:t>William Hoza</a:t>
            </a:r>
          </a:p>
          <a:p>
            <a:r>
              <a:rPr lang="en-US" dirty="0"/>
              <a:t>Simons Institute for the Theory of Computing</a:t>
            </a:r>
          </a:p>
          <a:p>
            <a:r>
              <a:rPr lang="en-US" dirty="0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203734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C9ED-CBCA-426B-B6E6-888B5919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Variable ordering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1A365-1C67-4CE5-A628-0641CE6B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012" y="1095375"/>
                <a:ext cx="10226867" cy="542131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Strange weakness of Nisan’s PRG: </a:t>
                </a:r>
                <a:r>
                  <a:rPr lang="en-US" dirty="0">
                    <a:solidFill>
                      <a:schemeClr val="accent1"/>
                    </a:solidFill>
                  </a:rPr>
                  <a:t>Permuting</a:t>
                </a:r>
                <a:r>
                  <a:rPr lang="en-US" dirty="0"/>
                  <a:t> the output bits</a:t>
                </a:r>
                <a:br>
                  <a:rPr lang="en-US" dirty="0"/>
                </a:br>
                <a:r>
                  <a:rPr lang="en-US" dirty="0"/>
                  <a:t>does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preserve </a:t>
                </a:r>
                <a:r>
                  <a:rPr lang="en-US" dirty="0" err="1"/>
                  <a:t>pseudorandomness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Tzur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2009]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Can we fool </a:t>
                </a:r>
                <a:r>
                  <a:rPr lang="en-US" dirty="0">
                    <a:solidFill>
                      <a:schemeClr val="accent1"/>
                    </a:solidFill>
                  </a:rPr>
                  <a:t>arbitrary-order ROBPs</a:t>
                </a:r>
                <a:r>
                  <a:rPr lang="en-US" dirty="0"/>
                  <a:t>? I.e. functions of the form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standard-order ROBP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 permutation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1A365-1C67-4CE5-A628-0641CE6B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012" y="1095375"/>
                <a:ext cx="10226867" cy="5421312"/>
              </a:xfrm>
              <a:blipFill>
                <a:blip r:embed="rId2"/>
                <a:stretch>
                  <a:fillRect l="-1251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AAEBCA4-C0F9-46B5-8C04-0FE9817EE38C}"/>
              </a:ext>
            </a:extLst>
          </p:cNvPr>
          <p:cNvSpPr txBox="1"/>
          <p:nvPr/>
        </p:nvSpPr>
        <p:spPr>
          <a:xfrm>
            <a:off x="10139362" y="440576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0" i="0" dirty="0">
                <a:solidFill>
                  <a:srgbClr val="000000"/>
                </a:solidFill>
                <a:effectLst/>
                <a:latin typeface="apple color emoji"/>
              </a:rPr>
              <a:t>🔀</a:t>
            </a:r>
            <a:endParaRPr lang="en-US" b="1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D3D3120-E23E-4D25-801B-15275ABBBD79}"/>
              </a:ext>
            </a:extLst>
          </p:cNvPr>
          <p:cNvGrpSpPr/>
          <p:nvPr/>
        </p:nvGrpSpPr>
        <p:grpSpPr>
          <a:xfrm>
            <a:off x="2274393" y="4797969"/>
            <a:ext cx="6410125" cy="1613133"/>
            <a:chOff x="2274393" y="4797969"/>
            <a:chExt cx="6410125" cy="161313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9BBFBF-1BA4-4A9D-B09E-86717E0481B2}"/>
                </a:ext>
              </a:extLst>
            </p:cNvPr>
            <p:cNvSpPr/>
            <p:nvPr/>
          </p:nvSpPr>
          <p:spPr>
            <a:xfrm>
              <a:off x="2274393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529174-4D93-41A5-9877-B94ED1F9F2AA}"/>
                </a:ext>
              </a:extLst>
            </p:cNvPr>
            <p:cNvSpPr/>
            <p:nvPr/>
          </p:nvSpPr>
          <p:spPr>
            <a:xfrm>
              <a:off x="2274393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8C23AE0-ED2D-4276-8281-B7AE91A54537}"/>
                </a:ext>
              </a:extLst>
            </p:cNvPr>
            <p:cNvSpPr/>
            <p:nvPr/>
          </p:nvSpPr>
          <p:spPr>
            <a:xfrm>
              <a:off x="2274393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5661DDD-9A93-4AEB-BE6F-E50E67A04314}"/>
                </a:ext>
              </a:extLst>
            </p:cNvPr>
            <p:cNvSpPr/>
            <p:nvPr/>
          </p:nvSpPr>
          <p:spPr>
            <a:xfrm>
              <a:off x="3313201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3F4A016-8BDB-453D-B63D-284C2A63809D}"/>
                </a:ext>
              </a:extLst>
            </p:cNvPr>
            <p:cNvSpPr/>
            <p:nvPr/>
          </p:nvSpPr>
          <p:spPr>
            <a:xfrm>
              <a:off x="3313201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E3C8305-C68E-45D6-9528-303595D843E4}"/>
                </a:ext>
              </a:extLst>
            </p:cNvPr>
            <p:cNvSpPr/>
            <p:nvPr/>
          </p:nvSpPr>
          <p:spPr>
            <a:xfrm>
              <a:off x="3313201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8150C82-3E46-40D7-AF08-FB5FAC147187}"/>
                </a:ext>
              </a:extLst>
            </p:cNvPr>
            <p:cNvSpPr/>
            <p:nvPr/>
          </p:nvSpPr>
          <p:spPr>
            <a:xfrm>
              <a:off x="4352009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B503D2-7049-44DF-988C-8CA50450FBDB}"/>
                </a:ext>
              </a:extLst>
            </p:cNvPr>
            <p:cNvSpPr/>
            <p:nvPr/>
          </p:nvSpPr>
          <p:spPr>
            <a:xfrm>
              <a:off x="4352009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CC8DA21-D323-44BB-98CC-81419B66D240}"/>
                </a:ext>
              </a:extLst>
            </p:cNvPr>
            <p:cNvSpPr/>
            <p:nvPr/>
          </p:nvSpPr>
          <p:spPr>
            <a:xfrm>
              <a:off x="4352009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D4A32E-E657-4173-8771-7F5C80B7F838}"/>
                </a:ext>
              </a:extLst>
            </p:cNvPr>
            <p:cNvSpPr/>
            <p:nvPr/>
          </p:nvSpPr>
          <p:spPr>
            <a:xfrm>
              <a:off x="5390817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1CC663-0877-42C7-9E29-A46CBEEBCD40}"/>
                </a:ext>
              </a:extLst>
            </p:cNvPr>
            <p:cNvSpPr/>
            <p:nvPr/>
          </p:nvSpPr>
          <p:spPr>
            <a:xfrm>
              <a:off x="5390817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3E3017-E772-4041-A924-0B88A1A9036A}"/>
                </a:ext>
              </a:extLst>
            </p:cNvPr>
            <p:cNvSpPr/>
            <p:nvPr/>
          </p:nvSpPr>
          <p:spPr>
            <a:xfrm>
              <a:off x="5390817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CD103D-C212-4931-8A65-5909F0510D19}"/>
                </a:ext>
              </a:extLst>
            </p:cNvPr>
            <p:cNvSpPr/>
            <p:nvPr/>
          </p:nvSpPr>
          <p:spPr>
            <a:xfrm>
              <a:off x="6429624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8C9F74-75AD-4AC3-B5E3-8D4628C802E6}"/>
                </a:ext>
              </a:extLst>
            </p:cNvPr>
            <p:cNvSpPr/>
            <p:nvPr/>
          </p:nvSpPr>
          <p:spPr>
            <a:xfrm>
              <a:off x="6429624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EE1B26-E249-49F7-8860-D9C322BC0177}"/>
                </a:ext>
              </a:extLst>
            </p:cNvPr>
            <p:cNvSpPr/>
            <p:nvPr/>
          </p:nvSpPr>
          <p:spPr>
            <a:xfrm>
              <a:off x="6429624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78492C-E7E9-4AD2-BC0F-799A36989F77}"/>
                </a:ext>
              </a:extLst>
            </p:cNvPr>
            <p:cNvSpPr/>
            <p:nvPr/>
          </p:nvSpPr>
          <p:spPr>
            <a:xfrm>
              <a:off x="7468430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A6AAC7-0716-4D5F-9FC8-660C89250C92}"/>
                </a:ext>
              </a:extLst>
            </p:cNvPr>
            <p:cNvSpPr/>
            <p:nvPr/>
          </p:nvSpPr>
          <p:spPr>
            <a:xfrm>
              <a:off x="7468430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F9DBBF-7AE9-452C-8C24-C1B9E99CB384}"/>
                </a:ext>
              </a:extLst>
            </p:cNvPr>
            <p:cNvSpPr/>
            <p:nvPr/>
          </p:nvSpPr>
          <p:spPr>
            <a:xfrm>
              <a:off x="7468430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681455-79DF-4BE9-94D1-510B296B39A8}"/>
                </a:ext>
              </a:extLst>
            </p:cNvPr>
            <p:cNvSpPr/>
            <p:nvPr/>
          </p:nvSpPr>
          <p:spPr>
            <a:xfrm>
              <a:off x="8507235" y="5316863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2971ED6-D722-4370-9805-44D14B8FB29E}"/>
                </a:ext>
              </a:extLst>
            </p:cNvPr>
            <p:cNvSpPr/>
            <p:nvPr/>
          </p:nvSpPr>
          <p:spPr>
            <a:xfrm>
              <a:off x="8507235" y="5764375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96B1333-BBF7-46C9-B225-8928FB874C72}"/>
                </a:ext>
              </a:extLst>
            </p:cNvPr>
            <p:cNvSpPr/>
            <p:nvPr/>
          </p:nvSpPr>
          <p:spPr>
            <a:xfrm>
              <a:off x="8507235" y="6233819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2C1D38-C00F-4AED-A0C7-F71E2F90E9D5}"/>
                    </a:ext>
                  </a:extLst>
                </p:cNvPr>
                <p:cNvSpPr txBox="1"/>
                <p:nvPr/>
              </p:nvSpPr>
              <p:spPr>
                <a:xfrm>
                  <a:off x="2547896" y="4803850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32C1D38-C00F-4AED-A0C7-F71E2F90E9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896" y="4803850"/>
                  <a:ext cx="662473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71E9E11-CF0C-41DB-8D64-4424B2BA1D67}"/>
                    </a:ext>
                  </a:extLst>
                </p:cNvPr>
                <p:cNvSpPr txBox="1"/>
                <p:nvPr/>
              </p:nvSpPr>
              <p:spPr>
                <a:xfrm>
                  <a:off x="3485620" y="4810144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2200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71E9E11-CF0C-41DB-8D64-4424B2BA1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5620" y="4810144"/>
                  <a:ext cx="66247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305E804-2856-4004-A895-4B4C3F04A966}"/>
                    </a:ext>
                  </a:extLst>
                </p:cNvPr>
                <p:cNvSpPr txBox="1"/>
                <p:nvPr/>
              </p:nvSpPr>
              <p:spPr>
                <a:xfrm>
                  <a:off x="4587112" y="4803850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305E804-2856-4004-A895-4B4C3F04A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7112" y="4803850"/>
                  <a:ext cx="662473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0E00A3-F7BF-4673-B05D-4214017B9672}"/>
                    </a:ext>
                  </a:extLst>
                </p:cNvPr>
                <p:cNvSpPr txBox="1"/>
                <p:nvPr/>
              </p:nvSpPr>
              <p:spPr>
                <a:xfrm>
                  <a:off x="5668987" y="4803850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0E00A3-F7BF-4673-B05D-4214017B9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8987" y="4803850"/>
                  <a:ext cx="662473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5FBB5E0-154A-4B02-941C-00EC4F49A001}"/>
                    </a:ext>
                  </a:extLst>
                </p:cNvPr>
                <p:cNvSpPr txBox="1"/>
                <p:nvPr/>
              </p:nvSpPr>
              <p:spPr>
                <a:xfrm>
                  <a:off x="6719157" y="4797970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5FBB5E0-154A-4B02-941C-00EC4F49A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157" y="4797970"/>
                  <a:ext cx="662473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9DC867-85EE-4B6B-AB23-DB58368CF11B}"/>
                    </a:ext>
                  </a:extLst>
                </p:cNvPr>
                <p:cNvSpPr txBox="1"/>
                <p:nvPr/>
              </p:nvSpPr>
              <p:spPr>
                <a:xfrm>
                  <a:off x="7715496" y="4797969"/>
                  <a:ext cx="66247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29DC867-85EE-4B6B-AB23-DB58368CF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496" y="4797969"/>
                  <a:ext cx="662473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B0EBDB-8E20-46FD-84D3-067EADE4A6F3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>
              <a:off x="2451676" y="5405505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22BFAE-4DD3-46F6-8DAF-7C95B65B72FB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2425714" y="5468184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E089746-6BF3-46FD-9A76-1785160C17AA}"/>
                </a:ext>
              </a:extLst>
            </p:cNvPr>
            <p:cNvCxnSpPr>
              <a:cxnSpLocks/>
              <a:stCxn id="9" idx="7"/>
              <a:endCxn id="11" idx="3"/>
            </p:cNvCxnSpPr>
            <p:nvPr/>
          </p:nvCxnSpPr>
          <p:spPr>
            <a:xfrm flipV="1">
              <a:off x="3464522" y="5468184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46F043D-F8D9-4917-88A0-195671B1729D}"/>
                </a:ext>
              </a:extLst>
            </p:cNvPr>
            <p:cNvCxnSpPr>
              <a:cxnSpLocks/>
              <a:stCxn id="9" idx="5"/>
              <a:endCxn id="13" idx="1"/>
            </p:cNvCxnSpPr>
            <p:nvPr/>
          </p:nvCxnSpPr>
          <p:spPr>
            <a:xfrm>
              <a:off x="3464522" y="5915696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B81F6BE-DD69-457E-B14B-20E1130F5102}"/>
                </a:ext>
              </a:extLst>
            </p:cNvPr>
            <p:cNvCxnSpPr>
              <a:cxnSpLocks/>
              <a:stCxn id="8" idx="5"/>
              <a:endCxn id="12" idx="1"/>
            </p:cNvCxnSpPr>
            <p:nvPr/>
          </p:nvCxnSpPr>
          <p:spPr>
            <a:xfrm>
              <a:off x="3464522" y="5468184"/>
              <a:ext cx="913449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A7AF7B0-4F39-4059-896C-F95737BB4BDA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>
              <a:off x="3490484" y="5405505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9768DD9-0D1D-4466-B30D-6196171628A7}"/>
                </a:ext>
              </a:extLst>
            </p:cNvPr>
            <p:cNvCxnSpPr>
              <a:cxnSpLocks/>
              <a:stCxn id="11" idx="5"/>
              <a:endCxn id="16" idx="1"/>
            </p:cNvCxnSpPr>
            <p:nvPr/>
          </p:nvCxnSpPr>
          <p:spPr>
            <a:xfrm>
              <a:off x="4503330" y="5468184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A110056-CFF5-432E-919A-B49D045BF85A}"/>
                </a:ext>
              </a:extLst>
            </p:cNvPr>
            <p:cNvCxnSpPr>
              <a:cxnSpLocks/>
              <a:stCxn id="11" idx="6"/>
              <a:endCxn id="15" idx="1"/>
            </p:cNvCxnSpPr>
            <p:nvPr/>
          </p:nvCxnSpPr>
          <p:spPr>
            <a:xfrm>
              <a:off x="4529292" y="5405505"/>
              <a:ext cx="887487" cy="38483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D2DF5FB-07E0-431C-B556-0D18F77E3930}"/>
                </a:ext>
              </a:extLst>
            </p:cNvPr>
            <p:cNvCxnSpPr>
              <a:cxnSpLocks/>
              <a:stCxn id="13" idx="7"/>
              <a:endCxn id="14" idx="3"/>
            </p:cNvCxnSpPr>
            <p:nvPr/>
          </p:nvCxnSpPr>
          <p:spPr>
            <a:xfrm flipV="1">
              <a:off x="4503330" y="5468184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93CABA6-250B-4FE8-B8B1-D789748803DB}"/>
                </a:ext>
              </a:extLst>
            </p:cNvPr>
            <p:cNvCxnSpPr>
              <a:cxnSpLocks/>
              <a:stCxn id="13" idx="6"/>
              <a:endCxn id="16" idx="2"/>
            </p:cNvCxnSpPr>
            <p:nvPr/>
          </p:nvCxnSpPr>
          <p:spPr>
            <a:xfrm>
              <a:off x="4529292" y="6322461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B344CB-58D1-49E5-A38B-EF8F7F5407AA}"/>
                </a:ext>
              </a:extLst>
            </p:cNvPr>
            <p:cNvCxnSpPr>
              <a:cxnSpLocks/>
              <a:stCxn id="12" idx="6"/>
              <a:endCxn id="15" idx="2"/>
            </p:cNvCxnSpPr>
            <p:nvPr/>
          </p:nvCxnSpPr>
          <p:spPr>
            <a:xfrm>
              <a:off x="4529292" y="5853017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D63A86B-A3F2-4481-8A11-842ADE1B7100}"/>
                </a:ext>
              </a:extLst>
            </p:cNvPr>
            <p:cNvCxnSpPr>
              <a:cxnSpLocks/>
              <a:stCxn id="12" idx="5"/>
              <a:endCxn id="16" idx="1"/>
            </p:cNvCxnSpPr>
            <p:nvPr/>
          </p:nvCxnSpPr>
          <p:spPr>
            <a:xfrm>
              <a:off x="4503330" y="5915696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CD2744C-806A-404C-AFCE-E900EDE5027E}"/>
                </a:ext>
              </a:extLst>
            </p:cNvPr>
            <p:cNvCxnSpPr>
              <a:cxnSpLocks/>
              <a:stCxn id="16" idx="6"/>
              <a:endCxn id="18" idx="3"/>
            </p:cNvCxnSpPr>
            <p:nvPr/>
          </p:nvCxnSpPr>
          <p:spPr>
            <a:xfrm flipV="1">
              <a:off x="5568100" y="5915696"/>
              <a:ext cx="887486" cy="40676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D979166-7D45-4511-A0B7-C5E7BCFA788B}"/>
                </a:ext>
              </a:extLst>
            </p:cNvPr>
            <p:cNvCxnSpPr>
              <a:cxnSpLocks/>
              <a:stCxn id="16" idx="7"/>
              <a:endCxn id="17" idx="3"/>
            </p:cNvCxnSpPr>
            <p:nvPr/>
          </p:nvCxnSpPr>
          <p:spPr>
            <a:xfrm flipV="1">
              <a:off x="5542138" y="5468184"/>
              <a:ext cx="913448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720E7E6-BE75-484E-B237-73AD050F0EFB}"/>
                </a:ext>
              </a:extLst>
            </p:cNvPr>
            <p:cNvCxnSpPr>
              <a:cxnSpLocks/>
              <a:stCxn id="15" idx="7"/>
              <a:endCxn id="17" idx="3"/>
            </p:cNvCxnSpPr>
            <p:nvPr/>
          </p:nvCxnSpPr>
          <p:spPr>
            <a:xfrm flipV="1">
              <a:off x="5542138" y="5468184"/>
              <a:ext cx="913448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CE5208F-D540-44AA-90E1-82800D94C528}"/>
                </a:ext>
              </a:extLst>
            </p:cNvPr>
            <p:cNvCxnSpPr>
              <a:cxnSpLocks/>
              <a:stCxn id="15" idx="5"/>
              <a:endCxn id="19" idx="1"/>
            </p:cNvCxnSpPr>
            <p:nvPr/>
          </p:nvCxnSpPr>
          <p:spPr>
            <a:xfrm>
              <a:off x="5542138" y="5915696"/>
              <a:ext cx="913448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99FFC397-97C7-4010-BFFC-0C0F745A5D8F}"/>
                </a:ext>
              </a:extLst>
            </p:cNvPr>
            <p:cNvCxnSpPr>
              <a:cxnSpLocks/>
              <a:stCxn id="14" idx="7"/>
              <a:endCxn id="17" idx="1"/>
            </p:cNvCxnSpPr>
            <p:nvPr/>
          </p:nvCxnSpPr>
          <p:spPr>
            <a:xfrm>
              <a:off x="5542138" y="5342825"/>
              <a:ext cx="91344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5EF5ABF-26EA-4FD3-A5E4-79E59716C03B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>
              <a:off x="5568100" y="5405505"/>
              <a:ext cx="861524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4A3FB27-1CC1-41F1-A3A2-469A7EEB3D6B}"/>
                </a:ext>
              </a:extLst>
            </p:cNvPr>
            <p:cNvCxnSpPr>
              <a:cxnSpLocks/>
              <a:stCxn id="17" idx="5"/>
              <a:endCxn id="22" idx="1"/>
            </p:cNvCxnSpPr>
            <p:nvPr/>
          </p:nvCxnSpPr>
          <p:spPr>
            <a:xfrm>
              <a:off x="6580945" y="5468184"/>
              <a:ext cx="913447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1EC8A6F6-85AF-4D41-9351-BE5392422C49}"/>
                </a:ext>
              </a:extLst>
            </p:cNvPr>
            <p:cNvCxnSpPr>
              <a:cxnSpLocks/>
              <a:stCxn id="17" idx="6"/>
              <a:endCxn id="20" idx="2"/>
            </p:cNvCxnSpPr>
            <p:nvPr/>
          </p:nvCxnSpPr>
          <p:spPr>
            <a:xfrm>
              <a:off x="6606907" y="5405505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E312AAA-6779-4BF2-A77C-8C6089BD74C4}"/>
                </a:ext>
              </a:extLst>
            </p:cNvPr>
            <p:cNvCxnSpPr>
              <a:cxnSpLocks/>
              <a:stCxn id="18" idx="7"/>
              <a:endCxn id="20" idx="3"/>
            </p:cNvCxnSpPr>
            <p:nvPr/>
          </p:nvCxnSpPr>
          <p:spPr>
            <a:xfrm flipV="1">
              <a:off x="6580945" y="5468184"/>
              <a:ext cx="913447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E813B2B-9728-4316-8558-83BED9521E31}"/>
                </a:ext>
              </a:extLst>
            </p:cNvPr>
            <p:cNvCxnSpPr>
              <a:cxnSpLocks/>
              <a:stCxn id="18" idx="6"/>
              <a:endCxn id="21" idx="2"/>
            </p:cNvCxnSpPr>
            <p:nvPr/>
          </p:nvCxnSpPr>
          <p:spPr>
            <a:xfrm>
              <a:off x="6606907" y="5853017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06A169E-F951-4E9F-8762-4C3EE6DA7E11}"/>
                </a:ext>
              </a:extLst>
            </p:cNvPr>
            <p:cNvCxnSpPr>
              <a:cxnSpLocks/>
              <a:stCxn id="19" idx="6"/>
              <a:endCxn id="22" idx="2"/>
            </p:cNvCxnSpPr>
            <p:nvPr/>
          </p:nvCxnSpPr>
          <p:spPr>
            <a:xfrm>
              <a:off x="6606907" y="6322461"/>
              <a:ext cx="86152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CA2879F-D034-4375-B811-B66BB96781A0}"/>
                </a:ext>
              </a:extLst>
            </p:cNvPr>
            <p:cNvCxnSpPr>
              <a:cxnSpLocks/>
              <a:stCxn id="19" idx="7"/>
              <a:endCxn id="21" idx="3"/>
            </p:cNvCxnSpPr>
            <p:nvPr/>
          </p:nvCxnSpPr>
          <p:spPr>
            <a:xfrm flipV="1">
              <a:off x="6580945" y="5915696"/>
              <a:ext cx="913447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0725136-1E4F-4006-8395-9AC0E0F1122E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>
            <a:xfrm>
              <a:off x="7645713" y="5405505"/>
              <a:ext cx="86152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654C7438-BE50-4A03-A097-621EDA2A91D7}"/>
                </a:ext>
              </a:extLst>
            </p:cNvPr>
            <p:cNvCxnSpPr>
              <a:cxnSpLocks/>
              <a:stCxn id="20" idx="5"/>
              <a:endCxn id="24" idx="1"/>
            </p:cNvCxnSpPr>
            <p:nvPr/>
          </p:nvCxnSpPr>
          <p:spPr>
            <a:xfrm>
              <a:off x="7619751" y="5468184"/>
              <a:ext cx="913446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99BE1630-CC72-498A-98C1-2691A151090F}"/>
                </a:ext>
              </a:extLst>
            </p:cNvPr>
            <p:cNvCxnSpPr>
              <a:cxnSpLocks/>
              <a:stCxn id="21" idx="7"/>
              <a:endCxn id="23" idx="3"/>
            </p:cNvCxnSpPr>
            <p:nvPr/>
          </p:nvCxnSpPr>
          <p:spPr>
            <a:xfrm flipV="1">
              <a:off x="7619751" y="5468184"/>
              <a:ext cx="913446" cy="32215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6214B9C-6538-4906-9CD7-8692CC0C72E5}"/>
                </a:ext>
              </a:extLst>
            </p:cNvPr>
            <p:cNvCxnSpPr>
              <a:cxnSpLocks/>
              <a:stCxn id="21" idx="6"/>
              <a:endCxn id="24" idx="2"/>
            </p:cNvCxnSpPr>
            <p:nvPr/>
          </p:nvCxnSpPr>
          <p:spPr>
            <a:xfrm>
              <a:off x="7645713" y="5853017"/>
              <a:ext cx="86152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E263F632-34C1-46DF-BADF-D36C58F72276}"/>
                </a:ext>
              </a:extLst>
            </p:cNvPr>
            <p:cNvCxnSpPr>
              <a:cxnSpLocks/>
              <a:stCxn id="22" idx="7"/>
              <a:endCxn id="23" idx="3"/>
            </p:cNvCxnSpPr>
            <p:nvPr/>
          </p:nvCxnSpPr>
          <p:spPr>
            <a:xfrm flipV="1">
              <a:off x="7619751" y="5468184"/>
              <a:ext cx="913446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786AC4D7-0D0B-4AA8-A4B9-FAFDDEEB9F10}"/>
                </a:ext>
              </a:extLst>
            </p:cNvPr>
            <p:cNvCxnSpPr>
              <a:cxnSpLocks/>
              <a:stCxn id="22" idx="6"/>
              <a:endCxn id="24" idx="3"/>
            </p:cNvCxnSpPr>
            <p:nvPr/>
          </p:nvCxnSpPr>
          <p:spPr>
            <a:xfrm flipV="1">
              <a:off x="7645713" y="5915696"/>
              <a:ext cx="887484" cy="40676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8F4AE5EB-77D5-4CC0-A08F-C5791C1A36DC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2451676" y="5853017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B1B4CA1C-C800-4C26-A422-0E82DD04528D}"/>
                </a:ext>
              </a:extLst>
            </p:cNvPr>
            <p:cNvCxnSpPr>
              <a:cxnSpLocks/>
              <a:stCxn id="6" idx="5"/>
              <a:endCxn id="10" idx="1"/>
            </p:cNvCxnSpPr>
            <p:nvPr/>
          </p:nvCxnSpPr>
          <p:spPr>
            <a:xfrm>
              <a:off x="2425714" y="5915696"/>
              <a:ext cx="913449" cy="34408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9CD33C7B-F8AC-4117-8E3C-3990C7A7317C}"/>
                </a:ext>
              </a:extLst>
            </p:cNvPr>
            <p:cNvCxnSpPr>
              <a:cxnSpLocks/>
              <a:stCxn id="7" idx="7"/>
              <a:endCxn id="8" idx="3"/>
            </p:cNvCxnSpPr>
            <p:nvPr/>
          </p:nvCxnSpPr>
          <p:spPr>
            <a:xfrm flipV="1">
              <a:off x="2425714" y="5468184"/>
              <a:ext cx="913449" cy="7915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E98465F7-97FF-4441-AAED-090F2F5E246C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2451676" y="6322461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61857E27-55D2-4BFC-AED6-33361539EC68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3490484" y="6322461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70985CC3-0CC1-469A-A405-6D0C7714160F}"/>
                </a:ext>
              </a:extLst>
            </p:cNvPr>
            <p:cNvCxnSpPr>
              <a:cxnSpLocks/>
              <a:stCxn id="10" idx="5"/>
              <a:endCxn id="13" idx="3"/>
            </p:cNvCxnSpPr>
            <p:nvPr/>
          </p:nvCxnSpPr>
          <p:spPr>
            <a:xfrm>
              <a:off x="3464522" y="6385140"/>
              <a:ext cx="913449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53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C669-E00D-4B03-8D58-8372D7BC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9" y="0"/>
            <a:ext cx="11220450" cy="1325563"/>
          </a:xfrm>
        </p:spPr>
        <p:txBody>
          <a:bodyPr/>
          <a:lstStyle/>
          <a:p>
            <a:r>
              <a:rPr lang="en-US" dirty="0"/>
              <a:t>PRGs for arbitrary-order ROBPs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70EB65AA-601D-4BA8-8EA8-D369FFA45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108943"/>
                  </p:ext>
                </p:extLst>
              </p:nvPr>
            </p:nvGraphicFramePr>
            <p:xfrm>
              <a:off x="656271" y="1182688"/>
              <a:ext cx="10696575" cy="327279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15376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4385374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695825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fooled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Exponential-width arbitrary-order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Bogdanov,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Papakonstantinou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Wan 2011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𝑛𝑤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Unrestricted branching programs of size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𝑛𝑤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Impagliazzo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Zuckerman 2012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Tal, Tell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Width-3 arbitrary-order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Steinke,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Wan 2014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7663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Width-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dirty="0"/>
                            <a:t> arbitrary-order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Width-3 arbitrary-order ROBPs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 2019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Polynomial-width arbitrary-order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dk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Forbes, Kelley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arbitrary-order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Forbes, Kelley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70EB65AA-601D-4BA8-8EA8-D369FFA453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108943"/>
                  </p:ext>
                </p:extLst>
              </p:nvPr>
            </p:nvGraphicFramePr>
            <p:xfrm>
              <a:off x="656271" y="1182688"/>
              <a:ext cx="10696575" cy="327279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15376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4385374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695825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fooled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" t="-100000" r="-564906" b="-64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Exponential-width arbitrary-order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Bogdanov,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Papakonstantinou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Wan 2011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" t="-125714" r="-564906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222" t="-125714" r="-107917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Impagliazzo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Zuckerman 2012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Tal, Tell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" t="-388525" r="-56490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Width-3 arbitrary-order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Steinke,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Wan 2014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27663424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2" t="-488525" r="-564906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222" t="-488525" r="-10791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32" t="-588525" r="-56490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Width-3 arbitrary-order ROBPs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Meka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Tal 2019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2" t="-688525" r="-56490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Polynomial-width arbitrary-order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dk1">
                            <a:tint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Forbes, Kelley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2" t="-788525" r="-56490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arbitrary-order ROBPs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Forbes, Kelley 2018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1CD144-D357-4524-BFDD-974B04CB76B9}"/>
                  </a:ext>
                </a:extLst>
              </p:cNvPr>
              <p:cNvSpPr txBox="1"/>
              <p:nvPr/>
            </p:nvSpPr>
            <p:spPr>
              <a:xfrm>
                <a:off x="617219" y="4684872"/>
                <a:ext cx="10774680" cy="18809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[Forbes, Kelley 2018]</a:t>
                </a:r>
                <a:r>
                  <a:rPr lang="en-US" sz="1400" dirty="0">
                    <a:solidFill>
                      <a:srgbClr val="C00000"/>
                    </a:solidFill>
                  </a:rPr>
                  <a:t> </a:t>
                </a:r>
                <a:r>
                  <a:rPr lang="en-US" sz="1200" dirty="0">
                    <a:solidFill>
                      <a:srgbClr val="C00000"/>
                    </a:solidFill>
                  </a:rPr>
                  <a:t>building on [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Steinke,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2013] [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Haramaty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Lee, Viola 2017] [Chattopadhyay,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Hatami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Tal 2018]</a:t>
                </a:r>
                <a:br>
                  <a:rPr lang="en-US" sz="2400" b="1" dirty="0"/>
                </a:b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-PRG for width-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length-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arbitrary-order</a:t>
                </a:r>
                <a:r>
                  <a:rPr lang="en-US" sz="2800" dirty="0">
                    <a:solidFill>
                      <a:schemeClr val="tx1"/>
                    </a:solidFill>
                  </a:rPr>
                  <a:t> ROBPs with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1CD144-D357-4524-BFDD-974B04CB7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9" y="4684872"/>
                <a:ext cx="10774680" cy="1880900"/>
              </a:xfrm>
              <a:prstGeom prst="rect">
                <a:avLst/>
              </a:prstGeom>
              <a:blipFill>
                <a:blip r:embed="rId3"/>
                <a:stretch>
                  <a:fillRect b="-31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7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8202-172D-474F-B97F-06F55851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149"/>
            <a:ext cx="10515600" cy="218170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</a:rPr>
              <a:t>Theme 1:</a:t>
            </a:r>
            <a:br>
              <a:rPr lang="en-US" sz="5400" dirty="0">
                <a:latin typeface="+mn-lt"/>
              </a:rPr>
            </a:br>
            <a:r>
              <a:rPr lang="en-US" sz="5400" dirty="0">
                <a:latin typeface="+mn-lt"/>
              </a:rPr>
              <a:t>Iterated</a:t>
            </a:r>
            <a:r>
              <a:rPr lang="en-US" sz="5400" dirty="0">
                <a:solidFill>
                  <a:schemeClr val="accent1"/>
                </a:solidFill>
                <a:latin typeface="+mn-lt"/>
              </a:rPr>
              <a:t> Pseudorandom Restrictions</a:t>
            </a:r>
          </a:p>
        </p:txBody>
      </p:sp>
    </p:spTree>
    <p:extLst>
      <p:ext uri="{BB962C8B-B14F-4D97-AF65-F5344CB8AC3E}">
        <p14:creationId xmlns:p14="http://schemas.microsoft.com/office/powerpoint/2010/main" val="289392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A0AC-3BC3-4EFE-8905-81D97370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97"/>
            <a:ext cx="10515600" cy="891107"/>
          </a:xfrm>
        </p:spPr>
        <p:txBody>
          <a:bodyPr>
            <a:normAutofit/>
          </a:bodyPr>
          <a:lstStyle/>
          <a:p>
            <a:r>
              <a:rPr lang="en-US" dirty="0"/>
              <a:t>Iterated restriction framework </a:t>
            </a:r>
            <a:r>
              <a:rPr lang="en-US" sz="2700" dirty="0">
                <a:solidFill>
                  <a:srgbClr val="C00000"/>
                </a:solidFill>
                <a:latin typeface="+mn-lt"/>
              </a:rPr>
              <a:t>[</a:t>
            </a:r>
            <a:r>
              <a:rPr lang="en-US" sz="2700" dirty="0" err="1">
                <a:solidFill>
                  <a:srgbClr val="C00000"/>
                </a:solidFill>
                <a:latin typeface="+mn-lt"/>
              </a:rPr>
              <a:t>Ajtai</a:t>
            </a:r>
            <a:r>
              <a:rPr lang="en-US" sz="27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700" dirty="0" err="1">
                <a:solidFill>
                  <a:srgbClr val="C00000"/>
                </a:solidFill>
                <a:latin typeface="+mn-lt"/>
              </a:rPr>
              <a:t>Wigderson</a:t>
            </a:r>
            <a:r>
              <a:rPr lang="en-US" sz="2700" dirty="0">
                <a:solidFill>
                  <a:srgbClr val="C00000"/>
                </a:solidFill>
                <a:latin typeface="+mn-lt"/>
              </a:rPr>
              <a:t> 1985]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3F749-897B-4FCF-B282-7B643CA621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891137"/>
                <a:ext cx="11846955" cy="248986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en-US" dirty="0"/>
                  <a:t>Want to sample pseudorandom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35000"/>
                  </a:lnSpc>
                </a:pPr>
                <a:r>
                  <a:rPr lang="en-US" dirty="0"/>
                  <a:t>Step 1: Sample pseudorandom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0, 1, 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3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that we want to fool,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3F749-897B-4FCF-B282-7B643CA621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891137"/>
                <a:ext cx="11846955" cy="2489861"/>
              </a:xfrm>
              <a:blipFill>
                <a:blip r:embed="rId2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7064ECB-3BD2-407E-A590-5DA84E1E0373}"/>
              </a:ext>
            </a:extLst>
          </p:cNvPr>
          <p:cNvGrpSpPr/>
          <p:nvPr/>
        </p:nvGrpSpPr>
        <p:grpSpPr>
          <a:xfrm>
            <a:off x="1874803" y="4054353"/>
            <a:ext cx="7970132" cy="737185"/>
            <a:chOff x="1918027" y="4407127"/>
            <a:chExt cx="7970132" cy="7371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1F16A75-56C0-4D9F-98BC-610FC388268F}"/>
                    </a:ext>
                  </a:extLst>
                </p:cNvPr>
                <p:cNvSpPr txBox="1"/>
                <p:nvPr/>
              </p:nvSpPr>
              <p:spPr>
                <a:xfrm>
                  <a:off x="9213754" y="4407127"/>
                  <a:ext cx="67440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1F16A75-56C0-4D9F-98BC-610FC38826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3754" y="4407127"/>
                  <a:ext cx="674405" cy="7078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9E1306E-7267-4784-B946-BADAD293E7E0}"/>
                </a:ext>
              </a:extLst>
            </p:cNvPr>
            <p:cNvGrpSpPr/>
            <p:nvPr/>
          </p:nvGrpSpPr>
          <p:grpSpPr>
            <a:xfrm>
              <a:off x="1918027" y="4421776"/>
              <a:ext cx="7231590" cy="722536"/>
              <a:chOff x="1556869" y="4779585"/>
              <a:chExt cx="7231590" cy="722536"/>
            </a:xfrm>
          </p:grpSpPr>
          <p:pic>
            <p:nvPicPr>
              <p:cNvPr id="21" name="Picture 20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B09C40BD-E833-446F-98D2-B0DC250A4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7201" y="4892665"/>
                <a:ext cx="594806" cy="594806"/>
              </a:xfrm>
              <a:prstGeom prst="rect">
                <a:avLst/>
              </a:prstGeom>
            </p:spPr>
          </p:pic>
          <p:pic>
            <p:nvPicPr>
              <p:cNvPr id="41" name="Picture 40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9110F0BE-9215-47F5-B0E2-F2610E7826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6869" y="4878016"/>
                <a:ext cx="594806" cy="59480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C53D959-6E07-4E41-A557-D44F719925BD}"/>
                      </a:ext>
                    </a:extLst>
                  </p:cNvPr>
                  <p:cNvSpPr txBox="1"/>
                  <p:nvPr/>
                </p:nvSpPr>
                <p:spPr>
                  <a:xfrm>
                    <a:off x="2983028" y="4779585"/>
                    <a:ext cx="67440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C53D959-6E07-4E41-A557-D44F719925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3028" y="4779585"/>
                    <a:ext cx="674405" cy="7078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CDD570B3-020E-4DC4-A5D8-7DF74C2107AF}"/>
                      </a:ext>
                    </a:extLst>
                  </p:cNvPr>
                  <p:cNvSpPr txBox="1"/>
                  <p:nvPr/>
                </p:nvSpPr>
                <p:spPr>
                  <a:xfrm>
                    <a:off x="4457400" y="4779585"/>
                    <a:ext cx="67440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CDD570B3-020E-4DC4-A5D8-7DF74C2107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7400" y="4779585"/>
                    <a:ext cx="674405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1676614-EC8C-415A-A9BC-C560FE1D0D48}"/>
                      </a:ext>
                    </a:extLst>
                  </p:cNvPr>
                  <p:cNvSpPr txBox="1"/>
                  <p:nvPr/>
                </p:nvSpPr>
                <p:spPr>
                  <a:xfrm>
                    <a:off x="5194583" y="4779585"/>
                    <a:ext cx="67440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1676614-EC8C-415A-A9BC-C560FE1D0D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4583" y="4779585"/>
                    <a:ext cx="674405" cy="70788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BCAEA06-779D-4AC6-A364-431C660A8424}"/>
                      </a:ext>
                    </a:extLst>
                  </p:cNvPr>
                  <p:cNvSpPr txBox="1"/>
                  <p:nvPr/>
                </p:nvSpPr>
                <p:spPr>
                  <a:xfrm>
                    <a:off x="6668953" y="4794235"/>
                    <a:ext cx="67440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BCAEA06-779D-4AC6-A364-431C660A84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8953" y="4794235"/>
                    <a:ext cx="674405" cy="70788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7" name="Picture 56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E4CBECD0-393F-4510-AA16-CD5102A82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54" y="4878016"/>
                <a:ext cx="594806" cy="594806"/>
              </a:xfrm>
              <a:prstGeom prst="rect">
                <a:avLst/>
              </a:prstGeom>
            </p:spPr>
          </p:pic>
          <p:pic>
            <p:nvPicPr>
              <p:cNvPr id="58" name="Picture 57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059C0F29-159E-44FC-8937-3FD625B6C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1567" y="4850775"/>
                <a:ext cx="594806" cy="594806"/>
              </a:xfrm>
              <a:prstGeom prst="rect">
                <a:avLst/>
              </a:prstGeom>
            </p:spPr>
          </p:pic>
          <p:pic>
            <p:nvPicPr>
              <p:cNvPr id="59" name="Picture 58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2251B3E5-8DE2-42BB-903F-679548BFA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7018" y="4821476"/>
                <a:ext cx="594806" cy="594806"/>
              </a:xfrm>
              <a:prstGeom prst="rect">
                <a:avLst/>
              </a:prstGeom>
            </p:spPr>
          </p:pic>
          <p:pic>
            <p:nvPicPr>
              <p:cNvPr id="60" name="Picture 59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C5D4DC3F-3D0A-44FD-ABC0-6A19AB3DB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3653" y="4835547"/>
                <a:ext cx="594806" cy="594806"/>
              </a:xfrm>
              <a:prstGeom prst="rect">
                <a:avLst/>
              </a:prstGeom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8D94D-9A0A-490C-8668-3E523C0C71B3}"/>
              </a:ext>
            </a:extLst>
          </p:cNvPr>
          <p:cNvGrpSpPr/>
          <p:nvPr/>
        </p:nvGrpSpPr>
        <p:grpSpPr>
          <a:xfrm>
            <a:off x="3267522" y="4041335"/>
            <a:ext cx="6655048" cy="811492"/>
            <a:chOff x="3267522" y="4041335"/>
            <a:chExt cx="6655048" cy="811492"/>
          </a:xfrm>
        </p:grpSpPr>
        <p:pic>
          <p:nvPicPr>
            <p:cNvPr id="52" name="Picture 51" descr="A close up of a coin&#10;&#10;Description automatically generated">
              <a:extLst>
                <a:ext uri="{FF2B5EF4-FFF2-40B4-BE49-F238E27FC236}">
                  <a16:creationId xmlns:a16="http://schemas.microsoft.com/office/drawing/2014/main" id="{242A4BFB-AAF3-49EC-92D9-A2E91E6B7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522" y="4115642"/>
              <a:ext cx="737185" cy="737185"/>
            </a:xfrm>
            <a:prstGeom prst="rect">
              <a:avLst/>
            </a:prstGeom>
          </p:spPr>
        </p:pic>
        <p:pic>
          <p:nvPicPr>
            <p:cNvPr id="53" name="Picture 52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B78D1B30-E287-4F51-9083-4A30BE01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69" y="4088401"/>
              <a:ext cx="737185" cy="737185"/>
            </a:xfrm>
            <a:prstGeom prst="rect">
              <a:avLst/>
            </a:prstGeom>
          </p:spPr>
        </p:pic>
        <p:pic>
          <p:nvPicPr>
            <p:cNvPr id="54" name="Picture 53" descr="A close up of a coin&#10;&#10;Description automatically generated">
              <a:extLst>
                <a:ext uri="{FF2B5EF4-FFF2-40B4-BE49-F238E27FC236}">
                  <a16:creationId xmlns:a16="http://schemas.microsoft.com/office/drawing/2014/main" id="{8209D10F-BA36-46FB-8D40-230192AD6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754" y="4084491"/>
              <a:ext cx="737185" cy="737185"/>
            </a:xfrm>
            <a:prstGeom prst="rect">
              <a:avLst/>
            </a:prstGeom>
          </p:spPr>
        </p:pic>
        <p:pic>
          <p:nvPicPr>
            <p:cNvPr id="55" name="Picture 54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57F1868-7522-4EF5-B414-6058B9EFC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086" y="4073752"/>
              <a:ext cx="737185" cy="737185"/>
            </a:xfrm>
            <a:prstGeom prst="rect">
              <a:avLst/>
            </a:prstGeom>
          </p:spPr>
        </p:pic>
        <p:pic>
          <p:nvPicPr>
            <p:cNvPr id="56" name="Picture 5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8177341F-DEC2-42A9-B47D-C8EDA13A0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385" y="4041335"/>
              <a:ext cx="737185" cy="73718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679C03-E1F6-4C7F-B711-C4A7FED293C3}"/>
              </a:ext>
            </a:extLst>
          </p:cNvPr>
          <p:cNvGrpSpPr/>
          <p:nvPr/>
        </p:nvGrpSpPr>
        <p:grpSpPr>
          <a:xfrm>
            <a:off x="838200" y="3194189"/>
            <a:ext cx="9068598" cy="1550177"/>
            <a:chOff x="838200" y="3194189"/>
            <a:chExt cx="9068598" cy="1550177"/>
          </a:xfrm>
        </p:grpSpPr>
        <p:pic>
          <p:nvPicPr>
            <p:cNvPr id="30" name="Picture 2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5F05FFD-2DB3-4E90-987F-FED649A20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352" y="3203452"/>
              <a:ext cx="737185" cy="737185"/>
            </a:xfrm>
            <a:prstGeom prst="rect">
              <a:avLst/>
            </a:prstGeom>
          </p:spPr>
        </p:pic>
        <p:pic>
          <p:nvPicPr>
            <p:cNvPr id="31" name="Picture 30" descr="A close up of a coin&#10;&#10;Description automatically generated">
              <a:extLst>
                <a:ext uri="{FF2B5EF4-FFF2-40B4-BE49-F238E27FC236}">
                  <a16:creationId xmlns:a16="http://schemas.microsoft.com/office/drawing/2014/main" id="{13CAA86B-599C-4397-93D3-ED5D9D616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537" y="3203452"/>
              <a:ext cx="737185" cy="737185"/>
            </a:xfrm>
            <a:prstGeom prst="rect">
              <a:avLst/>
            </a:prstGeom>
          </p:spPr>
        </p:pic>
        <p:pic>
          <p:nvPicPr>
            <p:cNvPr id="32" name="Picture 31" descr="A close up of a coin&#10;&#10;Description automatically generated">
              <a:extLst>
                <a:ext uri="{FF2B5EF4-FFF2-40B4-BE49-F238E27FC236}">
                  <a16:creationId xmlns:a16="http://schemas.microsoft.com/office/drawing/2014/main" id="{F8BFCD75-A4F4-41B8-B677-93CE4B62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722" y="3203451"/>
              <a:ext cx="737185" cy="737185"/>
            </a:xfrm>
            <a:prstGeom prst="rect">
              <a:avLst/>
            </a:prstGeom>
          </p:spPr>
        </p:pic>
        <p:pic>
          <p:nvPicPr>
            <p:cNvPr id="33" name="Picture 32" descr="A close up of a coin&#10;&#10;Description automatically generated">
              <a:extLst>
                <a:ext uri="{FF2B5EF4-FFF2-40B4-BE49-F238E27FC236}">
                  <a16:creationId xmlns:a16="http://schemas.microsoft.com/office/drawing/2014/main" id="{865D362D-E10B-407C-A827-3B490607E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907" y="3198820"/>
              <a:ext cx="737185" cy="737185"/>
            </a:xfrm>
            <a:prstGeom prst="rect">
              <a:avLst/>
            </a:prstGeom>
          </p:spPr>
        </p:pic>
        <p:pic>
          <p:nvPicPr>
            <p:cNvPr id="34" name="Picture 33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C3C68C1-8866-47A7-9B1C-9012DA48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092" y="3196503"/>
              <a:ext cx="737185" cy="737185"/>
            </a:xfrm>
            <a:prstGeom prst="rect">
              <a:avLst/>
            </a:prstGeom>
          </p:spPr>
        </p:pic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AAA4FEE3-4756-4244-B96A-BA87B518C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277" y="3196504"/>
              <a:ext cx="737185" cy="737185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C4C40E5-3C9D-4D0A-A676-1107E3354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462" y="3203451"/>
              <a:ext cx="737185" cy="737185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E93BED22-7B4D-47E0-B145-D2D0423F7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647" y="3203451"/>
              <a:ext cx="737185" cy="737185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9A6D2247-5E09-44DA-BA8F-0A789F627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245" y="3196503"/>
              <a:ext cx="737185" cy="737185"/>
            </a:xfrm>
            <a:prstGeom prst="rect">
              <a:avLst/>
            </a:prstGeom>
          </p:spPr>
        </p:pic>
        <p:pic>
          <p:nvPicPr>
            <p:cNvPr id="39" name="Picture 38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B75E796C-01B6-4C41-84AE-B0035921A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843" y="3195346"/>
              <a:ext cx="737185" cy="737185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A884805-1BAF-4272-AD29-8553B84F3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613" y="3194189"/>
              <a:ext cx="737185" cy="7371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E38F6E3-3715-4DF1-A5B0-213936366981}"/>
                    </a:ext>
                  </a:extLst>
                </p:cNvPr>
                <p:cNvSpPr txBox="1"/>
                <p:nvPr/>
              </p:nvSpPr>
              <p:spPr>
                <a:xfrm>
                  <a:off x="838200" y="4159591"/>
                  <a:ext cx="7396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E38F6E3-3715-4DF1-A5B0-213936366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159591"/>
                  <a:ext cx="73965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D474A6A-71A3-4A12-A6FE-7973A49163DA}"/>
              </a:ext>
            </a:extLst>
          </p:cNvPr>
          <p:cNvGrpSpPr/>
          <p:nvPr/>
        </p:nvGrpSpPr>
        <p:grpSpPr>
          <a:xfrm>
            <a:off x="838200" y="5001253"/>
            <a:ext cx="9084370" cy="770612"/>
            <a:chOff x="867926" y="5333401"/>
            <a:chExt cx="9084370" cy="7706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F2A321C-144C-4839-AFEA-480B96D677AF}"/>
                    </a:ext>
                  </a:extLst>
                </p:cNvPr>
                <p:cNvSpPr txBox="1"/>
                <p:nvPr/>
              </p:nvSpPr>
              <p:spPr>
                <a:xfrm>
                  <a:off x="867926" y="5443034"/>
                  <a:ext cx="7396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FF2A321C-144C-4839-AFEA-480B96D67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926" y="5443034"/>
                  <a:ext cx="739658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" name="Picture 101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C5AB1FCE-76F4-489D-93F2-E85BA032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637" y="5466845"/>
              <a:ext cx="594806" cy="594806"/>
            </a:xfrm>
            <a:prstGeom prst="rect">
              <a:avLst/>
            </a:prstGeom>
          </p:spPr>
        </p:pic>
        <p:pic>
          <p:nvPicPr>
            <p:cNvPr id="103" name="Picture 102" descr="A coin next to a sign&#10;&#10;Description automatically generated">
              <a:extLst>
                <a:ext uri="{FF2B5EF4-FFF2-40B4-BE49-F238E27FC236}">
                  <a16:creationId xmlns:a16="http://schemas.microsoft.com/office/drawing/2014/main" id="{87D48E1C-DA9A-41EA-A19E-1F8268FF4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501" y="5429778"/>
              <a:ext cx="594806" cy="594806"/>
            </a:xfrm>
            <a:prstGeom prst="rect">
              <a:avLst/>
            </a:prstGeom>
          </p:spPr>
        </p:pic>
        <p:pic>
          <p:nvPicPr>
            <p:cNvPr id="105" name="Picture 104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4328FAC0-8EF0-4292-8426-436DE95FC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403" y="5443034"/>
              <a:ext cx="594806" cy="594806"/>
            </a:xfrm>
            <a:prstGeom prst="rect">
              <a:avLst/>
            </a:prstGeom>
          </p:spPr>
        </p:pic>
        <p:pic>
          <p:nvPicPr>
            <p:cNvPr id="106" name="Picture 10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B34689D-79AF-492D-ACDA-B8F43CF39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558" y="5366828"/>
              <a:ext cx="737185" cy="737185"/>
            </a:xfrm>
            <a:prstGeom prst="rect">
              <a:avLst/>
            </a:prstGeom>
          </p:spPr>
        </p:pic>
        <p:pic>
          <p:nvPicPr>
            <p:cNvPr id="107" name="Picture 10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B7076DDA-AF52-4C35-B079-291DB22FF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111" y="5333401"/>
              <a:ext cx="737185" cy="73718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D56539-037E-4DDA-95F3-2ED1A1B77CAA}"/>
              </a:ext>
            </a:extLst>
          </p:cNvPr>
          <p:cNvGrpSpPr/>
          <p:nvPr/>
        </p:nvGrpSpPr>
        <p:grpSpPr>
          <a:xfrm>
            <a:off x="838200" y="5966863"/>
            <a:ext cx="9006735" cy="668701"/>
            <a:chOff x="838200" y="5966863"/>
            <a:chExt cx="9006735" cy="668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34BBB71B-433D-4050-B14F-9A007B039A29}"/>
                    </a:ext>
                  </a:extLst>
                </p:cNvPr>
                <p:cNvSpPr txBox="1"/>
                <p:nvPr/>
              </p:nvSpPr>
              <p:spPr>
                <a:xfrm>
                  <a:off x="838200" y="5966863"/>
                  <a:ext cx="73965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34BBB71B-433D-4050-B14F-9A007B039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966863"/>
                  <a:ext cx="739658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9" name="Picture 138" descr="A coin next to a sign&#10;&#10;Description automatically generated">
              <a:extLst>
                <a:ext uri="{FF2B5EF4-FFF2-40B4-BE49-F238E27FC236}">
                  <a16:creationId xmlns:a16="http://schemas.microsoft.com/office/drawing/2014/main" id="{E0F5B599-69B5-43C7-B316-8AA28E135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129" y="6026109"/>
              <a:ext cx="594806" cy="594806"/>
            </a:xfrm>
            <a:prstGeom prst="rect">
              <a:avLst/>
            </a:prstGeom>
          </p:spPr>
        </p:pic>
        <p:pic>
          <p:nvPicPr>
            <p:cNvPr id="140" name="Picture 139" descr="A coin next to a sign&#10;&#10;Description automatically generated">
              <a:extLst>
                <a:ext uri="{FF2B5EF4-FFF2-40B4-BE49-F238E27FC236}">
                  <a16:creationId xmlns:a16="http://schemas.microsoft.com/office/drawing/2014/main" id="{97F7BF40-6612-4F3D-B17D-E976A8C33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658" y="6040758"/>
              <a:ext cx="594806" cy="594806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7C2B3E5-E565-4A19-9166-C7C987B331A1}"/>
              </a:ext>
            </a:extLst>
          </p:cNvPr>
          <p:cNvGrpSpPr/>
          <p:nvPr/>
        </p:nvGrpSpPr>
        <p:grpSpPr>
          <a:xfrm>
            <a:off x="1874803" y="5070274"/>
            <a:ext cx="7231590" cy="665995"/>
            <a:chOff x="1556869" y="4821476"/>
            <a:chExt cx="7231590" cy="665995"/>
          </a:xfrm>
        </p:grpSpPr>
        <p:pic>
          <p:nvPicPr>
            <p:cNvPr id="112" name="Picture 111" descr="A coin next to a sign&#10;&#10;Description automatically generated">
              <a:extLst>
                <a:ext uri="{FF2B5EF4-FFF2-40B4-BE49-F238E27FC236}">
                  <a16:creationId xmlns:a16="http://schemas.microsoft.com/office/drawing/2014/main" id="{B2413478-F14B-4A9F-A6A5-2FAC6D582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201" y="4892665"/>
              <a:ext cx="594806" cy="594806"/>
            </a:xfrm>
            <a:prstGeom prst="rect">
              <a:avLst/>
            </a:prstGeom>
          </p:spPr>
        </p:pic>
        <p:pic>
          <p:nvPicPr>
            <p:cNvPr id="113" name="Picture 112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A23C7B0A-1CC4-4A3C-BBA3-9B07218B1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869" y="4878016"/>
              <a:ext cx="594806" cy="594806"/>
            </a:xfrm>
            <a:prstGeom prst="rect">
              <a:avLst/>
            </a:prstGeom>
          </p:spPr>
        </p:pic>
        <p:pic>
          <p:nvPicPr>
            <p:cNvPr id="118" name="Picture 117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F1E007A0-D820-47F0-9AD9-ED2A26C84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454" y="4878016"/>
              <a:ext cx="594806" cy="594806"/>
            </a:xfrm>
            <a:prstGeom prst="rect">
              <a:avLst/>
            </a:prstGeom>
          </p:spPr>
        </p:pic>
        <p:pic>
          <p:nvPicPr>
            <p:cNvPr id="119" name="Picture 118" descr="A coin next to a sign&#10;&#10;Description automatically generated">
              <a:extLst>
                <a:ext uri="{FF2B5EF4-FFF2-40B4-BE49-F238E27FC236}">
                  <a16:creationId xmlns:a16="http://schemas.microsoft.com/office/drawing/2014/main" id="{08DAC4EF-426E-4ECE-8792-416977476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567" y="4850775"/>
              <a:ext cx="594806" cy="594806"/>
            </a:xfrm>
            <a:prstGeom prst="rect">
              <a:avLst/>
            </a:prstGeom>
          </p:spPr>
        </p:pic>
        <p:pic>
          <p:nvPicPr>
            <p:cNvPr id="120" name="Picture 119" descr="A coin next to a sign&#10;&#10;Description automatically generated">
              <a:extLst>
                <a:ext uri="{FF2B5EF4-FFF2-40B4-BE49-F238E27FC236}">
                  <a16:creationId xmlns:a16="http://schemas.microsoft.com/office/drawing/2014/main" id="{8D6149D4-3D60-4245-81E2-E4E447BD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7018" y="4821476"/>
              <a:ext cx="594806" cy="594806"/>
            </a:xfrm>
            <a:prstGeom prst="rect">
              <a:avLst/>
            </a:prstGeom>
          </p:spPr>
        </p:pic>
        <p:pic>
          <p:nvPicPr>
            <p:cNvPr id="121" name="Picture 120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087F472E-9B6F-4FB0-85C8-3C12F654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653" y="4835547"/>
              <a:ext cx="594806" cy="59480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D8C788D-D674-4E8E-AC6B-B66BC0ECDD63}"/>
              </a:ext>
            </a:extLst>
          </p:cNvPr>
          <p:cNvGrpSpPr/>
          <p:nvPr/>
        </p:nvGrpSpPr>
        <p:grpSpPr>
          <a:xfrm>
            <a:off x="1897112" y="6026109"/>
            <a:ext cx="7231387" cy="624105"/>
            <a:chOff x="1897112" y="6026109"/>
            <a:chExt cx="7231387" cy="624105"/>
          </a:xfrm>
        </p:grpSpPr>
        <p:pic>
          <p:nvPicPr>
            <p:cNvPr id="126" name="Picture 125" descr="A coin next to a sign&#10;&#10;Description automatically generated">
              <a:extLst>
                <a:ext uri="{FF2B5EF4-FFF2-40B4-BE49-F238E27FC236}">
                  <a16:creationId xmlns:a16="http://schemas.microsoft.com/office/drawing/2014/main" id="{35277A1C-43AB-4A7D-B774-6E4636041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333" y="6040758"/>
              <a:ext cx="594806" cy="594806"/>
            </a:xfrm>
            <a:prstGeom prst="rect">
              <a:avLst/>
            </a:prstGeom>
          </p:spPr>
        </p:pic>
        <p:pic>
          <p:nvPicPr>
            <p:cNvPr id="127" name="Picture 126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CB769962-84FA-4E7B-AA26-A58878EC4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112" y="6026109"/>
              <a:ext cx="594806" cy="594806"/>
            </a:xfrm>
            <a:prstGeom prst="rect">
              <a:avLst/>
            </a:prstGeom>
          </p:spPr>
        </p:pic>
        <p:pic>
          <p:nvPicPr>
            <p:cNvPr id="132" name="Picture 131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059850FB-D1F5-4FF6-87AC-21F124EA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697" y="6026109"/>
              <a:ext cx="594806" cy="594806"/>
            </a:xfrm>
            <a:prstGeom prst="rect">
              <a:avLst/>
            </a:prstGeom>
          </p:spPr>
        </p:pic>
        <p:pic>
          <p:nvPicPr>
            <p:cNvPr id="133" name="Picture 132" descr="A coin next to a sign&#10;&#10;Description automatically generated">
              <a:extLst>
                <a:ext uri="{FF2B5EF4-FFF2-40B4-BE49-F238E27FC236}">
                  <a16:creationId xmlns:a16="http://schemas.microsoft.com/office/drawing/2014/main" id="{0F8FE730-5A45-4BA4-8E40-F6200A8DE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528" y="6055408"/>
              <a:ext cx="594806" cy="594806"/>
            </a:xfrm>
            <a:prstGeom prst="rect">
              <a:avLst/>
            </a:prstGeom>
          </p:spPr>
        </p:pic>
        <p:pic>
          <p:nvPicPr>
            <p:cNvPr id="134" name="Picture 133" descr="A coin next to a sign&#10;&#10;Description automatically generated">
              <a:extLst>
                <a:ext uri="{FF2B5EF4-FFF2-40B4-BE49-F238E27FC236}">
                  <a16:creationId xmlns:a16="http://schemas.microsoft.com/office/drawing/2014/main" id="{070D793A-EBFD-4729-B016-228B1B381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979" y="6026109"/>
              <a:ext cx="594806" cy="594806"/>
            </a:xfrm>
            <a:prstGeom prst="rect">
              <a:avLst/>
            </a:prstGeom>
          </p:spPr>
        </p:pic>
        <p:pic>
          <p:nvPicPr>
            <p:cNvPr id="135" name="Picture 134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5CE720F3-AC4E-49E0-A7CD-092DA2042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3693" y="6040180"/>
              <a:ext cx="594806" cy="594806"/>
            </a:xfrm>
            <a:prstGeom prst="rect">
              <a:avLst/>
            </a:prstGeom>
          </p:spPr>
        </p:pic>
        <p:pic>
          <p:nvPicPr>
            <p:cNvPr id="136" name="Picture 135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7A11D18C-C957-49FE-9585-0B2A6EAEF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066" y="6040758"/>
              <a:ext cx="594806" cy="594806"/>
            </a:xfrm>
            <a:prstGeom prst="rect">
              <a:avLst/>
            </a:prstGeom>
          </p:spPr>
        </p:pic>
        <p:pic>
          <p:nvPicPr>
            <p:cNvPr id="137" name="Picture 136" descr="A coin next to a sign&#10;&#10;Description automatically generated">
              <a:extLst>
                <a:ext uri="{FF2B5EF4-FFF2-40B4-BE49-F238E27FC236}">
                  <a16:creationId xmlns:a16="http://schemas.microsoft.com/office/drawing/2014/main" id="{9810CCA0-1771-4679-A05D-FB0B64A9C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550" y="6040180"/>
              <a:ext cx="594806" cy="594806"/>
            </a:xfrm>
            <a:prstGeom prst="rect">
              <a:avLst/>
            </a:prstGeom>
          </p:spPr>
        </p:pic>
        <p:pic>
          <p:nvPicPr>
            <p:cNvPr id="138" name="Picture 137" descr="An old photo of a person&#10;&#10;Description automatically generated">
              <a:extLst>
                <a:ext uri="{FF2B5EF4-FFF2-40B4-BE49-F238E27FC236}">
                  <a16:creationId xmlns:a16="http://schemas.microsoft.com/office/drawing/2014/main" id="{DB74BB65-0153-4E9F-9CF9-6A6D23109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993" y="6040180"/>
              <a:ext cx="594806" cy="594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9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13773 L -4.16667E-7 -1.11111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13634 L -3.125E-6 1.11111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6904-C8BC-4CA2-9C3E-726B6752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2700"/>
            <a:ext cx="10515600" cy="1325563"/>
          </a:xfrm>
        </p:spPr>
        <p:txBody>
          <a:bodyPr/>
          <a:lstStyle/>
          <a:p>
            <a:r>
              <a:rPr lang="en-US" dirty="0"/>
              <a:t>Forbes-Kelley pseudorandom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A20CE-434F-4C26-A3E2-01D3F941DF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640" y="1981200"/>
                <a:ext cx="11551920" cy="47815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Forbes and Kelley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fools (arbitrary-order) ROBPs,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“small-bias” distributions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Naor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Naor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1990]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uniform random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Beautiful proof (Fourier analysis)</a:t>
                </a:r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the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constant-width</a:t>
                </a:r>
                <a:r>
                  <a:rPr lang="en-US" dirty="0"/>
                  <a:t> case: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Spend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truly random bits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Assign values to </a:t>
                </a:r>
                <a:r>
                  <a:rPr lang="en-US" dirty="0">
                    <a:solidFill>
                      <a:schemeClr val="accent1"/>
                    </a:solidFill>
                  </a:rPr>
                  <a:t>half</a:t>
                </a:r>
                <a:r>
                  <a:rPr lang="en-US" dirty="0"/>
                  <a:t> the variables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Apply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restrictions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PRG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A20CE-434F-4C26-A3E2-01D3F941D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640" y="1981200"/>
                <a:ext cx="11551920" cy="4781550"/>
              </a:xfrm>
              <a:blipFill>
                <a:blip r:embed="rId2"/>
                <a:stretch>
                  <a:fillRect l="-950"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9A4C5FA-21B0-4F0B-95E1-EE72A1105CAA}"/>
              </a:ext>
            </a:extLst>
          </p:cNvPr>
          <p:cNvGrpSpPr/>
          <p:nvPr/>
        </p:nvGrpSpPr>
        <p:grpSpPr>
          <a:xfrm>
            <a:off x="1865278" y="1050485"/>
            <a:ext cx="8047767" cy="800282"/>
            <a:chOff x="1874803" y="4041335"/>
            <a:chExt cx="8047767" cy="8002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5FE9E2-D7C4-4097-A6F5-006BECE94E73}"/>
                </a:ext>
              </a:extLst>
            </p:cNvPr>
            <p:cNvGrpSpPr/>
            <p:nvPr/>
          </p:nvGrpSpPr>
          <p:grpSpPr>
            <a:xfrm>
              <a:off x="1874803" y="4043143"/>
              <a:ext cx="7970132" cy="737185"/>
              <a:chOff x="1918027" y="4407127"/>
              <a:chExt cx="7970132" cy="7371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997C507-8118-443B-92BA-2D7F2FF7C1BE}"/>
                      </a:ext>
                    </a:extLst>
                  </p:cNvPr>
                  <p:cNvSpPr txBox="1"/>
                  <p:nvPr/>
                </p:nvSpPr>
                <p:spPr>
                  <a:xfrm>
                    <a:off x="9213754" y="4407127"/>
                    <a:ext cx="67440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997C507-8118-443B-92BA-2D7F2FF7C1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3754" y="4407127"/>
                    <a:ext cx="674405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70E15FE-6DAE-4726-B788-B826889BD9E9}"/>
                  </a:ext>
                </a:extLst>
              </p:cNvPr>
              <p:cNvGrpSpPr/>
              <p:nvPr/>
            </p:nvGrpSpPr>
            <p:grpSpPr>
              <a:xfrm>
                <a:off x="1918027" y="4421776"/>
                <a:ext cx="7231590" cy="722536"/>
                <a:chOff x="1556869" y="4779585"/>
                <a:chExt cx="7231590" cy="722536"/>
              </a:xfrm>
            </p:grpSpPr>
            <p:pic>
              <p:nvPicPr>
                <p:cNvPr id="7" name="Picture 6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A00E8F28-8829-4BE5-AD27-ECDF20F161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97201" y="4892665"/>
                  <a:ext cx="594806" cy="594806"/>
                </a:xfrm>
                <a:prstGeom prst="rect">
                  <a:avLst/>
                </a:prstGeom>
              </p:spPr>
            </p:pic>
            <p:pic>
              <p:nvPicPr>
                <p:cNvPr id="8" name="Picture 7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615A5D6D-AE9F-40E4-839A-566E0E5A0C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6869" y="4878016"/>
                  <a:ext cx="594806" cy="594806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5DDA8331-D453-4F70-9FFB-247EDB2128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83028" y="4779585"/>
                      <a:ext cx="67440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5DDA8331-D453-4F70-9FFB-247EDB21288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83028" y="4779585"/>
                      <a:ext cx="674405" cy="70788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1CE3B3E6-B38B-4E06-8ED3-1EE9BD4A47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57400" y="4779585"/>
                      <a:ext cx="67440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1CE3B3E6-B38B-4E06-8ED3-1EE9BD4A477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7400" y="4779585"/>
                      <a:ext cx="674405" cy="70788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91AFAB5-A20B-40F8-AD9B-57BA42BAF3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94583" y="4779585"/>
                      <a:ext cx="67440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591AFAB5-A20B-40F8-AD9B-57BA42BAF3F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4583" y="4779585"/>
                      <a:ext cx="674405" cy="70788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26AC9CB2-E255-4E2C-801A-3135529302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8953" y="4794235"/>
                      <a:ext cx="67440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oMath>
                        </m:oMathPara>
                      </a14:m>
                      <a:endParaRPr lang="en-US" sz="4000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26AC9CB2-E255-4E2C-801A-31355293028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8953" y="4794235"/>
                      <a:ext cx="674405" cy="70788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3" name="Picture 12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ADC8BBD1-9155-4E4B-B071-1FDC8AB681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8454" y="4878016"/>
                  <a:ext cx="594806" cy="594806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CB5DB904-C2A1-4FBF-BCDC-BF66F6769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1567" y="4850775"/>
                  <a:ext cx="594806" cy="594806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0B9C5970-05FB-477F-A8FB-AF03178B34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7018" y="4821476"/>
                  <a:ext cx="594806" cy="594806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F4EF29C8-6C42-4FB4-8F03-64DABBC983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93653" y="4835547"/>
                  <a:ext cx="594806" cy="59480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9" name="Picture 28" descr="A close up of a coin&#10;&#10;Description automatically generated">
              <a:extLst>
                <a:ext uri="{FF2B5EF4-FFF2-40B4-BE49-F238E27FC236}">
                  <a16:creationId xmlns:a16="http://schemas.microsoft.com/office/drawing/2014/main" id="{3792FF70-0E04-41B7-B70E-A08686B35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522" y="4104432"/>
              <a:ext cx="737185" cy="737185"/>
            </a:xfrm>
            <a:prstGeom prst="rect">
              <a:avLst/>
            </a:prstGeom>
          </p:spPr>
        </p:pic>
        <p:pic>
          <p:nvPicPr>
            <p:cNvPr id="30" name="Picture 2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28D53BCF-5507-4CC3-B3E0-17353CD2C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69" y="4088401"/>
              <a:ext cx="737185" cy="737185"/>
            </a:xfrm>
            <a:prstGeom prst="rect">
              <a:avLst/>
            </a:prstGeom>
          </p:spPr>
        </p:pic>
        <p:pic>
          <p:nvPicPr>
            <p:cNvPr id="31" name="Picture 30" descr="A close up of a coin&#10;&#10;Description automatically generated">
              <a:extLst>
                <a:ext uri="{FF2B5EF4-FFF2-40B4-BE49-F238E27FC236}">
                  <a16:creationId xmlns:a16="http://schemas.microsoft.com/office/drawing/2014/main" id="{A0D2B9E9-04E2-4816-8A59-1ED3E626E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754" y="4084491"/>
              <a:ext cx="737185" cy="737185"/>
            </a:xfrm>
            <a:prstGeom prst="rect">
              <a:avLst/>
            </a:prstGeom>
          </p:spPr>
        </p:pic>
        <p:pic>
          <p:nvPicPr>
            <p:cNvPr id="32" name="Picture 31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159D9004-4B66-4E6A-B0A0-AE78C42D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086" y="4073752"/>
              <a:ext cx="737185" cy="737185"/>
            </a:xfrm>
            <a:prstGeom prst="rect">
              <a:avLst/>
            </a:prstGeom>
          </p:spPr>
        </p:pic>
        <p:pic>
          <p:nvPicPr>
            <p:cNvPr id="33" name="Picture 32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2ADC25B7-5CD1-41E5-8224-4088CA6D5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5385" y="4041335"/>
              <a:ext cx="737185" cy="737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1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6FB6-6C43-4D75-ABA8-54043DAB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947400" cy="1325563"/>
          </a:xfrm>
        </p:spPr>
        <p:txBody>
          <a:bodyPr/>
          <a:lstStyle/>
          <a:p>
            <a:r>
              <a:rPr lang="en-US" dirty="0"/>
              <a:t>Early termination   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[Gopalan,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Meka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Reingold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Trevisan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Vadhan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2012]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A1C29E-27C3-4D1D-9086-BD5FDCE60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021" y="1051288"/>
                <a:ext cx="11557757" cy="30249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In some cases, after only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/>
                  <a:t> restrictions, we can show that the function </a:t>
                </a:r>
                <a:r>
                  <a:rPr lang="en-US" dirty="0">
                    <a:solidFill>
                      <a:schemeClr val="accent1"/>
                    </a:solidFill>
                  </a:rPr>
                  <a:t>simplifies </a:t>
                </a:r>
                <a:r>
                  <a:rPr lang="en-US" dirty="0"/>
                  <a:t>in some sense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</a:t>
                </a:r>
                <a:r>
                  <a:rPr lang="en-US" dirty="0">
                    <a:solidFill>
                      <a:schemeClr val="accent1"/>
                    </a:solidFill>
                  </a:rPr>
                  <a:t> halt restriction process </a:t>
                </a:r>
                <a:r>
                  <a:rPr lang="en-US" dirty="0"/>
                  <a:t>and do something else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Near-optimal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1"/>
                    </a:solidFill>
                  </a:rPr>
                  <a:t>increasingly powerful subclasses</a:t>
                </a:r>
                <a:r>
                  <a:rPr lang="en-US" dirty="0"/>
                  <a:t> of constant-width ROBPs. Examples: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A1C29E-27C3-4D1D-9086-BD5FDCE60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021" y="1051288"/>
                <a:ext cx="11557757" cy="3024982"/>
              </a:xfrm>
              <a:blipFill>
                <a:blip r:embed="rId2"/>
                <a:stretch>
                  <a:fillRect l="-949" t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6659FCD-2786-45AA-993D-6A9CF3796C33}"/>
              </a:ext>
            </a:extLst>
          </p:cNvPr>
          <p:cNvGrpSpPr/>
          <p:nvPr/>
        </p:nvGrpSpPr>
        <p:grpSpPr>
          <a:xfrm>
            <a:off x="-619125" y="3960761"/>
            <a:ext cx="12211685" cy="3706864"/>
            <a:chOff x="-542925" y="3960761"/>
            <a:chExt cx="12211685" cy="37068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B010ECF-6511-4064-95FA-232D24940F6E}"/>
                </a:ext>
              </a:extLst>
            </p:cNvPr>
            <p:cNvSpPr/>
            <p:nvPr/>
          </p:nvSpPr>
          <p:spPr>
            <a:xfrm>
              <a:off x="-542925" y="3960761"/>
              <a:ext cx="10010775" cy="3706864"/>
            </a:xfrm>
            <a:prstGeom prst="round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B23200-08A9-420B-9151-DA9E6AED2D75}"/>
                </a:ext>
              </a:extLst>
            </p:cNvPr>
            <p:cNvSpPr txBox="1"/>
            <p:nvPr/>
          </p:nvSpPr>
          <p:spPr>
            <a:xfrm>
              <a:off x="675640" y="5793423"/>
              <a:ext cx="10993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400" dirty="0"/>
                <a:t>Read-once </a:t>
              </a:r>
              <a:r>
                <a:rPr lang="en-US" sz="2400" dirty="0">
                  <a:solidFill>
                    <a:schemeClr val="accent1"/>
                  </a:solidFill>
                </a:rPr>
                <a:t>CNFs</a:t>
              </a:r>
              <a:r>
                <a:rPr lang="en-US" sz="2400" dirty="0"/>
                <a:t> 		  </a:t>
              </a:r>
              <a:r>
                <a:rPr lang="en-US" sz="1400" dirty="0">
                  <a:solidFill>
                    <a:srgbClr val="C00000"/>
                  </a:solidFill>
                </a:rPr>
                <a:t>[De, </a:t>
              </a:r>
              <a:r>
                <a:rPr lang="en-US" sz="1400" dirty="0" err="1">
                  <a:solidFill>
                    <a:srgbClr val="C00000"/>
                  </a:solidFill>
                </a:rPr>
                <a:t>Etesami</a:t>
              </a:r>
              <a:r>
                <a:rPr lang="en-US" sz="1400" dirty="0">
                  <a:solidFill>
                    <a:srgbClr val="C00000"/>
                  </a:solidFill>
                </a:rPr>
                <a:t>, </a:t>
              </a:r>
              <a:r>
                <a:rPr lang="en-US" sz="1400" dirty="0" err="1">
                  <a:solidFill>
                    <a:srgbClr val="C00000"/>
                  </a:solidFill>
                </a:rPr>
                <a:t>Trevisan</a:t>
              </a:r>
              <a:r>
                <a:rPr lang="en-US" sz="1400" dirty="0">
                  <a:solidFill>
                    <a:srgbClr val="C00000"/>
                  </a:solidFill>
                </a:rPr>
                <a:t>, </a:t>
              </a:r>
              <a:r>
                <a:rPr lang="en-US" sz="1400" dirty="0" err="1">
                  <a:solidFill>
                    <a:srgbClr val="C00000"/>
                  </a:solidFill>
                </a:rPr>
                <a:t>Tulsiani</a:t>
              </a:r>
              <a:r>
                <a:rPr lang="en-US" sz="1400" dirty="0">
                  <a:solidFill>
                    <a:srgbClr val="C00000"/>
                  </a:solidFill>
                </a:rPr>
                <a:t> 2010]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				   [Gopalan, </a:t>
              </a:r>
              <a:r>
                <a:rPr lang="en-US" dirty="0" err="1">
                  <a:solidFill>
                    <a:srgbClr val="C00000"/>
                  </a:solidFill>
                </a:rPr>
                <a:t>Meka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</a:rPr>
                <a:t>Reingold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</a:rPr>
                <a:t>Trevisan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</a:rPr>
                <a:t>Vadhan</a:t>
              </a:r>
              <a:r>
                <a:rPr lang="en-US" dirty="0">
                  <a:solidFill>
                    <a:srgbClr val="C00000"/>
                  </a:solidFill>
                </a:rPr>
                <a:t> 2012]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				   </a:t>
              </a:r>
              <a:r>
                <a:rPr lang="en-US" sz="1400" dirty="0">
                  <a:solidFill>
                    <a:srgbClr val="C00000"/>
                  </a:solidFill>
                </a:rPr>
                <a:t>[Doron, </a:t>
              </a:r>
              <a:r>
                <a:rPr lang="en-US" sz="1400" dirty="0" err="1">
                  <a:solidFill>
                    <a:srgbClr val="C00000"/>
                  </a:solidFill>
                </a:rPr>
                <a:t>Hatami</a:t>
              </a:r>
              <a:r>
                <a:rPr lang="en-US" sz="1400" dirty="0">
                  <a:solidFill>
                    <a:srgbClr val="C00000"/>
                  </a:solidFill>
                </a:rPr>
                <a:t>, H 2020]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59B10D-9D7D-417B-97D8-6798BF15C972}"/>
              </a:ext>
            </a:extLst>
          </p:cNvPr>
          <p:cNvGrpSpPr/>
          <p:nvPr/>
        </p:nvGrpSpPr>
        <p:grpSpPr>
          <a:xfrm>
            <a:off x="676781" y="4924186"/>
            <a:ext cx="10993120" cy="886731"/>
            <a:chOff x="1762760" y="5296499"/>
            <a:chExt cx="10993120" cy="8867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1033867-36C6-4400-B7D2-0F117E7AFCF1}"/>
                    </a:ext>
                  </a:extLst>
                </p:cNvPr>
                <p:cNvSpPr txBox="1"/>
                <p:nvPr/>
              </p:nvSpPr>
              <p:spPr>
                <a:xfrm>
                  <a:off x="1762760" y="5296499"/>
                  <a:ext cx="109931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US" sz="2400" dirty="0"/>
                    <a:t>Read-once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2400" dirty="0"/>
                    <a:t> 		 </a:t>
                  </a:r>
                  <a:r>
                    <a:rPr lang="en-US" sz="1400" dirty="0">
                      <a:solidFill>
                        <a:srgbClr val="C00000"/>
                      </a:solidFill>
                    </a:rPr>
                    <a:t>[Chen, Steinke, </a:t>
                  </a:r>
                  <a:r>
                    <a:rPr lang="en-US" sz="1400" dirty="0" err="1">
                      <a:solidFill>
                        <a:srgbClr val="C00000"/>
                      </a:solidFill>
                    </a:rPr>
                    <a:t>Vadhan</a:t>
                  </a:r>
                  <a:r>
                    <a:rPr lang="en-US" sz="1400" dirty="0">
                      <a:solidFill>
                        <a:srgbClr val="C00000"/>
                      </a:solidFill>
                    </a:rPr>
                    <a:t> 2015]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 [Doron, </a:t>
                  </a:r>
                  <a:r>
                    <a:rPr lang="en-US" dirty="0" err="1">
                      <a:solidFill>
                        <a:srgbClr val="C00000"/>
                      </a:solidFill>
                    </a:rPr>
                    <a:t>Hatami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, H 2019]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1033867-36C6-4400-B7D2-0F117E7AF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2760" y="5296499"/>
                  <a:ext cx="10993120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45FAF26-A2C4-4F5F-BC9F-9AF1FC35D197}"/>
                    </a:ext>
                  </a:extLst>
                </p:cNvPr>
                <p:cNvSpPr txBox="1"/>
                <p:nvPr/>
              </p:nvSpPr>
              <p:spPr>
                <a:xfrm rot="16200000">
                  <a:off x="2943040" y="5712818"/>
                  <a:ext cx="4791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45FAF26-A2C4-4F5F-BC9F-9AF1FC35D1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943040" y="5712818"/>
                  <a:ext cx="47915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FDBEE3-52E1-458A-9524-44CE2056BC2E}"/>
              </a:ext>
            </a:extLst>
          </p:cNvPr>
          <p:cNvGrpSpPr/>
          <p:nvPr/>
        </p:nvGrpSpPr>
        <p:grpSpPr>
          <a:xfrm>
            <a:off x="-376813" y="3960761"/>
            <a:ext cx="10993120" cy="1039338"/>
            <a:chOff x="690880" y="4339683"/>
            <a:chExt cx="10993120" cy="10393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04A617-1BF4-425D-B10E-38C494DF87D0}"/>
                </a:ext>
              </a:extLst>
            </p:cNvPr>
            <p:cNvSpPr txBox="1"/>
            <p:nvPr/>
          </p:nvSpPr>
          <p:spPr>
            <a:xfrm>
              <a:off x="690880" y="4339683"/>
              <a:ext cx="10993120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400" dirty="0"/>
                <a:t>Constant-width </a:t>
              </a:r>
              <a:r>
                <a:rPr lang="en-US" sz="2400" dirty="0">
                  <a:solidFill>
                    <a:schemeClr val="accent1"/>
                  </a:solidFill>
                </a:rPr>
                <a:t>monotone ROBPs  </a:t>
              </a:r>
              <a:r>
                <a:rPr lang="en-US" sz="2400" dirty="0"/>
                <a:t> </a:t>
              </a:r>
              <a:r>
                <a:rPr lang="en-US" dirty="0">
                  <a:solidFill>
                    <a:srgbClr val="C00000"/>
                  </a:solidFill>
                </a:rPr>
                <a:t>[Doron, </a:t>
              </a:r>
              <a:r>
                <a:rPr lang="en-US" dirty="0" err="1">
                  <a:solidFill>
                    <a:srgbClr val="C00000"/>
                  </a:solidFill>
                </a:rPr>
                <a:t>Meka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</a:rPr>
                <a:t>Reingold</a:t>
              </a:r>
              <a:r>
                <a:rPr lang="en-US" dirty="0">
                  <a:solidFill>
                    <a:srgbClr val="C00000"/>
                  </a:solidFill>
                </a:rPr>
                <a:t>, Tal, </a:t>
              </a:r>
              <a:r>
                <a:rPr lang="en-US" dirty="0" err="1">
                  <a:solidFill>
                    <a:srgbClr val="C00000"/>
                  </a:solidFill>
                </a:rPr>
                <a:t>Vadhan</a:t>
              </a:r>
              <a:r>
                <a:rPr lang="en-US" dirty="0">
                  <a:solidFill>
                    <a:srgbClr val="C00000"/>
                  </a:solidFill>
                </a:rPr>
                <a:t> 2021]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DB031D5-9078-4983-AEE4-A7A01ECE9624}"/>
                    </a:ext>
                  </a:extLst>
                </p:cNvPr>
                <p:cNvSpPr txBox="1"/>
                <p:nvPr/>
              </p:nvSpPr>
              <p:spPr>
                <a:xfrm rot="16200000">
                  <a:off x="2943040" y="4908609"/>
                  <a:ext cx="4791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DB031D5-9078-4983-AEE4-A7A01ECE9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943040" y="4908609"/>
                  <a:ext cx="47915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88E872E6-E58F-4F79-8C66-0FACC97D5E29}"/>
              </a:ext>
            </a:extLst>
          </p:cNvPr>
          <p:cNvSpPr/>
          <p:nvPr/>
        </p:nvSpPr>
        <p:spPr>
          <a:xfrm>
            <a:off x="9953625" y="1558141"/>
            <a:ext cx="2137153" cy="1201756"/>
          </a:xfrm>
          <a:prstGeom prst="cloudCallout">
            <a:avLst>
              <a:gd name="adj1" fmla="val -52834"/>
              <a:gd name="adj2" fmla="val -4823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Switching lemma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B92841-D9E4-445E-A063-08741FE08D80}"/>
                  </a:ext>
                </a:extLst>
              </p:cNvPr>
              <p:cNvSpPr txBox="1"/>
              <p:nvPr/>
            </p:nvSpPr>
            <p:spPr>
              <a:xfrm>
                <a:off x="9391650" y="4549833"/>
                <a:ext cx="26991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Also other classes, e.g.,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polynomials</a:t>
                </a:r>
                <a:r>
                  <a:rPr lang="en-US" dirty="0">
                    <a:solidFill>
                      <a:schemeClr val="tx1"/>
                    </a:solidFill>
                  </a:rPr>
                  <a:t> over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  <a:p>
                <a:br>
                  <a:rPr lang="en-US" sz="1400" dirty="0">
                    <a:solidFill>
                      <a:srgbClr val="C00000"/>
                    </a:solidFill>
                  </a:rPr>
                </a:br>
                <a:r>
                  <a:rPr lang="en-US" sz="1200" dirty="0">
                    <a:solidFill>
                      <a:srgbClr val="C00000"/>
                    </a:solidFill>
                  </a:rPr>
                  <a:t>[Lee, Viola 2020]</a:t>
                </a:r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en-US" sz="1600" dirty="0">
                    <a:solidFill>
                      <a:srgbClr val="C00000"/>
                    </a:solidFill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Tal 2019]</a:t>
                </a:r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en-US" sz="1200" dirty="0">
                    <a:solidFill>
                      <a:srgbClr val="C00000"/>
                    </a:solidFill>
                  </a:rPr>
                  <a:t>[Lee 2019]</a:t>
                </a:r>
                <a:br>
                  <a:rPr lang="en-US" sz="1400" dirty="0">
                    <a:solidFill>
                      <a:srgbClr val="C00000"/>
                    </a:solidFill>
                  </a:rPr>
                </a:br>
                <a:r>
                  <a:rPr lang="en-US" sz="1200" dirty="0">
                    <a:solidFill>
                      <a:srgbClr val="C00000"/>
                    </a:solidFill>
                  </a:rPr>
                  <a:t>[Doron,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Hatami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H 2020]</a:t>
                </a:r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B92841-D9E4-445E-A063-08741FE08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650" y="4549833"/>
                <a:ext cx="2699128" cy="1938992"/>
              </a:xfrm>
              <a:prstGeom prst="rect">
                <a:avLst/>
              </a:prstGeom>
              <a:blipFill>
                <a:blip r:embed="rId6"/>
                <a:stretch>
                  <a:fillRect l="-2036" t="-1572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63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7821-1FF6-4E77-92D7-49B51D37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66" y="87710"/>
            <a:ext cx="10515600" cy="1325563"/>
          </a:xfrm>
        </p:spPr>
        <p:txBody>
          <a:bodyPr/>
          <a:lstStyle/>
          <a:p>
            <a:r>
              <a:rPr lang="en-US" dirty="0"/>
              <a:t>Monotone ROBPs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[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Meka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, Zuckerman 2010]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6CCB8-683A-4C1A-A90E-80C6BE830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878" y="1689736"/>
                <a:ext cx="10515600" cy="4977763"/>
              </a:xfrm>
            </p:spPr>
            <p:txBody>
              <a:bodyPr/>
              <a:lstStyle/>
              <a:p>
                <a:r>
                  <a:rPr lang="en-US" dirty="0"/>
                  <a:t>Assumption: Each transition is monotone </a:t>
                </a:r>
                <a:r>
                  <a:rPr lang="en-US" dirty="0">
                    <a:solidFill>
                      <a:schemeClr val="accent1"/>
                    </a:solidFill>
                  </a:rPr>
                  <a:t>as a </a:t>
                </a:r>
                <a:r>
                  <a:rPr lang="en-US" dirty="0">
                    <a:solidFill>
                      <a:srgbClr val="4472C4"/>
                    </a:solidFill>
                  </a:rPr>
                  <a:t>function</a:t>
                </a:r>
                <a:r>
                  <a:rPr lang="en-US" dirty="0">
                    <a:solidFill>
                      <a:schemeClr val="accent1"/>
                    </a:solidFill>
                  </a:rPr>
                  <a:t> of the state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Equivalent: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layers,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-edges </a:t>
                </a:r>
                <a:r>
                  <a:rPr lang="en-US" dirty="0">
                    <a:solidFill>
                      <a:schemeClr val="accent1"/>
                    </a:solidFill>
                  </a:rPr>
                  <a:t>do not cross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Techniques designed for </a:t>
                </a:r>
                <a:r>
                  <a:rPr lang="en-US" dirty="0">
                    <a:solidFill>
                      <a:srgbClr val="4472C4"/>
                    </a:solidFill>
                  </a:rPr>
                  <a:t>arbitrary-order</a:t>
                </a:r>
                <a:r>
                  <a:rPr lang="en-US" dirty="0"/>
                  <a:t> programs are useful even for </a:t>
                </a:r>
                <a:r>
                  <a:rPr lang="en-US" dirty="0">
                    <a:solidFill>
                      <a:srgbClr val="4472C4"/>
                    </a:solidFill>
                  </a:rPr>
                  <a:t>standard-order</a:t>
                </a:r>
                <a:r>
                  <a:rPr lang="en-US" dirty="0"/>
                  <a:t> programs!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6CCB8-683A-4C1A-A90E-80C6BE830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878" y="1689736"/>
                <a:ext cx="10515600" cy="4977763"/>
              </a:xfrm>
              <a:blipFill>
                <a:blip r:embed="rId2"/>
                <a:stretch>
                  <a:fillRect l="-1043" t="-1958" r="-464" b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5B5A204-55D4-4F7A-8479-AC4EB1FE2B4C}"/>
              </a:ext>
            </a:extLst>
          </p:cNvPr>
          <p:cNvGrpSpPr/>
          <p:nvPr/>
        </p:nvGrpSpPr>
        <p:grpSpPr>
          <a:xfrm>
            <a:off x="10669890" y="1505071"/>
            <a:ext cx="1216092" cy="4009122"/>
            <a:chOff x="10680581" y="1489451"/>
            <a:chExt cx="1216092" cy="400912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1482C6F-27DB-4C84-AFAB-80FDB983FE60}"/>
                </a:ext>
              </a:extLst>
            </p:cNvPr>
            <p:cNvCxnSpPr>
              <a:cxnSpLocks/>
              <a:stCxn id="12" idx="6"/>
              <a:endCxn id="17" idx="2"/>
            </p:cNvCxnSpPr>
            <p:nvPr/>
          </p:nvCxnSpPr>
          <p:spPr>
            <a:xfrm>
              <a:off x="10857865" y="4275266"/>
              <a:ext cx="861525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4923162-54D7-4C76-85EA-C96D4A5FEEF4}"/>
                </a:ext>
              </a:extLst>
            </p:cNvPr>
            <p:cNvCxnSpPr>
              <a:cxnSpLocks/>
              <a:stCxn id="13" idx="7"/>
              <a:endCxn id="17" idx="3"/>
            </p:cNvCxnSpPr>
            <p:nvPr/>
          </p:nvCxnSpPr>
          <p:spPr>
            <a:xfrm flipV="1">
              <a:off x="10831902" y="4337945"/>
              <a:ext cx="913450" cy="73616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26EAEF-E70F-49E7-AF78-725D5BE75249}"/>
                </a:ext>
              </a:extLst>
            </p:cNvPr>
            <p:cNvSpPr/>
            <p:nvPr/>
          </p:nvSpPr>
          <p:spPr>
            <a:xfrm>
              <a:off x="10680582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274364-89F9-432E-8A2C-FE3093709F75}"/>
                </a:ext>
              </a:extLst>
            </p:cNvPr>
            <p:cNvSpPr/>
            <p:nvPr/>
          </p:nvSpPr>
          <p:spPr>
            <a:xfrm>
              <a:off x="10680582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CC7500-562B-4AE5-A58D-7FF45B6BF29F}"/>
                </a:ext>
              </a:extLst>
            </p:cNvPr>
            <p:cNvSpPr/>
            <p:nvPr/>
          </p:nvSpPr>
          <p:spPr>
            <a:xfrm>
              <a:off x="10680582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D0BFAB-78BC-4C7E-813F-6BCCEEA2FE52}"/>
                </a:ext>
              </a:extLst>
            </p:cNvPr>
            <p:cNvSpPr/>
            <p:nvPr/>
          </p:nvSpPr>
          <p:spPr>
            <a:xfrm>
              <a:off x="10680582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9CA59E-D7F5-4EFB-AE2C-A272B18DF65D}"/>
                </a:ext>
              </a:extLst>
            </p:cNvPr>
            <p:cNvSpPr/>
            <p:nvPr/>
          </p:nvSpPr>
          <p:spPr>
            <a:xfrm>
              <a:off x="10680581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29A71B-FD89-471D-8DA4-33EE10284A3A}"/>
                </a:ext>
              </a:extLst>
            </p:cNvPr>
            <p:cNvSpPr/>
            <p:nvPr/>
          </p:nvSpPr>
          <p:spPr>
            <a:xfrm>
              <a:off x="11719390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874410-C53B-40C5-83F5-D3E94DE00726}"/>
                </a:ext>
              </a:extLst>
            </p:cNvPr>
            <p:cNvSpPr/>
            <p:nvPr/>
          </p:nvSpPr>
          <p:spPr>
            <a:xfrm>
              <a:off x="11719390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35030E-FF5E-4FC3-A162-CF44D8BADB7D}"/>
                </a:ext>
              </a:extLst>
            </p:cNvPr>
            <p:cNvSpPr/>
            <p:nvPr/>
          </p:nvSpPr>
          <p:spPr>
            <a:xfrm>
              <a:off x="11719390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93FE2D-705F-4BEE-B90E-2CB15D573EB7}"/>
                </a:ext>
              </a:extLst>
            </p:cNvPr>
            <p:cNvSpPr/>
            <p:nvPr/>
          </p:nvSpPr>
          <p:spPr>
            <a:xfrm>
              <a:off x="11719390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2A69D3-4230-4819-BC0C-382365370ECC}"/>
                </a:ext>
              </a:extLst>
            </p:cNvPr>
            <p:cNvSpPr/>
            <p:nvPr/>
          </p:nvSpPr>
          <p:spPr>
            <a:xfrm>
              <a:off x="11719389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8FE35D-6C59-469B-BD1E-B152650F5BE0}"/>
                </a:ext>
              </a:extLst>
            </p:cNvPr>
            <p:cNvCxnSpPr>
              <a:cxnSpLocks/>
              <a:stCxn id="9" idx="6"/>
              <a:endCxn id="15" idx="1"/>
            </p:cNvCxnSpPr>
            <p:nvPr/>
          </p:nvCxnSpPr>
          <p:spPr>
            <a:xfrm>
              <a:off x="10857865" y="1690688"/>
              <a:ext cx="887487" cy="7988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F7DB443-504F-446E-86AF-2C8D803087E1}"/>
                </a:ext>
              </a:extLst>
            </p:cNvPr>
            <p:cNvCxnSpPr>
              <a:cxnSpLocks/>
              <a:stCxn id="10" idx="6"/>
              <a:endCxn id="15" idx="2"/>
            </p:cNvCxnSpPr>
            <p:nvPr/>
          </p:nvCxnSpPr>
          <p:spPr>
            <a:xfrm>
              <a:off x="10857865" y="2552214"/>
              <a:ext cx="8615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3E6245E-5A0B-474B-AB90-D0A095CA9F4A}"/>
                </a:ext>
              </a:extLst>
            </p:cNvPr>
            <p:cNvCxnSpPr>
              <a:cxnSpLocks/>
              <a:stCxn id="11" idx="7"/>
              <a:endCxn id="15" idx="3"/>
            </p:cNvCxnSpPr>
            <p:nvPr/>
          </p:nvCxnSpPr>
          <p:spPr>
            <a:xfrm flipV="1">
              <a:off x="10831903" y="2614893"/>
              <a:ext cx="913449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C9B82DF-98BE-49F4-B721-CFF8637C5BD7}"/>
                </a:ext>
              </a:extLst>
            </p:cNvPr>
            <p:cNvCxnSpPr>
              <a:cxnSpLocks/>
              <a:stCxn id="13" idx="6"/>
              <a:endCxn id="18" idx="2"/>
            </p:cNvCxnSpPr>
            <p:nvPr/>
          </p:nvCxnSpPr>
          <p:spPr>
            <a:xfrm>
              <a:off x="10857864" y="5136792"/>
              <a:ext cx="8615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6B5975-CBF5-4F73-8812-F65702F4A585}"/>
                </a:ext>
              </a:extLst>
            </p:cNvPr>
            <p:cNvCxnSpPr>
              <a:cxnSpLocks/>
              <a:stCxn id="12" idx="7"/>
              <a:endCxn id="16" idx="3"/>
            </p:cNvCxnSpPr>
            <p:nvPr/>
          </p:nvCxnSpPr>
          <p:spPr>
            <a:xfrm flipV="1">
              <a:off x="10831903" y="3476419"/>
              <a:ext cx="913449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BC3196-A112-44C5-BA62-2BEBB23A650A}"/>
                </a:ext>
              </a:extLst>
            </p:cNvPr>
            <p:cNvSpPr txBox="1"/>
            <p:nvPr/>
          </p:nvSpPr>
          <p:spPr>
            <a:xfrm>
              <a:off x="10965706" y="1489451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36DF0E-2CF0-4A63-91A4-A717C37EF586}"/>
                </a:ext>
              </a:extLst>
            </p:cNvPr>
            <p:cNvSpPr txBox="1"/>
            <p:nvPr/>
          </p:nvSpPr>
          <p:spPr>
            <a:xfrm>
              <a:off x="10810302" y="2203246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FF6F6F-1F99-4FC1-88CF-EA81DB7DBDC5}"/>
                </a:ext>
              </a:extLst>
            </p:cNvPr>
            <p:cNvSpPr txBox="1"/>
            <p:nvPr/>
          </p:nvSpPr>
          <p:spPr>
            <a:xfrm>
              <a:off x="10769222" y="2925101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EC7CFE-E5F5-4AEA-B7C2-8CDD6449AA8D}"/>
                </a:ext>
              </a:extLst>
            </p:cNvPr>
            <p:cNvSpPr txBox="1"/>
            <p:nvPr/>
          </p:nvSpPr>
          <p:spPr>
            <a:xfrm>
              <a:off x="10941810" y="5129241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DAF5B1-19B8-4624-BB9E-B20FD9F937E2}"/>
                </a:ext>
              </a:extLst>
            </p:cNvPr>
            <p:cNvSpPr txBox="1"/>
            <p:nvPr/>
          </p:nvSpPr>
          <p:spPr>
            <a:xfrm>
              <a:off x="10769222" y="3734249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3977B05-A3D2-4E8E-850A-F644DA2153C2}"/>
                </a:ext>
              </a:extLst>
            </p:cNvPr>
            <p:cNvCxnSpPr>
              <a:cxnSpLocks/>
              <a:stCxn id="9" idx="5"/>
              <a:endCxn id="16" idx="0"/>
            </p:cNvCxnSpPr>
            <p:nvPr/>
          </p:nvCxnSpPr>
          <p:spPr>
            <a:xfrm>
              <a:off x="10831903" y="1753367"/>
              <a:ext cx="976129" cy="1571731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688C4FD-0B93-4A07-8E41-467A1D65E2C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0831902" y="2614893"/>
              <a:ext cx="913450" cy="73616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4FC6EFB-0FA3-4DF5-9145-E0DC35DCBF1A}"/>
                </a:ext>
              </a:extLst>
            </p:cNvPr>
            <p:cNvCxnSpPr>
              <a:cxnSpLocks/>
              <a:stCxn id="11" idx="5"/>
              <a:endCxn id="17" idx="1"/>
            </p:cNvCxnSpPr>
            <p:nvPr/>
          </p:nvCxnSpPr>
          <p:spPr>
            <a:xfrm>
              <a:off x="10831903" y="3476419"/>
              <a:ext cx="913449" cy="73616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2962C78-B544-43BD-B7B8-30196583B8E0}"/>
                  </a:ext>
                </a:extLst>
              </p:cNvPr>
              <p:cNvSpPr txBox="1"/>
              <p:nvPr/>
            </p:nvSpPr>
            <p:spPr>
              <a:xfrm>
                <a:off x="924979" y="3216000"/>
                <a:ext cx="8570719" cy="192886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[Doron, </a:t>
                </a:r>
                <a:r>
                  <a:rPr lang="en-US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dirty="0">
                    <a:solidFill>
                      <a:srgbClr val="C00000"/>
                    </a:solidFill>
                  </a:rPr>
                  <a:t>, Tal,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2021]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-PRG for width-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length-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monotone</a:t>
                </a:r>
                <a:r>
                  <a:rPr lang="en-US" sz="2800" dirty="0">
                    <a:solidFill>
                      <a:schemeClr val="tx1"/>
                    </a:solidFill>
                  </a:rPr>
                  <a:t> ROBPs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2962C78-B544-43BD-B7B8-30196583B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79" y="3216000"/>
                <a:ext cx="8570719" cy="1928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4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110E-07DC-4D72-824E-53640CCA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55"/>
            <a:ext cx="10515600" cy="1325563"/>
          </a:xfrm>
        </p:spPr>
        <p:txBody>
          <a:bodyPr/>
          <a:lstStyle/>
          <a:p>
            <a:r>
              <a:rPr lang="en-US" dirty="0"/>
              <a:t>Challenge: </a:t>
            </a:r>
            <a:r>
              <a:rPr lang="en-US" dirty="0">
                <a:solidFill>
                  <a:schemeClr val="accent1"/>
                </a:solidFill>
              </a:rPr>
              <a:t>Parity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BF4F-AFFF-44D7-BCC7-BCDA84BE9A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373" y="1333346"/>
                <a:ext cx="11268303" cy="55683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can be computed by a constant-width ROBP, then so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Early termination approach seems to break down here 🙁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Derandomization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without PRGs?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BF4F-AFFF-44D7-BCC7-BCDA84BE9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373" y="1333346"/>
                <a:ext cx="11268303" cy="5568393"/>
              </a:xfrm>
              <a:blipFill>
                <a:blip r:embed="rId2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5D6E2D8-AABE-490D-999C-AE760011F72C}"/>
              </a:ext>
            </a:extLst>
          </p:cNvPr>
          <p:cNvGrpSpPr/>
          <p:nvPr/>
        </p:nvGrpSpPr>
        <p:grpSpPr>
          <a:xfrm>
            <a:off x="1830826" y="3538230"/>
            <a:ext cx="8775573" cy="2758268"/>
            <a:chOff x="1281945" y="3282347"/>
            <a:chExt cx="8954890" cy="281462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EC55D82-04B0-4F0A-A747-B77277EE7F2C}"/>
                </a:ext>
              </a:extLst>
            </p:cNvPr>
            <p:cNvCxnSpPr>
              <a:cxnSpLocks/>
              <a:stCxn id="68" idx="0"/>
              <a:endCxn id="42" idx="5"/>
            </p:cNvCxnSpPr>
            <p:nvPr/>
          </p:nvCxnSpPr>
          <p:spPr>
            <a:xfrm flipH="1" flipV="1">
              <a:off x="8757772" y="4537307"/>
              <a:ext cx="737324" cy="4270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BA13C85-E1AC-451F-9254-5E838F062870}"/>
                </a:ext>
              </a:extLst>
            </p:cNvPr>
            <p:cNvCxnSpPr>
              <a:cxnSpLocks/>
              <a:stCxn id="72" idx="1"/>
              <a:endCxn id="44" idx="5"/>
            </p:cNvCxnSpPr>
            <p:nvPr/>
          </p:nvCxnSpPr>
          <p:spPr>
            <a:xfrm flipH="1" flipV="1">
              <a:off x="4106728" y="4430459"/>
              <a:ext cx="1479273" cy="57166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202B94-BE6B-424E-A0BA-3835E584CE1E}"/>
                </a:ext>
              </a:extLst>
            </p:cNvPr>
            <p:cNvCxnSpPr>
              <a:cxnSpLocks/>
              <a:stCxn id="70" idx="0"/>
              <a:endCxn id="42" idx="3"/>
            </p:cNvCxnSpPr>
            <p:nvPr/>
          </p:nvCxnSpPr>
          <p:spPr>
            <a:xfrm flipV="1">
              <a:off x="7729691" y="4537307"/>
              <a:ext cx="681280" cy="349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E7AFA1-8F93-46EA-A489-9BFB43F8125C}"/>
                </a:ext>
              </a:extLst>
            </p:cNvPr>
            <p:cNvCxnSpPr>
              <a:cxnSpLocks/>
              <a:stCxn id="76" idx="7"/>
              <a:endCxn id="44" idx="3"/>
            </p:cNvCxnSpPr>
            <p:nvPr/>
          </p:nvCxnSpPr>
          <p:spPr>
            <a:xfrm flipV="1">
              <a:off x="2254133" y="4430459"/>
              <a:ext cx="1505794" cy="5733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CC9096C-F220-43FC-B983-3683F307BF4B}"/>
                </a:ext>
              </a:extLst>
            </p:cNvPr>
            <p:cNvGrpSpPr/>
            <p:nvPr/>
          </p:nvGrpSpPr>
          <p:grpSpPr>
            <a:xfrm>
              <a:off x="6180859" y="3282347"/>
              <a:ext cx="490451" cy="490451"/>
              <a:chOff x="6180859" y="1690687"/>
              <a:chExt cx="490451" cy="490451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C157418-0E1C-48FE-946E-AE5E7689F056}"/>
                  </a:ext>
                </a:extLst>
              </p:cNvPr>
              <p:cNvSpPr/>
              <p:nvPr/>
            </p:nvSpPr>
            <p:spPr>
              <a:xfrm>
                <a:off x="6180859" y="1690687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774D2510-6AF0-481D-A02F-E0731E1B09AC}"/>
                      </a:ext>
                    </a:extLst>
                  </p:cNvPr>
                  <p:cNvSpPr txBox="1"/>
                  <p:nvPr/>
                </p:nvSpPr>
                <p:spPr>
                  <a:xfrm>
                    <a:off x="6180859" y="1751246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774D2510-6AF0-481D-A02F-E0731E1B09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0859" y="1751246"/>
                    <a:ext cx="490451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62E8B6D-3AF8-4584-AFA7-B81A038C8F01}"/>
                </a:ext>
              </a:extLst>
            </p:cNvPr>
            <p:cNvGrpSpPr/>
            <p:nvPr/>
          </p:nvGrpSpPr>
          <p:grpSpPr>
            <a:xfrm>
              <a:off x="1835507" y="4931969"/>
              <a:ext cx="490451" cy="490451"/>
              <a:chOff x="5605549" y="1795549"/>
              <a:chExt cx="490451" cy="490451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1F2AF47-C7EE-436A-919A-97C200E6A26E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F980246-D8DA-46B9-89A4-60E5AE3B156B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F980246-D8DA-46B9-89A4-60E5AE3B15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013E1CA-630E-48E9-B4CE-E1510B37C317}"/>
                </a:ext>
              </a:extLst>
            </p:cNvPr>
            <p:cNvGrpSpPr/>
            <p:nvPr/>
          </p:nvGrpSpPr>
          <p:grpSpPr>
            <a:xfrm>
              <a:off x="3510054" y="4930295"/>
              <a:ext cx="490451" cy="490451"/>
              <a:chOff x="5605549" y="1795549"/>
              <a:chExt cx="490451" cy="49045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79D97FE-759C-46BE-B36F-BD4A1FD707ED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DEC17F5-1CF2-4990-93E5-C0EAFB193D30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DEC17F5-1CF2-4990-93E5-C0EAFB193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04D537-679C-4A23-A94A-85ED737A9A5D}"/>
                </a:ext>
              </a:extLst>
            </p:cNvPr>
            <p:cNvGrpSpPr/>
            <p:nvPr/>
          </p:nvGrpSpPr>
          <p:grpSpPr>
            <a:xfrm>
              <a:off x="5514176" y="4930296"/>
              <a:ext cx="490451" cy="490451"/>
              <a:chOff x="5605549" y="1795549"/>
              <a:chExt cx="490451" cy="49045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03EC29EE-0BF9-4C5A-A15C-722BF15CE3F8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59E2702-2CC5-4D3E-90C9-AFD0DA2E6355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59E2702-2CC5-4D3E-90C9-AFD0DA2E63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95D4B99-400E-4B45-8725-D4D1B9375E8F}"/>
                </a:ext>
              </a:extLst>
            </p:cNvPr>
            <p:cNvGrpSpPr/>
            <p:nvPr/>
          </p:nvGrpSpPr>
          <p:grpSpPr>
            <a:xfrm>
              <a:off x="7484465" y="4886547"/>
              <a:ext cx="490451" cy="490451"/>
              <a:chOff x="5605549" y="1795549"/>
              <a:chExt cx="490451" cy="490451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33F16F0-2FEC-45F3-AC9A-FB90D5B4AD28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BCD7B9CF-2526-4022-A0B5-78FFA86179E3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BCD7B9CF-2526-4022-A0B5-78FFA86179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13F63F-6401-447E-A969-044FC9FEB82F}"/>
                </a:ext>
              </a:extLst>
            </p:cNvPr>
            <p:cNvGrpSpPr/>
            <p:nvPr/>
          </p:nvGrpSpPr>
          <p:grpSpPr>
            <a:xfrm>
              <a:off x="9249870" y="4964362"/>
              <a:ext cx="490451" cy="490451"/>
              <a:chOff x="5605549" y="1795549"/>
              <a:chExt cx="490451" cy="490451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50DA82E-DBE0-4A27-B345-B39845996B14}"/>
                  </a:ext>
                </a:extLst>
              </p:cNvPr>
              <p:cNvSpPr/>
              <p:nvPr/>
            </p:nvSpPr>
            <p:spPr>
              <a:xfrm>
                <a:off x="5605549" y="17955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65510A00-990B-4CF8-AD6B-65484E71D911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65510A00-990B-4CF8-AD6B-65484E71D9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549" y="1856108"/>
                    <a:ext cx="490451" cy="3768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94A7FD0-E724-4CEC-B0D6-608744894F72}"/>
                </a:ext>
              </a:extLst>
            </p:cNvPr>
            <p:cNvCxnSpPr>
              <a:cxnSpLocks/>
              <a:stCxn id="74" idx="0"/>
              <a:endCxn id="44" idx="4"/>
            </p:cNvCxnSpPr>
            <p:nvPr/>
          </p:nvCxnSpPr>
          <p:spPr>
            <a:xfrm flipV="1">
              <a:off x="3755280" y="4502284"/>
              <a:ext cx="178048" cy="4280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BAE10F-DDC9-4025-93E4-CD7F252026DF}"/>
                </a:ext>
              </a:extLst>
            </p:cNvPr>
            <p:cNvGrpSpPr/>
            <p:nvPr/>
          </p:nvGrpSpPr>
          <p:grpSpPr>
            <a:xfrm>
              <a:off x="1281945" y="5592208"/>
              <a:ext cx="490451" cy="490451"/>
              <a:chOff x="2546638" y="3090949"/>
              <a:chExt cx="490451" cy="49045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CAFFEA4-1DD2-45A7-A97C-10382F35B198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9BE706B-FAE9-44D0-B49E-1BF9F3FE10A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CBA31E-70BF-4CB2-A14D-A70DF4EB6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DA0EDB-B4B3-4235-884F-AC0102296462}"/>
                </a:ext>
              </a:extLst>
            </p:cNvPr>
            <p:cNvGrpSpPr/>
            <p:nvPr/>
          </p:nvGrpSpPr>
          <p:grpSpPr>
            <a:xfrm>
              <a:off x="2143843" y="5587950"/>
              <a:ext cx="490451" cy="490451"/>
              <a:chOff x="2546638" y="3090949"/>
              <a:chExt cx="490451" cy="490451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C3F685A-DB55-45D8-BC7C-7F261284743D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B940912-A0CC-4EA7-BD9B-E4535CF09985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F0C87DCA-D243-4FF1-B325-DDB498A0A8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D2CB97-9B0B-4F4E-80A5-7B601AEA148C}"/>
                </a:ext>
              </a:extLst>
            </p:cNvPr>
            <p:cNvGrpSpPr/>
            <p:nvPr/>
          </p:nvGrpSpPr>
          <p:grpSpPr>
            <a:xfrm>
              <a:off x="2971360" y="5597347"/>
              <a:ext cx="539963" cy="490451"/>
              <a:chOff x="2497126" y="3090949"/>
              <a:chExt cx="539963" cy="490451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942F0EC-BCFF-4058-8BC8-46A43EEDFB33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365D3E6A-BD7B-4804-A4AE-4AAB9FB5CE64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78F0A2-1104-42BC-8A38-1D7E4B4A5C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AC26B81-631D-44B7-9FF3-20C58A966D71}"/>
                </a:ext>
              </a:extLst>
            </p:cNvPr>
            <p:cNvGrpSpPr/>
            <p:nvPr/>
          </p:nvGrpSpPr>
          <p:grpSpPr>
            <a:xfrm>
              <a:off x="3897901" y="5597238"/>
              <a:ext cx="490451" cy="490451"/>
              <a:chOff x="2546638" y="3090949"/>
              <a:chExt cx="490451" cy="490451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52DD3D4-541C-4834-8359-36D3CCE8E3E4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65BF6FD-2654-479F-A8DE-5A125EBEB0BC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DF313AD-9732-4B9C-8F62-F97246475D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6C49D24-B73D-465E-84F8-0D22E1368075}"/>
                </a:ext>
              </a:extLst>
            </p:cNvPr>
            <p:cNvGrpSpPr/>
            <p:nvPr/>
          </p:nvGrpSpPr>
          <p:grpSpPr>
            <a:xfrm>
              <a:off x="5502906" y="5606525"/>
              <a:ext cx="490451" cy="490451"/>
              <a:chOff x="2546638" y="3090949"/>
              <a:chExt cx="490451" cy="490451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32F5888-F4AC-4454-919C-F72D614DBA18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59571A82-05AA-4944-8E5E-A1C900A56686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63E4AFC3-AB60-44C4-9F35-E9D6FEE6AE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0B9B9F-8B2B-4162-BD8F-928EC014DB17}"/>
                </a:ext>
              </a:extLst>
            </p:cNvPr>
            <p:cNvGrpSpPr/>
            <p:nvPr/>
          </p:nvGrpSpPr>
          <p:grpSpPr>
            <a:xfrm>
              <a:off x="4624557" y="5601450"/>
              <a:ext cx="539963" cy="490451"/>
              <a:chOff x="2497126" y="3090949"/>
              <a:chExt cx="539963" cy="490451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B6A0BAA-8B8A-40B0-9264-5A1512E8B316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02A2648B-EC60-47CD-A33A-0F87C2A645C1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889633D9-04F1-4BDB-A7B1-C20E155832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98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CFF6E9-4C3E-423F-8010-CC5D4DD69247}"/>
                </a:ext>
              </a:extLst>
            </p:cNvPr>
            <p:cNvGrpSpPr/>
            <p:nvPr/>
          </p:nvGrpSpPr>
          <p:grpSpPr>
            <a:xfrm>
              <a:off x="6354260" y="5587949"/>
              <a:ext cx="490451" cy="490451"/>
              <a:chOff x="2546638" y="3090949"/>
              <a:chExt cx="490451" cy="49045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22B14D4-458B-4177-B6FA-73CEA9A3EF52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DAADBAFC-8CC5-447D-B152-7721E0469F17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09CED91-FCF5-4A22-998A-09EB6F4B32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202083-75C1-4EC8-861B-09A5484D356A}"/>
                </a:ext>
              </a:extLst>
            </p:cNvPr>
            <p:cNvGrpSpPr/>
            <p:nvPr/>
          </p:nvGrpSpPr>
          <p:grpSpPr>
            <a:xfrm>
              <a:off x="7110916" y="5587949"/>
              <a:ext cx="539963" cy="490451"/>
              <a:chOff x="2497126" y="3090949"/>
              <a:chExt cx="539963" cy="49045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AE2C801-D874-4A44-B046-2DE6AD4C30A7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65E7E07-4857-4024-A967-45DB11DF63AB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F313F2C-99C9-4F43-BA62-1284F1EB9A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A17680E-5A0B-40D8-8E2A-4F136545497C}"/>
                </a:ext>
              </a:extLst>
            </p:cNvPr>
            <p:cNvGrpSpPr/>
            <p:nvPr/>
          </p:nvGrpSpPr>
          <p:grpSpPr>
            <a:xfrm>
              <a:off x="7912903" y="5604454"/>
              <a:ext cx="539963" cy="490451"/>
              <a:chOff x="2497126" y="3090949"/>
              <a:chExt cx="539963" cy="490451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38E9D5B-D0BA-4052-9905-3126D0773A39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7BE21247-454B-4CBA-A04D-20EB9BE48881}"/>
                      </a:ext>
                    </a:extLst>
                  </p:cNvPr>
                  <p:cNvSpPr txBox="1"/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381640CD-A30C-4C8C-99C5-BC14C07F5C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7126" y="3151508"/>
                    <a:ext cx="490451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83EEBA4-7ECC-4C3F-90B4-88434DDBEE35}"/>
                </a:ext>
              </a:extLst>
            </p:cNvPr>
            <p:cNvGrpSpPr/>
            <p:nvPr/>
          </p:nvGrpSpPr>
          <p:grpSpPr>
            <a:xfrm>
              <a:off x="8769599" y="5597237"/>
              <a:ext cx="490451" cy="490451"/>
              <a:chOff x="2546638" y="3090949"/>
              <a:chExt cx="490451" cy="49045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402561-90D0-481F-ADAD-A60CCCD7CD0B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3AAD5BF-9BEF-46FD-BA89-033D2F3B294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007F8498-C994-4866-9264-4C70BF9CD3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05BC030-05B8-42DC-95A0-E896B47B305F}"/>
                </a:ext>
              </a:extLst>
            </p:cNvPr>
            <p:cNvGrpSpPr/>
            <p:nvPr/>
          </p:nvGrpSpPr>
          <p:grpSpPr>
            <a:xfrm>
              <a:off x="9746384" y="5604454"/>
              <a:ext cx="490451" cy="490451"/>
              <a:chOff x="2546638" y="3090949"/>
              <a:chExt cx="490451" cy="49045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49C4E00-E0C5-4726-AE00-092450A66794}"/>
                  </a:ext>
                </a:extLst>
              </p:cNvPr>
              <p:cNvSpPr/>
              <p:nvPr/>
            </p:nvSpPr>
            <p:spPr>
              <a:xfrm>
                <a:off x="2546638" y="3090949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3F9F17F8-ECE7-49C3-9FC3-FBDF0D0B61EA}"/>
                      </a:ext>
                    </a:extLst>
                  </p:cNvPr>
                  <p:cNvSpPr txBox="1"/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886F2EFF-64EE-4852-A210-8E8D2AA67D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6638" y="3151508"/>
                    <a:ext cx="490451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A6E3B88-68A1-47C9-8CB5-61638D9986FB}"/>
                </a:ext>
              </a:extLst>
            </p:cNvPr>
            <p:cNvCxnSpPr>
              <a:cxnSpLocks/>
              <a:stCxn id="66" idx="7"/>
              <a:endCxn id="76" idx="3"/>
            </p:cNvCxnSpPr>
            <p:nvPr/>
          </p:nvCxnSpPr>
          <p:spPr>
            <a:xfrm flipV="1">
              <a:off x="1700571" y="5350595"/>
              <a:ext cx="206761" cy="313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DC33F37-B0A3-4F02-9D72-374DA1D9279E}"/>
                </a:ext>
              </a:extLst>
            </p:cNvPr>
            <p:cNvCxnSpPr>
              <a:cxnSpLocks/>
              <a:stCxn id="64" idx="0"/>
              <a:endCxn id="76" idx="5"/>
            </p:cNvCxnSpPr>
            <p:nvPr/>
          </p:nvCxnSpPr>
          <p:spPr>
            <a:xfrm flipH="1" flipV="1">
              <a:off x="2254133" y="5350595"/>
              <a:ext cx="134936" cy="237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E4F9781-E476-46DC-BB0D-0E345797C25F}"/>
                </a:ext>
              </a:extLst>
            </p:cNvPr>
            <p:cNvCxnSpPr>
              <a:cxnSpLocks/>
              <a:stCxn id="62" idx="0"/>
              <a:endCxn id="74" idx="3"/>
            </p:cNvCxnSpPr>
            <p:nvPr/>
          </p:nvCxnSpPr>
          <p:spPr>
            <a:xfrm flipV="1">
              <a:off x="3266098" y="5348921"/>
              <a:ext cx="315781" cy="2484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8A7E1B3-3DA0-4780-9391-2A639D278FD6}"/>
                </a:ext>
              </a:extLst>
            </p:cNvPr>
            <p:cNvCxnSpPr>
              <a:cxnSpLocks/>
              <a:stCxn id="60" idx="0"/>
              <a:endCxn id="74" idx="5"/>
            </p:cNvCxnSpPr>
            <p:nvPr/>
          </p:nvCxnSpPr>
          <p:spPr>
            <a:xfrm flipH="1" flipV="1">
              <a:off x="3928680" y="5348921"/>
              <a:ext cx="214447" cy="2483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F531406-0AB2-4B9B-B1E7-849BFD54F7BA}"/>
                </a:ext>
              </a:extLst>
            </p:cNvPr>
            <p:cNvCxnSpPr>
              <a:cxnSpLocks/>
              <a:stCxn id="56" idx="7"/>
              <a:endCxn id="72" idx="3"/>
            </p:cNvCxnSpPr>
            <p:nvPr/>
          </p:nvCxnSpPr>
          <p:spPr>
            <a:xfrm flipV="1">
              <a:off x="5092695" y="5348922"/>
              <a:ext cx="493306" cy="3243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5F6AF0-8C3B-4EAE-A95C-50409AA4EBEB}"/>
                </a:ext>
              </a:extLst>
            </p:cNvPr>
            <p:cNvCxnSpPr>
              <a:cxnSpLocks/>
              <a:stCxn id="58" idx="0"/>
              <a:endCxn id="72" idx="4"/>
            </p:cNvCxnSpPr>
            <p:nvPr/>
          </p:nvCxnSpPr>
          <p:spPr>
            <a:xfrm flipV="1">
              <a:off x="5748132" y="5420747"/>
              <a:ext cx="11270" cy="1857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1A290E-1FA1-4AEE-989A-7D7CC7D1830E}"/>
                </a:ext>
              </a:extLst>
            </p:cNvPr>
            <p:cNvCxnSpPr>
              <a:cxnSpLocks/>
              <a:stCxn id="54" idx="1"/>
              <a:endCxn id="72" idx="5"/>
            </p:cNvCxnSpPr>
            <p:nvPr/>
          </p:nvCxnSpPr>
          <p:spPr>
            <a:xfrm flipH="1" flipV="1">
              <a:off x="5932802" y="5348922"/>
              <a:ext cx="493283" cy="3108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B0731B4-EBB2-4B3D-A282-17234BE41E58}"/>
                </a:ext>
              </a:extLst>
            </p:cNvPr>
            <p:cNvCxnSpPr>
              <a:cxnSpLocks/>
              <a:stCxn id="52" idx="0"/>
              <a:endCxn id="70" idx="3"/>
            </p:cNvCxnSpPr>
            <p:nvPr/>
          </p:nvCxnSpPr>
          <p:spPr>
            <a:xfrm flipV="1">
              <a:off x="7405654" y="5305173"/>
              <a:ext cx="150636" cy="282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9BBBFFC-50EE-46BE-90EA-79D9A0CC670F}"/>
                </a:ext>
              </a:extLst>
            </p:cNvPr>
            <p:cNvCxnSpPr>
              <a:cxnSpLocks/>
              <a:stCxn id="50" idx="0"/>
              <a:endCxn id="70" idx="5"/>
            </p:cNvCxnSpPr>
            <p:nvPr/>
          </p:nvCxnSpPr>
          <p:spPr>
            <a:xfrm flipH="1" flipV="1">
              <a:off x="7903091" y="5305173"/>
              <a:ext cx="304550" cy="2992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F7A6228-12E4-410F-9FF8-F4E1FAA826C8}"/>
                </a:ext>
              </a:extLst>
            </p:cNvPr>
            <p:cNvCxnSpPr>
              <a:cxnSpLocks/>
              <a:stCxn id="48" idx="0"/>
              <a:endCxn id="68" idx="3"/>
            </p:cNvCxnSpPr>
            <p:nvPr/>
          </p:nvCxnSpPr>
          <p:spPr>
            <a:xfrm flipV="1">
              <a:off x="9014825" y="5382988"/>
              <a:ext cx="306870" cy="21424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45F61B-4B00-45FA-8DF9-4CEDD9BFADAF}"/>
                </a:ext>
              </a:extLst>
            </p:cNvPr>
            <p:cNvCxnSpPr>
              <a:cxnSpLocks/>
              <a:stCxn id="46" idx="0"/>
              <a:endCxn id="68" idx="5"/>
            </p:cNvCxnSpPr>
            <p:nvPr/>
          </p:nvCxnSpPr>
          <p:spPr>
            <a:xfrm flipH="1" flipV="1">
              <a:off x="9668496" y="5382988"/>
              <a:ext cx="323114" cy="2214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AA4C145-AEB2-453C-83B2-D08034D99A29}"/>
                </a:ext>
              </a:extLst>
            </p:cNvPr>
            <p:cNvGrpSpPr/>
            <p:nvPr/>
          </p:nvGrpSpPr>
          <p:grpSpPr>
            <a:xfrm>
              <a:off x="3688102" y="4011833"/>
              <a:ext cx="490451" cy="490451"/>
              <a:chOff x="4134106" y="2851677"/>
              <a:chExt cx="490451" cy="490451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14FA949-33B9-49F7-9813-990B39AAD527}"/>
                  </a:ext>
                </a:extLst>
              </p:cNvPr>
              <p:cNvSpPr/>
              <p:nvPr/>
            </p:nvSpPr>
            <p:spPr>
              <a:xfrm>
                <a:off x="4134106" y="2851677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DA3D471-958B-4ABA-BFA5-FA6C3EEEED6C}"/>
                      </a:ext>
                    </a:extLst>
                  </p:cNvPr>
                  <p:cNvSpPr txBox="1"/>
                  <p:nvPr/>
                </p:nvSpPr>
                <p:spPr>
                  <a:xfrm>
                    <a:off x="4134106" y="2912236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DA3D471-958B-4ABA-BFA5-FA6C3EEEED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4106" y="2912236"/>
                    <a:ext cx="490451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8B95FF7-2498-4CC2-B997-8141F930752A}"/>
                </a:ext>
              </a:extLst>
            </p:cNvPr>
            <p:cNvGrpSpPr/>
            <p:nvPr/>
          </p:nvGrpSpPr>
          <p:grpSpPr>
            <a:xfrm>
              <a:off x="8339146" y="4118681"/>
              <a:ext cx="490451" cy="490451"/>
              <a:chOff x="7912903" y="2810715"/>
              <a:chExt cx="490451" cy="49045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110405D-6194-4838-971F-538EA480B439}"/>
                  </a:ext>
                </a:extLst>
              </p:cNvPr>
              <p:cNvSpPr/>
              <p:nvPr/>
            </p:nvSpPr>
            <p:spPr>
              <a:xfrm>
                <a:off x="7912903" y="2810715"/>
                <a:ext cx="490451" cy="49045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116AD0B-7304-4130-BA88-69E01839F649}"/>
                      </a:ext>
                    </a:extLst>
                  </p:cNvPr>
                  <p:cNvSpPr txBox="1"/>
                  <p:nvPr/>
                </p:nvSpPr>
                <p:spPr>
                  <a:xfrm>
                    <a:off x="7912903" y="2871274"/>
                    <a:ext cx="49045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116AD0B-7304-4130-BA88-69E01839F6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2903" y="2871274"/>
                    <a:ext cx="490451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003C0EC-13D2-4EB9-B00A-9FA0ED455CB2}"/>
                </a:ext>
              </a:extLst>
            </p:cNvPr>
            <p:cNvCxnSpPr>
              <a:cxnSpLocks/>
              <a:stCxn id="44" idx="7"/>
              <a:endCxn id="78" idx="3"/>
            </p:cNvCxnSpPr>
            <p:nvPr/>
          </p:nvCxnSpPr>
          <p:spPr>
            <a:xfrm flipV="1">
              <a:off x="4106728" y="3700973"/>
              <a:ext cx="2145956" cy="3826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E7B3334-9D48-49BA-B946-BDD99D7BE69D}"/>
                </a:ext>
              </a:extLst>
            </p:cNvPr>
            <p:cNvCxnSpPr>
              <a:cxnSpLocks/>
              <a:stCxn id="42" idx="1"/>
              <a:endCxn id="78" idx="5"/>
            </p:cNvCxnSpPr>
            <p:nvPr/>
          </p:nvCxnSpPr>
          <p:spPr>
            <a:xfrm flipH="1" flipV="1">
              <a:off x="6599485" y="3700973"/>
              <a:ext cx="1811486" cy="4895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9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8202-172D-474F-B97F-06F55851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5" y="2140029"/>
            <a:ext cx="11929929" cy="257794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</a:rPr>
              <a:t>Theme 2:</a:t>
            </a:r>
            <a:br>
              <a:rPr lang="en-US" sz="5400" dirty="0">
                <a:latin typeface="+mn-lt"/>
              </a:rPr>
            </a:br>
            <a:r>
              <a:rPr lang="en-US" sz="5400" dirty="0">
                <a:solidFill>
                  <a:schemeClr val="accent1"/>
                </a:solidFill>
                <a:latin typeface="+mn-lt"/>
              </a:rPr>
              <a:t>Inverse Laplacian</a:t>
            </a:r>
            <a:r>
              <a:rPr lang="en-US" sz="5400" dirty="0">
                <a:latin typeface="+mn-lt"/>
              </a:rPr>
              <a:t> Perspective</a:t>
            </a:r>
          </a:p>
        </p:txBody>
      </p:sp>
    </p:spTree>
    <p:extLst>
      <p:ext uri="{BB962C8B-B14F-4D97-AF65-F5344CB8AC3E}">
        <p14:creationId xmlns:p14="http://schemas.microsoft.com/office/powerpoint/2010/main" val="89298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09A-CFED-46D4-A139-409485C3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7" y="0"/>
            <a:ext cx="11668125" cy="1325563"/>
          </a:xfrm>
        </p:spPr>
        <p:txBody>
          <a:bodyPr/>
          <a:lstStyle/>
          <a:p>
            <a:r>
              <a:rPr lang="en-US" dirty="0"/>
              <a:t>Matrix of expectations of subprograms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075" y="1249332"/>
                <a:ext cx="11668125" cy="504250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Suppose we are </a:t>
                </a:r>
                <a:r>
                  <a:rPr lang="en-US" dirty="0">
                    <a:solidFill>
                      <a:schemeClr val="accent1"/>
                    </a:solidFill>
                  </a:rPr>
                  <a:t>given</a:t>
                </a:r>
                <a:r>
                  <a:rPr lang="en-US" dirty="0"/>
                  <a:t>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Our job is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We might as well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every </a:t>
                </a:r>
                <a:r>
                  <a:rPr lang="en-US" dirty="0">
                    <a:solidFill>
                      <a:schemeClr val="accent1"/>
                    </a:solidFill>
                  </a:rPr>
                  <a:t>subprogram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Collect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number of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>
                  <a:lnSpc>
                    <a:spcPct val="200000"/>
                  </a:lnSpc>
                </a:pPr>
                <a:r>
                  <a:rPr lang="en-US" b="0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/>
                  <a:t>We want to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075" y="1249332"/>
                <a:ext cx="11668125" cy="5042508"/>
              </a:xfrm>
              <a:blipFill>
                <a:blip r:embed="rId2"/>
                <a:stretch>
                  <a:fillRect l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1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7BD7-C70A-4F03-83D9-3E69D3A4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 are costly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157F1-07ED-4D19-8370-F5FB36E3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83" y="2033386"/>
            <a:ext cx="10515600" cy="308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Randomness is an </a:t>
            </a:r>
            <a:r>
              <a:rPr lang="en-US" dirty="0">
                <a:solidFill>
                  <a:schemeClr val="accent1"/>
                </a:solidFill>
              </a:rPr>
              <a:t>expensive computational resource</a:t>
            </a:r>
          </a:p>
          <a:p>
            <a:pPr>
              <a:lnSpc>
                <a:spcPct val="150000"/>
              </a:lnSpc>
            </a:pPr>
            <a:r>
              <a:rPr lang="en-US" dirty="0"/>
              <a:t>Like time or space</a:t>
            </a:r>
          </a:p>
          <a:p>
            <a:pPr>
              <a:lnSpc>
                <a:spcPct val="150000"/>
              </a:lnSpc>
            </a:pPr>
            <a:r>
              <a:rPr lang="en-US" dirty="0"/>
              <a:t>Using less randomness is better than using more randomness</a:t>
            </a:r>
          </a:p>
        </p:txBody>
      </p:sp>
      <p:pic>
        <p:nvPicPr>
          <p:cNvPr id="4" name="Picture 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B0E2695-8A55-4058-B5FF-C811D8F9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4" y="4938089"/>
            <a:ext cx="951810" cy="951810"/>
          </a:xfrm>
          <a:prstGeom prst="rect">
            <a:avLst/>
          </a:prstGeom>
        </p:spPr>
      </p:pic>
      <p:pic>
        <p:nvPicPr>
          <p:cNvPr id="5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E5E90FC2-7DBC-4854-B74F-E3E4CE386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94" y="4938090"/>
            <a:ext cx="951809" cy="951809"/>
          </a:xfrm>
          <a:prstGeom prst="rect">
            <a:avLst/>
          </a:prstGeom>
        </p:spPr>
      </p:pic>
      <p:pic>
        <p:nvPicPr>
          <p:cNvPr id="6" name="Picture 5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CA5B24D8-F867-4412-A415-70B7FC555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03" y="4915311"/>
            <a:ext cx="951810" cy="951810"/>
          </a:xfrm>
          <a:prstGeom prst="rect">
            <a:avLst/>
          </a:prstGeom>
        </p:spPr>
      </p:pic>
      <p:pic>
        <p:nvPicPr>
          <p:cNvPr id="7" name="Picture 6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EC7E12A9-B4CF-495D-8946-63C19F329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12" y="4938089"/>
            <a:ext cx="951810" cy="951810"/>
          </a:xfrm>
          <a:prstGeom prst="rect">
            <a:avLst/>
          </a:prstGeom>
        </p:spPr>
      </p:pic>
      <p:pic>
        <p:nvPicPr>
          <p:cNvPr id="8" name="Picture 7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E9E6B9EE-56E3-45B3-8484-67556E2A6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21" y="4938089"/>
            <a:ext cx="951810" cy="951810"/>
          </a:xfrm>
          <a:prstGeom prst="rect">
            <a:avLst/>
          </a:prstGeom>
        </p:spPr>
      </p:pic>
      <p:pic>
        <p:nvPicPr>
          <p:cNvPr id="9" name="Picture 8" descr="A close up of a coin&#10;&#10;Description automatically generated">
            <a:extLst>
              <a:ext uri="{FF2B5EF4-FFF2-40B4-BE49-F238E27FC236}">
                <a16:creationId xmlns:a16="http://schemas.microsoft.com/office/drawing/2014/main" id="{A4B1535E-9E1A-48D5-B3EC-0E4F9E8E6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30" y="4938090"/>
            <a:ext cx="951809" cy="951809"/>
          </a:xfrm>
          <a:prstGeom prst="rect">
            <a:avLst/>
          </a:prstGeom>
        </p:spPr>
      </p:pic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5B207EF2-EACD-4D45-A18F-C8D21369C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40" y="4915312"/>
            <a:ext cx="951809" cy="951809"/>
          </a:xfrm>
          <a:prstGeom prst="rect">
            <a:avLst/>
          </a:prstGeom>
        </p:spPr>
      </p:pic>
      <p:pic>
        <p:nvPicPr>
          <p:cNvPr id="11" name="Picture 10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93C2C4E3-B594-4962-B8D4-283E444F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48" y="4938089"/>
            <a:ext cx="951810" cy="951810"/>
          </a:xfrm>
          <a:prstGeom prst="rect">
            <a:avLst/>
          </a:prstGeom>
        </p:spPr>
      </p:pic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7784C080-F69A-40B1-9742-6E026FC3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757" y="4915312"/>
            <a:ext cx="951809" cy="951809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1DBA5213-95C2-4075-AC85-64DFCC38F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566" y="4938090"/>
            <a:ext cx="951809" cy="951809"/>
          </a:xfrm>
          <a:prstGeom prst="rect">
            <a:avLst/>
          </a:prstGeom>
        </p:spPr>
      </p:pic>
      <p:pic>
        <p:nvPicPr>
          <p:cNvPr id="14" name="Picture 13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974D6BA-9CAE-478F-999F-B36648786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373" y="4915311"/>
            <a:ext cx="951810" cy="951810"/>
          </a:xfrm>
          <a:prstGeom prst="rect">
            <a:avLst/>
          </a:prstGeom>
        </p:spPr>
      </p:pic>
      <p:pic>
        <p:nvPicPr>
          <p:cNvPr id="15" name="Picture 1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4DEA44F-24CA-EE8C-4E33-2C3245B5A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38" y="365125"/>
            <a:ext cx="2682817" cy="3134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2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09A-CFED-46D4-A139-409485C3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-113440"/>
            <a:ext cx="11668125" cy="1325563"/>
          </a:xfrm>
        </p:spPr>
        <p:txBody>
          <a:bodyPr/>
          <a:lstStyle/>
          <a:p>
            <a:r>
              <a:rPr lang="en-US" dirty="0"/>
              <a:t>Inverse Laplacian perspective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24" y="1803162"/>
                <a:ext cx="11888625" cy="317049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can easily compute the </a:t>
                </a:r>
                <a:r>
                  <a:rPr lang="en-US" dirty="0">
                    <a:solidFill>
                      <a:schemeClr val="accent1"/>
                    </a:solidFill>
                  </a:rPr>
                  <a:t>random walk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(probability that </a:t>
                </a:r>
                <a:r>
                  <a:rPr lang="en-US" dirty="0">
                    <a:solidFill>
                      <a:schemeClr val="accent1"/>
                    </a:solidFill>
                  </a:rPr>
                  <a:t>one random step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goes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(</a:t>
                </a:r>
                <a:r>
                  <a:rPr lang="en-US" b="0" dirty="0">
                    <a:solidFill>
                      <a:schemeClr val="accent1"/>
                    </a:solidFill>
                  </a:rPr>
                  <a:t>geometric sum</a:t>
                </a:r>
                <a:r>
                  <a:rPr lang="en-US" b="0" dirty="0"/>
                  <a:t>). 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Therefore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(“directed Laplacian”)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24" y="1803162"/>
                <a:ext cx="11888625" cy="3170490"/>
              </a:xfrm>
              <a:blipFill>
                <a:blip r:embed="rId2"/>
                <a:stretch>
                  <a:fillRect l="-923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AA7A2C0-07E6-41AC-86F0-D1264EADDDD7}"/>
              </a:ext>
            </a:extLst>
          </p:cNvPr>
          <p:cNvSpPr txBox="1"/>
          <p:nvPr/>
        </p:nvSpPr>
        <p:spPr>
          <a:xfrm>
            <a:off x="441443" y="952567"/>
            <a:ext cx="62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[Ahmadinejad, </a:t>
            </a:r>
            <a:r>
              <a:rPr lang="en-US" sz="1800" dirty="0" err="1">
                <a:solidFill>
                  <a:srgbClr val="C00000"/>
                </a:solidFill>
              </a:rPr>
              <a:t>Kelner</a:t>
            </a:r>
            <a:r>
              <a:rPr lang="en-US" sz="1800" dirty="0">
                <a:solidFill>
                  <a:srgbClr val="C00000"/>
                </a:solidFill>
              </a:rPr>
              <a:t>, Murtagh, Peebles, </a:t>
            </a:r>
            <a:r>
              <a:rPr lang="en-US" sz="1800" dirty="0" err="1">
                <a:solidFill>
                  <a:srgbClr val="C00000"/>
                </a:solidFill>
              </a:rPr>
              <a:t>Sidford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329D57-B06D-4FFC-A16D-A746E5331CA0}"/>
                  </a:ext>
                </a:extLst>
              </p:cNvPr>
              <p:cNvSpPr txBox="1"/>
              <p:nvPr/>
            </p:nvSpPr>
            <p:spPr>
              <a:xfrm>
                <a:off x="223124" y="5187534"/>
                <a:ext cx="11485459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 our job is to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 (approximate inverse Laplacian)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329D57-B06D-4FFC-A16D-A746E5331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24" y="5187534"/>
                <a:ext cx="11485459" cy="534762"/>
              </a:xfrm>
              <a:prstGeom prst="rect">
                <a:avLst/>
              </a:prstGeom>
              <a:blipFill>
                <a:blip r:embed="rId3"/>
                <a:stretch>
                  <a:fillRect l="-955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3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0D3F9-06F5-4F58-A6EE-C16BBF8B8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26" y="1781175"/>
                <a:ext cx="11895478" cy="501273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That suggests a way of measuring quality of a </a:t>
                </a:r>
                <a:r>
                  <a:rPr lang="en-US" dirty="0">
                    <a:solidFill>
                      <a:schemeClr val="accent1"/>
                    </a:solidFill>
                  </a:rPr>
                  <a:t>candidate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Instead of comparing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directly, let’s compare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b="0" dirty="0"/>
                  <a:t>Can show probabilistic interpretation: </a:t>
                </a:r>
                <a:r>
                  <a:rPr lang="en-US" sz="1800" b="0" dirty="0"/>
                  <a:t>(here we assume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b="0" dirty="0"/>
                  <a:t> comes after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b="0" dirty="0"/>
                  <a:t>)</a:t>
                </a:r>
                <a:endParaRPr lang="en-US" b="0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he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ayer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preceding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0D3F9-06F5-4F58-A6EE-C16BBF8B8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6" y="1781175"/>
                <a:ext cx="11895478" cy="5012732"/>
              </a:xfrm>
              <a:blipFill>
                <a:blip r:embed="rId2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42C966C-AABF-4523-AEAE-C66ABF95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6" y="0"/>
            <a:ext cx="10515600" cy="1325563"/>
          </a:xfrm>
        </p:spPr>
        <p:txBody>
          <a:bodyPr/>
          <a:lstStyle/>
          <a:p>
            <a:r>
              <a:rPr lang="en-US" dirty="0"/>
              <a:t>Local consistency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5E4091-F21D-47AA-8ADB-DDA59B542B70}"/>
                  </a:ext>
                </a:extLst>
              </p:cNvPr>
              <p:cNvSpPr txBox="1"/>
              <p:nvPr/>
            </p:nvSpPr>
            <p:spPr>
              <a:xfrm>
                <a:off x="11088237" y="4312603"/>
                <a:ext cx="1134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0.5 ✔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5E4091-F21D-47AA-8ADB-DDA59B542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237" y="4312603"/>
                <a:ext cx="1134120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881462E-ED91-4A5C-9016-11DA183ECBB7}"/>
              </a:ext>
            </a:extLst>
          </p:cNvPr>
          <p:cNvGrpSpPr/>
          <p:nvPr/>
        </p:nvGrpSpPr>
        <p:grpSpPr>
          <a:xfrm>
            <a:off x="6779920" y="4043473"/>
            <a:ext cx="3683019" cy="2267759"/>
            <a:chOff x="6764968" y="3567223"/>
            <a:chExt cx="3683019" cy="2267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8A20CA-5961-4361-A92D-C0A2B60DEBAE}"/>
                    </a:ext>
                  </a:extLst>
                </p:cNvPr>
                <p:cNvSpPr txBox="1"/>
                <p:nvPr/>
              </p:nvSpPr>
              <p:spPr>
                <a:xfrm>
                  <a:off x="6764968" y="4478732"/>
                  <a:ext cx="6617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8A20CA-5961-4361-A92D-C0A2B60DEB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968" y="4478732"/>
                  <a:ext cx="66173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4F5D71-B7B2-4DEF-BD08-BBE44B0984BC}"/>
                </a:ext>
              </a:extLst>
            </p:cNvPr>
            <p:cNvGrpSpPr/>
            <p:nvPr/>
          </p:nvGrpSpPr>
          <p:grpSpPr>
            <a:xfrm>
              <a:off x="7219477" y="3567223"/>
              <a:ext cx="3228510" cy="2267759"/>
              <a:chOff x="7219477" y="3567223"/>
              <a:chExt cx="3228510" cy="226775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E877004-AFE4-4816-B2AB-A806B6CE3236}"/>
                  </a:ext>
                </a:extLst>
              </p:cNvPr>
              <p:cNvGrpSpPr/>
              <p:nvPr/>
            </p:nvGrpSpPr>
            <p:grpSpPr>
              <a:xfrm>
                <a:off x="8442126" y="3934647"/>
                <a:ext cx="1975421" cy="1900335"/>
                <a:chOff x="7486684" y="4091849"/>
                <a:chExt cx="1975421" cy="1900335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F51446FC-A0A5-472C-B161-E3B4B23A4C42}"/>
                    </a:ext>
                  </a:extLst>
                </p:cNvPr>
                <p:cNvCxnSpPr>
                  <a:cxnSpLocks/>
                  <a:endCxn id="6" idx="0"/>
                </p:cNvCxnSpPr>
                <p:nvPr/>
              </p:nvCxnSpPr>
              <p:spPr>
                <a:xfrm>
                  <a:off x="7486684" y="4293863"/>
                  <a:ext cx="847971" cy="1521038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A2D2FA9A-ADA6-4775-B784-66BD09004CF1}"/>
                    </a:ext>
                  </a:extLst>
                </p:cNvPr>
                <p:cNvCxnSpPr>
                  <a:cxnSpLocks/>
                  <a:endCxn id="5" idx="1"/>
                </p:cNvCxnSpPr>
                <p:nvPr/>
              </p:nvCxnSpPr>
              <p:spPr>
                <a:xfrm>
                  <a:off x="7603417" y="4269132"/>
                  <a:ext cx="668559" cy="710205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44DCABF-E9CC-4011-970A-D1FBEA465D2E}"/>
                    </a:ext>
                  </a:extLst>
                </p:cNvPr>
                <p:cNvCxnSpPr>
                  <a:cxnSpLocks/>
                  <a:endCxn id="4" idx="4"/>
                </p:cNvCxnSpPr>
                <p:nvPr/>
              </p:nvCxnSpPr>
              <p:spPr>
                <a:xfrm flipV="1">
                  <a:off x="7514776" y="4269132"/>
                  <a:ext cx="819880" cy="1353720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A831611-94E0-433B-8501-FE5CFCB27758}"/>
                    </a:ext>
                  </a:extLst>
                </p:cNvPr>
                <p:cNvSpPr/>
                <p:nvPr/>
              </p:nvSpPr>
              <p:spPr>
                <a:xfrm>
                  <a:off x="8246014" y="4091849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F74623D4-4B70-491E-843D-23AB90539CBD}"/>
                    </a:ext>
                  </a:extLst>
                </p:cNvPr>
                <p:cNvSpPr/>
                <p:nvPr/>
              </p:nvSpPr>
              <p:spPr>
                <a:xfrm>
                  <a:off x="8246014" y="4953375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B222F30-C856-4B08-9385-692C43C710E6}"/>
                    </a:ext>
                  </a:extLst>
                </p:cNvPr>
                <p:cNvSpPr/>
                <p:nvPr/>
              </p:nvSpPr>
              <p:spPr>
                <a:xfrm>
                  <a:off x="8246013" y="5814901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60B4B6ED-9859-46DD-9DCC-DB13C2CEE9B2}"/>
                    </a:ext>
                  </a:extLst>
                </p:cNvPr>
                <p:cNvSpPr/>
                <p:nvPr/>
              </p:nvSpPr>
              <p:spPr>
                <a:xfrm>
                  <a:off x="9284822" y="4091849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CB358D6-C47F-4AA5-915B-25DBDA142146}"/>
                    </a:ext>
                  </a:extLst>
                </p:cNvPr>
                <p:cNvSpPr/>
                <p:nvPr/>
              </p:nvSpPr>
              <p:spPr>
                <a:xfrm>
                  <a:off x="9284822" y="4953375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1A5B411-225F-4E7D-8901-74725912265B}"/>
                    </a:ext>
                  </a:extLst>
                </p:cNvPr>
                <p:cNvSpPr/>
                <p:nvPr/>
              </p:nvSpPr>
              <p:spPr>
                <a:xfrm>
                  <a:off x="9284821" y="5814901"/>
                  <a:ext cx="177283" cy="1772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5B069D8-E9B2-4FA4-85E0-CAA6FFAA65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97335" y="4260261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2502A1F3-7106-4479-908F-483251090D43}"/>
                    </a:ext>
                  </a:extLst>
                </p:cNvPr>
                <p:cNvCxnSpPr>
                  <a:cxnSpLocks/>
                  <a:stCxn id="4" idx="6"/>
                  <a:endCxn id="7" idx="2"/>
                </p:cNvCxnSpPr>
                <p:nvPr/>
              </p:nvCxnSpPr>
              <p:spPr>
                <a:xfrm>
                  <a:off x="8423297" y="4180491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C61F1090-9B21-470F-A1EE-498011A7402B}"/>
                    </a:ext>
                  </a:extLst>
                </p:cNvPr>
                <p:cNvCxnSpPr>
                  <a:cxnSpLocks/>
                  <a:stCxn id="5" idx="7"/>
                  <a:endCxn id="7" idx="3"/>
                </p:cNvCxnSpPr>
                <p:nvPr/>
              </p:nvCxnSpPr>
              <p:spPr>
                <a:xfrm flipV="1">
                  <a:off x="8397335" y="4243170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D324F611-361C-4F19-92FF-C8F17550B115}"/>
                    </a:ext>
                  </a:extLst>
                </p:cNvPr>
                <p:cNvCxnSpPr>
                  <a:cxnSpLocks/>
                  <a:stCxn id="5" idx="5"/>
                  <a:endCxn id="9" idx="1"/>
                </p:cNvCxnSpPr>
                <p:nvPr/>
              </p:nvCxnSpPr>
              <p:spPr>
                <a:xfrm>
                  <a:off x="8397335" y="5104696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2BE7FB99-5799-4AD5-84AA-9D09967723CC}"/>
                    </a:ext>
                  </a:extLst>
                </p:cNvPr>
                <p:cNvCxnSpPr>
                  <a:cxnSpLocks/>
                  <a:stCxn id="6" idx="7"/>
                  <a:endCxn id="7" idx="4"/>
                </p:cNvCxnSpPr>
                <p:nvPr/>
              </p:nvCxnSpPr>
              <p:spPr>
                <a:xfrm flipV="1">
                  <a:off x="8397334" y="4269132"/>
                  <a:ext cx="976130" cy="1571731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DD0C2640-C3D3-451B-A9B3-60FE322BB436}"/>
                    </a:ext>
                  </a:extLst>
                </p:cNvPr>
                <p:cNvCxnSpPr>
                  <a:cxnSpLocks/>
                  <a:stCxn id="6" idx="6"/>
                  <a:endCxn id="9" idx="2"/>
                </p:cNvCxnSpPr>
                <p:nvPr/>
              </p:nvCxnSpPr>
              <p:spPr>
                <a:xfrm>
                  <a:off x="8423296" y="5903543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95ECA345-EBD7-4EA4-9AF8-DBE0EBCE20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03417" y="4252695"/>
                  <a:ext cx="668559" cy="614180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DFA4A8AE-CB8C-4086-A4CE-7D820EF2243B}"/>
                    </a:ext>
                  </a:extLst>
                </p:cNvPr>
                <p:cNvCxnSpPr>
                  <a:cxnSpLocks/>
                  <a:endCxn id="5" idx="3"/>
                </p:cNvCxnSpPr>
                <p:nvPr/>
              </p:nvCxnSpPr>
              <p:spPr>
                <a:xfrm flipV="1">
                  <a:off x="7514775" y="5104696"/>
                  <a:ext cx="757201" cy="624313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ABE48E65-3B45-45F5-9970-CF9500377F15}"/>
                    </a:ext>
                  </a:extLst>
                </p:cNvPr>
                <p:cNvCxnSpPr>
                  <a:cxnSpLocks/>
                  <a:endCxn id="6" idx="1"/>
                </p:cNvCxnSpPr>
                <p:nvPr/>
              </p:nvCxnSpPr>
              <p:spPr>
                <a:xfrm>
                  <a:off x="7603416" y="5200721"/>
                  <a:ext cx="668559" cy="640142"/>
                </a:xfrm>
                <a:prstGeom prst="straightConnector1">
                  <a:avLst/>
                </a:prstGeom>
                <a:ln w="15875">
                  <a:gradFill>
                    <a:gsLst>
                      <a:gs pos="59000">
                        <a:schemeClr val="bg1">
                          <a:lumMod val="95000"/>
                        </a:schemeClr>
                      </a:gs>
                      <a:gs pos="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47466AC-7923-4E73-A12D-1EE04B29D9A8}"/>
                  </a:ext>
                </a:extLst>
              </p:cNvPr>
              <p:cNvSpPr/>
              <p:nvPr/>
            </p:nvSpPr>
            <p:spPr>
              <a:xfrm>
                <a:off x="7219477" y="4808538"/>
                <a:ext cx="177283" cy="1772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87A7478-561B-4682-95FB-B0BDE6C00D89}"/>
                      </a:ext>
                    </a:extLst>
                  </p:cNvPr>
                  <p:cNvSpPr txBox="1"/>
                  <p:nvPr/>
                </p:nvSpPr>
                <p:spPr>
                  <a:xfrm>
                    <a:off x="9786249" y="3567223"/>
                    <a:ext cx="66173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87A7478-561B-4682-95FB-B0BDE6C00D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86249" y="3567223"/>
                    <a:ext cx="66173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A9295B20-36D4-41CF-8925-75C63FC39C79}"/>
                  </a:ext>
                </a:extLst>
              </p:cNvPr>
              <p:cNvCxnSpPr>
                <a:cxnSpLocks/>
                <a:stCxn id="45" idx="7"/>
              </p:cNvCxnSpPr>
              <p:nvPr/>
            </p:nvCxnSpPr>
            <p:spPr>
              <a:xfrm flipV="1">
                <a:off x="7370798" y="4085968"/>
                <a:ext cx="493999" cy="748532"/>
              </a:xfrm>
              <a:prstGeom prst="straightConnector1">
                <a:avLst/>
              </a:prstGeom>
              <a:ln w="15875">
                <a:gradFill flip="none" rotWithShape="1">
                  <a:gsLst>
                    <a:gs pos="59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tx1"/>
                    </a:gs>
                  </a:gsLst>
                  <a:lin ang="10800000" scaled="1"/>
                  <a:tileRect/>
                </a:gra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6D8F1DD-D094-4128-BCCA-728BFB43FFBF}"/>
                  </a:ext>
                </a:extLst>
              </p:cNvPr>
              <p:cNvCxnSpPr>
                <a:cxnSpLocks/>
                <a:stCxn id="45" idx="5"/>
              </p:cNvCxnSpPr>
              <p:nvPr/>
            </p:nvCxnSpPr>
            <p:spPr>
              <a:xfrm>
                <a:off x="7370798" y="4959859"/>
                <a:ext cx="506717" cy="753871"/>
              </a:xfrm>
              <a:prstGeom prst="straightConnector1">
                <a:avLst/>
              </a:prstGeom>
              <a:ln w="15875">
                <a:gradFill flip="none" rotWithShape="1">
                  <a:gsLst>
                    <a:gs pos="59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tx1"/>
                    </a:gs>
                  </a:gsLst>
                  <a:lin ang="10800000" scaled="1"/>
                  <a:tileRect/>
                </a:gra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8B570DA-D57E-4A04-B72F-67AE58FEF24E}"/>
                      </a:ext>
                    </a:extLst>
                  </p:cNvPr>
                  <p:cNvSpPr txBox="1"/>
                  <p:nvPr/>
                </p:nvSpPr>
                <p:spPr>
                  <a:xfrm>
                    <a:off x="8001835" y="4680415"/>
                    <a:ext cx="66173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8B570DA-D57E-4A04-B72F-67AE58FEF2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1835" y="4680415"/>
                    <a:ext cx="66173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FC84390-E2AC-4155-9CDB-378B113646C2}"/>
              </a:ext>
            </a:extLst>
          </p:cNvPr>
          <p:cNvSpPr/>
          <p:nvPr/>
        </p:nvSpPr>
        <p:spPr>
          <a:xfrm>
            <a:off x="8769003" y="4435902"/>
            <a:ext cx="134756" cy="1347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FC7F16-3F75-4D66-9C3B-1B0EDD53F971}"/>
              </a:ext>
            </a:extLst>
          </p:cNvPr>
          <p:cNvSpPr/>
          <p:nvPr/>
        </p:nvSpPr>
        <p:spPr>
          <a:xfrm>
            <a:off x="8741203" y="5265448"/>
            <a:ext cx="155448" cy="1554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BD09D1B-2E5E-4D83-A726-A4BEA317E0A6}"/>
              </a:ext>
            </a:extLst>
          </p:cNvPr>
          <p:cNvSpPr/>
          <p:nvPr/>
        </p:nvSpPr>
        <p:spPr>
          <a:xfrm>
            <a:off x="8790617" y="6183588"/>
            <a:ext cx="73152" cy="731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0E8DA39-F7FF-41DC-B3F3-BC23486A791C}"/>
              </a:ext>
            </a:extLst>
          </p:cNvPr>
          <p:cNvSpPr/>
          <p:nvPr/>
        </p:nvSpPr>
        <p:spPr>
          <a:xfrm>
            <a:off x="8775336" y="4427703"/>
            <a:ext cx="134756" cy="1347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783968-8C32-4E71-9B15-4443B2AF6A36}"/>
              </a:ext>
            </a:extLst>
          </p:cNvPr>
          <p:cNvSpPr/>
          <p:nvPr/>
        </p:nvSpPr>
        <p:spPr>
          <a:xfrm>
            <a:off x="8737839" y="5289359"/>
            <a:ext cx="155448" cy="1554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5DEE5FF-88A0-415F-B796-66140C348F42}"/>
              </a:ext>
            </a:extLst>
          </p:cNvPr>
          <p:cNvSpPr/>
          <p:nvPr/>
        </p:nvSpPr>
        <p:spPr>
          <a:xfrm>
            <a:off x="8781493" y="6173256"/>
            <a:ext cx="73152" cy="731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247893-7173-4B8F-A84E-D4EAEFF4BF29}"/>
                  </a:ext>
                </a:extLst>
              </p:cNvPr>
              <p:cNvSpPr txBox="1"/>
              <p:nvPr/>
            </p:nvSpPr>
            <p:spPr>
              <a:xfrm>
                <a:off x="238126" y="1248075"/>
                <a:ext cx="11485459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 our job is to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 (approximate inverse Laplacian)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7247893-7173-4B8F-A84E-D4EAEFF4B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6" y="1248075"/>
                <a:ext cx="11485459" cy="534762"/>
              </a:xfrm>
              <a:prstGeom prst="rect">
                <a:avLst/>
              </a:prstGeom>
              <a:blipFill>
                <a:blip r:embed="rId7"/>
                <a:stretch>
                  <a:fillRect l="-955"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B247AB7A-3219-40FE-A044-5A9B698D9D1E}"/>
              </a:ext>
            </a:extLst>
          </p:cNvPr>
          <p:cNvGrpSpPr/>
          <p:nvPr/>
        </p:nvGrpSpPr>
        <p:grpSpPr>
          <a:xfrm>
            <a:off x="112401" y="4684204"/>
            <a:ext cx="2829188" cy="1968074"/>
            <a:chOff x="-94673" y="4043581"/>
            <a:chExt cx="2829188" cy="1968074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9CFF337-7056-48D1-8C93-388CA18D17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0706" y="4043581"/>
              <a:ext cx="50440" cy="134272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8319E19-899A-447B-8ACB-D77B717D3603}"/>
                </a:ext>
              </a:extLst>
            </p:cNvPr>
            <p:cNvSpPr txBox="1"/>
            <p:nvPr/>
          </p:nvSpPr>
          <p:spPr>
            <a:xfrm>
              <a:off x="-94673" y="5396102"/>
              <a:ext cx="2829188" cy="6155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“Local consistency error” </a:t>
              </a:r>
              <a:r>
                <a:rPr lang="en-US" sz="1600" dirty="0">
                  <a:solidFill>
                    <a:srgbClr val="C00000"/>
                  </a:solidFill>
                </a:rPr>
                <a:t>[Cheng, H 2020]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D705A-F76C-4548-837C-848ADC2AD9DA}"/>
              </a:ext>
            </a:extLst>
          </p:cNvPr>
          <p:cNvGrpSpPr/>
          <p:nvPr/>
        </p:nvGrpSpPr>
        <p:grpSpPr>
          <a:xfrm>
            <a:off x="2127380" y="4878833"/>
            <a:ext cx="4864365" cy="1828221"/>
            <a:chOff x="2127380" y="4878833"/>
            <a:chExt cx="4864365" cy="182822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0EC0A50-6C9D-455E-ADE6-F71D0AAE82F5}"/>
                </a:ext>
              </a:extLst>
            </p:cNvPr>
            <p:cNvGrpSpPr/>
            <p:nvPr/>
          </p:nvGrpSpPr>
          <p:grpSpPr>
            <a:xfrm>
              <a:off x="2127380" y="4878833"/>
              <a:ext cx="4864365" cy="1828221"/>
              <a:chOff x="1985572" y="4878340"/>
              <a:chExt cx="4864365" cy="1828221"/>
            </a:xfrm>
          </p:grpSpPr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46B3F2B0-BABE-422D-B829-22A9690FBAF2}"/>
                  </a:ext>
                </a:extLst>
              </p:cNvPr>
              <p:cNvSpPr/>
              <p:nvPr/>
            </p:nvSpPr>
            <p:spPr>
              <a:xfrm rot="16200000">
                <a:off x="3336725" y="4034276"/>
                <a:ext cx="367470" cy="3069775"/>
              </a:xfrm>
              <a:prstGeom prst="leftBrace">
                <a:avLst>
                  <a:gd name="adj1" fmla="val 103682"/>
                  <a:gd name="adj2" fmla="val 50000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CDEB704-2406-4D24-B365-A1068DF46925}"/>
                  </a:ext>
                </a:extLst>
              </p:cNvPr>
              <p:cNvGrpSpPr/>
              <p:nvPr/>
            </p:nvGrpSpPr>
            <p:grpSpPr>
              <a:xfrm>
                <a:off x="3115417" y="4878340"/>
                <a:ext cx="3734520" cy="1828221"/>
                <a:chOff x="3195371" y="4878340"/>
                <a:chExt cx="3734520" cy="1828221"/>
              </a:xfrm>
            </p:grpSpPr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8265D73C-43C4-4BF8-B6ED-C1ECAF43A2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05736" y="5752899"/>
                  <a:ext cx="0" cy="269771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61A20BEB-41C9-444E-9395-2D89DC339E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82565" y="4878340"/>
                  <a:ext cx="82622" cy="1124981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A30F082E-3F25-465D-917B-79986CF8CC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95371" y="6026438"/>
                      <a:ext cx="3734520" cy="68012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Two different ways</a:t>
                      </a:r>
                      <a:r>
                        <a:rPr lang="en-US" dirty="0"/>
                        <a:t> of</a:t>
                      </a:r>
                      <a:br>
                        <a:rPr lang="en-US" dirty="0"/>
                      </a:br>
                      <a:r>
                        <a:rPr lang="en-US" dirty="0"/>
                        <a:t>using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oMath>
                      </a14:m>
                      <a:r>
                        <a:rPr lang="en-US" dirty="0"/>
                        <a:t> to estimate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A30F082E-3F25-465D-917B-79986CF8CC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5371" y="6026438"/>
                      <a:ext cx="3734520" cy="68012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4386" b="-7895"/>
                      </a:stretch>
                    </a:blipFill>
                    <a:ln w="1905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FA293F1-4924-43E6-BAF2-5F6AE706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52923" y="6344501"/>
              <a:ext cx="181001" cy="285790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1FDBDF-CF6D-4498-BF35-8C525F4573AF}"/>
              </a:ext>
            </a:extLst>
          </p:cNvPr>
          <p:cNvSpPr txBox="1"/>
          <p:nvPr/>
        </p:nvSpPr>
        <p:spPr>
          <a:xfrm>
            <a:off x="10562207" y="4314872"/>
            <a:ext cx="66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0.49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7CD7A92B-5ACD-4429-9F39-CB528D89E4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0027" y="3884886"/>
            <a:ext cx="417299" cy="369333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9FD20BEB-322A-4880-8819-3BC4E0C548C8}"/>
              </a:ext>
            </a:extLst>
          </p:cNvPr>
          <p:cNvGrpSpPr/>
          <p:nvPr/>
        </p:nvGrpSpPr>
        <p:grpSpPr>
          <a:xfrm>
            <a:off x="8456813" y="4314872"/>
            <a:ext cx="620704" cy="2091185"/>
            <a:chOff x="9477051" y="3430199"/>
            <a:chExt cx="620704" cy="209118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239EC4-02F1-4548-8208-54E7252F0285}"/>
                </a:ext>
              </a:extLst>
            </p:cNvPr>
            <p:cNvSpPr txBox="1"/>
            <p:nvPr/>
          </p:nvSpPr>
          <p:spPr>
            <a:xfrm>
              <a:off x="9500728" y="3430199"/>
              <a:ext cx="59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/>
                <a:t>0.4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BAC899-75A1-46C5-AF68-DB2318332F7D}"/>
                </a:ext>
              </a:extLst>
            </p:cNvPr>
            <p:cNvSpPr txBox="1"/>
            <p:nvPr/>
          </p:nvSpPr>
          <p:spPr>
            <a:xfrm>
              <a:off x="9486939" y="4281002"/>
              <a:ext cx="59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/>
                <a:t>0.5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BEE91D-62AF-4A3C-9C80-25C92161BD0B}"/>
                </a:ext>
              </a:extLst>
            </p:cNvPr>
            <p:cNvSpPr txBox="1"/>
            <p:nvPr/>
          </p:nvSpPr>
          <p:spPr>
            <a:xfrm>
              <a:off x="9477051" y="5152052"/>
              <a:ext cx="59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/>
                <a:t>0.1</a:t>
              </a: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DB64FE26-7337-4442-9178-5D77ED97B6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3810" y="3871903"/>
            <a:ext cx="468119" cy="3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31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4 0.05208 L -1.66667E-6 -4.44444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05092 L 4.16667E-6 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03997 -0.00324 C 0.06745 -0.00116 0.08828 -0.0125 0.11589 -0.01042 " pathEditMode="relative" rAng="0" ptsTypes="AAA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-55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C 0.01419 0.00069 0.03034 0.01643 0.04297 0.00254 C 0.07057 -0.03102 0.10703 -0.10602 0.13099 -0.13658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641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03984 -0.00324 C 0.06745 -0.04907 0.11901 -0.20671 0.13086 -0.24143 " pathEditMode="relative" rAng="0" ptsTypes="AAA">
                                      <p:cBhvr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208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93 C 0.01406 1.11111E-6 0.02773 -0.00232 0.04297 0.00185 C 0.06471 0.02731 0.10677 0.08704 0.13021 0.12106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608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47 L 0.03971 -0.00394 C 0.07109 -0.00857 0.0914 0.00324 0.1233 0.00092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6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69 L 0.0401 0.00209 L 0.12526 0.12662 " pathEditMode="relative" rAng="0" ptsTypes="AAA">
                                      <p:cBhvr>
                                        <p:cTn id="7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/>
      <p:bldP spid="28" grpId="0" animBg="1"/>
      <p:bldP spid="28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449F-DFF6-4703-93A3-4E9B3B99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5444"/>
            <a:ext cx="11487150" cy="1114424"/>
          </a:xfrm>
        </p:spPr>
        <p:txBody>
          <a:bodyPr>
            <a:normAutofit/>
          </a:bodyPr>
          <a:lstStyle/>
          <a:p>
            <a:r>
              <a:rPr lang="en-US" dirty="0"/>
              <a:t>Application: </a:t>
            </a:r>
            <a:r>
              <a:rPr lang="en-US" dirty="0" err="1"/>
              <a:t>Derandomization</a:t>
            </a:r>
            <a:r>
              <a:rPr lang="en-US" dirty="0"/>
              <a:t> given a </a:t>
            </a:r>
            <a:r>
              <a:rPr lang="en-US" dirty="0">
                <a:solidFill>
                  <a:schemeClr val="accent1"/>
                </a:solidFill>
              </a:rPr>
              <a:t>hitting set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03020"/>
                <a:ext cx="12039600" cy="46101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accent1"/>
                    </a:solidFill>
                  </a:rPr>
                  <a:t>Hitting set generator (HSG)</a:t>
                </a:r>
                <a:r>
                  <a:rPr lang="en-US" dirty="0"/>
                  <a:t>: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such that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width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length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ROBP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HSG. An HSG is a </a:t>
                </a:r>
                <a:r>
                  <a:rPr lang="en-US" dirty="0">
                    <a:solidFill>
                      <a:schemeClr val="accent1"/>
                    </a:solidFill>
                  </a:rPr>
                  <a:t>“one-sided PRG”. </a:t>
                </a:r>
                <a:r>
                  <a:rPr lang="en-US" dirty="0"/>
                  <a:t>Potentially much </a:t>
                </a:r>
                <a:r>
                  <a:rPr lang="en-US" dirty="0">
                    <a:solidFill>
                      <a:schemeClr val="accent1"/>
                    </a:solidFill>
                  </a:rPr>
                  <a:t>easier to construct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Given</a:t>
                </a:r>
                <a:r>
                  <a:rPr lang="en-US" dirty="0"/>
                  <a:t> an optimal HSG, it is straightforward to derandomize algorithms that have</a:t>
                </a:r>
                <a:br>
                  <a:rPr lang="en-US" dirty="0"/>
                </a:br>
                <a:r>
                  <a:rPr lang="en-US" dirty="0">
                    <a:solidFill>
                      <a:schemeClr val="accent1"/>
                    </a:solidFill>
                  </a:rPr>
                  <a:t>one-sided</a:t>
                </a:r>
                <a:r>
                  <a:rPr lang="en-US" dirty="0"/>
                  <a:t> error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RL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1E6E4-28BA-41A6-B849-C19B4F06A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03020"/>
                <a:ext cx="12039600" cy="4610100"/>
              </a:xfrm>
              <a:blipFill>
                <a:blip r:embed="rId2"/>
                <a:stretch>
                  <a:fillRect l="-911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6FFFA-54C6-43C0-B97D-5FD08212E10A}"/>
                  </a:ext>
                </a:extLst>
              </p:cNvPr>
              <p:cNvSpPr txBox="1"/>
              <p:nvPr/>
            </p:nvSpPr>
            <p:spPr>
              <a:xfrm>
                <a:off x="1399684" y="5112172"/>
                <a:ext cx="9259172" cy="14555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800" b="1" dirty="0"/>
                  <a:t>Theorem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[Cheng, H 2020]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log-space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HSG</a:t>
                </a:r>
                <a:r>
                  <a:rPr lang="en-US" sz="2800" dirty="0"/>
                  <a:t> for width-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length-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ROBPs with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B6FFFA-54C6-43C0-B97D-5FD08212E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684" y="5112172"/>
                <a:ext cx="9259172" cy="1455591"/>
              </a:xfrm>
              <a:prstGeom prst="rect">
                <a:avLst/>
              </a:prstGeom>
              <a:blipFill>
                <a:blip r:embed="rId3"/>
                <a:stretch>
                  <a:fillRect l="-197" b="-82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6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EDB904-9E6C-48BC-9364-5A53E66DFF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-10062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Derandomizing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given an HSG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EDB904-9E6C-48BC-9364-5A53E66DF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-100623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CF65A-7FF9-499E-806B-7719E533B1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986" y="4322438"/>
                <a:ext cx="11630025" cy="2471469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Proof idea: Use HSG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chemeClr val="accent1"/>
                    </a:solidFill>
                  </a:rPr>
                  <a:t>output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to analyze ROBP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/>
                  <a:t> as a long </a:t>
                </a:r>
                <a:r>
                  <a:rPr lang="en-US" b="0" dirty="0">
                    <a:solidFill>
                      <a:srgbClr val="4472C4"/>
                    </a:solidFill>
                  </a:rPr>
                  <a:t>stream of random bits</a:t>
                </a:r>
                <a:r>
                  <a:rPr lang="en-US" b="0" dirty="0"/>
                  <a:t> and use it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Using the hitting property, one can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472C4"/>
                    </a:solidFill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b="0" i="1" dirty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Algorithm: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good </a:t>
                </a:r>
                <a:r>
                  <a:rPr lang="en-US" dirty="0">
                    <a:solidFill>
                      <a:srgbClr val="4472C4"/>
                    </a:solidFill>
                  </a:rPr>
                  <a:t>local consistency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CF65A-7FF9-499E-806B-7719E533B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986" y="4322438"/>
                <a:ext cx="11630025" cy="2471469"/>
              </a:xfrm>
              <a:blipFill>
                <a:blip r:embed="rId3"/>
                <a:stretch>
                  <a:fillRect l="-943" t="-1481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CFA69-CB32-400B-913F-6893F66842A2}"/>
                  </a:ext>
                </a:extLst>
              </p:cNvPr>
              <p:cNvSpPr txBox="1"/>
              <p:nvPr/>
            </p:nvSpPr>
            <p:spPr>
              <a:xfrm>
                <a:off x="1073167" y="1224940"/>
                <a:ext cx="9259172" cy="14555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sz="2800" b="1" dirty="0"/>
                  <a:t>Theorem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[Cheng, H 2020]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log-space HSG for width-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length-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ROBPs with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7CFA69-CB32-400B-913F-6893F6684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67" y="1224940"/>
                <a:ext cx="9259172" cy="1455591"/>
              </a:xfrm>
              <a:prstGeom prst="rect">
                <a:avLst/>
              </a:prstGeom>
              <a:blipFill>
                <a:blip r:embed="rId4"/>
                <a:stretch>
                  <a:fillRect l="-197" r="-1311" b="-408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36725AF4-72C1-4820-B595-4E1620A47369}"/>
                  </a:ext>
                </a:extLst>
              </p:cNvPr>
              <p:cNvSpPr/>
              <p:nvPr/>
            </p:nvSpPr>
            <p:spPr>
              <a:xfrm>
                <a:off x="1417756" y="2815331"/>
                <a:ext cx="4781550" cy="1372307"/>
              </a:xfrm>
              <a:prstGeom prst="cloudCallout">
                <a:avLst>
                  <a:gd name="adj1" fmla="val -41517"/>
                  <a:gd name="adj2" fmla="val -53661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Analogous theorem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known previously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rgbClr val="C00000"/>
                    </a:solidFill>
                  </a:rPr>
                  <a:t>[Andreev, Clementi, </a:t>
                </a:r>
                <a:r>
                  <a:rPr lang="en-US" sz="1400" dirty="0" err="1">
                    <a:solidFill>
                      <a:srgbClr val="C00000"/>
                    </a:solidFill>
                  </a:rPr>
                  <a:t>Rolim</a:t>
                </a:r>
                <a:r>
                  <a:rPr lang="en-US" sz="1400" dirty="0">
                    <a:solidFill>
                      <a:srgbClr val="C00000"/>
                    </a:solidFill>
                  </a:rPr>
                  <a:t> 1996]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36725AF4-72C1-4820-B595-4E1620A47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56" y="2815331"/>
                <a:ext cx="4781550" cy="1372307"/>
              </a:xfrm>
              <a:prstGeom prst="cloudCallout">
                <a:avLst>
                  <a:gd name="adj1" fmla="val -41517"/>
                  <a:gd name="adj2" fmla="val -5366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8946BBA5-23E4-4A01-966B-A599C119ED4F}"/>
                  </a:ext>
                </a:extLst>
              </p:cNvPr>
              <p:cNvSpPr/>
              <p:nvPr/>
            </p:nvSpPr>
            <p:spPr>
              <a:xfrm>
                <a:off x="6435089" y="2815331"/>
                <a:ext cx="4781550" cy="1325563"/>
              </a:xfrm>
              <a:prstGeom prst="cloudCallout">
                <a:avLst>
                  <a:gd name="adj1" fmla="val -54864"/>
                  <a:gd name="adj2" fmla="val -29368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But the known proofs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don’t preserve the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</a:t>
                </a:r>
                <a:r>
                  <a:rPr lang="en-US" dirty="0">
                    <a:solidFill>
                      <a:schemeClr val="tx1"/>
                    </a:solidFill>
                  </a:rPr>
                  <a:t> condition</a:t>
                </a:r>
              </a:p>
            </p:txBody>
          </p:sp>
        </mc:Choice>
        <mc:Fallback xmlns="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8946BBA5-23E4-4A01-966B-A599C119E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089" y="2815331"/>
                <a:ext cx="4781550" cy="1325563"/>
              </a:xfrm>
              <a:prstGeom prst="cloudCallout">
                <a:avLst>
                  <a:gd name="adj1" fmla="val -54864"/>
                  <a:gd name="adj2" fmla="val -2936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28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09A-CFED-46D4-A139-409485C3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2" y="398624"/>
            <a:ext cx="11668125" cy="1325563"/>
          </a:xfrm>
        </p:spPr>
        <p:txBody>
          <a:bodyPr/>
          <a:lstStyle/>
          <a:p>
            <a:r>
              <a:rPr lang="en-US" dirty="0"/>
              <a:t>More applications of inverse Laplacian perspective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A35F-6EE3-4995-807F-9A09EE51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27" y="2214642"/>
            <a:ext cx="11100816" cy="23482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Inverse Laplacian perspective helps us get </a:t>
            </a:r>
            <a:r>
              <a:rPr lang="en-US" dirty="0">
                <a:solidFill>
                  <a:schemeClr val="accent1"/>
                </a:solidFill>
              </a:rPr>
              <a:t>more mileage</a:t>
            </a:r>
            <a:r>
              <a:rPr lang="en-US" dirty="0"/>
              <a:t> out of HSGs</a:t>
            </a:r>
          </a:p>
          <a:p>
            <a:pPr>
              <a:lnSpc>
                <a:spcPct val="150000"/>
              </a:lnSpc>
            </a:pPr>
            <a:r>
              <a:rPr lang="en-US" dirty="0"/>
              <a:t>Other applications come from </a:t>
            </a:r>
            <a:r>
              <a:rPr lang="en-US" dirty="0">
                <a:solidFill>
                  <a:schemeClr val="accent1"/>
                </a:solidFill>
              </a:rPr>
              <a:t>importing techniques</a:t>
            </a:r>
            <a:r>
              <a:rPr lang="en-US" dirty="0"/>
              <a:t> from literature on </a:t>
            </a:r>
            <a:r>
              <a:rPr lang="en-US" dirty="0">
                <a:solidFill>
                  <a:schemeClr val="accent1"/>
                </a:solidFill>
              </a:rPr>
              <a:t>fast</a:t>
            </a:r>
            <a:r>
              <a:rPr lang="en-US" dirty="0"/>
              <a:t> Laplacian system solvers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FCFD5-D446-4E00-8DD7-08F55EDFB960}"/>
              </a:ext>
            </a:extLst>
          </p:cNvPr>
          <p:cNvSpPr txBox="1"/>
          <p:nvPr/>
        </p:nvSpPr>
        <p:spPr>
          <a:xfrm>
            <a:off x="8778240" y="4306824"/>
            <a:ext cx="22585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♻️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8202-172D-474F-B97F-06F55851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5" y="2246709"/>
            <a:ext cx="11929929" cy="236458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</a:rPr>
              <a:t>Theme 3:</a:t>
            </a:r>
            <a:br>
              <a:rPr lang="en-US" sz="5400" dirty="0">
                <a:latin typeface="+mn-lt"/>
              </a:rPr>
            </a:br>
            <a:r>
              <a:rPr lang="en-US" sz="5400" dirty="0">
                <a:solidFill>
                  <a:schemeClr val="accent1"/>
                </a:solidFill>
                <a:latin typeface="+mn-lt"/>
              </a:rPr>
              <a:t>Error Reduction</a:t>
            </a:r>
            <a:r>
              <a:rPr lang="en-US" sz="5400" dirty="0">
                <a:latin typeface="+mn-lt"/>
              </a:rPr>
              <a:t> Procedures</a:t>
            </a:r>
          </a:p>
        </p:txBody>
      </p:sp>
    </p:spTree>
    <p:extLst>
      <p:ext uri="{BB962C8B-B14F-4D97-AF65-F5344CB8AC3E}">
        <p14:creationId xmlns:p14="http://schemas.microsoft.com/office/powerpoint/2010/main" val="2441193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25C1-F912-4459-833C-6B013C2F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7" y="141137"/>
            <a:ext cx="1113919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Non-black-box error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232B9B-6F17-4129-B6E7-B7492BB231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2039" y="1799630"/>
                <a:ext cx="11647917" cy="290874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Problem: Given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as input,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Assume we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deterministically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232B9B-6F17-4129-B6E7-B7492BB23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039" y="1799630"/>
                <a:ext cx="11647917" cy="2908747"/>
              </a:xfrm>
              <a:blipFill>
                <a:blip r:embed="rId2"/>
                <a:stretch>
                  <a:fillRect l="-94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EB9A5C-EA01-4731-A3D1-21E33318ADAB}"/>
                  </a:ext>
                </a:extLst>
              </p:cNvPr>
              <p:cNvSpPr txBox="1"/>
              <p:nvPr/>
            </p:nvSpPr>
            <p:spPr>
              <a:xfrm>
                <a:off x="272039" y="3941362"/>
                <a:ext cx="11313719" cy="18251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[Ahmadinejad, </a:t>
                </a:r>
                <a:r>
                  <a:rPr lang="en-US" dirty="0" err="1">
                    <a:solidFill>
                      <a:srgbClr val="C00000"/>
                    </a:solidFill>
                  </a:rPr>
                  <a:t>Kelner</a:t>
                </a:r>
                <a:r>
                  <a:rPr lang="en-US" dirty="0">
                    <a:solidFill>
                      <a:srgbClr val="C00000"/>
                    </a:solidFill>
                  </a:rPr>
                  <a:t>, Murtagh, Peebles, </a:t>
                </a:r>
                <a:r>
                  <a:rPr lang="en-US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2020]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1200" dirty="0">
                    <a:solidFill>
                      <a:srgbClr val="C00000"/>
                    </a:solidFill>
                  </a:rPr>
                  <a:t>strengthening [H, Zuckerman 2018]</a:t>
                </a:r>
                <a:endParaRPr lang="en-US" sz="2800" b="1" dirty="0"/>
              </a:p>
              <a:p>
                <a:pPr algn="ctr">
                  <a:lnSpc>
                    <a:spcPct val="170000"/>
                  </a:lnSpc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Can compute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deterministically in space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EB9A5C-EA01-4731-A3D1-21E33318A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9" y="3941362"/>
                <a:ext cx="11313719" cy="1825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DD5C-CD6F-4D4C-98EC-52FB9417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2" y="0"/>
            <a:ext cx="10515600" cy="1325563"/>
          </a:xfrm>
        </p:spPr>
        <p:txBody>
          <a:bodyPr/>
          <a:lstStyle/>
          <a:p>
            <a:r>
              <a:rPr lang="en-US" dirty="0"/>
              <a:t>Preconditioned Richardson iteration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187" y="965676"/>
                <a:ext cx="12063813" cy="576841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,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(local consistency errors)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 </a:t>
                </a:r>
                <a:r>
                  <a:rPr lang="en-US" sz="4000" dirty="0"/>
                  <a:t>🚶</a:t>
                </a:r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acc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/>
                  <a:t>    </a:t>
                </a:r>
                <a:r>
                  <a:rPr lang="en-US" sz="4000" dirty="0"/>
                  <a:t>🏋️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 +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+⋯+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, we get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𝐿𝑃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  </a:t>
                </a:r>
                <a:r>
                  <a:rPr lang="en-US" sz="4000" dirty="0"/>
                  <a:t>💪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B0C18-B82D-432E-94B9-4A7BA2511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187" y="965676"/>
                <a:ext cx="12063813" cy="5768410"/>
              </a:xfrm>
              <a:blipFill>
                <a:blip r:embed="rId2"/>
                <a:stretch>
                  <a:fillRect l="-910" r="-1314" b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596759ED-C213-4409-90BD-48F324FF8F22}"/>
                  </a:ext>
                </a:extLst>
              </p:cNvPr>
              <p:cNvSpPr/>
              <p:nvPr/>
            </p:nvSpPr>
            <p:spPr>
              <a:xfrm>
                <a:off x="7547277" y="5018718"/>
                <a:ext cx="3758110" cy="1013150"/>
              </a:xfrm>
              <a:prstGeom prst="cloudCallout">
                <a:avLst>
                  <a:gd name="adj1" fmla="val 33904"/>
                  <a:gd name="adj2" fmla="val -63950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Low-error</a:t>
                </a:r>
                <a:r>
                  <a:rPr lang="en-US" dirty="0">
                    <a:solidFill>
                      <a:schemeClr val="tx1"/>
                    </a:solidFill>
                  </a:rPr>
                  <a:t> approximate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596759ED-C213-4409-90BD-48F324FF8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277" y="5018718"/>
                <a:ext cx="3758110" cy="1013150"/>
              </a:xfrm>
              <a:prstGeom prst="cloudCallout">
                <a:avLst>
                  <a:gd name="adj1" fmla="val 33904"/>
                  <a:gd name="adj2" fmla="val -6395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3BFE5D9-A0F9-40FE-A4A1-75370B55E67F}"/>
              </a:ext>
            </a:extLst>
          </p:cNvPr>
          <p:cNvSpPr txBox="1"/>
          <p:nvPr/>
        </p:nvSpPr>
        <p:spPr>
          <a:xfrm>
            <a:off x="8647543" y="319345"/>
            <a:ext cx="330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[Ahmadinejad, </a:t>
            </a:r>
            <a:r>
              <a:rPr lang="en-US" sz="1800" dirty="0" err="1">
                <a:solidFill>
                  <a:srgbClr val="C00000"/>
                </a:solidFill>
              </a:rPr>
              <a:t>Kelner</a:t>
            </a:r>
            <a:r>
              <a:rPr lang="en-US" sz="1800" dirty="0">
                <a:solidFill>
                  <a:srgbClr val="C00000"/>
                </a:solidFill>
              </a:rPr>
              <a:t>, Murtagh,</a:t>
            </a:r>
          </a:p>
          <a:p>
            <a:r>
              <a:rPr lang="en-US" sz="1800" dirty="0">
                <a:solidFill>
                  <a:srgbClr val="C00000"/>
                </a:solidFill>
              </a:rPr>
              <a:t>Peebles, </a:t>
            </a:r>
            <a:r>
              <a:rPr lang="en-US" sz="1800" dirty="0" err="1">
                <a:solidFill>
                  <a:srgbClr val="C00000"/>
                </a:solidFill>
              </a:rPr>
              <a:t>Sidford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2020]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4B833C-E12E-493A-8A61-155446FFE1B5}"/>
              </a:ext>
            </a:extLst>
          </p:cNvPr>
          <p:cNvSpPr/>
          <p:nvPr/>
        </p:nvSpPr>
        <p:spPr>
          <a:xfrm>
            <a:off x="1257804" y="4239654"/>
            <a:ext cx="8899451" cy="728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744ED-6DF2-455A-84EC-9B7246F00C53}"/>
              </a:ext>
            </a:extLst>
          </p:cNvPr>
          <p:cNvSpPr/>
          <p:nvPr/>
        </p:nvSpPr>
        <p:spPr>
          <a:xfrm>
            <a:off x="10157255" y="4280937"/>
            <a:ext cx="3242930" cy="64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C09A-CFED-46D4-A139-409485C3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2" y="398624"/>
            <a:ext cx="11668125" cy="1325563"/>
          </a:xfrm>
        </p:spPr>
        <p:txBody>
          <a:bodyPr/>
          <a:lstStyle/>
          <a:p>
            <a:r>
              <a:rPr lang="en-US" dirty="0"/>
              <a:t>Error reduction for </a:t>
            </a:r>
            <a:r>
              <a:rPr lang="en-US" dirty="0">
                <a:solidFill>
                  <a:schemeClr val="accent1"/>
                </a:solidFill>
              </a:rPr>
              <a:t>black-box</a:t>
            </a:r>
            <a:r>
              <a:rPr lang="en-US" dirty="0"/>
              <a:t> </a:t>
            </a:r>
            <a:r>
              <a:rPr lang="en-US" dirty="0" err="1"/>
              <a:t>derandomization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026" y="2452386"/>
                <a:ext cx="11100816" cy="23482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when we only have </a:t>
                </a:r>
                <a:r>
                  <a:rPr lang="en-US" dirty="0">
                    <a:solidFill>
                      <a:schemeClr val="accent1"/>
                    </a:solidFill>
                  </a:rPr>
                  <a:t>query access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-error PRG would suffice… how about something </a:t>
                </a:r>
                <a:r>
                  <a:rPr lang="en-US" dirty="0">
                    <a:solidFill>
                      <a:schemeClr val="accent1"/>
                    </a:solidFill>
                  </a:rPr>
                  <a:t>easier to construct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37A35F-6EE3-4995-807F-9A09EE514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026" y="2452386"/>
                <a:ext cx="11100816" cy="2348214"/>
              </a:xfrm>
              <a:blipFill>
                <a:blip r:embed="rId2"/>
                <a:stretch>
                  <a:fillRect l="-988" r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8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05" y="2025352"/>
                <a:ext cx="11511815" cy="464214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Requirement: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width-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Introduced recently </a:t>
                </a:r>
                <a:r>
                  <a:rPr lang="en-US" dirty="0">
                    <a:solidFill>
                      <a:srgbClr val="C00000"/>
                    </a:solidFill>
                  </a:rPr>
                  <a:t>[Braverman, Cohen, and Garg 2018]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PRG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WPRG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HSG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Aka “pseudorandom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pseudodistribution</a:t>
                </a:r>
                <a:r>
                  <a:rPr lang="en-US" dirty="0"/>
                  <a:t> generator”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9A240-1A89-4C81-8CDA-E8F420511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05" y="2025352"/>
                <a:ext cx="11511815" cy="4642148"/>
              </a:xfrm>
              <a:blipFill>
                <a:blip r:embed="rId2"/>
                <a:stretch>
                  <a:fillRect l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4CFC1D-4D48-41FB-BCB8-62F14B6E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12" y="503315"/>
            <a:ext cx="10757034" cy="1325563"/>
          </a:xfrm>
        </p:spPr>
        <p:txBody>
          <a:bodyPr/>
          <a:lstStyle/>
          <a:p>
            <a:r>
              <a:rPr lang="en-US" dirty="0"/>
              <a:t>Weighted pseudorandom generators (WPRGs)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C09F16-9D8D-4D6E-A830-A6003176DBBC}"/>
              </a:ext>
            </a:extLst>
          </p:cNvPr>
          <p:cNvGrpSpPr/>
          <p:nvPr/>
        </p:nvGrpSpPr>
        <p:grpSpPr>
          <a:xfrm>
            <a:off x="9278753" y="2723950"/>
            <a:ext cx="2595614" cy="3388092"/>
            <a:chOff x="9744777" y="4031368"/>
            <a:chExt cx="1821582" cy="22924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B1E929-303F-4C50-9A9E-A20B33739725}"/>
                </a:ext>
              </a:extLst>
            </p:cNvPr>
            <p:cNvSpPr/>
            <p:nvPr/>
          </p:nvSpPr>
          <p:spPr>
            <a:xfrm>
              <a:off x="9744777" y="4031368"/>
              <a:ext cx="1821582" cy="229242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HSG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FF0BD5B-976F-45CB-8010-0935280B943B}"/>
                </a:ext>
              </a:extLst>
            </p:cNvPr>
            <p:cNvSpPr/>
            <p:nvPr/>
          </p:nvSpPr>
          <p:spPr>
            <a:xfrm>
              <a:off x="9983403" y="4545042"/>
              <a:ext cx="1372403" cy="16325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WPRG</a:t>
              </a:r>
            </a:p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383F524-CC08-4AAC-80EF-9DA31F8A7F2C}"/>
                </a:ext>
              </a:extLst>
            </p:cNvPr>
            <p:cNvSpPr/>
            <p:nvPr/>
          </p:nvSpPr>
          <p:spPr>
            <a:xfrm>
              <a:off x="10193154" y="5091764"/>
              <a:ext cx="952901" cy="9529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PRG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C7A2-C27F-4344-9CC8-2F726FA6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63440"/>
            <a:ext cx="3077095" cy="2294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No known efficient algorithm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1B80BE-9666-4A43-A996-C96FC4F5A400}"/>
              </a:ext>
            </a:extLst>
          </p:cNvPr>
          <p:cNvSpPr txBox="1">
            <a:spLocks/>
          </p:cNvSpPr>
          <p:nvPr/>
        </p:nvSpPr>
        <p:spPr>
          <a:xfrm>
            <a:off x="4557452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randomized algorithm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899D1-7F05-4694-9811-6F6F9B29EB7D}"/>
              </a:ext>
            </a:extLst>
          </p:cNvPr>
          <p:cNvSpPr txBox="1">
            <a:spLocks/>
          </p:cNvSpPr>
          <p:nvPr/>
        </p:nvSpPr>
        <p:spPr>
          <a:xfrm>
            <a:off x="8276705" y="3063440"/>
            <a:ext cx="3077095" cy="229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Efficient </a:t>
            </a:r>
            <a:r>
              <a:rPr lang="en-US" sz="3600" dirty="0">
                <a:solidFill>
                  <a:schemeClr val="accent1"/>
                </a:solidFill>
              </a:rPr>
              <a:t>deterministic</a:t>
            </a:r>
            <a:r>
              <a:rPr lang="en-US" sz="3600" dirty="0"/>
              <a:t> algorithm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112032-BF54-4029-99E4-F665A106B93E}"/>
              </a:ext>
            </a:extLst>
          </p:cNvPr>
          <p:cNvSpPr txBox="1">
            <a:spLocks/>
          </p:cNvSpPr>
          <p:nvPr/>
        </p:nvSpPr>
        <p:spPr>
          <a:xfrm>
            <a:off x="1366866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😢</a:t>
            </a:r>
            <a:endParaRPr lang="en-US" sz="4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ED613-DEE5-447E-A0C2-7D2C997A15C2}"/>
              </a:ext>
            </a:extLst>
          </p:cNvPr>
          <p:cNvSpPr txBox="1">
            <a:spLocks/>
          </p:cNvSpPr>
          <p:nvPr/>
        </p:nvSpPr>
        <p:spPr>
          <a:xfrm>
            <a:off x="5086119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🙂</a:t>
            </a:r>
            <a:endParaRPr lang="en-US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69F587-EB26-44A8-83A3-3A12D08BB66F}"/>
              </a:ext>
            </a:extLst>
          </p:cNvPr>
          <p:cNvSpPr txBox="1">
            <a:spLocks/>
          </p:cNvSpPr>
          <p:nvPr/>
        </p:nvSpPr>
        <p:spPr>
          <a:xfrm>
            <a:off x="8805375" y="1499642"/>
            <a:ext cx="2019759" cy="157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/>
              <a:t>😄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8504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7433393"/>
                  </p:ext>
                </p:extLst>
              </p:nvPr>
            </p:nvGraphicFramePr>
            <p:xfrm>
              <a:off x="1310223" y="2166764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0359DAA-7962-49B7-A189-74E12172C9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7433393"/>
                  </p:ext>
                </p:extLst>
              </p:nvPr>
            </p:nvGraphicFramePr>
            <p:xfrm>
              <a:off x="1310223" y="2166764"/>
              <a:ext cx="9368260" cy="36666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938885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197167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 of generator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08197" r="-219917" b="-8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Ajtai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Komlós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Szemerédi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1987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425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181429" r="-219917" b="-6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Babai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Nisan,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Szegedy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322951" r="-219917" b="-5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Nisan 1990, 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22951" r="-219917" b="-4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Braverman, Cohen, Garg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522951" r="-219917" b="-3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H, Zuckerman 2018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622951" r="-219917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Chattopadhyay, Liao 2020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420000" r="-219917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Cohen, Doron, Renard,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Sberlo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Ta-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Shma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  <a:br>
                            <a:rPr lang="en-US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7" t="-895082" r="-219917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WPRG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1124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30D793F-4A06-42C2-A3BB-795B07257956}"/>
              </a:ext>
            </a:extLst>
          </p:cNvPr>
          <p:cNvSpPr/>
          <p:nvPr/>
        </p:nvSpPr>
        <p:spPr>
          <a:xfrm>
            <a:off x="1299453" y="5443075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8DAB8-B9F6-4C87-B3EE-21620FEF2429}"/>
              </a:ext>
            </a:extLst>
          </p:cNvPr>
          <p:cNvSpPr/>
          <p:nvPr/>
        </p:nvSpPr>
        <p:spPr>
          <a:xfrm>
            <a:off x="1310221" y="4051822"/>
            <a:ext cx="9368260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8757" y="275608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Generators for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length-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ROBPs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0DBAC1F-E148-488F-A805-BD27778B0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8757" y="275608"/>
                <a:ext cx="10515600" cy="1325563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4566EF1-A8B5-41ED-AF1D-A2717A6B0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198" y="3715212"/>
            <a:ext cx="2048525" cy="345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E95863-CA00-4687-A700-174B322C1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124" y="4472645"/>
            <a:ext cx="2642909" cy="345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A85138-9F47-460D-AA4F-BE4CAFD19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701" y="4972577"/>
            <a:ext cx="2452759" cy="3530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A5FA49-7CBE-464C-837C-9DF6B4798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9205" y="2582654"/>
            <a:ext cx="2143125" cy="3075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1B247F9-B4D9-4FA9-AE6B-EB65A5E3CD09}"/>
              </a:ext>
            </a:extLst>
          </p:cNvPr>
          <p:cNvSpPr/>
          <p:nvPr/>
        </p:nvSpPr>
        <p:spPr>
          <a:xfrm>
            <a:off x="1310222" y="4411351"/>
            <a:ext cx="9425837" cy="39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11655A-889E-46C7-92FD-E0528F3336B2}"/>
              </a:ext>
            </a:extLst>
          </p:cNvPr>
          <p:cNvSpPr/>
          <p:nvPr/>
        </p:nvSpPr>
        <p:spPr>
          <a:xfrm>
            <a:off x="1310221" y="4809366"/>
            <a:ext cx="9368260" cy="64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7A40-1A42-4D4D-B604-0BC8A4C0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4692"/>
          </a:xfrm>
        </p:spPr>
        <p:txBody>
          <a:bodyPr/>
          <a:lstStyle/>
          <a:p>
            <a:r>
              <a:rPr lang="en-US" dirty="0"/>
              <a:t>Low-error WPRGs for ROBPs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ECB28-2B48-4170-8225-60C913B91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24" y="2638425"/>
            <a:ext cx="11172202" cy="4112753"/>
          </a:xfrm>
        </p:spPr>
        <p:txBody>
          <a:bodyPr>
            <a:normAutofit/>
          </a:bodyPr>
          <a:lstStyle/>
          <a:p>
            <a:r>
              <a:rPr lang="en-US" dirty="0"/>
              <a:t>More generally, we have an </a:t>
            </a:r>
            <a:r>
              <a:rPr lang="en-US" dirty="0">
                <a:solidFill>
                  <a:schemeClr val="accent1"/>
                </a:solidFill>
              </a:rPr>
              <a:t>error-reduction procedure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Based on preconditioned Richardson iteration (&amp; sampler trick)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382985-88C7-41E1-AC1F-D1064082067D}"/>
                  </a:ext>
                </a:extLst>
              </p:cNvPr>
              <p:cNvSpPr txBox="1"/>
              <p:nvPr/>
            </p:nvSpPr>
            <p:spPr>
              <a:xfrm>
                <a:off x="361287" y="877053"/>
                <a:ext cx="11366875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[H 2021]</a:t>
                </a:r>
                <a:r>
                  <a:rPr lang="en-US" sz="1400" dirty="0">
                    <a:solidFill>
                      <a:srgbClr val="C00000"/>
                    </a:solidFill>
                  </a:rPr>
                  <a:t> </a:t>
                </a:r>
                <a:r>
                  <a:rPr lang="en-US" sz="1200" dirty="0">
                    <a:solidFill>
                      <a:srgbClr val="C00000"/>
                    </a:solidFill>
                  </a:rPr>
                  <a:t>building on [Cohen, Doron, Renard,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Sberlo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Ta-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Shma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2021] [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2021] [Ahmadinejad,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Kelner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Murtagh, Peebles,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2020]</a:t>
                </a:r>
                <a:endParaRPr lang="en-US" sz="2500" b="1" dirty="0"/>
              </a:p>
              <a:p>
                <a:pPr algn="ctr">
                  <a:lnSpc>
                    <a:spcPct val="120000"/>
                  </a:lnSpc>
                  <a:buClr>
                    <a:schemeClr val="tx1"/>
                  </a:buClr>
                </a:pP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500" dirty="0"/>
                  <a:t> explicit WPRG for width-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length-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dirty="0"/>
                  <a:t> ROBPs with seed length</a:t>
                </a:r>
              </a:p>
              <a:p>
                <a:pPr algn="ctr">
                  <a:lnSpc>
                    <a:spcPct val="120000"/>
                  </a:lnSpc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382985-88C7-41E1-AC1F-D10640820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87" y="877053"/>
                <a:ext cx="11366875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683C4D-13F1-4D5B-B379-BCD7C03F2292}"/>
                  </a:ext>
                </a:extLst>
              </p:cNvPr>
              <p:cNvSpPr txBox="1"/>
              <p:nvPr/>
            </p:nvSpPr>
            <p:spPr>
              <a:xfrm>
                <a:off x="1494994" y="3330174"/>
                <a:ext cx="3923282" cy="225984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Moderate-error PRG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Fools width-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length-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ROBPs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1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𝑤𝑛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Seed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683C4D-13F1-4D5B-B379-BCD7C03F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94" y="3330174"/>
                <a:ext cx="3923282" cy="2259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D69F2-FBE8-456C-B194-FE7E1DDD77A6}"/>
                  </a:ext>
                </a:extLst>
              </p:cNvPr>
              <p:cNvSpPr txBox="1"/>
              <p:nvPr/>
            </p:nvSpPr>
            <p:spPr>
              <a:xfrm>
                <a:off x="6548622" y="3323765"/>
                <a:ext cx="3923283" cy="225984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Low-error WPRG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Fools width-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length-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ROBPs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1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Seed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D69F2-FBE8-456C-B194-FE7E1DDD7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22" y="3323765"/>
                <a:ext cx="3923283" cy="22598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6677F8-569C-455C-A2AB-E02F5303F121}"/>
                  </a:ext>
                </a:extLst>
              </p:cNvPr>
              <p:cNvSpPr txBox="1"/>
              <p:nvPr/>
            </p:nvSpPr>
            <p:spPr>
              <a:xfrm>
                <a:off x="5354799" y="4136932"/>
                <a:ext cx="1257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6677F8-569C-455C-A2AB-E02F5303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99" y="4136932"/>
                <a:ext cx="12573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 animBg="1"/>
      <p:bldP spid="7" grpId="0" uiExpand="1" build="p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4250" y="207252"/>
                <a:ext cx="11463499" cy="1325563"/>
              </a:xfrm>
            </p:spPr>
            <p:txBody>
              <a:bodyPr/>
              <a:lstStyle/>
              <a:p>
                <a:r>
                  <a:rPr lang="en-US" dirty="0"/>
                  <a:t>Application: Better </a:t>
                </a:r>
                <a:r>
                  <a:rPr lang="en-US" dirty="0" err="1"/>
                  <a:t>derandomization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C1239C-52BA-482B-BF55-B08E1F856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4250" y="207252"/>
                <a:ext cx="11463499" cy="1325563"/>
              </a:xfrm>
              <a:blipFill>
                <a:blip r:embed="rId2"/>
                <a:stretch>
                  <a:fillRect l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777B5-044C-4A3D-8026-0F74B818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78" y="5646205"/>
            <a:ext cx="9459984" cy="10045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Proof uses WPRG error reduction (and other ingredients)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/>
              <p:nvPr/>
            </p:nvSpPr>
            <p:spPr>
              <a:xfrm>
                <a:off x="572568" y="4316040"/>
                <a:ext cx="11186204" cy="12196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tIns="182880" bIns="182880" rtlCol="0">
                <a:spAutoFit/>
              </a:bodyPr>
              <a:lstStyle/>
              <a:p>
                <a:pPr algn="ctr">
                  <a:lnSpc>
                    <a:spcPct val="11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[H 2021]</a:t>
                </a:r>
                <a:r>
                  <a:rPr lang="en-US" sz="1200" dirty="0">
                    <a:solidFill>
                      <a:srgbClr val="C00000"/>
                    </a:solidFill>
                  </a:rPr>
                  <a:t> building on [Cohen, Doron, Renard,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Sberlo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Ta-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Shma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2021] [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2021] [Chattopadhyay, Liao 2020] [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Armoni</a:t>
                </a:r>
                <a:r>
                  <a:rPr lang="en-US" sz="1200" dirty="0">
                    <a:solidFill>
                      <a:srgbClr val="C00000"/>
                    </a:solidFill>
                  </a:rPr>
                  <a:t> 1998] [Saks, Zhou 1995]</a:t>
                </a:r>
                <a:br>
                  <a:rPr lang="en-US" sz="2500" b="1" dirty="0"/>
                </a:br>
                <a:r>
                  <a:rPr lang="en-US" sz="2500" b="1" dirty="0"/>
                  <a:t>Theorem</a:t>
                </a:r>
                <a:r>
                  <a:rPr lang="en-US" sz="2500" dirty="0"/>
                  <a:t>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)⊆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lit/>
                              </m:r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937998-74D7-463F-8ABA-2DA2E00BA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68" y="4316040"/>
                <a:ext cx="11186204" cy="121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0C0BD71-525A-4A90-BEFE-B5A256FD6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98759"/>
                  </p:ext>
                </p:extLst>
              </p:nvPr>
            </p:nvGraphicFramePr>
            <p:xfrm>
              <a:off x="1729237" y="1641834"/>
              <a:ext cx="8542835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979890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69064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NSPACE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Non-halting unbounded-error randomized space-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BPSPACE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0C0BD71-525A-4A90-BEFE-B5A256FD6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98759"/>
                  </p:ext>
                </p:extLst>
              </p:nvPr>
            </p:nvGraphicFramePr>
            <p:xfrm>
              <a:off x="1729237" y="1641834"/>
              <a:ext cx="8542835" cy="220846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93881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2979890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69064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Deterministic space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 simulated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108197" r="-30901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108197" r="-117382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Savitch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1969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120952" r="-309012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120952" r="-117382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Jung 1981</a:t>
                          </a: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and Borodin, Cook, </a:t>
                          </a:r>
                          <a:r>
                            <a:rPr lang="en-US" dirty="0" err="1">
                              <a:solidFill>
                                <a:srgbClr val="C00000"/>
                              </a:solidFill>
                            </a:rPr>
                            <a:t>Pippenger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1983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351515" r="-309012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351515" r="-117382" b="-1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Saks, Zhou 1995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4256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91" t="-425714" r="-309012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0552" t="-425714" r="-117382" b="-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H 2021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BE58BA5-C667-4CA4-9640-3BD9A59D102F}"/>
              </a:ext>
            </a:extLst>
          </p:cNvPr>
          <p:cNvSpPr/>
          <p:nvPr/>
        </p:nvSpPr>
        <p:spPr>
          <a:xfrm>
            <a:off x="1236529" y="3429000"/>
            <a:ext cx="10353675" cy="421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C8202-172D-474F-B97F-06F55851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5" y="2429589"/>
            <a:ext cx="11929929" cy="199882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</a:rPr>
              <a:t>Theme 4:</a:t>
            </a:r>
            <a:br>
              <a:rPr lang="en-US" sz="5400" dirty="0">
                <a:latin typeface="+mn-lt"/>
              </a:rPr>
            </a:br>
            <a:r>
              <a:rPr lang="en-US" sz="5400" dirty="0">
                <a:solidFill>
                  <a:schemeClr val="accent1"/>
                </a:solidFill>
                <a:latin typeface="+mn-lt"/>
              </a:rPr>
              <a:t>Expander Graphs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090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FDB8-4977-4353-A107-C2796680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157"/>
            <a:ext cx="10515600" cy="935037"/>
          </a:xfrm>
        </p:spPr>
        <p:txBody>
          <a:bodyPr/>
          <a:lstStyle/>
          <a:p>
            <a:r>
              <a:rPr lang="en-US" dirty="0"/>
              <a:t>Analyzing random walks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C8936-7806-4C89-9CDD-ECE328D65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587" y="1239289"/>
                <a:ext cx="11934825" cy="2751597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-complete” problem: Given a </a:t>
                </a:r>
                <a:r>
                  <a:rPr lang="en-US" dirty="0">
                    <a:solidFill>
                      <a:schemeClr val="accent1"/>
                    </a:solidFill>
                  </a:rPr>
                  <a:t>digraph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 compute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‑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step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random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walk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goes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from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to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±1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dirty="0"/>
                  <a:t>How about the </a:t>
                </a:r>
                <a:r>
                  <a:rPr lang="en-US" dirty="0">
                    <a:solidFill>
                      <a:schemeClr val="accent1"/>
                    </a:solidFill>
                  </a:rPr>
                  <a:t>undirected</a:t>
                </a:r>
                <a:r>
                  <a:rPr lang="en-US" dirty="0"/>
                  <a:t> case?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2400" dirty="0">
                    <a:solidFill>
                      <a:srgbClr val="C00000"/>
                    </a:solidFill>
                  </a:rPr>
                  <a:t> 2005]</a:t>
                </a:r>
                <a:r>
                  <a:rPr lang="en-US" dirty="0"/>
                  <a:t> Deterministic log-space algorithm for </a:t>
                </a:r>
                <a:r>
                  <a:rPr lang="en-US" dirty="0">
                    <a:solidFill>
                      <a:schemeClr val="accent1"/>
                    </a:solidFill>
                  </a:rPr>
                  <a:t>connectivity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C8936-7806-4C89-9CDD-ECE328D65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587" y="1239289"/>
                <a:ext cx="11934825" cy="2751597"/>
              </a:xfrm>
              <a:blipFill>
                <a:blip r:embed="rId2"/>
                <a:stretch>
                  <a:fillRect l="-919" r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C17CC-BF64-4B85-B2B2-F63DB0CCCA89}"/>
                  </a:ext>
                </a:extLst>
              </p:cNvPr>
              <p:cNvSpPr txBox="1"/>
              <p:nvPr/>
            </p:nvSpPr>
            <p:spPr>
              <a:xfrm>
                <a:off x="973795" y="4459574"/>
                <a:ext cx="10643440" cy="16523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[Ahmadinejad, </a:t>
                </a:r>
                <a:r>
                  <a:rPr lang="en-US" dirty="0" err="1">
                    <a:solidFill>
                      <a:srgbClr val="C00000"/>
                    </a:solidFill>
                  </a:rPr>
                  <a:t>Kelner</a:t>
                </a:r>
                <a:r>
                  <a:rPr lang="en-US" dirty="0">
                    <a:solidFill>
                      <a:srgbClr val="C00000"/>
                    </a:solidFill>
                  </a:rPr>
                  <a:t>, Murtagh, Peebles, </a:t>
                </a:r>
                <a:r>
                  <a:rPr lang="en-US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dirty="0">
                    <a:solidFill>
                      <a:srgbClr val="C00000"/>
                    </a:solidFill>
                  </a:rPr>
                  <a:t> 2020]</a:t>
                </a:r>
                <a:r>
                  <a:rPr lang="en-US" sz="1400" dirty="0">
                    <a:solidFill>
                      <a:srgbClr val="C00000"/>
                    </a:solidFill>
                  </a:rPr>
                  <a:t> </a:t>
                </a:r>
                <a:r>
                  <a:rPr lang="en-US" sz="1200" dirty="0">
                    <a:solidFill>
                      <a:srgbClr val="C00000"/>
                    </a:solidFill>
                  </a:rPr>
                  <a:t>building on [Murtagh,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Sidford</a:t>
                </a:r>
                <a:r>
                  <a:rPr lang="en-US" sz="1200" dirty="0">
                    <a:solidFill>
                      <a:srgbClr val="C00000"/>
                    </a:solidFill>
                  </a:rPr>
                  <a:t>, </a:t>
                </a:r>
                <a:r>
                  <a:rPr lang="en-US" sz="12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200" dirty="0">
                    <a:solidFill>
                      <a:srgbClr val="C00000"/>
                    </a:solidFill>
                  </a:rPr>
                  <a:t> 2017] [ — 2019]</a:t>
                </a:r>
                <a:endParaRPr lang="en-US" sz="2500" b="1" dirty="0"/>
              </a:p>
              <a:p>
                <a:pPr algn="ctr">
                  <a:lnSpc>
                    <a:spcPct val="120000"/>
                  </a:lnSpc>
                  <a:buClr>
                    <a:schemeClr val="tx1"/>
                  </a:buClr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undirected, then for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any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one can deterministically 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3C17CC-BF64-4B85-B2B2-F63DB0CCC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95" y="4459574"/>
                <a:ext cx="10643440" cy="1652312"/>
              </a:xfrm>
              <a:prstGeom prst="rect">
                <a:avLst/>
              </a:prstGeom>
              <a:blipFill>
                <a:blip r:embed="rId3"/>
                <a:stretch>
                  <a:fillRect b="-36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6B9E7-AA68-4059-9F5E-6FA54C6AF28E}"/>
                  </a:ext>
                </a:extLst>
              </p:cNvPr>
              <p:cNvSpPr txBox="1"/>
              <p:nvPr/>
            </p:nvSpPr>
            <p:spPr>
              <a:xfrm>
                <a:off x="10980447" y="1998166"/>
                <a:ext cx="7467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6B9E7-AA68-4059-9F5E-6FA54C6AF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447" y="1998166"/>
                <a:ext cx="74670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1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FFF0-C806-49B9-9E60-1491A1D1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43039"/>
            <a:ext cx="11155680" cy="1325563"/>
          </a:xfrm>
        </p:spPr>
        <p:txBody>
          <a:bodyPr/>
          <a:lstStyle/>
          <a:p>
            <a:r>
              <a:rPr lang="en-US" dirty="0"/>
              <a:t>Derandomized squaring of graphs </a:t>
            </a:r>
            <a:r>
              <a:rPr lang="en-US" sz="2400" dirty="0">
                <a:solidFill>
                  <a:srgbClr val="C00000"/>
                </a:solidFill>
              </a:rPr>
              <a:t>[</a:t>
            </a:r>
            <a:r>
              <a:rPr lang="en-US" sz="2400" dirty="0" err="1">
                <a:solidFill>
                  <a:srgbClr val="C00000"/>
                </a:solidFill>
              </a:rPr>
              <a:t>Rozenman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Vadhan</a:t>
            </a:r>
            <a:r>
              <a:rPr lang="en-US" sz="2400" dirty="0">
                <a:solidFill>
                  <a:srgbClr val="C00000"/>
                </a:solidFill>
              </a:rPr>
              <a:t> 2005]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1CE9743-0047-44C6-8062-D934792BA7B8}"/>
              </a:ext>
            </a:extLst>
          </p:cNvPr>
          <p:cNvGrpSpPr/>
          <p:nvPr/>
        </p:nvGrpSpPr>
        <p:grpSpPr>
          <a:xfrm>
            <a:off x="342267" y="1350297"/>
            <a:ext cx="4060057" cy="2992149"/>
            <a:chOff x="429033" y="2894334"/>
            <a:chExt cx="4060057" cy="299214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C961656-8153-40F6-B361-775DDEE04025}"/>
                </a:ext>
              </a:extLst>
            </p:cNvPr>
            <p:cNvSpPr/>
            <p:nvPr/>
          </p:nvSpPr>
          <p:spPr>
            <a:xfrm>
              <a:off x="2259387" y="4151036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B21C89-FDC0-47F1-9651-5BBCA3B863B3}"/>
                </a:ext>
              </a:extLst>
            </p:cNvPr>
            <p:cNvSpPr/>
            <p:nvPr/>
          </p:nvSpPr>
          <p:spPr>
            <a:xfrm>
              <a:off x="2859024" y="354686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15F09B-51EC-45B0-922F-E6EAC5ADACAD}"/>
                </a:ext>
              </a:extLst>
            </p:cNvPr>
            <p:cNvSpPr/>
            <p:nvPr/>
          </p:nvSpPr>
          <p:spPr>
            <a:xfrm>
              <a:off x="2299716" y="3268478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30D2BD-1D61-4521-A443-4D81BF1E1FB6}"/>
                </a:ext>
              </a:extLst>
            </p:cNvPr>
            <p:cNvSpPr/>
            <p:nvPr/>
          </p:nvSpPr>
          <p:spPr>
            <a:xfrm>
              <a:off x="1818132" y="4355019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E59D33-1F6B-4FBF-B908-1E3A2FFBD61E}"/>
                </a:ext>
              </a:extLst>
            </p:cNvPr>
            <p:cNvSpPr/>
            <p:nvPr/>
          </p:nvSpPr>
          <p:spPr>
            <a:xfrm>
              <a:off x="2436876" y="463020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3A3F2B6-7D00-424A-8B36-EA0B2E4AE40D}"/>
                </a:ext>
              </a:extLst>
            </p:cNvPr>
            <p:cNvSpPr/>
            <p:nvPr/>
          </p:nvSpPr>
          <p:spPr>
            <a:xfrm>
              <a:off x="2996184" y="4265173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16FD0A-4FC1-4604-8E5D-ECE2DE037102}"/>
                </a:ext>
              </a:extLst>
            </p:cNvPr>
            <p:cNvSpPr/>
            <p:nvPr/>
          </p:nvSpPr>
          <p:spPr>
            <a:xfrm>
              <a:off x="1749552" y="362966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940B40-09A5-4C51-8FA1-B5824FADC936}"/>
                </a:ext>
              </a:extLst>
            </p:cNvPr>
            <p:cNvCxnSpPr>
              <a:stCxn id="4" idx="0"/>
              <a:endCxn id="6" idx="4"/>
            </p:cNvCxnSpPr>
            <p:nvPr/>
          </p:nvCxnSpPr>
          <p:spPr>
            <a:xfrm flipV="1">
              <a:off x="2327967" y="3405638"/>
              <a:ext cx="40329" cy="7453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A4A19B9-8698-4969-A0BE-DE64AED9C741}"/>
                </a:ext>
              </a:extLst>
            </p:cNvPr>
            <p:cNvCxnSpPr>
              <a:cxnSpLocks/>
              <a:stCxn id="4" idx="7"/>
              <a:endCxn id="5" idx="3"/>
            </p:cNvCxnSpPr>
            <p:nvPr/>
          </p:nvCxnSpPr>
          <p:spPr>
            <a:xfrm flipV="1">
              <a:off x="2376460" y="3663940"/>
              <a:ext cx="502651" cy="5071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7976ED0-34FB-4FD8-A098-B965B50F0B6B}"/>
                </a:ext>
              </a:extLst>
            </p:cNvPr>
            <p:cNvCxnSpPr>
              <a:cxnSpLocks/>
              <a:stCxn id="9" idx="1"/>
              <a:endCxn id="4" idx="5"/>
            </p:cNvCxnSpPr>
            <p:nvPr/>
          </p:nvCxnSpPr>
          <p:spPr>
            <a:xfrm flipH="1" flipV="1">
              <a:off x="2376460" y="4268109"/>
              <a:ext cx="639811" cy="171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B7B7082-BB19-42C2-9FEA-E56E8F29D123}"/>
                </a:ext>
              </a:extLst>
            </p:cNvPr>
            <p:cNvCxnSpPr>
              <a:cxnSpLocks/>
              <a:stCxn id="8" idx="0"/>
              <a:endCxn id="4" idx="4"/>
            </p:cNvCxnSpPr>
            <p:nvPr/>
          </p:nvCxnSpPr>
          <p:spPr>
            <a:xfrm flipH="1" flipV="1">
              <a:off x="2327967" y="4288196"/>
              <a:ext cx="177489" cy="3420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18313D-7E08-40C2-A160-D256587CEF94}"/>
                </a:ext>
              </a:extLst>
            </p:cNvPr>
            <p:cNvCxnSpPr>
              <a:cxnSpLocks/>
              <a:stCxn id="7" idx="7"/>
              <a:endCxn id="4" idx="3"/>
            </p:cNvCxnSpPr>
            <p:nvPr/>
          </p:nvCxnSpPr>
          <p:spPr>
            <a:xfrm flipV="1">
              <a:off x="1935205" y="4268109"/>
              <a:ext cx="344269" cy="10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2CAFA27-A751-44DA-B046-B72A23123AF9}"/>
                </a:ext>
              </a:extLst>
            </p:cNvPr>
            <p:cNvCxnSpPr>
              <a:cxnSpLocks/>
              <a:stCxn id="4" idx="1"/>
              <a:endCxn id="10" idx="5"/>
            </p:cNvCxnSpPr>
            <p:nvPr/>
          </p:nvCxnSpPr>
          <p:spPr>
            <a:xfrm flipH="1" flipV="1">
              <a:off x="1866625" y="3746739"/>
              <a:ext cx="412849" cy="4243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E051A89-0BAF-4555-B0B9-1E011BF8BD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44895" y="3178632"/>
              <a:ext cx="271547" cy="109933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4F40F9-0A12-4B85-92CE-60D83A52E1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3428" y="3081406"/>
              <a:ext cx="265451" cy="20715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3700D9-4101-4A9D-A813-5F793FD023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9041" y="2894334"/>
              <a:ext cx="85894" cy="3741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273D80A-E06C-46AB-A75F-D89CEE10306F}"/>
                </a:ext>
              </a:extLst>
            </p:cNvPr>
            <p:cNvCxnSpPr>
              <a:cxnSpLocks/>
            </p:cNvCxnSpPr>
            <p:nvPr/>
          </p:nvCxnSpPr>
          <p:spPr>
            <a:xfrm>
              <a:off x="2924243" y="3231216"/>
              <a:ext cx="0" cy="315651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26D6514-3F7D-4E4E-B5E7-FB51AEAB7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2736" y="3295705"/>
              <a:ext cx="315743" cy="27124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9F99AE4-8D34-46A8-925A-F0F45C3E90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61403" y="4402333"/>
              <a:ext cx="68580" cy="401403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E27B8A-5D57-416B-BB92-E7B9858CF7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9896" y="3889041"/>
              <a:ext cx="306599" cy="39621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33A75CE-93EE-4247-8567-7334B83049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9983" y="4285260"/>
              <a:ext cx="377952" cy="48493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C498BE8-33A0-4D14-8B70-8BC68E33DA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09896" y="4382246"/>
              <a:ext cx="153299" cy="20667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E5D4203-6651-4C21-8699-A3A261146DBD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>
              <a:off x="2282402" y="4747275"/>
              <a:ext cx="174561" cy="304733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8F91C7E-D660-4FC4-BF92-78B697E1B121}"/>
                </a:ext>
              </a:extLst>
            </p:cNvPr>
            <p:cNvCxnSpPr>
              <a:cxnSpLocks/>
              <a:endCxn id="8" idx="5"/>
            </p:cNvCxnSpPr>
            <p:nvPr/>
          </p:nvCxnSpPr>
          <p:spPr>
            <a:xfrm flipH="1" flipV="1">
              <a:off x="2553949" y="4747275"/>
              <a:ext cx="119633" cy="28154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30E17A3-0AFD-4974-BAAA-346407EC76A9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1578902" y="4309506"/>
              <a:ext cx="259317" cy="6560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0CE84F3-28F5-4D5F-8994-01AA1055B211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 flipH="1">
              <a:off x="1684920" y="4492179"/>
              <a:ext cx="201792" cy="255096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5DF708D-983A-4B8D-8CC9-51B02739B122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1493557" y="3746739"/>
              <a:ext cx="276082" cy="20087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248439C-2EDA-4354-9EF6-7D5BCF693975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1669893" y="3337058"/>
              <a:ext cx="148239" cy="292608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615B46F-1D00-4BC8-9AE2-225C83AC0499}"/>
                    </a:ext>
                  </a:extLst>
                </p:cNvPr>
                <p:cNvSpPr txBox="1"/>
                <p:nvPr/>
              </p:nvSpPr>
              <p:spPr>
                <a:xfrm>
                  <a:off x="429033" y="5240152"/>
                  <a:ext cx="406005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Undirected graph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US" sz="2000" dirty="0"/>
                </a:p>
                <a:p>
                  <a:pPr algn="ctr"/>
                  <a:r>
                    <a:rPr lang="en-US" sz="1600" dirty="0"/>
                    <a:t>(there is also a version for directed graphs)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615B46F-1D00-4BC8-9AE2-225C83AC04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033" y="5240152"/>
                  <a:ext cx="4060057" cy="646331"/>
                </a:xfrm>
                <a:prstGeom prst="rect">
                  <a:avLst/>
                </a:prstGeom>
                <a:blipFill>
                  <a:blip r:embed="rId2"/>
                  <a:stretch>
                    <a:fillRect t="-4717" b="-113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29A6C3E-4930-44C1-B443-7AAF6780BF15}"/>
              </a:ext>
            </a:extLst>
          </p:cNvPr>
          <p:cNvGrpSpPr/>
          <p:nvPr/>
        </p:nvGrpSpPr>
        <p:grpSpPr>
          <a:xfrm>
            <a:off x="4855746" y="1781097"/>
            <a:ext cx="3069996" cy="2595725"/>
            <a:chOff x="4430213" y="3160527"/>
            <a:chExt cx="3069996" cy="2595725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B9ABF80-FFED-47FC-9D79-0D314A4F7A43}"/>
                </a:ext>
              </a:extLst>
            </p:cNvPr>
            <p:cNvSpPr/>
            <p:nvPr/>
          </p:nvSpPr>
          <p:spPr>
            <a:xfrm>
              <a:off x="5760995" y="4028669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FF6DCD8-5C96-4FB8-8A85-DCB453772AA7}"/>
                </a:ext>
              </a:extLst>
            </p:cNvPr>
            <p:cNvSpPr/>
            <p:nvPr/>
          </p:nvSpPr>
          <p:spPr>
            <a:xfrm>
              <a:off x="6367272" y="343891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5082739-7717-49EE-8A19-A1A88FEB78B0}"/>
                </a:ext>
              </a:extLst>
            </p:cNvPr>
            <p:cNvSpPr/>
            <p:nvPr/>
          </p:nvSpPr>
          <p:spPr>
            <a:xfrm>
              <a:off x="5807964" y="316052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96D3FF8-2395-4AB3-B84D-A9BA1DAC1880}"/>
                </a:ext>
              </a:extLst>
            </p:cNvPr>
            <p:cNvSpPr/>
            <p:nvPr/>
          </p:nvSpPr>
          <p:spPr>
            <a:xfrm>
              <a:off x="5326380" y="4247068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0C57205-4A13-4F12-99E6-77738D4A0528}"/>
                </a:ext>
              </a:extLst>
            </p:cNvPr>
            <p:cNvSpPr/>
            <p:nvPr/>
          </p:nvSpPr>
          <p:spPr>
            <a:xfrm>
              <a:off x="5945124" y="4522251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73CDDE-459F-4116-A0BF-77A65B01BED7}"/>
                </a:ext>
              </a:extLst>
            </p:cNvPr>
            <p:cNvSpPr/>
            <p:nvPr/>
          </p:nvSpPr>
          <p:spPr>
            <a:xfrm>
              <a:off x="6504432" y="415722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464453B-5044-45A0-8154-8F86A8237B29}"/>
                </a:ext>
              </a:extLst>
            </p:cNvPr>
            <p:cNvSpPr/>
            <p:nvPr/>
          </p:nvSpPr>
          <p:spPr>
            <a:xfrm>
              <a:off x="5257800" y="3521715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BCC1CE8-14A5-455C-9F10-26A2316F585A}"/>
                </a:ext>
              </a:extLst>
            </p:cNvPr>
            <p:cNvCxnSpPr>
              <a:cxnSpLocks/>
              <a:stCxn id="80" idx="2"/>
              <a:endCxn id="85" idx="7"/>
            </p:cNvCxnSpPr>
            <p:nvPr/>
          </p:nvCxnSpPr>
          <p:spPr>
            <a:xfrm flipH="1">
              <a:off x="5374873" y="3507496"/>
              <a:ext cx="992399" cy="343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0B3D4F5-07B9-4865-8481-EA15362DBAC2}"/>
                </a:ext>
              </a:extLst>
            </p:cNvPr>
            <p:cNvCxnSpPr>
              <a:cxnSpLocks/>
              <a:stCxn id="85" idx="6"/>
              <a:endCxn id="84" idx="1"/>
            </p:cNvCxnSpPr>
            <p:nvPr/>
          </p:nvCxnSpPr>
          <p:spPr>
            <a:xfrm>
              <a:off x="5394960" y="3590295"/>
              <a:ext cx="1129559" cy="5870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FC6F5DB-5A4C-48E2-8BD3-35B071AC3280}"/>
                </a:ext>
              </a:extLst>
            </p:cNvPr>
            <p:cNvCxnSpPr>
              <a:cxnSpLocks/>
              <a:stCxn id="83" idx="1"/>
              <a:endCxn id="85" idx="5"/>
            </p:cNvCxnSpPr>
            <p:nvPr/>
          </p:nvCxnSpPr>
          <p:spPr>
            <a:xfrm flipH="1" flipV="1">
              <a:off x="5374873" y="3638788"/>
              <a:ext cx="590338" cy="903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7CF375A-2E39-43A2-9D00-F64EF7153D3F}"/>
                </a:ext>
              </a:extLst>
            </p:cNvPr>
            <p:cNvCxnSpPr>
              <a:cxnSpLocks/>
              <a:stCxn id="82" idx="1"/>
              <a:endCxn id="85" idx="4"/>
            </p:cNvCxnSpPr>
            <p:nvPr/>
          </p:nvCxnSpPr>
          <p:spPr>
            <a:xfrm flipH="1" flipV="1">
              <a:off x="5326380" y="3658875"/>
              <a:ext cx="20087" cy="60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254813C-EF99-4D83-BC0B-15B64C01469B}"/>
                </a:ext>
              </a:extLst>
            </p:cNvPr>
            <p:cNvCxnSpPr>
              <a:cxnSpLocks/>
              <a:stCxn id="81" idx="6"/>
              <a:endCxn id="80" idx="1"/>
            </p:cNvCxnSpPr>
            <p:nvPr/>
          </p:nvCxnSpPr>
          <p:spPr>
            <a:xfrm>
              <a:off x="5945124" y="3229107"/>
              <a:ext cx="442235" cy="2298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7B46FD6-EFB7-4A2C-A7C9-3966C7865C3F}"/>
                </a:ext>
              </a:extLst>
            </p:cNvPr>
            <p:cNvCxnSpPr>
              <a:cxnSpLocks/>
              <a:stCxn id="81" idx="2"/>
              <a:endCxn id="85" idx="0"/>
            </p:cNvCxnSpPr>
            <p:nvPr/>
          </p:nvCxnSpPr>
          <p:spPr>
            <a:xfrm flipH="1">
              <a:off x="5326380" y="3229107"/>
              <a:ext cx="481584" cy="2926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8615BA93-0F52-41A9-BFE5-3A8016C9C459}"/>
                    </a:ext>
                  </a:extLst>
                </p:cNvPr>
                <p:cNvSpPr txBox="1"/>
                <p:nvPr/>
              </p:nvSpPr>
              <p:spPr>
                <a:xfrm>
                  <a:off x="4430213" y="5048366"/>
                  <a:ext cx="306999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True square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000" dirty="0"/>
                    <a:t>:</a:t>
                  </a:r>
                  <a:br>
                    <a:rPr lang="en-US" sz="2000" dirty="0"/>
                  </a:br>
                  <a:r>
                    <a:rPr lang="en-US" sz="2000" dirty="0"/>
                    <a:t>Place </a:t>
                  </a:r>
                  <a:r>
                    <a:rPr lang="en-US" sz="2000" dirty="0">
                      <a:solidFill>
                        <a:schemeClr val="accent1"/>
                      </a:solidFill>
                    </a:rPr>
                    <a:t>clique</a:t>
                  </a:r>
                  <a:r>
                    <a:rPr lang="en-US" sz="2000" dirty="0"/>
                    <a:t> on neighbors</a:t>
                  </a: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8615BA93-0F52-41A9-BFE5-3A8016C9C4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0213" y="5048366"/>
                  <a:ext cx="3069996" cy="707886"/>
                </a:xfrm>
                <a:prstGeom prst="rect">
                  <a:avLst/>
                </a:prstGeom>
                <a:blipFill>
                  <a:blip r:embed="rId3"/>
                  <a:stretch>
                    <a:fillRect t="-5172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7ED0479-0AD5-46F9-909D-774940A67767}"/>
                </a:ext>
              </a:extLst>
            </p:cNvPr>
            <p:cNvCxnSpPr>
              <a:cxnSpLocks/>
              <a:stCxn id="81" idx="5"/>
              <a:endCxn id="84" idx="0"/>
            </p:cNvCxnSpPr>
            <p:nvPr/>
          </p:nvCxnSpPr>
          <p:spPr>
            <a:xfrm>
              <a:off x="5925037" y="3277600"/>
              <a:ext cx="647975" cy="8796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F4069B2-F352-4379-9E09-B8FE2681F9B3}"/>
                </a:ext>
              </a:extLst>
            </p:cNvPr>
            <p:cNvCxnSpPr>
              <a:cxnSpLocks/>
              <a:stCxn id="81" idx="4"/>
              <a:endCxn id="83" idx="0"/>
            </p:cNvCxnSpPr>
            <p:nvPr/>
          </p:nvCxnSpPr>
          <p:spPr>
            <a:xfrm>
              <a:off x="5876544" y="3297687"/>
              <a:ext cx="137160" cy="12245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3FEFC26-8461-441E-8F51-DBECC7E48F95}"/>
                </a:ext>
              </a:extLst>
            </p:cNvPr>
            <p:cNvCxnSpPr>
              <a:cxnSpLocks/>
              <a:stCxn id="81" idx="3"/>
              <a:endCxn id="82" idx="0"/>
            </p:cNvCxnSpPr>
            <p:nvPr/>
          </p:nvCxnSpPr>
          <p:spPr>
            <a:xfrm flipH="1">
              <a:off x="5394960" y="3277600"/>
              <a:ext cx="433091" cy="9694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333D195-AA20-42DA-BA07-2D227CC229EA}"/>
                </a:ext>
              </a:extLst>
            </p:cNvPr>
            <p:cNvCxnSpPr>
              <a:cxnSpLocks/>
              <a:stCxn id="80" idx="3"/>
              <a:endCxn id="82" idx="7"/>
            </p:cNvCxnSpPr>
            <p:nvPr/>
          </p:nvCxnSpPr>
          <p:spPr>
            <a:xfrm flipH="1">
              <a:off x="5443453" y="3555989"/>
              <a:ext cx="943906" cy="7111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A0BDADA-1ECE-46CC-AD73-6938F39C45CB}"/>
                </a:ext>
              </a:extLst>
            </p:cNvPr>
            <p:cNvCxnSpPr>
              <a:cxnSpLocks/>
              <a:stCxn id="80" idx="5"/>
              <a:endCxn id="84" idx="7"/>
            </p:cNvCxnSpPr>
            <p:nvPr/>
          </p:nvCxnSpPr>
          <p:spPr>
            <a:xfrm>
              <a:off x="6484345" y="3555989"/>
              <a:ext cx="137160" cy="6213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F7A96C5-0BA4-41D1-9859-4E5696920B5B}"/>
                </a:ext>
              </a:extLst>
            </p:cNvPr>
            <p:cNvCxnSpPr>
              <a:cxnSpLocks/>
              <a:stCxn id="80" idx="4"/>
              <a:endCxn id="83" idx="7"/>
            </p:cNvCxnSpPr>
            <p:nvPr/>
          </p:nvCxnSpPr>
          <p:spPr>
            <a:xfrm flipH="1">
              <a:off x="6062197" y="3576076"/>
              <a:ext cx="373655" cy="9662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D559A02-7E21-4E7E-A78A-62B9D06B1EEC}"/>
                </a:ext>
              </a:extLst>
            </p:cNvPr>
            <p:cNvCxnSpPr>
              <a:cxnSpLocks/>
              <a:stCxn id="84" idx="3"/>
              <a:endCxn id="83" idx="6"/>
            </p:cNvCxnSpPr>
            <p:nvPr/>
          </p:nvCxnSpPr>
          <p:spPr>
            <a:xfrm flipH="1">
              <a:off x="6082284" y="4274295"/>
              <a:ext cx="442235" cy="3165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2FA2FDA-5A1E-4BB0-9C9E-58ACECE943C4}"/>
                </a:ext>
              </a:extLst>
            </p:cNvPr>
            <p:cNvCxnSpPr>
              <a:cxnSpLocks/>
              <a:stCxn id="84" idx="2"/>
              <a:endCxn id="82" idx="6"/>
            </p:cNvCxnSpPr>
            <p:nvPr/>
          </p:nvCxnSpPr>
          <p:spPr>
            <a:xfrm flipH="1">
              <a:off x="5463540" y="4225802"/>
              <a:ext cx="1040892" cy="898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AD0DFAB-C833-450A-B1C5-F52347411373}"/>
                </a:ext>
              </a:extLst>
            </p:cNvPr>
            <p:cNvCxnSpPr>
              <a:cxnSpLocks/>
              <a:stCxn id="82" idx="5"/>
              <a:endCxn id="83" idx="2"/>
            </p:cNvCxnSpPr>
            <p:nvPr/>
          </p:nvCxnSpPr>
          <p:spPr>
            <a:xfrm>
              <a:off x="5443453" y="4364141"/>
              <a:ext cx="501671" cy="2266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4035264-52E3-4810-BDC3-8B9CF21CDBBA}"/>
              </a:ext>
            </a:extLst>
          </p:cNvPr>
          <p:cNvGrpSpPr/>
          <p:nvPr/>
        </p:nvGrpSpPr>
        <p:grpSpPr>
          <a:xfrm>
            <a:off x="8577682" y="1781097"/>
            <a:ext cx="3213898" cy="2590334"/>
            <a:chOff x="8075951" y="3163098"/>
            <a:chExt cx="3213898" cy="2590334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3620FAC-C675-478F-B548-2B83B5717128}"/>
                </a:ext>
              </a:extLst>
            </p:cNvPr>
            <p:cNvSpPr/>
            <p:nvPr/>
          </p:nvSpPr>
          <p:spPr>
            <a:xfrm>
              <a:off x="9503943" y="4018570"/>
              <a:ext cx="137160" cy="13716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62B686F-EBBC-40B1-860F-E6658AB185F7}"/>
                </a:ext>
              </a:extLst>
            </p:cNvPr>
            <p:cNvSpPr/>
            <p:nvPr/>
          </p:nvSpPr>
          <p:spPr>
            <a:xfrm>
              <a:off x="10108419" y="3441487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4FF30E8B-93C7-427C-82E4-02A3385D62B1}"/>
                </a:ext>
              </a:extLst>
            </p:cNvPr>
            <p:cNvSpPr/>
            <p:nvPr/>
          </p:nvSpPr>
          <p:spPr>
            <a:xfrm>
              <a:off x="9549111" y="3163098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9D79986-6541-4648-8D9D-B19881A8D656}"/>
                </a:ext>
              </a:extLst>
            </p:cNvPr>
            <p:cNvSpPr/>
            <p:nvPr/>
          </p:nvSpPr>
          <p:spPr>
            <a:xfrm>
              <a:off x="9067527" y="4249639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B511115-7F10-4684-8FA2-CC5774184175}"/>
                </a:ext>
              </a:extLst>
            </p:cNvPr>
            <p:cNvSpPr/>
            <p:nvPr/>
          </p:nvSpPr>
          <p:spPr>
            <a:xfrm>
              <a:off x="9686271" y="4524822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E1E2FB8-A248-41E8-BD51-60258AE70874}"/>
                </a:ext>
              </a:extLst>
            </p:cNvPr>
            <p:cNvSpPr/>
            <p:nvPr/>
          </p:nvSpPr>
          <p:spPr>
            <a:xfrm>
              <a:off x="10245579" y="4159793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D8E0201-FFF3-49DB-B9B6-E71D8584A999}"/>
                </a:ext>
              </a:extLst>
            </p:cNvPr>
            <p:cNvSpPr/>
            <p:nvPr/>
          </p:nvSpPr>
          <p:spPr>
            <a:xfrm>
              <a:off x="8998947" y="3524286"/>
              <a:ext cx="137160" cy="137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CC01A18-2C94-498E-AEA6-1CA131C5A9CF}"/>
                </a:ext>
              </a:extLst>
            </p:cNvPr>
            <p:cNvCxnSpPr>
              <a:cxnSpLocks/>
              <a:stCxn id="182" idx="2"/>
              <a:endCxn id="187" idx="7"/>
            </p:cNvCxnSpPr>
            <p:nvPr/>
          </p:nvCxnSpPr>
          <p:spPr>
            <a:xfrm flipH="1">
              <a:off x="9116020" y="3510067"/>
              <a:ext cx="992399" cy="343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3DDD19C-E887-4013-B444-21CAA19A9CDC}"/>
                </a:ext>
              </a:extLst>
            </p:cNvPr>
            <p:cNvCxnSpPr>
              <a:cxnSpLocks/>
              <a:stCxn id="185" idx="1"/>
              <a:endCxn id="187" idx="5"/>
            </p:cNvCxnSpPr>
            <p:nvPr/>
          </p:nvCxnSpPr>
          <p:spPr>
            <a:xfrm flipH="1" flipV="1">
              <a:off x="9116020" y="3641359"/>
              <a:ext cx="590338" cy="9035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8A38D0E-D337-4F1B-83D9-938AAE811EED}"/>
                </a:ext>
              </a:extLst>
            </p:cNvPr>
            <p:cNvCxnSpPr>
              <a:cxnSpLocks/>
              <a:stCxn id="184" idx="1"/>
              <a:endCxn id="187" idx="4"/>
            </p:cNvCxnSpPr>
            <p:nvPr/>
          </p:nvCxnSpPr>
          <p:spPr>
            <a:xfrm flipH="1" flipV="1">
              <a:off x="9067527" y="3661446"/>
              <a:ext cx="20087" cy="60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28DCA9A-084F-4CD9-9544-D805CB3669AD}"/>
                </a:ext>
              </a:extLst>
            </p:cNvPr>
            <p:cNvCxnSpPr>
              <a:cxnSpLocks/>
              <a:stCxn id="183" idx="6"/>
              <a:endCxn id="182" idx="1"/>
            </p:cNvCxnSpPr>
            <p:nvPr/>
          </p:nvCxnSpPr>
          <p:spPr>
            <a:xfrm>
              <a:off x="9686271" y="3231678"/>
              <a:ext cx="442235" cy="2298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5E683E6-47F1-4128-9430-974C5615A8E3}"/>
                </a:ext>
              </a:extLst>
            </p:cNvPr>
            <p:cNvCxnSpPr>
              <a:cxnSpLocks/>
              <a:stCxn id="183" idx="4"/>
              <a:endCxn id="185" idx="0"/>
            </p:cNvCxnSpPr>
            <p:nvPr/>
          </p:nvCxnSpPr>
          <p:spPr>
            <a:xfrm>
              <a:off x="9617691" y="3300258"/>
              <a:ext cx="137160" cy="12245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A4B2567-F98F-4E0B-9DD1-FCDEE624028E}"/>
                </a:ext>
              </a:extLst>
            </p:cNvPr>
            <p:cNvCxnSpPr>
              <a:cxnSpLocks/>
              <a:stCxn id="183" idx="3"/>
              <a:endCxn id="184" idx="0"/>
            </p:cNvCxnSpPr>
            <p:nvPr/>
          </p:nvCxnSpPr>
          <p:spPr>
            <a:xfrm flipH="1">
              <a:off x="9136107" y="3280171"/>
              <a:ext cx="433091" cy="9694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3571229-1E5D-4B20-916D-04D443D5CEFD}"/>
                </a:ext>
              </a:extLst>
            </p:cNvPr>
            <p:cNvCxnSpPr>
              <a:cxnSpLocks/>
              <a:stCxn id="182" idx="5"/>
              <a:endCxn id="186" idx="7"/>
            </p:cNvCxnSpPr>
            <p:nvPr/>
          </p:nvCxnSpPr>
          <p:spPr>
            <a:xfrm>
              <a:off x="10225492" y="3558560"/>
              <a:ext cx="137160" cy="6213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44C7BCB-BFB3-4946-BEAB-1F954C24A29E}"/>
                </a:ext>
              </a:extLst>
            </p:cNvPr>
            <p:cNvCxnSpPr>
              <a:cxnSpLocks/>
              <a:stCxn id="186" idx="3"/>
              <a:endCxn id="185" idx="6"/>
            </p:cNvCxnSpPr>
            <p:nvPr/>
          </p:nvCxnSpPr>
          <p:spPr>
            <a:xfrm flipH="1">
              <a:off x="9823431" y="4276866"/>
              <a:ext cx="442235" cy="3165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B8C405F-ACD8-42DA-BE77-2B3480EAD7DB}"/>
                </a:ext>
              </a:extLst>
            </p:cNvPr>
            <p:cNvCxnSpPr>
              <a:cxnSpLocks/>
              <a:stCxn id="186" idx="2"/>
              <a:endCxn id="184" idx="6"/>
            </p:cNvCxnSpPr>
            <p:nvPr/>
          </p:nvCxnSpPr>
          <p:spPr>
            <a:xfrm flipH="1">
              <a:off x="9204687" y="4228373"/>
              <a:ext cx="1040892" cy="898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561CC95F-3586-4538-A343-DF5ED15F8A2B}"/>
                </a:ext>
              </a:extLst>
            </p:cNvPr>
            <p:cNvSpPr txBox="1"/>
            <p:nvPr/>
          </p:nvSpPr>
          <p:spPr>
            <a:xfrm>
              <a:off x="8075951" y="5045546"/>
              <a:ext cx="32138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Derandomized square:</a:t>
              </a:r>
              <a:br>
                <a:rPr lang="en-US" sz="2000" dirty="0"/>
              </a:br>
              <a:r>
                <a:rPr lang="en-US" sz="2000" dirty="0"/>
                <a:t>Place </a:t>
              </a:r>
              <a:r>
                <a:rPr lang="en-US" sz="2000" dirty="0">
                  <a:solidFill>
                    <a:schemeClr val="accent1"/>
                  </a:solidFill>
                </a:rPr>
                <a:t>expander</a:t>
              </a:r>
              <a:r>
                <a:rPr lang="en-US" sz="2000" dirty="0"/>
                <a:t> on neighbors</a:t>
              </a: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5A2ED7C8-E71C-4BC9-B074-CB3DE789E8AD}"/>
              </a:ext>
            </a:extLst>
          </p:cNvPr>
          <p:cNvSpPr txBox="1"/>
          <p:nvPr/>
        </p:nvSpPr>
        <p:spPr>
          <a:xfrm>
            <a:off x="2009463" y="5239029"/>
            <a:ext cx="8055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[AKMPSV20]</a:t>
            </a:r>
            <a:r>
              <a:rPr lang="en-US" sz="2800" dirty="0"/>
              <a:t> algorithm uses derandomized square </a:t>
            </a:r>
            <a:r>
              <a:rPr lang="en-US" sz="2800" b="0" dirty="0"/>
              <a:t>+ error reduction + other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2168-AF5D-4293-9F81-8435D15F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39712"/>
            <a:ext cx="10515600" cy="1325563"/>
          </a:xfrm>
        </p:spPr>
        <p:txBody>
          <a:bodyPr/>
          <a:lstStyle/>
          <a:p>
            <a:r>
              <a:rPr lang="en-US" dirty="0"/>
              <a:t>PRGs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A3F3F-E9D9-4B74-A260-40757A53B3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325" y="1565275"/>
                <a:ext cx="10934700" cy="4927600"/>
              </a:xfrm>
            </p:spPr>
            <p:txBody>
              <a:bodyPr/>
              <a:lstStyle/>
              <a:p>
                <a:r>
                  <a:rPr lang="en-US" dirty="0"/>
                  <a:t>The derandomized square is closely connected to the </a:t>
                </a:r>
                <a:r>
                  <a:rPr lang="en-US" dirty="0">
                    <a:solidFill>
                      <a:schemeClr val="accent1"/>
                    </a:solidFill>
                  </a:rPr>
                  <a:t>INW generator</a:t>
                </a:r>
                <a:br>
                  <a:rPr lang="en-US" dirty="0"/>
                </a:br>
                <a:r>
                  <a:rPr lang="en-US" sz="1800" dirty="0">
                    <a:solidFill>
                      <a:srgbClr val="C0000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Impagliazzo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Nisan,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Wigderson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1994]</a:t>
                </a:r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To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pseudorandom bits:</a:t>
                </a: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Recursively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random edge in an expander graph </a:t>
                </a:r>
                <a:r>
                  <a:rPr lang="en-US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vertices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are still learning more about what this PRG can do!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Works especially well for </a:t>
                </a:r>
                <a:r>
                  <a:rPr lang="en-US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dirty="0"/>
                  <a:t> ROBPs &amp; </a:t>
                </a:r>
                <a:r>
                  <a:rPr lang="en-US" dirty="0">
                    <a:solidFill>
                      <a:schemeClr val="accent1"/>
                    </a:solidFill>
                  </a:rPr>
                  <a:t>permutation</a:t>
                </a:r>
                <a:r>
                  <a:rPr lang="en-US" dirty="0"/>
                  <a:t> ROBPs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A3F3F-E9D9-4B74-A260-40757A53B3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25" y="1565275"/>
                <a:ext cx="10934700" cy="4927600"/>
              </a:xfrm>
              <a:blipFill>
                <a:blip r:embed="rId2"/>
                <a:stretch>
                  <a:fillRect l="-1003" t="-2104" r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D32C-1E0E-417F-8771-CB4EC38D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4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Regular </a:t>
            </a:r>
            <a:r>
              <a:rPr lang="en-US" dirty="0"/>
              <a:t>ROBPs</a:t>
            </a:r>
            <a:r>
              <a:rPr lang="en-US" dirty="0">
                <a:solidFill>
                  <a:schemeClr val="accent1"/>
                </a:solidFill>
              </a:rPr>
              <a:t> &amp; Permutation </a:t>
            </a:r>
            <a:r>
              <a:rPr lang="en-US" dirty="0"/>
              <a:t>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F7D10-A4EB-4157-8C84-E97A85B98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140" y="1737370"/>
                <a:ext cx="8786028" cy="437376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dirty="0"/>
                  <a:t>Permutation condition: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layers,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-edges are a </a:t>
                </a:r>
                <a:r>
                  <a:rPr lang="en-US" dirty="0">
                    <a:solidFill>
                      <a:schemeClr val="accent1"/>
                    </a:solidFill>
                  </a:rPr>
                  <a:t>matching</a:t>
                </a: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dirty="0"/>
                  <a:t>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“regular” </a:t>
                </a:r>
                <a:r>
                  <a:rPr lang="en-US" dirty="0"/>
                  <a:t>(degree = 2)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DF7D10-A4EB-4157-8C84-E97A85B98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140" y="1737370"/>
                <a:ext cx="8786028" cy="4373765"/>
              </a:xfrm>
              <a:blipFill>
                <a:blip r:embed="rId3"/>
                <a:stretch>
                  <a:fillRect l="-1248" r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3EA61C2-8426-4D05-9A94-9AC8919F5F69}"/>
              </a:ext>
            </a:extLst>
          </p:cNvPr>
          <p:cNvGrpSpPr/>
          <p:nvPr/>
        </p:nvGrpSpPr>
        <p:grpSpPr>
          <a:xfrm>
            <a:off x="10022844" y="1979870"/>
            <a:ext cx="1235654" cy="3623387"/>
            <a:chOff x="10661019" y="1602046"/>
            <a:chExt cx="1235654" cy="3623387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3E3E9EA-4A43-4057-B7AD-419519A8FB68}"/>
                </a:ext>
              </a:extLst>
            </p:cNvPr>
            <p:cNvCxnSpPr>
              <a:cxnSpLocks/>
              <a:stCxn id="8" idx="6"/>
              <a:endCxn id="11" idx="3"/>
            </p:cNvCxnSpPr>
            <p:nvPr/>
          </p:nvCxnSpPr>
          <p:spPr>
            <a:xfrm flipV="1">
              <a:off x="10857864" y="3476419"/>
              <a:ext cx="887488" cy="166037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0E3AB68-D8A8-4045-AE7A-78854CF74A69}"/>
                </a:ext>
              </a:extLst>
            </p:cNvPr>
            <p:cNvCxnSpPr>
              <a:cxnSpLocks/>
              <a:stCxn id="5" idx="5"/>
              <a:endCxn id="13" idx="1"/>
            </p:cNvCxnSpPr>
            <p:nvPr/>
          </p:nvCxnSpPr>
          <p:spPr>
            <a:xfrm>
              <a:off x="10831903" y="2614893"/>
              <a:ext cx="913448" cy="245921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7B04E1-90B4-42C3-9B21-F71A152E60CD}"/>
                </a:ext>
              </a:extLst>
            </p:cNvPr>
            <p:cNvSpPr/>
            <p:nvPr/>
          </p:nvSpPr>
          <p:spPr>
            <a:xfrm>
              <a:off x="10680582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C1EF16-2277-4467-BCBC-9B02577FAAEE}"/>
                </a:ext>
              </a:extLst>
            </p:cNvPr>
            <p:cNvSpPr/>
            <p:nvPr/>
          </p:nvSpPr>
          <p:spPr>
            <a:xfrm>
              <a:off x="10680582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117E93-5448-4BDC-8F01-DCFC78BF7BDC}"/>
                </a:ext>
              </a:extLst>
            </p:cNvPr>
            <p:cNvSpPr/>
            <p:nvPr/>
          </p:nvSpPr>
          <p:spPr>
            <a:xfrm>
              <a:off x="10680582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B215F5-DE3B-4D43-AB22-DE3078151032}"/>
                </a:ext>
              </a:extLst>
            </p:cNvPr>
            <p:cNvSpPr/>
            <p:nvPr/>
          </p:nvSpPr>
          <p:spPr>
            <a:xfrm>
              <a:off x="10680582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EEA325-A020-4A4A-A18A-EA9840ECFB8F}"/>
                </a:ext>
              </a:extLst>
            </p:cNvPr>
            <p:cNvSpPr/>
            <p:nvPr/>
          </p:nvSpPr>
          <p:spPr>
            <a:xfrm>
              <a:off x="10680581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1EF3A4-A774-44CC-A793-C69A8EA9E76C}"/>
                </a:ext>
              </a:extLst>
            </p:cNvPr>
            <p:cNvSpPr/>
            <p:nvPr/>
          </p:nvSpPr>
          <p:spPr>
            <a:xfrm>
              <a:off x="11719390" y="1602046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7D1B75-B5EF-4EFF-9075-51CB0A00C7B7}"/>
                </a:ext>
              </a:extLst>
            </p:cNvPr>
            <p:cNvSpPr/>
            <p:nvPr/>
          </p:nvSpPr>
          <p:spPr>
            <a:xfrm>
              <a:off x="11719390" y="2463572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922AFB-BE8C-438B-A991-3A50A99EAEA1}"/>
                </a:ext>
              </a:extLst>
            </p:cNvPr>
            <p:cNvSpPr/>
            <p:nvPr/>
          </p:nvSpPr>
          <p:spPr>
            <a:xfrm>
              <a:off x="11719390" y="3325098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4E5C5D-D536-4C98-9E2C-400F1B312028}"/>
                </a:ext>
              </a:extLst>
            </p:cNvPr>
            <p:cNvSpPr/>
            <p:nvPr/>
          </p:nvSpPr>
          <p:spPr>
            <a:xfrm>
              <a:off x="11719390" y="4186624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D79A23-9E6B-4032-B3AC-D9B0AF2F4C2C}"/>
                </a:ext>
              </a:extLst>
            </p:cNvPr>
            <p:cNvSpPr/>
            <p:nvPr/>
          </p:nvSpPr>
          <p:spPr>
            <a:xfrm>
              <a:off x="11719389" y="5048150"/>
              <a:ext cx="177283" cy="177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4187E60-4FE3-4F25-93DA-34D9C3755985}"/>
                </a:ext>
              </a:extLst>
            </p:cNvPr>
            <p:cNvCxnSpPr>
              <a:cxnSpLocks/>
              <a:stCxn id="4" idx="5"/>
              <a:endCxn id="11" idx="1"/>
            </p:cNvCxnSpPr>
            <p:nvPr/>
          </p:nvCxnSpPr>
          <p:spPr>
            <a:xfrm>
              <a:off x="10831903" y="1753367"/>
              <a:ext cx="913449" cy="1597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7A9F999-CA49-4EF3-AFBB-22FB460357EE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>
              <a:off x="10857865" y="2552214"/>
              <a:ext cx="8615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13714FD-D855-4188-ACB5-E49BB6C06054}"/>
                </a:ext>
              </a:extLst>
            </p:cNvPr>
            <p:cNvCxnSpPr>
              <a:cxnSpLocks/>
              <a:stCxn id="6" idx="5"/>
              <a:endCxn id="12" idx="1"/>
            </p:cNvCxnSpPr>
            <p:nvPr/>
          </p:nvCxnSpPr>
          <p:spPr>
            <a:xfrm>
              <a:off x="10831903" y="3476419"/>
              <a:ext cx="913449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42C00A7-41BE-40E3-AA3B-F0A87FB566F0}"/>
                </a:ext>
              </a:extLst>
            </p:cNvPr>
            <p:cNvCxnSpPr>
              <a:cxnSpLocks/>
              <a:stCxn id="7" idx="5"/>
              <a:endCxn id="13" idx="1"/>
            </p:cNvCxnSpPr>
            <p:nvPr/>
          </p:nvCxnSpPr>
          <p:spPr>
            <a:xfrm>
              <a:off x="10831903" y="4337945"/>
              <a:ext cx="913448" cy="7361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E6ED5AC-4065-4A70-92F4-85A41EC415C4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10831902" y="1753367"/>
              <a:ext cx="913450" cy="332074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4ECCD9-057B-4C38-BF61-E648B6CE668D}"/>
                </a:ext>
              </a:extLst>
            </p:cNvPr>
            <p:cNvSpPr txBox="1"/>
            <p:nvPr/>
          </p:nvSpPr>
          <p:spPr>
            <a:xfrm>
              <a:off x="10978253" y="1834370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3D038C-94FC-4B2B-9F0B-5DAE6776FFC9}"/>
                </a:ext>
              </a:extLst>
            </p:cNvPr>
            <p:cNvSpPr txBox="1"/>
            <p:nvPr/>
          </p:nvSpPr>
          <p:spPr>
            <a:xfrm>
              <a:off x="10810302" y="2203246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96249E-F71A-4A5A-B05A-2E7D0D4CA3B4}"/>
                </a:ext>
              </a:extLst>
            </p:cNvPr>
            <p:cNvSpPr txBox="1"/>
            <p:nvPr/>
          </p:nvSpPr>
          <p:spPr>
            <a:xfrm>
              <a:off x="10784773" y="3546429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8EEEA0-2286-48AC-8187-E47767801DF7}"/>
                </a:ext>
              </a:extLst>
            </p:cNvPr>
            <p:cNvSpPr txBox="1"/>
            <p:nvPr/>
          </p:nvSpPr>
          <p:spPr>
            <a:xfrm>
              <a:off x="11174204" y="4704048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FF68D1-AA83-4AC1-A841-1355C201F5A1}"/>
                </a:ext>
              </a:extLst>
            </p:cNvPr>
            <p:cNvSpPr txBox="1"/>
            <p:nvPr/>
          </p:nvSpPr>
          <p:spPr>
            <a:xfrm>
              <a:off x="10661019" y="4610997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D5FD6AE-5A5E-46A5-9EA4-5B34E2E2323B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>
              <a:off x="10857865" y="1690688"/>
              <a:ext cx="861525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CC09159-4AC6-40A7-B337-8931912DE78D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10831903" y="2614893"/>
              <a:ext cx="913449" cy="736167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088113B-B78B-4AE3-AE8D-0E7B0A35C322}"/>
                </a:ext>
              </a:extLst>
            </p:cNvPr>
            <p:cNvCxnSpPr>
              <a:cxnSpLocks/>
              <a:stCxn id="7" idx="6"/>
              <a:endCxn id="12" idx="2"/>
            </p:cNvCxnSpPr>
            <p:nvPr/>
          </p:nvCxnSpPr>
          <p:spPr>
            <a:xfrm>
              <a:off x="10857865" y="4275266"/>
              <a:ext cx="861525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31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42B2-E5B9-459A-AC76-DD87A17B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700"/>
            <a:ext cx="10515600" cy="1325563"/>
          </a:xfrm>
        </p:spPr>
        <p:txBody>
          <a:bodyPr/>
          <a:lstStyle/>
          <a:p>
            <a:r>
              <a:rPr lang="en-US" dirty="0"/>
              <a:t>Generators for regular &amp; permutation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7EAEF49-2C1A-41A6-AB8A-A0E75EC5A5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680126"/>
                  </p:ext>
                </p:extLst>
              </p:nvPr>
            </p:nvGraphicFramePr>
            <p:xfrm>
              <a:off x="180398" y="1286827"/>
              <a:ext cx="11831203" cy="520604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80433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79652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38657">
                      <a:extLst>
                        <a:ext uri="{9D8B030D-6E8A-4147-A177-3AD203B41FA5}">
                          <a16:colId xmlns:a16="http://schemas.microsoft.com/office/drawing/2014/main" val="3346409140"/>
                        </a:ext>
                      </a:extLst>
                    </a:gridCol>
                    <a:gridCol w="4115588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Regular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[Braverman, Rao, Raz,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Yehudayoff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2010]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[De 2011]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regular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[Braverman, Rao, Raz,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Yehudayoff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2014]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03546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[Brody,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Verbin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2010]</a:t>
                          </a:r>
                          <a:b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Koucký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Nimbhorkar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Pudlák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2011]</a:t>
                          </a:r>
                          <a:b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[De 2011] [Steinke 2012]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arbitrary-order</a:t>
                          </a:r>
                          <a:r>
                            <a:rPr lang="en-US" dirty="0"/>
                            <a:t> 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Steinke,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2013] [Chattopadhyay,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Hosseini, Lovett 2018]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Unbounded-width</a:t>
                          </a:r>
                          <a:r>
                            <a:rPr lang="en-US" dirty="0"/>
                            <a:t> 1-accept-vertex permutation ROBPs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[H,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m:rPr>
                                                    <m:lit/>
                                                  </m:r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ra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Unbounded-width</a:t>
                          </a:r>
                          <a:r>
                            <a:rPr lang="en-US" dirty="0"/>
                            <a:t> 1-accept-vertex permutation ROBPs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Unbounded-width</a:t>
                          </a:r>
                          <a:r>
                            <a:rPr lang="en-US" dirty="0"/>
                            <a:t> 1-accept-vertex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regular</a:t>
                          </a:r>
                          <a:r>
                            <a:rPr lang="en-US" dirty="0"/>
                            <a:t>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[Bogdanov, H,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Prakriya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m:rPr>
                                                    <m:lit/>
                                                  </m:r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ra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Polylog-width regular ROBPs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[Bogdanov, H,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Prakriya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97EAEF49-2C1A-41A6-AB8A-A0E75EC5A5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680126"/>
                  </p:ext>
                </p:extLst>
              </p:nvPr>
            </p:nvGraphicFramePr>
            <p:xfrm>
              <a:off x="180398" y="1286827"/>
              <a:ext cx="11831203" cy="520604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80433">
                      <a:extLst>
                        <a:ext uri="{9D8B030D-6E8A-4147-A177-3AD203B41FA5}">
                          <a16:colId xmlns:a16="http://schemas.microsoft.com/office/drawing/2014/main" val="793421519"/>
                        </a:ext>
                      </a:extLst>
                    </a:gridCol>
                    <a:gridCol w="796525">
                      <a:extLst>
                        <a:ext uri="{9D8B030D-6E8A-4147-A177-3AD203B41FA5}">
                          <a16:colId xmlns:a16="http://schemas.microsoft.com/office/drawing/2014/main" val="3325765768"/>
                        </a:ext>
                      </a:extLst>
                    </a:gridCol>
                    <a:gridCol w="3438657">
                      <a:extLst>
                        <a:ext uri="{9D8B030D-6E8A-4147-A177-3AD203B41FA5}">
                          <a16:colId xmlns:a16="http://schemas.microsoft.com/office/drawing/2014/main" val="3346409140"/>
                        </a:ext>
                      </a:extLst>
                    </a:gridCol>
                    <a:gridCol w="4115588">
                      <a:extLst>
                        <a:ext uri="{9D8B030D-6E8A-4147-A177-3AD203B41FA5}">
                          <a16:colId xmlns:a16="http://schemas.microsoft.com/office/drawing/2014/main" val="19896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Seed length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Model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Reference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04331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25" t="-69474" r="-241156" b="-7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Regular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[Braverman, Rao, Raz,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Yehudayoff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2010]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[De 2011]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0785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25" t="-263934" r="-241156" b="-10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regular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[Braverman, Rao, Raz,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Yehudayoff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2014]</a:t>
                          </a: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0354656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25" t="-164444" r="-241156" b="-37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[Brody,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Verbin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2010]</a:t>
                          </a:r>
                          <a:b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Koucký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Nimbhorkar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Pudlák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2011]</a:t>
                          </a:r>
                          <a:b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[De 2011] [Steinke 2012]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338067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25" t="-340000" r="-241156" b="-38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Constant-width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arbitrary-order</a:t>
                          </a:r>
                          <a:r>
                            <a:rPr lang="en-US" dirty="0"/>
                            <a:t> permutation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Reingold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Steinke,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2013] [Chattopadhyay,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Hatami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Hosseini, Lovett 2018]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203115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5" t="-440000" r="-241156" b="-28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Unbounded-width</a:t>
                          </a:r>
                          <a:r>
                            <a:rPr lang="en-US" dirty="0"/>
                            <a:t> 1-accept-vertex permutation ROBPs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[H,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61561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25" t="-540000" r="-241156" b="-18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WPRG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Unbounded-width</a:t>
                          </a:r>
                          <a:r>
                            <a:rPr lang="en-US" dirty="0"/>
                            <a:t> 1-accept-vertex permutation ROBPs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Vadhan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51660055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25" t="-633962" r="-241156" b="-83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Unbounded-width</a:t>
                          </a:r>
                          <a:r>
                            <a:rPr lang="en-US" dirty="0"/>
                            <a:t> 1-accept-vertex 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regular</a:t>
                          </a:r>
                          <a:r>
                            <a:rPr lang="en-US" dirty="0"/>
                            <a:t> ROBPs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[Bogdanov, H,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Prakriya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791374950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5" t="-948780" r="-241156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HSG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Polylog-width regular ROBPs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[Bogdanov, H,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Prakriya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:r>
                            <a:rPr lang="en-US" sz="1600" dirty="0" err="1">
                              <a:solidFill>
                                <a:srgbClr val="C00000"/>
                              </a:solidFill>
                            </a:rPr>
                            <a:t>Pyne</a:t>
                          </a: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 2021]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8209149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F66CC0C-7764-4971-9511-F41FD862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9" y="1759873"/>
            <a:ext cx="1920314" cy="366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C54CAE-0829-4091-A498-8A3E95CFB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93" y="3612057"/>
            <a:ext cx="1893440" cy="325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6F0F9E-D64D-43B2-B5C2-96CC61F14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42" y="4237264"/>
            <a:ext cx="1899966" cy="3374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35B728-2372-44DC-9511-9F8DEC89E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65" y="4815955"/>
            <a:ext cx="3266426" cy="4840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D153A7-59E0-42D6-AB17-A02843C08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95" y="5486753"/>
            <a:ext cx="1899966" cy="337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C31E10-7660-4044-9C91-C400E1B9A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876" y="6032921"/>
            <a:ext cx="3210282" cy="42948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97D875A-2F60-49FB-ABE1-D6C1449E5BA6}"/>
              </a:ext>
            </a:extLst>
          </p:cNvPr>
          <p:cNvSpPr/>
          <p:nvPr/>
        </p:nvSpPr>
        <p:spPr>
          <a:xfrm>
            <a:off x="454456" y="2075917"/>
            <a:ext cx="6173670" cy="1728094"/>
          </a:xfrm>
          <a:prstGeom prst="cloudCallout">
            <a:avLst>
              <a:gd name="adj1" fmla="val -24909"/>
              <a:gd name="adj2" fmla="val 7249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accent1"/>
                </a:solidFill>
              </a:rPr>
              <a:t>permutation</a:t>
            </a:r>
            <a:r>
              <a:rPr lang="en-US" dirty="0">
                <a:solidFill>
                  <a:schemeClr val="tx1"/>
                </a:solidFill>
              </a:rPr>
              <a:t> ROBPs, can beat Nisan’s seed length in </a:t>
            </a:r>
            <a:r>
              <a:rPr lang="en-US" dirty="0">
                <a:solidFill>
                  <a:schemeClr val="accent1"/>
                </a:solidFill>
              </a:rPr>
              <a:t>all parameter regimes </a:t>
            </a:r>
            <a:r>
              <a:rPr lang="en-US" dirty="0">
                <a:solidFill>
                  <a:schemeClr val="tx1"/>
                </a:solidFill>
              </a:rPr>
              <a:t>except some extreme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D0260E74-7FB2-462B-B20D-C12D108E17B2}"/>
                  </a:ext>
                </a:extLst>
              </p:cNvPr>
              <p:cNvSpPr/>
              <p:nvPr/>
            </p:nvSpPr>
            <p:spPr>
              <a:xfrm>
                <a:off x="5991224" y="1943100"/>
                <a:ext cx="6200775" cy="1933575"/>
              </a:xfrm>
              <a:prstGeom prst="cloudCallout">
                <a:avLst>
                  <a:gd name="adj1" fmla="val -27712"/>
                  <a:gd name="adj2" fmla="val 7017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:r>
                  <a:rPr lang="en-US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dirty="0">
                    <a:solidFill>
                      <a:schemeClr val="tx1"/>
                    </a:solidFill>
                  </a:rPr>
                  <a:t> ROBPs with 1 accept vertex, can beat Nisan’s seed length in all parameter regimes except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D0260E74-7FB2-462B-B20D-C12D108E1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4" y="1943100"/>
                <a:ext cx="6200775" cy="1933575"/>
              </a:xfrm>
              <a:prstGeom prst="cloudCallout">
                <a:avLst>
                  <a:gd name="adj1" fmla="val -27712"/>
                  <a:gd name="adj2" fmla="val 7017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7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3C47684-7104-428F-9950-09DDBA9033B9}"/>
              </a:ext>
            </a:extLst>
          </p:cNvPr>
          <p:cNvSpPr/>
          <p:nvPr/>
        </p:nvSpPr>
        <p:spPr>
          <a:xfrm>
            <a:off x="3483864" y="990721"/>
            <a:ext cx="5605272" cy="20790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D5EAD-82A2-477B-AFA0-A1F32E05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-110554"/>
            <a:ext cx="10872788" cy="1325563"/>
          </a:xfrm>
        </p:spPr>
        <p:txBody>
          <a:bodyPr/>
          <a:lstStyle/>
          <a:p>
            <a:r>
              <a:rPr lang="en-US" dirty="0"/>
              <a:t>Why care about permutation &amp; regular ROBPs?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3F5BF0-8687-451C-ADA9-80EF4E05CDBE}"/>
              </a:ext>
            </a:extLst>
          </p:cNvPr>
          <p:cNvSpPr/>
          <p:nvPr/>
        </p:nvSpPr>
        <p:spPr>
          <a:xfrm>
            <a:off x="7379208" y="1326161"/>
            <a:ext cx="1709928" cy="140817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Monotone ROBPs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4B8C1D-FB2F-4009-8045-AFD504FB1393}"/>
              </a:ext>
            </a:extLst>
          </p:cNvPr>
          <p:cNvSpPr/>
          <p:nvPr/>
        </p:nvSpPr>
        <p:spPr>
          <a:xfrm>
            <a:off x="3483864" y="1326161"/>
            <a:ext cx="1709928" cy="140817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Permutation ROBPs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3B335F-35C9-465D-BC4A-613CE3C65EFC}"/>
              </a:ext>
            </a:extLst>
          </p:cNvPr>
          <p:cNvSpPr/>
          <p:nvPr/>
        </p:nvSpPr>
        <p:spPr>
          <a:xfrm>
            <a:off x="3483864" y="991402"/>
            <a:ext cx="5605272" cy="2079057"/>
          </a:xfrm>
          <a:prstGeom prst="ellipse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ROBPs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96D18C-4062-4BA4-AF9E-976E3A313E38}"/>
              </a:ext>
            </a:extLst>
          </p:cNvPr>
          <p:cNvSpPr/>
          <p:nvPr/>
        </p:nvSpPr>
        <p:spPr>
          <a:xfrm>
            <a:off x="3599847" y="1106905"/>
            <a:ext cx="5361273" cy="184660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783A5-7295-4E47-BF43-8D9093D71C82}"/>
              </a:ext>
            </a:extLst>
          </p:cNvPr>
          <p:cNvSpPr txBox="1"/>
          <p:nvPr/>
        </p:nvSpPr>
        <p:spPr>
          <a:xfrm>
            <a:off x="1414431" y="1359283"/>
            <a:ext cx="20694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🔧</a:t>
            </a:r>
            <a:br>
              <a:rPr lang="en-US" dirty="0"/>
            </a:br>
            <a:r>
              <a:rPr lang="en-US" dirty="0"/>
              <a:t>INW generator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5CE28C-D1D6-4BCB-9122-34C975E9F65C}"/>
              </a:ext>
            </a:extLst>
          </p:cNvPr>
          <p:cNvSpPr txBox="1"/>
          <p:nvPr/>
        </p:nvSpPr>
        <p:spPr>
          <a:xfrm>
            <a:off x="9067642" y="1397083"/>
            <a:ext cx="20788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🔨</a:t>
            </a:r>
            <a:br>
              <a:rPr lang="en-US" dirty="0"/>
            </a:br>
            <a:r>
              <a:rPr lang="en-US" dirty="0"/>
              <a:t>Iterated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98FBC-499A-4551-86BE-700976C14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2005" y="3252533"/>
                <a:ext cx="10706100" cy="2001043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🛠️ Can we </a:t>
                </a:r>
                <a:r>
                  <a:rPr lang="en-US" dirty="0">
                    <a:solidFill>
                      <a:schemeClr val="accent1"/>
                    </a:solidFill>
                  </a:rPr>
                  <a:t>combine</a:t>
                </a:r>
                <a:r>
                  <a:rPr lang="en-US" dirty="0"/>
                  <a:t> these two sets of techniques to design a PRG for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constant-width ROBPs</a:t>
                </a:r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For the </a:t>
                </a:r>
                <a:r>
                  <a:rPr lang="en-US" dirty="0">
                    <a:solidFill>
                      <a:schemeClr val="accent1"/>
                    </a:solidFill>
                  </a:rPr>
                  <a:t>width-3</a:t>
                </a:r>
                <a:r>
                  <a:rPr lang="en-US" dirty="0"/>
                  <a:t> case, the answer is yes!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98FBC-499A-4551-86BE-700976C14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2005" y="3252533"/>
                <a:ext cx="10706100" cy="2001043"/>
              </a:xfrm>
              <a:blipFill>
                <a:blip r:embed="rId2"/>
                <a:stretch>
                  <a:fillRect l="-1024" t="-3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610B7-6F9D-4CD6-8B9C-D01BB79E8956}"/>
                  </a:ext>
                </a:extLst>
              </p:cNvPr>
              <p:cNvSpPr txBox="1"/>
              <p:nvPr/>
            </p:nvSpPr>
            <p:spPr>
              <a:xfrm>
                <a:off x="904875" y="4991037"/>
                <a:ext cx="10382250" cy="16523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bIns="182880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Meka</a:t>
                </a:r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dirty="0">
                    <a:solidFill>
                      <a:srgbClr val="C00000"/>
                    </a:solidFill>
                  </a:rPr>
                  <a:t>, Tal 2019]</a:t>
                </a:r>
                <a:endParaRPr lang="en-US" sz="2500" b="1" dirty="0"/>
              </a:p>
              <a:p>
                <a:pPr algn="ctr">
                  <a:lnSpc>
                    <a:spcPct val="120000"/>
                  </a:lnSpc>
                  <a:buClr>
                    <a:schemeClr val="tx1"/>
                  </a:buClr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explicit PRG for width-3 ROBPs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610B7-6F9D-4CD6-8B9C-D01BB79E8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4991037"/>
                <a:ext cx="10382250" cy="1652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2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7" grpId="0" animBg="1"/>
      <p:bldP spid="12" grpId="0" animBg="1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79E-DB16-4DDC-8BB3-D3A877EC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6" y="319324"/>
            <a:ext cx="10515600" cy="1325563"/>
          </a:xfrm>
        </p:spPr>
        <p:txBody>
          <a:bodyPr/>
          <a:lstStyle/>
          <a:p>
            <a:r>
              <a:rPr lang="en-US" dirty="0"/>
              <a:t>Power of randomness?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299" y="2045261"/>
                <a:ext cx="9944834" cy="53951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BPSPACE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languages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can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decided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by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randomized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algorithms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use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always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two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error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b="1" dirty="0"/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/>
              </a:p>
              <a:p>
                <a:pPr marL="0" indent="0">
                  <a:lnSpc>
                    <a:spcPct val="150000"/>
                  </a:lnSpc>
                  <a:buClr>
                    <a:schemeClr val="tx1"/>
                  </a:buClr>
                  <a:buNone/>
                </a:pPr>
                <a:r>
                  <a:rPr lang="en-US" b="1" dirty="0"/>
                  <a:t> 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 is not necessary</a:t>
                </a:r>
                <a:r>
                  <a:rPr lang="en-US" dirty="0"/>
                  <a:t> for space-efficient computation”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299" y="2045261"/>
                <a:ext cx="9944834" cy="5395133"/>
              </a:xfrm>
              <a:blipFill>
                <a:blip r:embed="rId3"/>
                <a:stretch>
                  <a:fillRect l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6C19C92-0366-43DB-9A76-086515BAF87D}"/>
              </a:ext>
            </a:extLst>
          </p:cNvPr>
          <p:cNvGrpSpPr/>
          <p:nvPr/>
        </p:nvGrpSpPr>
        <p:grpSpPr>
          <a:xfrm>
            <a:off x="6023315" y="-164714"/>
            <a:ext cx="6312267" cy="4975138"/>
            <a:chOff x="5995237" y="365125"/>
            <a:chExt cx="6312267" cy="49751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7F492D-A5AA-4531-9D72-AE9618BFF83C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41" name="Picture 40" descr="Trash can">
                <a:extLst>
                  <a:ext uri="{FF2B5EF4-FFF2-40B4-BE49-F238E27FC236}">
                    <a16:creationId xmlns:a16="http://schemas.microsoft.com/office/drawing/2014/main" id="{6C41DE5D-DA75-4DC7-A5DB-F25F3C87D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42" name="Arrow: Bent 41">
                <a:extLst>
                  <a:ext uri="{FF2B5EF4-FFF2-40B4-BE49-F238E27FC236}">
                    <a16:creationId xmlns:a16="http://schemas.microsoft.com/office/drawing/2014/main" id="{53BAA37F-C2D3-4751-B80D-91C19B9D46D9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5364028E-810D-472C-A2B2-2AEA290C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76DAA92-BF6F-40BE-96F1-AED002E2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2A0C104-94F5-46D7-BDDA-C0B70D2A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2DCDC9D3-3594-4892-96E1-8109DDBB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39" name="Picture 38" descr="A close up of a coin&#10;&#10;Description automatically generated">
              <a:extLst>
                <a:ext uri="{FF2B5EF4-FFF2-40B4-BE49-F238E27FC236}">
                  <a16:creationId xmlns:a16="http://schemas.microsoft.com/office/drawing/2014/main" id="{A9458409-5DDA-42AE-839C-1988C334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4CCA2F8-EC7D-485A-AF4E-193469F3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7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C37A-1674-4FDB-9427-674708F9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2400"/>
            <a:ext cx="10515600" cy="104298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1E03-FEA9-436F-BB7E-7E09DEDA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4950"/>
            <a:ext cx="10677525" cy="467201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Four themes: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Iterated pseudorandom restrictions &amp; arbitrary-order ROBPs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Inverse Laplacian perspective &amp; local consistency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Error reduction procedures &amp; weighted PRGs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Expander graphs: Derandomized square &amp; INW generator</a:t>
            </a:r>
          </a:p>
          <a:p>
            <a:pPr>
              <a:lnSpc>
                <a:spcPct val="150000"/>
              </a:lnSpc>
            </a:pPr>
            <a:r>
              <a:rPr lang="en-US" dirty="0"/>
              <a:t>Lots of exciting results! Steady, substantial progress!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Thanks for listening! Questions?</a:t>
            </a:r>
          </a:p>
        </p:txBody>
      </p:sp>
    </p:spTree>
    <p:extLst>
      <p:ext uri="{BB962C8B-B14F-4D97-AF65-F5344CB8AC3E}">
        <p14:creationId xmlns:p14="http://schemas.microsoft.com/office/powerpoint/2010/main" val="24766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F052-1B75-4B24-8628-32B0B128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0"/>
            <a:ext cx="10515600" cy="80962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B125A-B6DA-4479-9630-165FDC1AF9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225" y="809625"/>
                <a:ext cx="5991225" cy="5838825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400" dirty="0"/>
                  <a:t>Nisan. Pseudorandom generators for space-bounded computation. STOC 1990, </a:t>
                </a:r>
                <a:r>
                  <a:rPr lang="en-US" sz="1400" dirty="0" err="1"/>
                  <a:t>Combinatorica</a:t>
                </a:r>
                <a:r>
                  <a:rPr lang="en-US" sz="1400" dirty="0"/>
                  <a:t> 1992.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400" dirty="0" err="1"/>
                  <a:t>Tzur</a:t>
                </a:r>
                <a:r>
                  <a:rPr lang="en-US" sz="1400" dirty="0"/>
                  <a:t>. Notions of weak </a:t>
                </a:r>
                <a:r>
                  <a:rPr lang="en-US" sz="1400" dirty="0" err="1"/>
                  <a:t>pseudorandomness</a:t>
                </a:r>
                <a:r>
                  <a:rPr lang="en-US" sz="1400" dirty="0"/>
                  <a:t> and GF(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/>
                  <a:t>)-polynomials. Master’s thesis 2009.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400" dirty="0"/>
                  <a:t>Bogdanov, </a:t>
                </a:r>
                <a:r>
                  <a:rPr lang="en-US" sz="1400" dirty="0" err="1"/>
                  <a:t>Papakonstantinou</a:t>
                </a:r>
                <a:r>
                  <a:rPr lang="en-US" sz="1400" dirty="0"/>
                  <a:t>, and Wan. </a:t>
                </a:r>
                <a:r>
                  <a:rPr lang="en-US" sz="1400" dirty="0" err="1"/>
                  <a:t>Pseudorandomness</a:t>
                </a:r>
                <a:r>
                  <a:rPr lang="en-US" sz="1400" dirty="0"/>
                  <a:t> for read-once formulas. FOCS 2011.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400" dirty="0" err="1"/>
                  <a:t>Impagliazzo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Meka</a:t>
                </a:r>
                <a:r>
                  <a:rPr lang="en-US" sz="1400" dirty="0"/>
                  <a:t>, and Zuckerman. </a:t>
                </a:r>
                <a:r>
                  <a:rPr lang="en-US" sz="1400" dirty="0" err="1"/>
                  <a:t>Pseudorandomness</a:t>
                </a:r>
                <a:r>
                  <a:rPr lang="en-US" sz="1400" dirty="0"/>
                  <a:t> from shrinkage. FOCS 2012, JACM 2019.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400" dirty="0" err="1"/>
                  <a:t>Hatami</a:t>
                </a:r>
                <a:r>
                  <a:rPr lang="en-US" sz="1400" dirty="0"/>
                  <a:t>, Hoza, Tal, and Tell. Fooling constant-depth threshold circuits. FOCS 2021.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400" dirty="0"/>
                  <a:t>Steinke, </a:t>
                </a:r>
                <a:r>
                  <a:rPr lang="en-US" sz="1400" dirty="0" err="1"/>
                  <a:t>Vadhan</a:t>
                </a:r>
                <a:r>
                  <a:rPr lang="en-US" sz="1400" dirty="0"/>
                  <a:t>, and Wan. </a:t>
                </a:r>
                <a:r>
                  <a:rPr lang="en-US" sz="1400" dirty="0" err="1"/>
                  <a:t>Pseudorandomness</a:t>
                </a:r>
                <a:r>
                  <a:rPr lang="en-US" sz="1400" dirty="0"/>
                  <a:t> and Fourier-growth bounds for width-3 branching programs. RANDOM 2014, </a:t>
                </a:r>
                <a:r>
                  <a:rPr lang="en-US" sz="1400" dirty="0" err="1"/>
                  <a:t>ToC</a:t>
                </a:r>
                <a:r>
                  <a:rPr lang="en-US" sz="1400" dirty="0"/>
                  <a:t> 2017.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400" dirty="0"/>
                  <a:t>Chattopadhyay, </a:t>
                </a:r>
                <a:r>
                  <a:rPr lang="en-US" sz="1400" dirty="0" err="1"/>
                  <a:t>Hatami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Reingold</a:t>
                </a:r>
                <a:r>
                  <a:rPr lang="en-US" sz="1400" dirty="0"/>
                  <a:t>, and Tal. Improved </a:t>
                </a:r>
                <a:r>
                  <a:rPr lang="en-US" sz="1400" dirty="0" err="1"/>
                  <a:t>pseudorandomness</a:t>
                </a:r>
                <a:r>
                  <a:rPr lang="en-US" sz="1400" dirty="0"/>
                  <a:t> for unordered branching programs through local monotonicity. STOC 2018.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400" dirty="0" err="1"/>
                  <a:t>Meka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Reingold</a:t>
                </a:r>
                <a:r>
                  <a:rPr lang="en-US" sz="1400" dirty="0"/>
                  <a:t>, and Tal. Pseudorandom generators for width-3 branching programs. STOC 2019.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400" dirty="0"/>
                  <a:t>Forbes and Kelley. Pseudorandom generators for read-once branching programs, in any order. FOCS 2018.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400" dirty="0" err="1"/>
                  <a:t>Reingold</a:t>
                </a:r>
                <a:r>
                  <a:rPr lang="en-US" sz="1400" dirty="0"/>
                  <a:t>, Steinke, and </a:t>
                </a:r>
                <a:r>
                  <a:rPr lang="en-US" sz="1400" dirty="0" err="1"/>
                  <a:t>Vadhan</a:t>
                </a:r>
                <a:r>
                  <a:rPr lang="en-US" sz="1400" dirty="0"/>
                  <a:t>. </a:t>
                </a:r>
                <a:r>
                  <a:rPr lang="en-US" sz="1400" dirty="0" err="1"/>
                  <a:t>Pseudorandomness</a:t>
                </a:r>
                <a:r>
                  <a:rPr lang="en-US" sz="1400" dirty="0"/>
                  <a:t> for regular branching programs via Fourier analysis. RANDOM 2013.</a:t>
                </a:r>
              </a:p>
              <a:p>
                <a:pPr marL="51435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B125A-B6DA-4479-9630-165FDC1AF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225" y="809625"/>
                <a:ext cx="5991225" cy="5838825"/>
              </a:xfrm>
              <a:blipFill>
                <a:blip r:embed="rId2"/>
                <a:stretch>
                  <a:fillRect l="-305" t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E714E4-056B-4A45-841D-82C844CF2276}"/>
              </a:ext>
            </a:extLst>
          </p:cNvPr>
          <p:cNvSpPr txBox="1">
            <a:spLocks/>
          </p:cNvSpPr>
          <p:nvPr/>
        </p:nvSpPr>
        <p:spPr>
          <a:xfrm>
            <a:off x="6391275" y="809625"/>
            <a:ext cx="5524500" cy="5930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1"/>
            </a:pPr>
            <a:r>
              <a:rPr lang="en-US" sz="1400" dirty="0" err="1"/>
              <a:t>Haramaty</a:t>
            </a:r>
            <a:r>
              <a:rPr lang="en-US" sz="1400" dirty="0"/>
              <a:t>, Lee, and Viola. Bounded independence plus noise fools products. CCC 2017, SICOMP 2018.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1"/>
            </a:pPr>
            <a:r>
              <a:rPr lang="en-US" sz="1400" dirty="0" err="1"/>
              <a:t>Ajtai</a:t>
            </a:r>
            <a:r>
              <a:rPr lang="en-US" sz="1400" dirty="0"/>
              <a:t> and </a:t>
            </a:r>
            <a:r>
              <a:rPr lang="en-US" sz="1400" dirty="0" err="1"/>
              <a:t>Wigderson</a:t>
            </a:r>
            <a:r>
              <a:rPr lang="en-US" sz="1400" dirty="0"/>
              <a:t>. Deterministic simulation of probabilistic constant-depth circuits. FOCS 1985, ACR 1989.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1"/>
            </a:pPr>
            <a:r>
              <a:rPr lang="en-US" sz="1400" dirty="0" err="1"/>
              <a:t>Naor</a:t>
            </a:r>
            <a:r>
              <a:rPr lang="en-US" sz="1400" dirty="0"/>
              <a:t> and </a:t>
            </a:r>
            <a:r>
              <a:rPr lang="en-US" sz="1400" dirty="0" err="1"/>
              <a:t>Naor</a:t>
            </a:r>
            <a:r>
              <a:rPr lang="en-US" sz="1400" dirty="0"/>
              <a:t>. Small-bias probability spaces: efficient constructions and applications. STOC 1990, SICOMP 1993.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1"/>
            </a:pPr>
            <a:r>
              <a:rPr lang="en-US" sz="1400" dirty="0"/>
              <a:t>Gopalan, </a:t>
            </a:r>
            <a:r>
              <a:rPr lang="en-US" sz="1400" dirty="0" err="1"/>
              <a:t>Meka</a:t>
            </a:r>
            <a:r>
              <a:rPr lang="en-US" sz="1400" dirty="0"/>
              <a:t>, </a:t>
            </a:r>
            <a:r>
              <a:rPr lang="en-US" sz="1400" dirty="0" err="1"/>
              <a:t>Reingold</a:t>
            </a:r>
            <a:r>
              <a:rPr lang="en-US" sz="1400" dirty="0"/>
              <a:t>, </a:t>
            </a:r>
            <a:r>
              <a:rPr lang="en-US" sz="1400" dirty="0" err="1"/>
              <a:t>Trevisan</a:t>
            </a:r>
            <a:r>
              <a:rPr lang="en-US" sz="1400" dirty="0"/>
              <a:t>, and </a:t>
            </a:r>
            <a:r>
              <a:rPr lang="en-US" sz="1400" dirty="0" err="1"/>
              <a:t>Vadhan</a:t>
            </a:r>
            <a:r>
              <a:rPr lang="en-US" sz="1400" dirty="0"/>
              <a:t>. Better pseudorandom generators from milder pseudorandom restrictions. FOCS 2012.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1"/>
            </a:pPr>
            <a:r>
              <a:rPr lang="en-US" sz="1400" dirty="0"/>
              <a:t>De, </a:t>
            </a:r>
            <a:r>
              <a:rPr lang="en-US" sz="1400" dirty="0" err="1"/>
              <a:t>Etesami</a:t>
            </a:r>
            <a:r>
              <a:rPr lang="en-US" sz="1400" dirty="0"/>
              <a:t>, </a:t>
            </a:r>
            <a:r>
              <a:rPr lang="en-US" sz="1400" dirty="0" err="1"/>
              <a:t>Trevisan</a:t>
            </a:r>
            <a:r>
              <a:rPr lang="en-US" sz="1400" dirty="0"/>
              <a:t>, and </a:t>
            </a:r>
            <a:r>
              <a:rPr lang="en-US" sz="1400" dirty="0" err="1"/>
              <a:t>Tulsiani</a:t>
            </a:r>
            <a:r>
              <a:rPr lang="en-US" sz="1400" dirty="0"/>
              <a:t>. Improved pseudorandom generators for depth 2 circuits. RANDOM 2010.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1"/>
            </a:pPr>
            <a:r>
              <a:rPr lang="en-US" sz="1400" dirty="0"/>
              <a:t>Chen, Steinke, and </a:t>
            </a:r>
            <a:r>
              <a:rPr lang="en-US" sz="1400" dirty="0" err="1"/>
              <a:t>Vadhan</a:t>
            </a:r>
            <a:r>
              <a:rPr lang="en-US" sz="1400" dirty="0"/>
              <a:t>. </a:t>
            </a:r>
            <a:r>
              <a:rPr lang="en-US" sz="1400" dirty="0" err="1"/>
              <a:t>Pseudorandomness</a:t>
            </a:r>
            <a:r>
              <a:rPr lang="en-US" sz="1400" dirty="0"/>
              <a:t> for read-once, constant-depth circuits. </a:t>
            </a:r>
            <a:r>
              <a:rPr lang="en-US" sz="1400" dirty="0" err="1"/>
              <a:t>arXiv</a:t>
            </a:r>
            <a:r>
              <a:rPr lang="en-US" sz="1400" dirty="0"/>
              <a:t> 2015.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11"/>
            </a:pPr>
            <a:r>
              <a:rPr lang="en-US" sz="1400" dirty="0"/>
              <a:t>Doron, </a:t>
            </a:r>
            <a:r>
              <a:rPr lang="en-US" sz="1400" dirty="0" err="1"/>
              <a:t>Hatami</a:t>
            </a:r>
            <a:r>
              <a:rPr lang="en-US" sz="1400" dirty="0"/>
              <a:t>, and Hoza. Log-seed pseudorandom generators via iterated restrictions. CCC 2020.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11"/>
            </a:pPr>
            <a:r>
              <a:rPr lang="en-US" sz="1400" dirty="0"/>
              <a:t>Doron, </a:t>
            </a:r>
            <a:r>
              <a:rPr lang="en-US" sz="1400" dirty="0" err="1"/>
              <a:t>Hatami</a:t>
            </a:r>
            <a:r>
              <a:rPr lang="en-US" sz="1400" dirty="0"/>
              <a:t>, and Hoza. Near-optimal pseudorandom generators for constant-depth read-once formulas. CCC 2019.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11"/>
            </a:pPr>
            <a:r>
              <a:rPr lang="en-US" sz="1400" dirty="0"/>
              <a:t>Doron, </a:t>
            </a:r>
            <a:r>
              <a:rPr lang="en-US" sz="1400" dirty="0" err="1"/>
              <a:t>Meka</a:t>
            </a:r>
            <a:r>
              <a:rPr lang="en-US" sz="1400" dirty="0"/>
              <a:t>, </a:t>
            </a:r>
            <a:r>
              <a:rPr lang="en-US" sz="1400" dirty="0" err="1"/>
              <a:t>Reingold</a:t>
            </a:r>
            <a:r>
              <a:rPr lang="en-US" sz="1400" dirty="0"/>
              <a:t>, Tal, and </a:t>
            </a:r>
            <a:r>
              <a:rPr lang="en-US" sz="1400" dirty="0" err="1"/>
              <a:t>Vadhan</a:t>
            </a:r>
            <a:r>
              <a:rPr lang="en-US" sz="1400" dirty="0"/>
              <a:t>. Pseudorandom generators for read-once monotone branching programs. RANDOM 2021.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11"/>
            </a:pPr>
            <a:r>
              <a:rPr lang="en-US" sz="1400" dirty="0"/>
              <a:t>Lee and Viola. More on bounded independence plus noise: Pseudorandom generators for read-once polynomials. </a:t>
            </a:r>
            <a:r>
              <a:rPr lang="en-US" sz="1400" dirty="0" err="1"/>
              <a:t>ToC</a:t>
            </a:r>
            <a:r>
              <a:rPr lang="en-US" sz="1400" dirty="0"/>
              <a:t> 2020.</a:t>
            </a:r>
          </a:p>
        </p:txBody>
      </p:sp>
    </p:spTree>
    <p:extLst>
      <p:ext uri="{BB962C8B-B14F-4D97-AF65-F5344CB8AC3E}">
        <p14:creationId xmlns:p14="http://schemas.microsoft.com/office/powerpoint/2010/main" val="799290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BCA8C-FAAD-4A3C-B5A5-CAE83258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206375"/>
            <a:ext cx="10515600" cy="1325563"/>
          </a:xfrm>
        </p:spPr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98BA1-714E-4175-AAA9-D8532920F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9150"/>
            <a:ext cx="5695950" cy="5829299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21"/>
            </a:pPr>
            <a:r>
              <a:rPr lang="en-US" sz="2800" dirty="0"/>
              <a:t>Lee. Fourier bounds and pseudorandom generators for product tests. CCC 2019.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 startAt="21"/>
            </a:pPr>
            <a:r>
              <a:rPr lang="en-US" dirty="0" err="1"/>
              <a:t>Meka</a:t>
            </a:r>
            <a:r>
              <a:rPr lang="en-US" dirty="0"/>
              <a:t> and Zuckerman. Pseudorandom generators for polynomial threshold functions. STOC 2010, SICOMP 2013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21"/>
            </a:pPr>
            <a:r>
              <a:rPr lang="en-US" dirty="0"/>
              <a:t>Ahmadinejad, </a:t>
            </a:r>
            <a:r>
              <a:rPr lang="en-US" dirty="0" err="1"/>
              <a:t>Kelner</a:t>
            </a:r>
            <a:r>
              <a:rPr lang="en-US" dirty="0"/>
              <a:t>, Murtagh, Peebles, </a:t>
            </a:r>
            <a:r>
              <a:rPr lang="en-US" dirty="0" err="1"/>
              <a:t>Sidford</a:t>
            </a:r>
            <a:r>
              <a:rPr lang="en-US" dirty="0"/>
              <a:t>, and </a:t>
            </a:r>
            <a:r>
              <a:rPr lang="en-US" dirty="0" err="1"/>
              <a:t>Vadhan</a:t>
            </a:r>
            <a:r>
              <a:rPr lang="en-US" dirty="0"/>
              <a:t>. High-precision estimation of random walks in small space. FOCS 2020.</a:t>
            </a:r>
            <a:endParaRPr lang="en-US" sz="28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 startAt="21"/>
            </a:pPr>
            <a:r>
              <a:rPr lang="en-US" sz="2800" dirty="0"/>
              <a:t>Cheng and Hoza. Hitting sets give two-sided </a:t>
            </a:r>
            <a:r>
              <a:rPr lang="en-US" sz="2800" dirty="0" err="1"/>
              <a:t>derandomization</a:t>
            </a:r>
            <a:r>
              <a:rPr lang="en-US" sz="2800" dirty="0"/>
              <a:t> of small space. CCC 2020.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21"/>
            </a:pPr>
            <a:r>
              <a:rPr lang="en-US" sz="2800" dirty="0"/>
              <a:t>Andreev, Clementi, and </a:t>
            </a:r>
            <a:r>
              <a:rPr lang="en-US" sz="2800" dirty="0" err="1"/>
              <a:t>Rolim</a:t>
            </a:r>
            <a:r>
              <a:rPr lang="en-US" sz="2800" dirty="0"/>
              <a:t>. A new general </a:t>
            </a:r>
            <a:r>
              <a:rPr lang="en-US" sz="2800" dirty="0" err="1"/>
              <a:t>derandomization</a:t>
            </a:r>
            <a:r>
              <a:rPr lang="en-US" sz="2800" dirty="0"/>
              <a:t> method. ICALP 1996, JACM 1998.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21"/>
            </a:pPr>
            <a:r>
              <a:rPr lang="en-US" sz="2800" dirty="0"/>
              <a:t>Hoza and Zuckerman. Simple optimal hitting sets for small-success RL. FOCS 2018, SICOMP 2020.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21"/>
            </a:pPr>
            <a:r>
              <a:rPr lang="en-US" sz="2800" dirty="0"/>
              <a:t>Braverman, Cohen, and Garg. Pseudorandom pseudo-distributions with near-optimal error for read-once branching programs. STOC 2018, SICOMP 2020.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21"/>
            </a:pPr>
            <a:r>
              <a:rPr lang="en-US" sz="2800" dirty="0" err="1"/>
              <a:t>Ajtai</a:t>
            </a:r>
            <a:r>
              <a:rPr lang="en-US" sz="2800" dirty="0"/>
              <a:t>, </a:t>
            </a:r>
            <a:r>
              <a:rPr lang="en-US" sz="2800" dirty="0" err="1"/>
              <a:t>Komlós</a:t>
            </a:r>
            <a:r>
              <a:rPr lang="en-US" sz="2800" dirty="0"/>
              <a:t>, and </a:t>
            </a:r>
            <a:r>
              <a:rPr lang="en-US" sz="2800" dirty="0" err="1"/>
              <a:t>Szemerédi</a:t>
            </a:r>
            <a:r>
              <a:rPr lang="en-US" sz="2800" dirty="0"/>
              <a:t>. Deterministic simulation in LOGSPACE. STOC 1987.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21"/>
            </a:pPr>
            <a:r>
              <a:rPr lang="en-US" sz="2800" dirty="0" err="1"/>
              <a:t>Babai</a:t>
            </a:r>
            <a:r>
              <a:rPr lang="en-US" sz="2800" dirty="0"/>
              <a:t>, Nisan, and </a:t>
            </a:r>
            <a:r>
              <a:rPr lang="en-US" sz="2800" dirty="0" err="1"/>
              <a:t>Szegedy</a:t>
            </a:r>
            <a:r>
              <a:rPr lang="en-US" sz="2800" dirty="0"/>
              <a:t>. Multiparty protocols, pseudorandom generators for </a:t>
            </a:r>
            <a:r>
              <a:rPr lang="en-US" sz="2800" dirty="0" err="1"/>
              <a:t>logspace</a:t>
            </a:r>
            <a:r>
              <a:rPr lang="en-US" sz="2800" dirty="0"/>
              <a:t>, and time-space trade-offs. STOC 1989, JCSS 1992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21"/>
            </a:pPr>
            <a:r>
              <a:rPr lang="en-US" sz="2800" dirty="0"/>
              <a:t>Chattopadhyay and Liao. Optimal error </a:t>
            </a:r>
            <a:r>
              <a:rPr lang="en-US" sz="2800" dirty="0" err="1"/>
              <a:t>pseudodistributions</a:t>
            </a:r>
            <a:r>
              <a:rPr lang="en-US" sz="2800" dirty="0"/>
              <a:t> for read-once branching programs. CCC 2020.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1B615B-2049-4997-93A6-ECC1ED6C85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819150"/>
                <a:ext cx="5886450" cy="59340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31"/>
                </a:pPr>
                <a:r>
                  <a:rPr lang="en-US" sz="1500" dirty="0"/>
                  <a:t>Cohen, Doron, Renard, </a:t>
                </a:r>
                <a:r>
                  <a:rPr lang="en-US" sz="1500" dirty="0" err="1"/>
                  <a:t>Sberlo</a:t>
                </a:r>
                <a:r>
                  <a:rPr lang="en-US" sz="1500" dirty="0"/>
                  <a:t>, and Ta-</a:t>
                </a:r>
                <a:r>
                  <a:rPr lang="en-US" sz="1500" dirty="0" err="1"/>
                  <a:t>Shma</a:t>
                </a:r>
                <a:r>
                  <a:rPr lang="en-US" sz="1500" dirty="0"/>
                  <a:t>. Error reduction for weighted PRGs against read-once branching programs. CCC 2021.</a:t>
                </a:r>
              </a:p>
              <a:p>
                <a:pPr marL="514350" indent="-514350">
                  <a:buFont typeface="+mj-lt"/>
                  <a:buAutoNum type="arabicPeriod" startAt="31"/>
                </a:pPr>
                <a:r>
                  <a:rPr lang="en-US" sz="1500" dirty="0" err="1"/>
                  <a:t>Pyne</a:t>
                </a:r>
                <a:r>
                  <a:rPr lang="en-US" sz="1500" dirty="0"/>
                  <a:t> and </a:t>
                </a:r>
                <a:r>
                  <a:rPr lang="en-US" sz="1500" dirty="0" err="1"/>
                  <a:t>Vadhan</a:t>
                </a:r>
                <a:r>
                  <a:rPr lang="en-US" sz="1500" dirty="0"/>
                  <a:t>. </a:t>
                </a:r>
                <a:r>
                  <a:rPr lang="en-US" sz="1500" dirty="0" err="1"/>
                  <a:t>Pseudodistributions</a:t>
                </a:r>
                <a:r>
                  <a:rPr lang="en-US" sz="1500" dirty="0"/>
                  <a:t> that beat all pseudorandom generators. CCC 2021.</a:t>
                </a:r>
              </a:p>
              <a:p>
                <a:pPr marL="514350" indent="-514350">
                  <a:buFont typeface="+mj-lt"/>
                  <a:buAutoNum type="arabicPeriod" startAt="31"/>
                </a:pPr>
                <a:r>
                  <a:rPr lang="en-US" sz="1500" dirty="0"/>
                  <a:t>Hoza. Better </a:t>
                </a:r>
                <a:r>
                  <a:rPr lang="en-US" sz="1500" dirty="0" err="1"/>
                  <a:t>pseudodistributions</a:t>
                </a:r>
                <a:r>
                  <a:rPr lang="en-US" sz="1500" dirty="0"/>
                  <a:t> and </a:t>
                </a:r>
                <a:r>
                  <a:rPr lang="en-US" sz="1500" dirty="0" err="1"/>
                  <a:t>derandomization</a:t>
                </a:r>
                <a:r>
                  <a:rPr lang="en-US" sz="1500" dirty="0"/>
                  <a:t> for space-bounded computation. RANDOM 2021.</a:t>
                </a:r>
              </a:p>
              <a:p>
                <a:pPr marL="514350" indent="-514350">
                  <a:buFont typeface="+mj-lt"/>
                  <a:buAutoNum type="arabicPeriod" startAt="31"/>
                </a:pPr>
                <a:r>
                  <a:rPr lang="en-US" sz="1500" dirty="0" err="1"/>
                  <a:t>Savitch</a:t>
                </a:r>
                <a:r>
                  <a:rPr lang="en-US" sz="1500" dirty="0"/>
                  <a:t>. Relationships between nondeterministic and deterministic tape complexities. STOC 1969, JCSS 1970.</a:t>
                </a:r>
              </a:p>
              <a:p>
                <a:pPr marL="514350" indent="-514350">
                  <a:buFont typeface="+mj-lt"/>
                  <a:buAutoNum type="arabicPeriod" startAt="31"/>
                </a:pPr>
                <a:r>
                  <a:rPr lang="en-US" sz="1500" dirty="0"/>
                  <a:t>Jung. Relationships between probabilistic and deterministic tape complexity. MFCS 1981.</a:t>
                </a:r>
              </a:p>
              <a:p>
                <a:pPr marL="514350" indent="-514350">
                  <a:buFont typeface="+mj-lt"/>
                  <a:buAutoNum type="arabicPeriod" startAt="31"/>
                </a:pPr>
                <a:r>
                  <a:rPr lang="en-US" sz="1500" dirty="0"/>
                  <a:t>Borodin, Cook, and </a:t>
                </a:r>
                <a:r>
                  <a:rPr lang="en-US" sz="1500" dirty="0" err="1"/>
                  <a:t>Pippenger</a:t>
                </a:r>
                <a:r>
                  <a:rPr lang="en-US" sz="1500" dirty="0"/>
                  <a:t>. Parallel computation for well-endowed rings and space-bounded probabilistic machines. Information and Control, 1983.</a:t>
                </a:r>
              </a:p>
              <a:p>
                <a:pPr marL="514350" indent="-514350">
                  <a:buFont typeface="+mj-lt"/>
                  <a:buAutoNum type="arabicPeriod" startAt="31"/>
                </a:pPr>
                <a:r>
                  <a:rPr lang="en-US" sz="1500" dirty="0"/>
                  <a:t>Saks and Zhou.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500" b="0" i="0" smtClean="0">
                            <a:latin typeface="Cambria Math" panose="02040503050406030204" pitchFamily="18" charset="0"/>
                          </a:rPr>
                          <m:t>BP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5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m:rPr>
                        <m:nor/>
                      </m:rPr>
                      <a:rPr lang="en-US" sz="1500" b="0" i="0" smtClean="0">
                        <a:latin typeface="Cambria Math" panose="02040503050406030204" pitchFamily="18" charset="0"/>
                      </a:rPr>
                      <m:t>SPACE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1500" b="0" i="0" smtClean="0">
                        <a:latin typeface="Cambria Math" panose="02040503050406030204" pitchFamily="18" charset="0"/>
                      </a:rPr>
                      <m:t>DSPACE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lit/>
                              </m:r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500" dirty="0"/>
                  <a:t>. FOCS 1995, JCSS 1999.</a:t>
                </a:r>
              </a:p>
              <a:p>
                <a:pPr marL="514350" indent="-514350">
                  <a:buFont typeface="+mj-lt"/>
                  <a:buAutoNum type="arabicPeriod" startAt="31"/>
                </a:pPr>
                <a:r>
                  <a:rPr lang="en-US" sz="1500" dirty="0" err="1"/>
                  <a:t>Armoni</a:t>
                </a:r>
                <a:r>
                  <a:rPr lang="en-US" sz="1500" dirty="0"/>
                  <a:t>. On the </a:t>
                </a:r>
                <a:r>
                  <a:rPr lang="en-US" sz="1500" dirty="0" err="1"/>
                  <a:t>derandomization</a:t>
                </a:r>
                <a:r>
                  <a:rPr lang="en-US" sz="1500" dirty="0"/>
                  <a:t> of space-bounded computations. RANDOM 1998.</a:t>
                </a:r>
              </a:p>
              <a:p>
                <a:pPr marL="514350" indent="-514350">
                  <a:buFont typeface="+mj-lt"/>
                  <a:buAutoNum type="arabicPeriod" startAt="31"/>
                </a:pPr>
                <a:r>
                  <a:rPr lang="en-US" sz="1500" dirty="0" err="1"/>
                  <a:t>Reingold</a:t>
                </a:r>
                <a:r>
                  <a:rPr lang="en-US" sz="1500" dirty="0"/>
                  <a:t>. Undirected connectivity in log-space. STOC 2005, JACM 2008.</a:t>
                </a:r>
              </a:p>
              <a:p>
                <a:pPr marL="514350" indent="-514350">
                  <a:buFont typeface="+mj-lt"/>
                  <a:buAutoNum type="arabicPeriod" startAt="31"/>
                </a:pPr>
                <a:r>
                  <a:rPr lang="en-US" sz="1500" dirty="0"/>
                  <a:t>Murtagh, </a:t>
                </a:r>
                <a:r>
                  <a:rPr lang="en-US" sz="1500" dirty="0" err="1"/>
                  <a:t>Reingold</a:t>
                </a:r>
                <a:r>
                  <a:rPr lang="en-US" sz="1500" dirty="0"/>
                  <a:t>, </a:t>
                </a:r>
                <a:r>
                  <a:rPr lang="en-US" sz="1500" dirty="0" err="1"/>
                  <a:t>Sidford</a:t>
                </a:r>
                <a:r>
                  <a:rPr lang="en-US" sz="1500" dirty="0"/>
                  <a:t>, and </a:t>
                </a:r>
                <a:r>
                  <a:rPr lang="en-US" sz="1500" dirty="0" err="1"/>
                  <a:t>Vadhan</a:t>
                </a:r>
                <a:r>
                  <a:rPr lang="en-US" sz="1500" dirty="0"/>
                  <a:t>. </a:t>
                </a:r>
                <a:r>
                  <a:rPr lang="en-US" sz="1500" dirty="0" err="1"/>
                  <a:t>Derandomization</a:t>
                </a:r>
                <a:r>
                  <a:rPr lang="en-US" sz="1500" dirty="0"/>
                  <a:t> beyond connectivity: undirected Laplacian systems in nearly logarithmic space. FOCS 2017.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1B615B-2049-4997-93A6-ECC1ED6C8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9150"/>
                <a:ext cx="5886450" cy="5934074"/>
              </a:xfrm>
              <a:prstGeom prst="rect">
                <a:avLst/>
              </a:prstGeom>
              <a:blipFill>
                <a:blip r:embed="rId2"/>
                <a:stretch>
                  <a:fillRect l="-414" t="-616" r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335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C670-E042-47D9-B1A4-78A7274A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36525"/>
            <a:ext cx="10515600" cy="736601"/>
          </a:xfrm>
        </p:spPr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982332-A3C6-451F-9CCE-FF1D97C5F2D9}"/>
              </a:ext>
            </a:extLst>
          </p:cNvPr>
          <p:cNvSpPr txBox="1">
            <a:spLocks/>
          </p:cNvSpPr>
          <p:nvPr/>
        </p:nvSpPr>
        <p:spPr>
          <a:xfrm>
            <a:off x="257175" y="873126"/>
            <a:ext cx="5695950" cy="5984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 startAt="41"/>
            </a:pPr>
            <a:r>
              <a:rPr lang="en-US" sz="2800" dirty="0"/>
              <a:t>Murtagh, </a:t>
            </a:r>
            <a:r>
              <a:rPr lang="en-US" sz="2800" dirty="0" err="1"/>
              <a:t>Reingold</a:t>
            </a:r>
            <a:r>
              <a:rPr lang="en-US" sz="2800" dirty="0"/>
              <a:t>, </a:t>
            </a:r>
            <a:r>
              <a:rPr lang="en-US" sz="2800" dirty="0" err="1"/>
              <a:t>Sidford</a:t>
            </a:r>
            <a:r>
              <a:rPr lang="en-US" sz="2800" dirty="0"/>
              <a:t>, and </a:t>
            </a:r>
            <a:r>
              <a:rPr lang="en-US" sz="2800" dirty="0" err="1"/>
              <a:t>Vadhan</a:t>
            </a:r>
            <a:r>
              <a:rPr lang="en-US" sz="2800" dirty="0"/>
              <a:t>. Deterministic approximation of random walks in small space. RANDOM 2019, </a:t>
            </a:r>
            <a:r>
              <a:rPr lang="en-US" sz="2800" dirty="0" err="1"/>
              <a:t>ToC</a:t>
            </a:r>
            <a:r>
              <a:rPr lang="en-US" sz="2800" dirty="0"/>
              <a:t> 2021.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1"/>
            </a:pPr>
            <a:r>
              <a:rPr lang="en-US" sz="2800" dirty="0" err="1"/>
              <a:t>Rozenman</a:t>
            </a:r>
            <a:r>
              <a:rPr lang="en-US" sz="2800" dirty="0"/>
              <a:t> and </a:t>
            </a:r>
            <a:r>
              <a:rPr lang="en-US" sz="2800" dirty="0" err="1"/>
              <a:t>Vadhan</a:t>
            </a:r>
            <a:r>
              <a:rPr lang="en-US" sz="2800" dirty="0"/>
              <a:t>. Derandomized squaring of graphs. RANDOM 2005.</a:t>
            </a:r>
            <a:endParaRPr lang="nn-NO" dirty="0"/>
          </a:p>
          <a:p>
            <a:pPr marL="514350" indent="-514350">
              <a:lnSpc>
                <a:spcPct val="100000"/>
              </a:lnSpc>
              <a:buFont typeface="+mj-lt"/>
              <a:buAutoNum type="arabicPeriod" startAt="41"/>
            </a:pPr>
            <a:r>
              <a:rPr lang="nn-NO" dirty="0"/>
              <a:t>Impagliazzo, Nisan, and Wigderson. Pseudorandomness for network algorithms. STOC 1994.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1"/>
            </a:pPr>
            <a:r>
              <a:rPr lang="en-US" sz="2800" dirty="0"/>
              <a:t>Braverman, Rao, Raz, and </a:t>
            </a:r>
            <a:r>
              <a:rPr lang="en-US" sz="2800" dirty="0" err="1"/>
              <a:t>Yehudayoff</a:t>
            </a:r>
            <a:r>
              <a:rPr lang="en-US" sz="2800" dirty="0"/>
              <a:t>. Pseudorandom generators for regular branching programs. FOCS 2010, SICOMP 2014.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1"/>
            </a:pPr>
            <a:r>
              <a:rPr lang="en-US" sz="2800" dirty="0"/>
              <a:t>De. </a:t>
            </a:r>
            <a:r>
              <a:rPr lang="en-US" sz="2800" dirty="0" err="1"/>
              <a:t>Pseudorandomness</a:t>
            </a:r>
            <a:r>
              <a:rPr lang="en-US" sz="2800" dirty="0"/>
              <a:t> for permutation and regular branching programs. CCC 2011.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1"/>
            </a:pPr>
            <a:r>
              <a:rPr lang="en-US" sz="2800" dirty="0"/>
              <a:t>Brody and </a:t>
            </a:r>
            <a:r>
              <a:rPr lang="en-US" sz="2800" dirty="0" err="1"/>
              <a:t>Verbin</a:t>
            </a:r>
            <a:r>
              <a:rPr lang="en-US" sz="2800" dirty="0"/>
              <a:t>. The coin problem and </a:t>
            </a:r>
            <a:r>
              <a:rPr lang="en-US" sz="2800" dirty="0" err="1"/>
              <a:t>pseudorandomness</a:t>
            </a:r>
            <a:r>
              <a:rPr lang="en-US" sz="2800" dirty="0"/>
              <a:t> for branching programs. FOCS 2010.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 startAt="41"/>
            </a:pPr>
            <a:r>
              <a:rPr lang="en-US" dirty="0" err="1"/>
              <a:t>Koucký</a:t>
            </a:r>
            <a:r>
              <a:rPr lang="en-US" dirty="0"/>
              <a:t>, </a:t>
            </a:r>
            <a:r>
              <a:rPr lang="en-US" dirty="0" err="1"/>
              <a:t>Nimbhorkar</a:t>
            </a:r>
            <a:r>
              <a:rPr lang="en-US" dirty="0"/>
              <a:t>, and </a:t>
            </a:r>
            <a:r>
              <a:rPr lang="en-US" dirty="0" err="1"/>
              <a:t>Pudlák</a:t>
            </a:r>
            <a:r>
              <a:rPr lang="en-US" dirty="0"/>
              <a:t>. Pseudorandom generators for group products. STOC 2011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1"/>
            </a:pPr>
            <a:r>
              <a:rPr lang="en-US" dirty="0"/>
              <a:t>Steinke. </a:t>
            </a:r>
            <a:r>
              <a:rPr lang="en-US" dirty="0" err="1"/>
              <a:t>Pseudorandomness</a:t>
            </a:r>
            <a:r>
              <a:rPr lang="en-US" dirty="0"/>
              <a:t> for permutation branching programs without the group theory. ECCC 2012.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1"/>
            </a:pPr>
            <a:r>
              <a:rPr lang="en-US" dirty="0"/>
              <a:t>Chattopadhyay, </a:t>
            </a:r>
            <a:r>
              <a:rPr lang="en-US" dirty="0" err="1"/>
              <a:t>Hatami</a:t>
            </a:r>
            <a:r>
              <a:rPr lang="en-US" dirty="0"/>
              <a:t>, Hosseini, and Lovett. Pseudorandom generators from polarizing random walks. CCC 2018, </a:t>
            </a:r>
            <a:r>
              <a:rPr lang="en-US" dirty="0" err="1"/>
              <a:t>ToC</a:t>
            </a:r>
            <a:r>
              <a:rPr lang="en-US" dirty="0"/>
              <a:t> 2019.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1"/>
            </a:pPr>
            <a:r>
              <a:rPr lang="en-US" dirty="0"/>
              <a:t>Hoza, </a:t>
            </a:r>
            <a:r>
              <a:rPr lang="en-US" dirty="0" err="1"/>
              <a:t>Pyne</a:t>
            </a:r>
            <a:r>
              <a:rPr lang="en-US" dirty="0"/>
              <a:t>, and </a:t>
            </a:r>
            <a:r>
              <a:rPr lang="en-US" dirty="0" err="1"/>
              <a:t>Vadhan</a:t>
            </a:r>
            <a:r>
              <a:rPr lang="en-US" dirty="0"/>
              <a:t>. Pseudorandom generators for unbounded-width permutation branching programs. ITCS 2021.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1"/>
            </a:pPr>
            <a:r>
              <a:rPr lang="en-US" dirty="0"/>
              <a:t>Bogdanov, Hoza, </a:t>
            </a:r>
            <a:r>
              <a:rPr lang="en-US" dirty="0" err="1"/>
              <a:t>Prakriya</a:t>
            </a:r>
            <a:r>
              <a:rPr lang="en-US" dirty="0"/>
              <a:t>, and </a:t>
            </a:r>
            <a:r>
              <a:rPr lang="en-US" dirty="0" err="1"/>
              <a:t>Pyne</a:t>
            </a:r>
            <a:r>
              <a:rPr lang="en-US" dirty="0"/>
              <a:t>. Hitting sets for regular branching programs. CCC 2022.</a:t>
            </a:r>
          </a:p>
        </p:txBody>
      </p:sp>
    </p:spTree>
    <p:extLst>
      <p:ext uri="{BB962C8B-B14F-4D97-AF65-F5344CB8AC3E}">
        <p14:creationId xmlns:p14="http://schemas.microsoft.com/office/powerpoint/2010/main" val="138603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F5305-ED77-4B33-92FC-F5B93C974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131" y="1490986"/>
                <a:ext cx="11707737" cy="525870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It suffices to focus on the logarithmic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limUpp>
                      <m:limUp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m:rPr>
                        <m:nor/>
                      </m:rPr>
                      <a:rPr lang="en-US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Open problem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&gt;40</m:t>
                    </m:r>
                  </m:oMath>
                </a14:m>
                <a:r>
                  <a:rPr lang="en-US" dirty="0"/>
                  <a:t> years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Just 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and …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But there are grounds for </a:t>
                </a:r>
                <a:r>
                  <a:rPr lang="en-US" dirty="0">
                    <a:solidFill>
                      <a:schemeClr val="accent1"/>
                    </a:solidFill>
                  </a:rPr>
                  <a:t>optimism</a:t>
                </a:r>
                <a:r>
                  <a:rPr lang="en-US" dirty="0"/>
                  <a:t>, especially compared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F5305-ED77-4B33-92FC-F5B93C974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131" y="1490986"/>
                <a:ext cx="11707737" cy="5258706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7A5FA5-2318-408C-8897-DD54E15CD2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3663" y="304681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87A5FA5-2318-408C-8897-DD54E15CD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663" y="304681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68AC53F-AF57-41E0-AD9C-8D55A9B5FFE1}"/>
              </a:ext>
            </a:extLst>
          </p:cNvPr>
          <p:cNvGrpSpPr/>
          <p:nvPr/>
        </p:nvGrpSpPr>
        <p:grpSpPr>
          <a:xfrm>
            <a:off x="8516043" y="569438"/>
            <a:ext cx="3323996" cy="3873231"/>
            <a:chOff x="8439131" y="807453"/>
            <a:chExt cx="3323996" cy="387323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F27EE2-E28B-4635-A04A-F735EB2398FC}"/>
                </a:ext>
              </a:extLst>
            </p:cNvPr>
            <p:cNvSpPr/>
            <p:nvPr/>
          </p:nvSpPr>
          <p:spPr>
            <a:xfrm rot="20307764">
              <a:off x="8439131" y="807453"/>
              <a:ext cx="2546329" cy="387323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3B46811-6D49-46CC-84FE-D1EDE0006EDA}"/>
                    </a:ext>
                  </a:extLst>
                </p:cNvPr>
                <p:cNvSpPr/>
                <p:nvPr/>
              </p:nvSpPr>
              <p:spPr>
                <a:xfrm>
                  <a:off x="9289990" y="2256090"/>
                  <a:ext cx="1613731" cy="2232588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3B46811-6D49-46CC-84FE-D1EDE0006E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9990" y="2256090"/>
                  <a:ext cx="1613731" cy="223258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56C6E00-5C63-440F-A44A-DCA964670A75}"/>
                    </a:ext>
                  </a:extLst>
                </p:cNvPr>
                <p:cNvSpPr/>
                <p:nvPr/>
              </p:nvSpPr>
              <p:spPr>
                <a:xfrm>
                  <a:off x="9510841" y="2879932"/>
                  <a:ext cx="1172027" cy="147842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BPL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56C6E00-5C63-440F-A44A-DCA964670A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0841" y="2879932"/>
                  <a:ext cx="1172027" cy="147842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697196C-8337-4520-891D-2DE8E0C4A89C}"/>
                    </a:ext>
                  </a:extLst>
                </p:cNvPr>
                <p:cNvSpPr/>
                <p:nvPr/>
              </p:nvSpPr>
              <p:spPr>
                <a:xfrm>
                  <a:off x="9712295" y="3429000"/>
                  <a:ext cx="777667" cy="77766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697196C-8337-4520-891D-2DE8E0C4A8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2295" y="3429000"/>
                  <a:ext cx="777667" cy="77766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054CE81-2BB5-468F-BDCF-2BB4A6C5AF6D}"/>
                    </a:ext>
                  </a:extLst>
                </p:cNvPr>
                <p:cNvSpPr txBox="1"/>
                <p:nvPr/>
              </p:nvSpPr>
              <p:spPr>
                <a:xfrm>
                  <a:off x="8854154" y="1230214"/>
                  <a:ext cx="4358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NP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054CE81-2BB5-468F-BDCF-2BB4A6C5A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154" y="1230214"/>
                  <a:ext cx="435836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BDA6584-1B9F-4E7D-A868-1B14F6DD075E}"/>
                    </a:ext>
                  </a:extLst>
                </p:cNvPr>
                <p:cNvSpPr txBox="1"/>
                <p:nvPr/>
              </p:nvSpPr>
              <p:spPr>
                <a:xfrm>
                  <a:off x="10743315" y="1230214"/>
                  <a:ext cx="6031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coNP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BDA6584-1B9F-4E7D-A868-1B14F6DD0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3315" y="1230214"/>
                  <a:ext cx="603191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0A45142-7EF7-4D59-AA9E-E40258E204E9}"/>
                </a:ext>
              </a:extLst>
            </p:cNvPr>
            <p:cNvSpPr/>
            <p:nvPr/>
          </p:nvSpPr>
          <p:spPr>
            <a:xfrm rot="1292236" flipH="1">
              <a:off x="9216798" y="807454"/>
              <a:ext cx="2546329" cy="387323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521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E3F0-E1BF-4B19-8B45-A6811B98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read-once</a:t>
            </a:r>
            <a:r>
              <a:rPr lang="en-US" dirty="0"/>
              <a:t> assumption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C3C4D-6126-4897-BABD-1D08380A4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975" y="1825625"/>
                <a:ext cx="11906249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Crucial weakness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model: Random tape is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 randomized log-space algorithm,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 input, and let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be computed by a poly-width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branching program</a:t>
                </a:r>
                <a:r>
                  <a:rPr lang="en-US" dirty="0"/>
                  <a:t> (ROBP)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fact, the ROBP reads the bits </a:t>
                </a:r>
                <a:r>
                  <a:rPr lang="en-US" dirty="0">
                    <a:solidFill>
                      <a:schemeClr val="accent1"/>
                    </a:solidFill>
                  </a:rPr>
                  <a:t>in “standard order”</a:t>
                </a:r>
                <a:r>
                  <a:rPr lang="en-US" dirty="0"/>
                  <a:t> (first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etc.)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C3C4D-6126-4897-BABD-1D08380A4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975" y="1825625"/>
                <a:ext cx="11906249" cy="4351338"/>
              </a:xfrm>
              <a:blipFill>
                <a:blip r:embed="rId2"/>
                <a:stretch>
                  <a:fillRect l="-922"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FB60EFF-E119-4507-AB17-36BE5C0F8837}"/>
              </a:ext>
            </a:extLst>
          </p:cNvPr>
          <p:cNvGrpSpPr/>
          <p:nvPr/>
        </p:nvGrpSpPr>
        <p:grpSpPr>
          <a:xfrm>
            <a:off x="9374187" y="430213"/>
            <a:ext cx="2120900" cy="2120900"/>
            <a:chOff x="9374187" y="430213"/>
            <a:chExt cx="2120900" cy="21209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797E62-1239-4828-AE98-D2F98B8FE490}"/>
                </a:ext>
              </a:extLst>
            </p:cNvPr>
            <p:cNvSpPr/>
            <p:nvPr/>
          </p:nvSpPr>
          <p:spPr>
            <a:xfrm>
              <a:off x="9374187" y="430213"/>
              <a:ext cx="2120900" cy="2120900"/>
            </a:xfrm>
            <a:prstGeom prst="roundRect">
              <a:avLst>
                <a:gd name="adj" fmla="val 3194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U-Turn 3">
              <a:extLst>
                <a:ext uri="{FF2B5EF4-FFF2-40B4-BE49-F238E27FC236}">
                  <a16:creationId xmlns:a16="http://schemas.microsoft.com/office/drawing/2014/main" id="{B50EBCD7-0BB4-4CAE-8B5B-033A7E1B9660}"/>
                </a:ext>
              </a:extLst>
            </p:cNvPr>
            <p:cNvSpPr/>
            <p:nvPr/>
          </p:nvSpPr>
          <p:spPr>
            <a:xfrm flipH="1">
              <a:off x="9760978" y="822543"/>
              <a:ext cx="1198610" cy="1186253"/>
            </a:xfrm>
            <a:prstGeom prst="uturnArrow">
              <a:avLst>
                <a:gd name="adj1" fmla="val 26149"/>
                <a:gd name="adj2" fmla="val 25000"/>
                <a:gd name="adj3" fmla="val 33046"/>
                <a:gd name="adj4" fmla="val 44271"/>
                <a:gd name="adj5" fmla="val 10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&quot;Not Allowed&quot; Symbol 4">
              <a:extLst>
                <a:ext uri="{FF2B5EF4-FFF2-40B4-BE49-F238E27FC236}">
                  <a16:creationId xmlns:a16="http://schemas.microsoft.com/office/drawing/2014/main" id="{E7BB5C70-C7B8-4E4E-ABCD-47B78477A3A2}"/>
                </a:ext>
              </a:extLst>
            </p:cNvPr>
            <p:cNvSpPr/>
            <p:nvPr/>
          </p:nvSpPr>
          <p:spPr>
            <a:xfrm>
              <a:off x="9439275" y="495301"/>
              <a:ext cx="1990724" cy="1990724"/>
            </a:xfrm>
            <a:prstGeom prst="noSmoking">
              <a:avLst>
                <a:gd name="adj" fmla="val 11295"/>
              </a:avLst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2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5"/>
            <a:ext cx="10515600" cy="1325563"/>
          </a:xfrm>
        </p:spPr>
        <p:txBody>
          <a:bodyPr/>
          <a:lstStyle/>
          <a:p>
            <a:r>
              <a:rPr lang="en-US" dirty="0"/>
              <a:t>Read-once branching programs (ROBPs)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EFBB9D-4AA1-465F-A757-529EC63DE2DF}"/>
              </a:ext>
            </a:extLst>
          </p:cNvPr>
          <p:cNvSpPr/>
          <p:nvPr/>
        </p:nvSpPr>
        <p:spPr>
          <a:xfrm>
            <a:off x="2360644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772987-A59B-4A0D-920B-6C2289EDC9C1}"/>
              </a:ext>
            </a:extLst>
          </p:cNvPr>
          <p:cNvSpPr/>
          <p:nvPr/>
        </p:nvSpPr>
        <p:spPr>
          <a:xfrm>
            <a:off x="2360644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54CFCA-AD34-4746-B1DE-08261F6F42FD}"/>
              </a:ext>
            </a:extLst>
          </p:cNvPr>
          <p:cNvSpPr/>
          <p:nvPr/>
        </p:nvSpPr>
        <p:spPr>
          <a:xfrm>
            <a:off x="2360644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09DCD0-52FE-4559-81E5-C07A76E370C6}"/>
              </a:ext>
            </a:extLst>
          </p:cNvPr>
          <p:cNvSpPr/>
          <p:nvPr/>
        </p:nvSpPr>
        <p:spPr>
          <a:xfrm>
            <a:off x="2360644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6E0F90-F9BD-4A87-A96B-EDE8D5837CD2}"/>
              </a:ext>
            </a:extLst>
          </p:cNvPr>
          <p:cNvSpPr/>
          <p:nvPr/>
        </p:nvSpPr>
        <p:spPr>
          <a:xfrm>
            <a:off x="2360643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C3DA67-245F-4AF8-ACC2-05694BA0DED8}"/>
              </a:ext>
            </a:extLst>
          </p:cNvPr>
          <p:cNvSpPr/>
          <p:nvPr/>
        </p:nvSpPr>
        <p:spPr>
          <a:xfrm>
            <a:off x="3399452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D9581-4CB0-4C66-9512-79AD5B0B5D3E}"/>
              </a:ext>
            </a:extLst>
          </p:cNvPr>
          <p:cNvSpPr/>
          <p:nvPr/>
        </p:nvSpPr>
        <p:spPr>
          <a:xfrm>
            <a:off x="3399452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DA1228-D8F8-43BF-9D80-5B5DE45A04C0}"/>
              </a:ext>
            </a:extLst>
          </p:cNvPr>
          <p:cNvSpPr/>
          <p:nvPr/>
        </p:nvSpPr>
        <p:spPr>
          <a:xfrm>
            <a:off x="3399452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9BFD37-4BCF-426D-868F-F50FA3AC90E4}"/>
              </a:ext>
            </a:extLst>
          </p:cNvPr>
          <p:cNvSpPr/>
          <p:nvPr/>
        </p:nvSpPr>
        <p:spPr>
          <a:xfrm>
            <a:off x="3399452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5411DE-32BB-441D-A542-F59DD0892F25}"/>
              </a:ext>
            </a:extLst>
          </p:cNvPr>
          <p:cNvSpPr/>
          <p:nvPr/>
        </p:nvSpPr>
        <p:spPr>
          <a:xfrm>
            <a:off x="3399451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92C664-82D7-4943-8F12-054819A6E109}"/>
              </a:ext>
            </a:extLst>
          </p:cNvPr>
          <p:cNvSpPr/>
          <p:nvPr/>
        </p:nvSpPr>
        <p:spPr>
          <a:xfrm>
            <a:off x="4438260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6C9B0-14A8-4D0A-8F1A-19111A32349F}"/>
              </a:ext>
            </a:extLst>
          </p:cNvPr>
          <p:cNvSpPr/>
          <p:nvPr/>
        </p:nvSpPr>
        <p:spPr>
          <a:xfrm>
            <a:off x="4438260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102EC-886C-40B7-B754-B57377F5C65F}"/>
              </a:ext>
            </a:extLst>
          </p:cNvPr>
          <p:cNvSpPr/>
          <p:nvPr/>
        </p:nvSpPr>
        <p:spPr>
          <a:xfrm>
            <a:off x="4438260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F8A3C9-386E-4EA5-B9D5-3F19F443812A}"/>
              </a:ext>
            </a:extLst>
          </p:cNvPr>
          <p:cNvSpPr/>
          <p:nvPr/>
        </p:nvSpPr>
        <p:spPr>
          <a:xfrm>
            <a:off x="4438260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17BE96-03B5-4CBF-B88F-36AC45BB1BAE}"/>
              </a:ext>
            </a:extLst>
          </p:cNvPr>
          <p:cNvSpPr/>
          <p:nvPr/>
        </p:nvSpPr>
        <p:spPr>
          <a:xfrm>
            <a:off x="4438259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CC057-28A9-4E4A-BCFB-F62DD22041CB}"/>
              </a:ext>
            </a:extLst>
          </p:cNvPr>
          <p:cNvSpPr/>
          <p:nvPr/>
        </p:nvSpPr>
        <p:spPr>
          <a:xfrm>
            <a:off x="5477068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C21ED0-9760-42B9-B2E2-C71CFCD854CB}"/>
              </a:ext>
            </a:extLst>
          </p:cNvPr>
          <p:cNvSpPr/>
          <p:nvPr/>
        </p:nvSpPr>
        <p:spPr>
          <a:xfrm>
            <a:off x="5477068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69B131-57BC-4CEF-AF7E-F314D8654FE1}"/>
              </a:ext>
            </a:extLst>
          </p:cNvPr>
          <p:cNvSpPr/>
          <p:nvPr/>
        </p:nvSpPr>
        <p:spPr>
          <a:xfrm>
            <a:off x="5477068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29BA42-BE7B-4073-880C-D9AE3D1E133B}"/>
              </a:ext>
            </a:extLst>
          </p:cNvPr>
          <p:cNvSpPr/>
          <p:nvPr/>
        </p:nvSpPr>
        <p:spPr>
          <a:xfrm>
            <a:off x="5477068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88C67A-1DC5-4A3C-BD39-287667308BAF}"/>
              </a:ext>
            </a:extLst>
          </p:cNvPr>
          <p:cNvSpPr/>
          <p:nvPr/>
        </p:nvSpPr>
        <p:spPr>
          <a:xfrm>
            <a:off x="5477067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79D14-1EF8-4BCC-BE74-629D2FEB4568}"/>
              </a:ext>
            </a:extLst>
          </p:cNvPr>
          <p:cNvSpPr/>
          <p:nvPr/>
        </p:nvSpPr>
        <p:spPr>
          <a:xfrm>
            <a:off x="6515875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1B60B-4D97-4DEA-9C3B-F64B19176EE5}"/>
              </a:ext>
            </a:extLst>
          </p:cNvPr>
          <p:cNvSpPr/>
          <p:nvPr/>
        </p:nvSpPr>
        <p:spPr>
          <a:xfrm>
            <a:off x="6515875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D2B147-6E21-41B7-96F9-56E22EA531E1}"/>
              </a:ext>
            </a:extLst>
          </p:cNvPr>
          <p:cNvSpPr/>
          <p:nvPr/>
        </p:nvSpPr>
        <p:spPr>
          <a:xfrm>
            <a:off x="6515875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347855-175E-4A1D-B27B-20DE5BD78BF9}"/>
              </a:ext>
            </a:extLst>
          </p:cNvPr>
          <p:cNvSpPr/>
          <p:nvPr/>
        </p:nvSpPr>
        <p:spPr>
          <a:xfrm>
            <a:off x="6515875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8A3C0-A215-4B90-AF79-4C0ABA8A44C0}"/>
              </a:ext>
            </a:extLst>
          </p:cNvPr>
          <p:cNvSpPr/>
          <p:nvPr/>
        </p:nvSpPr>
        <p:spPr>
          <a:xfrm>
            <a:off x="6515874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316F90A-2766-4950-85FD-2B856875A6AD}"/>
              </a:ext>
            </a:extLst>
          </p:cNvPr>
          <p:cNvSpPr/>
          <p:nvPr/>
        </p:nvSpPr>
        <p:spPr>
          <a:xfrm>
            <a:off x="7554681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D61AA9-A3B8-490B-9E9B-86F84BBF3F81}"/>
              </a:ext>
            </a:extLst>
          </p:cNvPr>
          <p:cNvSpPr/>
          <p:nvPr/>
        </p:nvSpPr>
        <p:spPr>
          <a:xfrm>
            <a:off x="7554681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96B16-3DCB-4420-A8C0-2C5C7D29428B}"/>
              </a:ext>
            </a:extLst>
          </p:cNvPr>
          <p:cNvSpPr/>
          <p:nvPr/>
        </p:nvSpPr>
        <p:spPr>
          <a:xfrm>
            <a:off x="7554681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82A5D2-6CB8-4A6A-8158-185F1C0B0D92}"/>
              </a:ext>
            </a:extLst>
          </p:cNvPr>
          <p:cNvSpPr/>
          <p:nvPr/>
        </p:nvSpPr>
        <p:spPr>
          <a:xfrm>
            <a:off x="7554681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BAE36BA-6665-451A-A98D-6D6A0FC126D4}"/>
              </a:ext>
            </a:extLst>
          </p:cNvPr>
          <p:cNvSpPr/>
          <p:nvPr/>
        </p:nvSpPr>
        <p:spPr>
          <a:xfrm>
            <a:off x="7554680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FB2282-712B-4AC9-9382-BBB797EDB65B}"/>
              </a:ext>
            </a:extLst>
          </p:cNvPr>
          <p:cNvSpPr/>
          <p:nvPr/>
        </p:nvSpPr>
        <p:spPr>
          <a:xfrm>
            <a:off x="8593486" y="2024742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EF8041-E8C1-4A6A-97A5-F49EEAA43254}"/>
              </a:ext>
            </a:extLst>
          </p:cNvPr>
          <p:cNvSpPr/>
          <p:nvPr/>
        </p:nvSpPr>
        <p:spPr>
          <a:xfrm>
            <a:off x="8593486" y="2886268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AAF711-B61C-4E49-B90D-42AA2626ADB7}"/>
              </a:ext>
            </a:extLst>
          </p:cNvPr>
          <p:cNvSpPr/>
          <p:nvPr/>
        </p:nvSpPr>
        <p:spPr>
          <a:xfrm>
            <a:off x="8593486" y="3747794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52EACF7-0193-4B99-8EA6-EEDA55D733C8}"/>
              </a:ext>
            </a:extLst>
          </p:cNvPr>
          <p:cNvSpPr/>
          <p:nvPr/>
        </p:nvSpPr>
        <p:spPr>
          <a:xfrm>
            <a:off x="8593486" y="4609320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D68FAF4-63C5-4867-8576-010BBEB190A1}"/>
              </a:ext>
            </a:extLst>
          </p:cNvPr>
          <p:cNvSpPr/>
          <p:nvPr/>
        </p:nvSpPr>
        <p:spPr>
          <a:xfrm>
            <a:off x="8593485" y="5470846"/>
            <a:ext cx="177283" cy="17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58" y="1918273"/>
                <a:ext cx="662473" cy="369332"/>
              </a:xfrm>
              <a:prstGeom prst="rect">
                <a:avLst/>
              </a:prstGeom>
              <a:blipFill>
                <a:blip r:embed="rId5"/>
                <a:stretch>
                  <a:fillRect r="-1481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BCD0FBF-4D23-4C6D-8692-162249885574}"/>
              </a:ext>
            </a:extLst>
          </p:cNvPr>
          <p:cNvGrpSpPr/>
          <p:nvPr/>
        </p:nvGrpSpPr>
        <p:grpSpPr>
          <a:xfrm>
            <a:off x="2511965" y="1764559"/>
            <a:ext cx="6107483" cy="3732249"/>
            <a:chOff x="2511965" y="1764559"/>
            <a:chExt cx="6107483" cy="373224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8" idx="6"/>
              <a:endCxn id="23" idx="2"/>
            </p:cNvCxnSpPr>
            <p:nvPr/>
          </p:nvCxnSpPr>
          <p:spPr>
            <a:xfrm>
              <a:off x="4615543" y="4697962"/>
              <a:ext cx="861525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80BE4FD-8383-473C-9243-A045AA42D80A}"/>
                </a:ext>
              </a:extLst>
            </p:cNvPr>
            <p:cNvGrpSpPr/>
            <p:nvPr/>
          </p:nvGrpSpPr>
          <p:grpSpPr>
            <a:xfrm>
              <a:off x="2511965" y="1764559"/>
              <a:ext cx="6107483" cy="3732249"/>
              <a:chOff x="2511965" y="1764559"/>
              <a:chExt cx="6107483" cy="3732249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3D507627-42B6-417A-9DA1-628529285A7B}"/>
                  </a:ext>
                </a:extLst>
              </p:cNvPr>
              <p:cNvCxnSpPr>
                <a:cxnSpLocks/>
                <a:stCxn id="15" idx="6"/>
                <a:endCxn id="21" idx="1"/>
              </p:cNvCxnSpPr>
              <p:nvPr/>
            </p:nvCxnSpPr>
            <p:spPr>
              <a:xfrm>
                <a:off x="4615543" y="2113384"/>
                <a:ext cx="887487" cy="798846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A1D7BB3C-B6DE-4079-95BD-4EC3CD319F2A}"/>
                  </a:ext>
                </a:extLst>
              </p:cNvPr>
              <p:cNvCxnSpPr>
                <a:cxnSpLocks/>
                <a:stCxn id="23" idx="7"/>
                <a:endCxn id="27" idx="3"/>
              </p:cNvCxnSpPr>
              <p:nvPr/>
            </p:nvCxnSpPr>
            <p:spPr>
              <a:xfrm flipV="1">
                <a:off x="5628389" y="3899115"/>
                <a:ext cx="913448" cy="736167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A826F0C-FC80-44FB-BB75-755184C7D0AE}"/>
                  </a:ext>
                </a:extLst>
              </p:cNvPr>
              <p:cNvGrpSpPr/>
              <p:nvPr/>
            </p:nvGrpSpPr>
            <p:grpSpPr>
              <a:xfrm>
                <a:off x="2511965" y="1764559"/>
                <a:ext cx="6107483" cy="3732249"/>
                <a:chOff x="2511965" y="1764559"/>
                <a:chExt cx="6107483" cy="3732249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B3968389-2A79-4A6E-995E-74FFC128715B}"/>
                    </a:ext>
                  </a:extLst>
                </p:cNvPr>
                <p:cNvCxnSpPr>
                  <a:stCxn id="4" idx="6"/>
                  <a:endCxn id="10" idx="2"/>
                </p:cNvCxnSpPr>
                <p:nvPr/>
              </p:nvCxnSpPr>
              <p:spPr>
                <a:xfrm>
                  <a:off x="2537927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39F659A-6EB7-4AE4-81BA-F18CB2D6F2F5}"/>
                    </a:ext>
                  </a:extLst>
                </p:cNvPr>
                <p:cNvCxnSpPr>
                  <a:cxnSpLocks/>
                  <a:stCxn id="4" idx="5"/>
                  <a:endCxn id="11" idx="1"/>
                </p:cNvCxnSpPr>
                <p:nvPr/>
              </p:nvCxnSpPr>
              <p:spPr>
                <a:xfrm>
                  <a:off x="2511965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9BE6AE1-4C30-4818-AF8E-DF3BCEE858E2}"/>
                    </a:ext>
                  </a:extLst>
                </p:cNvPr>
                <p:cNvSpPr txBox="1"/>
                <p:nvPr/>
              </p:nvSpPr>
              <p:spPr>
                <a:xfrm>
                  <a:off x="2806958" y="1764559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F2ACBF8-0C03-4597-8D94-D3CFD7E84688}"/>
                    </a:ext>
                  </a:extLst>
                </p:cNvPr>
                <p:cNvSpPr txBox="1"/>
                <p:nvPr/>
              </p:nvSpPr>
              <p:spPr>
                <a:xfrm>
                  <a:off x="2962466" y="22534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30802EC0-579F-4A1D-B332-1188A892E3B0}"/>
                    </a:ext>
                  </a:extLst>
                </p:cNvPr>
                <p:cNvCxnSpPr>
                  <a:cxnSpLocks/>
                  <a:stCxn id="11" idx="5"/>
                  <a:endCxn id="18" idx="1"/>
                </p:cNvCxnSpPr>
                <p:nvPr/>
              </p:nvCxnSpPr>
              <p:spPr>
                <a:xfrm>
                  <a:off x="3550773" y="3037589"/>
                  <a:ext cx="913449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22FD34-63AE-4794-A902-3F197FD9EDAD}"/>
                    </a:ext>
                  </a:extLst>
                </p:cNvPr>
                <p:cNvCxnSpPr>
                  <a:cxnSpLocks/>
                  <a:stCxn id="11" idx="7"/>
                  <a:endCxn id="15" idx="3"/>
                </p:cNvCxnSpPr>
                <p:nvPr/>
              </p:nvCxnSpPr>
              <p:spPr>
                <a:xfrm flipV="1"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D9B7BA58-80C3-4D06-8639-93733916C902}"/>
                    </a:ext>
                  </a:extLst>
                </p:cNvPr>
                <p:cNvCxnSpPr>
                  <a:cxnSpLocks/>
                  <a:stCxn id="10" idx="5"/>
                  <a:endCxn id="16" idx="1"/>
                </p:cNvCxnSpPr>
                <p:nvPr/>
              </p:nvCxnSpPr>
              <p:spPr>
                <a:xfrm>
                  <a:off x="3550773" y="2176063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E314083D-D50D-41BB-A2E2-6E92CD826E8B}"/>
                    </a:ext>
                  </a:extLst>
                </p:cNvPr>
                <p:cNvCxnSpPr>
                  <a:cxnSpLocks/>
                  <a:stCxn id="10" idx="6"/>
                  <a:endCxn id="15" idx="2"/>
                </p:cNvCxnSpPr>
                <p:nvPr/>
              </p:nvCxnSpPr>
              <p:spPr>
                <a:xfrm>
                  <a:off x="3576735" y="2113384"/>
                  <a:ext cx="861525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D5EBE971-9A1D-4796-BD45-4EF0E3A28A7F}"/>
                    </a:ext>
                  </a:extLst>
                </p:cNvPr>
                <p:cNvSpPr txBox="1"/>
                <p:nvPr/>
              </p:nvSpPr>
              <p:spPr>
                <a:xfrm>
                  <a:off x="3550773" y="3315783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39A2AC63-AD4A-4646-A74A-A4D5AE0280E9}"/>
                    </a:ext>
                  </a:extLst>
                </p:cNvPr>
                <p:cNvSpPr txBox="1"/>
                <p:nvPr/>
              </p:nvSpPr>
              <p:spPr>
                <a:xfrm>
                  <a:off x="3671594" y="2701602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51F80865-4379-43F8-A30B-80507734B96E}"/>
                    </a:ext>
                  </a:extLst>
                </p:cNvPr>
                <p:cNvCxnSpPr>
                  <a:cxnSpLocks/>
                  <a:stCxn id="18" idx="7"/>
                  <a:endCxn id="22" idx="3"/>
                </p:cNvCxnSpPr>
                <p:nvPr/>
              </p:nvCxnSpPr>
              <p:spPr>
                <a:xfrm flipV="1">
                  <a:off x="4589581" y="3899115"/>
                  <a:ext cx="913449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0389C43C-EB99-41AD-A64B-04EF04FF3BC8}"/>
                    </a:ext>
                  </a:extLst>
                </p:cNvPr>
                <p:cNvCxnSpPr>
                  <a:cxnSpLocks/>
                  <a:stCxn id="15" idx="4"/>
                  <a:endCxn id="24" idx="1"/>
                </p:cNvCxnSpPr>
                <p:nvPr/>
              </p:nvCxnSpPr>
              <p:spPr>
                <a:xfrm>
                  <a:off x="4526902" y="2202025"/>
                  <a:ext cx="976127" cy="329478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0756F0A3-79D4-46F5-AE38-BC9B1FB9633E}"/>
                    </a:ext>
                  </a:extLst>
                </p:cNvPr>
                <p:cNvSpPr txBox="1"/>
                <p:nvPr/>
              </p:nvSpPr>
              <p:spPr>
                <a:xfrm>
                  <a:off x="4599388" y="415134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68DB870-A0F5-4C55-80BB-8E25309CA769}"/>
                    </a:ext>
                  </a:extLst>
                </p:cNvPr>
                <p:cNvSpPr txBox="1"/>
                <p:nvPr/>
              </p:nvSpPr>
              <p:spPr>
                <a:xfrm>
                  <a:off x="4678223" y="4676886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E1E96105-4FDE-47A5-AD2F-F09A1804ABC5}"/>
                    </a:ext>
                  </a:extLst>
                </p:cNvPr>
                <p:cNvCxnSpPr>
                  <a:cxnSpLocks/>
                  <a:stCxn id="22" idx="7"/>
                  <a:endCxn id="25" idx="3"/>
                </p:cNvCxnSpPr>
                <p:nvPr/>
              </p:nvCxnSpPr>
              <p:spPr>
                <a:xfrm flipV="1">
                  <a:off x="5628389" y="2176063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DC15A505-4855-4D77-9591-57D698F4AA7C}"/>
                    </a:ext>
                  </a:extLst>
                </p:cNvPr>
                <p:cNvCxnSpPr>
                  <a:cxnSpLocks/>
                  <a:stCxn id="22" idx="5"/>
                  <a:endCxn id="29" idx="1"/>
                </p:cNvCxnSpPr>
                <p:nvPr/>
              </p:nvCxnSpPr>
              <p:spPr>
                <a:xfrm>
                  <a:off x="5628389" y="3899115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2A0D78B-0324-4A65-8A14-8317EF630DA3}"/>
                    </a:ext>
                  </a:extLst>
                </p:cNvPr>
                <p:cNvSpPr txBox="1"/>
                <p:nvPr/>
              </p:nvSpPr>
              <p:spPr>
                <a:xfrm>
                  <a:off x="5512836" y="399701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DF5CE2B4-4AE3-4B2E-B490-8C63B56B2932}"/>
                    </a:ext>
                  </a:extLst>
                </p:cNvPr>
                <p:cNvSpPr txBox="1"/>
                <p:nvPr/>
              </p:nvSpPr>
              <p:spPr>
                <a:xfrm>
                  <a:off x="5797957" y="3311594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B816DCEB-2AD2-4067-8DE7-1AA035024BF5}"/>
                    </a:ext>
                  </a:extLst>
                </p:cNvPr>
                <p:cNvCxnSpPr>
                  <a:cxnSpLocks/>
                  <a:stCxn id="23" idx="5"/>
                  <a:endCxn id="29" idx="1"/>
                </p:cNvCxnSpPr>
                <p:nvPr/>
              </p:nvCxnSpPr>
              <p:spPr>
                <a:xfrm>
                  <a:off x="5628389" y="4760641"/>
                  <a:ext cx="913447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00D3F864-4F0C-468F-AF9F-3129FB3DB640}"/>
                    </a:ext>
                  </a:extLst>
                </p:cNvPr>
                <p:cNvCxnSpPr>
                  <a:cxnSpLocks/>
                  <a:stCxn id="25" idx="5"/>
                  <a:endCxn id="32" idx="1"/>
                </p:cNvCxnSpPr>
                <p:nvPr/>
              </p:nvCxnSpPr>
              <p:spPr>
                <a:xfrm>
                  <a:off x="6667196" y="2176063"/>
                  <a:ext cx="913447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994A662-4441-486F-95BF-DA09E6FF0CC8}"/>
                    </a:ext>
                  </a:extLst>
                </p:cNvPr>
                <p:cNvSpPr txBox="1"/>
                <p:nvPr/>
              </p:nvSpPr>
              <p:spPr>
                <a:xfrm>
                  <a:off x="6604515" y="2357408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7C8211BC-F5A4-42AB-9455-BA082AAEB0F6}"/>
                    </a:ext>
                  </a:extLst>
                </p:cNvPr>
                <p:cNvCxnSpPr>
                  <a:cxnSpLocks/>
                  <a:stCxn id="25" idx="6"/>
                  <a:endCxn id="30" idx="2"/>
                </p:cNvCxnSpPr>
                <p:nvPr/>
              </p:nvCxnSpPr>
              <p:spPr>
                <a:xfrm>
                  <a:off x="6693158" y="2113384"/>
                  <a:ext cx="861523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CB7D068A-15DA-4DC2-A29D-26389D037AD1}"/>
                    </a:ext>
                  </a:extLst>
                </p:cNvPr>
                <p:cNvSpPr txBox="1"/>
                <p:nvPr/>
              </p:nvSpPr>
              <p:spPr>
                <a:xfrm>
                  <a:off x="6745488" y="1792735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F34F3905-1917-4012-B215-984650233864}"/>
                    </a:ext>
                  </a:extLst>
                </p:cNvPr>
                <p:cNvCxnSpPr>
                  <a:cxnSpLocks/>
                  <a:stCxn id="29" idx="7"/>
                  <a:endCxn id="32" idx="3"/>
                </p:cNvCxnSpPr>
                <p:nvPr/>
              </p:nvCxnSpPr>
              <p:spPr>
                <a:xfrm flipV="1">
                  <a:off x="6667195" y="3899115"/>
                  <a:ext cx="913448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A29F5DBF-260A-43F3-B509-0B72FE7C5794}"/>
                    </a:ext>
                  </a:extLst>
                </p:cNvPr>
                <p:cNvCxnSpPr>
                  <a:cxnSpLocks/>
                  <a:stCxn id="29" idx="7"/>
                  <a:endCxn id="33" idx="3"/>
                </p:cNvCxnSpPr>
                <p:nvPr/>
              </p:nvCxnSpPr>
              <p:spPr>
                <a:xfrm flipV="1">
                  <a:off x="6667195" y="4760641"/>
                  <a:ext cx="913448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84679E7C-D653-4CB1-9DCE-338703D3B208}"/>
                    </a:ext>
                  </a:extLst>
                </p:cNvPr>
                <p:cNvCxnSpPr>
                  <a:cxnSpLocks/>
                  <a:stCxn id="32" idx="7"/>
                  <a:endCxn id="35" idx="3"/>
                </p:cNvCxnSpPr>
                <p:nvPr/>
              </p:nvCxnSpPr>
              <p:spPr>
                <a:xfrm flipV="1">
                  <a:off x="7706002" y="2176063"/>
                  <a:ext cx="913446" cy="1597693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13206606-5C8A-4D10-A5DE-48098B0F6F02}"/>
                    </a:ext>
                  </a:extLst>
                </p:cNvPr>
                <p:cNvCxnSpPr>
                  <a:cxnSpLocks/>
                  <a:stCxn id="30" idx="5"/>
                  <a:endCxn id="36" idx="1"/>
                </p:cNvCxnSpPr>
                <p:nvPr/>
              </p:nvCxnSpPr>
              <p:spPr>
                <a:xfrm>
                  <a:off x="7706002" y="2176063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0A99C184-5287-4DFF-A09F-703F6C862210}"/>
                    </a:ext>
                  </a:extLst>
                </p:cNvPr>
                <p:cNvSpPr txBox="1"/>
                <p:nvPr/>
              </p:nvSpPr>
              <p:spPr>
                <a:xfrm>
                  <a:off x="7581182" y="3269457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A90F1607-8C54-4A41-BE73-4D376388CB1B}"/>
                    </a:ext>
                  </a:extLst>
                </p:cNvPr>
                <p:cNvCxnSpPr>
                  <a:cxnSpLocks/>
                  <a:stCxn id="30" idx="6"/>
                  <a:endCxn id="35" idx="2"/>
                </p:cNvCxnSpPr>
                <p:nvPr/>
              </p:nvCxnSpPr>
              <p:spPr>
                <a:xfrm>
                  <a:off x="7731964" y="2113384"/>
                  <a:ext cx="861522" cy="0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434360D6-1D06-46AF-838F-247AB597F53A}"/>
                    </a:ext>
                  </a:extLst>
                </p:cNvPr>
                <p:cNvCxnSpPr>
                  <a:cxnSpLocks/>
                  <a:stCxn id="32" idx="5"/>
                  <a:endCxn id="38" idx="1"/>
                </p:cNvCxnSpPr>
                <p:nvPr/>
              </p:nvCxnSpPr>
              <p:spPr>
                <a:xfrm>
                  <a:off x="7706002" y="3899115"/>
                  <a:ext cx="913446" cy="736167"/>
                </a:xfrm>
                <a:prstGeom prst="straightConnector1">
                  <a:avLst/>
                </a:prstGeom>
                <a:ln w="158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5D0BBFC1-E8FF-419A-94CC-A020E9CC64F9}"/>
                    </a:ext>
                  </a:extLst>
                </p:cNvPr>
                <p:cNvSpPr txBox="1"/>
                <p:nvPr/>
              </p:nvSpPr>
              <p:spPr>
                <a:xfrm>
                  <a:off x="7643321" y="3966681"/>
                  <a:ext cx="3359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3828AE-DE2C-40F9-BC8D-0FA08943A16E}"/>
              </a:ext>
            </a:extLst>
          </p:cNvPr>
          <p:cNvGrpSpPr/>
          <p:nvPr/>
        </p:nvGrpSpPr>
        <p:grpSpPr>
          <a:xfrm>
            <a:off x="526433" y="2023969"/>
            <a:ext cx="861156" cy="3624160"/>
            <a:chOff x="138713" y="2023969"/>
            <a:chExt cx="861156" cy="3624160"/>
          </a:xfrm>
        </p:grpSpPr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17019DCA-4A57-442E-860F-514BEE45440A}"/>
                </a:ext>
              </a:extLst>
            </p:cNvPr>
            <p:cNvSpPr/>
            <p:nvPr/>
          </p:nvSpPr>
          <p:spPr>
            <a:xfrm>
              <a:off x="768371" y="2023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5B08AEE-E514-485D-853E-24DB247F88F9}"/>
                    </a:ext>
                  </a:extLst>
                </p:cNvPr>
                <p:cNvSpPr txBox="1"/>
                <p:nvPr/>
              </p:nvSpPr>
              <p:spPr>
                <a:xfrm>
                  <a:off x="138713" y="3106518"/>
                  <a:ext cx="553998" cy="1459061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Width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5B08AEE-E514-485D-853E-24DB247F8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13" y="3106518"/>
                  <a:ext cx="553998" cy="1459061"/>
                </a:xfrm>
                <a:prstGeom prst="rect">
                  <a:avLst/>
                </a:prstGeom>
                <a:blipFill>
                  <a:blip r:embed="rId6"/>
                  <a:stretch>
                    <a:fillRect r="-164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</p:cNvCxnSpPr>
          <p:nvPr/>
        </p:nvCxnSpPr>
        <p:spPr>
          <a:xfrm>
            <a:off x="2516549" y="2170227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" idx="5"/>
            <a:endCxn id="18" idx="1"/>
          </p:cNvCxnSpPr>
          <p:nvPr/>
        </p:nvCxnSpPr>
        <p:spPr>
          <a:xfrm>
            <a:off x="3550773" y="3037589"/>
            <a:ext cx="913449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8" idx="7"/>
            <a:endCxn id="22" idx="3"/>
          </p:cNvCxnSpPr>
          <p:nvPr/>
        </p:nvCxnSpPr>
        <p:spPr>
          <a:xfrm flipV="1">
            <a:off x="4589581" y="3899115"/>
            <a:ext cx="913449" cy="73616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22" idx="7"/>
            <a:endCxn id="25" idx="3"/>
          </p:cNvCxnSpPr>
          <p:nvPr/>
        </p:nvCxnSpPr>
        <p:spPr>
          <a:xfrm flipV="1">
            <a:off x="5628389" y="2176063"/>
            <a:ext cx="913448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25" idx="5"/>
            <a:endCxn id="32" idx="1"/>
          </p:cNvCxnSpPr>
          <p:nvPr/>
        </p:nvCxnSpPr>
        <p:spPr>
          <a:xfrm>
            <a:off x="6667196" y="2176063"/>
            <a:ext cx="913447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32" idx="7"/>
            <a:endCxn id="35" idx="3"/>
          </p:cNvCxnSpPr>
          <p:nvPr/>
        </p:nvCxnSpPr>
        <p:spPr>
          <a:xfrm flipV="1">
            <a:off x="7706002" y="2176063"/>
            <a:ext cx="913446" cy="159769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blipFill>
                <a:blip r:embed="rId14"/>
                <a:stretch>
                  <a:fillRect l="-1942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/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acc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85D1B2B-AFAB-47E8-96FB-C823CE9A6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610" y="1884154"/>
                <a:ext cx="6624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1303B4-B8E2-407E-8FCB-50B4F2AF1B8B}"/>
              </a:ext>
            </a:extLst>
          </p:cNvPr>
          <p:cNvGrpSpPr/>
          <p:nvPr/>
        </p:nvGrpSpPr>
        <p:grpSpPr>
          <a:xfrm>
            <a:off x="2160738" y="5897063"/>
            <a:ext cx="6688872" cy="761833"/>
            <a:chOff x="2169132" y="5774955"/>
            <a:chExt cx="548318" cy="761833"/>
          </a:xfrm>
        </p:grpSpPr>
        <p:sp>
          <p:nvSpPr>
            <p:cNvPr id="100" name="Left Brace 99">
              <a:extLst>
                <a:ext uri="{FF2B5EF4-FFF2-40B4-BE49-F238E27FC236}">
                  <a16:creationId xmlns:a16="http://schemas.microsoft.com/office/drawing/2014/main" id="{DEDDE07C-7817-42E3-BB23-F4682E4DF442}"/>
                </a:ext>
              </a:extLst>
            </p:cNvPr>
            <p:cNvSpPr/>
            <p:nvPr/>
          </p:nvSpPr>
          <p:spPr>
            <a:xfrm rot="16200000">
              <a:off x="2293207" y="5650880"/>
              <a:ext cx="300167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/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en-US" sz="2400" dirty="0"/>
                    <a:t> layers 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/>
                    <a:t> length)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blipFill>
                  <a:blip r:embed="rId17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838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CA8A-58B9-43C8-8691-EA6A7CC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16" y="-43522"/>
            <a:ext cx="10515600" cy="1325563"/>
          </a:xfrm>
        </p:spPr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58524-787D-4419-92BF-4E0EAE6E3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78" y="1707219"/>
                <a:ext cx="12134444" cy="496732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want explicit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width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length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ROBP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want </a:t>
                </a:r>
                <a:r>
                  <a:rPr lang="en-US" dirty="0">
                    <a:solidFill>
                      <a:schemeClr val="accent1"/>
                    </a:solidFill>
                  </a:rPr>
                  <a:t>unconditional</a:t>
                </a:r>
                <a:r>
                  <a:rPr lang="en-US" dirty="0"/>
                  <a:t> constructions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Note: In general, PRGs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lower bounds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In some contexts (e.g., crypto), lower bounds and PRGs seem out of reach 🙁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different</a:t>
                </a:r>
                <a:r>
                  <a:rPr lang="en-US" dirty="0"/>
                  <a:t>. Strong lower bounds for ROBPs are </a:t>
                </a:r>
                <a:r>
                  <a:rPr lang="en-US" dirty="0">
                    <a:solidFill>
                      <a:schemeClr val="accent1"/>
                    </a:solidFill>
                  </a:rPr>
                  <a:t>known </a:t>
                </a:r>
                <a:r>
                  <a:rPr lang="en-US" dirty="0"/>
                  <a:t>(e.g., inner product mod 2), so we </a:t>
                </a:r>
                <a:r>
                  <a:rPr lang="en-US" dirty="0">
                    <a:solidFill>
                      <a:schemeClr val="accent1"/>
                    </a:solidFill>
                  </a:rPr>
                  <a:t>can</a:t>
                </a:r>
                <a:r>
                  <a:rPr lang="en-US" dirty="0"/>
                  <a:t> hope to construct optimal PRGs in this setting 🙂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58524-787D-4419-92BF-4E0EAE6E3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78" y="1707219"/>
                <a:ext cx="12134444" cy="4967322"/>
              </a:xfrm>
              <a:blipFill>
                <a:blip r:embed="rId2"/>
                <a:stretch>
                  <a:fillRect l="-905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8209E6B-83BB-49F7-B483-2A81FE944E10}"/>
              </a:ext>
            </a:extLst>
          </p:cNvPr>
          <p:cNvGrpSpPr/>
          <p:nvPr/>
        </p:nvGrpSpPr>
        <p:grpSpPr>
          <a:xfrm>
            <a:off x="7332092" y="678355"/>
            <a:ext cx="4608492" cy="1579070"/>
            <a:chOff x="7487596" y="983155"/>
            <a:chExt cx="4268054" cy="14624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1E8582-EF36-45A3-A8E3-A435ADF4986A}"/>
                </a:ext>
              </a:extLst>
            </p:cNvPr>
            <p:cNvGrpSpPr/>
            <p:nvPr/>
          </p:nvGrpSpPr>
          <p:grpSpPr>
            <a:xfrm>
              <a:off x="7487596" y="2017957"/>
              <a:ext cx="4267198" cy="427619"/>
              <a:chOff x="7198633" y="2403854"/>
              <a:chExt cx="4564351" cy="4722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E75791-8492-46C9-855E-B6355EBC7B52}"/>
                  </a:ext>
                </a:extLst>
              </p:cNvPr>
              <p:cNvSpPr/>
              <p:nvPr/>
            </p:nvSpPr>
            <p:spPr>
              <a:xfrm>
                <a:off x="7198633" y="2405120"/>
                <a:ext cx="4564351" cy="4614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64BC3967-A1D3-4E82-8A6C-97A9B9122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8634" y="2410690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1" name="Picture 20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290BE02D-D6B8-4F1B-9D5C-4D34732A4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5833" y="2407670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2" name="Picture 21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FAB4CA90-2E62-439C-A160-D0309E1A5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1781" y="2422305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3" name="Picture 22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777BC68E-8D7D-427D-AC9A-6555D4AC1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8165" y="2411319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4" name="Picture 23" descr="A coin next to a sign&#10;&#10;Description automatically generated">
                <a:extLst>
                  <a:ext uri="{FF2B5EF4-FFF2-40B4-BE49-F238E27FC236}">
                    <a16:creationId xmlns:a16="http://schemas.microsoft.com/office/drawing/2014/main" id="{87589D67-9609-4775-855F-EF567BFA7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1333" y="2417058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25" name="Picture 24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B46E7BA1-14A8-4B1F-A242-12CF1E98B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0163" y="240385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6" name="Picture 25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4D47F4BC-096C-4D22-B1F6-6B6119509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9163" y="2414384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7" name="Picture 26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67F456EC-C1F6-49FC-8887-0FD5DA96D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3110" y="2411811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8" name="Picture 27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993A1A18-02BD-4546-904E-A880AA8DD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4164" y="2405708"/>
                <a:ext cx="461687" cy="461687"/>
              </a:xfrm>
              <a:prstGeom prst="rect">
                <a:avLst/>
              </a:prstGeom>
            </p:spPr>
          </p:pic>
          <p:pic>
            <p:nvPicPr>
              <p:cNvPr id="29" name="Picture 28" descr="An old photo of a person&#10;&#10;Description automatically generated">
                <a:extLst>
                  <a:ext uri="{FF2B5EF4-FFF2-40B4-BE49-F238E27FC236}">
                    <a16:creationId xmlns:a16="http://schemas.microsoft.com/office/drawing/2014/main" id="{501CB8A6-5C4E-4E0B-BF41-02A5DE81F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1297" y="2413852"/>
                <a:ext cx="461687" cy="461687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76700BF-0E7D-4C12-9DE0-741750EEEC3F}"/>
                </a:ext>
              </a:extLst>
            </p:cNvPr>
            <p:cNvGrpSpPr/>
            <p:nvPr/>
          </p:nvGrpSpPr>
          <p:grpSpPr>
            <a:xfrm>
              <a:off x="8555598" y="983155"/>
              <a:ext cx="2151373" cy="426586"/>
              <a:chOff x="3102372" y="2413114"/>
              <a:chExt cx="2301187" cy="47107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DF416FC-3F4E-454C-B518-1EEB970BEC5A}"/>
                  </a:ext>
                </a:extLst>
              </p:cNvPr>
              <p:cNvSpPr/>
              <p:nvPr/>
            </p:nvSpPr>
            <p:spPr>
              <a:xfrm>
                <a:off x="3102372" y="2413114"/>
                <a:ext cx="2301187" cy="4647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A3D53060-E72D-4647-BDB5-9BFEBA81E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3332" y="2421434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5" name="Picture 14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B470DCED-6897-46D9-8955-1C50E7A73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7928" y="2421680"/>
                <a:ext cx="461688" cy="461688"/>
              </a:xfrm>
              <a:prstGeom prst="rect">
                <a:avLst/>
              </a:prstGeom>
            </p:spPr>
          </p:pic>
          <p:pic>
            <p:nvPicPr>
              <p:cNvPr id="16" name="Picture 15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2027C48A-6999-423C-8A49-D9BFDBA65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5991" y="2419296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7" name="Picture 16" descr="A black and white photo of a coin&#10;&#10;Description automatically generated">
                <a:extLst>
                  <a:ext uri="{FF2B5EF4-FFF2-40B4-BE49-F238E27FC236}">
                    <a16:creationId xmlns:a16="http://schemas.microsoft.com/office/drawing/2014/main" id="{C53F6511-68EC-48DA-8466-A6883436B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9834" y="2428270"/>
                <a:ext cx="449551" cy="449551"/>
              </a:xfrm>
              <a:prstGeom prst="rect">
                <a:avLst/>
              </a:prstGeom>
            </p:spPr>
          </p:pic>
          <p:pic>
            <p:nvPicPr>
              <p:cNvPr id="18" name="Picture 17" descr="A close up of a coin&#10;&#10;Description automatically generated">
                <a:extLst>
                  <a:ext uri="{FF2B5EF4-FFF2-40B4-BE49-F238E27FC236}">
                    <a16:creationId xmlns:a16="http://schemas.microsoft.com/office/drawing/2014/main" id="{9361EBB7-32A2-4224-9696-7D0DE676E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6027" y="2422502"/>
                <a:ext cx="461688" cy="461688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02BAF0-30B3-403B-8CA1-407D04D3572D}"/>
                </a:ext>
              </a:extLst>
            </p:cNvPr>
            <p:cNvGrpSpPr/>
            <p:nvPr/>
          </p:nvGrpSpPr>
          <p:grpSpPr>
            <a:xfrm flipV="1">
              <a:off x="7488454" y="1390649"/>
              <a:ext cx="4267196" cy="630107"/>
              <a:chOff x="7060158" y="1687339"/>
              <a:chExt cx="4267196" cy="602397"/>
            </a:xfrm>
          </p:grpSpPr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A7B5BCDF-7014-4F57-A706-45D965741F83}"/>
                  </a:ext>
                </a:extLst>
              </p:cNvPr>
              <p:cNvSpPr/>
              <p:nvPr/>
            </p:nvSpPr>
            <p:spPr>
              <a:xfrm rot="10800000">
                <a:off x="7060158" y="1687339"/>
                <a:ext cx="4267196" cy="602397"/>
              </a:xfrm>
              <a:prstGeom prst="trapezoid">
                <a:avLst>
                  <a:gd name="adj" fmla="val 16954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3C07E0B-75D6-46AE-BC96-55DB353A6D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46745" y="1714913"/>
                <a:ext cx="558906" cy="5489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8B9D1B5-16D2-493E-AD44-D896934A1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8042" y="1714913"/>
                <a:ext cx="290040" cy="5415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D54589D-B6C4-47D3-AE0E-9625C8C092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80901" y="1713821"/>
                <a:ext cx="7531" cy="5426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7038CE2-DD80-4063-9160-24CCCB9135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26230" y="1713821"/>
                <a:ext cx="266505" cy="53234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CA2DF0C-4BE3-4010-9660-B90E197EDA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37655" y="1764523"/>
                <a:ext cx="538477" cy="4919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980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010C-B43F-4081-9468-D2E4AA98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Unconditional PRGs for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CC4F7-28A9-44A9-8100-98FBDA08C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316" y="1871345"/>
                <a:ext cx="11707368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C00000"/>
                    </a:solidFill>
                  </a:rPr>
                  <a:t>[Nisan 1990]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explicit PRG for ROBPs with seed length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𝑤𝑛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Nisan’s PRG is still the best PRG known for poly-width ROBPs 🙁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However, </a:t>
                </a:r>
                <a:r>
                  <a:rPr lang="en-US" dirty="0">
                    <a:solidFill>
                      <a:schemeClr val="accent1"/>
                    </a:solidFill>
                  </a:rPr>
                  <a:t>in many settings</a:t>
                </a:r>
                <a:r>
                  <a:rPr lang="en-US" dirty="0"/>
                  <a:t>, we can do something better than Nisan’s PRG 🙂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CC4F7-28A9-44A9-8100-98FBDA08C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316" y="1871345"/>
                <a:ext cx="11707368" cy="4351338"/>
              </a:xfrm>
              <a:blipFill>
                <a:blip r:embed="rId2"/>
                <a:stretch>
                  <a:fillRect l="-938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6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3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5.7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22386</TotalTime>
  <Words>3892</Words>
  <Application>Microsoft Office PowerPoint</Application>
  <PresentationFormat>Widescreen</PresentationFormat>
  <Paragraphs>500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apple color emoji</vt:lpstr>
      <vt:lpstr>Arial</vt:lpstr>
      <vt:lpstr>Calibri</vt:lpstr>
      <vt:lpstr>Calibri Light</vt:lpstr>
      <vt:lpstr>Cambria Math</vt:lpstr>
      <vt:lpstr>helvetica neue</vt:lpstr>
      <vt:lpstr>Office Theme</vt:lpstr>
      <vt:lpstr>Recent Progress on Derandomizing Space-Bounded Computation (Survey)</vt:lpstr>
      <vt:lpstr>Coins are costly</vt:lpstr>
      <vt:lpstr>PowerPoint Presentation</vt:lpstr>
      <vt:lpstr>Power of randomness?</vt:lpstr>
      <vt:lpstr>"L" vs. "BPL"</vt:lpstr>
      <vt:lpstr>The read-once assumption</vt:lpstr>
      <vt:lpstr>Read-once branching programs (ROBPs)</vt:lpstr>
      <vt:lpstr>Pseudorandom generators (PRGs)</vt:lpstr>
      <vt:lpstr>Unconditional PRGs for ROBPs</vt:lpstr>
      <vt:lpstr>Variable ordering</vt:lpstr>
      <vt:lpstr>PRGs for arbitrary-order ROBPs</vt:lpstr>
      <vt:lpstr>Theme 1: Iterated Pseudorandom Restrictions</vt:lpstr>
      <vt:lpstr>Iterated restriction framework [Ajtai, Wigderson 1985]</vt:lpstr>
      <vt:lpstr>Forbes-Kelley pseudorandom restrictions</vt:lpstr>
      <vt:lpstr>Early termination    [Gopalan, Meka, Reingold, Trevisan, Vadhan 2012]</vt:lpstr>
      <vt:lpstr>Monotone ROBPs [Meka, Zuckerman 2010]</vt:lpstr>
      <vt:lpstr>Challenge: Parity gates</vt:lpstr>
      <vt:lpstr>Theme 2: Inverse Laplacian Perspective</vt:lpstr>
      <vt:lpstr>Matrix of expectations of subprograms</vt:lpstr>
      <vt:lpstr>Inverse Laplacian perspective</vt:lpstr>
      <vt:lpstr>Local consistency</vt:lpstr>
      <vt:lpstr>Application: Derandomization given a hitting set</vt:lpstr>
      <vt:lpstr>Derandomizing "BPL" given an HSG</vt:lpstr>
      <vt:lpstr>More applications of inverse Laplacian perspective</vt:lpstr>
      <vt:lpstr>Theme 3: Error Reduction Procedures</vt:lpstr>
      <vt:lpstr>Non-black-box error reduction</vt:lpstr>
      <vt:lpstr>Preconditioned Richardson iteration</vt:lpstr>
      <vt:lpstr>Error reduction for black-box derandomization</vt:lpstr>
      <vt:lpstr>Weighted pseudorandom generators (WPRGs)</vt:lpstr>
      <vt:lpstr>Generators for width-n length-n ROBPs</vt:lpstr>
      <vt:lpstr>Low-error WPRGs for ROBPs</vt:lpstr>
      <vt:lpstr>Application: Better derandomization of "BPL"</vt:lpstr>
      <vt:lpstr>Theme 4: Expander Graphs</vt:lpstr>
      <vt:lpstr>Analyzing random walks</vt:lpstr>
      <vt:lpstr>Derandomized squaring of graphs [Rozenman, Vadhan 2005]</vt:lpstr>
      <vt:lpstr>PRGs revisited</vt:lpstr>
      <vt:lpstr>Regular ROBPs &amp; Permutation ROBPs</vt:lpstr>
      <vt:lpstr>Generators for regular &amp; permutation ROBPs</vt:lpstr>
      <vt:lpstr>Why care about permutation &amp; regular ROBPs?</vt:lpstr>
      <vt:lpstr>Summary</vt:lpstr>
      <vt:lpstr>References</vt:lpstr>
      <vt:lpstr>References (continued)</vt:lpstr>
      <vt:lpstr>References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Hoza</dc:creator>
  <cp:lastModifiedBy>William Hoza</cp:lastModifiedBy>
  <cp:revision>42</cp:revision>
  <dcterms:created xsi:type="dcterms:W3CDTF">2021-11-09T19:11:03Z</dcterms:created>
  <dcterms:modified xsi:type="dcterms:W3CDTF">2022-11-17T00:28:19Z</dcterms:modified>
</cp:coreProperties>
</file>