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7" r:id="rId3"/>
    <p:sldId id="258" r:id="rId4"/>
    <p:sldId id="326" r:id="rId5"/>
    <p:sldId id="327" r:id="rId6"/>
    <p:sldId id="260" r:id="rId7"/>
    <p:sldId id="261" r:id="rId8"/>
    <p:sldId id="262" r:id="rId9"/>
    <p:sldId id="263" r:id="rId10"/>
    <p:sldId id="259" r:id="rId11"/>
    <p:sldId id="265" r:id="rId12"/>
    <p:sldId id="264" r:id="rId13"/>
    <p:sldId id="328" r:id="rId14"/>
    <p:sldId id="333" r:id="rId15"/>
    <p:sldId id="286" r:id="rId16"/>
    <p:sldId id="281" r:id="rId17"/>
    <p:sldId id="266" r:id="rId18"/>
    <p:sldId id="270" r:id="rId19"/>
    <p:sldId id="273" r:id="rId20"/>
    <p:sldId id="272" r:id="rId21"/>
    <p:sldId id="274" r:id="rId22"/>
    <p:sldId id="271" r:id="rId23"/>
    <p:sldId id="275" r:id="rId24"/>
    <p:sldId id="276" r:id="rId25"/>
    <p:sldId id="299" r:id="rId26"/>
    <p:sldId id="287" r:id="rId27"/>
    <p:sldId id="290" r:id="rId28"/>
    <p:sldId id="293" r:id="rId29"/>
    <p:sldId id="289" r:id="rId30"/>
    <p:sldId id="291" r:id="rId31"/>
    <p:sldId id="288" r:id="rId32"/>
    <p:sldId id="298" r:id="rId33"/>
    <p:sldId id="294" r:id="rId34"/>
    <p:sldId id="296" r:id="rId35"/>
    <p:sldId id="302" r:id="rId36"/>
    <p:sldId id="303" r:id="rId37"/>
    <p:sldId id="304" r:id="rId38"/>
    <p:sldId id="305" r:id="rId39"/>
    <p:sldId id="306" r:id="rId40"/>
    <p:sldId id="307" r:id="rId41"/>
    <p:sldId id="308" r:id="rId42"/>
    <p:sldId id="309" r:id="rId43"/>
    <p:sldId id="310" r:id="rId44"/>
    <p:sldId id="330" r:id="rId45"/>
    <p:sldId id="311" r:id="rId46"/>
    <p:sldId id="313" r:id="rId47"/>
    <p:sldId id="314" r:id="rId48"/>
    <p:sldId id="312" r:id="rId49"/>
    <p:sldId id="331" r:id="rId50"/>
    <p:sldId id="317" r:id="rId51"/>
    <p:sldId id="319" r:id="rId52"/>
    <p:sldId id="320" r:id="rId53"/>
    <p:sldId id="321" r:id="rId54"/>
    <p:sldId id="318" r:id="rId55"/>
    <p:sldId id="297" r:id="rId56"/>
    <p:sldId id="332" r:id="rId57"/>
    <p:sldId id="324" r:id="rId58"/>
    <p:sldId id="323" r:id="rId59"/>
    <p:sldId id="325" r:id="rId60"/>
    <p:sldId id="32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4311B-B8CB-504B-819D-24B54B17DAB4}" v="737" dt="2022-10-13T15:51:09.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707"/>
  </p:normalViewPr>
  <p:slideViewPr>
    <p:cSldViewPr snapToGrid="0">
      <p:cViewPr varScale="1">
        <p:scale>
          <a:sx n="107" d="100"/>
          <a:sy n="107" d="100"/>
        </p:scale>
        <p:origin x="2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31595-C39E-4847-A267-28016C1AB7C4}"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A9C2D-C355-8743-8BEF-997677358444}" type="slidenum">
              <a:rPr lang="en-US" smtClean="0"/>
              <a:t>‹#›</a:t>
            </a:fld>
            <a:endParaRPr lang="en-US"/>
          </a:p>
        </p:txBody>
      </p:sp>
    </p:spTree>
    <p:extLst>
      <p:ext uri="{BB962C8B-B14F-4D97-AF65-F5344CB8AC3E}">
        <p14:creationId xmlns:p14="http://schemas.microsoft.com/office/powerpoint/2010/main" val="143021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r>
              <a:rPr lang="zh-CN" altLang="en-US" dirty="0"/>
              <a:t> </a:t>
            </a:r>
            <a:r>
              <a:rPr lang="en-US" altLang="zh-CN" dirty="0"/>
              <a:t>for</a:t>
            </a:r>
            <a:r>
              <a:rPr lang="zh-CN" altLang="en-US" dirty="0"/>
              <a:t> </a:t>
            </a:r>
            <a:r>
              <a:rPr lang="en-US" altLang="zh-CN" dirty="0"/>
              <a:t>the invitation. In this talk, I’m going to show you a connection between proof theory and indistinguishability obfuscation, which is a central topic in crypto, but it appears to be unrelated to proof theory. </a:t>
            </a:r>
          </a:p>
        </p:txBody>
      </p:sp>
      <p:sp>
        <p:nvSpPr>
          <p:cNvPr id="4" name="Slide Number Placeholder 3"/>
          <p:cNvSpPr>
            <a:spLocks noGrp="1"/>
          </p:cNvSpPr>
          <p:nvPr>
            <p:ph type="sldNum" sz="quarter" idx="5"/>
          </p:nvPr>
        </p:nvSpPr>
        <p:spPr/>
        <p:txBody>
          <a:bodyPr/>
          <a:lstStyle/>
          <a:p>
            <a:fld id="{9ACA9C2D-C355-8743-8BEF-997677358444}" type="slidenum">
              <a:rPr lang="en-US" smtClean="0"/>
              <a:t>1</a:t>
            </a:fld>
            <a:endParaRPr lang="en-US"/>
          </a:p>
        </p:txBody>
      </p:sp>
    </p:spTree>
    <p:extLst>
      <p:ext uri="{BB962C8B-B14F-4D97-AF65-F5344CB8AC3E}">
        <p14:creationId xmlns:p14="http://schemas.microsoft.com/office/powerpoint/2010/main" val="76898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24</a:t>
            </a:fld>
            <a:endParaRPr lang="en-US"/>
          </a:p>
        </p:txBody>
      </p:sp>
    </p:spTree>
    <p:extLst>
      <p:ext uri="{BB962C8B-B14F-4D97-AF65-F5344CB8AC3E}">
        <p14:creationId xmlns:p14="http://schemas.microsoft.com/office/powerpoint/2010/main" val="168676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30</a:t>
            </a:fld>
            <a:endParaRPr lang="en-US"/>
          </a:p>
        </p:txBody>
      </p:sp>
    </p:spTree>
    <p:extLst>
      <p:ext uri="{BB962C8B-B14F-4D97-AF65-F5344CB8AC3E}">
        <p14:creationId xmlns:p14="http://schemas.microsoft.com/office/powerpoint/2010/main" val="128374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37</a:t>
            </a:fld>
            <a:endParaRPr lang="en-US"/>
          </a:p>
        </p:txBody>
      </p:sp>
    </p:spTree>
    <p:extLst>
      <p:ext uri="{BB962C8B-B14F-4D97-AF65-F5344CB8AC3E}">
        <p14:creationId xmlns:p14="http://schemas.microsoft.com/office/powerpoint/2010/main" val="1838052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adversary will take different ciphertexts from different inputs and mix them.</a:t>
            </a:r>
          </a:p>
        </p:txBody>
      </p:sp>
      <p:sp>
        <p:nvSpPr>
          <p:cNvPr id="4" name="Slide Number Placeholder 3"/>
          <p:cNvSpPr>
            <a:spLocks noGrp="1"/>
          </p:cNvSpPr>
          <p:nvPr>
            <p:ph type="sldNum" sz="quarter" idx="5"/>
          </p:nvPr>
        </p:nvSpPr>
        <p:spPr/>
        <p:txBody>
          <a:bodyPr/>
          <a:lstStyle/>
          <a:p>
            <a:fld id="{9ACA9C2D-C355-8743-8BEF-997677358444}" type="slidenum">
              <a:rPr lang="en-US" smtClean="0"/>
              <a:t>47</a:t>
            </a:fld>
            <a:endParaRPr lang="en-US"/>
          </a:p>
        </p:txBody>
      </p:sp>
    </p:spTree>
    <p:extLst>
      <p:ext uri="{BB962C8B-B14F-4D97-AF65-F5344CB8AC3E}">
        <p14:creationId xmlns:p14="http://schemas.microsoft.com/office/powerpoint/2010/main" val="1270015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53</a:t>
            </a:fld>
            <a:endParaRPr lang="en-US"/>
          </a:p>
        </p:txBody>
      </p:sp>
    </p:spTree>
    <p:extLst>
      <p:ext uri="{BB962C8B-B14F-4D97-AF65-F5344CB8AC3E}">
        <p14:creationId xmlns:p14="http://schemas.microsoft.com/office/powerpoint/2010/main" val="255342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open question is how to build </a:t>
            </a:r>
            <a:r>
              <a:rPr lang="en-US" dirty="0" err="1"/>
              <a:t>iO</a:t>
            </a:r>
            <a:r>
              <a:rPr lang="en-US" dirty="0"/>
              <a:t> for Turing machines with proof of equivalence in ZFC. This problem is important </a:t>
            </a:r>
            <a:r>
              <a:rPr lang="en-US" dirty="0" err="1"/>
              <a:t>bc</a:t>
            </a:r>
            <a:r>
              <a:rPr lang="en-US" dirty="0"/>
              <a:t> ZFC is the most common foundation of mathematics. Such a result is sufficient </a:t>
            </a:r>
          </a:p>
          <a:p>
            <a:endParaRPr lang="en-US" dirty="0"/>
          </a:p>
          <a:p>
            <a:r>
              <a:rPr lang="en-US" dirty="0"/>
              <a:t>As a weaker goal, we can try to build </a:t>
            </a:r>
            <a:r>
              <a:rPr lang="en-US" dirty="0" err="1"/>
              <a:t>iO</a:t>
            </a:r>
            <a:r>
              <a:rPr lang="en-US" dirty="0"/>
              <a:t> for Turing machines for other logic systems, e.g. Buss’s Theory?</a:t>
            </a:r>
          </a:p>
          <a:p>
            <a:endParaRPr lang="en-US" dirty="0"/>
          </a:p>
          <a:p>
            <a:r>
              <a:rPr lang="en-US" dirty="0"/>
              <a:t>Personally, I think a super interesting future direction is to show the unprovability of cryptographic problems.</a:t>
            </a:r>
          </a:p>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54</a:t>
            </a:fld>
            <a:endParaRPr lang="en-US"/>
          </a:p>
        </p:txBody>
      </p:sp>
    </p:spTree>
    <p:extLst>
      <p:ext uri="{BB962C8B-B14F-4D97-AF65-F5344CB8AC3E}">
        <p14:creationId xmlns:p14="http://schemas.microsoft.com/office/powerpoint/2010/main" val="30168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56</a:t>
            </a:fld>
            <a:endParaRPr lang="en-US"/>
          </a:p>
        </p:txBody>
      </p:sp>
    </p:spTree>
    <p:extLst>
      <p:ext uri="{BB962C8B-B14F-4D97-AF65-F5344CB8AC3E}">
        <p14:creationId xmlns:p14="http://schemas.microsoft.com/office/powerpoint/2010/main" val="365620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obfuscation? Obfuscation is an algorithm that transforms the source code of a program to a new code that look unintelligible. But at the same time, it preserves the functionality of the original source codes. For example, for the program on the left hand side, you can tell from the source code that I simply output a string hello, world. On right hand side is the obfuscation of this program. Given only the obfuscated program, you can not tell what it does. This is the initial idea of program obfuscation. It is originality proposed to protect your program from reverse engineering. </a:t>
            </a:r>
          </a:p>
        </p:txBody>
      </p:sp>
      <p:sp>
        <p:nvSpPr>
          <p:cNvPr id="4" name="Slide Number Placeholder 3"/>
          <p:cNvSpPr>
            <a:spLocks noGrp="1"/>
          </p:cNvSpPr>
          <p:nvPr>
            <p:ph type="sldNum" sz="quarter" idx="5"/>
          </p:nvPr>
        </p:nvSpPr>
        <p:spPr/>
        <p:txBody>
          <a:bodyPr/>
          <a:lstStyle/>
          <a:p>
            <a:fld id="{9ACA9C2D-C355-8743-8BEF-997677358444}" type="slidenum">
              <a:rPr lang="en-US" smtClean="0"/>
              <a:t>2</a:t>
            </a:fld>
            <a:endParaRPr lang="en-US"/>
          </a:p>
        </p:txBody>
      </p:sp>
    </p:spTree>
    <p:extLst>
      <p:ext uri="{BB962C8B-B14F-4D97-AF65-F5344CB8AC3E}">
        <p14:creationId xmlns:p14="http://schemas.microsoft.com/office/powerpoint/2010/main" val="409179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formally define its security? Perhaps the most popular definition of obfuscation is the following definition of indistinguishability obfuscation. Specifically, let’s consider any program C, and here, C is represented as a circuit or a Turing machine. </a:t>
            </a:r>
            <a:r>
              <a:rPr lang="en-US" dirty="0" err="1"/>
              <a:t>iO</a:t>
            </a:r>
            <a:r>
              <a:rPr lang="en-US" dirty="0"/>
              <a:t> is represented as an obfuscator, it takes a security parameter and the program C as input. The security parameter allows you to set how secure your obfuscator is. Ideally, we expect the adversary needs to at least run in super-poly time of lambda to break the security of </a:t>
            </a:r>
            <a:r>
              <a:rPr lang="en-US" dirty="0" err="1"/>
              <a:t>iO</a:t>
            </a:r>
            <a:r>
              <a:rPr lang="en-US" dirty="0"/>
              <a:t>.</a:t>
            </a:r>
          </a:p>
        </p:txBody>
      </p:sp>
      <p:sp>
        <p:nvSpPr>
          <p:cNvPr id="4" name="Slide Number Placeholder 3"/>
          <p:cNvSpPr>
            <a:spLocks noGrp="1"/>
          </p:cNvSpPr>
          <p:nvPr>
            <p:ph type="sldNum" sz="quarter" idx="5"/>
          </p:nvPr>
        </p:nvSpPr>
        <p:spPr/>
        <p:txBody>
          <a:bodyPr/>
          <a:lstStyle/>
          <a:p>
            <a:fld id="{9ACA9C2D-C355-8743-8BEF-997677358444}" type="slidenum">
              <a:rPr lang="en-US" smtClean="0"/>
              <a:t>3</a:t>
            </a:fld>
            <a:endParaRPr lang="en-US"/>
          </a:p>
        </p:txBody>
      </p:sp>
    </p:spTree>
    <p:extLst>
      <p:ext uri="{BB962C8B-B14F-4D97-AF65-F5344CB8AC3E}">
        <p14:creationId xmlns:p14="http://schemas.microsoft.com/office/powerpoint/2010/main" val="133471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interpret the security definition of </a:t>
            </a:r>
            <a:r>
              <a:rPr lang="en-US" dirty="0" err="1"/>
              <a:t>iO</a:t>
            </a:r>
            <a:r>
              <a:rPr lang="en-US" dirty="0"/>
              <a:t> is to view the ind. Security as a game between a </a:t>
            </a:r>
            <a:r>
              <a:rPr lang="en-US" dirty="0" err="1"/>
              <a:t>n.u</a:t>
            </a:r>
            <a:r>
              <a:rPr lang="en-US" dirty="0"/>
              <a:t>. PPT adversary and a challenger. The challenge (or the judger) will decide whether the adv.’s attack is successful.</a:t>
            </a:r>
          </a:p>
        </p:txBody>
      </p:sp>
      <p:sp>
        <p:nvSpPr>
          <p:cNvPr id="4" name="Slide Number Placeholder 3"/>
          <p:cNvSpPr>
            <a:spLocks noGrp="1"/>
          </p:cNvSpPr>
          <p:nvPr>
            <p:ph type="sldNum" sz="quarter" idx="5"/>
          </p:nvPr>
        </p:nvSpPr>
        <p:spPr/>
        <p:txBody>
          <a:bodyPr/>
          <a:lstStyle/>
          <a:p>
            <a:fld id="{9ACA9C2D-C355-8743-8BEF-997677358444}" type="slidenum">
              <a:rPr lang="en-US" smtClean="0"/>
              <a:t>4</a:t>
            </a:fld>
            <a:endParaRPr lang="en-US"/>
          </a:p>
        </p:txBody>
      </p:sp>
    </p:spTree>
    <p:extLst>
      <p:ext uri="{BB962C8B-B14F-4D97-AF65-F5344CB8AC3E}">
        <p14:creationId xmlns:p14="http://schemas.microsoft.com/office/powerpoint/2010/main" val="224820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in some settings, you can formalize the impossibility argument.</a:t>
            </a:r>
          </a:p>
          <a:p>
            <a:endParaRPr lang="en-US" dirty="0"/>
          </a:p>
          <a:p>
            <a:r>
              <a:rPr lang="en-US" dirty="0"/>
              <a:t>And this is how Gentry-and-</a:t>
            </a:r>
            <a:r>
              <a:rPr lang="en-US" dirty="0" err="1"/>
              <a:t>Wichs</a:t>
            </a:r>
            <a:r>
              <a:rPr lang="en-US" dirty="0"/>
              <a:t> show the impossibility result of SNARGs</a:t>
            </a:r>
          </a:p>
        </p:txBody>
      </p:sp>
      <p:sp>
        <p:nvSpPr>
          <p:cNvPr id="4" name="Slide Number Placeholder 3"/>
          <p:cNvSpPr>
            <a:spLocks noGrp="1"/>
          </p:cNvSpPr>
          <p:nvPr>
            <p:ph type="sldNum" sz="quarter" idx="5"/>
          </p:nvPr>
        </p:nvSpPr>
        <p:spPr/>
        <p:txBody>
          <a:bodyPr/>
          <a:lstStyle/>
          <a:p>
            <a:fld id="{9ACA9C2D-C355-8743-8BEF-997677358444}" type="slidenum">
              <a:rPr lang="en-US" smtClean="0"/>
              <a:t>15</a:t>
            </a:fld>
            <a:endParaRPr lang="en-US"/>
          </a:p>
        </p:txBody>
      </p:sp>
    </p:spTree>
    <p:extLst>
      <p:ext uri="{BB962C8B-B14F-4D97-AF65-F5344CB8AC3E}">
        <p14:creationId xmlns:p14="http://schemas.microsoft.com/office/powerpoint/2010/main" val="99792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18</a:t>
            </a:fld>
            <a:endParaRPr lang="en-US"/>
          </a:p>
        </p:txBody>
      </p:sp>
    </p:spTree>
    <p:extLst>
      <p:ext uri="{BB962C8B-B14F-4D97-AF65-F5344CB8AC3E}">
        <p14:creationId xmlns:p14="http://schemas.microsoft.com/office/powerpoint/2010/main" val="411883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extension rule allows you assign new prop. variable to the sub-formulas, and shorten the size of each line in the proof.</a:t>
            </a:r>
          </a:p>
        </p:txBody>
      </p:sp>
      <p:sp>
        <p:nvSpPr>
          <p:cNvPr id="4" name="Slide Number Placeholder 3"/>
          <p:cNvSpPr>
            <a:spLocks noGrp="1"/>
          </p:cNvSpPr>
          <p:nvPr>
            <p:ph type="sldNum" sz="quarter" idx="5"/>
          </p:nvPr>
        </p:nvSpPr>
        <p:spPr/>
        <p:txBody>
          <a:bodyPr/>
          <a:lstStyle/>
          <a:p>
            <a:fld id="{9ACA9C2D-C355-8743-8BEF-997677358444}" type="slidenum">
              <a:rPr lang="en-US" smtClean="0"/>
              <a:t>19</a:t>
            </a:fld>
            <a:endParaRPr lang="en-US"/>
          </a:p>
        </p:txBody>
      </p:sp>
    </p:spTree>
    <p:extLst>
      <p:ext uri="{BB962C8B-B14F-4D97-AF65-F5344CB8AC3E}">
        <p14:creationId xmlns:p14="http://schemas.microsoft.com/office/powerpoint/2010/main" val="404993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20</a:t>
            </a:fld>
            <a:endParaRPr lang="en-US"/>
          </a:p>
        </p:txBody>
      </p:sp>
    </p:spTree>
    <p:extLst>
      <p:ext uri="{BB962C8B-B14F-4D97-AF65-F5344CB8AC3E}">
        <p14:creationId xmlns:p14="http://schemas.microsoft.com/office/powerpoint/2010/main" val="265501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A9C2D-C355-8743-8BEF-997677358444}" type="slidenum">
              <a:rPr lang="en-US" smtClean="0"/>
              <a:t>23</a:t>
            </a:fld>
            <a:endParaRPr lang="en-US"/>
          </a:p>
        </p:txBody>
      </p:sp>
    </p:spTree>
    <p:extLst>
      <p:ext uri="{BB962C8B-B14F-4D97-AF65-F5344CB8AC3E}">
        <p14:creationId xmlns:p14="http://schemas.microsoft.com/office/powerpoint/2010/main" val="232236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8823-7629-06E1-93C6-C50A4DF32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53032F-E6B7-8DBA-D060-319EA3FD9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BB4B0B-000E-AA2E-4492-D6928922BA6B}"/>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5" name="Footer Placeholder 4">
            <a:extLst>
              <a:ext uri="{FF2B5EF4-FFF2-40B4-BE49-F238E27FC236}">
                <a16:creationId xmlns:a16="http://schemas.microsoft.com/office/drawing/2014/main" id="{A6F7B68A-5213-0379-1160-AAC67210C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1479-CBB9-CF6F-533A-C64F0BD67A0B}"/>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35270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22F6-6B53-371B-ADA1-EFEC110C4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9563F0-308D-E927-E6E4-058CB2B87D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E3369-57C4-4722-86DD-0C911EEB3D12}"/>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5" name="Footer Placeholder 4">
            <a:extLst>
              <a:ext uri="{FF2B5EF4-FFF2-40B4-BE49-F238E27FC236}">
                <a16:creationId xmlns:a16="http://schemas.microsoft.com/office/drawing/2014/main" id="{8A56A8AF-7112-4B9F-95A9-C929FF0E1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F3DF2-55F9-B524-354F-D760E7CAA95E}"/>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356197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6CCDD8-858F-4D43-BD33-B3B3D187D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60674E-EC4F-D831-E09C-247C603179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1620-67F9-9898-E162-21F81818C2C9}"/>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5" name="Footer Placeholder 4">
            <a:extLst>
              <a:ext uri="{FF2B5EF4-FFF2-40B4-BE49-F238E27FC236}">
                <a16:creationId xmlns:a16="http://schemas.microsoft.com/office/drawing/2014/main" id="{3010E30A-75B2-C7E2-BAF1-F7570D17E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73377-E276-D726-0160-6B3F920552E9}"/>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208591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6EFD-3ABC-DA34-3189-06FFACA454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C7844-6F39-89FB-1722-E9C8C978E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BC8BF-88CD-902F-C8C2-0649900A96CA}"/>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5" name="Footer Placeholder 4">
            <a:extLst>
              <a:ext uri="{FF2B5EF4-FFF2-40B4-BE49-F238E27FC236}">
                <a16:creationId xmlns:a16="http://schemas.microsoft.com/office/drawing/2014/main" id="{32845619-3A6D-5936-1397-C9AA03C6F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767F7-82D5-BE26-12F3-3799DE23853A}"/>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11384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57D0-0416-439F-0886-F5BBFB9501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3C4AEB-2D2D-CFF7-7DA9-A62748D09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AB17-ECD1-F5AC-58E8-20A743BF9BF1}"/>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5" name="Footer Placeholder 4">
            <a:extLst>
              <a:ext uri="{FF2B5EF4-FFF2-40B4-BE49-F238E27FC236}">
                <a16:creationId xmlns:a16="http://schemas.microsoft.com/office/drawing/2014/main" id="{CBADFDB7-9320-B1D1-9743-AB5A4FFB3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CA7D3-529C-4404-DC45-138583B09CBD}"/>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59193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6D87-6F3E-F74A-E246-EA452C934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63EB7-45EE-1A35-76C9-2BBE5DE1C0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D9C27-138F-6C4F-F4A1-9170AB470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400F4A-BAFD-8377-C98F-4F9AA5167EAC}"/>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6" name="Footer Placeholder 5">
            <a:extLst>
              <a:ext uri="{FF2B5EF4-FFF2-40B4-BE49-F238E27FC236}">
                <a16:creationId xmlns:a16="http://schemas.microsoft.com/office/drawing/2014/main" id="{24DAE2D7-5773-645D-7903-26241DFAC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59793-B748-273A-41EA-143ED2B8C49F}"/>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315819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CC21-7E83-9952-6474-DE63606AF6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41EBA2-0E47-38B2-169F-226C6E47C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5E492B-FA50-9D07-F6AD-BF543EBA54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9C2963-9F81-CF43-4CA5-7A06392A4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60FF29-4878-3EBC-2A32-00904E86F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9D4652-3ECA-C73D-2B2F-D779592CEE09}"/>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8" name="Footer Placeholder 7">
            <a:extLst>
              <a:ext uri="{FF2B5EF4-FFF2-40B4-BE49-F238E27FC236}">
                <a16:creationId xmlns:a16="http://schemas.microsoft.com/office/drawing/2014/main" id="{2CF68657-4369-3692-BCFC-C323530859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EBC67E-9B5C-8C88-461B-B70EFDD5695C}"/>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220087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EB18-B55C-0380-A3B3-99BBF7579F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C58C16-42CA-8932-2196-7822B6D3B159}"/>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4" name="Footer Placeholder 3">
            <a:extLst>
              <a:ext uri="{FF2B5EF4-FFF2-40B4-BE49-F238E27FC236}">
                <a16:creationId xmlns:a16="http://schemas.microsoft.com/office/drawing/2014/main" id="{C4F639C9-9D2D-8126-F56D-FECD43BD0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9BC8F-D4DB-6286-D2D1-BE84638D0897}"/>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57813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EE7F7-F792-D1EC-FBF4-4AE72D52CE27}"/>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3" name="Footer Placeholder 2">
            <a:extLst>
              <a:ext uri="{FF2B5EF4-FFF2-40B4-BE49-F238E27FC236}">
                <a16:creationId xmlns:a16="http://schemas.microsoft.com/office/drawing/2014/main" id="{CA2E7A6A-3261-883B-A172-A00CF55813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318BC2-533E-8F16-5D81-91A2F4C8949F}"/>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280555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993E-E871-3951-5433-00DDEBF57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9FE10-CDF1-5B72-77AC-36273ADB1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37195-4D2E-779A-9EBC-09CADC8AF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1CCD1-0A39-7DBB-CBE4-4EB6CE2EBB84}"/>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6" name="Footer Placeholder 5">
            <a:extLst>
              <a:ext uri="{FF2B5EF4-FFF2-40B4-BE49-F238E27FC236}">
                <a16:creationId xmlns:a16="http://schemas.microsoft.com/office/drawing/2014/main" id="{8DD664F5-2EF1-D133-AFB6-984F7532B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5C0BC-3AA8-F663-EBD6-822841552A44}"/>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214576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4214-1618-5690-8A51-8001AA27B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09966D-6AE2-E397-3FDF-162F97692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3A8061-3FAC-2FFC-E694-9D52E0F3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CFA47E-F6AC-C4E9-842E-4D8657FE29BB}"/>
              </a:ext>
            </a:extLst>
          </p:cNvPr>
          <p:cNvSpPr>
            <a:spLocks noGrp="1"/>
          </p:cNvSpPr>
          <p:nvPr>
            <p:ph type="dt" sz="half" idx="10"/>
          </p:nvPr>
        </p:nvSpPr>
        <p:spPr/>
        <p:txBody>
          <a:bodyPr/>
          <a:lstStyle/>
          <a:p>
            <a:fld id="{2FFDEB11-D720-8246-8667-3B2483F4993B}" type="datetimeFigureOut">
              <a:rPr lang="en-US" smtClean="0"/>
              <a:t>10/12/22</a:t>
            </a:fld>
            <a:endParaRPr lang="en-US"/>
          </a:p>
        </p:txBody>
      </p:sp>
      <p:sp>
        <p:nvSpPr>
          <p:cNvPr id="6" name="Footer Placeholder 5">
            <a:extLst>
              <a:ext uri="{FF2B5EF4-FFF2-40B4-BE49-F238E27FC236}">
                <a16:creationId xmlns:a16="http://schemas.microsoft.com/office/drawing/2014/main" id="{4099F423-AB8B-E59A-F6A2-473B305F7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D6BC4-900A-0FF4-BC31-688952E90FBA}"/>
              </a:ext>
            </a:extLst>
          </p:cNvPr>
          <p:cNvSpPr>
            <a:spLocks noGrp="1"/>
          </p:cNvSpPr>
          <p:nvPr>
            <p:ph type="sldNum" sz="quarter" idx="12"/>
          </p:nvPr>
        </p:nvSpPr>
        <p:spPr/>
        <p:txBody>
          <a:bodyPr/>
          <a:lstStyle/>
          <a:p>
            <a:fld id="{F0ADD834-A846-654C-B848-FB28D2B3A9A6}" type="slidenum">
              <a:rPr lang="en-US" smtClean="0"/>
              <a:t>‹#›</a:t>
            </a:fld>
            <a:endParaRPr lang="en-US"/>
          </a:p>
        </p:txBody>
      </p:sp>
    </p:spTree>
    <p:extLst>
      <p:ext uri="{BB962C8B-B14F-4D97-AF65-F5344CB8AC3E}">
        <p14:creationId xmlns:p14="http://schemas.microsoft.com/office/powerpoint/2010/main" val="414718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6F97F-63B4-F7E8-623C-6F632A79E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44228-DBE6-B91C-9847-C358FD32D5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AB5DC-9C6C-6295-084D-61C0340FA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DEB11-D720-8246-8667-3B2483F4993B}" type="datetimeFigureOut">
              <a:rPr lang="en-US" smtClean="0"/>
              <a:t>10/12/22</a:t>
            </a:fld>
            <a:endParaRPr lang="en-US"/>
          </a:p>
        </p:txBody>
      </p:sp>
      <p:sp>
        <p:nvSpPr>
          <p:cNvPr id="5" name="Footer Placeholder 4">
            <a:extLst>
              <a:ext uri="{FF2B5EF4-FFF2-40B4-BE49-F238E27FC236}">
                <a16:creationId xmlns:a16="http://schemas.microsoft.com/office/drawing/2014/main" id="{37E3FDDE-A80D-E070-A3A9-788986FE2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5C1499-E410-32E8-3B5F-02A3EA0B4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D834-A846-654C-B848-FB28D2B3A9A6}" type="slidenum">
              <a:rPr lang="en-US" smtClean="0"/>
              <a:t>‹#›</a:t>
            </a:fld>
            <a:endParaRPr lang="en-US"/>
          </a:p>
        </p:txBody>
      </p:sp>
    </p:spTree>
    <p:extLst>
      <p:ext uri="{BB962C8B-B14F-4D97-AF65-F5344CB8AC3E}">
        <p14:creationId xmlns:p14="http://schemas.microsoft.com/office/powerpoint/2010/main" val="391568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61.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1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96.png"/><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70.png"/><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60.png"/></Relationships>
</file>

<file path=ppt/slides/_rels/slide28.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0.png"/><Relationship Id="rId7" Type="http://schemas.openxmlformats.org/officeDocument/2006/relationships/image" Target="../media/image430.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4" Type="http://schemas.openxmlformats.org/officeDocument/2006/relationships/image" Target="../media/image400.png"/><Relationship Id="rId9" Type="http://schemas.openxmlformats.org/officeDocument/2006/relationships/image" Target="../media/image450.png"/></Relationships>
</file>

<file path=ppt/slides/_rels/slide29.xml.rels><?xml version="1.0" encoding="UTF-8" standalone="yes"?>
<Relationships xmlns="http://schemas.openxmlformats.org/package/2006/relationships"><Relationship Id="rId8" Type="http://schemas.openxmlformats.org/officeDocument/2006/relationships/image" Target="../media/image520.png"/><Relationship Id="rId3" Type="http://schemas.openxmlformats.org/officeDocument/2006/relationships/image" Target="../media/image52.png"/><Relationship Id="rId7" Type="http://schemas.openxmlformats.org/officeDocument/2006/relationships/image" Target="../media/image51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77.png"/><Relationship Id="rId7" Type="http://schemas.openxmlformats.org/officeDocument/2006/relationships/image" Target="../media/image68.pn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67.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52.png"/><Relationship Id="rId7" Type="http://schemas.openxmlformats.org/officeDocument/2006/relationships/image" Target="../media/image88.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png"/><Relationship Id="rId10" Type="http://schemas.openxmlformats.org/officeDocument/2006/relationships/image" Target="../media/image119.png"/><Relationship Id="rId4" Type="http://schemas.openxmlformats.org/officeDocument/2006/relationships/image" Target="../media/image480.png"/><Relationship Id="rId9" Type="http://schemas.openxmlformats.org/officeDocument/2006/relationships/image" Target="../media/image118.png"/></Relationships>
</file>

<file path=ppt/slides/_rels/slide3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93.png"/><Relationship Id="rId7"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32.png"/><Relationship Id="rId4" Type="http://schemas.openxmlformats.org/officeDocument/2006/relationships/image" Target="../media/image94.png"/><Relationship Id="rId9" Type="http://schemas.openxmlformats.org/officeDocument/2006/relationships/image" Target="../media/image131.png"/></Relationships>
</file>

<file path=ppt/slides/_rels/slide36.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82.png"/><Relationship Id="rId3" Type="http://schemas.openxmlformats.org/officeDocument/2006/relationships/image" Target="../media/image98.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01.png"/><Relationship Id="rId5" Type="http://schemas.openxmlformats.org/officeDocument/2006/relationships/image" Target="../media/image136.png"/><Relationship Id="rId15" Type="http://schemas.openxmlformats.org/officeDocument/2006/relationships/image" Target="../media/image104.png"/><Relationship Id="rId10"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40.png"/><Relationship Id="rId14" Type="http://schemas.openxmlformats.org/officeDocument/2006/relationships/image" Target="../media/image103.png"/></Relationships>
</file>

<file path=ppt/slides/_rels/slide3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157.png"/><Relationship Id="rId18" Type="http://schemas.openxmlformats.org/officeDocument/2006/relationships/image" Target="../media/image90.png"/><Relationship Id="rId3" Type="http://schemas.openxmlformats.org/officeDocument/2006/relationships/image" Target="../media/image105.png"/><Relationship Id="rId21" Type="http://schemas.openxmlformats.org/officeDocument/2006/relationships/image" Target="../media/image901.png"/><Relationship Id="rId7" Type="http://schemas.openxmlformats.org/officeDocument/2006/relationships/image" Target="../media/image151.png"/><Relationship Id="rId12" Type="http://schemas.openxmlformats.org/officeDocument/2006/relationships/image" Target="../media/image109.png"/><Relationship Id="rId17" Type="http://schemas.openxmlformats.org/officeDocument/2006/relationships/image" Target="../media/image161.png"/><Relationship Id="rId2" Type="http://schemas.openxmlformats.org/officeDocument/2006/relationships/notesSlide" Target="../notesSlides/notesSlide12.xml"/><Relationship Id="rId16" Type="http://schemas.openxmlformats.org/officeDocument/2006/relationships/image" Target="../media/image160.png"/><Relationship Id="rId20" Type="http://schemas.openxmlformats.org/officeDocument/2006/relationships/image" Target="../media/image890.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08.png"/><Relationship Id="rId5" Type="http://schemas.openxmlformats.org/officeDocument/2006/relationships/image" Target="../media/image107.png"/><Relationship Id="rId15" Type="http://schemas.openxmlformats.org/officeDocument/2006/relationships/image" Target="../media/image89.png"/><Relationship Id="rId10" Type="http://schemas.openxmlformats.org/officeDocument/2006/relationships/image" Target="../media/image154.png"/><Relationship Id="rId19" Type="http://schemas.openxmlformats.org/officeDocument/2006/relationships/image" Target="../media/image870.png"/><Relationship Id="rId4" Type="http://schemas.openxmlformats.org/officeDocument/2006/relationships/image" Target="../media/image106.png"/><Relationship Id="rId9" Type="http://schemas.openxmlformats.org/officeDocument/2006/relationships/image" Target="../media/image153.png"/><Relationship Id="rId14" Type="http://schemas.openxmlformats.org/officeDocument/2006/relationships/image" Target="../media/image158.png"/><Relationship Id="rId22" Type="http://schemas.openxmlformats.org/officeDocument/2006/relationships/image" Target="../media/image91.png"/></Relationships>
</file>

<file path=ppt/slides/_rels/slide38.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92.png"/><Relationship Id="rId3" Type="http://schemas.openxmlformats.org/officeDocument/2006/relationships/image" Target="../media/image112.png"/><Relationship Id="rId7" Type="http://schemas.openxmlformats.org/officeDocument/2006/relationships/image" Target="../media/image87.png"/><Relationship Id="rId12" Type="http://schemas.openxmlformats.org/officeDocument/2006/relationships/image" Target="../media/image175.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71.png"/><Relationship Id="rId11" Type="http://schemas.openxmlformats.org/officeDocument/2006/relationships/image" Target="../media/image116.png"/><Relationship Id="rId5" Type="http://schemas.openxmlformats.org/officeDocument/2006/relationships/image" Target="../media/image170.png"/><Relationship Id="rId10"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54.png"/></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182.png"/><Relationship Id="rId7" Type="http://schemas.openxmlformats.org/officeDocument/2006/relationships/image" Target="../media/image186.png"/><Relationship Id="rId12" Type="http://schemas.openxmlformats.org/officeDocument/2006/relationships/image" Target="../media/image122.png"/><Relationship Id="rId2"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185.png"/><Relationship Id="rId11" Type="http://schemas.openxmlformats.org/officeDocument/2006/relationships/image" Target="../media/image190.png"/><Relationship Id="rId5" Type="http://schemas.openxmlformats.org/officeDocument/2006/relationships/image" Target="../media/image184.png"/><Relationship Id="rId10" Type="http://schemas.openxmlformats.org/officeDocument/2006/relationships/image" Target="../media/image189.png"/><Relationship Id="rId4" Type="http://schemas.openxmlformats.org/officeDocument/2006/relationships/image" Target="../media/image183.png"/><Relationship Id="rId9" Type="http://schemas.openxmlformats.org/officeDocument/2006/relationships/image" Target="../media/image188.png"/></Relationships>
</file>

<file path=ppt/slides/_rels/slide41.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42.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media/image209.png"/><Relationship Id="rId3" Type="http://schemas.openxmlformats.org/officeDocument/2006/relationships/image" Target="../media/image199.png"/><Relationship Id="rId7" Type="http://schemas.openxmlformats.org/officeDocument/2006/relationships/image" Target="../media/image203.png"/><Relationship Id="rId12" Type="http://schemas.openxmlformats.org/officeDocument/2006/relationships/image" Target="../media/image208.png"/><Relationship Id="rId2"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202.png"/><Relationship Id="rId11" Type="http://schemas.openxmlformats.org/officeDocument/2006/relationships/image" Target="../media/image207.png"/><Relationship Id="rId5" Type="http://schemas.openxmlformats.org/officeDocument/2006/relationships/image" Target="../media/image201.pn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 Id="rId9" Type="http://schemas.openxmlformats.org/officeDocument/2006/relationships/image" Target="../media/image217.png"/></Relationships>
</file>

<file path=ppt/slides/_rels/slide46.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219.png"/><Relationship Id="rId7" Type="http://schemas.openxmlformats.org/officeDocument/2006/relationships/image" Target="../media/image223.png"/><Relationship Id="rId2"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 Id="rId9" Type="http://schemas.openxmlformats.org/officeDocument/2006/relationships/image" Target="../media/image225.png"/></Relationships>
</file>

<file path=ppt/slides/_rels/slide47.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226.png"/><Relationship Id="rId7" Type="http://schemas.openxmlformats.org/officeDocument/2006/relationships/image" Target="../media/image230.png"/><Relationship Id="rId12" Type="http://schemas.openxmlformats.org/officeDocument/2006/relationships/image" Target="../media/image2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image" Target="../media/image234.png"/><Relationship Id="rId5" Type="http://schemas.openxmlformats.org/officeDocument/2006/relationships/image" Target="../media/image228.png"/><Relationship Id="rId10" Type="http://schemas.openxmlformats.org/officeDocument/2006/relationships/image" Target="../media/image233.png"/><Relationship Id="rId4" Type="http://schemas.openxmlformats.org/officeDocument/2006/relationships/image" Target="../media/image227.png"/><Relationship Id="rId9" Type="http://schemas.openxmlformats.org/officeDocument/2006/relationships/image" Target="../media/image232.png"/></Relationships>
</file>

<file path=ppt/slides/_rels/slide48.xml.rels><?xml version="1.0" encoding="UTF-8" standalone="yes"?>
<Relationships xmlns="http://schemas.openxmlformats.org/package/2006/relationships"><Relationship Id="rId8" Type="http://schemas.openxmlformats.org/officeDocument/2006/relationships/image" Target="../media/image242.png"/><Relationship Id="rId3" Type="http://schemas.openxmlformats.org/officeDocument/2006/relationships/image" Target="../media/image237.png"/><Relationship Id="rId7" Type="http://schemas.openxmlformats.org/officeDocument/2006/relationships/image" Target="../media/image241.png"/><Relationship Id="rId2" Type="http://schemas.openxmlformats.org/officeDocument/2006/relationships/image" Target="../media/image236.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9.png"/><Relationship Id="rId4" Type="http://schemas.openxmlformats.org/officeDocument/2006/relationships/image" Target="../media/image238.png"/><Relationship Id="rId9" Type="http://schemas.openxmlformats.org/officeDocument/2006/relationships/image" Target="../media/image243.png"/></Relationships>
</file>

<file path=ppt/slides/_rels/slide4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244.png"/><Relationship Id="rId7" Type="http://schemas.openxmlformats.org/officeDocument/2006/relationships/image" Target="../media/image1261.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126.png"/></Relationships>
</file>

<file path=ppt/slides/_rels/slide51.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3" Type="http://schemas.openxmlformats.org/officeDocument/2006/relationships/image" Target="../media/image249.png"/><Relationship Id="rId7" Type="http://schemas.openxmlformats.org/officeDocument/2006/relationships/image" Target="../media/image253.png"/><Relationship Id="rId12" Type="http://schemas.openxmlformats.org/officeDocument/2006/relationships/image" Target="../media/image258.png"/><Relationship Id="rId2" Type="http://schemas.openxmlformats.org/officeDocument/2006/relationships/image" Target="../media/image1250.png"/><Relationship Id="rId1" Type="http://schemas.openxmlformats.org/officeDocument/2006/relationships/slideLayout" Target="../slideLayouts/slideLayout2.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127.png"/><Relationship Id="rId10" Type="http://schemas.openxmlformats.org/officeDocument/2006/relationships/image" Target="../media/image256.png"/><Relationship Id="rId4" Type="http://schemas.openxmlformats.org/officeDocument/2006/relationships/image" Target="../media/image250.png"/><Relationship Id="rId9" Type="http://schemas.openxmlformats.org/officeDocument/2006/relationships/image" Target="../media/image128.png"/><Relationship Id="rId14" Type="http://schemas.openxmlformats.org/officeDocument/2006/relationships/image" Target="../media/image260.png"/></Relationships>
</file>

<file path=ppt/slides/_rels/slide52.xml.rels><?xml version="1.0" encoding="UTF-8" standalone="yes"?>
<Relationships xmlns="http://schemas.openxmlformats.org/package/2006/relationships"><Relationship Id="rId8" Type="http://schemas.openxmlformats.org/officeDocument/2006/relationships/image" Target="../media/image267.png"/><Relationship Id="rId3" Type="http://schemas.openxmlformats.org/officeDocument/2006/relationships/image" Target="../media/image1260.png"/><Relationship Id="rId7" Type="http://schemas.openxmlformats.org/officeDocument/2006/relationships/image" Target="../media/image266.png"/><Relationship Id="rId12" Type="http://schemas.openxmlformats.org/officeDocument/2006/relationships/image" Target="../media/image271.png"/><Relationship Id="rId2" Type="http://schemas.openxmlformats.org/officeDocument/2006/relationships/image" Target="../media/image261.png"/><Relationship Id="rId1" Type="http://schemas.openxmlformats.org/officeDocument/2006/relationships/slideLayout" Target="../slideLayouts/slideLayout2.xml"/><Relationship Id="rId6" Type="http://schemas.openxmlformats.org/officeDocument/2006/relationships/image" Target="../media/image265.png"/><Relationship Id="rId11" Type="http://schemas.openxmlformats.org/officeDocument/2006/relationships/image" Target="../media/image270.png"/><Relationship Id="rId5" Type="http://schemas.openxmlformats.org/officeDocument/2006/relationships/image" Target="../media/image264.png"/><Relationship Id="rId10" Type="http://schemas.openxmlformats.org/officeDocument/2006/relationships/image" Target="../media/image269.png"/><Relationship Id="rId4" Type="http://schemas.openxmlformats.org/officeDocument/2006/relationships/image" Target="../media/image263.png"/><Relationship Id="rId9" Type="http://schemas.openxmlformats.org/officeDocument/2006/relationships/image" Target="../media/image268.png"/></Relationships>
</file>

<file path=ppt/slides/_rels/slide5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40.png"/><Relationship Id="rId2" Type="http://schemas.openxmlformats.org/officeDocument/2006/relationships/image" Target="../media/image1330.png"/><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900.png"/><Relationship Id="rId4" Type="http://schemas.openxmlformats.org/officeDocument/2006/relationships/image" Target="../media/image1220.png"/></Relationships>
</file>

<file path=ppt/slides/_rels/slide56.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8.png"/><Relationship Id="rId18" Type="http://schemas.openxmlformats.org/officeDocument/2006/relationships/image" Target="../media/image163.png"/><Relationship Id="rId3" Type="http://schemas.openxmlformats.org/officeDocument/2006/relationships/image" Target="../media/image540.png"/><Relationship Id="rId7" Type="http://schemas.openxmlformats.org/officeDocument/2006/relationships/image" Target="../media/image1410.png"/><Relationship Id="rId12" Type="http://schemas.openxmlformats.org/officeDocument/2006/relationships/image" Target="../media/image147.png"/><Relationship Id="rId17" Type="http://schemas.openxmlformats.org/officeDocument/2006/relationships/image" Target="../media/image162.png"/><Relationship Id="rId2" Type="http://schemas.openxmlformats.org/officeDocument/2006/relationships/notesSlide" Target="../notesSlides/notesSlide16.xml"/><Relationship Id="rId16" Type="http://schemas.openxmlformats.org/officeDocument/2006/relationships/image" Target="../media/image156.png"/><Relationship Id="rId20" Type="http://schemas.openxmlformats.org/officeDocument/2006/relationships/image" Target="../media/image164.png"/><Relationship Id="rId1" Type="http://schemas.openxmlformats.org/officeDocument/2006/relationships/slideLayout" Target="../slideLayouts/slideLayout2.xml"/><Relationship Id="rId6" Type="http://schemas.openxmlformats.org/officeDocument/2006/relationships/image" Target="../media/image1350.png"/><Relationship Id="rId11" Type="http://schemas.openxmlformats.org/officeDocument/2006/relationships/image" Target="../media/image146.png"/><Relationship Id="rId5" Type="http://schemas.openxmlformats.org/officeDocument/2006/relationships/image" Target="../media/image560.png"/><Relationship Id="rId15" Type="http://schemas.openxmlformats.org/officeDocument/2006/relationships/image" Target="../media/image155.png"/><Relationship Id="rId10" Type="http://schemas.openxmlformats.org/officeDocument/2006/relationships/image" Target="../media/image145.png"/><Relationship Id="rId19" Type="http://schemas.openxmlformats.org/officeDocument/2006/relationships/image" Target="../media/image64.png"/><Relationship Id="rId4" Type="http://schemas.openxmlformats.org/officeDocument/2006/relationships/image" Target="../media/image55.png"/><Relationship Id="rId9" Type="http://schemas.openxmlformats.org/officeDocument/2006/relationships/image" Target="../media/image144.png"/><Relationship Id="rId14" Type="http://schemas.openxmlformats.org/officeDocument/2006/relationships/image" Target="../media/image149.png"/></Relationships>
</file>

<file path=ppt/slides/_rels/slide57.xml.rels><?xml version="1.0" encoding="UTF-8" standalone="yes"?>
<Relationships xmlns="http://schemas.openxmlformats.org/package/2006/relationships"><Relationship Id="rId3" Type="http://schemas.openxmlformats.org/officeDocument/2006/relationships/image" Target="../media/image278.png"/><Relationship Id="rId7" Type="http://schemas.openxmlformats.org/officeDocument/2006/relationships/image" Target="../media/image281.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490.png"/><Relationship Id="rId4" Type="http://schemas.openxmlformats.org/officeDocument/2006/relationships/image" Target="../media/image27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82.png"/><Relationship Id="rId1" Type="http://schemas.openxmlformats.org/officeDocument/2006/relationships/slideLayout" Target="../slideLayouts/slideLayout2.xml"/><Relationship Id="rId4" Type="http://schemas.openxmlformats.org/officeDocument/2006/relationships/image" Target="../media/image28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86.png"/><Relationship Id="rId7" Type="http://schemas.openxmlformats.org/officeDocument/2006/relationships/image" Target="../media/image290.png"/><Relationship Id="rId12" Type="http://schemas.openxmlformats.org/officeDocument/2006/relationships/image" Target="../media/image295.png"/><Relationship Id="rId2"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289.png"/><Relationship Id="rId11" Type="http://schemas.openxmlformats.org/officeDocument/2006/relationships/image" Target="../media/image294.png"/><Relationship Id="rId5" Type="http://schemas.openxmlformats.org/officeDocument/2006/relationships/image" Target="../media/image288.png"/><Relationship Id="rId10" Type="http://schemas.openxmlformats.org/officeDocument/2006/relationships/image" Target="../media/image293.png"/><Relationship Id="rId4" Type="http://schemas.openxmlformats.org/officeDocument/2006/relationships/image" Target="../media/image287.png"/><Relationship Id="rId9" Type="http://schemas.openxmlformats.org/officeDocument/2006/relationships/image" Target="../media/image292.png"/></Relationships>
</file>

<file path=ppt/slides/_rels/slide7.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11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5E58-02C5-B5AB-02E0-2440FBF00BC3}"/>
              </a:ext>
            </a:extLst>
          </p:cNvPr>
          <p:cNvSpPr>
            <a:spLocks noGrp="1"/>
          </p:cNvSpPr>
          <p:nvPr>
            <p:ph type="ctrTitle"/>
          </p:nvPr>
        </p:nvSpPr>
        <p:spPr>
          <a:xfrm>
            <a:off x="1049866" y="1041400"/>
            <a:ext cx="10092267" cy="2387600"/>
          </a:xfrm>
        </p:spPr>
        <p:txBody>
          <a:bodyPr anchor="ctr">
            <a:normAutofit fontScale="90000"/>
          </a:bodyPr>
          <a:lstStyle/>
          <a:p>
            <a:r>
              <a:rPr lang="en-US" dirty="0">
                <a:solidFill>
                  <a:srgbClr val="002060"/>
                </a:solidFill>
              </a:rPr>
              <a:t>Indistinguishability Obfuscation via Mathematical Proofs of Equivalence</a:t>
            </a:r>
          </a:p>
        </p:txBody>
      </p:sp>
      <p:sp>
        <p:nvSpPr>
          <p:cNvPr id="3" name="Subtitle 2">
            <a:extLst>
              <a:ext uri="{FF2B5EF4-FFF2-40B4-BE49-F238E27FC236}">
                <a16:creationId xmlns:a16="http://schemas.microsoft.com/office/drawing/2014/main" id="{D06280D5-64EE-942D-1640-88394FEECD65}"/>
              </a:ext>
            </a:extLst>
          </p:cNvPr>
          <p:cNvSpPr>
            <a:spLocks noGrp="1"/>
          </p:cNvSpPr>
          <p:nvPr>
            <p:ph type="subTitle" idx="1"/>
          </p:nvPr>
        </p:nvSpPr>
        <p:spPr>
          <a:xfrm>
            <a:off x="2250510" y="4009133"/>
            <a:ext cx="2885162" cy="493973"/>
          </a:xfrm>
        </p:spPr>
        <p:txBody>
          <a:bodyPr/>
          <a:lstStyle/>
          <a:p>
            <a:r>
              <a:rPr lang="en-US" dirty="0"/>
              <a:t>Abhishek Jain</a:t>
            </a:r>
          </a:p>
        </p:txBody>
      </p:sp>
      <p:sp>
        <p:nvSpPr>
          <p:cNvPr id="4" name="Subtitle 2">
            <a:extLst>
              <a:ext uri="{FF2B5EF4-FFF2-40B4-BE49-F238E27FC236}">
                <a16:creationId xmlns:a16="http://schemas.microsoft.com/office/drawing/2014/main" id="{C8E7C554-7D83-E788-9242-11C0B75BF7B1}"/>
              </a:ext>
            </a:extLst>
          </p:cNvPr>
          <p:cNvSpPr txBox="1">
            <a:spLocks/>
          </p:cNvSpPr>
          <p:nvPr/>
        </p:nvSpPr>
        <p:spPr>
          <a:xfrm>
            <a:off x="6729605" y="4009133"/>
            <a:ext cx="2885162" cy="4062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Zhengzhong Jin</a:t>
            </a:r>
          </a:p>
        </p:txBody>
      </p:sp>
      <p:sp>
        <p:nvSpPr>
          <p:cNvPr id="5" name="Subtitle 2">
            <a:extLst>
              <a:ext uri="{FF2B5EF4-FFF2-40B4-BE49-F238E27FC236}">
                <a16:creationId xmlns:a16="http://schemas.microsoft.com/office/drawing/2014/main" id="{E8EFC689-419F-3976-8E09-9096BD7AB0E0}"/>
              </a:ext>
            </a:extLst>
          </p:cNvPr>
          <p:cNvSpPr txBox="1">
            <a:spLocks/>
          </p:cNvSpPr>
          <p:nvPr/>
        </p:nvSpPr>
        <p:spPr>
          <a:xfrm>
            <a:off x="2112724" y="4589264"/>
            <a:ext cx="3160734" cy="49397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lumMod val="50000"/>
                    <a:lumOff val="50000"/>
                  </a:schemeClr>
                </a:solidFill>
              </a:rPr>
              <a:t>Johns Hopkins University</a:t>
            </a:r>
          </a:p>
        </p:txBody>
      </p:sp>
      <mc:AlternateContent xmlns:mc="http://schemas.openxmlformats.org/markup-compatibility/2006" xmlns:a14="http://schemas.microsoft.com/office/drawing/2010/main">
        <mc:Choice Requires="a14">
          <p:sp>
            <p:nvSpPr>
              <p:cNvPr id="6" name="Subtitle 2">
                <a:extLst>
                  <a:ext uri="{FF2B5EF4-FFF2-40B4-BE49-F238E27FC236}">
                    <a16:creationId xmlns:a16="http://schemas.microsoft.com/office/drawing/2014/main" id="{47D830F7-9882-7F9F-4773-2457F7C27D25}"/>
                  </a:ext>
                </a:extLst>
              </p:cNvPr>
              <p:cNvSpPr txBox="1">
                <a:spLocks/>
              </p:cNvSpPr>
              <p:nvPr/>
            </p:nvSpPr>
            <p:spPr>
              <a:xfrm>
                <a:off x="6308944" y="4395069"/>
                <a:ext cx="3983276" cy="72963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dirty="0">
                    <a:solidFill>
                      <a:schemeClr val="tx1">
                        <a:lumMod val="50000"/>
                        <a:lumOff val="50000"/>
                      </a:schemeClr>
                    </a:solidFill>
                  </a:rPr>
                  <a:t>Johns Hopkins University </a:t>
                </a:r>
                <a14:m>
                  <m:oMath xmlns:m="http://schemas.openxmlformats.org/officeDocument/2006/math">
                    <m:r>
                      <a:rPr lang="en-US" sz="2200" b="0" i="1" smtClean="0">
                        <a:solidFill>
                          <a:schemeClr val="tx1">
                            <a:lumMod val="50000"/>
                            <a:lumOff val="50000"/>
                          </a:schemeClr>
                        </a:solidFill>
                        <a:latin typeface="Cambria Math" panose="02040503050406030204" pitchFamily="18" charset="0"/>
                      </a:rPr>
                      <m:t>→ </m:t>
                    </m:r>
                  </m:oMath>
                </a14:m>
                <a:r>
                  <a:rPr lang="en-US" sz="2200" dirty="0">
                    <a:solidFill>
                      <a:schemeClr val="tx1">
                        <a:lumMod val="50000"/>
                        <a:lumOff val="50000"/>
                      </a:schemeClr>
                    </a:solidFill>
                  </a:rPr>
                  <a:t>MIT</a:t>
                </a:r>
              </a:p>
            </p:txBody>
          </p:sp>
        </mc:Choice>
        <mc:Fallback xmlns="">
          <p:sp>
            <p:nvSpPr>
              <p:cNvPr id="6" name="Subtitle 2">
                <a:extLst>
                  <a:ext uri="{FF2B5EF4-FFF2-40B4-BE49-F238E27FC236}">
                    <a16:creationId xmlns:a16="http://schemas.microsoft.com/office/drawing/2014/main" id="{47D830F7-9882-7F9F-4773-2457F7C27D25}"/>
                  </a:ext>
                </a:extLst>
              </p:cNvPr>
              <p:cNvSpPr txBox="1">
                <a:spLocks noRot="1" noChangeAspect="1" noMove="1" noResize="1" noEditPoints="1" noAdjustHandles="1" noChangeArrowheads="1" noChangeShapeType="1" noTextEdit="1"/>
              </p:cNvSpPr>
              <p:nvPr/>
            </p:nvSpPr>
            <p:spPr>
              <a:xfrm>
                <a:off x="6308944" y="4395069"/>
                <a:ext cx="3983276" cy="7296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268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5A40-9930-FF98-6736-27D982C3E539}"/>
              </a:ext>
            </a:extLst>
          </p:cNvPr>
          <p:cNvSpPr>
            <a:spLocks noGrp="1"/>
          </p:cNvSpPr>
          <p:nvPr>
            <p:ph type="title"/>
          </p:nvPr>
        </p:nvSpPr>
        <p:spPr/>
        <p:txBody>
          <a:bodyPr/>
          <a:lstStyle/>
          <a:p>
            <a:r>
              <a:rPr lang="en-US" dirty="0" err="1"/>
              <a:t>iO</a:t>
            </a:r>
            <a:r>
              <a:rPr lang="en-US" dirty="0"/>
              <a:t>: the “Central Hub” </a:t>
            </a:r>
            <a:r>
              <a:rPr lang="en-US" sz="2800" dirty="0">
                <a:solidFill>
                  <a:srgbClr val="0070C0"/>
                </a:solidFill>
              </a:rPr>
              <a:t>[Sahai-Waters’13]</a:t>
            </a:r>
          </a:p>
        </p:txBody>
      </p:sp>
      <p:sp>
        <p:nvSpPr>
          <p:cNvPr id="3" name="Content Placeholder 2">
            <a:extLst>
              <a:ext uri="{FF2B5EF4-FFF2-40B4-BE49-F238E27FC236}">
                <a16:creationId xmlns:a16="http://schemas.microsoft.com/office/drawing/2014/main" id="{CAC04344-9879-B53E-9B01-CB2E4E777113}"/>
              </a:ext>
            </a:extLst>
          </p:cNvPr>
          <p:cNvSpPr>
            <a:spLocks noGrp="1"/>
          </p:cNvSpPr>
          <p:nvPr>
            <p:ph idx="1"/>
          </p:nvPr>
        </p:nvSpPr>
        <p:spPr>
          <a:xfrm>
            <a:off x="4429100" y="2924840"/>
            <a:ext cx="2988359" cy="1149878"/>
          </a:xfrm>
        </p:spPr>
        <p:txBody>
          <a:bodyPr anchor="ctr">
            <a:normAutofit/>
          </a:bodyPr>
          <a:lstStyle/>
          <a:p>
            <a:pPr marL="0" indent="0" algn="ctr">
              <a:buNone/>
            </a:pPr>
            <a:r>
              <a:rPr lang="en-US" sz="4000" dirty="0" err="1"/>
              <a:t>iO</a:t>
            </a:r>
            <a:endParaRPr lang="en-US" sz="4000" dirty="0"/>
          </a:p>
        </p:txBody>
      </p:sp>
      <p:cxnSp>
        <p:nvCxnSpPr>
          <p:cNvPr id="6" name="Straight Connector 5">
            <a:extLst>
              <a:ext uri="{FF2B5EF4-FFF2-40B4-BE49-F238E27FC236}">
                <a16:creationId xmlns:a16="http://schemas.microsoft.com/office/drawing/2014/main" id="{42ECCDAF-D60E-D5E6-7313-15A3B8F6EA9F}"/>
              </a:ext>
            </a:extLst>
          </p:cNvPr>
          <p:cNvCxnSpPr>
            <a:cxnSpLocks/>
          </p:cNvCxnSpPr>
          <p:nvPr/>
        </p:nvCxnSpPr>
        <p:spPr>
          <a:xfrm flipH="1">
            <a:off x="4271722" y="4110267"/>
            <a:ext cx="826371" cy="6477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33A038-B81B-5B70-9523-25BA82D8E6A0}"/>
              </a:ext>
            </a:extLst>
          </p:cNvPr>
          <p:cNvCxnSpPr>
            <a:cxnSpLocks/>
          </p:cNvCxnSpPr>
          <p:nvPr/>
        </p:nvCxnSpPr>
        <p:spPr>
          <a:xfrm>
            <a:off x="6675057" y="4110267"/>
            <a:ext cx="624637" cy="7559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8BE732-8E79-B0FA-D02E-5F48E2C14495}"/>
              </a:ext>
            </a:extLst>
          </p:cNvPr>
          <p:cNvCxnSpPr>
            <a:cxnSpLocks/>
          </p:cNvCxnSpPr>
          <p:nvPr/>
        </p:nvCxnSpPr>
        <p:spPr>
          <a:xfrm>
            <a:off x="3857267" y="3225176"/>
            <a:ext cx="10123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F62B63-9353-51DB-14BF-247160026114}"/>
              </a:ext>
            </a:extLst>
          </p:cNvPr>
          <p:cNvCxnSpPr>
            <a:cxnSpLocks/>
          </p:cNvCxnSpPr>
          <p:nvPr/>
        </p:nvCxnSpPr>
        <p:spPr>
          <a:xfrm flipV="1">
            <a:off x="6789107" y="2747733"/>
            <a:ext cx="990816" cy="5198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B95E5C-6EFF-D5A8-990E-B7DFD7514953}"/>
              </a:ext>
            </a:extLst>
          </p:cNvPr>
          <p:cNvCxnSpPr>
            <a:cxnSpLocks/>
          </p:cNvCxnSpPr>
          <p:nvPr/>
        </p:nvCxnSpPr>
        <p:spPr>
          <a:xfrm flipH="1" flipV="1">
            <a:off x="5293444" y="2216905"/>
            <a:ext cx="384533" cy="5724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7AE103DB-6978-3673-BA3A-EA0CE73E965C}"/>
              </a:ext>
            </a:extLst>
          </p:cNvPr>
          <p:cNvSpPr txBox="1">
            <a:spLocks/>
          </p:cNvSpPr>
          <p:nvPr/>
        </p:nvSpPr>
        <p:spPr>
          <a:xfrm>
            <a:off x="7320387" y="2147138"/>
            <a:ext cx="3268494" cy="108488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Witness</a:t>
            </a:r>
          </a:p>
          <a:p>
            <a:pPr marL="0" indent="0" algn="ctr">
              <a:buFont typeface="Arial" panose="020B0604020202020204" pitchFamily="34" charset="0"/>
              <a:buNone/>
            </a:pPr>
            <a:r>
              <a:rPr lang="en-US" dirty="0"/>
              <a:t>Encryption</a:t>
            </a:r>
          </a:p>
        </p:txBody>
      </p:sp>
      <p:sp>
        <p:nvSpPr>
          <p:cNvPr id="19" name="Content Placeholder 2">
            <a:extLst>
              <a:ext uri="{FF2B5EF4-FFF2-40B4-BE49-F238E27FC236}">
                <a16:creationId xmlns:a16="http://schemas.microsoft.com/office/drawing/2014/main" id="{E7BCAC10-A16C-C6C3-7537-0CBA6D319D28}"/>
              </a:ext>
            </a:extLst>
          </p:cNvPr>
          <p:cNvSpPr txBox="1">
            <a:spLocks/>
          </p:cNvSpPr>
          <p:nvPr/>
        </p:nvSpPr>
        <p:spPr>
          <a:xfrm>
            <a:off x="1139868" y="2832911"/>
            <a:ext cx="2327041" cy="60442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NIZKs/SNARGs</a:t>
            </a:r>
          </a:p>
        </p:txBody>
      </p:sp>
      <p:sp>
        <p:nvSpPr>
          <p:cNvPr id="22" name="Content Placeholder 2">
            <a:extLst>
              <a:ext uri="{FF2B5EF4-FFF2-40B4-BE49-F238E27FC236}">
                <a16:creationId xmlns:a16="http://schemas.microsoft.com/office/drawing/2014/main" id="{AA9D9FF8-C44F-2B64-816E-E2B2D61A3436}"/>
              </a:ext>
            </a:extLst>
          </p:cNvPr>
          <p:cNvSpPr txBox="1">
            <a:spLocks/>
          </p:cNvSpPr>
          <p:nvPr/>
        </p:nvSpPr>
        <p:spPr>
          <a:xfrm>
            <a:off x="2409483" y="4908594"/>
            <a:ext cx="3268494" cy="108488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Deniable</a:t>
            </a:r>
          </a:p>
          <a:p>
            <a:pPr marL="0" indent="0" algn="ctr">
              <a:buFont typeface="Arial" panose="020B0604020202020204" pitchFamily="34" charset="0"/>
              <a:buNone/>
            </a:pPr>
            <a:r>
              <a:rPr lang="en-US" dirty="0"/>
              <a:t>Encryption</a:t>
            </a:r>
          </a:p>
        </p:txBody>
      </p:sp>
      <p:sp>
        <p:nvSpPr>
          <p:cNvPr id="23" name="Content Placeholder 2">
            <a:extLst>
              <a:ext uri="{FF2B5EF4-FFF2-40B4-BE49-F238E27FC236}">
                <a16:creationId xmlns:a16="http://schemas.microsoft.com/office/drawing/2014/main" id="{5C908980-C7D9-6201-F991-36CC462E7501}"/>
              </a:ext>
            </a:extLst>
          </p:cNvPr>
          <p:cNvSpPr txBox="1">
            <a:spLocks/>
          </p:cNvSpPr>
          <p:nvPr/>
        </p:nvSpPr>
        <p:spPr>
          <a:xfrm>
            <a:off x="8379149" y="4151990"/>
            <a:ext cx="2209732" cy="564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24" name="Content Placeholder 2">
            <a:extLst>
              <a:ext uri="{FF2B5EF4-FFF2-40B4-BE49-F238E27FC236}">
                <a16:creationId xmlns:a16="http://schemas.microsoft.com/office/drawing/2014/main" id="{E0394778-A725-096E-CDD2-18D161C1F848}"/>
              </a:ext>
            </a:extLst>
          </p:cNvPr>
          <p:cNvSpPr txBox="1">
            <a:spLocks/>
          </p:cNvSpPr>
          <p:nvPr/>
        </p:nvSpPr>
        <p:spPr>
          <a:xfrm>
            <a:off x="3475924" y="1541717"/>
            <a:ext cx="2988359" cy="6602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Nash Equilibrium</a:t>
            </a:r>
          </a:p>
        </p:txBody>
      </p:sp>
      <p:sp>
        <p:nvSpPr>
          <p:cNvPr id="30" name="Content Placeholder 2">
            <a:extLst>
              <a:ext uri="{FF2B5EF4-FFF2-40B4-BE49-F238E27FC236}">
                <a16:creationId xmlns:a16="http://schemas.microsoft.com/office/drawing/2014/main" id="{5EE0C7BC-E310-1D08-EFEC-25AE8F9450D9}"/>
              </a:ext>
            </a:extLst>
          </p:cNvPr>
          <p:cNvSpPr txBox="1">
            <a:spLocks/>
          </p:cNvSpPr>
          <p:nvPr/>
        </p:nvSpPr>
        <p:spPr>
          <a:xfrm>
            <a:off x="6514025" y="5125965"/>
            <a:ext cx="2988359" cy="66022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Software watermarking</a:t>
            </a:r>
          </a:p>
        </p:txBody>
      </p:sp>
    </p:spTree>
    <p:extLst>
      <p:ext uri="{BB962C8B-B14F-4D97-AF65-F5344CB8AC3E}">
        <p14:creationId xmlns:p14="http://schemas.microsoft.com/office/powerpoint/2010/main" val="427135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04344-9879-B53E-9B01-CB2E4E777113}"/>
              </a:ext>
            </a:extLst>
          </p:cNvPr>
          <p:cNvSpPr>
            <a:spLocks noGrp="1"/>
          </p:cNvSpPr>
          <p:nvPr>
            <p:ph idx="1"/>
          </p:nvPr>
        </p:nvSpPr>
        <p:spPr>
          <a:xfrm>
            <a:off x="4429100" y="2924840"/>
            <a:ext cx="2988359" cy="1149878"/>
          </a:xfrm>
        </p:spPr>
        <p:txBody>
          <a:bodyPr anchor="ctr">
            <a:normAutofit/>
          </a:bodyPr>
          <a:lstStyle/>
          <a:p>
            <a:pPr marL="0" indent="0" algn="ctr">
              <a:buNone/>
            </a:pPr>
            <a:r>
              <a:rPr lang="en-US" sz="4000" dirty="0" err="1"/>
              <a:t>iO</a:t>
            </a:r>
            <a:endParaRPr lang="en-US" sz="4000" dirty="0"/>
          </a:p>
        </p:txBody>
      </p:sp>
      <p:cxnSp>
        <p:nvCxnSpPr>
          <p:cNvPr id="6" name="Straight Connector 5">
            <a:extLst>
              <a:ext uri="{FF2B5EF4-FFF2-40B4-BE49-F238E27FC236}">
                <a16:creationId xmlns:a16="http://schemas.microsoft.com/office/drawing/2014/main" id="{42ECCDAF-D60E-D5E6-7313-15A3B8F6EA9F}"/>
              </a:ext>
            </a:extLst>
          </p:cNvPr>
          <p:cNvCxnSpPr>
            <a:cxnSpLocks/>
          </p:cNvCxnSpPr>
          <p:nvPr/>
        </p:nvCxnSpPr>
        <p:spPr>
          <a:xfrm flipH="1">
            <a:off x="4271722" y="4110267"/>
            <a:ext cx="826371" cy="6477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33A038-B81B-5B70-9523-25BA82D8E6A0}"/>
              </a:ext>
            </a:extLst>
          </p:cNvPr>
          <p:cNvCxnSpPr>
            <a:cxnSpLocks/>
          </p:cNvCxnSpPr>
          <p:nvPr/>
        </p:nvCxnSpPr>
        <p:spPr>
          <a:xfrm>
            <a:off x="6675057" y="4110267"/>
            <a:ext cx="624637" cy="7559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8BE732-8E79-B0FA-D02E-5F48E2C14495}"/>
              </a:ext>
            </a:extLst>
          </p:cNvPr>
          <p:cNvCxnSpPr>
            <a:cxnSpLocks/>
          </p:cNvCxnSpPr>
          <p:nvPr/>
        </p:nvCxnSpPr>
        <p:spPr>
          <a:xfrm>
            <a:off x="3857267" y="3225176"/>
            <a:ext cx="10123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F62B63-9353-51DB-14BF-247160026114}"/>
              </a:ext>
            </a:extLst>
          </p:cNvPr>
          <p:cNvCxnSpPr>
            <a:cxnSpLocks/>
          </p:cNvCxnSpPr>
          <p:nvPr/>
        </p:nvCxnSpPr>
        <p:spPr>
          <a:xfrm flipV="1">
            <a:off x="6789107" y="2747733"/>
            <a:ext cx="990816" cy="51984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B95E5C-6EFF-D5A8-990E-B7DFD7514953}"/>
              </a:ext>
            </a:extLst>
          </p:cNvPr>
          <p:cNvCxnSpPr>
            <a:cxnSpLocks/>
          </p:cNvCxnSpPr>
          <p:nvPr/>
        </p:nvCxnSpPr>
        <p:spPr>
          <a:xfrm flipH="1" flipV="1">
            <a:off x="5293444" y="2216905"/>
            <a:ext cx="384533" cy="5724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7AE103DB-6978-3673-BA3A-EA0CE73E965C}"/>
              </a:ext>
            </a:extLst>
          </p:cNvPr>
          <p:cNvSpPr txBox="1">
            <a:spLocks/>
          </p:cNvSpPr>
          <p:nvPr/>
        </p:nvSpPr>
        <p:spPr>
          <a:xfrm>
            <a:off x="7320386" y="2147138"/>
            <a:ext cx="4466605" cy="6857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Witness Encryption</a:t>
            </a:r>
          </a:p>
        </p:txBody>
      </p:sp>
      <p:sp>
        <p:nvSpPr>
          <p:cNvPr id="19" name="Content Placeholder 2">
            <a:extLst>
              <a:ext uri="{FF2B5EF4-FFF2-40B4-BE49-F238E27FC236}">
                <a16:creationId xmlns:a16="http://schemas.microsoft.com/office/drawing/2014/main" id="{E7BCAC10-A16C-C6C3-7537-0CBA6D319D28}"/>
              </a:ext>
            </a:extLst>
          </p:cNvPr>
          <p:cNvSpPr txBox="1">
            <a:spLocks/>
          </p:cNvSpPr>
          <p:nvPr/>
        </p:nvSpPr>
        <p:spPr>
          <a:xfrm>
            <a:off x="1142324" y="2546485"/>
            <a:ext cx="2327041" cy="604424"/>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NIZKs/SNARGs</a:t>
            </a:r>
          </a:p>
        </p:txBody>
      </p:sp>
      <p:sp>
        <p:nvSpPr>
          <p:cNvPr id="22" name="Content Placeholder 2">
            <a:extLst>
              <a:ext uri="{FF2B5EF4-FFF2-40B4-BE49-F238E27FC236}">
                <a16:creationId xmlns:a16="http://schemas.microsoft.com/office/drawing/2014/main" id="{AA9D9FF8-C44F-2B64-816E-E2B2D61A3436}"/>
              </a:ext>
            </a:extLst>
          </p:cNvPr>
          <p:cNvSpPr txBox="1">
            <a:spLocks/>
          </p:cNvSpPr>
          <p:nvPr/>
        </p:nvSpPr>
        <p:spPr>
          <a:xfrm>
            <a:off x="1845733" y="4908594"/>
            <a:ext cx="3832244" cy="108488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alpha val="20000"/>
                  </a:schemeClr>
                </a:solidFill>
              </a:rPr>
              <a:t>Deniable</a:t>
            </a:r>
          </a:p>
          <a:p>
            <a:pPr marL="0" indent="0" algn="ctr">
              <a:buFont typeface="Arial" panose="020B0604020202020204" pitchFamily="34" charset="0"/>
              <a:buNone/>
            </a:pPr>
            <a:r>
              <a:rPr lang="en-US" dirty="0">
                <a:solidFill>
                  <a:schemeClr val="tx1">
                    <a:alpha val="20000"/>
                  </a:schemeClr>
                </a:solidFill>
              </a:rPr>
              <a:t>Encryption</a:t>
            </a:r>
          </a:p>
        </p:txBody>
      </p:sp>
      <p:sp>
        <p:nvSpPr>
          <p:cNvPr id="23" name="Content Placeholder 2">
            <a:extLst>
              <a:ext uri="{FF2B5EF4-FFF2-40B4-BE49-F238E27FC236}">
                <a16:creationId xmlns:a16="http://schemas.microsoft.com/office/drawing/2014/main" id="{5C908980-C7D9-6201-F991-36CC462E7501}"/>
              </a:ext>
            </a:extLst>
          </p:cNvPr>
          <p:cNvSpPr txBox="1">
            <a:spLocks/>
          </p:cNvSpPr>
          <p:nvPr/>
        </p:nvSpPr>
        <p:spPr>
          <a:xfrm>
            <a:off x="8379149" y="4151990"/>
            <a:ext cx="2209732" cy="5642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24" name="Content Placeholder 2">
            <a:extLst>
              <a:ext uri="{FF2B5EF4-FFF2-40B4-BE49-F238E27FC236}">
                <a16:creationId xmlns:a16="http://schemas.microsoft.com/office/drawing/2014/main" id="{E0394778-A725-096E-CDD2-18D161C1F848}"/>
              </a:ext>
            </a:extLst>
          </p:cNvPr>
          <p:cNvSpPr txBox="1">
            <a:spLocks/>
          </p:cNvSpPr>
          <p:nvPr/>
        </p:nvSpPr>
        <p:spPr>
          <a:xfrm>
            <a:off x="3475924" y="1541717"/>
            <a:ext cx="2988359" cy="6602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solidFill>
                  <a:schemeClr val="tx1">
                    <a:alpha val="20000"/>
                  </a:schemeClr>
                </a:solidFill>
              </a:rPr>
              <a:t>Nash Equilibrium</a:t>
            </a:r>
          </a:p>
        </p:txBody>
      </p:sp>
      <p:sp>
        <p:nvSpPr>
          <p:cNvPr id="30" name="Content Placeholder 2">
            <a:extLst>
              <a:ext uri="{FF2B5EF4-FFF2-40B4-BE49-F238E27FC236}">
                <a16:creationId xmlns:a16="http://schemas.microsoft.com/office/drawing/2014/main" id="{5EE0C7BC-E310-1D08-EFEC-25AE8F9450D9}"/>
              </a:ext>
            </a:extLst>
          </p:cNvPr>
          <p:cNvSpPr txBox="1">
            <a:spLocks/>
          </p:cNvSpPr>
          <p:nvPr/>
        </p:nvSpPr>
        <p:spPr>
          <a:xfrm>
            <a:off x="6514025" y="5125965"/>
            <a:ext cx="2988359" cy="66022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1">
                    <a:alpha val="20000"/>
                  </a:schemeClr>
                </a:solidFill>
              </a:rPr>
              <a:t>Software watermarking</a:t>
            </a:r>
          </a:p>
        </p:txBody>
      </p:sp>
      <mc:AlternateContent xmlns:mc="http://schemas.openxmlformats.org/markup-compatibility/2006" xmlns:a14="http://schemas.microsoft.com/office/drawing/2010/main">
        <mc:Choice Requires="a14">
          <p:sp>
            <p:nvSpPr>
              <p:cNvPr id="16" name="Title 1">
                <a:extLst>
                  <a:ext uri="{FF2B5EF4-FFF2-40B4-BE49-F238E27FC236}">
                    <a16:creationId xmlns:a16="http://schemas.microsoft.com/office/drawing/2014/main" id="{08FC4411-2C1A-9DA2-76E9-1D407ABB59DD}"/>
                  </a:ext>
                </a:extLst>
              </p:cNvPr>
              <p:cNvSpPr>
                <a:spLocks noGrp="1"/>
              </p:cNvSpPr>
              <p:nvPr>
                <p:ph type="title"/>
              </p:nvPr>
            </p:nvSpPr>
            <p:spPr>
              <a:xfrm>
                <a:off x="838200" y="365125"/>
                <a:ext cx="10515600" cy="1325563"/>
              </a:xfrm>
            </p:spPr>
            <p:txBody>
              <a:bodyPr/>
              <a:lstStyle/>
              <a:p>
                <a14:m>
                  <m:oMath xmlns:m="http://schemas.openxmlformats.org/officeDocument/2006/math">
                    <m:sSup>
                      <m:sSupPr>
                        <m:ctrlPr>
                          <a:rPr lang="en-US" sz="4400" b="0" i="1" smtClean="0">
                            <a:latin typeface="Cambria Math" panose="02040503050406030204" pitchFamily="18" charset="0"/>
                          </a:rPr>
                        </m:ctrlPr>
                      </m:sSupPr>
                      <m:e>
                        <m:r>
                          <a:rPr lang="en-US" sz="4400" b="0" i="1" smtClean="0">
                            <a:latin typeface="Cambria Math" panose="02040503050406030204" pitchFamily="18" charset="0"/>
                          </a:rPr>
                          <m:t>2</m:t>
                        </m:r>
                      </m:e>
                      <m:sup>
                        <m:r>
                          <a:rPr lang="en-US" sz="4400" b="0" i="1" smtClean="0">
                            <a:latin typeface="Cambria Math" panose="02040503050406030204" pitchFamily="18" charset="0"/>
                          </a:rPr>
                          <m:t>|</m:t>
                        </m:r>
                        <m:r>
                          <a:rPr lang="en-US" sz="4400" b="0" i="1" smtClean="0">
                            <a:latin typeface="Cambria Math" panose="02040503050406030204" pitchFamily="18" charset="0"/>
                          </a:rPr>
                          <m:t>𝑖𝑛𝑝𝑢𝑡</m:t>
                        </m:r>
                        <m:r>
                          <a:rPr lang="en-US" sz="4400" b="0" i="1" smtClean="0">
                            <a:latin typeface="Cambria Math" panose="02040503050406030204" pitchFamily="18" charset="0"/>
                          </a:rPr>
                          <m:t>|</m:t>
                        </m:r>
                      </m:sup>
                    </m:sSup>
                  </m:oMath>
                </a14:m>
                <a:r>
                  <a:rPr lang="en-US" sz="4400" dirty="0"/>
                  <a:t>-Security Loss “Spreads”</a:t>
                </a:r>
                <a:endParaRPr lang="en-US" dirty="0"/>
              </a:p>
            </p:txBody>
          </p:sp>
        </mc:Choice>
        <mc:Fallback xmlns="">
          <p:sp>
            <p:nvSpPr>
              <p:cNvPr id="16" name="Title 1">
                <a:extLst>
                  <a:ext uri="{FF2B5EF4-FFF2-40B4-BE49-F238E27FC236}">
                    <a16:creationId xmlns:a16="http://schemas.microsoft.com/office/drawing/2014/main" id="{08FC4411-2C1A-9DA2-76E9-1D407ABB59DD}"/>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l="-965"/>
                </a:stretch>
              </a:blipFill>
            </p:spPr>
            <p:txBody>
              <a:bodyPr/>
              <a:lstStyle/>
              <a:p>
                <a:r>
                  <a:rPr lang="en-US">
                    <a:noFill/>
                  </a:rPr>
                  <a:t> </a:t>
                </a:r>
              </a:p>
            </p:txBody>
          </p:sp>
        </mc:Fallback>
      </mc:AlternateContent>
      <p:sp>
        <p:nvSpPr>
          <p:cNvPr id="17" name="Content Placeholder 2">
            <a:extLst>
              <a:ext uri="{FF2B5EF4-FFF2-40B4-BE49-F238E27FC236}">
                <a16:creationId xmlns:a16="http://schemas.microsoft.com/office/drawing/2014/main" id="{973CC801-D74B-B51E-35BB-CCAFD942EF9C}"/>
              </a:ext>
            </a:extLst>
          </p:cNvPr>
          <p:cNvSpPr txBox="1">
            <a:spLocks/>
          </p:cNvSpPr>
          <p:nvPr/>
        </p:nvSpPr>
        <p:spPr>
          <a:xfrm>
            <a:off x="649366" y="2867280"/>
            <a:ext cx="3286777" cy="11026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FF0000"/>
                </a:solidFill>
              </a:rPr>
              <a:t>Large CRS</a:t>
            </a:r>
          </a:p>
        </p:txBody>
      </p:sp>
      <p:sp>
        <p:nvSpPr>
          <p:cNvPr id="20" name="Content Placeholder 2">
            <a:extLst>
              <a:ext uri="{FF2B5EF4-FFF2-40B4-BE49-F238E27FC236}">
                <a16:creationId xmlns:a16="http://schemas.microsoft.com/office/drawing/2014/main" id="{5CBA33FF-A730-A6FF-679E-64F527B25893}"/>
              </a:ext>
            </a:extLst>
          </p:cNvPr>
          <p:cNvSpPr txBox="1">
            <a:spLocks/>
          </p:cNvSpPr>
          <p:nvPr/>
        </p:nvSpPr>
        <p:spPr>
          <a:xfrm>
            <a:off x="7948738" y="2486454"/>
            <a:ext cx="3286777" cy="110261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solidFill>
                  <a:srgbClr val="FF0000"/>
                </a:solidFill>
              </a:rPr>
              <a:t>Large </a:t>
            </a:r>
            <a:r>
              <a:rPr lang="en-US" sz="2600" b="1" dirty="0" err="1">
                <a:solidFill>
                  <a:srgbClr val="FF0000"/>
                </a:solidFill>
              </a:rPr>
              <a:t>ciphetext</a:t>
            </a:r>
            <a:endParaRPr lang="en-US" sz="2600" b="1" dirty="0">
              <a:solidFill>
                <a:srgbClr val="FF0000"/>
              </a:solidFill>
            </a:endParaRPr>
          </a:p>
        </p:txBody>
      </p:sp>
    </p:spTree>
    <p:extLst>
      <p:ext uri="{BB962C8B-B14F-4D97-AF65-F5344CB8AC3E}">
        <p14:creationId xmlns:p14="http://schemas.microsoft.com/office/powerpoint/2010/main" val="2401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3B4540-5474-6AC7-D24B-306B7725130B}"/>
              </a:ext>
            </a:extLst>
          </p:cNvPr>
          <p:cNvSpPr txBox="1"/>
          <p:nvPr/>
        </p:nvSpPr>
        <p:spPr>
          <a:xfrm>
            <a:off x="1286179" y="2103881"/>
            <a:ext cx="9797441" cy="1323439"/>
          </a:xfrm>
          <a:prstGeom prst="rect">
            <a:avLst/>
          </a:prstGeom>
          <a:noFill/>
          <a:ln w="38100">
            <a:solidFill>
              <a:srgbClr val="FF0000"/>
            </a:solidFill>
          </a:ln>
        </p:spPr>
        <p:txBody>
          <a:bodyPr wrap="square" rtlCol="0" anchor="ctr">
            <a:spAutoFit/>
          </a:bodyPr>
          <a:lstStyle/>
          <a:p>
            <a:pPr algn="ctr"/>
            <a:r>
              <a:rPr lang="en-US" sz="4000" b="1" i="1" dirty="0">
                <a:solidFill>
                  <a:srgbClr val="FF0000"/>
                </a:solidFill>
              </a:rPr>
              <a:t>Question: </a:t>
            </a:r>
            <a:r>
              <a:rPr lang="en-US" sz="4000" dirty="0">
                <a:solidFill>
                  <a:srgbClr val="C00000"/>
                </a:solidFill>
              </a:rPr>
              <a:t>Can we build </a:t>
            </a:r>
            <a:r>
              <a:rPr lang="en-US" sz="4000" dirty="0" err="1">
                <a:solidFill>
                  <a:srgbClr val="C00000"/>
                </a:solidFill>
              </a:rPr>
              <a:t>iO</a:t>
            </a:r>
            <a:r>
              <a:rPr lang="en-US" sz="4000" dirty="0">
                <a:solidFill>
                  <a:srgbClr val="C00000"/>
                </a:solidFill>
              </a:rPr>
              <a:t> with a security loss</a:t>
            </a:r>
          </a:p>
          <a:p>
            <a:pPr algn="ctr"/>
            <a:r>
              <a:rPr lang="en-US" sz="4000" b="1" i="1" dirty="0">
                <a:solidFill>
                  <a:srgbClr val="FF0000"/>
                </a:solidFill>
              </a:rPr>
              <a:t>independent</a:t>
            </a:r>
            <a:r>
              <a:rPr lang="en-US" sz="4000" dirty="0">
                <a:solidFill>
                  <a:srgbClr val="C00000"/>
                </a:solidFill>
              </a:rPr>
              <a:t> of the input length? </a:t>
            </a:r>
          </a:p>
        </p:txBody>
      </p:sp>
    </p:spTree>
    <p:extLst>
      <p:ext uri="{BB962C8B-B14F-4D97-AF65-F5344CB8AC3E}">
        <p14:creationId xmlns:p14="http://schemas.microsoft.com/office/powerpoint/2010/main" val="204086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2ACD0F-0232-C534-8052-FFC1D597EF18}"/>
                  </a:ext>
                </a:extLst>
              </p:cNvPr>
              <p:cNvSpPr>
                <a:spLocks noGrp="1"/>
              </p:cNvSpPr>
              <p:nvPr>
                <p:ph type="title"/>
              </p:nvPr>
            </p:nvSpPr>
            <p:spPr/>
            <p:txBody>
              <a:bodyPr/>
              <a:lstStyle/>
              <a:p>
                <a:r>
                  <a:rPr lang="en-US" dirty="0"/>
                  <a:t>Is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i="1" smtClean="0">
                            <a:latin typeface="Cambria Math" panose="02040503050406030204" pitchFamily="18" charset="0"/>
                          </a:rPr>
                          <m:t>|</m:t>
                        </m:r>
                        <m:r>
                          <a:rPr lang="en-US" b="0" i="1" smtClean="0">
                            <a:latin typeface="Cambria Math" panose="02040503050406030204" pitchFamily="18" charset="0"/>
                          </a:rPr>
                          <m:t>𝑖𝑛𝑝𝑢𝑡</m:t>
                        </m:r>
                        <m:r>
                          <a:rPr lang="en-US" i="1" smtClean="0">
                            <a:latin typeface="Cambria Math" panose="02040503050406030204" pitchFamily="18" charset="0"/>
                          </a:rPr>
                          <m:t>|</m:t>
                        </m:r>
                      </m:sup>
                    </m:sSup>
                  </m:oMath>
                </a14:m>
                <a:r>
                  <a:rPr lang="en-US" dirty="0"/>
                  <a:t>-Loss Inherent? </a:t>
                </a:r>
                <a:r>
                  <a:rPr lang="en-US" sz="3500" dirty="0"/>
                  <a:t>(folklore)</a:t>
                </a:r>
              </a:p>
            </p:txBody>
          </p:sp>
        </mc:Choice>
        <mc:Fallback xmlns="">
          <p:sp>
            <p:nvSpPr>
              <p:cNvPr id="2" name="Title 1">
                <a:extLst>
                  <a:ext uri="{FF2B5EF4-FFF2-40B4-BE49-F238E27FC236}">
                    <a16:creationId xmlns:a16="http://schemas.microsoft.com/office/drawing/2014/main" id="{C32ACD0F-0232-C534-8052-FFC1D597EF18}"/>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p:pic>
        <p:nvPicPr>
          <p:cNvPr id="5" name="Picture 4" descr="A picture containing drawing&#10;&#10;Description automatically generated">
            <a:extLst>
              <a:ext uri="{FF2B5EF4-FFF2-40B4-BE49-F238E27FC236}">
                <a16:creationId xmlns:a16="http://schemas.microsoft.com/office/drawing/2014/main" id="{6B7C6380-CC95-3537-C538-96468186A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82" y="2771808"/>
            <a:ext cx="851652" cy="898130"/>
          </a:xfrm>
          <a:prstGeom prst="rect">
            <a:avLst/>
          </a:prstGeom>
        </p:spPr>
      </p:pic>
      <p:pic>
        <p:nvPicPr>
          <p:cNvPr id="6" name="Picture 5">
            <a:extLst>
              <a:ext uri="{FF2B5EF4-FFF2-40B4-BE49-F238E27FC236}">
                <a16:creationId xmlns:a16="http://schemas.microsoft.com/office/drawing/2014/main" id="{5B282802-515B-DFA0-275D-9613EF69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78748" y="1834699"/>
            <a:ext cx="774406" cy="884548"/>
          </a:xfrm>
          <a:prstGeom prst="rect">
            <a:avLst/>
          </a:prstGeom>
        </p:spPr>
      </p:pic>
      <p:sp>
        <p:nvSpPr>
          <p:cNvPr id="7" name="Rectangle 6">
            <a:extLst>
              <a:ext uri="{FF2B5EF4-FFF2-40B4-BE49-F238E27FC236}">
                <a16:creationId xmlns:a16="http://schemas.microsoft.com/office/drawing/2014/main" id="{27B6F25D-18FC-21AE-F789-944440863922}"/>
              </a:ext>
            </a:extLst>
          </p:cNvPr>
          <p:cNvSpPr/>
          <p:nvPr/>
        </p:nvSpPr>
        <p:spPr>
          <a:xfrm>
            <a:off x="1424595" y="2450115"/>
            <a:ext cx="4601446" cy="195777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426BBED8-84FF-4C01-78E3-EA1BF370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373" y="1542529"/>
            <a:ext cx="1861264" cy="1886471"/>
          </a:xfrm>
          <a:prstGeom prst="rect">
            <a:avLst/>
          </a:prstGeom>
        </p:spPr>
      </p:pic>
      <p:sp>
        <p:nvSpPr>
          <p:cNvPr id="9" name="TextBox 8">
            <a:extLst>
              <a:ext uri="{FF2B5EF4-FFF2-40B4-BE49-F238E27FC236}">
                <a16:creationId xmlns:a16="http://schemas.microsoft.com/office/drawing/2014/main" id="{E5CAC8BA-3EF5-CE6F-5B7C-F9602105023A}"/>
              </a:ext>
            </a:extLst>
          </p:cNvPr>
          <p:cNvSpPr txBox="1"/>
          <p:nvPr/>
        </p:nvSpPr>
        <p:spPr>
          <a:xfrm>
            <a:off x="1456360" y="3667007"/>
            <a:ext cx="2293296" cy="461665"/>
          </a:xfrm>
          <a:prstGeom prst="rect">
            <a:avLst/>
          </a:prstGeom>
          <a:noFill/>
        </p:spPr>
        <p:txBody>
          <a:bodyPr wrap="square" rtlCol="0">
            <a:spAutoFit/>
          </a:bodyPr>
          <a:lstStyle/>
          <a:p>
            <a:pPr algn="ctr"/>
            <a:r>
              <a:rPr lang="en-US" sz="2400" dirty="0"/>
              <a:t>Adv. for </a:t>
            </a:r>
            <a:r>
              <a:rPr lang="en-US" sz="2400" dirty="0" err="1"/>
              <a:t>iO</a:t>
            </a:r>
            <a:endParaRPr lang="en-US" sz="2400" dirty="0"/>
          </a:p>
        </p:txBody>
      </p:sp>
      <p:cxnSp>
        <p:nvCxnSpPr>
          <p:cNvPr id="11" name="Straight Connector 10">
            <a:extLst>
              <a:ext uri="{FF2B5EF4-FFF2-40B4-BE49-F238E27FC236}">
                <a16:creationId xmlns:a16="http://schemas.microsoft.com/office/drawing/2014/main" id="{99DDB88C-B504-7E02-AC44-6EAB63D8EE90}"/>
              </a:ext>
            </a:extLst>
          </p:cNvPr>
          <p:cNvCxnSpPr>
            <a:cxnSpLocks/>
          </p:cNvCxnSpPr>
          <p:nvPr/>
        </p:nvCxnSpPr>
        <p:spPr>
          <a:xfrm flipH="1">
            <a:off x="7201547" y="4104144"/>
            <a:ext cx="1681341"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6CACDD-712E-6249-7EC4-17C28E06138E}"/>
              </a:ext>
            </a:extLst>
          </p:cNvPr>
          <p:cNvCxnSpPr>
            <a:cxnSpLocks/>
          </p:cNvCxnSpPr>
          <p:nvPr/>
        </p:nvCxnSpPr>
        <p:spPr>
          <a:xfrm>
            <a:off x="7136456" y="3220873"/>
            <a:ext cx="1746432"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F128EE-9A43-C5E8-9373-32A2076D00F2}"/>
                  </a:ext>
                </a:extLst>
              </p:cNvPr>
              <p:cNvSpPr txBox="1"/>
              <p:nvPr/>
            </p:nvSpPr>
            <p:spPr>
              <a:xfrm>
                <a:off x="8969385" y="2811482"/>
                <a:ext cx="2293296" cy="461665"/>
              </a:xfrm>
              <a:prstGeom prst="rect">
                <a:avLst/>
              </a:prstGeom>
              <a:noFill/>
            </p:spPr>
            <p:txBody>
              <a:bodyPr wrap="square" rtlCol="0">
                <a:spAutoFit/>
              </a:bodyPr>
              <a:lstStyle/>
              <a:p>
                <a:pPr algn="ctr"/>
                <a:r>
                  <a:rPr lang="en-US" sz="2400" dirty="0"/>
                  <a:t>Assumption </a:t>
                </a:r>
                <a14:m>
                  <m:oMath xmlns:m="http://schemas.openxmlformats.org/officeDocument/2006/math">
                    <m:r>
                      <a:rPr lang="en-US" sz="2400" i="1" dirty="0" smtClean="0">
                        <a:latin typeface="Cambria Math" panose="02040503050406030204" pitchFamily="18" charset="0"/>
                      </a:rPr>
                      <m:t>𝑃</m:t>
                    </m:r>
                  </m:oMath>
                </a14:m>
                <a:endParaRPr lang="en-US" sz="2400" dirty="0"/>
              </a:p>
            </p:txBody>
          </p:sp>
        </mc:Choice>
        <mc:Fallback xmlns="">
          <p:sp>
            <p:nvSpPr>
              <p:cNvPr id="13" name="TextBox 12">
                <a:extLst>
                  <a:ext uri="{FF2B5EF4-FFF2-40B4-BE49-F238E27FC236}">
                    <a16:creationId xmlns:a16="http://schemas.microsoft.com/office/drawing/2014/main" id="{43F128EE-9A43-C5E8-9373-32A2076D00F2}"/>
                  </a:ext>
                </a:extLst>
              </p:cNvPr>
              <p:cNvSpPr txBox="1">
                <a:spLocks noRot="1" noChangeAspect="1" noMove="1" noResize="1" noEditPoints="1" noAdjustHandles="1" noChangeArrowheads="1" noChangeShapeType="1" noTextEdit="1"/>
              </p:cNvSpPr>
              <p:nvPr/>
            </p:nvSpPr>
            <p:spPr>
              <a:xfrm>
                <a:off x="8969385" y="2811482"/>
                <a:ext cx="2293296" cy="461665"/>
              </a:xfrm>
              <a:prstGeom prst="rect">
                <a:avLst/>
              </a:prstGeom>
              <a:blipFill>
                <a:blip r:embed="rId5"/>
                <a:stretch>
                  <a:fillRect t="-8108" b="-2973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418C0D20-29C9-B6B6-50FC-538AA86A2569}"/>
              </a:ext>
            </a:extLst>
          </p:cNvPr>
          <p:cNvCxnSpPr>
            <a:cxnSpLocks/>
          </p:cNvCxnSpPr>
          <p:nvPr/>
        </p:nvCxnSpPr>
        <p:spPr>
          <a:xfrm flipH="1">
            <a:off x="3421191" y="3138412"/>
            <a:ext cx="1681341"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9ACC4C-C354-91C0-E103-BF53AE13FDA6}"/>
              </a:ext>
            </a:extLst>
          </p:cNvPr>
          <p:cNvCxnSpPr>
            <a:cxnSpLocks/>
          </p:cNvCxnSpPr>
          <p:nvPr/>
        </p:nvCxnSpPr>
        <p:spPr>
          <a:xfrm>
            <a:off x="3421191" y="3669938"/>
            <a:ext cx="1746432"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4707CB-0D44-9927-5784-135127D0BAB7}"/>
                  </a:ext>
                </a:extLst>
              </p:cNvPr>
              <p:cNvSpPr txBox="1"/>
              <p:nvPr/>
            </p:nvSpPr>
            <p:spPr>
              <a:xfrm>
                <a:off x="3781421" y="2632381"/>
                <a:ext cx="9289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𝐶</m:t>
                          </m:r>
                        </m:e>
                        <m:sub>
                          <m:r>
                            <a:rPr lang="en-US" sz="2800" b="0" i="1" smtClean="0">
                              <a:solidFill>
                                <a:schemeClr val="accent1"/>
                              </a:solidFill>
                              <a:latin typeface="Cambria Math" panose="02040503050406030204" pitchFamily="18" charset="0"/>
                            </a:rPr>
                            <m:t>1</m:t>
                          </m:r>
                        </m:sub>
                      </m:sSub>
                    </m:oMath>
                  </m:oMathPara>
                </a14:m>
                <a:endParaRPr lang="en-US" sz="2800" dirty="0"/>
              </a:p>
            </p:txBody>
          </p:sp>
        </mc:Choice>
        <mc:Fallback xmlns="">
          <p:sp>
            <p:nvSpPr>
              <p:cNvPr id="16" name="TextBox 15">
                <a:extLst>
                  <a:ext uri="{FF2B5EF4-FFF2-40B4-BE49-F238E27FC236}">
                    <a16:creationId xmlns:a16="http://schemas.microsoft.com/office/drawing/2014/main" id="{624707CB-0D44-9927-5784-135127D0BAB7}"/>
                  </a:ext>
                </a:extLst>
              </p:cNvPr>
              <p:cNvSpPr txBox="1">
                <a:spLocks noRot="1" noChangeAspect="1" noMove="1" noResize="1" noEditPoints="1" noAdjustHandles="1" noChangeArrowheads="1" noChangeShapeType="1" noTextEdit="1"/>
              </p:cNvSpPr>
              <p:nvPr/>
            </p:nvSpPr>
            <p:spPr>
              <a:xfrm>
                <a:off x="3781421" y="2632381"/>
                <a:ext cx="928909" cy="430887"/>
              </a:xfrm>
              <a:prstGeom prst="rect">
                <a:avLst/>
              </a:prstGeom>
              <a:blipFill>
                <a:blip r:embed="rId6"/>
                <a:stretch>
                  <a:fillRect l="-8000" r="-1333" b="-1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785648F-C639-D1C3-9FCD-6AC25CB63942}"/>
                  </a:ext>
                </a:extLst>
              </p:cNvPr>
              <p:cNvSpPr txBox="1"/>
              <p:nvPr/>
            </p:nvSpPr>
            <p:spPr>
              <a:xfrm>
                <a:off x="1424595" y="5132335"/>
                <a:ext cx="9652914" cy="492443"/>
              </a:xfrm>
              <a:prstGeom prst="rect">
                <a:avLst/>
              </a:prstGeom>
              <a:noFill/>
            </p:spPr>
            <p:txBody>
              <a:bodyPr wrap="square" rtlCol="0">
                <a:spAutoFit/>
              </a:bodyPr>
              <a:lstStyle/>
              <a:p>
                <a:pPr algn="ctr"/>
                <a:r>
                  <a:rPr lang="en-US" sz="2600" dirty="0"/>
                  <a:t>If </a:t>
                </a:r>
                <a14:m>
                  <m:oMath xmlns:m="http://schemas.openxmlformats.org/officeDocument/2006/math">
                    <m:r>
                      <a:rPr lang="en-US" sz="2600" b="0" i="1" smtClean="0">
                        <a:solidFill>
                          <a:srgbClr val="FF0000"/>
                        </a:solidFill>
                        <a:latin typeface="Cambria Math" panose="02040503050406030204" pitchFamily="18" charset="0"/>
                      </a:rPr>
                      <m:t>∀</m:t>
                    </m:r>
                    <m:r>
                      <a:rPr lang="en-US" sz="2600" b="0" i="1" smtClean="0">
                        <a:solidFill>
                          <a:srgbClr val="FF0000"/>
                        </a:solidFill>
                        <a:latin typeface="Cambria Math" panose="02040503050406030204" pitchFamily="18" charset="0"/>
                      </a:rPr>
                      <m:t>𝑥</m:t>
                    </m:r>
                    <m:r>
                      <a:rPr lang="en-US" sz="2600" b="0" i="1" smtClean="0">
                        <a:solidFill>
                          <a:srgbClr val="FF0000"/>
                        </a:solidFill>
                        <a:latin typeface="Cambria Math" panose="02040503050406030204" pitchFamily="18" charset="0"/>
                      </a:rPr>
                      <m:t> </m:t>
                    </m:r>
                    <m:sSub>
                      <m:sSubPr>
                        <m:ctrlPr>
                          <a:rPr lang="en-US" sz="2600" i="1">
                            <a:solidFill>
                              <a:srgbClr val="FF0000"/>
                            </a:solidFill>
                            <a:latin typeface="Cambria Math" panose="02040503050406030204" pitchFamily="18" charset="0"/>
                          </a:rPr>
                        </m:ctrlPr>
                      </m:sSubPr>
                      <m:e>
                        <m:r>
                          <a:rPr lang="en-US" sz="2600" i="1">
                            <a:solidFill>
                              <a:srgbClr val="FF0000"/>
                            </a:solidFill>
                            <a:latin typeface="Cambria Math" panose="02040503050406030204" pitchFamily="18" charset="0"/>
                          </a:rPr>
                          <m:t>𝐶</m:t>
                        </m:r>
                      </m:e>
                      <m:sub>
                        <m:r>
                          <a:rPr lang="en-US" sz="2600" i="1">
                            <a:solidFill>
                              <a:srgbClr val="FF0000"/>
                            </a:solidFill>
                            <a:latin typeface="Cambria Math" panose="02040503050406030204" pitchFamily="18" charset="0"/>
                          </a:rPr>
                          <m:t>0</m:t>
                        </m:r>
                      </m:sub>
                    </m:sSub>
                    <m:d>
                      <m:dPr>
                        <m:ctrlPr>
                          <a:rPr lang="en-US" sz="2600" b="0" i="1" smtClean="0">
                            <a:solidFill>
                              <a:srgbClr val="FF0000"/>
                            </a:solidFill>
                            <a:latin typeface="Cambria Math" panose="02040503050406030204" pitchFamily="18" charset="0"/>
                          </a:rPr>
                        </m:ctrlPr>
                      </m:dPr>
                      <m:e>
                        <m:r>
                          <a:rPr lang="en-US" sz="2600" b="0" i="1" smtClean="0">
                            <a:solidFill>
                              <a:srgbClr val="FF0000"/>
                            </a:solidFill>
                            <a:latin typeface="Cambria Math" panose="02040503050406030204" pitchFamily="18" charset="0"/>
                          </a:rPr>
                          <m:t>𝑥</m:t>
                        </m:r>
                      </m:e>
                    </m:d>
                    <m:r>
                      <a:rPr lang="en-US" sz="2600" b="0" i="1" smtClean="0">
                        <a:latin typeface="Cambria Math" panose="02040503050406030204" pitchFamily="18" charset="0"/>
                      </a:rPr>
                      <m:t>=</m:t>
                    </m:r>
                    <m:sSub>
                      <m:sSubPr>
                        <m:ctrlPr>
                          <a:rPr lang="en-US" sz="2600" i="1">
                            <a:solidFill>
                              <a:schemeClr val="accent1"/>
                            </a:solidFill>
                            <a:latin typeface="Cambria Math" panose="02040503050406030204" pitchFamily="18" charset="0"/>
                          </a:rPr>
                        </m:ctrlPr>
                      </m:sSubPr>
                      <m:e>
                        <m:r>
                          <a:rPr lang="en-US" sz="2600" i="1">
                            <a:solidFill>
                              <a:schemeClr val="accent1"/>
                            </a:solidFill>
                            <a:latin typeface="Cambria Math" panose="02040503050406030204" pitchFamily="18" charset="0"/>
                          </a:rPr>
                          <m:t>𝐶</m:t>
                        </m:r>
                      </m:e>
                      <m:sub>
                        <m:r>
                          <a:rPr lang="en-US" sz="2600" i="1">
                            <a:solidFill>
                              <a:schemeClr val="accent1"/>
                            </a:solidFill>
                            <a:latin typeface="Cambria Math" panose="02040503050406030204" pitchFamily="18" charset="0"/>
                          </a:rPr>
                          <m:t>1</m:t>
                        </m:r>
                      </m:sub>
                    </m:sSub>
                    <m:r>
                      <a:rPr lang="en-US" sz="2600" b="0" i="1" smtClean="0">
                        <a:solidFill>
                          <a:schemeClr val="accent1"/>
                        </a:solidFill>
                        <a:latin typeface="Cambria Math" panose="02040503050406030204" pitchFamily="18" charset="0"/>
                      </a:rPr>
                      <m:t>(</m:t>
                    </m:r>
                    <m:r>
                      <a:rPr lang="en-US" sz="2600" b="0" i="1" smtClean="0">
                        <a:solidFill>
                          <a:schemeClr val="accent1"/>
                        </a:solidFill>
                        <a:latin typeface="Cambria Math" panose="02040503050406030204" pitchFamily="18" charset="0"/>
                      </a:rPr>
                      <m:t>𝑥</m:t>
                    </m:r>
                    <m:r>
                      <a:rPr lang="en-US" sz="2600" b="0" i="1" smtClean="0">
                        <a:solidFill>
                          <a:schemeClr val="accent1"/>
                        </a:solidFill>
                        <a:latin typeface="Cambria Math" panose="02040503050406030204" pitchFamily="18" charset="0"/>
                      </a:rPr>
                      <m:t>)</m:t>
                    </m:r>
                  </m:oMath>
                </a14:m>
                <a:r>
                  <a:rPr lang="en-US" sz="2600" dirty="0"/>
                  <a:t>, then reduction break </a:t>
                </a:r>
                <a14:m>
                  <m:oMath xmlns:m="http://schemas.openxmlformats.org/officeDocument/2006/math">
                    <m:r>
                      <a:rPr lang="en-US" sz="2600" b="0" i="1" smtClean="0">
                        <a:latin typeface="Cambria Math" panose="02040503050406030204" pitchFamily="18" charset="0"/>
                      </a:rPr>
                      <m:t>𝑃</m:t>
                    </m:r>
                  </m:oMath>
                </a14:m>
                <a:r>
                  <a:rPr lang="en-US" sz="2600" dirty="0"/>
                  <a:t>.</a:t>
                </a:r>
              </a:p>
            </p:txBody>
          </p:sp>
        </mc:Choice>
        <mc:Fallback>
          <p:sp>
            <p:nvSpPr>
              <p:cNvPr id="17" name="TextBox 16">
                <a:extLst>
                  <a:ext uri="{FF2B5EF4-FFF2-40B4-BE49-F238E27FC236}">
                    <a16:creationId xmlns:a16="http://schemas.microsoft.com/office/drawing/2014/main" id="{A785648F-C639-D1C3-9FCD-6AC25CB63942}"/>
                  </a:ext>
                </a:extLst>
              </p:cNvPr>
              <p:cNvSpPr txBox="1">
                <a:spLocks noRot="1" noChangeAspect="1" noMove="1" noResize="1" noEditPoints="1" noAdjustHandles="1" noChangeArrowheads="1" noChangeShapeType="1" noTextEdit="1"/>
              </p:cNvSpPr>
              <p:nvPr/>
            </p:nvSpPr>
            <p:spPr>
              <a:xfrm>
                <a:off x="1424595" y="5132335"/>
                <a:ext cx="9652914" cy="492443"/>
              </a:xfrm>
              <a:prstGeom prst="rect">
                <a:avLst/>
              </a:prstGeom>
              <a:blipFill>
                <a:blip r:embed="rId7"/>
                <a:stretch>
                  <a:fillRect t="-12500" b="-27500"/>
                </a:stretch>
              </a:blipFill>
            </p:spPr>
            <p:txBody>
              <a:bodyPr/>
              <a:lstStyle/>
              <a:p>
                <a:r>
                  <a:rPr lang="en-US">
                    <a:noFill/>
                  </a:rPr>
                  <a:t> </a:t>
                </a:r>
              </a:p>
            </p:txBody>
          </p:sp>
        </mc:Fallback>
      </mc:AlternateContent>
    </p:spTree>
    <p:extLst>
      <p:ext uri="{BB962C8B-B14F-4D97-AF65-F5344CB8AC3E}">
        <p14:creationId xmlns:p14="http://schemas.microsoft.com/office/powerpoint/2010/main" val="4244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32ACD0F-0232-C534-8052-FFC1D597EF18}"/>
                  </a:ext>
                </a:extLst>
              </p:cNvPr>
              <p:cNvSpPr>
                <a:spLocks noGrp="1"/>
              </p:cNvSpPr>
              <p:nvPr>
                <p:ph type="title"/>
              </p:nvPr>
            </p:nvSpPr>
            <p:spPr/>
            <p:txBody>
              <a:bodyPr/>
              <a:lstStyle/>
              <a:p>
                <a:r>
                  <a:rPr lang="en-US" dirty="0"/>
                  <a:t>Is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2</m:t>
                        </m:r>
                      </m:e>
                      <m:sup>
                        <m:r>
                          <a:rPr lang="en-US" i="1" smtClean="0">
                            <a:latin typeface="Cambria Math" panose="02040503050406030204" pitchFamily="18" charset="0"/>
                          </a:rPr>
                          <m:t>|</m:t>
                        </m:r>
                        <m:r>
                          <a:rPr lang="en-US" b="0" i="1" smtClean="0">
                            <a:latin typeface="Cambria Math" panose="02040503050406030204" pitchFamily="18" charset="0"/>
                          </a:rPr>
                          <m:t>𝑖𝑛𝑝𝑢𝑡</m:t>
                        </m:r>
                        <m:r>
                          <a:rPr lang="en-US" i="1" smtClean="0">
                            <a:latin typeface="Cambria Math" panose="02040503050406030204" pitchFamily="18" charset="0"/>
                          </a:rPr>
                          <m:t>|</m:t>
                        </m:r>
                      </m:sup>
                    </m:sSup>
                  </m:oMath>
                </a14:m>
                <a:r>
                  <a:rPr lang="en-US" dirty="0"/>
                  <a:t>-Loss Inherent? </a:t>
                </a:r>
                <a:r>
                  <a:rPr lang="en-US" sz="3500" dirty="0"/>
                  <a:t>(folklore)</a:t>
                </a:r>
              </a:p>
            </p:txBody>
          </p:sp>
        </mc:Choice>
        <mc:Fallback xmlns="">
          <p:sp>
            <p:nvSpPr>
              <p:cNvPr id="2" name="Title 1">
                <a:extLst>
                  <a:ext uri="{FF2B5EF4-FFF2-40B4-BE49-F238E27FC236}">
                    <a16:creationId xmlns:a16="http://schemas.microsoft.com/office/drawing/2014/main" id="{C32ACD0F-0232-C534-8052-FFC1D597EF18}"/>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p:pic>
        <p:nvPicPr>
          <p:cNvPr id="5" name="Picture 4" descr="A picture containing drawing&#10;&#10;Description automatically generated">
            <a:extLst>
              <a:ext uri="{FF2B5EF4-FFF2-40B4-BE49-F238E27FC236}">
                <a16:creationId xmlns:a16="http://schemas.microsoft.com/office/drawing/2014/main" id="{6B7C6380-CC95-3537-C538-96468186A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82" y="2771808"/>
            <a:ext cx="851652" cy="898130"/>
          </a:xfrm>
          <a:prstGeom prst="rect">
            <a:avLst/>
          </a:prstGeom>
        </p:spPr>
      </p:pic>
      <p:pic>
        <p:nvPicPr>
          <p:cNvPr id="6" name="Picture 5">
            <a:extLst>
              <a:ext uri="{FF2B5EF4-FFF2-40B4-BE49-F238E27FC236}">
                <a16:creationId xmlns:a16="http://schemas.microsoft.com/office/drawing/2014/main" id="{5B282802-515B-DFA0-275D-9613EF69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78748" y="1834699"/>
            <a:ext cx="774406" cy="884548"/>
          </a:xfrm>
          <a:prstGeom prst="rect">
            <a:avLst/>
          </a:prstGeom>
        </p:spPr>
      </p:pic>
      <p:sp>
        <p:nvSpPr>
          <p:cNvPr id="7" name="Rectangle 6">
            <a:extLst>
              <a:ext uri="{FF2B5EF4-FFF2-40B4-BE49-F238E27FC236}">
                <a16:creationId xmlns:a16="http://schemas.microsoft.com/office/drawing/2014/main" id="{27B6F25D-18FC-21AE-F789-944440863922}"/>
              </a:ext>
            </a:extLst>
          </p:cNvPr>
          <p:cNvSpPr/>
          <p:nvPr/>
        </p:nvSpPr>
        <p:spPr>
          <a:xfrm>
            <a:off x="1424595" y="2450115"/>
            <a:ext cx="4601446" cy="195777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426BBED8-84FF-4C01-78E3-EA1BF370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373" y="1542529"/>
            <a:ext cx="1861264" cy="1886471"/>
          </a:xfrm>
          <a:prstGeom prst="rect">
            <a:avLst/>
          </a:prstGeom>
        </p:spPr>
      </p:pic>
      <p:sp>
        <p:nvSpPr>
          <p:cNvPr id="9" name="TextBox 8">
            <a:extLst>
              <a:ext uri="{FF2B5EF4-FFF2-40B4-BE49-F238E27FC236}">
                <a16:creationId xmlns:a16="http://schemas.microsoft.com/office/drawing/2014/main" id="{E5CAC8BA-3EF5-CE6F-5B7C-F9602105023A}"/>
              </a:ext>
            </a:extLst>
          </p:cNvPr>
          <p:cNvSpPr txBox="1"/>
          <p:nvPr/>
        </p:nvSpPr>
        <p:spPr>
          <a:xfrm>
            <a:off x="1456360" y="3667007"/>
            <a:ext cx="2293296" cy="461665"/>
          </a:xfrm>
          <a:prstGeom prst="rect">
            <a:avLst/>
          </a:prstGeom>
          <a:noFill/>
        </p:spPr>
        <p:txBody>
          <a:bodyPr wrap="square" rtlCol="0">
            <a:spAutoFit/>
          </a:bodyPr>
          <a:lstStyle/>
          <a:p>
            <a:pPr algn="ctr"/>
            <a:r>
              <a:rPr lang="en-US" sz="2400" dirty="0">
                <a:solidFill>
                  <a:srgbClr val="FF0000"/>
                </a:solidFill>
              </a:rPr>
              <a:t>Fake</a:t>
            </a:r>
            <a:r>
              <a:rPr lang="en-US" sz="2400" dirty="0"/>
              <a:t> Adv. for </a:t>
            </a:r>
            <a:r>
              <a:rPr lang="en-US" sz="2400" dirty="0" err="1"/>
              <a:t>iO</a:t>
            </a:r>
            <a:endParaRPr lang="en-US" sz="2400" dirty="0"/>
          </a:p>
        </p:txBody>
      </p:sp>
      <p:cxnSp>
        <p:nvCxnSpPr>
          <p:cNvPr id="11" name="Straight Connector 10">
            <a:extLst>
              <a:ext uri="{FF2B5EF4-FFF2-40B4-BE49-F238E27FC236}">
                <a16:creationId xmlns:a16="http://schemas.microsoft.com/office/drawing/2014/main" id="{99DDB88C-B504-7E02-AC44-6EAB63D8EE90}"/>
              </a:ext>
            </a:extLst>
          </p:cNvPr>
          <p:cNvCxnSpPr>
            <a:cxnSpLocks/>
          </p:cNvCxnSpPr>
          <p:nvPr/>
        </p:nvCxnSpPr>
        <p:spPr>
          <a:xfrm flipH="1">
            <a:off x="7201547" y="4104144"/>
            <a:ext cx="1681341"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6CACDD-712E-6249-7EC4-17C28E06138E}"/>
              </a:ext>
            </a:extLst>
          </p:cNvPr>
          <p:cNvCxnSpPr>
            <a:cxnSpLocks/>
          </p:cNvCxnSpPr>
          <p:nvPr/>
        </p:nvCxnSpPr>
        <p:spPr>
          <a:xfrm>
            <a:off x="7136456" y="3220873"/>
            <a:ext cx="1746432"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F128EE-9A43-C5E8-9373-32A2076D00F2}"/>
                  </a:ext>
                </a:extLst>
              </p:cNvPr>
              <p:cNvSpPr txBox="1"/>
              <p:nvPr/>
            </p:nvSpPr>
            <p:spPr>
              <a:xfrm>
                <a:off x="8969385" y="2811482"/>
                <a:ext cx="2293296" cy="461665"/>
              </a:xfrm>
              <a:prstGeom prst="rect">
                <a:avLst/>
              </a:prstGeom>
              <a:noFill/>
            </p:spPr>
            <p:txBody>
              <a:bodyPr wrap="square" rtlCol="0">
                <a:spAutoFit/>
              </a:bodyPr>
              <a:lstStyle/>
              <a:p>
                <a:pPr algn="ctr"/>
                <a:r>
                  <a:rPr lang="en-US" sz="2400" dirty="0"/>
                  <a:t>Assumption </a:t>
                </a:r>
                <a14:m>
                  <m:oMath xmlns:m="http://schemas.openxmlformats.org/officeDocument/2006/math">
                    <m:r>
                      <a:rPr lang="en-US" sz="2400" i="1" dirty="0" smtClean="0">
                        <a:latin typeface="Cambria Math" panose="02040503050406030204" pitchFamily="18" charset="0"/>
                      </a:rPr>
                      <m:t>𝑃</m:t>
                    </m:r>
                  </m:oMath>
                </a14:m>
                <a:endParaRPr lang="en-US" sz="2400" dirty="0"/>
              </a:p>
            </p:txBody>
          </p:sp>
        </mc:Choice>
        <mc:Fallback xmlns="">
          <p:sp>
            <p:nvSpPr>
              <p:cNvPr id="13" name="TextBox 12">
                <a:extLst>
                  <a:ext uri="{FF2B5EF4-FFF2-40B4-BE49-F238E27FC236}">
                    <a16:creationId xmlns:a16="http://schemas.microsoft.com/office/drawing/2014/main" id="{43F128EE-9A43-C5E8-9373-32A2076D00F2}"/>
                  </a:ext>
                </a:extLst>
              </p:cNvPr>
              <p:cNvSpPr txBox="1">
                <a:spLocks noRot="1" noChangeAspect="1" noMove="1" noResize="1" noEditPoints="1" noAdjustHandles="1" noChangeArrowheads="1" noChangeShapeType="1" noTextEdit="1"/>
              </p:cNvSpPr>
              <p:nvPr/>
            </p:nvSpPr>
            <p:spPr>
              <a:xfrm>
                <a:off x="8969385" y="2811482"/>
                <a:ext cx="2293296" cy="461665"/>
              </a:xfrm>
              <a:prstGeom prst="rect">
                <a:avLst/>
              </a:prstGeom>
              <a:blipFill>
                <a:blip r:embed="rId5"/>
                <a:stretch>
                  <a:fillRect t="-8108" b="-29730"/>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418C0D20-29C9-B6B6-50FC-538AA86A2569}"/>
              </a:ext>
            </a:extLst>
          </p:cNvPr>
          <p:cNvCxnSpPr>
            <a:cxnSpLocks/>
          </p:cNvCxnSpPr>
          <p:nvPr/>
        </p:nvCxnSpPr>
        <p:spPr>
          <a:xfrm flipH="1">
            <a:off x="3421191" y="3138412"/>
            <a:ext cx="1681341"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29ACC4C-C354-91C0-E103-BF53AE13FDA6}"/>
              </a:ext>
            </a:extLst>
          </p:cNvPr>
          <p:cNvCxnSpPr>
            <a:cxnSpLocks/>
          </p:cNvCxnSpPr>
          <p:nvPr/>
        </p:nvCxnSpPr>
        <p:spPr>
          <a:xfrm>
            <a:off x="3421191" y="3669938"/>
            <a:ext cx="1746432"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24707CB-0D44-9927-5784-135127D0BAB7}"/>
                  </a:ext>
                </a:extLst>
              </p:cNvPr>
              <p:cNvSpPr txBox="1"/>
              <p:nvPr/>
            </p:nvSpPr>
            <p:spPr>
              <a:xfrm>
                <a:off x="3781421" y="2632381"/>
                <a:ext cx="97000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rgbClr val="FF0000"/>
                              </a:solidFill>
                              <a:latin typeface="Cambria Math" panose="02040503050406030204" pitchFamily="18" charset="0"/>
                            </a:rPr>
                          </m:ctrlPr>
                        </m:sSubSup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0</m:t>
                          </m:r>
                        </m:sub>
                        <m:sup>
                          <m:r>
                            <a:rPr lang="en-US" sz="2800" b="0" i="1" smtClean="0">
                              <a:solidFill>
                                <a:srgbClr val="FF0000"/>
                              </a:solidFill>
                              <a:latin typeface="Cambria Math" panose="02040503050406030204" pitchFamily="18" charset="0"/>
                            </a:rPr>
                            <m:t>∗</m:t>
                          </m:r>
                        </m:sup>
                      </m:sSubSup>
                      <m:r>
                        <a:rPr lang="en-US" sz="2800" b="0" i="1" smtClean="0">
                          <a:latin typeface="Cambria Math" panose="02040503050406030204" pitchFamily="18" charset="0"/>
                        </a:rPr>
                        <m:t>,</m:t>
                      </m:r>
                      <m:sSubSup>
                        <m:sSubSupPr>
                          <m:ctrlPr>
                            <a:rPr lang="en-US" sz="2800" b="0" i="1" smtClean="0">
                              <a:solidFill>
                                <a:schemeClr val="accent1"/>
                              </a:solidFill>
                              <a:latin typeface="Cambria Math" panose="02040503050406030204" pitchFamily="18" charset="0"/>
                            </a:rPr>
                          </m:ctrlPr>
                        </m:sSubSupPr>
                        <m:e>
                          <m:r>
                            <a:rPr lang="en-US" sz="2800" b="0" i="1" smtClean="0">
                              <a:solidFill>
                                <a:schemeClr val="accent1"/>
                              </a:solidFill>
                              <a:latin typeface="Cambria Math" panose="02040503050406030204" pitchFamily="18" charset="0"/>
                            </a:rPr>
                            <m:t>𝐶</m:t>
                          </m:r>
                        </m:e>
                        <m:sub>
                          <m:r>
                            <a:rPr lang="en-US" sz="2800" b="0" i="1" smtClean="0">
                              <a:solidFill>
                                <a:schemeClr val="accent1"/>
                              </a:solidFill>
                              <a:latin typeface="Cambria Math" panose="02040503050406030204" pitchFamily="18" charset="0"/>
                            </a:rPr>
                            <m:t>1</m:t>
                          </m:r>
                        </m:sub>
                        <m:sup>
                          <m:r>
                            <a:rPr lang="en-US" sz="2800" b="0" i="1" smtClean="0">
                              <a:solidFill>
                                <a:schemeClr val="accent1"/>
                              </a:solidFill>
                              <a:latin typeface="Cambria Math" panose="02040503050406030204" pitchFamily="18" charset="0"/>
                            </a:rPr>
                            <m:t>∗</m:t>
                          </m:r>
                        </m:sup>
                      </m:sSubSup>
                    </m:oMath>
                  </m:oMathPara>
                </a14:m>
                <a:endParaRPr lang="en-US" sz="2800" dirty="0"/>
              </a:p>
            </p:txBody>
          </p:sp>
        </mc:Choice>
        <mc:Fallback>
          <p:sp>
            <p:nvSpPr>
              <p:cNvPr id="16" name="TextBox 15">
                <a:extLst>
                  <a:ext uri="{FF2B5EF4-FFF2-40B4-BE49-F238E27FC236}">
                    <a16:creationId xmlns:a16="http://schemas.microsoft.com/office/drawing/2014/main" id="{624707CB-0D44-9927-5784-135127D0BAB7}"/>
                  </a:ext>
                </a:extLst>
              </p:cNvPr>
              <p:cNvSpPr txBox="1">
                <a:spLocks noRot="1" noChangeAspect="1" noMove="1" noResize="1" noEditPoints="1" noAdjustHandles="1" noChangeArrowheads="1" noChangeShapeType="1" noTextEdit="1"/>
              </p:cNvSpPr>
              <p:nvPr/>
            </p:nvSpPr>
            <p:spPr>
              <a:xfrm>
                <a:off x="3781421" y="2632381"/>
                <a:ext cx="970009" cy="430887"/>
              </a:xfrm>
              <a:prstGeom prst="rect">
                <a:avLst/>
              </a:prstGeom>
              <a:blipFill>
                <a:blip r:embed="rId6"/>
                <a:stretch>
                  <a:fillRect l="-7792" r="-1299" b="-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785648F-C639-D1C3-9FCD-6AC25CB63942}"/>
                  </a:ext>
                </a:extLst>
              </p:cNvPr>
              <p:cNvSpPr txBox="1"/>
              <p:nvPr/>
            </p:nvSpPr>
            <p:spPr>
              <a:xfrm>
                <a:off x="1269543" y="4844297"/>
                <a:ext cx="9652914" cy="892552"/>
              </a:xfrm>
              <a:prstGeom prst="rect">
                <a:avLst/>
              </a:prstGeom>
              <a:noFill/>
            </p:spPr>
            <p:txBody>
              <a:bodyPr wrap="square" rtlCol="0">
                <a:spAutoFit/>
              </a:bodyPr>
              <a:lstStyle/>
              <a:p>
                <a:pPr algn="ctr"/>
                <a:r>
                  <a:rPr lang="en-US" sz="2600" dirty="0"/>
                  <a:t>If </a:t>
                </a:r>
                <a14:m>
                  <m:oMath xmlns:m="http://schemas.openxmlformats.org/officeDocument/2006/math">
                    <m:sSubSup>
                      <m:sSubSupPr>
                        <m:ctrlPr>
                          <a:rPr lang="en-US" sz="2600" b="0" i="1" smtClean="0">
                            <a:solidFill>
                              <a:srgbClr val="FF0000"/>
                            </a:solidFill>
                            <a:latin typeface="Cambria Math" panose="02040503050406030204" pitchFamily="18" charset="0"/>
                          </a:rPr>
                        </m:ctrlPr>
                      </m:sSubSupPr>
                      <m:e>
                        <m:r>
                          <a:rPr lang="en-US" sz="2600" i="1">
                            <a:solidFill>
                              <a:srgbClr val="FF0000"/>
                            </a:solidFill>
                            <a:latin typeface="Cambria Math" panose="02040503050406030204" pitchFamily="18" charset="0"/>
                          </a:rPr>
                          <m:t>𝐶</m:t>
                        </m:r>
                      </m:e>
                      <m:sub>
                        <m:r>
                          <a:rPr lang="en-US" sz="2600" i="1">
                            <a:solidFill>
                              <a:srgbClr val="FF0000"/>
                            </a:solidFill>
                            <a:latin typeface="Cambria Math" panose="02040503050406030204" pitchFamily="18" charset="0"/>
                          </a:rPr>
                          <m:t>0</m:t>
                        </m:r>
                      </m:sub>
                      <m:sup>
                        <m:r>
                          <a:rPr lang="en-US" sz="2600" b="0" i="1" smtClean="0">
                            <a:solidFill>
                              <a:srgbClr val="FF0000"/>
                            </a:solidFill>
                            <a:latin typeface="Cambria Math" panose="02040503050406030204" pitchFamily="18" charset="0"/>
                          </a:rPr>
                          <m:t>∗</m:t>
                        </m:r>
                      </m:sup>
                    </m:sSubSup>
                    <m:r>
                      <a:rPr lang="en-US" sz="2600" i="1">
                        <a:latin typeface="Cambria Math" panose="02040503050406030204" pitchFamily="18" charset="0"/>
                      </a:rPr>
                      <m:t>,</m:t>
                    </m:r>
                    <m:sSubSup>
                      <m:sSubSupPr>
                        <m:ctrlPr>
                          <a:rPr lang="en-US" sz="2600" b="0" i="1" smtClean="0">
                            <a:solidFill>
                              <a:schemeClr val="accent1"/>
                            </a:solidFill>
                            <a:latin typeface="Cambria Math" panose="02040503050406030204" pitchFamily="18" charset="0"/>
                          </a:rPr>
                        </m:ctrlPr>
                      </m:sSubSupPr>
                      <m:e>
                        <m:r>
                          <a:rPr lang="en-US" sz="2600" i="1">
                            <a:solidFill>
                              <a:schemeClr val="accent1"/>
                            </a:solidFill>
                            <a:latin typeface="Cambria Math" panose="02040503050406030204" pitchFamily="18" charset="0"/>
                          </a:rPr>
                          <m:t>𝐶</m:t>
                        </m:r>
                      </m:e>
                      <m:sub>
                        <m:r>
                          <a:rPr lang="en-US" sz="2600" i="1">
                            <a:solidFill>
                              <a:schemeClr val="accent1"/>
                            </a:solidFill>
                            <a:latin typeface="Cambria Math" panose="02040503050406030204" pitchFamily="18" charset="0"/>
                          </a:rPr>
                          <m:t>1</m:t>
                        </m:r>
                      </m:sub>
                      <m:sup>
                        <m:r>
                          <a:rPr lang="en-US" sz="2600" b="0" i="1" smtClean="0">
                            <a:solidFill>
                              <a:schemeClr val="accent1"/>
                            </a:solidFill>
                            <a:latin typeface="Cambria Math" panose="02040503050406030204" pitchFamily="18" charset="0"/>
                          </a:rPr>
                          <m:t>∗</m:t>
                        </m:r>
                      </m:sup>
                    </m:sSubSup>
                  </m:oMath>
                </a14:m>
                <a:r>
                  <a:rPr lang="en-US" sz="2600" dirty="0"/>
                  <a:t> differ at some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m:t>
                        </m:r>
                      </m:sup>
                    </m:sSup>
                  </m:oMath>
                </a14:m>
                <a:r>
                  <a:rPr lang="en-US" sz="2600" dirty="0"/>
                  <a:t>, then reduction </a:t>
                </a:r>
                <a:r>
                  <a:rPr lang="en-US" sz="2600" b="1" dirty="0"/>
                  <a:t>shouldn’t</a:t>
                </a:r>
                <a:r>
                  <a:rPr lang="en-US" sz="2600" dirty="0"/>
                  <a:t> break </a:t>
                </a:r>
                <a14:m>
                  <m:oMath xmlns:m="http://schemas.openxmlformats.org/officeDocument/2006/math">
                    <m:r>
                      <a:rPr lang="en-US" sz="2600" b="0" i="1" smtClean="0">
                        <a:latin typeface="Cambria Math" panose="02040503050406030204" pitchFamily="18" charset="0"/>
                      </a:rPr>
                      <m:t>𝑃</m:t>
                    </m:r>
                  </m:oMath>
                </a14:m>
                <a:r>
                  <a:rPr lang="en-US" sz="2600" dirty="0"/>
                  <a:t>.</a:t>
                </a:r>
              </a:p>
              <a:p>
                <a:pPr algn="ctr"/>
                <a:r>
                  <a:rPr lang="en-US" sz="2600" dirty="0"/>
                  <a:t>Otherwise, </a:t>
                </a:r>
                <a14:m>
                  <m:oMath xmlns:m="http://schemas.openxmlformats.org/officeDocument/2006/math">
                    <m:r>
                      <a:rPr lang="en-US" sz="2600" b="0" i="1" smtClean="0">
                        <a:latin typeface="Cambria Math" panose="02040503050406030204" pitchFamily="18" charset="0"/>
                      </a:rPr>
                      <m:t>𝑃</m:t>
                    </m:r>
                  </m:oMath>
                </a14:m>
                <a:r>
                  <a:rPr lang="en-US" sz="2600" dirty="0"/>
                  <a:t> is broken unconditionally.</a:t>
                </a:r>
              </a:p>
            </p:txBody>
          </p:sp>
        </mc:Choice>
        <mc:Fallback>
          <p:sp>
            <p:nvSpPr>
              <p:cNvPr id="17" name="TextBox 16">
                <a:extLst>
                  <a:ext uri="{FF2B5EF4-FFF2-40B4-BE49-F238E27FC236}">
                    <a16:creationId xmlns:a16="http://schemas.microsoft.com/office/drawing/2014/main" id="{A785648F-C639-D1C3-9FCD-6AC25CB63942}"/>
                  </a:ext>
                </a:extLst>
              </p:cNvPr>
              <p:cNvSpPr txBox="1">
                <a:spLocks noRot="1" noChangeAspect="1" noMove="1" noResize="1" noEditPoints="1" noAdjustHandles="1" noChangeArrowheads="1" noChangeShapeType="1" noTextEdit="1"/>
              </p:cNvSpPr>
              <p:nvPr/>
            </p:nvSpPr>
            <p:spPr>
              <a:xfrm>
                <a:off x="1269543" y="4844297"/>
                <a:ext cx="9652914" cy="892552"/>
              </a:xfrm>
              <a:prstGeom prst="rect">
                <a:avLst/>
              </a:prstGeom>
              <a:blipFill>
                <a:blip r:embed="rId7"/>
                <a:stretch>
                  <a:fillRect t="-5634" b="-169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2917C7-46A8-DA20-2626-24421A856B96}"/>
                  </a:ext>
                </a:extLst>
              </p:cNvPr>
              <p:cNvSpPr txBox="1"/>
              <p:nvPr/>
            </p:nvSpPr>
            <p:spPr>
              <a:xfrm>
                <a:off x="1609767" y="5773151"/>
                <a:ext cx="8314475" cy="461665"/>
              </a:xfrm>
              <a:prstGeom prst="rect">
                <a:avLst/>
              </a:prstGeom>
              <a:noFill/>
              <a:ln w="25400">
                <a:solidFill>
                  <a:srgbClr val="FF0000"/>
                </a:solidFill>
              </a:ln>
            </p:spPr>
            <p:txBody>
              <a:bodyPr wrap="square" rtlCol="0">
                <a:spAutoFit/>
              </a:bodyPr>
              <a:lstStyle/>
              <a:p>
                <a:pPr algn="ctr"/>
                <a:r>
                  <a:rPr lang="en-US" sz="2400" dirty="0">
                    <a:solidFill>
                      <a:srgbClr val="FF0000"/>
                    </a:solidFill>
                  </a:rPr>
                  <a:t>Reduction can’t tell, unless it checks at </a:t>
                </a:r>
                <a14:m>
                  <m:oMath xmlns:m="http://schemas.openxmlformats.org/officeDocument/2006/math">
                    <m:sSup>
                      <m:sSupPr>
                        <m:ctrlPr>
                          <a:rPr lang="en-US" sz="2400" b="0" i="1" smtClean="0">
                            <a:solidFill>
                              <a:srgbClr val="FF0000"/>
                            </a:solidFill>
                            <a:latin typeface="Cambria Math" panose="02040503050406030204" pitchFamily="18" charset="0"/>
                          </a:rPr>
                        </m:ctrlPr>
                      </m:sSupPr>
                      <m:e>
                        <m:r>
                          <a:rPr lang="en-US" sz="2400" b="0" i="1" smtClean="0">
                            <a:solidFill>
                              <a:srgbClr val="FF0000"/>
                            </a:solidFill>
                            <a:latin typeface="Cambria Math" panose="02040503050406030204" pitchFamily="18" charset="0"/>
                          </a:rPr>
                          <m:t>𝑥</m:t>
                        </m:r>
                      </m:e>
                      <m:sup>
                        <m:r>
                          <a:rPr lang="en-US" sz="2400" b="0" i="1" smtClean="0">
                            <a:solidFill>
                              <a:srgbClr val="FF0000"/>
                            </a:solidFill>
                            <a:latin typeface="Cambria Math" panose="02040503050406030204" pitchFamily="18" charset="0"/>
                          </a:rPr>
                          <m:t>∗</m:t>
                        </m:r>
                      </m:sup>
                    </m:sSup>
                  </m:oMath>
                </a14:m>
                <a:endParaRPr lang="en-US" sz="2400" dirty="0">
                  <a:solidFill>
                    <a:srgbClr val="FF0000"/>
                  </a:solidFill>
                </a:endParaRPr>
              </a:p>
            </p:txBody>
          </p:sp>
        </mc:Choice>
        <mc:Fallback xmlns="">
          <p:sp>
            <p:nvSpPr>
              <p:cNvPr id="20" name="TextBox 19">
                <a:extLst>
                  <a:ext uri="{FF2B5EF4-FFF2-40B4-BE49-F238E27FC236}">
                    <a16:creationId xmlns:a16="http://schemas.microsoft.com/office/drawing/2014/main" id="{5F2917C7-46A8-DA20-2626-24421A856B96}"/>
                  </a:ext>
                </a:extLst>
              </p:cNvPr>
              <p:cNvSpPr txBox="1">
                <a:spLocks noRot="1" noChangeAspect="1" noMove="1" noResize="1" noEditPoints="1" noAdjustHandles="1" noChangeArrowheads="1" noChangeShapeType="1" noTextEdit="1"/>
              </p:cNvSpPr>
              <p:nvPr/>
            </p:nvSpPr>
            <p:spPr>
              <a:xfrm>
                <a:off x="1609767" y="5773151"/>
                <a:ext cx="8314475" cy="461665"/>
              </a:xfrm>
              <a:prstGeom prst="rect">
                <a:avLst/>
              </a:prstGeom>
              <a:blipFill>
                <a:blip r:embed="rId8"/>
                <a:stretch>
                  <a:fillRect t="-5000" b="-25000"/>
                </a:stretch>
              </a:blipFill>
              <a:ln w="254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612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B620DAE-6C5F-243B-BC05-3FC7631CAC33}"/>
                  </a:ext>
                </a:extLst>
              </p:cNvPr>
              <p:cNvSpPr txBox="1"/>
              <p:nvPr/>
            </p:nvSpPr>
            <p:spPr>
              <a:xfrm>
                <a:off x="3681112" y="4952242"/>
                <a:ext cx="6942005" cy="430887"/>
              </a:xfrm>
              <a:prstGeom prst="rect">
                <a:avLst/>
              </a:prstGeom>
              <a:noFill/>
            </p:spPr>
            <p:txBody>
              <a:bodyPr wrap="square" lIns="0" tIns="0" rIns="0" bIns="0" rtlCol="0" anchor="ctr">
                <a:spAutoFit/>
              </a:bodyPr>
              <a:lstStyle/>
              <a:p>
                <a:pPr algn="ctr"/>
                <a:r>
                  <a:rPr lang="en-US" sz="2800" b="0" dirty="0"/>
                  <a:t>If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𝐿</m:t>
                    </m:r>
                  </m:oMath>
                </a14:m>
                <a:r>
                  <a:rPr lang="en-US" sz="2800" dirty="0"/>
                  <a:t>, any cheating proof should be rejected </a:t>
                </a:r>
              </a:p>
            </p:txBody>
          </p:sp>
        </mc:Choice>
        <mc:Fallback xmlns="">
          <p:sp>
            <p:nvSpPr>
              <p:cNvPr id="16" name="TextBox 15">
                <a:extLst>
                  <a:ext uri="{FF2B5EF4-FFF2-40B4-BE49-F238E27FC236}">
                    <a16:creationId xmlns:a16="http://schemas.microsoft.com/office/drawing/2014/main" id="{1B620DAE-6C5F-243B-BC05-3FC7631CAC33}"/>
                  </a:ext>
                </a:extLst>
              </p:cNvPr>
              <p:cNvSpPr txBox="1">
                <a:spLocks noRot="1" noChangeAspect="1" noMove="1" noResize="1" noEditPoints="1" noAdjustHandles="1" noChangeArrowheads="1" noChangeShapeType="1" noTextEdit="1"/>
              </p:cNvSpPr>
              <p:nvPr/>
            </p:nvSpPr>
            <p:spPr>
              <a:xfrm>
                <a:off x="3681112" y="4952242"/>
                <a:ext cx="6942005" cy="430887"/>
              </a:xfrm>
              <a:prstGeom prst="rect">
                <a:avLst/>
              </a:prstGeom>
              <a:blipFill>
                <a:blip r:embed="rId3"/>
                <a:stretch>
                  <a:fillRect l="-1460" t="-22857" r="-2737" b="-4857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07CF8313-5A5B-7D6A-7266-E9634AFEDA34}"/>
              </a:ext>
            </a:extLst>
          </p:cNvPr>
          <p:cNvSpPr>
            <a:spLocks noGrp="1"/>
          </p:cNvSpPr>
          <p:nvPr>
            <p:ph type="title"/>
          </p:nvPr>
        </p:nvSpPr>
        <p:spPr/>
        <p:txBody>
          <a:bodyPr/>
          <a:lstStyle/>
          <a:p>
            <a:r>
              <a:rPr lang="en-US" dirty="0"/>
              <a:t>Broader Perspective</a:t>
            </a:r>
          </a:p>
        </p:txBody>
      </p:sp>
      <p:sp>
        <p:nvSpPr>
          <p:cNvPr id="4" name="TextBox 3">
            <a:extLst>
              <a:ext uri="{FF2B5EF4-FFF2-40B4-BE49-F238E27FC236}">
                <a16:creationId xmlns:a16="http://schemas.microsoft.com/office/drawing/2014/main" id="{55FFCE8A-EB33-C95C-9273-5261132CCA3A}"/>
              </a:ext>
            </a:extLst>
          </p:cNvPr>
          <p:cNvSpPr txBox="1"/>
          <p:nvPr/>
        </p:nvSpPr>
        <p:spPr>
          <a:xfrm>
            <a:off x="1490478" y="5834783"/>
            <a:ext cx="8024071" cy="492443"/>
          </a:xfrm>
          <a:prstGeom prst="rect">
            <a:avLst/>
          </a:prstGeom>
          <a:noFill/>
          <a:ln w="25400">
            <a:noFill/>
          </a:ln>
        </p:spPr>
        <p:txBody>
          <a:bodyPr wrap="square" rtlCol="0">
            <a:spAutoFit/>
          </a:bodyPr>
          <a:lstStyle/>
          <a:p>
            <a:r>
              <a:rPr lang="en-US" sz="2600" dirty="0">
                <a:solidFill>
                  <a:srgbClr val="0070C0"/>
                </a:solidFill>
              </a:rPr>
              <a:t>[Gentry-Wichs’10]</a:t>
            </a:r>
            <a:r>
              <a:rPr lang="en-US" sz="2600" dirty="0"/>
              <a:t> impossibility for SNARGs</a:t>
            </a:r>
          </a:p>
        </p:txBody>
      </p:sp>
      <p:sp>
        <p:nvSpPr>
          <p:cNvPr id="12" name="TextBox 11">
            <a:extLst>
              <a:ext uri="{FF2B5EF4-FFF2-40B4-BE49-F238E27FC236}">
                <a16:creationId xmlns:a16="http://schemas.microsoft.com/office/drawing/2014/main" id="{AEE3EE1E-FAC7-BD4C-22C1-2FBE12FFF757}"/>
              </a:ext>
            </a:extLst>
          </p:cNvPr>
          <p:cNvSpPr txBox="1"/>
          <p:nvPr/>
        </p:nvSpPr>
        <p:spPr>
          <a:xfrm>
            <a:off x="1312211" y="4906076"/>
            <a:ext cx="2368901" cy="523220"/>
          </a:xfrm>
          <a:prstGeom prst="rect">
            <a:avLst/>
          </a:prstGeom>
          <a:noFill/>
        </p:spPr>
        <p:txBody>
          <a:bodyPr wrap="square">
            <a:spAutoFit/>
          </a:bodyPr>
          <a:lstStyle/>
          <a:p>
            <a:pPr algn="ctr"/>
            <a:r>
              <a:rPr lang="en-US" sz="2800" b="1" dirty="0"/>
              <a:t>Soundness:</a:t>
            </a:r>
          </a:p>
        </p:txBody>
      </p:sp>
      <p:sp>
        <p:nvSpPr>
          <p:cNvPr id="17" name="Rounded Rectangle 16">
            <a:extLst>
              <a:ext uri="{FF2B5EF4-FFF2-40B4-BE49-F238E27FC236}">
                <a16:creationId xmlns:a16="http://schemas.microsoft.com/office/drawing/2014/main" id="{57349B86-6A20-15C7-D017-31D549562B78}"/>
              </a:ext>
            </a:extLst>
          </p:cNvPr>
          <p:cNvSpPr/>
          <p:nvPr/>
        </p:nvSpPr>
        <p:spPr>
          <a:xfrm>
            <a:off x="3463092" y="4921463"/>
            <a:ext cx="1590456" cy="49244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0B6C66-50DF-437C-621B-934AF41639B3}"/>
              </a:ext>
            </a:extLst>
          </p:cNvPr>
          <p:cNvSpPr txBox="1"/>
          <p:nvPr/>
        </p:nvSpPr>
        <p:spPr>
          <a:xfrm>
            <a:off x="2360597" y="2119665"/>
            <a:ext cx="7009369" cy="523220"/>
          </a:xfrm>
          <a:prstGeom prst="rect">
            <a:avLst/>
          </a:prstGeom>
          <a:noFill/>
        </p:spPr>
        <p:txBody>
          <a:bodyPr wrap="square">
            <a:spAutoFit/>
          </a:bodyPr>
          <a:lstStyle/>
          <a:p>
            <a:r>
              <a:rPr lang="en-US" sz="2800" b="1" u="sng" dirty="0"/>
              <a:t>Example:</a:t>
            </a:r>
            <a:r>
              <a:rPr lang="en-US" sz="2800" b="1" dirty="0"/>
              <a:t> Non-Interactive Proofs</a:t>
            </a:r>
            <a:endParaRPr lang="en-US" sz="2800" i="1" dirty="0"/>
          </a:p>
        </p:txBody>
      </p:sp>
      <p:pic>
        <p:nvPicPr>
          <p:cNvPr id="14" name="Picture 13">
            <a:extLst>
              <a:ext uri="{FF2B5EF4-FFF2-40B4-BE49-F238E27FC236}">
                <a16:creationId xmlns:a16="http://schemas.microsoft.com/office/drawing/2014/main" id="{AF2F1E2E-1191-3500-EB98-546F6D922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26448" y="2944885"/>
            <a:ext cx="786298" cy="898131"/>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2ED0AB9-2F81-7FE4-A093-4E263058ED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440" y="3055749"/>
            <a:ext cx="851652" cy="898130"/>
          </a:xfrm>
          <a:prstGeom prst="rect">
            <a:avLst/>
          </a:prstGeom>
        </p:spPr>
      </p:pic>
      <p:sp>
        <p:nvSpPr>
          <p:cNvPr id="20" name="Right Arrow 19">
            <a:extLst>
              <a:ext uri="{FF2B5EF4-FFF2-40B4-BE49-F238E27FC236}">
                <a16:creationId xmlns:a16="http://schemas.microsoft.com/office/drawing/2014/main" id="{CB05BE80-B466-1A95-29EE-3A772EF26C01}"/>
              </a:ext>
            </a:extLst>
          </p:cNvPr>
          <p:cNvSpPr/>
          <p:nvPr/>
        </p:nvSpPr>
        <p:spPr>
          <a:xfrm>
            <a:off x="4110033" y="3504814"/>
            <a:ext cx="2829694" cy="676405"/>
          </a:xfrm>
          <a:prstGeom prst="rightArrow">
            <a:avLst>
              <a:gd name="adj1" fmla="val 39039"/>
              <a:gd name="adj2" fmla="val 97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FC5E445-4957-FF67-8117-628892FEBBEA}"/>
                  </a:ext>
                </a:extLst>
              </p:cNvPr>
              <p:cNvSpPr txBox="1"/>
              <p:nvPr/>
            </p:nvSpPr>
            <p:spPr>
              <a:xfrm>
                <a:off x="2264344" y="3148330"/>
                <a:ext cx="6098058"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𝐿</m:t>
                      </m:r>
                      <m:r>
                        <a:rPr lang="en-US" sz="2800" b="0" i="1" smtClean="0">
                          <a:latin typeface="Cambria Math" panose="02040503050406030204" pitchFamily="18" charset="0"/>
                        </a:rPr>
                        <m:t>”</m:t>
                      </m:r>
                    </m:oMath>
                  </m:oMathPara>
                </a14:m>
                <a:endParaRPr lang="en-US" sz="2800" i="1" dirty="0"/>
              </a:p>
            </p:txBody>
          </p:sp>
        </mc:Choice>
        <mc:Fallback xmlns="">
          <p:sp>
            <p:nvSpPr>
              <p:cNvPr id="21" name="TextBox 20">
                <a:extLst>
                  <a:ext uri="{FF2B5EF4-FFF2-40B4-BE49-F238E27FC236}">
                    <a16:creationId xmlns:a16="http://schemas.microsoft.com/office/drawing/2014/main" id="{4FC5E445-4957-FF67-8117-628892FEBBEA}"/>
                  </a:ext>
                </a:extLst>
              </p:cNvPr>
              <p:cNvSpPr txBox="1">
                <a:spLocks noRot="1" noChangeAspect="1" noMove="1" noResize="1" noEditPoints="1" noAdjustHandles="1" noChangeArrowheads="1" noChangeShapeType="1" noTextEdit="1"/>
              </p:cNvSpPr>
              <p:nvPr/>
            </p:nvSpPr>
            <p:spPr>
              <a:xfrm>
                <a:off x="2264344" y="3148330"/>
                <a:ext cx="609805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5563493-DF1F-80FB-3A20-CDC538A48C26}"/>
                  </a:ext>
                </a:extLst>
              </p:cNvPr>
              <p:cNvSpPr txBox="1"/>
              <p:nvPr/>
            </p:nvSpPr>
            <p:spPr>
              <a:xfrm>
                <a:off x="7582470" y="2148123"/>
                <a:ext cx="2053413" cy="477054"/>
              </a:xfrm>
              <a:prstGeom prst="rect">
                <a:avLst/>
              </a:prstGeom>
              <a:noFill/>
            </p:spPr>
            <p:txBody>
              <a:bodyPr wrap="square">
                <a:spAutoFit/>
              </a:bodyPr>
              <a:lstStyle/>
              <a:p>
                <a:r>
                  <a:rPr lang="en-US" sz="2500" dirty="0"/>
                  <a:t>(for </a:t>
                </a:r>
                <a14:m>
                  <m:oMath xmlns:m="http://schemas.openxmlformats.org/officeDocument/2006/math">
                    <m:r>
                      <a:rPr lang="en-US" sz="2500" i="1">
                        <a:latin typeface="Cambria Math" panose="02040503050406030204" pitchFamily="18" charset="0"/>
                      </a:rPr>
                      <m:t>𝐿</m:t>
                    </m:r>
                    <m:r>
                      <a:rPr lang="en-US" sz="2500" i="1">
                        <a:latin typeface="Cambria Math" panose="02040503050406030204" pitchFamily="18" charset="0"/>
                      </a:rPr>
                      <m:t>∈</m:t>
                    </m:r>
                    <m:r>
                      <a:rPr lang="en-US" sz="2500" i="1">
                        <a:latin typeface="Cambria Math" panose="02040503050406030204" pitchFamily="18" charset="0"/>
                      </a:rPr>
                      <m:t>𝑁𝑃</m:t>
                    </m:r>
                  </m:oMath>
                </a14:m>
                <a:r>
                  <a:rPr lang="en-US" sz="2500" dirty="0"/>
                  <a:t>)</a:t>
                </a:r>
              </a:p>
            </p:txBody>
          </p:sp>
        </mc:Choice>
        <mc:Fallback xmlns="">
          <p:sp>
            <p:nvSpPr>
              <p:cNvPr id="23" name="TextBox 22">
                <a:extLst>
                  <a:ext uri="{FF2B5EF4-FFF2-40B4-BE49-F238E27FC236}">
                    <a16:creationId xmlns:a16="http://schemas.microsoft.com/office/drawing/2014/main" id="{65563493-DF1F-80FB-3A20-CDC538A48C26}"/>
                  </a:ext>
                </a:extLst>
              </p:cNvPr>
              <p:cNvSpPr txBox="1">
                <a:spLocks noRot="1" noChangeAspect="1" noMove="1" noResize="1" noEditPoints="1" noAdjustHandles="1" noChangeArrowheads="1" noChangeShapeType="1" noTextEdit="1"/>
              </p:cNvSpPr>
              <p:nvPr/>
            </p:nvSpPr>
            <p:spPr>
              <a:xfrm>
                <a:off x="7582470" y="2148123"/>
                <a:ext cx="2053413" cy="477054"/>
              </a:xfrm>
              <a:prstGeom prst="rect">
                <a:avLst/>
              </a:prstGeom>
              <a:blipFill>
                <a:blip r:embed="rId7"/>
                <a:stretch>
                  <a:fillRect l="-5556" t="-7692" b="-28205"/>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E4B363C8-7600-054C-0C2F-B36649902C0A}"/>
              </a:ext>
            </a:extLst>
          </p:cNvPr>
          <p:cNvSpPr txBox="1"/>
          <p:nvPr/>
        </p:nvSpPr>
        <p:spPr>
          <a:xfrm>
            <a:off x="2765493" y="4359366"/>
            <a:ext cx="3421694" cy="523220"/>
          </a:xfrm>
          <a:prstGeom prst="rect">
            <a:avLst/>
          </a:prstGeom>
          <a:noFill/>
          <a:ln w="25400">
            <a:noFill/>
          </a:ln>
        </p:spPr>
        <p:txBody>
          <a:bodyPr wrap="square">
            <a:spAutoFit/>
          </a:bodyPr>
          <a:lstStyle/>
          <a:p>
            <a:pPr algn="ctr"/>
            <a:r>
              <a:rPr lang="en-US" sz="2800" b="1" dirty="0">
                <a:solidFill>
                  <a:srgbClr val="FF0000"/>
                </a:solidFill>
              </a:rPr>
              <a:t>Non-Falsifiable!</a:t>
            </a:r>
          </a:p>
        </p:txBody>
      </p:sp>
      <p:sp>
        <p:nvSpPr>
          <p:cNvPr id="3" name="TextBox 2">
            <a:extLst>
              <a:ext uri="{FF2B5EF4-FFF2-40B4-BE49-F238E27FC236}">
                <a16:creationId xmlns:a16="http://schemas.microsoft.com/office/drawing/2014/main" id="{803D401E-EE10-0C28-8CF0-F83BE9722A3F}"/>
              </a:ext>
            </a:extLst>
          </p:cNvPr>
          <p:cNvSpPr txBox="1"/>
          <p:nvPr/>
        </p:nvSpPr>
        <p:spPr>
          <a:xfrm>
            <a:off x="1546074" y="1442134"/>
            <a:ext cx="10332554" cy="523220"/>
          </a:xfrm>
          <a:prstGeom prst="rect">
            <a:avLst/>
          </a:prstGeom>
          <a:noFill/>
        </p:spPr>
        <p:txBody>
          <a:bodyPr wrap="square">
            <a:spAutoFit/>
          </a:bodyPr>
          <a:lstStyle/>
          <a:p>
            <a:r>
              <a:rPr lang="en-US" sz="2800" dirty="0"/>
              <a:t>Such non-falsifiability appears in many other places in crypto</a:t>
            </a:r>
          </a:p>
        </p:txBody>
      </p:sp>
    </p:spTree>
    <p:extLst>
      <p:ext uri="{BB962C8B-B14F-4D97-AF65-F5344CB8AC3E}">
        <p14:creationId xmlns:p14="http://schemas.microsoft.com/office/powerpoint/2010/main" val="8933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12" grpId="0"/>
      <p:bldP spid="17" grpId="0" animBg="1"/>
      <p:bldP spid="9" grpId="0"/>
      <p:bldP spid="20" grpId="0" animBg="1"/>
      <p:bldP spid="21" grpId="0"/>
      <p:bldP spid="23" grpId="0"/>
      <p:bldP spid="2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50AC1F1-3C84-9137-B7DF-30A2FDBBF1AF}"/>
                  </a:ext>
                </a:extLst>
              </p:cNvPr>
              <p:cNvSpPr txBox="1"/>
              <p:nvPr/>
            </p:nvSpPr>
            <p:spPr>
              <a:xfrm>
                <a:off x="4159250" y="1081468"/>
                <a:ext cx="7200900" cy="984180"/>
              </a:xfrm>
              <a:prstGeom prst="rect">
                <a:avLst/>
              </a:prstGeom>
              <a:noFill/>
            </p:spPr>
            <p:txBody>
              <a:bodyPr wrap="square" rtlCol="0">
                <a:spAutoFit/>
              </a:bodyPr>
              <a:lstStyle/>
              <a:p>
                <a:pPr algn="ctr"/>
                <a:r>
                  <a:rPr lang="en-US" sz="2800" dirty="0">
                    <a:solidFill>
                      <a:srgbClr val="FF0000"/>
                    </a:solidFill>
                  </a:rPr>
                  <a:t>Reduction checks </a:t>
                </a:r>
                <a14:m>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0</m:t>
                        </m:r>
                      </m:sub>
                    </m:sSub>
                    <m:d>
                      <m:dPr>
                        <m:ctrlPr>
                          <a:rPr lang="en-US" sz="2800" b="0" i="1" smtClean="0">
                            <a:solidFill>
                              <a:srgbClr val="FF0000"/>
                            </a:solidFill>
                            <a:latin typeface="Cambria Math" panose="02040503050406030204" pitchFamily="18" charset="0"/>
                          </a:rPr>
                        </m:ctrlPr>
                      </m:dPr>
                      <m:e>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𝑥</m:t>
                            </m:r>
                          </m:e>
                          <m:sup>
                            <m:r>
                              <a:rPr lang="en-US" sz="2800" b="0" i="1" smtClean="0">
                                <a:solidFill>
                                  <a:srgbClr val="FF0000"/>
                                </a:solidFill>
                                <a:latin typeface="Cambria Math" panose="02040503050406030204" pitchFamily="18" charset="0"/>
                              </a:rPr>
                              <m:t>∗</m:t>
                            </m:r>
                          </m:sup>
                        </m:sSup>
                      </m:e>
                    </m:d>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1</m:t>
                        </m:r>
                      </m:sub>
                    </m:sSub>
                    <m:r>
                      <a:rPr lang="en-US" sz="2800" b="0" i="1" smtClean="0">
                        <a:solidFill>
                          <a:srgbClr val="FF0000"/>
                        </a:solidFill>
                        <a:latin typeface="Cambria Math" panose="02040503050406030204" pitchFamily="18" charset="0"/>
                      </a:rPr>
                      <m:t>(</m:t>
                    </m:r>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𝑥</m:t>
                        </m:r>
                      </m:e>
                      <m:sup>
                        <m:r>
                          <a:rPr lang="en-US" sz="2800" b="0" i="1" smtClean="0">
                            <a:solidFill>
                              <a:srgbClr val="FF0000"/>
                            </a:solidFill>
                            <a:latin typeface="Cambria Math" panose="02040503050406030204" pitchFamily="18" charset="0"/>
                          </a:rPr>
                          <m:t>∗</m:t>
                        </m:r>
                      </m:sup>
                    </m:sSup>
                    <m:r>
                      <a:rPr lang="en-US" sz="2800" b="0" i="1" smtClean="0">
                        <a:solidFill>
                          <a:srgbClr val="FF0000"/>
                        </a:solidFill>
                        <a:latin typeface="Cambria Math" panose="02040503050406030204" pitchFamily="18" charset="0"/>
                      </a:rPr>
                      <m:t>)</m:t>
                    </m:r>
                  </m:oMath>
                </a14:m>
                <a:r>
                  <a:rPr lang="en-US" sz="2800" dirty="0">
                    <a:solidFill>
                      <a:srgbClr val="FF0000"/>
                    </a:solidFill>
                  </a:rPr>
                  <a:t> for every </a:t>
                </a:r>
                <a14:m>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𝑥</m:t>
                        </m:r>
                      </m:e>
                      <m:sup>
                        <m:r>
                          <a:rPr lang="en-US" sz="2800" b="0" i="1" smtClean="0">
                            <a:solidFill>
                              <a:srgbClr val="FF0000"/>
                            </a:solidFill>
                            <a:latin typeface="Cambria Math" panose="02040503050406030204" pitchFamily="18" charset="0"/>
                          </a:rPr>
                          <m:t>∗</m:t>
                        </m:r>
                      </m:sup>
                    </m:sSup>
                  </m:oMath>
                </a14:m>
                <a:r>
                  <a:rPr lang="en-US" sz="2800" dirty="0">
                    <a:solidFill>
                      <a:srgbClr val="FF0000"/>
                    </a:solidFill>
                  </a:rPr>
                  <a:t> </a:t>
                </a:r>
              </a:p>
              <a:p>
                <a:pPr algn="ctr"/>
                <a:r>
                  <a:rPr lang="en-US" sz="2800" dirty="0">
                    <a:solidFill>
                      <a:srgbClr val="FF0000"/>
                    </a:solidFill>
                  </a:rPr>
                  <a:t>with </a:t>
                </a:r>
                <a14:m>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2</m:t>
                        </m:r>
                      </m:e>
                      <m:sup>
                        <m:r>
                          <a:rPr lang="en-US" sz="2800" b="0" i="1" smtClean="0">
                            <a:solidFill>
                              <a:srgbClr val="FF0000"/>
                            </a:solidFill>
                            <a:latin typeface="Cambria Math" panose="02040503050406030204" pitchFamily="18" charset="0"/>
                          </a:rPr>
                          <m:t>|</m:t>
                        </m:r>
                        <m:sSup>
                          <m:sSupPr>
                            <m:ctrlPr>
                              <a:rPr lang="en-US" sz="2800" b="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𝑥</m:t>
                            </m:r>
                          </m:e>
                          <m:sup>
                            <m:r>
                              <a:rPr lang="en-US" sz="2800" b="0" i="1" smtClean="0">
                                <a:solidFill>
                                  <a:srgbClr val="FF0000"/>
                                </a:solidFill>
                                <a:latin typeface="Cambria Math" panose="02040503050406030204" pitchFamily="18" charset="0"/>
                              </a:rPr>
                              <m:t>∗</m:t>
                            </m:r>
                          </m:sup>
                        </m:sSup>
                        <m:r>
                          <a:rPr lang="en-US" sz="2800" b="0" i="1" smtClean="0">
                            <a:solidFill>
                              <a:srgbClr val="FF0000"/>
                            </a:solidFill>
                            <a:latin typeface="Cambria Math" panose="02040503050406030204" pitchFamily="18" charset="0"/>
                          </a:rPr>
                          <m:t>|</m:t>
                        </m:r>
                      </m:sup>
                    </m:sSup>
                  </m:oMath>
                </a14:m>
                <a:r>
                  <a:rPr lang="en-US" sz="2800" dirty="0">
                    <a:solidFill>
                      <a:srgbClr val="FF0000"/>
                    </a:solidFill>
                  </a:rPr>
                  <a:t>-loss</a:t>
                </a:r>
              </a:p>
            </p:txBody>
          </p:sp>
        </mc:Choice>
        <mc:Fallback xmlns="">
          <p:sp>
            <p:nvSpPr>
              <p:cNvPr id="4" name="TextBox 3">
                <a:extLst>
                  <a:ext uri="{FF2B5EF4-FFF2-40B4-BE49-F238E27FC236}">
                    <a16:creationId xmlns:a16="http://schemas.microsoft.com/office/drawing/2014/main" id="{750AC1F1-3C84-9137-B7DF-30A2FDBBF1AF}"/>
                  </a:ext>
                </a:extLst>
              </p:cNvPr>
              <p:cNvSpPr txBox="1">
                <a:spLocks noRot="1" noChangeAspect="1" noMove="1" noResize="1" noEditPoints="1" noAdjustHandles="1" noChangeArrowheads="1" noChangeShapeType="1" noTextEdit="1"/>
              </p:cNvSpPr>
              <p:nvPr/>
            </p:nvSpPr>
            <p:spPr>
              <a:xfrm>
                <a:off x="4159250" y="1081468"/>
                <a:ext cx="7200900" cy="984180"/>
              </a:xfrm>
              <a:prstGeom prst="rect">
                <a:avLst/>
              </a:prstGeom>
              <a:blipFill>
                <a:blip r:embed="rId2"/>
                <a:stretch>
                  <a:fillRect l="-528" t="-5063" b="-1645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FEF5A57-CFEC-82DA-F666-549C61AE608E}"/>
              </a:ext>
            </a:extLst>
          </p:cNvPr>
          <p:cNvSpPr txBox="1"/>
          <p:nvPr/>
        </p:nvSpPr>
        <p:spPr>
          <a:xfrm>
            <a:off x="914400" y="1941831"/>
            <a:ext cx="2590800" cy="523220"/>
          </a:xfrm>
          <a:prstGeom prst="rect">
            <a:avLst/>
          </a:prstGeom>
          <a:noFill/>
        </p:spPr>
        <p:txBody>
          <a:bodyPr wrap="square">
            <a:spAutoFit/>
          </a:bodyPr>
          <a:lstStyle/>
          <a:p>
            <a:r>
              <a:rPr lang="en-US" sz="2800" b="1" dirty="0">
                <a:solidFill>
                  <a:schemeClr val="bg2">
                    <a:lumMod val="25000"/>
                  </a:schemeClr>
                </a:solidFill>
              </a:rPr>
              <a:t>Previous Works: </a:t>
            </a:r>
          </a:p>
        </p:txBody>
      </p:sp>
      <p:cxnSp>
        <p:nvCxnSpPr>
          <p:cNvPr id="7" name="Straight Connector 6">
            <a:extLst>
              <a:ext uri="{FF2B5EF4-FFF2-40B4-BE49-F238E27FC236}">
                <a16:creationId xmlns:a16="http://schemas.microsoft.com/office/drawing/2014/main" id="{E653329F-5331-20BA-074C-ABDB79B6424A}"/>
              </a:ext>
            </a:extLst>
          </p:cNvPr>
          <p:cNvCxnSpPr>
            <a:cxnSpLocks/>
          </p:cNvCxnSpPr>
          <p:nvPr/>
        </p:nvCxnSpPr>
        <p:spPr>
          <a:xfrm>
            <a:off x="4191000" y="2203441"/>
            <a:ext cx="7137400" cy="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39574D-22E9-63F4-0F89-0C7B32313B89}"/>
              </a:ext>
            </a:extLst>
          </p:cNvPr>
          <p:cNvSpPr txBox="1"/>
          <p:nvPr/>
        </p:nvSpPr>
        <p:spPr>
          <a:xfrm>
            <a:off x="1524000" y="4727550"/>
            <a:ext cx="2590800" cy="523220"/>
          </a:xfrm>
          <a:prstGeom prst="rect">
            <a:avLst/>
          </a:prstGeom>
          <a:noFill/>
        </p:spPr>
        <p:txBody>
          <a:bodyPr wrap="square">
            <a:spAutoFit/>
          </a:bodyPr>
          <a:lstStyle/>
          <a:p>
            <a:r>
              <a:rPr lang="en-US" sz="2800" b="1" dirty="0">
                <a:solidFill>
                  <a:srgbClr val="0070C0"/>
                </a:solidFill>
              </a:rPr>
              <a:t>This Work:</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3902BA8-314E-BEAD-4415-756A458071D0}"/>
                  </a:ext>
                </a:extLst>
              </p:cNvPr>
              <p:cNvSpPr txBox="1"/>
              <p:nvPr/>
            </p:nvSpPr>
            <p:spPr>
              <a:xfrm>
                <a:off x="3417887" y="4701712"/>
                <a:ext cx="8391525" cy="984180"/>
              </a:xfrm>
              <a:prstGeom prst="rect">
                <a:avLst/>
              </a:prstGeom>
              <a:noFill/>
            </p:spPr>
            <p:txBody>
              <a:bodyPr wrap="square" rtlCol="0">
                <a:spAutoFit/>
              </a:bodyPr>
              <a:lstStyle/>
              <a:p>
                <a:pPr algn="ctr"/>
                <a:r>
                  <a:rPr lang="en-US" sz="2800" dirty="0">
                    <a:solidFill>
                      <a:srgbClr val="0070C0"/>
                    </a:solidFill>
                  </a:rPr>
                  <a:t>Leverage </a:t>
                </a:r>
                <a:r>
                  <a:rPr lang="en-US" sz="2800" b="1" dirty="0">
                    <a:solidFill>
                      <a:srgbClr val="0070C0"/>
                    </a:solidFill>
                  </a:rPr>
                  <a:t>math. proofs</a:t>
                </a:r>
                <a:r>
                  <a:rPr lang="en-US" sz="2800" dirty="0">
                    <a:solidFill>
                      <a:srgbClr val="0070C0"/>
                    </a:solidFill>
                  </a:rPr>
                  <a:t> of </a:t>
                </a:r>
                <a14:m>
                  <m:oMath xmlns:m="http://schemas.openxmlformats.org/officeDocument/2006/math">
                    <m:r>
                      <a:rPr lang="en-US" sz="2800" b="0" i="1" smtClean="0">
                        <a:solidFill>
                          <a:srgbClr val="0070C0"/>
                        </a:solidFill>
                        <a:latin typeface="Cambria Math" panose="02040503050406030204" pitchFamily="18" charset="0"/>
                      </a:rPr>
                      <m:t>“</m:t>
                    </m:r>
                    <m:r>
                      <a:rPr lang="en-US" sz="280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 </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𝐶</m:t>
                        </m:r>
                      </m:e>
                      <m:sub>
                        <m:r>
                          <a:rPr lang="en-US" sz="2800" b="0" i="1" smtClean="0">
                            <a:solidFill>
                              <a:srgbClr val="0070C0"/>
                            </a:solidFill>
                            <a:latin typeface="Cambria Math" panose="02040503050406030204" pitchFamily="18" charset="0"/>
                          </a:rPr>
                          <m:t>0</m:t>
                        </m:r>
                      </m:sub>
                    </m:sSub>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𝑥</m:t>
                        </m:r>
                      </m:e>
                    </m:d>
                    <m:r>
                      <a:rPr lang="en-US" sz="2800" b="0" i="1" smtClean="0">
                        <a:solidFill>
                          <a:srgbClr val="0070C0"/>
                        </a:solidFill>
                        <a:latin typeface="Cambria Math" panose="02040503050406030204" pitchFamily="18" charset="0"/>
                      </a:rPr>
                      <m:t>=</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𝐶</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m:t>
                    </m:r>
                  </m:oMath>
                </a14:m>
                <a:endParaRPr lang="en-US" sz="2800" dirty="0">
                  <a:solidFill>
                    <a:srgbClr val="0070C0"/>
                  </a:solidFill>
                </a:endParaRPr>
              </a:p>
              <a:p>
                <a:pPr algn="ctr"/>
                <a:r>
                  <a:rPr lang="en-US" sz="2800" dirty="0">
                    <a:solidFill>
                      <a:srgbClr val="0070C0"/>
                    </a:solidFill>
                  </a:rPr>
                  <a:t>to avoid the </a:t>
                </a:r>
                <a14:m>
                  <m:oMath xmlns:m="http://schemas.openxmlformats.org/officeDocument/2006/math">
                    <m:sSup>
                      <m:sSupPr>
                        <m:ctrlPr>
                          <a:rPr lang="en-US" sz="2800" i="1" smtClean="0">
                            <a:solidFill>
                              <a:srgbClr val="0070C0"/>
                            </a:solidFill>
                            <a:latin typeface="Cambria Math" panose="02040503050406030204" pitchFamily="18" charset="0"/>
                          </a:rPr>
                        </m:ctrlPr>
                      </m:sSupPr>
                      <m:e>
                        <m:r>
                          <a:rPr lang="en-US" sz="2800" i="1">
                            <a:solidFill>
                              <a:srgbClr val="0070C0"/>
                            </a:solidFill>
                            <a:latin typeface="Cambria Math" panose="02040503050406030204" pitchFamily="18" charset="0"/>
                          </a:rPr>
                          <m:t>2</m:t>
                        </m:r>
                      </m:e>
                      <m:sup>
                        <m:r>
                          <a:rPr lang="en-US" sz="2800" i="1">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i="1">
                            <a:solidFill>
                              <a:srgbClr val="0070C0"/>
                            </a:solidFill>
                            <a:latin typeface="Cambria Math" panose="02040503050406030204" pitchFamily="18" charset="0"/>
                          </a:rPr>
                          <m:t>|</m:t>
                        </m:r>
                      </m:sup>
                    </m:sSup>
                  </m:oMath>
                </a14:m>
                <a:r>
                  <a:rPr lang="en-US" sz="2800" dirty="0">
                    <a:solidFill>
                      <a:srgbClr val="0070C0"/>
                    </a:solidFill>
                  </a:rPr>
                  <a:t>-time check</a:t>
                </a:r>
              </a:p>
            </p:txBody>
          </p:sp>
        </mc:Choice>
        <mc:Fallback xmlns="">
          <p:sp>
            <p:nvSpPr>
              <p:cNvPr id="10" name="TextBox 9">
                <a:extLst>
                  <a:ext uri="{FF2B5EF4-FFF2-40B4-BE49-F238E27FC236}">
                    <a16:creationId xmlns:a16="http://schemas.microsoft.com/office/drawing/2014/main" id="{33902BA8-314E-BEAD-4415-756A458071D0}"/>
                  </a:ext>
                </a:extLst>
              </p:cNvPr>
              <p:cNvSpPr txBox="1">
                <a:spLocks noRot="1" noChangeAspect="1" noMove="1" noResize="1" noEditPoints="1" noAdjustHandles="1" noChangeArrowheads="1" noChangeShapeType="1" noTextEdit="1"/>
              </p:cNvSpPr>
              <p:nvPr/>
            </p:nvSpPr>
            <p:spPr>
              <a:xfrm>
                <a:off x="3417887" y="4701712"/>
                <a:ext cx="8391525" cy="984180"/>
              </a:xfrm>
              <a:prstGeom prst="rect">
                <a:avLst/>
              </a:prstGeom>
              <a:blipFill>
                <a:blip r:embed="rId3"/>
                <a:stretch>
                  <a:fillRect t="-6410" b="-141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12834B9-112D-8BD8-96EA-D5477E5AE91E}"/>
                  </a:ext>
                </a:extLst>
              </p:cNvPr>
              <p:cNvSpPr txBox="1"/>
              <p:nvPr/>
            </p:nvSpPr>
            <p:spPr>
              <a:xfrm>
                <a:off x="2936875" y="2479028"/>
                <a:ext cx="9353550" cy="1631216"/>
              </a:xfrm>
              <a:prstGeom prst="rect">
                <a:avLst/>
              </a:prstGeom>
              <a:noFill/>
            </p:spPr>
            <p:txBody>
              <a:bodyPr wrap="square" rtlCol="0">
                <a:spAutoFit/>
              </a:bodyPr>
              <a:lstStyle/>
              <a:p>
                <a:pPr algn="ctr"/>
                <a14:m>
                  <m:oMath xmlns:m="http://schemas.openxmlformats.org/officeDocument/2006/math">
                    <m:r>
                      <a:rPr lang="en-US" sz="2800" b="0" i="1" smtClean="0">
                        <a:solidFill>
                          <a:schemeClr val="accent2"/>
                        </a:solidFill>
                        <a:latin typeface="Cambria Math" panose="02040503050406030204" pitchFamily="18" charset="0"/>
                      </a:rPr>
                      <m:t>“</m:t>
                    </m:r>
                    <m:r>
                      <a:rPr lang="en-US" sz="280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𝑥</m:t>
                    </m:r>
                    <m:r>
                      <a:rPr lang="en-US" sz="2800" b="0" i="1" smtClean="0">
                        <a:solidFill>
                          <a:schemeClr val="accent2"/>
                        </a:solidFill>
                        <a:latin typeface="Cambria Math" panose="02040503050406030204" pitchFamily="18" charset="0"/>
                      </a:rPr>
                      <m:t> </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𝐶</m:t>
                        </m:r>
                      </m:e>
                      <m:sub>
                        <m:r>
                          <a:rPr lang="en-US" sz="2800" b="0" i="1" smtClean="0">
                            <a:solidFill>
                              <a:schemeClr val="accent2"/>
                            </a:solidFill>
                            <a:latin typeface="Cambria Math" panose="02040503050406030204" pitchFamily="18" charset="0"/>
                          </a:rPr>
                          <m:t>0</m:t>
                        </m:r>
                      </m:sub>
                    </m:sSub>
                    <m:d>
                      <m:dPr>
                        <m:ctrlPr>
                          <a:rPr lang="en-US" sz="2800" b="0" i="1" smtClean="0">
                            <a:solidFill>
                              <a:schemeClr val="accent2"/>
                            </a:solidFill>
                            <a:latin typeface="Cambria Math" panose="02040503050406030204" pitchFamily="18" charset="0"/>
                          </a:rPr>
                        </m:ctrlPr>
                      </m:dPr>
                      <m:e>
                        <m:r>
                          <a:rPr lang="en-US" sz="2800" b="0" i="1" smtClean="0">
                            <a:solidFill>
                              <a:schemeClr val="accent2"/>
                            </a:solidFill>
                            <a:latin typeface="Cambria Math" panose="02040503050406030204" pitchFamily="18" charset="0"/>
                          </a:rPr>
                          <m:t>𝑥</m:t>
                        </m:r>
                      </m:e>
                    </m:d>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𝐶</m:t>
                        </m:r>
                      </m:e>
                      <m:sub>
                        <m:r>
                          <a:rPr lang="en-US" sz="2800" b="0" i="1" smtClean="0">
                            <a:solidFill>
                              <a:schemeClr val="accent2"/>
                            </a:solidFill>
                            <a:latin typeface="Cambria Math" panose="02040503050406030204" pitchFamily="18" charset="0"/>
                          </a:rPr>
                          <m:t>1</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rPr>
                      <m:t>𝑥</m:t>
                    </m:r>
                    <m:r>
                      <a:rPr lang="en-US" sz="2800" b="0" i="1" smtClean="0">
                        <a:solidFill>
                          <a:schemeClr val="accent2"/>
                        </a:solidFill>
                        <a:latin typeface="Cambria Math" panose="02040503050406030204" pitchFamily="18" charset="0"/>
                      </a:rPr>
                      <m:t>)”</m:t>
                    </m:r>
                  </m:oMath>
                </a14:m>
                <a:r>
                  <a:rPr lang="en-US" sz="2800" dirty="0">
                    <a:solidFill>
                      <a:schemeClr val="accent2"/>
                    </a:solidFill>
                  </a:rPr>
                  <a:t> can be decided in </a:t>
                </a:r>
                <a:r>
                  <a:rPr lang="en-US" sz="2800" b="1" dirty="0">
                    <a:solidFill>
                      <a:schemeClr val="accent2"/>
                    </a:solidFill>
                  </a:rPr>
                  <a:t>P</a:t>
                </a:r>
              </a:p>
              <a:p>
                <a:pPr algn="ctr"/>
                <a:r>
                  <a:rPr lang="en-US" sz="2400" dirty="0">
                    <a:solidFill>
                      <a:schemeClr val="accent2"/>
                    </a:solidFill>
                  </a:rPr>
                  <a:t>[Garg-Pandey-Srinivasan’16, Garg-Srinivasan’16, </a:t>
                </a:r>
              </a:p>
              <a:p>
                <a:pPr algn="ctr"/>
                <a:r>
                  <a:rPr lang="en-US" sz="2400" dirty="0">
                    <a:solidFill>
                      <a:schemeClr val="accent2"/>
                    </a:solidFill>
                  </a:rPr>
                  <a:t>Garg-Pandey-Srinivasan-Zhandry’17]</a:t>
                </a:r>
              </a:p>
              <a:p>
                <a:pPr algn="ctr"/>
                <a:r>
                  <a:rPr lang="en-US" sz="2400" b="1" dirty="0">
                    <a:solidFill>
                      <a:schemeClr val="accent2"/>
                    </a:solidFill>
                  </a:rPr>
                  <a:t>[Liu-Zhandry’17]</a:t>
                </a:r>
              </a:p>
            </p:txBody>
          </p:sp>
        </mc:Choice>
        <mc:Fallback xmlns="">
          <p:sp>
            <p:nvSpPr>
              <p:cNvPr id="15" name="TextBox 14">
                <a:extLst>
                  <a:ext uri="{FF2B5EF4-FFF2-40B4-BE49-F238E27FC236}">
                    <a16:creationId xmlns:a16="http://schemas.microsoft.com/office/drawing/2014/main" id="{312834B9-112D-8BD8-96EA-D5477E5AE91E}"/>
                  </a:ext>
                </a:extLst>
              </p:cNvPr>
              <p:cNvSpPr txBox="1">
                <a:spLocks noRot="1" noChangeAspect="1" noMove="1" noResize="1" noEditPoints="1" noAdjustHandles="1" noChangeArrowheads="1" noChangeShapeType="1" noTextEdit="1"/>
              </p:cNvSpPr>
              <p:nvPr/>
            </p:nvSpPr>
            <p:spPr>
              <a:xfrm>
                <a:off x="2936875" y="2479028"/>
                <a:ext cx="9353550" cy="1631216"/>
              </a:xfrm>
              <a:prstGeom prst="rect">
                <a:avLst/>
              </a:prstGeom>
              <a:blipFill>
                <a:blip r:embed="rId4"/>
                <a:stretch>
                  <a:fillRect t="-3876" b="-7752"/>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44B8DBDA-81D0-8BEC-D888-6FB7289ABC03}"/>
              </a:ext>
            </a:extLst>
          </p:cNvPr>
          <p:cNvCxnSpPr>
            <a:cxnSpLocks/>
          </p:cNvCxnSpPr>
          <p:nvPr/>
        </p:nvCxnSpPr>
        <p:spPr>
          <a:xfrm>
            <a:off x="1041400" y="4325714"/>
            <a:ext cx="10287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AC5570-16D3-4A5A-50E0-38A79228DB69}"/>
              </a:ext>
            </a:extLst>
          </p:cNvPr>
          <p:cNvSpPr>
            <a:spLocks noGrp="1"/>
          </p:cNvSpPr>
          <p:nvPr>
            <p:ph type="title"/>
          </p:nvPr>
        </p:nvSpPr>
        <p:spPr>
          <a:xfrm>
            <a:off x="838200" y="365125"/>
            <a:ext cx="10515600" cy="1325563"/>
          </a:xfrm>
        </p:spPr>
        <p:txBody>
          <a:bodyPr/>
          <a:lstStyle/>
          <a:p>
            <a:r>
              <a:rPr lang="en-US" b="1" dirty="0" err="1"/>
              <a:t>iO</a:t>
            </a:r>
            <a:endParaRPr lang="en-US" b="1" dirty="0"/>
          </a:p>
        </p:txBody>
      </p:sp>
    </p:spTree>
    <p:extLst>
      <p:ext uri="{BB962C8B-B14F-4D97-AF65-F5344CB8AC3E}">
        <p14:creationId xmlns:p14="http://schemas.microsoft.com/office/powerpoint/2010/main" val="3506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E3D0-4E88-6C8E-6495-7322DFF4A8BA}"/>
              </a:ext>
            </a:extLst>
          </p:cNvPr>
          <p:cNvSpPr>
            <a:spLocks noGrp="1"/>
          </p:cNvSpPr>
          <p:nvPr>
            <p:ph type="title"/>
          </p:nvPr>
        </p:nvSpPr>
        <p:spPr/>
        <p:txBody>
          <a:bodyPr/>
          <a:lstStyle/>
          <a:p>
            <a:r>
              <a:rPr lang="en-US" dirty="0"/>
              <a:t>Why Such Math. Proofs Exist?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FD8D7F-6218-626A-8183-502B45B5A61C}"/>
                  </a:ext>
                </a:extLst>
              </p:cNvPr>
              <p:cNvSpPr>
                <a:spLocks noGrp="1"/>
              </p:cNvSpPr>
              <p:nvPr>
                <p:ph idx="1"/>
              </p:nvPr>
            </p:nvSpPr>
            <p:spPr>
              <a:xfrm>
                <a:off x="986481" y="1507523"/>
                <a:ext cx="9936891" cy="2792627"/>
              </a:xfrm>
            </p:spPr>
            <p:txBody>
              <a:bodyPr anchor="ctr">
                <a:normAutofit fontScale="92500" lnSpcReduction="10000"/>
              </a:bodyPr>
              <a:lstStyle/>
              <a:p>
                <a:pPr marL="0" indent="0">
                  <a:buNone/>
                </a:pPr>
                <a:r>
                  <a:rPr lang="en-US" u="sng" dirty="0"/>
                  <a:t>When </a:t>
                </a:r>
                <a:r>
                  <a:rPr lang="en-US" u="sng" dirty="0" err="1"/>
                  <a:t>iO</a:t>
                </a:r>
                <a:r>
                  <a:rPr lang="en-US" u="sng" dirty="0"/>
                  <a:t> is used in the security proof of other applications:</a:t>
                </a:r>
              </a:p>
              <a:p>
                <a:pPr marL="0" indent="0">
                  <a:buNone/>
                </a:pPr>
                <a:r>
                  <a:rPr lang="en-US" dirty="0"/>
                  <a:t>…</a:t>
                </a:r>
              </a:p>
              <a:p>
                <a:r>
                  <a:rPr lang="en-US" dirty="0"/>
                  <a:t>Construct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 </m:t>
                    </m:r>
                  </m:oMath>
                </a14:m>
                <a:endParaRPr lang="en-US" dirty="0"/>
              </a:p>
              <a:p>
                <a:r>
                  <a:rPr lang="en-US" b="1" dirty="0">
                    <a:solidFill>
                      <a:srgbClr val="0070C0"/>
                    </a:solidFill>
                  </a:rPr>
                  <a:t>Write a math. proof </a:t>
                </a:r>
                <a:r>
                  <a:rPr lang="en-US" dirty="0">
                    <a:solidFill>
                      <a:srgbClr val="0070C0"/>
                    </a:solidFill>
                  </a:rPr>
                  <a:t>for</a:t>
                </a:r>
                <a:r>
                  <a:rPr lang="en-US" b="1" dirty="0">
                    <a:solidFill>
                      <a:srgbClr val="0070C0"/>
                    </a:solidFill>
                  </a:rPr>
                  <a:t>  </a:t>
                </a:r>
                <a14:m>
                  <m:oMath xmlns:m="http://schemas.openxmlformats.org/officeDocument/2006/math">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oMath>
                </a14:m>
                <a:r>
                  <a:rPr lang="en-US" dirty="0">
                    <a:solidFill>
                      <a:srgbClr val="0070C0"/>
                    </a:solidFill>
                  </a:rPr>
                  <a:t> </a:t>
                </a:r>
              </a:p>
              <a:p>
                <a:r>
                  <a:rPr lang="en-US" dirty="0"/>
                  <a:t>Apply </a:t>
                </a:r>
                <a:r>
                  <a:rPr lang="en-US" dirty="0" err="1"/>
                  <a:t>iO</a:t>
                </a:r>
                <a:r>
                  <a:rPr lang="en-US" dirty="0"/>
                  <a:t> security to derive </a:t>
                </a:r>
                <a14:m>
                  <m:oMath xmlns:m="http://schemas.openxmlformats.org/officeDocument/2006/math">
                    <m:r>
                      <a:rPr lang="en-US" b="0" i="1" smtClean="0">
                        <a:latin typeface="Cambria Math" panose="02040503050406030204" pitchFamily="18" charset="0"/>
                      </a:rPr>
                      <m:t>𝑖𝑂</m:t>
                    </m:r>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0</m:t>
                            </m:r>
                          </m:sub>
                        </m:sSub>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m:t>
                        </m:r>
                      </m:e>
                      <m:sub>
                        <m:r>
                          <a:rPr lang="en-US" b="0" i="1" smtClean="0">
                            <a:solidFill>
                              <a:schemeClr val="tx1"/>
                            </a:solidFill>
                            <a:latin typeface="Cambria Math" panose="02040503050406030204" pitchFamily="18" charset="0"/>
                          </a:rPr>
                          <m:t>𝑐</m:t>
                        </m:r>
                      </m:sub>
                    </m:sSub>
                    <m:r>
                      <a:rPr lang="en-US" b="0" i="1" smtClean="0">
                        <a:solidFill>
                          <a:schemeClr val="tx1"/>
                        </a:solidFill>
                        <a:latin typeface="Cambria Math" panose="02040503050406030204" pitchFamily="18" charset="0"/>
                      </a:rPr>
                      <m:t>𝑖𝑂</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oMath>
                </a14:m>
                <a:endParaRPr lang="en-US" dirty="0"/>
              </a:p>
              <a:p>
                <a:pPr marL="0" indent="0">
                  <a:buNone/>
                </a:pPr>
                <a:r>
                  <a:rPr lang="en-US" dirty="0"/>
                  <a:t>…</a:t>
                </a:r>
              </a:p>
            </p:txBody>
          </p:sp>
        </mc:Choice>
        <mc:Fallback>
          <p:sp>
            <p:nvSpPr>
              <p:cNvPr id="3" name="Content Placeholder 2">
                <a:extLst>
                  <a:ext uri="{FF2B5EF4-FFF2-40B4-BE49-F238E27FC236}">
                    <a16:creationId xmlns:a16="http://schemas.microsoft.com/office/drawing/2014/main" id="{66FD8D7F-6218-626A-8183-502B45B5A61C}"/>
                  </a:ext>
                </a:extLst>
              </p:cNvPr>
              <p:cNvSpPr>
                <a:spLocks noGrp="1" noRot="1" noChangeAspect="1" noMove="1" noResize="1" noEditPoints="1" noAdjustHandles="1" noChangeArrowheads="1" noChangeShapeType="1" noTextEdit="1"/>
              </p:cNvSpPr>
              <p:nvPr>
                <p:ph idx="1"/>
              </p:nvPr>
            </p:nvSpPr>
            <p:spPr>
              <a:xfrm>
                <a:off x="986481" y="1507523"/>
                <a:ext cx="9936891" cy="2792627"/>
              </a:xfrm>
              <a:blipFill>
                <a:blip r:embed="rId2"/>
                <a:stretch>
                  <a:fillRect l="-1020" t="-1357" b="-3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E3A9F0D-417F-AC4A-9C18-F2BB4E0A4F54}"/>
                  </a:ext>
                </a:extLst>
              </p:cNvPr>
              <p:cNvSpPr txBox="1">
                <a:spLocks/>
              </p:cNvSpPr>
              <p:nvPr/>
            </p:nvSpPr>
            <p:spPr>
              <a:xfrm>
                <a:off x="1999577" y="4532634"/>
                <a:ext cx="7910697" cy="1325562"/>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The proof must be “</a:t>
                </a:r>
                <a:r>
                  <a:rPr lang="en-US" b="1" dirty="0">
                    <a:solidFill>
                      <a:schemeClr val="accent1"/>
                    </a:solidFill>
                  </a:rPr>
                  <a:t>short”</a:t>
                </a:r>
                <a:r>
                  <a:rPr lang="en-US" dirty="0">
                    <a:solidFill>
                      <a:schemeClr val="accent1"/>
                    </a:solidFill>
                  </a:rPr>
                  <a:t> (length </a:t>
                </a:r>
                <a14:m>
                  <m:oMath xmlns:m="http://schemas.openxmlformats.org/officeDocument/2006/math">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2</m:t>
                        </m:r>
                      </m:e>
                      <m:sup>
                        <m:d>
                          <m:dPr>
                            <m:begChr m:val="|"/>
                            <m:endChr m:val="|"/>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e>
                        </m:d>
                      </m:sup>
                    </m:sSup>
                    <m:r>
                      <a:rPr lang="en-US" b="0" i="1" smtClean="0">
                        <a:solidFill>
                          <a:schemeClr val="accent1"/>
                        </a:solidFill>
                        <a:latin typeface="Cambria Math" panose="02040503050406030204" pitchFamily="18" charset="0"/>
                      </a:rPr>
                      <m:t>)</m:t>
                    </m:r>
                  </m:oMath>
                </a14:m>
                <a:endParaRPr lang="en-US" dirty="0">
                  <a:solidFill>
                    <a:schemeClr val="accent1"/>
                  </a:solidFill>
                </a:endParaRPr>
              </a:p>
              <a:p>
                <a:pPr marL="0" indent="0" algn="ctr">
                  <a:buNone/>
                </a:pPr>
                <a:r>
                  <a:rPr lang="en-US" dirty="0">
                    <a:solidFill>
                      <a:schemeClr val="accent1"/>
                    </a:solidFill>
                  </a:rPr>
                  <a:t>Otherwise, we (human brain) can’t understand it.</a:t>
                </a:r>
              </a:p>
            </p:txBody>
          </p:sp>
        </mc:Choice>
        <mc:Fallback xmlns="">
          <p:sp>
            <p:nvSpPr>
              <p:cNvPr id="4" name="Content Placeholder 2">
                <a:extLst>
                  <a:ext uri="{FF2B5EF4-FFF2-40B4-BE49-F238E27FC236}">
                    <a16:creationId xmlns:a16="http://schemas.microsoft.com/office/drawing/2014/main" id="{DE3A9F0D-417F-AC4A-9C18-F2BB4E0A4F54}"/>
                  </a:ext>
                </a:extLst>
              </p:cNvPr>
              <p:cNvSpPr txBox="1">
                <a:spLocks noRot="1" noChangeAspect="1" noMove="1" noResize="1" noEditPoints="1" noAdjustHandles="1" noChangeArrowheads="1" noChangeShapeType="1" noTextEdit="1"/>
              </p:cNvSpPr>
              <p:nvPr/>
            </p:nvSpPr>
            <p:spPr>
              <a:xfrm>
                <a:off x="1999577" y="4532634"/>
                <a:ext cx="7910697" cy="1325562"/>
              </a:xfrm>
              <a:prstGeom prst="rect">
                <a:avLst/>
              </a:prstGeom>
              <a:blipFill>
                <a:blip r:embed="rId3"/>
                <a:stretch>
                  <a:fillRect/>
                </a:stretch>
              </a:blipFill>
              <a:ln w="254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0305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636A6-D42F-E378-9385-EE7CB356B1B3}"/>
                  </a:ext>
                </a:extLst>
              </p:cNvPr>
              <p:cNvSpPr>
                <a:spLocks noGrp="1"/>
              </p:cNvSpPr>
              <p:nvPr>
                <p:ph idx="1"/>
              </p:nvPr>
            </p:nvSpPr>
            <p:spPr>
              <a:xfrm>
                <a:off x="795793" y="1587304"/>
                <a:ext cx="10600414" cy="2709123"/>
              </a:xfrm>
              <a:ln w="25400">
                <a:solidFill>
                  <a:schemeClr val="accent1"/>
                </a:solidFill>
              </a:ln>
            </p:spPr>
            <p:txBody>
              <a:bodyPr anchor="ctr">
                <a:normAutofit/>
              </a:bodyPr>
              <a:lstStyle/>
              <a:p>
                <a:pPr marL="0" indent="0" algn="ctr">
                  <a:buNone/>
                </a:pPr>
                <a:endParaRPr lang="en-US" dirty="0">
                  <a:solidFill>
                    <a:srgbClr val="0070C0"/>
                  </a:solidFill>
                </a:endParaRPr>
              </a:p>
              <a:p>
                <a:pPr marL="0" indent="0" algn="ctr">
                  <a:buNone/>
                </a:pPr>
                <a14:m>
                  <m:oMath xmlns:m="http://schemas.openxmlformats.org/officeDocument/2006/math">
                    <m:r>
                      <a:rPr lang="en-US" i="1" dirty="0" smtClean="0">
                        <a:solidFill>
                          <a:srgbClr val="0070C0"/>
                        </a:solidFill>
                        <a:latin typeface="Cambria Math" panose="02040503050406030204" pitchFamily="18" charset="0"/>
                      </a:rPr>
                      <m:t>𝑖𝑂</m:t>
                    </m:r>
                    <m:r>
                      <a:rPr lang="en-US" i="1" dirty="0" smtClean="0">
                        <a:solidFill>
                          <a:srgbClr val="0070C0"/>
                        </a:solidFill>
                        <a:latin typeface="Cambria Math" panose="02040503050406030204" pitchFamily="18" charset="0"/>
                      </a:rPr>
                      <m:t> </m:t>
                    </m:r>
                  </m:oMath>
                </a14:m>
                <a:r>
                  <a:rPr lang="en-US" dirty="0">
                    <a:solidFill>
                      <a:srgbClr val="0070C0"/>
                    </a:solidFill>
                  </a:rPr>
                  <a:t>with security loss independent of </a:t>
                </a:r>
                <a14:m>
                  <m:oMath xmlns:m="http://schemas.openxmlformats.org/officeDocument/2006/math">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𝑖𝑛𝑝𝑢𝑡</m:t>
                    </m:r>
                    <m:r>
                      <a:rPr lang="en-US" b="0" i="1" smtClean="0">
                        <a:solidFill>
                          <a:srgbClr val="0070C0"/>
                        </a:solidFill>
                        <a:latin typeface="Cambria Math" panose="02040503050406030204" pitchFamily="18" charset="0"/>
                      </a:rPr>
                      <m:t>|</m:t>
                    </m:r>
                  </m:oMath>
                </a14:m>
                <a:r>
                  <a:rPr lang="en-US" dirty="0">
                    <a:solidFill>
                      <a:srgbClr val="0070C0"/>
                    </a:solidFill>
                  </a:rPr>
                  <a:t> for any </a:t>
                </a:r>
                <a:r>
                  <a:rPr lang="en-US" dirty="0" err="1">
                    <a:solidFill>
                      <a:srgbClr val="0070C0"/>
                    </a:solidFill>
                  </a:rPr>
                  <a:t>ckts</a:t>
                </a:r>
                <a:r>
                  <a:rPr lang="en-US" dirty="0">
                    <a:solidFill>
                      <a:srgbClr val="0070C0"/>
                    </a:solidFill>
                  </a:rPr>
                  <a:t> </a:t>
                </a:r>
                <a14:m>
                  <m:oMath xmlns:m="http://schemas.openxmlformats.org/officeDocument/2006/math">
                    <m:sSub>
                      <m:sSubPr>
                        <m:ctrlPr>
                          <a:rPr lang="en-US" b="0" i="1" smtClean="0">
                            <a:solidFill>
                              <a:srgbClr val="0070C0"/>
                            </a:solidFill>
                            <a:latin typeface="Cambria Math" panose="02040503050406030204" pitchFamily="18" charset="0"/>
                          </a:rPr>
                        </m:ctrlPr>
                      </m:sSubPr>
                      <m:e>
                        <m:d>
                          <m:dPr>
                            <m:begChr m:val="{"/>
                            <m:endChr m:val="}"/>
                            <m:ctrlPr>
                              <a:rPr lang="en-US" b="0" i="1" smtClean="0">
                                <a:solidFill>
                                  <a:srgbClr val="0070C0"/>
                                </a:solidFill>
                                <a:latin typeface="Cambria Math" panose="02040503050406030204" pitchFamily="18" charset="0"/>
                              </a:rPr>
                            </m:ctrlPr>
                          </m:dPr>
                          <m:e>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𝜆</m:t>
                                </m:r>
                              </m:sub>
                              <m:sup>
                                <m:r>
                                  <a:rPr lang="en-US" b="0" i="1" smtClean="0">
                                    <a:solidFill>
                                      <a:srgbClr val="0070C0"/>
                                    </a:solidFill>
                                    <a:latin typeface="Cambria Math" panose="02040503050406030204" pitchFamily="18" charset="0"/>
                                  </a:rPr>
                                  <m:t>1</m:t>
                                </m:r>
                              </m:sup>
                            </m:sSubSup>
                          </m:e>
                        </m:d>
                      </m:e>
                      <m:sub>
                        <m:r>
                          <a:rPr lang="en-US" b="0" i="1" smtClean="0">
                            <a:solidFill>
                              <a:srgbClr val="0070C0"/>
                            </a:solidFill>
                            <a:latin typeface="Cambria Math" panose="02040503050406030204" pitchFamily="18" charset="0"/>
                          </a:rPr>
                          <m:t>𝜆</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d>
                          <m:dPr>
                            <m:begChr m:val="{"/>
                            <m:endChr m:val="}"/>
                            <m:ctrlPr>
                              <a:rPr lang="en-US" i="1">
                                <a:solidFill>
                                  <a:srgbClr val="0070C0"/>
                                </a:solidFill>
                                <a:latin typeface="Cambria Math" panose="02040503050406030204" pitchFamily="18" charset="0"/>
                              </a:rPr>
                            </m:ctrlPr>
                          </m:dPr>
                          <m:e>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𝐶</m:t>
                                </m:r>
                              </m:e>
                              <m:sub>
                                <m:r>
                                  <a:rPr lang="en-US" i="1">
                                    <a:solidFill>
                                      <a:srgbClr val="0070C0"/>
                                    </a:solidFill>
                                    <a:latin typeface="Cambria Math" panose="02040503050406030204" pitchFamily="18" charset="0"/>
                                  </a:rPr>
                                  <m:t>𝜆</m:t>
                                </m:r>
                              </m:sub>
                              <m:sup>
                                <m:r>
                                  <a:rPr lang="en-US" b="0" i="1" smtClean="0">
                                    <a:solidFill>
                                      <a:srgbClr val="0070C0"/>
                                    </a:solidFill>
                                    <a:latin typeface="Cambria Math" panose="02040503050406030204" pitchFamily="18" charset="0"/>
                                  </a:rPr>
                                  <m:t>2</m:t>
                                </m:r>
                              </m:sup>
                            </m:sSubSup>
                          </m:e>
                        </m:d>
                      </m:e>
                      <m:sub>
                        <m:r>
                          <a:rPr lang="en-US" b="0" i="1" smtClean="0">
                            <a:solidFill>
                              <a:srgbClr val="0070C0"/>
                            </a:solidFill>
                            <a:latin typeface="Cambria Math" panose="02040503050406030204" pitchFamily="18" charset="0"/>
                          </a:rPr>
                          <m:t>𝜆</m:t>
                        </m:r>
                      </m:sub>
                    </m:sSub>
                  </m:oMath>
                </a14:m>
                <a:endParaRPr lang="en-US" b="1" dirty="0">
                  <a:solidFill>
                    <a:srgbClr val="0070C0"/>
                  </a:solidFill>
                </a:endParaRPr>
              </a:p>
              <a:p>
                <a:pPr marL="0" indent="0" algn="ctr">
                  <a:buNone/>
                </a:pPr>
                <a:r>
                  <a:rPr lang="en-US" dirty="0">
                    <a:solidFill>
                      <a:srgbClr val="0070C0"/>
                    </a:solidFill>
                  </a:rPr>
                  <a:t>where </a:t>
                </a:r>
                <a14:m>
                  <m:oMath xmlns:m="http://schemas.openxmlformats.org/officeDocument/2006/math">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𝜆</m:t>
                        </m:r>
                      </m:sub>
                      <m:sup>
                        <m:r>
                          <a:rPr lang="en-US" b="0" i="1" smtClean="0">
                            <a:solidFill>
                              <a:srgbClr val="0070C0"/>
                            </a:solidFill>
                            <a:latin typeface="Cambria Math" panose="02040503050406030204" pitchFamily="18" charset="0"/>
                          </a:rPr>
                          <m:t>1</m:t>
                        </m:r>
                      </m:sup>
                    </m:sSubSup>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m:t>
                    </m:r>
                    <m:sSubSup>
                      <m:sSubSupPr>
                        <m:ctrlPr>
                          <a:rPr lang="en-US" b="0" i="1" smtClean="0">
                            <a:solidFill>
                              <a:srgbClr val="0070C0"/>
                            </a:solidFill>
                            <a:latin typeface="Cambria Math" panose="02040503050406030204" pitchFamily="18" charset="0"/>
                          </a:rPr>
                        </m:ctrlPr>
                      </m:sSubSup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𝜆</m:t>
                        </m:r>
                      </m:sub>
                      <m:sup>
                        <m:r>
                          <a:rPr lang="en-US" b="0" i="1" smtClean="0">
                            <a:solidFill>
                              <a:srgbClr val="0070C0"/>
                            </a:solidFill>
                            <a:latin typeface="Cambria Math" panose="02040503050406030204" pitchFamily="18" charset="0"/>
                          </a:rPr>
                          <m:t>2</m:t>
                        </m:r>
                      </m:sup>
                    </m:sSubSup>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oMath>
                </a14:m>
                <a:r>
                  <a:rPr lang="en-US" b="1" dirty="0">
                    <a:solidFill>
                      <a:srgbClr val="0070C0"/>
                    </a:solidFill>
                  </a:rPr>
                  <a:t> </a:t>
                </a:r>
                <a:r>
                  <a:rPr lang="en-US" dirty="0">
                    <a:solidFill>
                      <a:srgbClr val="0070C0"/>
                    </a:solidFill>
                  </a:rPr>
                  <a:t>have </a:t>
                </a:r>
                <a:r>
                  <a:rPr lang="en-US" b="1" dirty="0">
                    <a:solidFill>
                      <a:srgbClr val="0070C0"/>
                    </a:solidFill>
                  </a:rPr>
                  <a:t>poly-size proofs</a:t>
                </a:r>
                <a:r>
                  <a:rPr lang="en-US" dirty="0">
                    <a:solidFill>
                      <a:srgbClr val="0070C0"/>
                    </a:solidFill>
                  </a:rPr>
                  <a:t> in</a:t>
                </a:r>
                <a:r>
                  <a:rPr lang="en-US" i="1" dirty="0">
                    <a:solidFill>
                      <a:srgbClr val="0070C0"/>
                    </a:solidFill>
                  </a:rPr>
                  <a:t> Extended Frege systems.</a:t>
                </a:r>
              </a:p>
            </p:txBody>
          </p:sp>
        </mc:Choice>
        <mc:Fallback xmlns="">
          <p:sp>
            <p:nvSpPr>
              <p:cNvPr id="3" name="Content Placeholder 2">
                <a:extLst>
                  <a:ext uri="{FF2B5EF4-FFF2-40B4-BE49-F238E27FC236}">
                    <a16:creationId xmlns:a16="http://schemas.microsoft.com/office/drawing/2014/main" id="{691636A6-D42F-E378-9385-EE7CB356B1B3}"/>
                  </a:ext>
                </a:extLst>
              </p:cNvPr>
              <p:cNvSpPr>
                <a:spLocks noGrp="1" noRot="1" noChangeAspect="1" noMove="1" noResize="1" noEditPoints="1" noAdjustHandles="1" noChangeArrowheads="1" noChangeShapeType="1" noTextEdit="1"/>
              </p:cNvSpPr>
              <p:nvPr>
                <p:ph idx="1"/>
              </p:nvPr>
            </p:nvSpPr>
            <p:spPr>
              <a:xfrm>
                <a:off x="795793" y="1587304"/>
                <a:ext cx="10600414" cy="2709123"/>
              </a:xfrm>
              <a:blipFill>
                <a:blip r:embed="rId3"/>
                <a:stretch>
                  <a:fillRect l="-955" r="-955"/>
                </a:stretch>
              </a:blipFill>
              <a:ln w="25400">
                <a:solidFill>
                  <a:schemeClr val="accent1"/>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F0CD9581-482C-0BBC-2155-66A5BF16B891}"/>
              </a:ext>
            </a:extLst>
          </p:cNvPr>
          <p:cNvSpPr>
            <a:spLocks noGrp="1"/>
          </p:cNvSpPr>
          <p:nvPr>
            <p:ph type="title"/>
          </p:nvPr>
        </p:nvSpPr>
        <p:spPr>
          <a:xfrm>
            <a:off x="2560133" y="1701731"/>
            <a:ext cx="7071733" cy="704959"/>
          </a:xfrm>
        </p:spPr>
        <p:txBody>
          <a:bodyPr>
            <a:normAutofit/>
          </a:bodyPr>
          <a:lstStyle/>
          <a:p>
            <a:pPr algn="ctr"/>
            <a:r>
              <a:rPr lang="en-US" sz="3500" b="1" i="1" u="sng" dirty="0">
                <a:solidFill>
                  <a:srgbClr val="0070C0"/>
                </a:solidFill>
              </a:rPr>
              <a:t>Our Results I (for Propositional Logic)</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F22B00-B69A-37FE-A0F2-CCBF5F8E7827}"/>
                  </a:ext>
                </a:extLst>
              </p:cNvPr>
              <p:cNvSpPr txBox="1"/>
              <p:nvPr/>
            </p:nvSpPr>
            <p:spPr>
              <a:xfrm>
                <a:off x="1630471" y="4534422"/>
                <a:ext cx="8931058" cy="830997"/>
              </a:xfrm>
              <a:prstGeom prst="rect">
                <a:avLst/>
              </a:prstGeom>
              <a:noFill/>
            </p:spPr>
            <p:txBody>
              <a:bodyPr wrap="square">
                <a:spAutoFit/>
              </a:bodyPr>
              <a:lstStyle/>
              <a:p>
                <a:pPr algn="ctr"/>
                <a:r>
                  <a:rPr lang="en-US" sz="2400" dirty="0">
                    <a:solidFill>
                      <a:srgbClr val="0070C0"/>
                    </a:solidFill>
                  </a:rPr>
                  <a:t>Assumptions: sub-exponential security of </a:t>
                </a:r>
              </a:p>
              <a:p>
                <a:pPr algn="ctr"/>
                <a:r>
                  <a:rPr lang="en-US" sz="2400" dirty="0">
                    <a:solidFill>
                      <a:srgbClr val="0070C0"/>
                    </a:solidFill>
                  </a:rPr>
                  <a:t>LWE &amp; </a:t>
                </a:r>
                <a:r>
                  <a:rPr lang="en-US" sz="2400" dirty="0" err="1">
                    <a:solidFill>
                      <a:srgbClr val="0070C0"/>
                    </a:solidFill>
                  </a:rPr>
                  <a:t>iO</a:t>
                </a:r>
                <a:r>
                  <a:rPr lang="en-US" sz="2400" dirty="0">
                    <a:solidFill>
                      <a:srgbClr val="0070C0"/>
                    </a:solidFill>
                  </a:rPr>
                  <a:t> for circuits of size independent of </a:t>
                </a:r>
                <a14:m>
                  <m:oMath xmlns:m="http://schemas.openxmlformats.org/officeDocument/2006/math">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𝑖𝑛𝑝𝑢𝑡</m:t>
                    </m:r>
                    <m:r>
                      <a:rPr lang="en-US" sz="2400" b="0" i="1" smtClean="0">
                        <a:solidFill>
                          <a:srgbClr val="0070C0"/>
                        </a:solidFill>
                        <a:latin typeface="Cambria Math" panose="02040503050406030204" pitchFamily="18" charset="0"/>
                      </a:rPr>
                      <m:t>|</m:t>
                    </m:r>
                  </m:oMath>
                </a14:m>
                <a:r>
                  <a:rPr lang="en-US" sz="2400" dirty="0">
                    <a:solidFill>
                      <a:srgbClr val="0070C0"/>
                    </a:solidFill>
                  </a:rPr>
                  <a:t>.</a:t>
                </a:r>
              </a:p>
            </p:txBody>
          </p:sp>
        </mc:Choice>
        <mc:Fallback xmlns="">
          <p:sp>
            <p:nvSpPr>
              <p:cNvPr id="5" name="TextBox 4">
                <a:extLst>
                  <a:ext uri="{FF2B5EF4-FFF2-40B4-BE49-F238E27FC236}">
                    <a16:creationId xmlns:a16="http://schemas.microsoft.com/office/drawing/2014/main" id="{DDF22B00-B69A-37FE-A0F2-CCBF5F8E7827}"/>
                  </a:ext>
                </a:extLst>
              </p:cNvPr>
              <p:cNvSpPr txBox="1">
                <a:spLocks noRot="1" noChangeAspect="1" noMove="1" noResize="1" noEditPoints="1" noAdjustHandles="1" noChangeArrowheads="1" noChangeShapeType="1" noTextEdit="1"/>
              </p:cNvSpPr>
              <p:nvPr/>
            </p:nvSpPr>
            <p:spPr>
              <a:xfrm>
                <a:off x="1630471" y="4534422"/>
                <a:ext cx="8931058" cy="830997"/>
              </a:xfrm>
              <a:prstGeom prst="rect">
                <a:avLst/>
              </a:prstGeom>
              <a:blipFill>
                <a:blip r:embed="rId4"/>
                <a:stretch>
                  <a:fillRect t="-6061" b="-15152"/>
                </a:stretch>
              </a:blipFill>
            </p:spPr>
            <p:txBody>
              <a:bodyPr/>
              <a:lstStyle/>
              <a:p>
                <a:r>
                  <a:rPr lang="en-US">
                    <a:noFill/>
                  </a:rPr>
                  <a:t> </a:t>
                </a:r>
              </a:p>
            </p:txBody>
          </p:sp>
        </mc:Fallback>
      </mc:AlternateContent>
    </p:spTree>
    <p:extLst>
      <p:ext uri="{BB962C8B-B14F-4D97-AF65-F5344CB8AC3E}">
        <p14:creationId xmlns:p14="http://schemas.microsoft.com/office/powerpoint/2010/main" val="157696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1D74825-6B29-E708-A6AE-4B11F2AB7164}"/>
                  </a:ext>
                </a:extLst>
              </p:cNvPr>
              <p:cNvSpPr>
                <a:spLocks noGrp="1"/>
              </p:cNvSpPr>
              <p:nvPr>
                <p:ph type="title"/>
              </p:nvPr>
            </p:nvSpPr>
            <p:spPr/>
            <p:txBody>
              <a:bodyPr/>
              <a:lstStyle/>
              <a:p>
                <a:r>
                  <a:rPr lang="en-US" dirty="0"/>
                  <a:t>Extended Frege System (</a:t>
                </a:r>
                <a14:m>
                  <m:oMath xmlns:m="http://schemas.openxmlformats.org/officeDocument/2006/math">
                    <m:r>
                      <a:rPr lang="en-US" b="0" i="1" dirty="0" smtClean="0">
                        <a:latin typeface="Cambria Math" panose="02040503050406030204" pitchFamily="18" charset="0"/>
                      </a:rPr>
                      <m:t>ℰℱ</m:t>
                    </m:r>
                  </m:oMath>
                </a14:m>
                <a:r>
                  <a:rPr lang="en-US" dirty="0"/>
                  <a:t>)</a:t>
                </a:r>
              </a:p>
            </p:txBody>
          </p:sp>
        </mc:Choice>
        <mc:Fallback xmlns="">
          <p:sp>
            <p:nvSpPr>
              <p:cNvPr id="2" name="Title 1">
                <a:extLst>
                  <a:ext uri="{FF2B5EF4-FFF2-40B4-BE49-F238E27FC236}">
                    <a16:creationId xmlns:a16="http://schemas.microsoft.com/office/drawing/2014/main" id="{51D74825-6B29-E708-A6AE-4B11F2AB7164}"/>
                  </a:ext>
                </a:extLst>
              </p:cNvPr>
              <p:cNvSpPr>
                <a:spLocks noGrp="1" noRot="1" noChangeAspect="1" noMove="1" noResize="1" noEditPoints="1" noAdjustHandles="1" noChangeArrowheads="1" noChangeShapeType="1" noTextEdit="1"/>
              </p:cNvSpPr>
              <p:nvPr>
                <p:ph type="title"/>
              </p:nvPr>
            </p:nvSpPr>
            <p:spPr>
              <a:blipFill>
                <a:blip r:embed="rId3"/>
                <a:stretch>
                  <a:fillRect l="-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D5D5AE-BAAE-FB11-1C59-4A4C46A239C5}"/>
                  </a:ext>
                </a:extLst>
              </p:cNvPr>
              <p:cNvSpPr>
                <a:spLocks noGrp="1"/>
              </p:cNvSpPr>
              <p:nvPr>
                <p:ph idx="1"/>
              </p:nvPr>
            </p:nvSpPr>
            <p:spPr>
              <a:xfrm>
                <a:off x="838200" y="1690687"/>
                <a:ext cx="10515600" cy="4622431"/>
              </a:xfrm>
            </p:spPr>
            <p:txBody>
              <a:bodyPr>
                <a:normAutofit fontScale="92500" lnSpcReduction="10000"/>
              </a:bodyPr>
              <a:lstStyle/>
              <a:p>
                <a:r>
                  <a:rPr lang="en-US" b="1" dirty="0"/>
                  <a:t>Variables</a:t>
                </a:r>
                <a:r>
                  <a:rPr lang="en-US" dirty="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b="1" dirty="0"/>
                  <a:t>Formulas</a:t>
                </a:r>
                <a:r>
                  <a:rPr lang="en-US" dirty="0"/>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r>
                  <a:rPr lang="en-US" b="1" dirty="0"/>
                  <a:t>Axioms</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oMath>
                  </m:oMathPara>
                </a14:m>
                <a:endParaRPr lang="en-US" sz="2800" dirty="0"/>
              </a:p>
              <a:p>
                <a:pPr marL="457200" lvl="1" inden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m:oMathPara>
                </a14:m>
                <a:endParaRPr lang="en-US" sz="2800" dirty="0"/>
              </a:p>
              <a:p>
                <a:r>
                  <a:rPr lang="en-US" b="1" dirty="0"/>
                  <a:t>Inference Rule: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oMath>
                  </m:oMathPara>
                </a14:m>
                <a:endParaRPr lang="en-US" dirty="0"/>
              </a:p>
              <a:p>
                <a:r>
                  <a:rPr lang="en-US" b="1" dirty="0"/>
                  <a:t>Extension Rule: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𝜙</m:t>
                      </m:r>
                    </m:oMath>
                  </m:oMathPara>
                </a14:m>
                <a:endParaRPr lang="en-US" b="0" dirty="0"/>
              </a:p>
              <a:p>
                <a:pPr marL="0" indent="0" algn="ctr">
                  <a:buNone/>
                </a:pPr>
                <a:r>
                  <a:rPr lang="en-US" dirty="0"/>
                  <a:t>(assign a new variable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 </m:t>
                    </m:r>
                  </m:oMath>
                </a14:m>
                <a:r>
                  <a:rPr lang="en-US" dirty="0"/>
                  <a:t>to an existing formula </a:t>
                </a:r>
                <a14:m>
                  <m:oMath xmlns:m="http://schemas.openxmlformats.org/officeDocument/2006/math">
                    <m:r>
                      <a:rPr lang="en-US" b="0" i="1" smtClean="0">
                        <a:latin typeface="Cambria Math" panose="02040503050406030204" pitchFamily="18" charset="0"/>
                      </a:rPr>
                      <m:t>𝜙</m:t>
                    </m:r>
                  </m:oMath>
                </a14:m>
                <a:r>
                  <a:rPr lang="en-US" dirty="0"/>
                  <a:t>)</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BFD5D5AE-BAAE-FB11-1C59-4A4C46A239C5}"/>
                  </a:ext>
                </a:extLst>
              </p:cNvPr>
              <p:cNvSpPr>
                <a:spLocks noGrp="1" noRot="1" noChangeAspect="1" noMove="1" noResize="1" noEditPoints="1" noAdjustHandles="1" noChangeArrowheads="1" noChangeShapeType="1" noTextEdit="1"/>
              </p:cNvSpPr>
              <p:nvPr>
                <p:ph idx="1"/>
              </p:nvPr>
            </p:nvSpPr>
            <p:spPr>
              <a:xfrm>
                <a:off x="838200" y="1690687"/>
                <a:ext cx="10515600" cy="4622431"/>
              </a:xfrm>
              <a:blipFill>
                <a:blip r:embed="rId4"/>
                <a:stretch>
                  <a:fillRect l="-965" t="-2459"/>
                </a:stretch>
              </a:blipFill>
            </p:spPr>
            <p:txBody>
              <a:bodyPr/>
              <a:lstStyle/>
              <a:p>
                <a:r>
                  <a:rPr lang="en-US">
                    <a:noFill/>
                  </a:rPr>
                  <a:t> </a:t>
                </a:r>
              </a:p>
            </p:txBody>
          </p:sp>
        </mc:Fallback>
      </mc:AlternateContent>
    </p:spTree>
    <p:extLst>
      <p:ext uri="{BB962C8B-B14F-4D97-AF65-F5344CB8AC3E}">
        <p14:creationId xmlns:p14="http://schemas.microsoft.com/office/powerpoint/2010/main" val="664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AB90-050E-DAAC-A14B-8C1EE3B3139A}"/>
              </a:ext>
            </a:extLst>
          </p:cNvPr>
          <p:cNvSpPr>
            <a:spLocks noGrp="1"/>
          </p:cNvSpPr>
          <p:nvPr>
            <p:ph type="title"/>
          </p:nvPr>
        </p:nvSpPr>
        <p:spPr/>
        <p:txBody>
          <a:bodyPr/>
          <a:lstStyle/>
          <a:p>
            <a:r>
              <a:rPr lang="en-US" dirty="0"/>
              <a:t>Program Obfuscation</a:t>
            </a:r>
          </a:p>
        </p:txBody>
      </p:sp>
      <p:pic>
        <p:nvPicPr>
          <p:cNvPr id="5" name="Picture 4" descr="Graphical user interface&#10;&#10;Description automatically generated with low confidence">
            <a:extLst>
              <a:ext uri="{FF2B5EF4-FFF2-40B4-BE49-F238E27FC236}">
                <a16:creationId xmlns:a16="http://schemas.microsoft.com/office/drawing/2014/main" id="{B560B8CC-5381-3E7D-E2D3-8ED570728246}"/>
              </a:ext>
            </a:extLst>
          </p:cNvPr>
          <p:cNvPicPr>
            <a:picLocks noChangeAspect="1"/>
          </p:cNvPicPr>
          <p:nvPr/>
        </p:nvPicPr>
        <p:blipFill>
          <a:blip r:embed="rId3"/>
          <a:stretch>
            <a:fillRect/>
          </a:stretch>
        </p:blipFill>
        <p:spPr>
          <a:xfrm>
            <a:off x="888304" y="2982552"/>
            <a:ext cx="3409456" cy="1143415"/>
          </a:xfrm>
          <a:prstGeom prst="rect">
            <a:avLst/>
          </a:prstGeom>
          <a:ln w="25400">
            <a:solidFill>
              <a:srgbClr val="0070C0"/>
            </a:solidFill>
          </a:ln>
        </p:spPr>
      </p:pic>
      <p:pic>
        <p:nvPicPr>
          <p:cNvPr id="7" name="Picture 6" descr="A screenshot of a computer&#10;&#10;Description automatically generated with medium confidence">
            <a:extLst>
              <a:ext uri="{FF2B5EF4-FFF2-40B4-BE49-F238E27FC236}">
                <a16:creationId xmlns:a16="http://schemas.microsoft.com/office/drawing/2014/main" id="{47F699D7-5952-F2E2-0F78-D7C558F6E956}"/>
              </a:ext>
            </a:extLst>
          </p:cNvPr>
          <p:cNvPicPr>
            <a:picLocks noChangeAspect="1"/>
          </p:cNvPicPr>
          <p:nvPr/>
        </p:nvPicPr>
        <p:blipFill>
          <a:blip r:embed="rId4"/>
          <a:stretch>
            <a:fillRect/>
          </a:stretch>
        </p:blipFill>
        <p:spPr>
          <a:xfrm>
            <a:off x="5764112" y="1944762"/>
            <a:ext cx="5771056" cy="3218991"/>
          </a:xfrm>
          <a:prstGeom prst="rect">
            <a:avLst/>
          </a:prstGeom>
          <a:ln w="25400">
            <a:solidFill>
              <a:srgbClr val="0070C0"/>
            </a:solidFill>
          </a:ln>
        </p:spPr>
      </p:pic>
      <p:sp>
        <p:nvSpPr>
          <p:cNvPr id="8" name="Right Arrow 7">
            <a:extLst>
              <a:ext uri="{FF2B5EF4-FFF2-40B4-BE49-F238E27FC236}">
                <a16:creationId xmlns:a16="http://schemas.microsoft.com/office/drawing/2014/main" id="{159C7C1E-5255-1069-744F-B30735BD98B7}"/>
              </a:ext>
            </a:extLst>
          </p:cNvPr>
          <p:cNvSpPr/>
          <p:nvPr/>
        </p:nvSpPr>
        <p:spPr>
          <a:xfrm>
            <a:off x="4500315" y="3216056"/>
            <a:ext cx="1086294" cy="6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56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636A6-D42F-E378-9385-EE7CB356B1B3}"/>
                  </a:ext>
                </a:extLst>
              </p:cNvPr>
              <p:cNvSpPr>
                <a:spLocks noGrp="1"/>
              </p:cNvSpPr>
              <p:nvPr>
                <p:ph idx="1"/>
              </p:nvPr>
            </p:nvSpPr>
            <p:spPr>
              <a:xfrm>
                <a:off x="1630471" y="1612357"/>
                <a:ext cx="8931058" cy="2709123"/>
              </a:xfrm>
              <a:ln w="25400">
                <a:solidFill>
                  <a:schemeClr val="accent1"/>
                </a:solidFill>
              </a:ln>
            </p:spPr>
            <p:txBody>
              <a:bodyPr anchor="ctr">
                <a:normAutofit/>
              </a:bodyPr>
              <a:lstStyle/>
              <a:p>
                <a:pPr marL="0" indent="0" algn="ctr">
                  <a:buNone/>
                </a:pPr>
                <a:endParaRPr lang="en-US" dirty="0">
                  <a:solidFill>
                    <a:srgbClr val="0070C0"/>
                  </a:solidFill>
                </a:endParaRPr>
              </a:p>
              <a:p>
                <a:pPr marL="0" indent="0" algn="ctr">
                  <a:buNone/>
                </a:pPr>
                <a14:m>
                  <m:oMath xmlns:m="http://schemas.openxmlformats.org/officeDocument/2006/math">
                    <m:r>
                      <a:rPr lang="en-US" i="1" dirty="0" smtClean="0">
                        <a:solidFill>
                          <a:srgbClr val="0070C0"/>
                        </a:solidFill>
                        <a:latin typeface="Cambria Math" panose="02040503050406030204" pitchFamily="18" charset="0"/>
                      </a:rPr>
                      <m:t>𝑖𝑂</m:t>
                    </m:r>
                    <m:r>
                      <a:rPr lang="en-US" i="1" dirty="0" smtClean="0">
                        <a:solidFill>
                          <a:srgbClr val="0070C0"/>
                        </a:solidFill>
                        <a:latin typeface="Cambria Math" panose="02040503050406030204" pitchFamily="18" charset="0"/>
                      </a:rPr>
                      <m:t> </m:t>
                    </m:r>
                  </m:oMath>
                </a14:m>
                <a:r>
                  <a:rPr lang="en-US" dirty="0">
                    <a:solidFill>
                      <a:srgbClr val="0070C0"/>
                    </a:solidFill>
                  </a:rPr>
                  <a:t>for any </a:t>
                </a:r>
                <a:r>
                  <a:rPr lang="en-US" b="1" i="1" dirty="0">
                    <a:solidFill>
                      <a:srgbClr val="0070C0"/>
                    </a:solidFill>
                  </a:rPr>
                  <a:t>unbounded-input</a:t>
                </a:r>
                <a:r>
                  <a:rPr lang="en-US" dirty="0">
                    <a:solidFill>
                      <a:srgbClr val="0070C0"/>
                    </a:solidFill>
                  </a:rPr>
                  <a:t> Turing machines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2</m:t>
                        </m:r>
                      </m:sub>
                    </m:sSub>
                  </m:oMath>
                </a14:m>
                <a:r>
                  <a:rPr lang="en-US" b="1" dirty="0">
                    <a:solidFill>
                      <a:srgbClr val="0070C0"/>
                    </a:solidFill>
                  </a:rPr>
                  <a:t>,</a:t>
                </a:r>
              </a:p>
              <a:p>
                <a:pPr marL="0" indent="0" algn="ctr">
                  <a:buNone/>
                </a:pPr>
                <a:r>
                  <a:rPr lang="en-US" dirty="0">
                    <a:solidFill>
                      <a:srgbClr val="0070C0"/>
                    </a:solidFill>
                  </a:rPr>
                  <a:t>with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m:t>
                        </m:r>
                      </m:e>
                      <m:sub>
                        <m:r>
                          <a:rPr lang="en-US" b="0" i="1" smtClean="0">
                            <a:solidFill>
                              <a:srgbClr val="0070C0"/>
                            </a:solidFill>
                            <a:latin typeface="Cambria Math" panose="02040503050406030204" pitchFamily="18" charset="0"/>
                          </a:rPr>
                          <m:t>𝑃𝑉</m:t>
                        </m:r>
                      </m:sub>
                    </m:s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1</m:t>
                        </m:r>
                      </m:sub>
                    </m:sSub>
                    <m:d>
                      <m:dPr>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𝑥</m:t>
                        </m:r>
                      </m:e>
                    </m:d>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2</m:t>
                        </m:r>
                      </m:sub>
                    </m:sSub>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𝑥</m:t>
                    </m:r>
                    <m:r>
                      <a:rPr lang="en-US" b="0" i="1" smtClean="0">
                        <a:solidFill>
                          <a:srgbClr val="0070C0"/>
                        </a:solidFill>
                        <a:latin typeface="Cambria Math" panose="02040503050406030204" pitchFamily="18" charset="0"/>
                      </a:rPr>
                      <m:t>)</m:t>
                    </m:r>
                  </m:oMath>
                </a14:m>
                <a:r>
                  <a:rPr lang="en-US" i="1" dirty="0">
                    <a:solidFill>
                      <a:srgbClr val="0070C0"/>
                    </a:solidFill>
                  </a:rPr>
                  <a:t>.</a:t>
                </a:r>
              </a:p>
            </p:txBody>
          </p:sp>
        </mc:Choice>
        <mc:Fallback xmlns="">
          <p:sp>
            <p:nvSpPr>
              <p:cNvPr id="3" name="Content Placeholder 2">
                <a:extLst>
                  <a:ext uri="{FF2B5EF4-FFF2-40B4-BE49-F238E27FC236}">
                    <a16:creationId xmlns:a16="http://schemas.microsoft.com/office/drawing/2014/main" id="{691636A6-D42F-E378-9385-EE7CB356B1B3}"/>
                  </a:ext>
                </a:extLst>
              </p:cNvPr>
              <p:cNvSpPr>
                <a:spLocks noGrp="1" noRot="1" noChangeAspect="1" noMove="1" noResize="1" noEditPoints="1" noAdjustHandles="1" noChangeArrowheads="1" noChangeShapeType="1" noTextEdit="1"/>
              </p:cNvSpPr>
              <p:nvPr>
                <p:ph idx="1"/>
              </p:nvPr>
            </p:nvSpPr>
            <p:spPr>
              <a:xfrm>
                <a:off x="1630471" y="1612357"/>
                <a:ext cx="8931058" cy="2709123"/>
              </a:xfrm>
              <a:blipFill>
                <a:blip r:embed="rId3"/>
                <a:stretch>
                  <a:fillRect/>
                </a:stretch>
              </a:blipFill>
              <a:ln w="25400">
                <a:solidFill>
                  <a:schemeClr val="accent1"/>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F0CD9581-482C-0BBC-2155-66A5BF16B891}"/>
              </a:ext>
            </a:extLst>
          </p:cNvPr>
          <p:cNvSpPr>
            <a:spLocks noGrp="1"/>
          </p:cNvSpPr>
          <p:nvPr>
            <p:ph type="title"/>
          </p:nvPr>
        </p:nvSpPr>
        <p:spPr>
          <a:xfrm>
            <a:off x="2662709" y="1739480"/>
            <a:ext cx="6866582" cy="704959"/>
          </a:xfrm>
        </p:spPr>
        <p:txBody>
          <a:bodyPr>
            <a:normAutofit/>
          </a:bodyPr>
          <a:lstStyle/>
          <a:p>
            <a:pPr algn="ctr"/>
            <a:r>
              <a:rPr lang="en-US" sz="3500" b="1" i="1" u="sng" dirty="0">
                <a:solidFill>
                  <a:srgbClr val="0070C0"/>
                </a:solidFill>
              </a:rPr>
              <a:t>Our Results II (for Cook’s Theory PV)</a:t>
            </a:r>
          </a:p>
        </p:txBody>
      </p:sp>
      <p:sp>
        <p:nvSpPr>
          <p:cNvPr id="5" name="TextBox 4">
            <a:extLst>
              <a:ext uri="{FF2B5EF4-FFF2-40B4-BE49-F238E27FC236}">
                <a16:creationId xmlns:a16="http://schemas.microsoft.com/office/drawing/2014/main" id="{DDF22B00-B69A-37FE-A0F2-CCBF5F8E7827}"/>
              </a:ext>
            </a:extLst>
          </p:cNvPr>
          <p:cNvSpPr txBox="1"/>
          <p:nvPr/>
        </p:nvSpPr>
        <p:spPr>
          <a:xfrm>
            <a:off x="1793309" y="4474489"/>
            <a:ext cx="8931058" cy="461665"/>
          </a:xfrm>
          <a:prstGeom prst="rect">
            <a:avLst/>
          </a:prstGeom>
          <a:noFill/>
        </p:spPr>
        <p:txBody>
          <a:bodyPr wrap="square">
            <a:spAutoFit/>
          </a:bodyPr>
          <a:lstStyle/>
          <a:p>
            <a:pPr algn="ctr"/>
            <a:r>
              <a:rPr lang="en-US" sz="2400" dirty="0">
                <a:solidFill>
                  <a:srgbClr val="0070C0"/>
                </a:solidFill>
              </a:rPr>
              <a:t>Assumptions: sub-exponential security of LWE &amp; </a:t>
            </a:r>
            <a:r>
              <a:rPr lang="en-US" sz="2400" dirty="0" err="1">
                <a:solidFill>
                  <a:srgbClr val="0070C0"/>
                </a:solidFill>
              </a:rPr>
              <a:t>iO</a:t>
            </a:r>
            <a:r>
              <a:rPr lang="en-US" sz="2400" dirty="0">
                <a:solidFill>
                  <a:srgbClr val="0070C0"/>
                </a:solidFill>
              </a:rPr>
              <a:t> for circuits.</a:t>
            </a:r>
          </a:p>
        </p:txBody>
      </p:sp>
    </p:spTree>
    <p:extLst>
      <p:ext uri="{BB962C8B-B14F-4D97-AF65-F5344CB8AC3E}">
        <p14:creationId xmlns:p14="http://schemas.microsoft.com/office/powerpoint/2010/main" val="400836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D0AB-75AA-2538-7BA8-EB90B93039F1}"/>
              </a:ext>
            </a:extLst>
          </p:cNvPr>
          <p:cNvSpPr>
            <a:spLocks noGrp="1"/>
          </p:cNvSpPr>
          <p:nvPr>
            <p:ph type="title"/>
          </p:nvPr>
        </p:nvSpPr>
        <p:spPr/>
        <p:txBody>
          <a:bodyPr/>
          <a:lstStyle/>
          <a:p>
            <a:r>
              <a:rPr lang="en-US" dirty="0"/>
              <a:t>Cook’s Theory </a:t>
            </a:r>
            <a:r>
              <a:rPr lang="en-US" i="1" dirty="0"/>
              <a:t>PV</a:t>
            </a:r>
            <a:r>
              <a:rPr lang="en-US" dirty="0"/>
              <a:t> </a:t>
            </a:r>
            <a:r>
              <a:rPr lang="en-US" sz="2800" dirty="0">
                <a:solidFill>
                  <a:srgbClr val="0070C0"/>
                </a:solidFill>
              </a:rPr>
              <a:t>[Cook’75]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161932-2718-E5E4-D54A-FE99D0B8DF9C}"/>
                  </a:ext>
                </a:extLst>
              </p:cNvPr>
              <p:cNvSpPr>
                <a:spLocks noGrp="1"/>
              </p:cNvSpPr>
              <p:nvPr>
                <p:ph idx="1"/>
              </p:nvPr>
            </p:nvSpPr>
            <p:spPr>
              <a:xfrm>
                <a:off x="1042916" y="2391841"/>
                <a:ext cx="10107305" cy="2462213"/>
              </a:xfrm>
            </p:spPr>
            <p:txBody>
              <a:bodyPr>
                <a:normAutofit/>
              </a:bodyPr>
              <a:lstStyle/>
              <a:p>
                <a:pPr marL="0" indent="0">
                  <a:buNone/>
                </a:pPr>
                <a:r>
                  <a:rPr lang="en-US" b="1" dirty="0"/>
                  <a:t>Terms</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a14:m>
                <a:endParaRPr lang="en-US" b="0" dirty="0"/>
              </a:p>
              <a:p>
                <a:pPr marL="0" indent="0">
                  <a:buNone/>
                </a:pPr>
                <a:r>
                  <a:rPr lang="en-US" b="1" dirty="0"/>
                  <a:t>Lines are Equations: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a14:m>
                <a:endParaRPr lang="en-US" dirty="0"/>
              </a:p>
              <a:p>
                <a:pPr marL="0" indent="0">
                  <a:buNone/>
                </a:pPr>
                <a:r>
                  <a:rPr lang="en-US" dirty="0"/>
                  <a:t>Allow definition of any polynomial-time functions, e.g.</a:t>
                </a:r>
              </a:p>
              <a:p>
                <a:pPr lvl="2">
                  <a:buFont typeface="Wingdings" pitchFamily="2" charset="2"/>
                  <a:buChar char="§"/>
                </a:pPr>
                <a:r>
                  <a:rPr lang="en-US" sz="2800" dirty="0"/>
                  <a:t>Arithmetic: </a:t>
                </a:r>
                <a14:m>
                  <m:oMath xmlns:m="http://schemas.openxmlformats.org/officeDocument/2006/math">
                    <m:r>
                      <a:rPr lang="en-US" sz="2800" i="1">
                        <a:latin typeface="Cambria Math" panose="02040503050406030204" pitchFamily="18" charset="0"/>
                      </a:rPr>
                      <m:t>+,−,×, ÷,≤,&lt;,</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m:t>
                        </m:r>
                      </m:e>
                    </m:d>
                    <m:r>
                      <a:rPr lang="en-US" sz="2800" i="1">
                        <a:latin typeface="Cambria Math" panose="02040503050406030204" pitchFamily="18" charset="0"/>
                      </a:rPr>
                      <m:t>,</m:t>
                    </m:r>
                    <m:r>
                      <a:rPr lang="en-US" sz="2800" i="1">
                        <a:latin typeface="Cambria Math" panose="02040503050406030204" pitchFamily="18" charset="0"/>
                      </a:rPr>
                      <m:t>𝑚𝑜𝑑</m:t>
                    </m:r>
                    <m:r>
                      <a:rPr lang="en-US" sz="2800" i="1">
                        <a:latin typeface="Cambria Math" panose="02040503050406030204" pitchFamily="18" charset="0"/>
                      </a:rPr>
                      <m:t>,…</m:t>
                    </m:r>
                  </m:oMath>
                </a14:m>
                <a:endParaRPr lang="en-US" sz="2800" i="1" dirty="0">
                  <a:latin typeface="Cambria Math" panose="02040503050406030204" pitchFamily="18" charset="0"/>
                </a:endParaRPr>
              </a:p>
              <a:p>
                <a:pPr lvl="2">
                  <a:buFont typeface="Wingdings" pitchFamily="2" charset="2"/>
                  <a:buChar char="§"/>
                </a:pPr>
                <a:r>
                  <a:rPr lang="en-US" sz="2800" b="0" dirty="0"/>
                  <a:t>Logic Symbols: </a:t>
                </a:r>
                <a14:m>
                  <m:oMath xmlns:m="http://schemas.openxmlformats.org/officeDocument/2006/math">
                    <m:r>
                      <a:rPr lang="en-US" sz="2800" b="0" i="1" smtClean="0">
                        <a:latin typeface="Cambria Math" panose="02040503050406030204" pitchFamily="18" charset="0"/>
                      </a:rPr>
                      <m:t>→,¬,∧,</m:t>
                    </m:r>
                    <m:r>
                      <a:rPr lang="en-US" sz="2800" i="1">
                        <a:latin typeface="Cambria Math" panose="02040503050406030204" pitchFamily="18" charset="0"/>
                      </a:rPr>
                      <m:t>…</m:t>
                    </m:r>
                  </m:oMath>
                </a14:m>
                <a:endParaRPr lang="en-US" sz="2800" dirty="0"/>
              </a:p>
            </p:txBody>
          </p:sp>
        </mc:Choice>
        <mc:Fallback xmlns="">
          <p:sp>
            <p:nvSpPr>
              <p:cNvPr id="3" name="Content Placeholder 2">
                <a:extLst>
                  <a:ext uri="{FF2B5EF4-FFF2-40B4-BE49-F238E27FC236}">
                    <a16:creationId xmlns:a16="http://schemas.microsoft.com/office/drawing/2014/main" id="{1D161932-2718-E5E4-D54A-FE99D0B8DF9C}"/>
                  </a:ext>
                </a:extLst>
              </p:cNvPr>
              <p:cNvSpPr>
                <a:spLocks noGrp="1" noRot="1" noChangeAspect="1" noMove="1" noResize="1" noEditPoints="1" noAdjustHandles="1" noChangeArrowheads="1" noChangeShapeType="1" noTextEdit="1"/>
              </p:cNvSpPr>
              <p:nvPr>
                <p:ph idx="1"/>
              </p:nvPr>
            </p:nvSpPr>
            <p:spPr>
              <a:xfrm>
                <a:off x="1042916" y="2391841"/>
                <a:ext cx="10107305" cy="2462213"/>
              </a:xfrm>
              <a:blipFill>
                <a:blip r:embed="rId2"/>
                <a:stretch>
                  <a:fillRect l="-1256" t="-4103" b="-6154"/>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5953A830-3B69-1BEA-A92A-C5191E0A862A}"/>
              </a:ext>
            </a:extLst>
          </p:cNvPr>
          <p:cNvSpPr txBox="1">
            <a:spLocks/>
          </p:cNvSpPr>
          <p:nvPr/>
        </p:nvSpPr>
        <p:spPr>
          <a:xfrm>
            <a:off x="6565899" y="653169"/>
            <a:ext cx="3771901" cy="7494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t>“Poly-time Reasoning”</a:t>
            </a:r>
          </a:p>
        </p:txBody>
      </p:sp>
    </p:spTree>
    <p:extLst>
      <p:ext uri="{BB962C8B-B14F-4D97-AF65-F5344CB8AC3E}">
        <p14:creationId xmlns:p14="http://schemas.microsoft.com/office/powerpoint/2010/main" val="254696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2EEF82-C394-C882-B318-C46D61D5D0E6}"/>
                  </a:ext>
                </a:extLst>
              </p:cNvPr>
              <p:cNvSpPr>
                <a:spLocks noGrp="1"/>
              </p:cNvSpPr>
              <p:nvPr>
                <p:ph type="title"/>
              </p:nvPr>
            </p:nvSpPr>
            <p:spPr/>
            <p:txBody>
              <a:bodyPr/>
              <a:lstStyle/>
              <a:p>
                <a:r>
                  <a:rPr lang="en-US" dirty="0"/>
                  <a:t>Relation Between </a:t>
                </a:r>
                <a:r>
                  <a:rPr lang="en-US" i="1" dirty="0"/>
                  <a:t>PV</a:t>
                </a:r>
                <a:r>
                  <a:rPr lang="en-US" dirty="0"/>
                  <a:t> and </a:t>
                </a:r>
                <a14:m>
                  <m:oMath xmlns:m="http://schemas.openxmlformats.org/officeDocument/2006/math">
                    <m:r>
                      <a:rPr lang="en-US" b="0" i="1" dirty="0" smtClean="0">
                        <a:latin typeface="Cambria Math" panose="02040503050406030204" pitchFamily="18" charset="0"/>
                      </a:rPr>
                      <m:t>ℰℱ</m:t>
                    </m:r>
                  </m:oMath>
                </a14:m>
                <a:endParaRPr lang="en-US" i="1" dirty="0"/>
              </a:p>
            </p:txBody>
          </p:sp>
        </mc:Choice>
        <mc:Fallback xmlns="">
          <p:sp>
            <p:nvSpPr>
              <p:cNvPr id="2" name="Title 1">
                <a:extLst>
                  <a:ext uri="{FF2B5EF4-FFF2-40B4-BE49-F238E27FC236}">
                    <a16:creationId xmlns:a16="http://schemas.microsoft.com/office/drawing/2014/main" id="{A72EEF82-C394-C882-B318-C46D61D5D0E6}"/>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ECDBC43E-69F1-9AD1-DA91-CA122C350C5A}"/>
              </a:ext>
            </a:extLst>
          </p:cNvPr>
          <p:cNvSpPr>
            <a:spLocks noGrp="1"/>
          </p:cNvSpPr>
          <p:nvPr>
            <p:ph idx="1"/>
          </p:nvPr>
        </p:nvSpPr>
        <p:spPr>
          <a:xfrm>
            <a:off x="7084252" y="4390776"/>
            <a:ext cx="3408123" cy="1325563"/>
          </a:xfrm>
          <a:ln w="25400">
            <a:solidFill>
              <a:schemeClr val="accent1"/>
            </a:solidFill>
          </a:ln>
        </p:spPr>
        <p:txBody>
          <a:bodyPr anchor="ctr"/>
          <a:lstStyle/>
          <a:p>
            <a:pPr marL="0" indent="0" algn="ctr">
              <a:buNone/>
            </a:pPr>
            <a:r>
              <a:rPr lang="en-US" b="1" dirty="0"/>
              <a:t>Turing Machines</a:t>
            </a:r>
          </a:p>
        </p:txBody>
      </p:sp>
      <p:sp>
        <p:nvSpPr>
          <p:cNvPr id="6" name="Content Placeholder 4">
            <a:extLst>
              <a:ext uri="{FF2B5EF4-FFF2-40B4-BE49-F238E27FC236}">
                <a16:creationId xmlns:a16="http://schemas.microsoft.com/office/drawing/2014/main" id="{C4BFC48F-6B9E-3AC0-8BED-53DE2F80D2C6}"/>
              </a:ext>
            </a:extLst>
          </p:cNvPr>
          <p:cNvSpPr txBox="1">
            <a:spLocks/>
          </p:cNvSpPr>
          <p:nvPr/>
        </p:nvSpPr>
        <p:spPr>
          <a:xfrm>
            <a:off x="1736681" y="4390776"/>
            <a:ext cx="2454057" cy="1325563"/>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Circuits</a:t>
            </a:r>
          </a:p>
        </p:txBody>
      </p:sp>
      <p:sp>
        <p:nvSpPr>
          <p:cNvPr id="7" name="Content Placeholder 4">
            <a:extLst>
              <a:ext uri="{FF2B5EF4-FFF2-40B4-BE49-F238E27FC236}">
                <a16:creationId xmlns:a16="http://schemas.microsoft.com/office/drawing/2014/main" id="{DD028F10-1EEC-E7C1-E5B0-0CC2BC4AFC6A}"/>
              </a:ext>
            </a:extLst>
          </p:cNvPr>
          <p:cNvSpPr txBox="1">
            <a:spLocks/>
          </p:cNvSpPr>
          <p:nvPr/>
        </p:nvSpPr>
        <p:spPr>
          <a:xfrm>
            <a:off x="7614389" y="1925733"/>
            <a:ext cx="3408123" cy="1325563"/>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Theory </a:t>
            </a:r>
            <a:r>
              <a:rPr lang="en-US" b="1" i="1" dirty="0"/>
              <a:t>PV</a:t>
            </a:r>
          </a:p>
        </p:txBody>
      </p:sp>
      <mc:AlternateContent xmlns:mc="http://schemas.openxmlformats.org/markup-compatibility/2006">
        <mc:Choice xmlns:a14="http://schemas.microsoft.com/office/drawing/2010/main" Requires="a14">
          <p:sp>
            <p:nvSpPr>
              <p:cNvPr id="8" name="Content Placeholder 4">
                <a:extLst>
                  <a:ext uri="{FF2B5EF4-FFF2-40B4-BE49-F238E27FC236}">
                    <a16:creationId xmlns:a16="http://schemas.microsoft.com/office/drawing/2014/main" id="{7ED7BE0E-D085-DE54-419B-A727031AAA6A}"/>
                  </a:ext>
                </a:extLst>
              </p:cNvPr>
              <p:cNvSpPr txBox="1">
                <a:spLocks/>
              </p:cNvSpPr>
              <p:nvPr/>
            </p:nvSpPr>
            <p:spPr>
              <a:xfrm>
                <a:off x="838200" y="1907238"/>
                <a:ext cx="2879378" cy="1325563"/>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Poly-size</a:t>
                </a:r>
                <a:r>
                  <a:rPr lang="en-US" b="1" i="1" dirty="0"/>
                  <a:t> </a:t>
                </a:r>
                <a:r>
                  <a:rPr lang="en-US" b="1" dirty="0"/>
                  <a:t>Proofs in</a:t>
                </a:r>
              </a:p>
              <a:p>
                <a:pPr marL="0" indent="0" algn="ctr">
                  <a:buNone/>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𝓔𝓕</m:t>
                      </m:r>
                    </m:oMath>
                  </m:oMathPara>
                </a14:m>
                <a:endParaRPr lang="en-US" b="1" dirty="0"/>
              </a:p>
            </p:txBody>
          </p:sp>
        </mc:Choice>
        <mc:Fallback>
          <p:sp>
            <p:nvSpPr>
              <p:cNvPr id="8" name="Content Placeholder 4">
                <a:extLst>
                  <a:ext uri="{FF2B5EF4-FFF2-40B4-BE49-F238E27FC236}">
                    <a16:creationId xmlns:a16="http://schemas.microsoft.com/office/drawing/2014/main" id="{7ED7BE0E-D085-DE54-419B-A727031AAA6A}"/>
                  </a:ext>
                </a:extLst>
              </p:cNvPr>
              <p:cNvSpPr txBox="1">
                <a:spLocks noRot="1" noChangeAspect="1" noMove="1" noResize="1" noEditPoints="1" noAdjustHandles="1" noChangeArrowheads="1" noChangeShapeType="1" noTextEdit="1"/>
              </p:cNvSpPr>
              <p:nvPr/>
            </p:nvSpPr>
            <p:spPr>
              <a:xfrm>
                <a:off x="838200" y="1907238"/>
                <a:ext cx="2879378" cy="1325563"/>
              </a:xfrm>
              <a:prstGeom prst="rect">
                <a:avLst/>
              </a:prstGeom>
              <a:blipFill>
                <a:blip r:embed="rId3"/>
                <a:stretch>
                  <a:fillRect l="-3493" r="-3493"/>
                </a:stretch>
              </a:blipFill>
              <a:ln w="25400">
                <a:solidFill>
                  <a:schemeClr val="accent1"/>
                </a:soli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CF793027-300B-7468-BE05-F93706FA7174}"/>
              </a:ext>
            </a:extLst>
          </p:cNvPr>
          <p:cNvCxnSpPr>
            <a:cxnSpLocks/>
          </p:cNvCxnSpPr>
          <p:nvPr/>
        </p:nvCxnSpPr>
        <p:spPr>
          <a:xfrm>
            <a:off x="838200" y="3800489"/>
            <a:ext cx="1037166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 name="Right Arrow 11">
            <a:extLst>
              <a:ext uri="{FF2B5EF4-FFF2-40B4-BE49-F238E27FC236}">
                <a16:creationId xmlns:a16="http://schemas.microsoft.com/office/drawing/2014/main" id="{ABE8BABC-78D0-9DE4-F3C9-C5BF90158EF2}"/>
              </a:ext>
            </a:extLst>
          </p:cNvPr>
          <p:cNvSpPr/>
          <p:nvPr/>
        </p:nvSpPr>
        <p:spPr>
          <a:xfrm rot="10800000">
            <a:off x="4178181" y="2377625"/>
            <a:ext cx="2840931"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2A3D7C-D663-2F2B-2A64-47D7B8E1EAC0}"/>
              </a:ext>
            </a:extLst>
          </p:cNvPr>
          <p:cNvSpPr txBox="1"/>
          <p:nvPr/>
        </p:nvSpPr>
        <p:spPr>
          <a:xfrm>
            <a:off x="1576150" y="3501278"/>
            <a:ext cx="2074928" cy="461665"/>
          </a:xfrm>
          <a:prstGeom prst="rect">
            <a:avLst/>
          </a:prstGeom>
          <a:solidFill>
            <a:schemeClr val="bg1"/>
          </a:solidFill>
        </p:spPr>
        <p:txBody>
          <a:bodyPr wrap="square" rtlCol="0" anchor="ctr">
            <a:spAutoFit/>
          </a:bodyPr>
          <a:lstStyle/>
          <a:p>
            <a:pPr algn="ctr"/>
            <a:r>
              <a:rPr lang="en-US" sz="2400" dirty="0"/>
              <a:t>(Non-uniform)</a:t>
            </a:r>
          </a:p>
        </p:txBody>
      </p:sp>
      <p:sp>
        <p:nvSpPr>
          <p:cNvPr id="15" name="TextBox 14">
            <a:extLst>
              <a:ext uri="{FF2B5EF4-FFF2-40B4-BE49-F238E27FC236}">
                <a16:creationId xmlns:a16="http://schemas.microsoft.com/office/drawing/2014/main" id="{7CF72F43-2889-ADE6-CE40-4FA6453CB6DC}"/>
              </a:ext>
            </a:extLst>
          </p:cNvPr>
          <p:cNvSpPr txBox="1"/>
          <p:nvPr/>
        </p:nvSpPr>
        <p:spPr>
          <a:xfrm>
            <a:off x="8540923" y="3535688"/>
            <a:ext cx="1555053" cy="461665"/>
          </a:xfrm>
          <a:prstGeom prst="rect">
            <a:avLst/>
          </a:prstGeom>
          <a:solidFill>
            <a:schemeClr val="bg1"/>
          </a:solidFill>
        </p:spPr>
        <p:txBody>
          <a:bodyPr wrap="square" rtlCol="0" anchor="ctr">
            <a:spAutoFit/>
          </a:bodyPr>
          <a:lstStyle/>
          <a:p>
            <a:pPr algn="ctr"/>
            <a:r>
              <a:rPr lang="en-US" sz="2400" dirty="0"/>
              <a:t>(Uniform)</a:t>
            </a:r>
          </a:p>
        </p:txBody>
      </p:sp>
      <p:sp>
        <p:nvSpPr>
          <p:cNvPr id="16" name="TextBox 15">
            <a:extLst>
              <a:ext uri="{FF2B5EF4-FFF2-40B4-BE49-F238E27FC236}">
                <a16:creationId xmlns:a16="http://schemas.microsoft.com/office/drawing/2014/main" id="{1337E68E-575B-3874-2775-065A627472C4}"/>
              </a:ext>
            </a:extLst>
          </p:cNvPr>
          <p:cNvSpPr txBox="1"/>
          <p:nvPr/>
        </p:nvSpPr>
        <p:spPr>
          <a:xfrm>
            <a:off x="3907109" y="1577614"/>
            <a:ext cx="3543149" cy="830997"/>
          </a:xfrm>
          <a:prstGeom prst="rect">
            <a:avLst/>
          </a:prstGeom>
          <a:noFill/>
        </p:spPr>
        <p:txBody>
          <a:bodyPr wrap="square" rtlCol="0" anchor="ctr">
            <a:spAutoFit/>
          </a:bodyPr>
          <a:lstStyle/>
          <a:p>
            <a:pPr algn="ctr"/>
            <a:r>
              <a:rPr lang="en-US" sz="2400" dirty="0"/>
              <a:t>Propositional Translation</a:t>
            </a:r>
          </a:p>
          <a:p>
            <a:pPr algn="ctr"/>
            <a:r>
              <a:rPr lang="en-US" sz="2400" dirty="0">
                <a:solidFill>
                  <a:srgbClr val="0070C0"/>
                </a:solidFill>
              </a:rPr>
              <a:t>[Cook’75]</a:t>
            </a:r>
          </a:p>
        </p:txBody>
      </p:sp>
      <p:sp>
        <p:nvSpPr>
          <p:cNvPr id="17" name="Right Arrow 16">
            <a:extLst>
              <a:ext uri="{FF2B5EF4-FFF2-40B4-BE49-F238E27FC236}">
                <a16:creationId xmlns:a16="http://schemas.microsoft.com/office/drawing/2014/main" id="{1EB25231-385F-AB8B-2781-1C10112AF68C}"/>
              </a:ext>
            </a:extLst>
          </p:cNvPr>
          <p:cNvSpPr/>
          <p:nvPr/>
        </p:nvSpPr>
        <p:spPr>
          <a:xfrm rot="10800000">
            <a:off x="4362808" y="4842667"/>
            <a:ext cx="2549373"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5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8" grpId="0" animBg="1"/>
      <p:bldP spid="12" grpId="0" animBg="1"/>
      <p:bldP spid="14" grpId="0" animBg="1"/>
      <p:bldP spid="15"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B150-9FFD-D930-C549-2197716C08F3}"/>
              </a:ext>
            </a:extLst>
          </p:cNvPr>
          <p:cNvSpPr>
            <a:spLocks noGrp="1"/>
          </p:cNvSpPr>
          <p:nvPr>
            <p:ph type="title"/>
          </p:nvPr>
        </p:nvSpPr>
        <p:spPr/>
        <p:txBody>
          <a:bodyPr/>
          <a:lstStyle/>
          <a:p>
            <a:r>
              <a:rPr lang="en-US" dirty="0"/>
              <a:t>What Can </a:t>
            </a:r>
            <a:r>
              <a:rPr lang="en-US" i="1" dirty="0"/>
              <a:t>PV </a:t>
            </a:r>
            <a:r>
              <a:rPr lang="en-US" dirty="0"/>
              <a:t>Prove?</a:t>
            </a:r>
          </a:p>
        </p:txBody>
      </p:sp>
      <p:sp>
        <p:nvSpPr>
          <p:cNvPr id="3" name="Content Placeholder 2">
            <a:extLst>
              <a:ext uri="{FF2B5EF4-FFF2-40B4-BE49-F238E27FC236}">
                <a16:creationId xmlns:a16="http://schemas.microsoft.com/office/drawing/2014/main" id="{1322A75E-3FC7-CC92-F31D-BECD80ACC2A7}"/>
              </a:ext>
            </a:extLst>
          </p:cNvPr>
          <p:cNvSpPr>
            <a:spLocks noGrp="1"/>
          </p:cNvSpPr>
          <p:nvPr>
            <p:ph idx="1"/>
          </p:nvPr>
        </p:nvSpPr>
        <p:spPr>
          <a:xfrm>
            <a:off x="838200" y="1825625"/>
            <a:ext cx="5156200" cy="4562476"/>
          </a:xfrm>
        </p:spPr>
        <p:txBody>
          <a:bodyPr>
            <a:normAutofit/>
          </a:bodyPr>
          <a:lstStyle/>
          <a:p>
            <a:r>
              <a:rPr lang="en-US" sz="2400" b="1" dirty="0"/>
              <a:t>Correctness</a:t>
            </a:r>
            <a:r>
              <a:rPr lang="en-US" sz="2400" dirty="0"/>
              <a:t> of “natural” poly-time algorithms</a:t>
            </a:r>
          </a:p>
          <a:p>
            <a:r>
              <a:rPr lang="en-US" sz="2400" b="1" dirty="0"/>
              <a:t>Linear Algebra:</a:t>
            </a:r>
          </a:p>
          <a:p>
            <a:pPr marL="457200" lvl="1" indent="0">
              <a:buNone/>
            </a:pPr>
            <a:r>
              <a:rPr lang="en-US" dirty="0"/>
              <a:t>Matrix properties,</a:t>
            </a:r>
          </a:p>
          <a:p>
            <a:pPr marL="457200" lvl="1" indent="0">
              <a:buNone/>
            </a:pPr>
            <a:r>
              <a:rPr lang="en-US" dirty="0"/>
              <a:t>Determinants,</a:t>
            </a:r>
          </a:p>
          <a:p>
            <a:pPr marL="457200" lvl="1" indent="0">
              <a:buNone/>
            </a:pPr>
            <a:r>
              <a:rPr lang="en-US" dirty="0"/>
              <a:t>Cayley-Hamilton Theorem,</a:t>
            </a:r>
          </a:p>
          <a:p>
            <a:pPr marL="457200" lvl="1" indent="0">
              <a:buNone/>
            </a:pPr>
            <a:r>
              <a:rPr lang="en-US" dirty="0"/>
              <a:t>...</a:t>
            </a:r>
          </a:p>
          <a:p>
            <a:r>
              <a:rPr lang="en-US" sz="2400" b="1" dirty="0"/>
              <a:t>Complexity Theorems:</a:t>
            </a:r>
          </a:p>
          <a:p>
            <a:pPr marL="457200" lvl="1" indent="0">
              <a:buNone/>
            </a:pPr>
            <a:r>
              <a:rPr lang="en-US" dirty="0"/>
              <a:t>Cook-Levin theorem, PCP theorem,</a:t>
            </a:r>
          </a:p>
          <a:p>
            <a:pPr marL="457200" lvl="1" indent="0">
              <a:buNone/>
            </a:pPr>
            <a:r>
              <a:rPr lang="en-US" dirty="0"/>
              <a:t>…</a:t>
            </a:r>
          </a:p>
        </p:txBody>
      </p:sp>
      <p:cxnSp>
        <p:nvCxnSpPr>
          <p:cNvPr id="5" name="Straight Connector 4">
            <a:extLst>
              <a:ext uri="{FF2B5EF4-FFF2-40B4-BE49-F238E27FC236}">
                <a16:creationId xmlns:a16="http://schemas.microsoft.com/office/drawing/2014/main" id="{0DA0B362-B443-8991-3788-1BAACAD90CCA}"/>
              </a:ext>
            </a:extLst>
          </p:cNvPr>
          <p:cNvCxnSpPr>
            <a:cxnSpLocks/>
          </p:cNvCxnSpPr>
          <p:nvPr/>
        </p:nvCxnSpPr>
        <p:spPr>
          <a:xfrm>
            <a:off x="6134099" y="1825625"/>
            <a:ext cx="0" cy="415607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11C4269-449F-08E8-54D1-8B5BF2F346C3}"/>
              </a:ext>
            </a:extLst>
          </p:cNvPr>
          <p:cNvSpPr txBox="1">
            <a:spLocks/>
          </p:cNvSpPr>
          <p:nvPr/>
        </p:nvSpPr>
        <p:spPr>
          <a:xfrm>
            <a:off x="6273799" y="2327563"/>
            <a:ext cx="5689606" cy="3028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This work:</a:t>
            </a:r>
          </a:p>
          <a:p>
            <a:r>
              <a:rPr lang="en-US" sz="2400" dirty="0">
                <a:solidFill>
                  <a:srgbClr val="0070C0"/>
                </a:solidFill>
              </a:rPr>
              <a:t>Many crypto algorithms are “natural”, e.g.</a:t>
            </a:r>
          </a:p>
          <a:p>
            <a:pPr marL="457200" lvl="1" indent="0">
              <a:buNone/>
            </a:pPr>
            <a:r>
              <a:rPr lang="en-US" sz="2000" dirty="0" err="1">
                <a:solidFill>
                  <a:srgbClr val="0070C0"/>
                </a:solidFill>
              </a:rPr>
              <a:t>ElGamal</a:t>
            </a:r>
            <a:r>
              <a:rPr lang="en-US" sz="2000" dirty="0">
                <a:solidFill>
                  <a:srgbClr val="0070C0"/>
                </a:solidFill>
              </a:rPr>
              <a:t> Encryption,</a:t>
            </a:r>
          </a:p>
          <a:p>
            <a:pPr marL="457200" lvl="1" indent="0">
              <a:buNone/>
            </a:pPr>
            <a:r>
              <a:rPr lang="en-US" sz="2000" dirty="0">
                <a:solidFill>
                  <a:srgbClr val="0070C0"/>
                </a:solidFill>
              </a:rPr>
              <a:t>Regev’s Encryption</a:t>
            </a:r>
          </a:p>
          <a:p>
            <a:pPr marL="457200" lvl="1" indent="0">
              <a:buNone/>
            </a:pPr>
            <a:r>
              <a:rPr lang="en-US" sz="2000" dirty="0">
                <a:solidFill>
                  <a:srgbClr val="0070C0"/>
                </a:solidFill>
              </a:rPr>
              <a:t>Commitments,</a:t>
            </a:r>
          </a:p>
          <a:p>
            <a:pPr marL="457200" lvl="1" indent="0">
              <a:buNone/>
            </a:pPr>
            <a:r>
              <a:rPr lang="en-US" sz="2000" dirty="0">
                <a:solidFill>
                  <a:srgbClr val="0070C0"/>
                </a:solidFill>
              </a:rPr>
              <a:t>Puncturable PRFs</a:t>
            </a:r>
          </a:p>
          <a:p>
            <a:pPr marL="457200" lvl="1" indent="0">
              <a:buNone/>
            </a:pPr>
            <a:endParaRPr lang="en-US" sz="2000" dirty="0">
              <a:solidFill>
                <a:srgbClr val="0070C0"/>
              </a:solidFill>
            </a:endParaRPr>
          </a:p>
          <a:p>
            <a:pPr marL="0" indent="0">
              <a:buNone/>
            </a:pPr>
            <a:endParaRPr lang="en-US" sz="2400" dirty="0">
              <a:solidFill>
                <a:srgbClr val="0070C0"/>
              </a:solidFill>
            </a:endParaRPr>
          </a:p>
          <a:p>
            <a:endParaRPr lang="en-US" sz="2400" dirty="0">
              <a:solidFill>
                <a:srgbClr val="0070C0"/>
              </a:solidFill>
            </a:endParaRPr>
          </a:p>
        </p:txBody>
      </p:sp>
    </p:spTree>
    <p:extLst>
      <p:ext uri="{BB962C8B-B14F-4D97-AF65-F5344CB8AC3E}">
        <p14:creationId xmlns:p14="http://schemas.microsoft.com/office/powerpoint/2010/main" val="25377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6C5E-5982-F31B-6204-65D51BEEFC74}"/>
              </a:ext>
            </a:extLst>
          </p:cNvPr>
          <p:cNvSpPr>
            <a:spLocks noGrp="1"/>
          </p:cNvSpPr>
          <p:nvPr>
            <p:ph type="title"/>
          </p:nvPr>
        </p:nvSpPr>
        <p:spPr/>
        <p:txBody>
          <a:bodyPr/>
          <a:lstStyle/>
          <a:p>
            <a:r>
              <a:rPr lang="en-US" dirty="0"/>
              <a:t>Limitation of </a:t>
            </a:r>
            <a:r>
              <a:rPr lang="en-US" i="1" dirty="0"/>
              <a:t>PV</a:t>
            </a:r>
          </a:p>
        </p:txBody>
      </p:sp>
      <p:sp>
        <p:nvSpPr>
          <p:cNvPr id="3" name="Content Placeholder 2">
            <a:extLst>
              <a:ext uri="{FF2B5EF4-FFF2-40B4-BE49-F238E27FC236}">
                <a16:creationId xmlns:a16="http://schemas.microsoft.com/office/drawing/2014/main" id="{BC49BF52-FB34-D2F7-065D-08EDEDB3D5DE}"/>
              </a:ext>
            </a:extLst>
          </p:cNvPr>
          <p:cNvSpPr>
            <a:spLocks noGrp="1"/>
          </p:cNvSpPr>
          <p:nvPr>
            <p:ph idx="1"/>
          </p:nvPr>
        </p:nvSpPr>
        <p:spPr>
          <a:xfrm>
            <a:off x="838200" y="1825625"/>
            <a:ext cx="10515600" cy="2289175"/>
          </a:xfrm>
        </p:spPr>
        <p:txBody>
          <a:bodyPr>
            <a:normAutofit/>
          </a:bodyPr>
          <a:lstStyle/>
          <a:p>
            <a:r>
              <a:rPr lang="en-US" dirty="0"/>
              <a:t>Fermat’s Little Theorem</a:t>
            </a:r>
          </a:p>
          <a:p>
            <a:endParaRPr lang="en-US" dirty="0"/>
          </a:p>
        </p:txBody>
      </p:sp>
      <p:sp>
        <p:nvSpPr>
          <p:cNvPr id="4" name="Content Placeholder 2">
            <a:extLst>
              <a:ext uri="{FF2B5EF4-FFF2-40B4-BE49-F238E27FC236}">
                <a16:creationId xmlns:a16="http://schemas.microsoft.com/office/drawing/2014/main" id="{9C65FFDE-2F50-C55F-9F8D-157DAD07481A}"/>
              </a:ext>
            </a:extLst>
          </p:cNvPr>
          <p:cNvSpPr txBox="1">
            <a:spLocks/>
          </p:cNvSpPr>
          <p:nvPr/>
        </p:nvSpPr>
        <p:spPr>
          <a:xfrm>
            <a:off x="838200" y="2790825"/>
            <a:ext cx="10515600" cy="638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Correctness of the algorithm that decides Primes</a:t>
            </a:r>
          </a:p>
        </p:txBody>
      </p:sp>
      <p:sp>
        <p:nvSpPr>
          <p:cNvPr id="6" name="Content Placeholder 2">
            <a:extLst>
              <a:ext uri="{FF2B5EF4-FFF2-40B4-BE49-F238E27FC236}">
                <a16:creationId xmlns:a16="http://schemas.microsoft.com/office/drawing/2014/main" id="{1976C242-EE66-3F53-C00D-83005CE638CE}"/>
              </a:ext>
            </a:extLst>
          </p:cNvPr>
          <p:cNvSpPr txBox="1">
            <a:spLocks/>
          </p:cNvSpPr>
          <p:nvPr/>
        </p:nvSpPr>
        <p:spPr>
          <a:xfrm>
            <a:off x="1600200" y="3962400"/>
            <a:ext cx="7213600" cy="86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(Both from Witnessing Theorem) </a:t>
            </a:r>
          </a:p>
          <a:p>
            <a:endParaRPr lang="en-US" dirty="0"/>
          </a:p>
        </p:txBody>
      </p:sp>
      <p:sp>
        <p:nvSpPr>
          <p:cNvPr id="12" name="TextBox 11">
            <a:extLst>
              <a:ext uri="{FF2B5EF4-FFF2-40B4-BE49-F238E27FC236}">
                <a16:creationId xmlns:a16="http://schemas.microsoft.com/office/drawing/2014/main" id="{441BDFE7-1BD1-E6F0-6D4B-EF50B14EFF2B}"/>
              </a:ext>
            </a:extLst>
          </p:cNvPr>
          <p:cNvSpPr txBox="1"/>
          <p:nvPr/>
        </p:nvSpPr>
        <p:spPr>
          <a:xfrm>
            <a:off x="9017000" y="6197600"/>
            <a:ext cx="184731" cy="369332"/>
          </a:xfrm>
          <a:prstGeom prst="rect">
            <a:avLst/>
          </a:prstGeom>
          <a:noFill/>
        </p:spPr>
        <p:txBody>
          <a:bodyPr wrap="none" rtlCol="0">
            <a:spAutoFit/>
          </a:bodyPr>
          <a:lstStyle/>
          <a:p>
            <a:endParaRPr lang="en-US" dirty="0"/>
          </a:p>
        </p:txBody>
      </p:sp>
      <p:sp>
        <p:nvSpPr>
          <p:cNvPr id="13" name="Content Placeholder 2">
            <a:extLst>
              <a:ext uri="{FF2B5EF4-FFF2-40B4-BE49-F238E27FC236}">
                <a16:creationId xmlns:a16="http://schemas.microsoft.com/office/drawing/2014/main" id="{26A78D0A-7122-DF7A-286B-1A2515AE41BD}"/>
              </a:ext>
            </a:extLst>
          </p:cNvPr>
          <p:cNvSpPr txBox="1">
            <a:spLocks/>
          </p:cNvSpPr>
          <p:nvPr/>
        </p:nvSpPr>
        <p:spPr>
          <a:xfrm>
            <a:off x="4749800" y="827088"/>
            <a:ext cx="7213600" cy="86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(Assuming Factoring is hard)</a:t>
            </a:r>
          </a:p>
          <a:p>
            <a:endParaRPr lang="en-US" dirty="0"/>
          </a:p>
        </p:txBody>
      </p:sp>
    </p:spTree>
    <p:extLst>
      <p:ext uri="{BB962C8B-B14F-4D97-AF65-F5344CB8AC3E}">
        <p14:creationId xmlns:p14="http://schemas.microsoft.com/office/powerpoint/2010/main" val="3539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447D-EB81-8868-058B-DF083114A050}"/>
              </a:ext>
            </a:extLst>
          </p:cNvPr>
          <p:cNvSpPr>
            <a:spLocks noGrp="1"/>
          </p:cNvSpPr>
          <p:nvPr>
            <p:ph type="title"/>
          </p:nvPr>
        </p:nvSpPr>
        <p:spPr>
          <a:xfrm>
            <a:off x="838200" y="2270125"/>
            <a:ext cx="10515600" cy="1325563"/>
          </a:xfrm>
        </p:spPr>
        <p:txBody>
          <a:bodyPr/>
          <a:lstStyle/>
          <a:p>
            <a:pPr algn="ctr"/>
            <a:r>
              <a:rPr lang="en-US" b="1" dirty="0"/>
              <a:t>How to leverage math. proofs?</a:t>
            </a:r>
          </a:p>
        </p:txBody>
      </p:sp>
      <p:sp>
        <p:nvSpPr>
          <p:cNvPr id="3" name="Title 1">
            <a:extLst>
              <a:ext uri="{FF2B5EF4-FFF2-40B4-BE49-F238E27FC236}">
                <a16:creationId xmlns:a16="http://schemas.microsoft.com/office/drawing/2014/main" id="{2E2117E7-2987-9B26-F3F7-4DF4965907A9}"/>
              </a:ext>
            </a:extLst>
          </p:cNvPr>
          <p:cNvSpPr txBox="1">
            <a:spLocks/>
          </p:cNvSpPr>
          <p:nvPr/>
        </p:nvSpPr>
        <p:spPr>
          <a:xfrm>
            <a:off x="707572" y="31889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i="1" dirty="0"/>
              <a:t>(An overview)</a:t>
            </a:r>
          </a:p>
        </p:txBody>
      </p:sp>
    </p:spTree>
    <p:extLst>
      <p:ext uri="{BB962C8B-B14F-4D97-AF65-F5344CB8AC3E}">
        <p14:creationId xmlns:p14="http://schemas.microsoft.com/office/powerpoint/2010/main" val="27191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4827-B443-EC51-41D1-1DBB89E8AA84}"/>
              </a:ext>
            </a:extLst>
          </p:cNvPr>
          <p:cNvSpPr>
            <a:spLocks noGrp="1"/>
          </p:cNvSpPr>
          <p:nvPr>
            <p:ph type="title"/>
          </p:nvPr>
        </p:nvSpPr>
        <p:spPr/>
        <p:txBody>
          <a:bodyPr>
            <a:normAutofit/>
          </a:bodyPr>
          <a:lstStyle/>
          <a:p>
            <a:r>
              <a:rPr lang="en-US" sz="4000" b="1" dirty="0"/>
              <a:t>Key Observation</a:t>
            </a:r>
            <a:r>
              <a:rPr lang="en-US" sz="4000" dirty="0"/>
              <a:t>: Math. Proofs are “</a:t>
            </a:r>
            <a:r>
              <a:rPr lang="en-US" sz="4000" b="1" dirty="0"/>
              <a:t>Local”</a:t>
            </a:r>
          </a:p>
        </p:txBody>
      </p: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6D5A8037-65D9-08D8-6B86-BACE13C25EF4}"/>
                  </a:ext>
                </a:extLst>
              </p:cNvPr>
              <p:cNvSpPr txBox="1">
                <a:spLocks/>
              </p:cNvSpPr>
              <p:nvPr/>
            </p:nvSpPr>
            <p:spPr>
              <a:xfrm>
                <a:off x="1914580" y="3114287"/>
                <a:ext cx="5054602" cy="662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u="sng" dirty="0"/>
                  <a:t>Example:</a:t>
                </a:r>
                <a:r>
                  <a:rPr lang="en-US" sz="2600" dirty="0"/>
                  <a:t> Proof of </a:t>
                </a:r>
                <a14:m>
                  <m:oMath xmlns:m="http://schemas.openxmlformats.org/officeDocument/2006/math">
                    <m:r>
                      <a:rPr lang="en-US" sz="2600" b="0" i="1" smtClean="0">
                        <a:latin typeface="Cambria Math" panose="02040503050406030204" pitchFamily="18" charset="0"/>
                      </a:rPr>
                      <m:t>𝐴</m:t>
                    </m:r>
                    <m:r>
                      <a:rPr lang="en-US" sz="2600" b="0" i="1" smtClean="0">
                        <a:latin typeface="Cambria Math" panose="02040503050406030204" pitchFamily="18" charset="0"/>
                      </a:rPr>
                      <m:t>→</m:t>
                    </m:r>
                    <m:r>
                      <a:rPr lang="en-US" sz="2600" b="0" i="1" smtClean="0">
                        <a:latin typeface="Cambria Math" panose="02040503050406030204" pitchFamily="18" charset="0"/>
                      </a:rPr>
                      <m:t>𝐴</m:t>
                    </m:r>
                  </m:oMath>
                </a14:m>
                <a:r>
                  <a:rPr lang="en-US" sz="2600" dirty="0"/>
                  <a:t> in </a:t>
                </a:r>
                <a:r>
                  <a:rPr lang="en-US" sz="2600" i="1" dirty="0"/>
                  <a:t>EF</a:t>
                </a:r>
              </a:p>
            </p:txBody>
          </p:sp>
        </mc:Choice>
        <mc:Fallback xmlns="">
          <p:sp>
            <p:nvSpPr>
              <p:cNvPr id="24" name="Content Placeholder 2">
                <a:extLst>
                  <a:ext uri="{FF2B5EF4-FFF2-40B4-BE49-F238E27FC236}">
                    <a16:creationId xmlns:a16="http://schemas.microsoft.com/office/drawing/2014/main" id="{6D5A8037-65D9-08D8-6B86-BACE13C25EF4}"/>
                  </a:ext>
                </a:extLst>
              </p:cNvPr>
              <p:cNvSpPr txBox="1">
                <a:spLocks noRot="1" noChangeAspect="1" noMove="1" noResize="1" noEditPoints="1" noAdjustHandles="1" noChangeArrowheads="1" noChangeShapeType="1" noTextEdit="1"/>
              </p:cNvSpPr>
              <p:nvPr/>
            </p:nvSpPr>
            <p:spPr>
              <a:xfrm>
                <a:off x="1914580" y="3114287"/>
                <a:ext cx="5054602" cy="662121"/>
              </a:xfrm>
              <a:prstGeom prst="rect">
                <a:avLst/>
              </a:prstGeom>
              <a:blipFill>
                <a:blip r:embed="rId2"/>
                <a:stretch>
                  <a:fillRect t="-15094"/>
                </a:stretch>
              </a:blipFill>
            </p:spPr>
            <p:txBody>
              <a:bodyPr/>
              <a:lstStyle/>
              <a:p>
                <a:r>
                  <a:rPr lang="en-US">
                    <a:noFill/>
                  </a:rPr>
                  <a:t> </a:t>
                </a:r>
              </a:p>
            </p:txBody>
          </p:sp>
        </mc:Fallback>
      </mc:AlternateContent>
      <p:pic>
        <p:nvPicPr>
          <p:cNvPr id="28" name="Picture 27" descr="Text, letter&#10;&#10;Description automatically generated">
            <a:extLst>
              <a:ext uri="{FF2B5EF4-FFF2-40B4-BE49-F238E27FC236}">
                <a16:creationId xmlns:a16="http://schemas.microsoft.com/office/drawing/2014/main" id="{308F7436-E814-0166-3F12-29FFF38370D1}"/>
              </a:ext>
            </a:extLst>
          </p:cNvPr>
          <p:cNvPicPr>
            <a:picLocks noChangeAspect="1"/>
          </p:cNvPicPr>
          <p:nvPr/>
        </p:nvPicPr>
        <p:blipFill>
          <a:blip r:embed="rId3"/>
          <a:stretch>
            <a:fillRect/>
          </a:stretch>
        </p:blipFill>
        <p:spPr>
          <a:xfrm>
            <a:off x="2207633" y="3585396"/>
            <a:ext cx="7776733" cy="1822271"/>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157C38E-2F39-D499-C238-2406B20FDF10}"/>
                  </a:ext>
                </a:extLst>
              </p:cNvPr>
              <p:cNvSpPr txBox="1"/>
              <p:nvPr/>
            </p:nvSpPr>
            <p:spPr>
              <a:xfrm>
                <a:off x="1282700" y="2306408"/>
                <a:ext cx="10350497" cy="523220"/>
              </a:xfrm>
              <a:prstGeom prst="rect">
                <a:avLst/>
              </a:prstGeom>
              <a:noFill/>
            </p:spPr>
            <p:txBody>
              <a:bodyPr wrap="square" rtlCol="0">
                <a:spAutoFit/>
              </a:bodyPr>
              <a:lstStyle/>
              <a:p>
                <a:r>
                  <a:rPr lang="en-US" sz="2800" dirty="0">
                    <a:solidFill>
                      <a:srgbClr val="0070C0"/>
                    </a:solidFill>
                  </a:rPr>
                  <a:t>e.g., in </a:t>
                </a:r>
                <a14:m>
                  <m:oMath xmlns:m="http://schemas.openxmlformats.org/officeDocument/2006/math">
                    <m:r>
                      <a:rPr lang="en-US" sz="2800" i="1" dirty="0" smtClean="0">
                        <a:solidFill>
                          <a:srgbClr val="0070C0"/>
                        </a:solidFill>
                        <a:latin typeface="Cambria Math" panose="02040503050406030204" pitchFamily="18" charset="0"/>
                      </a:rPr>
                      <m:t>ℰℱ</m:t>
                    </m:r>
                  </m:oMath>
                </a14:m>
                <a:r>
                  <a:rPr lang="en-US" sz="2800" dirty="0">
                    <a:solidFill>
                      <a:srgbClr val="0070C0"/>
                    </a:solidFill>
                  </a:rPr>
                  <a:t>, Each line either follows from an </a:t>
                </a:r>
                <a:r>
                  <a:rPr lang="en-US" sz="2800" b="1" dirty="0">
                    <a:solidFill>
                      <a:srgbClr val="0070C0"/>
                    </a:solidFill>
                  </a:rPr>
                  <a:t>axiom</a:t>
                </a:r>
                <a:r>
                  <a:rPr lang="en-US" sz="2800" dirty="0">
                    <a:solidFill>
                      <a:srgbClr val="0070C0"/>
                    </a:solidFill>
                  </a:rPr>
                  <a:t> or </a:t>
                </a:r>
                <a:r>
                  <a:rPr lang="en-US" sz="2800" b="1" dirty="0">
                    <a:solidFill>
                      <a:srgbClr val="0070C0"/>
                    </a:solidFill>
                  </a:rPr>
                  <a:t>modus ponens</a:t>
                </a:r>
              </a:p>
            </p:txBody>
          </p:sp>
        </mc:Choice>
        <mc:Fallback xmlns="">
          <p:sp>
            <p:nvSpPr>
              <p:cNvPr id="29" name="TextBox 28">
                <a:extLst>
                  <a:ext uri="{FF2B5EF4-FFF2-40B4-BE49-F238E27FC236}">
                    <a16:creationId xmlns:a16="http://schemas.microsoft.com/office/drawing/2014/main" id="{D157C38E-2F39-D499-C238-2406B20FDF10}"/>
                  </a:ext>
                </a:extLst>
              </p:cNvPr>
              <p:cNvSpPr txBox="1">
                <a:spLocks noRot="1" noChangeAspect="1" noMove="1" noResize="1" noEditPoints="1" noAdjustHandles="1" noChangeArrowheads="1" noChangeShapeType="1" noTextEdit="1"/>
              </p:cNvSpPr>
              <p:nvPr/>
            </p:nvSpPr>
            <p:spPr>
              <a:xfrm>
                <a:off x="1282700" y="2306408"/>
                <a:ext cx="10350497" cy="523220"/>
              </a:xfrm>
              <a:prstGeom prst="rect">
                <a:avLst/>
              </a:prstGeom>
              <a:blipFill>
                <a:blip r:embed="rId4"/>
                <a:stretch>
                  <a:fillRect l="-1103"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09FA666-7D57-27F3-492B-D56A4B4B8604}"/>
                  </a:ext>
                </a:extLst>
              </p:cNvPr>
              <p:cNvSpPr txBox="1"/>
              <p:nvPr/>
            </p:nvSpPr>
            <p:spPr>
              <a:xfrm>
                <a:off x="8847716" y="2593418"/>
                <a:ext cx="2425700" cy="523220"/>
              </a:xfrm>
              <a:prstGeom prst="rect">
                <a:avLst/>
              </a:prstGeom>
              <a:noFill/>
            </p:spPr>
            <p:txBody>
              <a:bodyPr wrap="square">
                <a:spAutoFit/>
              </a:bodyPr>
              <a:lstStyle/>
              <a:p>
                <a:r>
                  <a:rPr lang="en-US" sz="2800" dirty="0">
                    <a:solidFill>
                      <a:srgbClr val="0070C0"/>
                    </a:solidFill>
                  </a:rPr>
                  <a:t>(</a:t>
                </a:r>
                <a14:m>
                  <m:oMath xmlns:m="http://schemas.openxmlformats.org/officeDocument/2006/math">
                    <m:r>
                      <a:rPr lang="en-US" sz="2800" b="0" i="1" dirty="0" smtClean="0">
                        <a:solidFill>
                          <a:srgbClr val="0070C0"/>
                        </a:solidFill>
                        <a:latin typeface="Cambria Math" panose="02040503050406030204" pitchFamily="18" charset="0"/>
                      </a:rPr>
                      <m:t>𝑝</m:t>
                    </m:r>
                    <m:r>
                      <a:rPr lang="en-US" sz="2800" b="0" i="1" dirty="0" smtClean="0">
                        <a:solidFill>
                          <a:srgbClr val="0070C0"/>
                        </a:solidFill>
                        <a:latin typeface="Cambria Math" panose="02040503050406030204" pitchFamily="18" charset="0"/>
                      </a:rPr>
                      <m:t>, </m:t>
                    </m:r>
                    <m:r>
                      <a:rPr lang="en-US" sz="2800" b="0" i="1" dirty="0" smtClean="0">
                        <a:solidFill>
                          <a:srgbClr val="0070C0"/>
                        </a:solidFill>
                        <a:latin typeface="Cambria Math" panose="02040503050406030204" pitchFamily="18" charset="0"/>
                      </a:rPr>
                      <m:t>𝑝</m:t>
                    </m:r>
                    <m:r>
                      <a:rPr lang="en-US" sz="2800" b="0" i="1" dirty="0" smtClean="0">
                        <a:solidFill>
                          <a:srgbClr val="0070C0"/>
                        </a:solidFill>
                        <a:latin typeface="Cambria Math" panose="02040503050406030204" pitchFamily="18" charset="0"/>
                      </a:rPr>
                      <m:t>→</m:t>
                    </m:r>
                    <m:r>
                      <a:rPr lang="en-US" sz="2800" b="0" i="1" dirty="0" smtClean="0">
                        <a:solidFill>
                          <a:srgbClr val="0070C0"/>
                        </a:solidFill>
                        <a:latin typeface="Cambria Math" panose="02040503050406030204" pitchFamily="18" charset="0"/>
                      </a:rPr>
                      <m:t>𝑞</m:t>
                    </m:r>
                    <m:r>
                      <a:rPr lang="en-US" sz="2800" b="0" i="1" dirty="0" smtClean="0">
                        <a:solidFill>
                          <a:srgbClr val="0070C0"/>
                        </a:solidFill>
                        <a:latin typeface="Cambria Math" panose="02040503050406030204" pitchFamily="18" charset="0"/>
                      </a:rPr>
                      <m:t>⊢</m:t>
                    </m:r>
                    <m:r>
                      <a:rPr lang="en-US" sz="2800" b="0" i="1" dirty="0" smtClean="0">
                        <a:solidFill>
                          <a:srgbClr val="0070C0"/>
                        </a:solidFill>
                        <a:latin typeface="Cambria Math" panose="02040503050406030204" pitchFamily="18" charset="0"/>
                      </a:rPr>
                      <m:t>𝑞</m:t>
                    </m:r>
                  </m:oMath>
                </a14:m>
                <a:r>
                  <a:rPr lang="en-US" sz="2800" dirty="0">
                    <a:solidFill>
                      <a:srgbClr val="0070C0"/>
                    </a:solidFill>
                  </a:rPr>
                  <a:t>)</a:t>
                </a:r>
              </a:p>
            </p:txBody>
          </p:sp>
        </mc:Choice>
        <mc:Fallback xmlns="">
          <p:sp>
            <p:nvSpPr>
              <p:cNvPr id="34" name="TextBox 33">
                <a:extLst>
                  <a:ext uri="{FF2B5EF4-FFF2-40B4-BE49-F238E27FC236}">
                    <a16:creationId xmlns:a16="http://schemas.microsoft.com/office/drawing/2014/main" id="{E09FA666-7D57-27F3-492B-D56A4B4B8604}"/>
                  </a:ext>
                </a:extLst>
              </p:cNvPr>
              <p:cNvSpPr txBox="1">
                <a:spLocks noRot="1" noChangeAspect="1" noMove="1" noResize="1" noEditPoints="1" noAdjustHandles="1" noChangeArrowheads="1" noChangeShapeType="1" noTextEdit="1"/>
              </p:cNvSpPr>
              <p:nvPr/>
            </p:nvSpPr>
            <p:spPr>
              <a:xfrm>
                <a:off x="8847716" y="2593418"/>
                <a:ext cx="2425700" cy="523220"/>
              </a:xfrm>
              <a:prstGeom prst="rect">
                <a:avLst/>
              </a:prstGeom>
              <a:blipFill>
                <a:blip r:embed="rId5"/>
                <a:stretch>
                  <a:fillRect l="-5208"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032EFA4-4A0F-7C8C-2D06-FE1B453C27E2}"/>
                  </a:ext>
                </a:extLst>
              </p:cNvPr>
              <p:cNvSpPr txBox="1"/>
              <p:nvPr/>
            </p:nvSpPr>
            <p:spPr>
              <a:xfrm>
                <a:off x="2003480" y="1690688"/>
                <a:ext cx="8375763" cy="523220"/>
              </a:xfrm>
              <a:prstGeom prst="rect">
                <a:avLst/>
              </a:prstGeom>
              <a:noFill/>
            </p:spPr>
            <p:txBody>
              <a:bodyPr wrap="square">
                <a:spAutoFit/>
              </a:bodyPr>
              <a:lstStyle/>
              <a:p>
                <a:r>
                  <a:rPr lang="en-US" sz="2800" b="0" dirty="0">
                    <a:solidFill>
                      <a:srgbClr val="0070C0"/>
                    </a:solidFill>
                  </a:rPr>
                  <a:t>Truth of each line </a:t>
                </a:r>
                <a:r>
                  <a:rPr lang="en-US" sz="2800" dirty="0">
                    <a:solidFill>
                      <a:srgbClr val="0070C0"/>
                    </a:solidFill>
                  </a:rPr>
                  <a:t>follows from </a:t>
                </a:r>
                <a14:m>
                  <m:oMath xmlns:m="http://schemas.openxmlformats.org/officeDocument/2006/math">
                    <m:r>
                      <a:rPr lang="en-US" sz="2800" b="0" i="1" smtClean="0">
                        <a:solidFill>
                          <a:srgbClr val="0070C0"/>
                        </a:solidFill>
                        <a:latin typeface="Cambria Math" panose="02040503050406030204" pitchFamily="18" charset="0"/>
                      </a:rPr>
                      <m:t>𝑂</m:t>
                    </m:r>
                    <m:d>
                      <m:dPr>
                        <m:ctrlPr>
                          <a:rPr lang="en-US" sz="2800" b="0" i="1" smtClean="0">
                            <a:solidFill>
                              <a:srgbClr val="0070C0"/>
                            </a:solidFill>
                            <a:latin typeface="Cambria Math" panose="02040503050406030204" pitchFamily="18" charset="0"/>
                          </a:rPr>
                        </m:ctrlPr>
                      </m:dPr>
                      <m:e>
                        <m:r>
                          <a:rPr lang="en-US" sz="2800" b="0" i="1" smtClean="0">
                            <a:solidFill>
                              <a:srgbClr val="0070C0"/>
                            </a:solidFill>
                            <a:latin typeface="Cambria Math" panose="02040503050406030204" pitchFamily="18" charset="0"/>
                          </a:rPr>
                          <m:t>1</m:t>
                        </m:r>
                      </m:e>
                    </m:d>
                  </m:oMath>
                </a14:m>
                <a:r>
                  <a:rPr lang="en-US" sz="2800" dirty="0">
                    <a:solidFill>
                      <a:srgbClr val="0070C0"/>
                    </a:solidFill>
                  </a:rPr>
                  <a:t> previous lines </a:t>
                </a:r>
              </a:p>
            </p:txBody>
          </p:sp>
        </mc:Choice>
        <mc:Fallback xmlns="">
          <p:sp>
            <p:nvSpPr>
              <p:cNvPr id="36" name="TextBox 35">
                <a:extLst>
                  <a:ext uri="{FF2B5EF4-FFF2-40B4-BE49-F238E27FC236}">
                    <a16:creationId xmlns:a16="http://schemas.microsoft.com/office/drawing/2014/main" id="{6032EFA4-4A0F-7C8C-2D06-FE1B453C27E2}"/>
                  </a:ext>
                </a:extLst>
              </p:cNvPr>
              <p:cNvSpPr txBox="1">
                <a:spLocks noRot="1" noChangeAspect="1" noMove="1" noResize="1" noEditPoints="1" noAdjustHandles="1" noChangeArrowheads="1" noChangeShapeType="1" noTextEdit="1"/>
              </p:cNvSpPr>
              <p:nvPr/>
            </p:nvSpPr>
            <p:spPr>
              <a:xfrm>
                <a:off x="2003480" y="1690688"/>
                <a:ext cx="8375763" cy="523220"/>
              </a:xfrm>
              <a:prstGeom prst="rect">
                <a:avLst/>
              </a:prstGeom>
              <a:blipFill>
                <a:blip r:embed="rId6"/>
                <a:stretch>
                  <a:fillRect l="-1513" t="-9302" b="-30233"/>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54DE88A7-4AE7-A5E4-584E-DEED34FC0DC0}"/>
              </a:ext>
            </a:extLst>
          </p:cNvPr>
          <p:cNvSpPr txBox="1"/>
          <p:nvPr/>
        </p:nvSpPr>
        <p:spPr>
          <a:xfrm>
            <a:off x="1303309" y="5407667"/>
            <a:ext cx="9585380" cy="492443"/>
          </a:xfrm>
          <a:prstGeom prst="rect">
            <a:avLst/>
          </a:prstGeom>
          <a:noFill/>
          <a:ln w="25400">
            <a:noFill/>
          </a:ln>
        </p:spPr>
        <p:txBody>
          <a:bodyPr wrap="square" rtlCol="0">
            <a:spAutoFit/>
          </a:bodyPr>
          <a:lstStyle/>
          <a:p>
            <a:pPr algn="ctr"/>
            <a:r>
              <a:rPr lang="en-US" sz="2600" b="1" dirty="0">
                <a:solidFill>
                  <a:srgbClr val="FF0000"/>
                </a:solidFill>
              </a:rPr>
              <a:t>How do we leverage localness?</a:t>
            </a:r>
          </a:p>
        </p:txBody>
      </p:sp>
    </p:spTree>
    <p:extLst>
      <p:ext uri="{BB962C8B-B14F-4D97-AF65-F5344CB8AC3E}">
        <p14:creationId xmlns:p14="http://schemas.microsoft.com/office/powerpoint/2010/main" val="38314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6"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7CE096CD-2BE1-C802-15E6-88E303AF1019}"/>
                  </a:ext>
                </a:extLst>
              </p:cNvPr>
              <p:cNvSpPr txBox="1">
                <a:spLocks/>
              </p:cNvSpPr>
              <p:nvPr/>
            </p:nvSpPr>
            <p:spPr>
              <a:xfrm>
                <a:off x="1319601" y="3680987"/>
                <a:ext cx="9067800" cy="10465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r>
                      <a:rPr lang="en-US" i="1" smtClean="0">
                        <a:latin typeface="Cambria Math" panose="02040503050406030204" pitchFamily="18" charset="0"/>
                      </a:rPr>
                      <m:t>𝐶</m:t>
                    </m:r>
                  </m:oMath>
                </a14:m>
                <a:r>
                  <a:rPr lang="en-US" dirty="0"/>
                  <a:t> and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oMath>
                </a14:m>
                <a:r>
                  <a:rPr lang="en-US" b="0" dirty="0"/>
                  <a:t> are </a:t>
                </a:r>
                <a14:m>
                  <m:oMath xmlns:m="http://schemas.openxmlformats.org/officeDocument/2006/math">
                    <m:r>
                      <a:rPr lang="en-US" b="0" i="1" smtClean="0">
                        <a:latin typeface="Cambria Math" panose="02040503050406030204" pitchFamily="18" charset="0"/>
                      </a:rPr>
                      <m:t>𝛿</m:t>
                    </m:r>
                  </m:oMath>
                </a14:m>
                <a:r>
                  <a:rPr lang="en-US" b="0" dirty="0"/>
                  <a:t>-equivalent, if </a:t>
                </a:r>
                <a14:m>
                  <m:oMath xmlns:m="http://schemas.openxmlformats.org/officeDocument/2006/math">
                    <m:r>
                      <a:rPr lang="en-US" b="0" i="1" smtClean="0">
                        <a:latin typeface="Cambria Math" panose="02040503050406030204" pitchFamily="18" charset="0"/>
                      </a:rPr>
                      <m:t>𝐶</m:t>
                    </m:r>
                  </m:oMath>
                </a14:m>
                <a:r>
                  <a:rPr lang="en-US" dirty="0"/>
                  <a:t> and </a:t>
                </a:r>
                <a14:m>
                  <m:oMath xmlns:m="http://schemas.openxmlformats.org/officeDocument/2006/math">
                    <m:r>
                      <a:rPr lang="en-US" i="1" smtClean="0">
                        <a:latin typeface="Cambria Math" panose="02040503050406030204" pitchFamily="18" charset="0"/>
                      </a:rPr>
                      <m:t>𝐶</m:t>
                    </m:r>
                    <m:r>
                      <a:rPr lang="en-US" b="0" i="1" smtClean="0">
                        <a:latin typeface="Cambria Math" panose="02040503050406030204" pitchFamily="18" charset="0"/>
                      </a:rPr>
                      <m:t>′</m:t>
                    </m:r>
                  </m:oMath>
                </a14:m>
                <a:r>
                  <a:rPr lang="en-US" dirty="0"/>
                  <a:t>are almost the same,</a:t>
                </a:r>
              </a:p>
              <a:p>
                <a:pPr marL="0" indent="0" algn="ctr">
                  <a:buNone/>
                </a:pPr>
                <a:r>
                  <a:rPr lang="en-US" dirty="0"/>
                  <a:t>except for a </a:t>
                </a:r>
                <a:r>
                  <a:rPr lang="en-US" b="1" dirty="0"/>
                  <a:t>functionality equivalent</a:t>
                </a:r>
                <a:r>
                  <a:rPr lang="en-US" dirty="0"/>
                  <a:t> </a:t>
                </a:r>
                <a:r>
                  <a:rPr lang="en-US" b="1" i="1" u="sng" dirty="0"/>
                  <a:t>sub-circuit</a:t>
                </a:r>
                <a:r>
                  <a:rPr lang="en-US" dirty="0"/>
                  <a:t> of size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p:txBody>
          </p:sp>
        </mc:Choice>
        <mc:Fallback xmlns="">
          <p:sp>
            <p:nvSpPr>
              <p:cNvPr id="10" name="Content Placeholder 2">
                <a:extLst>
                  <a:ext uri="{FF2B5EF4-FFF2-40B4-BE49-F238E27FC236}">
                    <a16:creationId xmlns:a16="http://schemas.microsoft.com/office/drawing/2014/main" id="{7CE096CD-2BE1-C802-15E6-88E303AF1019}"/>
                  </a:ext>
                </a:extLst>
              </p:cNvPr>
              <p:cNvSpPr txBox="1">
                <a:spLocks noRot="1" noChangeAspect="1" noMove="1" noResize="1" noEditPoints="1" noAdjustHandles="1" noChangeArrowheads="1" noChangeShapeType="1" noTextEdit="1"/>
              </p:cNvSpPr>
              <p:nvPr/>
            </p:nvSpPr>
            <p:spPr>
              <a:xfrm>
                <a:off x="1319601" y="3680987"/>
                <a:ext cx="9067800" cy="1046579"/>
              </a:xfrm>
              <a:prstGeom prst="rect">
                <a:avLst/>
              </a:prstGeom>
              <a:blipFill>
                <a:blip r:embed="rId2"/>
                <a:stretch>
                  <a:fillRect t="-8333" b="-357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9C8E879-D7DB-715D-9E7F-AAAA081C4CD8}"/>
              </a:ext>
            </a:extLst>
          </p:cNvPr>
          <p:cNvSpPr>
            <a:spLocks noGrp="1"/>
          </p:cNvSpPr>
          <p:nvPr>
            <p:ph type="title"/>
          </p:nvPr>
        </p:nvSpPr>
        <p:spPr/>
        <p:txBody>
          <a:bodyPr>
            <a:normAutofit/>
          </a:bodyPr>
          <a:lstStyle/>
          <a:p>
            <a:r>
              <a:rPr lang="en-US" sz="4000" dirty="0"/>
              <a:t>“Local” Equivalence for </a:t>
            </a:r>
            <a:r>
              <a:rPr lang="en-US" sz="4000" b="1" dirty="0"/>
              <a:t>Circuits</a:t>
            </a:r>
          </a:p>
        </p:txBody>
      </p:sp>
      <p:sp>
        <p:nvSpPr>
          <p:cNvPr id="5" name="Rounded Rectangle 4">
            <a:extLst>
              <a:ext uri="{FF2B5EF4-FFF2-40B4-BE49-F238E27FC236}">
                <a16:creationId xmlns:a16="http://schemas.microsoft.com/office/drawing/2014/main" id="{8A9FBBFC-FB81-FE9E-42FC-9B575F77E1A1}"/>
              </a:ext>
            </a:extLst>
          </p:cNvPr>
          <p:cNvSpPr/>
          <p:nvPr/>
        </p:nvSpPr>
        <p:spPr>
          <a:xfrm>
            <a:off x="2596550" y="1795095"/>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BC06D0C-8C7F-5BA3-E3E1-922E3728D02B}"/>
              </a:ext>
            </a:extLst>
          </p:cNvPr>
          <p:cNvSpPr/>
          <p:nvPr/>
        </p:nvSpPr>
        <p:spPr>
          <a:xfrm>
            <a:off x="7280096" y="1795095"/>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C65C87A8-F3CC-AC4D-000B-AB4EB7DAA24D}"/>
              </a:ext>
            </a:extLst>
          </p:cNvPr>
          <p:cNvSpPr/>
          <p:nvPr/>
        </p:nvSpPr>
        <p:spPr>
          <a:xfrm>
            <a:off x="3588348" y="2047509"/>
            <a:ext cx="697302" cy="533400"/>
          </a:xfrm>
          <a:prstGeom prst="roundRect">
            <a:avLst>
              <a:gd name="adj" fmla="val 9120"/>
            </a:avLst>
          </a:prstGeom>
          <a:solidFill>
            <a:schemeClr val="accent6"/>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4F47ED2-E6B1-0C4F-CA6A-F3F6BFD7DEED}"/>
              </a:ext>
            </a:extLst>
          </p:cNvPr>
          <p:cNvSpPr/>
          <p:nvPr/>
        </p:nvSpPr>
        <p:spPr>
          <a:xfrm>
            <a:off x="8307897" y="2058621"/>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E8242DA-FACD-6946-881F-5A53EA46DB0E}"/>
              </a:ext>
            </a:extLst>
          </p:cNvPr>
          <p:cNvSpPr/>
          <p:nvPr/>
        </p:nvSpPr>
        <p:spPr>
          <a:xfrm>
            <a:off x="6102949" y="5116193"/>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A1DA1681-B9F3-A9FB-ABFF-ECA83F3AB426}"/>
                  </a:ext>
                </a:extLst>
              </p:cNvPr>
              <p:cNvSpPr txBox="1">
                <a:spLocks/>
              </p:cNvSpPr>
              <p:nvPr/>
            </p:nvSpPr>
            <p:spPr>
              <a:xfrm>
                <a:off x="5181600" y="5178877"/>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12" name="Content Placeholder 2">
                <a:extLst>
                  <a:ext uri="{FF2B5EF4-FFF2-40B4-BE49-F238E27FC236}">
                    <a16:creationId xmlns:a16="http://schemas.microsoft.com/office/drawing/2014/main" id="{A1DA1681-B9F3-A9FB-ABFF-ECA83F3AB426}"/>
                  </a:ext>
                </a:extLst>
              </p:cNvPr>
              <p:cNvSpPr txBox="1">
                <a:spLocks noRot="1" noChangeAspect="1" noMove="1" noResize="1" noEditPoints="1" noAdjustHandles="1" noChangeArrowheads="1" noChangeShapeType="1" noTextEdit="1"/>
              </p:cNvSpPr>
              <p:nvPr/>
            </p:nvSpPr>
            <p:spPr>
              <a:xfrm>
                <a:off x="5181600" y="5178877"/>
                <a:ext cx="1270000" cy="4984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B22A6BB5-5F95-C8BB-F7A9-B45CB21BA617}"/>
                  </a:ext>
                </a:extLst>
              </p:cNvPr>
              <p:cNvSpPr txBox="1">
                <a:spLocks/>
              </p:cNvSpPr>
              <p:nvPr/>
            </p:nvSpPr>
            <p:spPr>
              <a:xfrm>
                <a:off x="1319601" y="2403888"/>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xmlns="">
          <p:sp>
            <p:nvSpPr>
              <p:cNvPr id="13" name="Content Placeholder 2">
                <a:extLst>
                  <a:ext uri="{FF2B5EF4-FFF2-40B4-BE49-F238E27FC236}">
                    <a16:creationId xmlns:a16="http://schemas.microsoft.com/office/drawing/2014/main" id="{B22A6BB5-5F95-C8BB-F7A9-B45CB21BA617}"/>
                  </a:ext>
                </a:extLst>
              </p:cNvPr>
              <p:cNvSpPr txBox="1">
                <a:spLocks noRot="1" noChangeAspect="1" noMove="1" noResize="1" noEditPoints="1" noAdjustHandles="1" noChangeArrowheads="1" noChangeShapeType="1" noTextEdit="1"/>
              </p:cNvSpPr>
              <p:nvPr/>
            </p:nvSpPr>
            <p:spPr>
              <a:xfrm>
                <a:off x="1319601" y="2403888"/>
                <a:ext cx="1270000" cy="4984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ACB8DAFE-BD5E-83F7-E67E-60DB24C661DD}"/>
                  </a:ext>
                </a:extLst>
              </p:cNvPr>
              <p:cNvSpPr txBox="1">
                <a:spLocks/>
              </p:cNvSpPr>
              <p:nvPr/>
            </p:nvSpPr>
            <p:spPr>
              <a:xfrm>
                <a:off x="9391051" y="2403888"/>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xmlns="">
          <p:sp>
            <p:nvSpPr>
              <p:cNvPr id="14" name="Content Placeholder 2">
                <a:extLst>
                  <a:ext uri="{FF2B5EF4-FFF2-40B4-BE49-F238E27FC236}">
                    <a16:creationId xmlns:a16="http://schemas.microsoft.com/office/drawing/2014/main" id="{ACB8DAFE-BD5E-83F7-E67E-60DB24C661DD}"/>
                  </a:ext>
                </a:extLst>
              </p:cNvPr>
              <p:cNvSpPr txBox="1">
                <a:spLocks noRot="1" noChangeAspect="1" noMove="1" noResize="1" noEditPoints="1" noAdjustHandles="1" noChangeArrowheads="1" noChangeShapeType="1" noTextEdit="1"/>
              </p:cNvSpPr>
              <p:nvPr/>
            </p:nvSpPr>
            <p:spPr>
              <a:xfrm>
                <a:off x="9391051" y="2403888"/>
                <a:ext cx="1270000" cy="498475"/>
              </a:xfrm>
              <a:prstGeom prst="rect">
                <a:avLst/>
              </a:prstGeom>
              <a:blipFill>
                <a:blip r:embed="rId5"/>
                <a:stretch>
                  <a:fillRect/>
                </a:stretch>
              </a:blipFill>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BA11F45B-E743-738A-D420-CA20BD921E0E}"/>
              </a:ext>
            </a:extLst>
          </p:cNvPr>
          <p:cNvSpPr/>
          <p:nvPr/>
        </p:nvSpPr>
        <p:spPr>
          <a:xfrm>
            <a:off x="4744049" y="5143952"/>
            <a:ext cx="697302" cy="533400"/>
          </a:xfrm>
          <a:prstGeom prst="roundRect">
            <a:avLst>
              <a:gd name="adj" fmla="val 9120"/>
            </a:avLst>
          </a:prstGeom>
          <a:solidFill>
            <a:schemeClr val="accent6"/>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73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P spid="7" grpId="0" animBg="1"/>
      <p:bldP spid="8" grpId="0" animBg="1"/>
      <p:bldP spid="11" grpId="0" animBg="1"/>
      <p:bldP spid="12" grpId="0"/>
      <p:bldP spid="13" grpId="0"/>
      <p:bldP spid="14"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3B3C-0EA8-2F3A-4D7D-CB4EA42F1311}"/>
              </a:ext>
            </a:extLst>
          </p:cNvPr>
          <p:cNvSpPr>
            <a:spLocks noGrp="1"/>
          </p:cNvSpPr>
          <p:nvPr>
            <p:ph type="title"/>
          </p:nvPr>
        </p:nvSpPr>
        <p:spPr/>
        <p:txBody>
          <a:bodyPr>
            <a:normAutofit/>
          </a:bodyPr>
          <a:lstStyle/>
          <a:p>
            <a:r>
              <a:rPr lang="en-US" dirty="0"/>
              <a:t>Sub-Circuits:</a:t>
            </a:r>
            <a:r>
              <a:rPr lang="en-US" sz="4400" dirty="0"/>
              <a:t> Defined as Subsets of Gates</a:t>
            </a:r>
            <a:endParaRPr lang="en-US" dirty="0"/>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2B3DF47-0E99-F155-66E0-94302A36B857}"/>
                  </a:ext>
                </a:extLst>
              </p:cNvPr>
              <p:cNvSpPr/>
              <p:nvPr/>
            </p:nvSpPr>
            <p:spPr>
              <a:xfrm>
                <a:off x="2326415" y="1929397"/>
                <a:ext cx="736600" cy="736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4" name="Oval 3">
                <a:extLst>
                  <a:ext uri="{FF2B5EF4-FFF2-40B4-BE49-F238E27FC236}">
                    <a16:creationId xmlns:a16="http://schemas.microsoft.com/office/drawing/2014/main" id="{A2B3DF47-0E99-F155-66E0-94302A36B857}"/>
                  </a:ext>
                </a:extLst>
              </p:cNvPr>
              <p:cNvSpPr>
                <a:spLocks noRot="1" noChangeAspect="1" noMove="1" noResize="1" noEditPoints="1" noAdjustHandles="1" noChangeArrowheads="1" noChangeShapeType="1" noTextEdit="1"/>
              </p:cNvSpPr>
              <p:nvPr/>
            </p:nvSpPr>
            <p:spPr>
              <a:xfrm>
                <a:off x="2326415" y="1929397"/>
                <a:ext cx="736600" cy="736600"/>
              </a:xfrm>
              <a:prstGeom prst="ellipse">
                <a:avLst/>
              </a:prstGeom>
              <a:blipFill>
                <a:blip r:embed="rId2"/>
                <a:stretch>
                  <a:fillRect/>
                </a:stretch>
              </a:blipFill>
              <a:ln>
                <a:noFill/>
              </a:ln>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1342DA7-3833-FFA2-B26B-1B0A16F1428F}"/>
              </a:ext>
            </a:extLst>
          </p:cNvPr>
          <p:cNvCxnSpPr>
            <a:cxnSpLocks/>
          </p:cNvCxnSpPr>
          <p:nvPr/>
        </p:nvCxnSpPr>
        <p:spPr>
          <a:xfrm>
            <a:off x="2872515" y="2585432"/>
            <a:ext cx="533400" cy="81478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2942ED16-FCC8-D8D4-3402-CF6AFF52A763}"/>
                  </a:ext>
                </a:extLst>
              </p:cNvPr>
              <p:cNvSpPr/>
              <p:nvPr/>
            </p:nvSpPr>
            <p:spPr>
              <a:xfrm>
                <a:off x="1361215" y="3300600"/>
                <a:ext cx="736600" cy="736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10" name="Oval 9">
                <a:extLst>
                  <a:ext uri="{FF2B5EF4-FFF2-40B4-BE49-F238E27FC236}">
                    <a16:creationId xmlns:a16="http://schemas.microsoft.com/office/drawing/2014/main" id="{2942ED16-FCC8-D8D4-3402-CF6AFF52A763}"/>
                  </a:ext>
                </a:extLst>
              </p:cNvPr>
              <p:cNvSpPr>
                <a:spLocks noRot="1" noChangeAspect="1" noMove="1" noResize="1" noEditPoints="1" noAdjustHandles="1" noChangeArrowheads="1" noChangeShapeType="1" noTextEdit="1"/>
              </p:cNvSpPr>
              <p:nvPr/>
            </p:nvSpPr>
            <p:spPr>
              <a:xfrm>
                <a:off x="1361215" y="3300600"/>
                <a:ext cx="736600" cy="736600"/>
              </a:xfrm>
              <a:prstGeom prst="ellips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49757E32-6A5F-CCFC-3D34-1358D9E78092}"/>
                  </a:ext>
                </a:extLst>
              </p:cNvPr>
              <p:cNvSpPr/>
              <p:nvPr/>
            </p:nvSpPr>
            <p:spPr>
              <a:xfrm>
                <a:off x="3151915" y="3300600"/>
                <a:ext cx="736600" cy="736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11" name="Oval 10">
                <a:extLst>
                  <a:ext uri="{FF2B5EF4-FFF2-40B4-BE49-F238E27FC236}">
                    <a16:creationId xmlns:a16="http://schemas.microsoft.com/office/drawing/2014/main" id="{49757E32-6A5F-CCFC-3D34-1358D9E78092}"/>
                  </a:ext>
                </a:extLst>
              </p:cNvPr>
              <p:cNvSpPr>
                <a:spLocks noRot="1" noChangeAspect="1" noMove="1" noResize="1" noEditPoints="1" noAdjustHandles="1" noChangeArrowheads="1" noChangeShapeType="1" noTextEdit="1"/>
              </p:cNvSpPr>
              <p:nvPr/>
            </p:nvSpPr>
            <p:spPr>
              <a:xfrm>
                <a:off x="3151915" y="3300600"/>
                <a:ext cx="736600" cy="736600"/>
              </a:xfrm>
              <a:prstGeom prst="ellipse">
                <a:avLst/>
              </a:prstGeom>
              <a:blipFill>
                <a:blip r:embed="rId4"/>
                <a:stretch>
                  <a:fillRect/>
                </a:stretch>
              </a:blipFill>
              <a:ln>
                <a:noFill/>
              </a:ln>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48BF9D49-01BF-EFDD-48D4-482A229D7067}"/>
              </a:ext>
            </a:extLst>
          </p:cNvPr>
          <p:cNvCxnSpPr>
            <a:cxnSpLocks/>
          </p:cNvCxnSpPr>
          <p:nvPr/>
        </p:nvCxnSpPr>
        <p:spPr>
          <a:xfrm flipH="1">
            <a:off x="1907315" y="2593965"/>
            <a:ext cx="584200" cy="87828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A6280A-37A2-8AE8-A760-DAA1A6C5993C}"/>
              </a:ext>
            </a:extLst>
          </p:cNvPr>
          <p:cNvCxnSpPr>
            <a:cxnSpLocks/>
          </p:cNvCxnSpPr>
          <p:nvPr/>
        </p:nvCxnSpPr>
        <p:spPr>
          <a:xfrm flipH="1">
            <a:off x="1303271" y="3989476"/>
            <a:ext cx="286544" cy="59303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286B0F-4923-176B-B09F-A902A3966247}"/>
              </a:ext>
            </a:extLst>
          </p:cNvPr>
          <p:cNvCxnSpPr>
            <a:cxnSpLocks/>
          </p:cNvCxnSpPr>
          <p:nvPr/>
        </p:nvCxnSpPr>
        <p:spPr>
          <a:xfrm>
            <a:off x="2682015" y="1445606"/>
            <a:ext cx="0" cy="48379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7B569E-D77C-D3F4-E5E8-91BA69DB7498}"/>
              </a:ext>
            </a:extLst>
          </p:cNvPr>
          <p:cNvCxnSpPr>
            <a:cxnSpLocks/>
          </p:cNvCxnSpPr>
          <p:nvPr/>
        </p:nvCxnSpPr>
        <p:spPr>
          <a:xfrm flipH="1">
            <a:off x="2155759" y="3808003"/>
            <a:ext cx="1364456" cy="7745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4D9C7C-A50D-B019-B69F-644335BD011A}"/>
              </a:ext>
            </a:extLst>
          </p:cNvPr>
          <p:cNvCxnSpPr>
            <a:cxnSpLocks/>
          </p:cNvCxnSpPr>
          <p:nvPr/>
        </p:nvCxnSpPr>
        <p:spPr>
          <a:xfrm>
            <a:off x="1768409" y="3886784"/>
            <a:ext cx="387350" cy="69572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56B6C754-9B8E-4EAA-CFFB-D455F5F67B5C}"/>
              </a:ext>
            </a:extLst>
          </p:cNvPr>
          <p:cNvSpPr/>
          <p:nvPr/>
        </p:nvSpPr>
        <p:spPr>
          <a:xfrm rot="19803852">
            <a:off x="2480258" y="1676188"/>
            <a:ext cx="1213819" cy="2620736"/>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FD5FD2A4-BCC7-4EBE-D536-113EA7EF240A}"/>
                  </a:ext>
                </a:extLst>
              </p:cNvPr>
              <p:cNvSpPr/>
              <p:nvPr/>
            </p:nvSpPr>
            <p:spPr>
              <a:xfrm>
                <a:off x="8117798" y="2178805"/>
                <a:ext cx="736600" cy="736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31" name="Oval 30">
                <a:extLst>
                  <a:ext uri="{FF2B5EF4-FFF2-40B4-BE49-F238E27FC236}">
                    <a16:creationId xmlns:a16="http://schemas.microsoft.com/office/drawing/2014/main" id="{FD5FD2A4-BCC7-4EBE-D536-113EA7EF240A}"/>
                  </a:ext>
                </a:extLst>
              </p:cNvPr>
              <p:cNvSpPr>
                <a:spLocks noRot="1" noChangeAspect="1" noMove="1" noResize="1" noEditPoints="1" noAdjustHandles="1" noChangeArrowheads="1" noChangeShapeType="1" noTextEdit="1"/>
              </p:cNvSpPr>
              <p:nvPr/>
            </p:nvSpPr>
            <p:spPr>
              <a:xfrm>
                <a:off x="8117798" y="2178805"/>
                <a:ext cx="736600" cy="736600"/>
              </a:xfrm>
              <a:prstGeom prst="ellipse">
                <a:avLst/>
              </a:prstGeom>
              <a:blipFill>
                <a:blip r:embed="rId5"/>
                <a:stretch>
                  <a:fillRect/>
                </a:stretch>
              </a:blipFill>
              <a:ln>
                <a:noFill/>
              </a:ln>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F6E79B1D-005D-DE07-3172-7022280BD7D8}"/>
              </a:ext>
            </a:extLst>
          </p:cNvPr>
          <p:cNvCxnSpPr>
            <a:cxnSpLocks/>
          </p:cNvCxnSpPr>
          <p:nvPr/>
        </p:nvCxnSpPr>
        <p:spPr>
          <a:xfrm>
            <a:off x="8663898" y="2834840"/>
            <a:ext cx="533400" cy="81478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D9869BCD-5841-A0C4-8532-F21DBB235848}"/>
                  </a:ext>
                </a:extLst>
              </p:cNvPr>
              <p:cNvSpPr/>
              <p:nvPr/>
            </p:nvSpPr>
            <p:spPr>
              <a:xfrm>
                <a:off x="8943298" y="3550008"/>
                <a:ext cx="736600" cy="736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33" name="Oval 32">
                <a:extLst>
                  <a:ext uri="{FF2B5EF4-FFF2-40B4-BE49-F238E27FC236}">
                    <a16:creationId xmlns:a16="http://schemas.microsoft.com/office/drawing/2014/main" id="{D9869BCD-5841-A0C4-8532-F21DBB235848}"/>
                  </a:ext>
                </a:extLst>
              </p:cNvPr>
              <p:cNvSpPr>
                <a:spLocks noRot="1" noChangeAspect="1" noMove="1" noResize="1" noEditPoints="1" noAdjustHandles="1" noChangeArrowheads="1" noChangeShapeType="1" noTextEdit="1"/>
              </p:cNvSpPr>
              <p:nvPr/>
            </p:nvSpPr>
            <p:spPr>
              <a:xfrm>
                <a:off x="8943298" y="3550008"/>
                <a:ext cx="736600" cy="736600"/>
              </a:xfrm>
              <a:prstGeom prst="ellipse">
                <a:avLst/>
              </a:prstGeom>
              <a:blipFill>
                <a:blip r:embed="rId6"/>
                <a:stretch>
                  <a:fillRect/>
                </a:stretch>
              </a:blipFill>
              <a:ln>
                <a:noFill/>
              </a:ln>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BC68E44B-85D8-96D9-F559-6C2F050B39C8}"/>
              </a:ext>
            </a:extLst>
          </p:cNvPr>
          <p:cNvCxnSpPr>
            <a:cxnSpLocks/>
          </p:cNvCxnSpPr>
          <p:nvPr/>
        </p:nvCxnSpPr>
        <p:spPr>
          <a:xfrm>
            <a:off x="8473398" y="1695014"/>
            <a:ext cx="0" cy="48379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CD629B-C2B4-8252-0ED0-AECE3FBF4C2C}"/>
              </a:ext>
            </a:extLst>
          </p:cNvPr>
          <p:cNvCxnSpPr>
            <a:cxnSpLocks/>
          </p:cNvCxnSpPr>
          <p:nvPr/>
        </p:nvCxnSpPr>
        <p:spPr>
          <a:xfrm>
            <a:off x="9311598" y="4057411"/>
            <a:ext cx="0" cy="7745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A8EC9BE-95BC-D37F-239A-8274ECE206D8}"/>
              </a:ext>
            </a:extLst>
          </p:cNvPr>
          <p:cNvCxnSpPr>
            <a:cxnSpLocks/>
          </p:cNvCxnSpPr>
          <p:nvPr/>
        </p:nvCxnSpPr>
        <p:spPr>
          <a:xfrm flipH="1">
            <a:off x="7601745" y="2803090"/>
            <a:ext cx="658249" cy="159898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ight Arrow 36">
            <a:extLst>
              <a:ext uri="{FF2B5EF4-FFF2-40B4-BE49-F238E27FC236}">
                <a16:creationId xmlns:a16="http://schemas.microsoft.com/office/drawing/2014/main" id="{BB122B40-9DA8-F5A8-C360-DBE19CECD056}"/>
              </a:ext>
            </a:extLst>
          </p:cNvPr>
          <p:cNvSpPr/>
          <p:nvPr/>
        </p:nvSpPr>
        <p:spPr>
          <a:xfrm>
            <a:off x="5099664" y="3252427"/>
            <a:ext cx="1160693" cy="747314"/>
          </a:xfrm>
          <a:prstGeom prst="rightArrow">
            <a:avLst>
              <a:gd name="adj1" fmla="val 296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A357B5BD-5F97-BE92-CB19-37B0EEDF95BE}"/>
                  </a:ext>
                </a:extLst>
              </p:cNvPr>
              <p:cNvSpPr/>
              <p:nvPr/>
            </p:nvSpPr>
            <p:spPr>
              <a:xfrm>
                <a:off x="1806509" y="4518070"/>
                <a:ext cx="736600" cy="736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41" name="Oval 40">
                <a:extLst>
                  <a:ext uri="{FF2B5EF4-FFF2-40B4-BE49-F238E27FC236}">
                    <a16:creationId xmlns:a16="http://schemas.microsoft.com/office/drawing/2014/main" id="{A357B5BD-5F97-BE92-CB19-37B0EEDF95BE}"/>
                  </a:ext>
                </a:extLst>
              </p:cNvPr>
              <p:cNvSpPr>
                <a:spLocks noRot="1" noChangeAspect="1" noMove="1" noResize="1" noEditPoints="1" noAdjustHandles="1" noChangeArrowheads="1" noChangeShapeType="1" noTextEdit="1"/>
              </p:cNvSpPr>
              <p:nvPr/>
            </p:nvSpPr>
            <p:spPr>
              <a:xfrm>
                <a:off x="1806509" y="4518070"/>
                <a:ext cx="736600" cy="736600"/>
              </a:xfrm>
              <a:prstGeom prst="ellipse">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80315B27-6814-D17D-A727-3D291645413D}"/>
                  </a:ext>
                </a:extLst>
              </p:cNvPr>
              <p:cNvSpPr txBox="1">
                <a:spLocks/>
              </p:cNvSpPr>
              <p:nvPr/>
            </p:nvSpPr>
            <p:spPr>
              <a:xfrm>
                <a:off x="2770915" y="4903434"/>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42" name="Content Placeholder 2">
                <a:extLst>
                  <a:ext uri="{FF2B5EF4-FFF2-40B4-BE49-F238E27FC236}">
                    <a16:creationId xmlns:a16="http://schemas.microsoft.com/office/drawing/2014/main" id="{80315B27-6814-D17D-A727-3D291645413D}"/>
                  </a:ext>
                </a:extLst>
              </p:cNvPr>
              <p:cNvSpPr txBox="1">
                <a:spLocks noRot="1" noChangeAspect="1" noMove="1" noResize="1" noEditPoints="1" noAdjustHandles="1" noChangeArrowheads="1" noChangeShapeType="1" noTextEdit="1"/>
              </p:cNvSpPr>
              <p:nvPr/>
            </p:nvSpPr>
            <p:spPr>
              <a:xfrm>
                <a:off x="2770915" y="4903434"/>
                <a:ext cx="1270000" cy="498475"/>
              </a:xfrm>
              <a:prstGeom prst="rect">
                <a:avLst/>
              </a:prstGeom>
              <a:blipFill>
                <a:blip r:embed="rId8"/>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2B008875-F82A-C341-644B-9D64E53348B2}"/>
              </a:ext>
            </a:extLst>
          </p:cNvPr>
          <p:cNvSpPr txBox="1"/>
          <p:nvPr/>
        </p:nvSpPr>
        <p:spPr>
          <a:xfrm>
            <a:off x="7981852" y="4354593"/>
            <a:ext cx="2753227" cy="492443"/>
          </a:xfrm>
          <a:prstGeom prst="rect">
            <a:avLst/>
          </a:prstGeom>
          <a:noFill/>
        </p:spPr>
        <p:txBody>
          <a:bodyPr wrap="square" rtlCol="0">
            <a:spAutoFit/>
          </a:bodyPr>
          <a:lstStyle/>
          <a:p>
            <a:r>
              <a:rPr lang="en-US" sz="2600" dirty="0"/>
              <a:t>Input</a:t>
            </a:r>
          </a:p>
        </p:txBody>
      </p:sp>
      <p:sp>
        <p:nvSpPr>
          <p:cNvPr id="46" name="TextBox 45">
            <a:extLst>
              <a:ext uri="{FF2B5EF4-FFF2-40B4-BE49-F238E27FC236}">
                <a16:creationId xmlns:a16="http://schemas.microsoft.com/office/drawing/2014/main" id="{2DD3279B-F5A6-7047-3FCE-DA385B545A0A}"/>
              </a:ext>
            </a:extLst>
          </p:cNvPr>
          <p:cNvSpPr txBox="1"/>
          <p:nvPr/>
        </p:nvSpPr>
        <p:spPr>
          <a:xfrm>
            <a:off x="7981852" y="1198245"/>
            <a:ext cx="2207297" cy="492443"/>
          </a:xfrm>
          <a:prstGeom prst="rect">
            <a:avLst/>
          </a:prstGeom>
          <a:noFill/>
        </p:spPr>
        <p:txBody>
          <a:bodyPr wrap="square" rtlCol="0">
            <a:spAutoFit/>
          </a:bodyPr>
          <a:lstStyle/>
          <a:p>
            <a:r>
              <a:rPr lang="en-US" sz="2600" dirty="0"/>
              <a:t>Output</a:t>
            </a:r>
          </a:p>
        </p:txBody>
      </p:sp>
      <p:sp>
        <p:nvSpPr>
          <p:cNvPr id="47" name="TextBox 46">
            <a:extLst>
              <a:ext uri="{FF2B5EF4-FFF2-40B4-BE49-F238E27FC236}">
                <a16:creationId xmlns:a16="http://schemas.microsoft.com/office/drawing/2014/main" id="{892325A0-6183-D4F7-DB54-BFF3A6C2B973}"/>
              </a:ext>
            </a:extLst>
          </p:cNvPr>
          <p:cNvSpPr txBox="1"/>
          <p:nvPr/>
        </p:nvSpPr>
        <p:spPr>
          <a:xfrm>
            <a:off x="9235950" y="2665997"/>
            <a:ext cx="1750371" cy="892552"/>
          </a:xfrm>
          <a:prstGeom prst="rect">
            <a:avLst/>
          </a:prstGeom>
          <a:noFill/>
        </p:spPr>
        <p:txBody>
          <a:bodyPr wrap="square" rtlCol="0">
            <a:spAutoFit/>
          </a:bodyPr>
          <a:lstStyle/>
          <a:p>
            <a:pPr algn="ctr"/>
            <a:r>
              <a:rPr lang="en-US" sz="2600" dirty="0"/>
              <a:t>Main Body:</a:t>
            </a:r>
          </a:p>
          <a:p>
            <a:pPr algn="ctr"/>
            <a:r>
              <a:rPr lang="en-US" sz="2600" dirty="0"/>
              <a:t>Sub-graph</a:t>
            </a:r>
          </a:p>
        </p:txBody>
      </p:sp>
      <p:sp>
        <p:nvSpPr>
          <p:cNvPr id="50" name="TextBox 49">
            <a:extLst>
              <a:ext uri="{FF2B5EF4-FFF2-40B4-BE49-F238E27FC236}">
                <a16:creationId xmlns:a16="http://schemas.microsoft.com/office/drawing/2014/main" id="{3B7D3CA9-C0D5-B947-EB5F-7B6CE83CDAC6}"/>
              </a:ext>
            </a:extLst>
          </p:cNvPr>
          <p:cNvSpPr txBox="1"/>
          <p:nvPr/>
        </p:nvSpPr>
        <p:spPr>
          <a:xfrm>
            <a:off x="940609" y="5470789"/>
            <a:ext cx="3508212" cy="492443"/>
          </a:xfrm>
          <a:prstGeom prst="rect">
            <a:avLst/>
          </a:prstGeom>
          <a:noFill/>
        </p:spPr>
        <p:txBody>
          <a:bodyPr wrap="square" rtlCol="0">
            <a:spAutoFit/>
          </a:bodyPr>
          <a:lstStyle/>
          <a:p>
            <a:pPr algn="ctr"/>
            <a:r>
              <a:rPr lang="en-US" sz="2600" dirty="0"/>
              <a:t>Directed Acyclic Graph</a:t>
            </a:r>
          </a:p>
        </p:txBody>
      </p:sp>
      <p:sp>
        <p:nvSpPr>
          <p:cNvPr id="51" name="TextBox 50">
            <a:extLst>
              <a:ext uri="{FF2B5EF4-FFF2-40B4-BE49-F238E27FC236}">
                <a16:creationId xmlns:a16="http://schemas.microsoft.com/office/drawing/2014/main" id="{185E12EC-8A59-AF9F-9456-8B2B912320C0}"/>
              </a:ext>
            </a:extLst>
          </p:cNvPr>
          <p:cNvSpPr txBox="1"/>
          <p:nvPr/>
        </p:nvSpPr>
        <p:spPr>
          <a:xfrm>
            <a:off x="7477784" y="5392607"/>
            <a:ext cx="2753227" cy="523220"/>
          </a:xfrm>
          <a:prstGeom prst="rect">
            <a:avLst/>
          </a:prstGeom>
          <a:noFill/>
        </p:spPr>
        <p:txBody>
          <a:bodyPr wrap="square" rtlCol="0" anchor="ctr">
            <a:spAutoFit/>
          </a:bodyPr>
          <a:lstStyle/>
          <a:p>
            <a:pPr algn="ctr"/>
            <a:r>
              <a:rPr lang="en-US" sz="2800" b="1" u="sng" dirty="0"/>
              <a:t>Sub-Circuit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779699-CEFD-F580-BDCC-B3A47D902D6F}"/>
                  </a:ext>
                </a:extLst>
              </p:cNvPr>
              <p:cNvSpPr txBox="1">
                <a:spLocks/>
              </p:cNvSpPr>
              <p:nvPr/>
            </p:nvSpPr>
            <p:spPr>
              <a:xfrm>
                <a:off x="3570834" y="4540709"/>
                <a:ext cx="4285595" cy="930250"/>
              </a:xfrm>
              <a:prstGeom prst="rect">
                <a:avLst/>
              </a:prstGeom>
              <a:ln w="25400">
                <a:solidFill>
                  <a:srgbClr val="FF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0000"/>
                    </a:solidFill>
                  </a:rPr>
                  <a:t>How does </a:t>
                </a:r>
                <a14:m>
                  <m:oMath xmlns:m="http://schemas.openxmlformats.org/officeDocument/2006/math">
                    <m:r>
                      <a:rPr lang="en-US" b="0" i="1" smtClean="0">
                        <a:solidFill>
                          <a:srgbClr val="FF0000"/>
                        </a:solidFill>
                        <a:latin typeface="Cambria Math" panose="02040503050406030204" pitchFamily="18" charset="0"/>
                      </a:rPr>
                      <m:t>𝛿</m:t>
                    </m:r>
                  </m:oMath>
                </a14:m>
                <a:r>
                  <a:rPr lang="en-US" dirty="0">
                    <a:solidFill>
                      <a:srgbClr val="FF0000"/>
                    </a:solidFill>
                  </a:rPr>
                  <a:t>-Equivalence relate to proofs?</a:t>
                </a:r>
              </a:p>
            </p:txBody>
          </p:sp>
        </mc:Choice>
        <mc:Fallback xmlns="">
          <p:sp>
            <p:nvSpPr>
              <p:cNvPr id="3" name="Content Placeholder 2">
                <a:extLst>
                  <a:ext uri="{FF2B5EF4-FFF2-40B4-BE49-F238E27FC236}">
                    <a16:creationId xmlns:a16="http://schemas.microsoft.com/office/drawing/2014/main" id="{09779699-CEFD-F580-BDCC-B3A47D902D6F}"/>
                  </a:ext>
                </a:extLst>
              </p:cNvPr>
              <p:cNvSpPr txBox="1">
                <a:spLocks noRot="1" noChangeAspect="1" noMove="1" noResize="1" noEditPoints="1" noAdjustHandles="1" noChangeArrowheads="1" noChangeShapeType="1" noTextEdit="1"/>
              </p:cNvSpPr>
              <p:nvPr/>
            </p:nvSpPr>
            <p:spPr>
              <a:xfrm>
                <a:off x="3570834" y="4540709"/>
                <a:ext cx="4285595" cy="930250"/>
              </a:xfrm>
              <a:prstGeom prst="rect">
                <a:avLst/>
              </a:prstGeom>
              <a:blipFill>
                <a:blip r:embed="rId9"/>
                <a:stretch>
                  <a:fillRect t="-5263" b="-13158"/>
                </a:stretch>
              </a:blipFill>
              <a:ln w="254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0487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7" grpId="0" animBg="1"/>
      <p:bldP spid="45" grpId="0"/>
      <p:bldP spid="46" grpId="0"/>
      <p:bldP spid="47" grpId="0"/>
      <p:bldP spid="50" grpId="0"/>
      <p:bldP spid="51"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06E6866-4657-2CF0-F244-4ED7DB4E3008}"/>
              </a:ext>
            </a:extLst>
          </p:cNvPr>
          <p:cNvSpPr/>
          <p:nvPr/>
        </p:nvSpPr>
        <p:spPr>
          <a:xfrm>
            <a:off x="3272974" y="3702856"/>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694827-B443-EC51-41D1-1DBB89E8AA84}"/>
                  </a:ext>
                </a:extLst>
              </p:cNvPr>
              <p:cNvSpPr>
                <a:spLocks noGrp="1"/>
              </p:cNvSpPr>
              <p:nvPr>
                <p:ph type="title"/>
              </p:nvPr>
            </p:nvSpPr>
            <p:spPr/>
            <p:txBody>
              <a:bodyPr>
                <a:normAutofit/>
              </a:bodyPr>
              <a:lstStyle/>
              <a:p>
                <a14:m>
                  <m:oMath xmlns:m="http://schemas.openxmlformats.org/officeDocument/2006/math">
                    <m:r>
                      <a:rPr lang="en-US" sz="4000" i="1" dirty="0">
                        <a:latin typeface="Cambria Math" panose="02040503050406030204" pitchFamily="18" charset="0"/>
                      </a:rPr>
                      <m:t>ℰℱ</m:t>
                    </m:r>
                  </m:oMath>
                </a14:m>
                <a:r>
                  <a:rPr lang="en-US" sz="4000" i="1" dirty="0"/>
                  <a:t>-</a:t>
                </a:r>
                <a:r>
                  <a:rPr lang="en-US" sz="4000" dirty="0"/>
                  <a:t>Proofs imply </a:t>
                </a:r>
                <a14:m>
                  <m:oMath xmlns:m="http://schemas.openxmlformats.org/officeDocument/2006/math">
                    <m:r>
                      <a:rPr lang="en-US" sz="4000" b="0" i="1" smtClean="0">
                        <a:latin typeface="Cambria Math" panose="02040503050406030204" pitchFamily="18" charset="0"/>
                      </a:rPr>
                      <m:t>𝛿</m:t>
                    </m:r>
                  </m:oMath>
                </a14:m>
                <a:r>
                  <a:rPr lang="en-US" sz="4000" dirty="0"/>
                  <a:t>-Equivalence</a:t>
                </a:r>
              </a:p>
            </p:txBody>
          </p:sp>
        </mc:Choice>
        <mc:Fallback xmlns="">
          <p:sp>
            <p:nvSpPr>
              <p:cNvPr id="2" name="Title 1">
                <a:extLst>
                  <a:ext uri="{FF2B5EF4-FFF2-40B4-BE49-F238E27FC236}">
                    <a16:creationId xmlns:a16="http://schemas.microsoft.com/office/drawing/2014/main" id="{A3694827-B443-EC51-41D1-1DBB89E8AA84}"/>
                  </a:ext>
                </a:extLst>
              </p:cNvPr>
              <p:cNvSpPr>
                <a:spLocks noGrp="1" noRot="1" noChangeAspect="1" noMove="1" noResize="1" noEditPoints="1" noAdjustHandles="1" noChangeArrowheads="1" noChangeShapeType="1" noTextEdit="1"/>
              </p:cNvSpPr>
              <p:nvPr>
                <p:ph type="title"/>
              </p:nvPr>
            </p:nvSpPr>
            <p:spPr>
              <a:blipFill>
                <a:blip r:embed="rId2"/>
                <a:stretch>
                  <a:fillRect l="-8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4790E2-4A56-7BFA-D81F-F9407A060192}"/>
                  </a:ext>
                </a:extLst>
              </p:cNvPr>
              <p:cNvSpPr>
                <a:spLocks noGrp="1"/>
              </p:cNvSpPr>
              <p:nvPr>
                <p:ph idx="1"/>
              </p:nvPr>
            </p:nvSpPr>
            <p:spPr>
              <a:xfrm>
                <a:off x="655637" y="1716099"/>
                <a:ext cx="10515600" cy="612775"/>
              </a:xfrm>
            </p:spPr>
            <p:txBody>
              <a:bodyPr/>
              <a:lstStyle/>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𝜃</m:t>
                        </m:r>
                      </m:e>
                      <m:sub>
                        <m:r>
                          <a:rPr lang="en-US" i="1">
                            <a:latin typeface="Cambria Math" panose="02040503050406030204" pitchFamily="18" charset="0"/>
                          </a:rPr>
                          <m:t>ℓ</m:t>
                        </m:r>
                      </m:sub>
                    </m:sSub>
                  </m:oMath>
                </a14:m>
                <a:r>
                  <a:rPr lang="en-US" dirty="0"/>
                  <a:t> : </a:t>
                </a:r>
                <a14:m>
                  <m:oMath xmlns:m="http://schemas.openxmlformats.org/officeDocument/2006/math">
                    <m:r>
                      <a:rPr lang="en-US" i="1" dirty="0">
                        <a:latin typeface="Cambria Math" panose="02040503050406030204" pitchFamily="18" charset="0"/>
                      </a:rPr>
                      <m:t>ℰℱ</m:t>
                    </m:r>
                  </m:oMath>
                </a14:m>
                <a:r>
                  <a:rPr lang="en-US" i="1" dirty="0"/>
                  <a:t>-</a:t>
                </a:r>
                <a:r>
                  <a:rPr lang="en-US" dirty="0"/>
                  <a:t>proof of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𝐶</m:t>
                        </m:r>
                      </m:e>
                      <m:sub>
                        <m:r>
                          <a:rPr lang="en-US" b="0" i="1" smtClean="0">
                            <a:solidFill>
                              <a:schemeClr val="accent1"/>
                            </a:solidFill>
                            <a:latin typeface="Cambria Math" panose="02040503050406030204" pitchFamily="18" charset="0"/>
                          </a:rPr>
                          <m:t>0</m:t>
                        </m:r>
                      </m:sub>
                    </m:sSub>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e>
                    </m:d>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564790E2-4A56-7BFA-D81F-F9407A060192}"/>
                  </a:ext>
                </a:extLst>
              </p:cNvPr>
              <p:cNvSpPr>
                <a:spLocks noGrp="1" noRot="1" noChangeAspect="1" noMove="1" noResize="1" noEditPoints="1" noAdjustHandles="1" noChangeArrowheads="1" noChangeShapeType="1" noTextEdit="1"/>
              </p:cNvSpPr>
              <p:nvPr>
                <p:ph idx="1"/>
              </p:nvPr>
            </p:nvSpPr>
            <p:spPr>
              <a:xfrm>
                <a:off x="655637" y="1716099"/>
                <a:ext cx="10515600" cy="612775"/>
              </a:xfrm>
              <a:blipFill>
                <a:blip r:embed="rId3"/>
                <a:stretch>
                  <a:fillRect t="-16327"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1124B20-6D08-60CF-C972-757C116DAB0A}"/>
                  </a:ext>
                </a:extLst>
              </p:cNvPr>
              <p:cNvSpPr txBox="1">
                <a:spLocks/>
              </p:cNvSpPr>
              <p:nvPr/>
            </p:nvSpPr>
            <p:spPr>
              <a:xfrm>
                <a:off x="1401818" y="3252594"/>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rgbClr val="0070C0"/>
                              </a:solidFill>
                              <a:latin typeface="Cambria Math" panose="02040503050406030204" pitchFamily="18" charset="0"/>
                            </a:rPr>
                          </m:ctrlPr>
                        </m:sSup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𝐶</m:t>
                          </m:r>
                        </m:e>
                        <m:sup>
                          <m:r>
                            <a:rPr lang="en-US" i="1">
                              <a:solidFill>
                                <a:srgbClr val="0070C0"/>
                              </a:solidFill>
                              <a:latin typeface="Cambria Math" panose="02040503050406030204" pitchFamily="18" charset="0"/>
                            </a:rPr>
                            <m:t>(1)</m:t>
                          </m:r>
                        </m:sup>
                      </m:sSup>
                    </m:oMath>
                  </m:oMathPara>
                </a14:m>
                <a:endParaRPr lang="en-US" dirty="0">
                  <a:solidFill>
                    <a:srgbClr val="0070C0"/>
                  </a:solidFill>
                </a:endParaRPr>
              </a:p>
            </p:txBody>
          </p:sp>
        </mc:Choice>
        <mc:Fallback xmlns="">
          <p:sp>
            <p:nvSpPr>
              <p:cNvPr id="4" name="Content Placeholder 2">
                <a:extLst>
                  <a:ext uri="{FF2B5EF4-FFF2-40B4-BE49-F238E27FC236}">
                    <a16:creationId xmlns:a16="http://schemas.microsoft.com/office/drawing/2014/main" id="{F1124B20-6D08-60CF-C972-757C116DAB0A}"/>
                  </a:ext>
                </a:extLst>
              </p:cNvPr>
              <p:cNvSpPr txBox="1">
                <a:spLocks noRot="1" noChangeAspect="1" noMove="1" noResize="1" noEditPoints="1" noAdjustHandles="1" noChangeArrowheads="1" noChangeShapeType="1" noTextEdit="1"/>
              </p:cNvSpPr>
              <p:nvPr/>
            </p:nvSpPr>
            <p:spPr>
              <a:xfrm>
                <a:off x="1401818" y="3252594"/>
                <a:ext cx="1270000" cy="498475"/>
              </a:xfrm>
              <a:prstGeom prst="rect">
                <a:avLst/>
              </a:prstGeom>
              <a:blipFill>
                <a:blip r:embed="rId4"/>
                <a:stretch>
                  <a:fillRect l="-19802" t="-5000" r="-11881"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D348ACD-DD4B-ADDA-CE66-4EE503FE47B7}"/>
                  </a:ext>
                </a:extLst>
              </p:cNvPr>
              <p:cNvSpPr txBox="1">
                <a:spLocks/>
              </p:cNvSpPr>
              <p:nvPr/>
            </p:nvSpPr>
            <p:spPr>
              <a:xfrm>
                <a:off x="3752475" y="3230767"/>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m:oMathPara>
                </a14:m>
                <a:endParaRPr lang="en-US" dirty="0"/>
              </a:p>
            </p:txBody>
          </p:sp>
        </mc:Choice>
        <mc:Fallback xmlns="">
          <p:sp>
            <p:nvSpPr>
              <p:cNvPr id="5" name="Content Placeholder 2">
                <a:extLst>
                  <a:ext uri="{FF2B5EF4-FFF2-40B4-BE49-F238E27FC236}">
                    <a16:creationId xmlns:a16="http://schemas.microsoft.com/office/drawing/2014/main" id="{FD348ACD-DD4B-ADDA-CE66-4EE503FE47B7}"/>
                  </a:ext>
                </a:extLst>
              </p:cNvPr>
              <p:cNvSpPr txBox="1">
                <a:spLocks noRot="1" noChangeAspect="1" noMove="1" noResize="1" noEditPoints="1" noAdjustHandles="1" noChangeArrowheads="1" noChangeShapeType="1" noTextEdit="1"/>
              </p:cNvSpPr>
              <p:nvPr/>
            </p:nvSpPr>
            <p:spPr>
              <a:xfrm>
                <a:off x="3752475" y="3230767"/>
                <a:ext cx="1270000" cy="498475"/>
              </a:xfrm>
              <a:prstGeom prst="rect">
                <a:avLst/>
              </a:prstGeom>
              <a:blipFill>
                <a:blip r:embed="rId5"/>
                <a:stretch>
                  <a:fillRect t="-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6649335-8420-6AFA-06C8-3CFEA237DF78}"/>
                  </a:ext>
                </a:extLst>
              </p:cNvPr>
              <p:cNvSpPr txBox="1">
                <a:spLocks/>
              </p:cNvSpPr>
              <p:nvPr/>
            </p:nvSpPr>
            <p:spPr>
              <a:xfrm>
                <a:off x="6296655" y="3211720"/>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oMath>
                  </m:oMathPara>
                </a14:m>
                <a:endParaRPr lang="en-US" dirty="0"/>
              </a:p>
            </p:txBody>
          </p:sp>
        </mc:Choice>
        <mc:Fallback xmlns="">
          <p:sp>
            <p:nvSpPr>
              <p:cNvPr id="6" name="Content Placeholder 2">
                <a:extLst>
                  <a:ext uri="{FF2B5EF4-FFF2-40B4-BE49-F238E27FC236}">
                    <a16:creationId xmlns:a16="http://schemas.microsoft.com/office/drawing/2014/main" id="{E6649335-8420-6AFA-06C8-3CFEA237DF78}"/>
                  </a:ext>
                </a:extLst>
              </p:cNvPr>
              <p:cNvSpPr txBox="1">
                <a:spLocks noRot="1" noChangeAspect="1" noMove="1" noResize="1" noEditPoints="1" noAdjustHandles="1" noChangeArrowheads="1" noChangeShapeType="1" noTextEdit="1"/>
              </p:cNvSpPr>
              <p:nvPr/>
            </p:nvSpPr>
            <p:spPr>
              <a:xfrm>
                <a:off x="6296655" y="3211720"/>
                <a:ext cx="1270000" cy="498475"/>
              </a:xfrm>
              <a:prstGeom prst="rect">
                <a:avLst/>
              </a:prstGeom>
              <a:blipFill>
                <a:blip r:embed="rId6"/>
                <a:stretch>
                  <a:fillRect t="-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80999BB-3282-90F9-4E87-CB38F3A08757}"/>
                  </a:ext>
                </a:extLst>
              </p:cNvPr>
              <p:cNvSpPr txBox="1">
                <a:spLocks/>
              </p:cNvSpPr>
              <p:nvPr/>
            </p:nvSpPr>
            <p:spPr>
              <a:xfrm>
                <a:off x="9128992" y="3208511"/>
                <a:ext cx="1955800" cy="61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𝐶</m:t>
                          </m:r>
                        </m:e>
                        <m: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ℓ′</m:t>
                          </m:r>
                          <m:r>
                            <a:rPr lang="en-US" i="1">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7" name="Content Placeholder 2">
                <a:extLst>
                  <a:ext uri="{FF2B5EF4-FFF2-40B4-BE49-F238E27FC236}">
                    <a16:creationId xmlns:a16="http://schemas.microsoft.com/office/drawing/2014/main" id="{580999BB-3282-90F9-4E87-CB38F3A08757}"/>
                  </a:ext>
                </a:extLst>
              </p:cNvPr>
              <p:cNvSpPr txBox="1">
                <a:spLocks noRot="1" noChangeAspect="1" noMove="1" noResize="1" noEditPoints="1" noAdjustHandles="1" noChangeArrowheads="1" noChangeShapeType="1" noTextEdit="1"/>
              </p:cNvSpPr>
              <p:nvPr/>
            </p:nvSpPr>
            <p:spPr>
              <a:xfrm>
                <a:off x="9128992" y="3208511"/>
                <a:ext cx="1955800" cy="612775"/>
              </a:xfrm>
              <a:prstGeom prst="rect">
                <a:avLst/>
              </a:prstGeom>
              <a:blipFill>
                <a:blip r:embed="rId7"/>
                <a:stretch>
                  <a:fillRect t="-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1901924-1704-CCF4-0B35-DCDC8AD4E1B4}"/>
                  </a:ext>
                </a:extLst>
              </p:cNvPr>
              <p:cNvSpPr txBox="1">
                <a:spLocks/>
              </p:cNvSpPr>
              <p:nvPr/>
            </p:nvSpPr>
            <p:spPr>
              <a:xfrm>
                <a:off x="7759190" y="4079572"/>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8" name="Content Placeholder 2">
                <a:extLst>
                  <a:ext uri="{FF2B5EF4-FFF2-40B4-BE49-F238E27FC236}">
                    <a16:creationId xmlns:a16="http://schemas.microsoft.com/office/drawing/2014/main" id="{51901924-1704-CCF4-0B35-DCDC8AD4E1B4}"/>
                  </a:ext>
                </a:extLst>
              </p:cNvPr>
              <p:cNvSpPr txBox="1">
                <a:spLocks noRot="1" noChangeAspect="1" noMove="1" noResize="1" noEditPoints="1" noAdjustHandles="1" noChangeArrowheads="1" noChangeShapeType="1" noTextEdit="1"/>
              </p:cNvSpPr>
              <p:nvPr/>
            </p:nvSpPr>
            <p:spPr>
              <a:xfrm>
                <a:off x="7759190" y="4079572"/>
                <a:ext cx="1270000" cy="498475"/>
              </a:xfrm>
              <a:prstGeom prst="rect">
                <a:avLst/>
              </a:prstGeom>
              <a:blipFill>
                <a:blip r:embed="rId8"/>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9F3DF1F-135D-A50E-0EA5-C440F01F28F1}"/>
              </a:ext>
            </a:extLst>
          </p:cNvPr>
          <p:cNvCxnSpPr/>
          <p:nvPr/>
        </p:nvCxnSpPr>
        <p:spPr>
          <a:xfrm>
            <a:off x="1495210" y="4510937"/>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Down Arrow 18">
            <a:extLst>
              <a:ext uri="{FF2B5EF4-FFF2-40B4-BE49-F238E27FC236}">
                <a16:creationId xmlns:a16="http://schemas.microsoft.com/office/drawing/2014/main" id="{2ED214D4-E8FA-F5AD-5C62-FECB91F43312}"/>
              </a:ext>
            </a:extLst>
          </p:cNvPr>
          <p:cNvSpPr/>
          <p:nvPr/>
        </p:nvSpPr>
        <p:spPr>
          <a:xfrm>
            <a:off x="4902328" y="2414211"/>
            <a:ext cx="1514474" cy="788167"/>
          </a:xfrm>
          <a:prstGeom prst="downArrow">
            <a:avLst>
              <a:gd name="adj1" fmla="val 260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E643C631-AB7B-DEB8-E717-AE08E44C1EEC}"/>
              </a:ext>
            </a:extLst>
          </p:cNvPr>
          <p:cNvSpPr/>
          <p:nvPr/>
        </p:nvSpPr>
        <p:spPr>
          <a:xfrm>
            <a:off x="838200" y="3751069"/>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A2C84B14-9152-7459-FA4D-A9108C3A8FD4}"/>
              </a:ext>
            </a:extLst>
          </p:cNvPr>
          <p:cNvSpPr/>
          <p:nvPr/>
        </p:nvSpPr>
        <p:spPr>
          <a:xfrm>
            <a:off x="1829998" y="4003483"/>
            <a:ext cx="697302" cy="533400"/>
          </a:xfrm>
          <a:prstGeom prst="roundRect">
            <a:avLst>
              <a:gd name="adj" fmla="val 9120"/>
            </a:avLst>
          </a:prstGeom>
          <a:solidFill>
            <a:schemeClr val="accent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DC9995E9-C45D-B7BD-A6B0-020CA807F84E}"/>
              </a:ext>
            </a:extLst>
          </p:cNvPr>
          <p:cNvSpPr/>
          <p:nvPr/>
        </p:nvSpPr>
        <p:spPr>
          <a:xfrm>
            <a:off x="4300775" y="3966382"/>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A9851844-A67B-8E44-A793-578EF3E50F78}"/>
              </a:ext>
            </a:extLst>
          </p:cNvPr>
          <p:cNvSpPr/>
          <p:nvPr/>
        </p:nvSpPr>
        <p:spPr>
          <a:xfrm>
            <a:off x="5714174" y="3702856"/>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9BEE3EDC-6955-13B2-2925-31A341EFA110}"/>
              </a:ext>
            </a:extLst>
          </p:cNvPr>
          <p:cNvSpPr/>
          <p:nvPr/>
        </p:nvSpPr>
        <p:spPr>
          <a:xfrm>
            <a:off x="6741975" y="3966382"/>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AF263D3F-2528-EF92-6AA5-A65493EA399B}"/>
              </a:ext>
            </a:extLst>
          </p:cNvPr>
          <p:cNvSpPr/>
          <p:nvPr/>
        </p:nvSpPr>
        <p:spPr>
          <a:xfrm>
            <a:off x="9029190" y="3702856"/>
            <a:ext cx="2055602" cy="1486325"/>
          </a:xfrm>
          <a:prstGeom prst="roundRect">
            <a:avLst>
              <a:gd name="adj" fmla="val 91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6DA24A57-EDAC-C0A1-CB48-39D9173D1B10}"/>
              </a:ext>
            </a:extLst>
          </p:cNvPr>
          <p:cNvSpPr/>
          <p:nvPr/>
        </p:nvSpPr>
        <p:spPr>
          <a:xfrm>
            <a:off x="6207228" y="4386972"/>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23C9EA1-4B8E-87F8-CC71-6AF0CB5ED838}"/>
              </a:ext>
            </a:extLst>
          </p:cNvPr>
          <p:cNvSpPr/>
          <p:nvPr/>
        </p:nvSpPr>
        <p:spPr>
          <a:xfrm>
            <a:off x="3804565" y="4358537"/>
            <a:ext cx="697302" cy="533400"/>
          </a:xfrm>
          <a:prstGeom prst="roundRect">
            <a:avLst>
              <a:gd name="adj" fmla="val 9120"/>
            </a:avLst>
          </a:prstGeom>
          <a:solidFill>
            <a:schemeClr val="accent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D39D32DA-46E2-130B-E551-1557DD0292D6}"/>
                  </a:ext>
                </a:extLst>
              </p:cNvPr>
              <p:cNvSpPr txBox="1">
                <a:spLocks/>
              </p:cNvSpPr>
              <p:nvPr/>
            </p:nvSpPr>
            <p:spPr>
              <a:xfrm>
                <a:off x="2178649" y="5558558"/>
                <a:ext cx="7221482"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sSup>
                      <m:sSupPr>
                        <m:ctrlPr>
                          <a:rPr lang="en-US" b="0" i="1" smtClean="0">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𝐶</m:t>
                        </m:r>
                      </m:e>
                      <m: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m:t>
                        </m:r>
                      </m:sup>
                    </m:sSup>
                  </m:oMath>
                </a14:m>
                <a:r>
                  <a:rPr lang="en-US" dirty="0">
                    <a:solidFill>
                      <a:schemeClr val="tx1"/>
                    </a:solidFill>
                  </a:rPr>
                  <a:t>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i="1">
                            <a:latin typeface="Cambria Math" panose="02040503050406030204" pitchFamily="18" charset="0"/>
                          </a:rPr>
                          <m:t>𝑖</m:t>
                        </m:r>
                        <m:r>
                          <a:rPr lang="en-US" b="0" i="1" smtClean="0">
                            <a:latin typeface="Cambria Math" panose="02040503050406030204" pitchFamily="18" charset="0"/>
                          </a:rPr>
                          <m:t>+1</m:t>
                        </m:r>
                        <m:r>
                          <a:rPr lang="en-US" i="1">
                            <a:latin typeface="Cambria Math" panose="02040503050406030204" pitchFamily="18" charset="0"/>
                          </a:rPr>
                          <m:t>)</m:t>
                        </m:r>
                      </m:sup>
                    </m:sSup>
                  </m:oMath>
                </a14:m>
                <a:r>
                  <a:rPr lang="en-US" dirty="0">
                    <a:solidFill>
                      <a:schemeClr val="tx1"/>
                    </a:solidFill>
                  </a:rPr>
                  <a:t>are </a:t>
                </a:r>
                <a14:m>
                  <m:oMath xmlns:m="http://schemas.openxmlformats.org/officeDocument/2006/math">
                    <m:r>
                      <a:rPr lang="en-US" b="0" i="1" smtClean="0">
                        <a:solidFill>
                          <a:schemeClr val="tx1"/>
                        </a:solidFill>
                        <a:latin typeface="Cambria Math" panose="02040503050406030204" pitchFamily="18" charset="0"/>
                      </a:rPr>
                      <m:t>𝛿</m:t>
                    </m:r>
                  </m:oMath>
                </a14:m>
                <a:r>
                  <a:rPr lang="en-US" dirty="0">
                    <a:solidFill>
                      <a:schemeClr val="tx1"/>
                    </a:solidFill>
                  </a:rPr>
                  <a:t>-equivalent</a:t>
                </a:r>
              </a:p>
            </p:txBody>
          </p:sp>
        </mc:Choice>
        <mc:Fallback xmlns="">
          <p:sp>
            <p:nvSpPr>
              <p:cNvPr id="33" name="Content Placeholder 2">
                <a:extLst>
                  <a:ext uri="{FF2B5EF4-FFF2-40B4-BE49-F238E27FC236}">
                    <a16:creationId xmlns:a16="http://schemas.microsoft.com/office/drawing/2014/main" id="{D39D32DA-46E2-130B-E551-1557DD0292D6}"/>
                  </a:ext>
                </a:extLst>
              </p:cNvPr>
              <p:cNvSpPr txBox="1">
                <a:spLocks noRot="1" noChangeAspect="1" noMove="1" noResize="1" noEditPoints="1" noAdjustHandles="1" noChangeArrowheads="1" noChangeShapeType="1" noTextEdit="1"/>
              </p:cNvSpPr>
              <p:nvPr/>
            </p:nvSpPr>
            <p:spPr>
              <a:xfrm>
                <a:off x="2178649" y="5558558"/>
                <a:ext cx="7221482" cy="498475"/>
              </a:xfrm>
              <a:prstGeom prst="rect">
                <a:avLst/>
              </a:prstGeom>
              <a:blipFill>
                <a:blip r:embed="rId9"/>
                <a:stretch>
                  <a:fillRect t="-17073" b="-29268"/>
                </a:stretch>
              </a:blipFill>
            </p:spPr>
            <p:txBody>
              <a:bodyPr/>
              <a:lstStyle/>
              <a:p>
                <a:r>
                  <a:rPr lang="en-US">
                    <a:noFill/>
                  </a:rPr>
                  <a:t> </a:t>
                </a:r>
              </a:p>
            </p:txBody>
          </p:sp>
        </mc:Fallback>
      </mc:AlternateContent>
      <p:sp>
        <p:nvSpPr>
          <p:cNvPr id="34" name="Content Placeholder 2">
            <a:extLst>
              <a:ext uri="{FF2B5EF4-FFF2-40B4-BE49-F238E27FC236}">
                <a16:creationId xmlns:a16="http://schemas.microsoft.com/office/drawing/2014/main" id="{49FF24AD-7E40-0254-B8BB-D26A17473CA6}"/>
              </a:ext>
            </a:extLst>
          </p:cNvPr>
          <p:cNvSpPr txBox="1">
            <a:spLocks/>
          </p:cNvSpPr>
          <p:nvPr/>
        </p:nvSpPr>
        <p:spPr>
          <a:xfrm>
            <a:off x="6413730" y="2463006"/>
            <a:ext cx="1726081"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1"/>
                </a:solidFill>
              </a:rPr>
              <a:t>(localness)</a:t>
            </a:r>
          </a:p>
        </p:txBody>
      </p:sp>
    </p:spTree>
    <p:extLst>
      <p:ext uri="{BB962C8B-B14F-4D97-AF65-F5344CB8AC3E}">
        <p14:creationId xmlns:p14="http://schemas.microsoft.com/office/powerpoint/2010/main" val="22682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build="p"/>
      <p:bldP spid="4" grpId="0"/>
      <p:bldP spid="5" grpId="0"/>
      <p:bldP spid="6" grpId="0"/>
      <p:bldP spid="7" grpId="0"/>
      <p:bldP spid="8" grpId="0"/>
      <p:bldP spid="19" grpId="0" animBg="1"/>
      <p:bldP spid="24" grpId="0" animBg="1"/>
      <p:bldP spid="26" grpId="0" animBg="1"/>
      <p:bldP spid="27" grpId="0" animBg="1"/>
      <p:bldP spid="28" grpId="0" animBg="1"/>
      <p:bldP spid="29" grpId="0" animBg="1"/>
      <p:bldP spid="30" grpId="0" animBg="1"/>
      <p:bldP spid="31" grpId="0" animBg="1"/>
      <p:bldP spid="32" grpId="0" animBg="1"/>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EB70-91B1-D5D4-2437-05FF0994B00E}"/>
              </a:ext>
            </a:extLst>
          </p:cNvPr>
          <p:cNvSpPr>
            <a:spLocks noGrp="1"/>
          </p:cNvSpPr>
          <p:nvPr>
            <p:ph type="title"/>
          </p:nvPr>
        </p:nvSpPr>
        <p:spPr/>
        <p:txBody>
          <a:bodyPr/>
          <a:lstStyle/>
          <a:p>
            <a:r>
              <a:rPr lang="en-US" dirty="0"/>
              <a:t>Indistinguishability Obfuscation (</a:t>
            </a:r>
            <a:r>
              <a:rPr lang="en-US" dirty="0" err="1"/>
              <a:t>iO</a:t>
            </a:r>
            <a:r>
              <a:rPr lang="en-US" dirty="0"/>
              <a:t>)</a:t>
            </a:r>
          </a:p>
        </p:txBody>
      </p:sp>
      <p:sp>
        <p:nvSpPr>
          <p:cNvPr id="3" name="Content Placeholder 2">
            <a:extLst>
              <a:ext uri="{FF2B5EF4-FFF2-40B4-BE49-F238E27FC236}">
                <a16:creationId xmlns:a16="http://schemas.microsoft.com/office/drawing/2014/main" id="{87951836-4351-E875-941E-19E41FA47503}"/>
              </a:ext>
            </a:extLst>
          </p:cNvPr>
          <p:cNvSpPr>
            <a:spLocks noGrp="1"/>
          </p:cNvSpPr>
          <p:nvPr>
            <p:ph idx="1"/>
          </p:nvPr>
        </p:nvSpPr>
        <p:spPr>
          <a:xfrm>
            <a:off x="838200" y="3259385"/>
            <a:ext cx="4681143" cy="486352"/>
          </a:xfrm>
        </p:spPr>
        <p:txBody>
          <a:bodyPr>
            <a:normAutofit/>
          </a:bodyPr>
          <a:lstStyle/>
          <a:p>
            <a:r>
              <a:rPr lang="en-US" b="1" dirty="0"/>
              <a:t>Preserve Functionality:</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518DE37-5AC7-F38E-8024-492B675E74CC}"/>
                  </a:ext>
                </a:extLst>
              </p:cNvPr>
              <p:cNvSpPr txBox="1">
                <a:spLocks/>
              </p:cNvSpPr>
              <p:nvPr/>
            </p:nvSpPr>
            <p:spPr>
              <a:xfrm>
                <a:off x="838200" y="4460816"/>
                <a:ext cx="10515600" cy="494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Indistinguishability Security:  </a:t>
                </a:r>
                <a:r>
                  <a:rPr lang="en-US" dirty="0"/>
                  <a:t>for any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1</m:t>
                        </m:r>
                      </m:sub>
                    </m:sSub>
                  </m:oMath>
                </a14:m>
                <a:endParaRPr lang="en-US" dirty="0"/>
              </a:p>
            </p:txBody>
          </p:sp>
        </mc:Choice>
        <mc:Fallback xmlns="">
          <p:sp>
            <p:nvSpPr>
              <p:cNvPr id="6" name="Content Placeholder 2">
                <a:extLst>
                  <a:ext uri="{FF2B5EF4-FFF2-40B4-BE49-F238E27FC236}">
                    <a16:creationId xmlns:a16="http://schemas.microsoft.com/office/drawing/2014/main" id="{0518DE37-5AC7-F38E-8024-492B675E74CC}"/>
                  </a:ext>
                </a:extLst>
              </p:cNvPr>
              <p:cNvSpPr txBox="1">
                <a:spLocks noRot="1" noChangeAspect="1" noMove="1" noResize="1" noEditPoints="1" noAdjustHandles="1" noChangeArrowheads="1" noChangeShapeType="1" noTextEdit="1"/>
              </p:cNvSpPr>
              <p:nvPr/>
            </p:nvSpPr>
            <p:spPr>
              <a:xfrm>
                <a:off x="838200" y="4460816"/>
                <a:ext cx="10515600" cy="494803"/>
              </a:xfrm>
              <a:prstGeom prst="rect">
                <a:avLst/>
              </a:prstGeom>
              <a:blipFill>
                <a:blip r:embed="rId3"/>
                <a:stretch>
                  <a:fillRect l="-1086" t="-20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0288A8-14FB-0248-F2DA-3A1AE7D6E2B1}"/>
                  </a:ext>
                </a:extLst>
              </p:cNvPr>
              <p:cNvSpPr txBox="1"/>
              <p:nvPr/>
            </p:nvSpPr>
            <p:spPr>
              <a:xfrm>
                <a:off x="3486264" y="2347648"/>
                <a:ext cx="6145337" cy="486352"/>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𝑖𝑂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 </m:t>
                        </m:r>
                        <m:r>
                          <a:rPr lang="en-US" sz="2800" b="0" i="1" smtClean="0">
                            <a:latin typeface="Cambria Math" panose="02040503050406030204" pitchFamily="18" charset="0"/>
                          </a:rPr>
                          <m:t>𝐶</m:t>
                        </m:r>
                      </m:e>
                    </m:d>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𝜆</m:t>
                    </m:r>
                  </m:oMath>
                </a14:m>
                <a:r>
                  <a:rPr lang="en-US" sz="2800" dirty="0"/>
                  <a:t>: Security parameter)</a:t>
                </a:r>
              </a:p>
            </p:txBody>
          </p:sp>
        </mc:Choice>
        <mc:Fallback xmlns="">
          <p:sp>
            <p:nvSpPr>
              <p:cNvPr id="7" name="TextBox 6">
                <a:extLst>
                  <a:ext uri="{FF2B5EF4-FFF2-40B4-BE49-F238E27FC236}">
                    <a16:creationId xmlns:a16="http://schemas.microsoft.com/office/drawing/2014/main" id="{C90288A8-14FB-0248-F2DA-3A1AE7D6E2B1}"/>
                  </a:ext>
                </a:extLst>
              </p:cNvPr>
              <p:cNvSpPr txBox="1">
                <a:spLocks noRot="1" noChangeAspect="1" noMove="1" noResize="1" noEditPoints="1" noAdjustHandles="1" noChangeArrowheads="1" noChangeShapeType="1" noTextEdit="1"/>
              </p:cNvSpPr>
              <p:nvPr/>
            </p:nvSpPr>
            <p:spPr>
              <a:xfrm>
                <a:off x="3486264" y="2347648"/>
                <a:ext cx="6145337" cy="486352"/>
              </a:xfrm>
              <a:prstGeom prst="rect">
                <a:avLst/>
              </a:prstGeom>
              <a:blipFill>
                <a:blip r:embed="rId4"/>
                <a:stretch>
                  <a:fillRect l="-2062" t="-12500" r="-2474"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CDA696-1B82-626E-C83C-6F45560D1E36}"/>
                  </a:ext>
                </a:extLst>
              </p:cNvPr>
              <p:cNvSpPr txBox="1"/>
              <p:nvPr/>
            </p:nvSpPr>
            <p:spPr>
              <a:xfrm>
                <a:off x="880851" y="2329214"/>
                <a:ext cx="4321479" cy="523220"/>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rPr>
                      <m:t>𝑖𝑂</m:t>
                    </m:r>
                  </m:oMath>
                </a14:m>
                <a:r>
                  <a:rPr lang="en-US" sz="2800" dirty="0"/>
                  <a:t>: obfuscator</a:t>
                </a:r>
              </a:p>
            </p:txBody>
          </p:sp>
        </mc:Choice>
        <mc:Fallback xmlns="">
          <p:sp>
            <p:nvSpPr>
              <p:cNvPr id="9" name="TextBox 8">
                <a:extLst>
                  <a:ext uri="{FF2B5EF4-FFF2-40B4-BE49-F238E27FC236}">
                    <a16:creationId xmlns:a16="http://schemas.microsoft.com/office/drawing/2014/main" id="{61CDA696-1B82-626E-C83C-6F45560D1E36}"/>
                  </a:ext>
                </a:extLst>
              </p:cNvPr>
              <p:cNvSpPr txBox="1">
                <a:spLocks noRot="1" noChangeAspect="1" noMove="1" noResize="1" noEditPoints="1" noAdjustHandles="1" noChangeArrowheads="1" noChangeShapeType="1" noTextEdit="1"/>
              </p:cNvSpPr>
              <p:nvPr/>
            </p:nvSpPr>
            <p:spPr>
              <a:xfrm>
                <a:off x="880851" y="2329214"/>
                <a:ext cx="4321479" cy="523220"/>
              </a:xfrm>
              <a:prstGeom prst="rect">
                <a:avLst/>
              </a:prstGeom>
              <a:blipFill>
                <a:blip r:embed="rId5"/>
                <a:stretch>
                  <a:fillRect l="-880"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0C5E15B-D9FA-74DC-A301-9CBB96FC597B}"/>
                  </a:ext>
                </a:extLst>
              </p:cNvPr>
              <p:cNvSpPr txBox="1"/>
              <p:nvPr/>
            </p:nvSpPr>
            <p:spPr>
              <a:xfrm>
                <a:off x="4646550" y="3721801"/>
                <a:ext cx="2803844" cy="430887"/>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𝐶</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a:t> </a:t>
                </a:r>
              </a:p>
            </p:txBody>
          </p:sp>
        </mc:Choice>
        <mc:Fallback xmlns="">
          <p:sp>
            <p:nvSpPr>
              <p:cNvPr id="10" name="TextBox 9">
                <a:extLst>
                  <a:ext uri="{FF2B5EF4-FFF2-40B4-BE49-F238E27FC236}">
                    <a16:creationId xmlns:a16="http://schemas.microsoft.com/office/drawing/2014/main" id="{20C5E15B-D9FA-74DC-A301-9CBB96FC597B}"/>
                  </a:ext>
                </a:extLst>
              </p:cNvPr>
              <p:cNvSpPr txBox="1">
                <a:spLocks noRot="1" noChangeAspect="1" noMove="1" noResize="1" noEditPoints="1" noAdjustHandles="1" noChangeArrowheads="1" noChangeShapeType="1" noTextEdit="1"/>
              </p:cNvSpPr>
              <p:nvPr/>
            </p:nvSpPr>
            <p:spPr>
              <a:xfrm>
                <a:off x="4646550" y="3721801"/>
                <a:ext cx="2803844" cy="430887"/>
              </a:xfrm>
              <a:prstGeom prst="rect">
                <a:avLst/>
              </a:prstGeom>
              <a:blipFill>
                <a:blip r:embed="rId6"/>
                <a:stretch>
                  <a:fillRect l="-4054" t="-11765"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2E1760-A648-6690-DEBD-1F61F1130C60}"/>
                  </a:ext>
                </a:extLst>
              </p:cNvPr>
              <p:cNvSpPr txBox="1"/>
              <p:nvPr/>
            </p:nvSpPr>
            <p:spPr>
              <a:xfrm>
                <a:off x="2337723" y="5184346"/>
                <a:ext cx="7274364" cy="486352"/>
              </a:xfrm>
              <a:prstGeom prst="rect">
                <a:avLst/>
              </a:prstGeom>
              <a:noFill/>
            </p:spPr>
            <p:txBody>
              <a:bodyPr wrap="none" lIns="0" tIns="0" rIns="0" bIns="0" rtlCol="0">
                <a:spAutoFit/>
              </a:bodyPr>
              <a:lstStyle/>
              <a:p>
                <a:r>
                  <a:rPr lang="en-US" sz="2800" b="0" dirty="0"/>
                  <a:t> </a:t>
                </a: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0</m:t>
                        </m:r>
                      </m:sub>
                    </m:sSub>
                    <m:r>
                      <a:rPr lang="en-US" sz="2800" b="0" i="1" smtClean="0">
                        <a:solidFill>
                          <a:srgbClr val="FF0000"/>
                        </a:solidFill>
                        <a:latin typeface="Cambria Math" panose="02040503050406030204" pitchFamily="18" charset="0"/>
                      </a:rPr>
                      <m:t>(</m:t>
                    </m:r>
                    <m:r>
                      <a:rPr lang="en-US" sz="2800" b="0" i="1" smtClean="0">
                        <a:solidFill>
                          <a:schemeClr val="tx1"/>
                        </a:solidFill>
                        <a:latin typeface="Cambria Math" panose="02040503050406030204" pitchFamily="18" charset="0"/>
                      </a:rPr>
                      <m:t>𝑥</m:t>
                    </m:r>
                    <m:r>
                      <a:rPr lang="en-US" sz="2800" b="0" i="1" smtClean="0">
                        <a:solidFill>
                          <a:srgbClr val="FF0000"/>
                        </a:solidFill>
                        <a:latin typeface="Cambria Math" panose="02040503050406030204" pitchFamily="18" charset="0"/>
                      </a:rPr>
                      <m:t>)</m:t>
                    </m:r>
                    <m:r>
                      <a:rPr lang="en-US" sz="2800" b="0" i="1" smtClean="0">
                        <a:latin typeface="Cambria Math" panose="02040503050406030204" pitchFamily="18" charset="0"/>
                      </a:rPr>
                      <m:t> =</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𝐶</m:t>
                        </m:r>
                      </m:e>
                      <m:sub>
                        <m:r>
                          <a:rPr lang="en-US" sz="2800" b="0" i="1" smtClean="0">
                            <a:solidFill>
                              <a:srgbClr val="0070C0"/>
                            </a:solidFill>
                            <a:latin typeface="Cambria Math" panose="02040503050406030204" pitchFamily="18" charset="0"/>
                          </a:rPr>
                          <m:t>1</m:t>
                        </m:r>
                      </m:sub>
                    </m:sSub>
                    <m:d>
                      <m:dPr>
                        <m:ctrlPr>
                          <a:rPr lang="en-US" sz="2800" b="0" i="1" smtClean="0">
                            <a:solidFill>
                              <a:srgbClr val="0070C0"/>
                            </a:solidFill>
                            <a:latin typeface="Cambria Math" panose="02040503050406030204" pitchFamily="18" charset="0"/>
                          </a:rPr>
                        </m:ctrlPr>
                      </m:dPr>
                      <m:e>
                        <m:r>
                          <a:rPr lang="en-US" sz="2800" b="0" i="1" smtClean="0">
                            <a:latin typeface="Cambria Math" panose="02040503050406030204" pitchFamily="18" charset="0"/>
                          </a:rPr>
                          <m:t>𝑥</m:t>
                        </m:r>
                      </m:e>
                    </m:d>
                  </m:oMath>
                </a14:m>
                <a:r>
                  <a:rPr lang="en-US" sz="2800" dirty="0"/>
                  <a:t>,    </a:t>
                </a:r>
                <a14:m>
                  <m:oMath xmlns:m="http://schemas.openxmlformats.org/officeDocument/2006/math">
                    <m:r>
                      <a:rPr lang="en-US" sz="2800" i="1">
                        <a:latin typeface="Cambria Math" panose="02040503050406030204" pitchFamily="18" charset="0"/>
                      </a:rPr>
                      <m:t>𝑖𝑂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1</m:t>
                            </m:r>
                          </m:e>
                          <m:sup>
                            <m:r>
                              <a:rPr lang="en-US" sz="2800" i="1">
                                <a:latin typeface="Cambria Math" panose="02040503050406030204" pitchFamily="18" charset="0"/>
                              </a:rPr>
                              <m:t>𝜆</m:t>
                            </m:r>
                          </m:sup>
                        </m:sSup>
                        <m:r>
                          <a:rPr lang="en-US" sz="2800" i="1">
                            <a:latin typeface="Cambria Math" panose="02040503050406030204" pitchFamily="18" charset="0"/>
                          </a:rPr>
                          <m:t>, </m:t>
                        </m:r>
                        <m:sSub>
                          <m:sSubPr>
                            <m:ctrlPr>
                              <a:rPr lang="en-US" sz="2800" b="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0</m:t>
                            </m:r>
                          </m:sub>
                        </m:sSub>
                      </m:e>
                    </m:d>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𝑐</m:t>
                        </m:r>
                      </m:sub>
                    </m:sSub>
                    <m:r>
                      <a:rPr lang="en-US" sz="2800" b="0" i="1" smtClean="0">
                        <a:latin typeface="Cambria Math" panose="02040503050406030204" pitchFamily="18" charset="0"/>
                      </a:rPr>
                      <m:t>𝑖𝑂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 </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𝐶</m:t>
                            </m:r>
                          </m:e>
                          <m:sub>
                            <m:r>
                              <a:rPr lang="en-US" sz="2800" b="0" i="1" smtClean="0">
                                <a:solidFill>
                                  <a:srgbClr val="0070C0"/>
                                </a:solidFill>
                                <a:latin typeface="Cambria Math" panose="02040503050406030204" pitchFamily="18" charset="0"/>
                              </a:rPr>
                              <m:t>1</m:t>
                            </m:r>
                          </m:sub>
                        </m:sSub>
                      </m:e>
                    </m:d>
                  </m:oMath>
                </a14:m>
                <a:r>
                  <a:rPr lang="en-US" sz="2800" dirty="0"/>
                  <a:t> </a:t>
                </a:r>
              </a:p>
            </p:txBody>
          </p:sp>
        </mc:Choice>
        <mc:Fallback xmlns="">
          <p:sp>
            <p:nvSpPr>
              <p:cNvPr id="11" name="TextBox 10">
                <a:extLst>
                  <a:ext uri="{FF2B5EF4-FFF2-40B4-BE49-F238E27FC236}">
                    <a16:creationId xmlns:a16="http://schemas.microsoft.com/office/drawing/2014/main" id="{AF2E1760-A648-6690-DEBD-1F61F1130C60}"/>
                  </a:ext>
                </a:extLst>
              </p:cNvPr>
              <p:cNvSpPr txBox="1">
                <a:spLocks noRot="1" noChangeAspect="1" noMove="1" noResize="1" noEditPoints="1" noAdjustHandles="1" noChangeArrowheads="1" noChangeShapeType="1" noTextEdit="1"/>
              </p:cNvSpPr>
              <p:nvPr/>
            </p:nvSpPr>
            <p:spPr>
              <a:xfrm>
                <a:off x="2337723" y="5184346"/>
                <a:ext cx="7274364" cy="486352"/>
              </a:xfrm>
              <a:prstGeom prst="rect">
                <a:avLst/>
              </a:prstGeom>
              <a:blipFill>
                <a:blip r:embed="rId7"/>
                <a:stretch>
                  <a:fillRect l="-348" t="-15385"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C043E66-F062-3786-6397-5C89264C43A5}"/>
                  </a:ext>
                </a:extLst>
              </p:cNvPr>
              <p:cNvSpPr txBox="1"/>
              <p:nvPr/>
            </p:nvSpPr>
            <p:spPr>
              <a:xfrm>
                <a:off x="1060536" y="1618616"/>
                <a:ext cx="5277855" cy="430887"/>
              </a:xfrm>
              <a:prstGeom prst="rect">
                <a:avLst/>
              </a:prstGeom>
              <a:noFill/>
            </p:spPr>
            <p:txBody>
              <a:bodyPr wrap="none" lIns="0" tIns="0" rIns="0" bIns="0" rtlCol="0">
                <a:spAutoFit/>
              </a:bodyPr>
              <a:lstStyle/>
              <a:p>
                <a14:m>
                  <m:oMath xmlns:m="http://schemas.openxmlformats.org/officeDocument/2006/math">
                    <m:r>
                      <a:rPr lang="en-US" sz="2800" b="0" i="1" smtClean="0">
                        <a:latin typeface="Cambria Math" panose="02040503050406030204" pitchFamily="18" charset="0"/>
                      </a:rPr>
                      <m:t>𝐶</m:t>
                    </m:r>
                    <m:r>
                      <a:rPr lang="en-US" sz="2800" b="0" i="1" smtClean="0">
                        <a:latin typeface="Cambria Math" panose="02040503050406030204" pitchFamily="18" charset="0"/>
                      </a:rPr>
                      <m:t>:</m:t>
                    </m:r>
                  </m:oMath>
                </a14:m>
                <a:r>
                  <a:rPr lang="en-US" sz="2800" dirty="0"/>
                  <a:t> Program (Circuit/Turing Machine)</a:t>
                </a:r>
              </a:p>
            </p:txBody>
          </p:sp>
        </mc:Choice>
        <mc:Fallback xmlns="">
          <p:sp>
            <p:nvSpPr>
              <p:cNvPr id="12" name="TextBox 11">
                <a:extLst>
                  <a:ext uri="{FF2B5EF4-FFF2-40B4-BE49-F238E27FC236}">
                    <a16:creationId xmlns:a16="http://schemas.microsoft.com/office/drawing/2014/main" id="{7C043E66-F062-3786-6397-5C89264C43A5}"/>
                  </a:ext>
                </a:extLst>
              </p:cNvPr>
              <p:cNvSpPr txBox="1">
                <a:spLocks noRot="1" noChangeAspect="1" noMove="1" noResize="1" noEditPoints="1" noAdjustHandles="1" noChangeArrowheads="1" noChangeShapeType="1" noTextEdit="1"/>
              </p:cNvSpPr>
              <p:nvPr/>
            </p:nvSpPr>
            <p:spPr>
              <a:xfrm>
                <a:off x="1060536" y="1618616"/>
                <a:ext cx="5277855" cy="430887"/>
              </a:xfrm>
              <a:prstGeom prst="rect">
                <a:avLst/>
              </a:prstGeom>
              <a:blipFill>
                <a:blip r:embed="rId8"/>
                <a:stretch>
                  <a:fillRect l="-2398" t="-25714" r="-3118" b="-45714"/>
                </a:stretch>
              </a:blipFill>
            </p:spPr>
            <p:txBody>
              <a:bodyPr/>
              <a:lstStyle/>
              <a:p>
                <a:r>
                  <a:rPr lang="en-US">
                    <a:noFill/>
                  </a:rPr>
                  <a:t> </a:t>
                </a:r>
              </a:p>
            </p:txBody>
          </p:sp>
        </mc:Fallback>
      </mc:AlternateContent>
    </p:spTree>
    <p:extLst>
      <p:ext uri="{BB962C8B-B14F-4D97-AF65-F5344CB8AC3E}">
        <p14:creationId xmlns:p14="http://schemas.microsoft.com/office/powerpoint/2010/main" val="5349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AD3B9A76-27E6-D5FD-FF56-12E099270B87}"/>
                  </a:ext>
                </a:extLst>
              </p:cNvPr>
              <p:cNvSpPr>
                <a:spLocks noGrp="1"/>
              </p:cNvSpPr>
              <p:nvPr>
                <p:ph type="title"/>
              </p:nvPr>
            </p:nvSpPr>
            <p:spPr/>
            <p:txBody>
              <a:bodyPr>
                <a:normAutofit/>
              </a:bodyPr>
              <a:lstStyle/>
              <a:p>
                <a:r>
                  <a:rPr lang="en-US" sz="4000" b="1" dirty="0"/>
                  <a:t>Focus</a:t>
                </a:r>
                <a:r>
                  <a:rPr lang="en-US" sz="4000" dirty="0"/>
                  <a:t> on </a:t>
                </a:r>
                <a14:m>
                  <m:oMath xmlns:m="http://schemas.openxmlformats.org/officeDocument/2006/math">
                    <m:r>
                      <a:rPr lang="en-US" sz="4000" b="0" i="1" smtClean="0">
                        <a:latin typeface="Cambria Math" panose="02040503050406030204" pitchFamily="18" charset="0"/>
                      </a:rPr>
                      <m:t>𝛿</m:t>
                    </m:r>
                  </m:oMath>
                </a14:m>
                <a:r>
                  <a:rPr lang="en-US" sz="4000" dirty="0"/>
                  <a:t>-Equivalent </a:t>
                </a:r>
                <a:r>
                  <a:rPr lang="en-US" sz="4000" dirty="0" err="1"/>
                  <a:t>Ckts</a:t>
                </a:r>
                <a:endParaRPr lang="en-US" sz="4000" dirty="0"/>
              </a:p>
            </p:txBody>
          </p:sp>
        </mc:Choice>
        <mc:Fallback>
          <p:sp>
            <p:nvSpPr>
              <p:cNvPr id="2" name="Title 1">
                <a:extLst>
                  <a:ext uri="{FF2B5EF4-FFF2-40B4-BE49-F238E27FC236}">
                    <a16:creationId xmlns:a16="http://schemas.microsoft.com/office/drawing/2014/main" id="{AD3B9A76-27E6-D5FD-FF56-12E099270B87}"/>
                  </a:ext>
                </a:extLst>
              </p:cNvPr>
              <p:cNvSpPr>
                <a:spLocks noGrp="1" noRot="1" noChangeAspect="1" noMove="1" noResize="1" noEditPoints="1" noAdjustHandles="1" noChangeArrowheads="1" noChangeShapeType="1" noTextEdit="1"/>
              </p:cNvSpPr>
              <p:nvPr>
                <p:ph type="title"/>
              </p:nvPr>
            </p:nvSpPr>
            <p:spPr>
              <a:blipFill>
                <a:blip r:embed="rId3"/>
                <a:stretch>
                  <a:fillRect l="-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8B4219BC-1492-E7DC-E0B4-2674DA55CB3A}"/>
                  </a:ext>
                </a:extLst>
              </p:cNvPr>
              <p:cNvSpPr txBox="1">
                <a:spLocks/>
              </p:cNvSpPr>
              <p:nvPr/>
            </p:nvSpPr>
            <p:spPr>
              <a:xfrm>
                <a:off x="256326" y="4662118"/>
                <a:ext cx="8800314"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a:t>Total Security Loss</a:t>
                </a:r>
                <a:r>
                  <a:rPr lang="en-US" b="1" dirty="0"/>
                  <a:t> = </a:t>
                </a:r>
                <a14:m>
                  <m:oMath xmlns:m="http://schemas.openxmlformats.org/officeDocument/2006/math">
                    <m:r>
                      <a:rPr lang="en-US" b="1" i="1" smtClean="0">
                        <a:latin typeface="Cambria Math" panose="02040503050406030204" pitchFamily="18" charset="0"/>
                      </a:rPr>
                      <m:t>ℓ′⋅</m:t>
                    </m:r>
                  </m:oMath>
                </a14:m>
                <a:r>
                  <a:rPr lang="en-US" dirty="0"/>
                  <a:t>Loss of </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𝑖𝑂</m:t>
                    </m:r>
                  </m:oMath>
                </a14:m>
                <a:endParaRPr lang="en-US" dirty="0"/>
              </a:p>
            </p:txBody>
          </p:sp>
        </mc:Choice>
        <mc:Fallback xmlns="">
          <p:sp>
            <p:nvSpPr>
              <p:cNvPr id="27" name="Content Placeholder 2">
                <a:extLst>
                  <a:ext uri="{FF2B5EF4-FFF2-40B4-BE49-F238E27FC236}">
                    <a16:creationId xmlns:a16="http://schemas.microsoft.com/office/drawing/2014/main" id="{8B4219BC-1492-E7DC-E0B4-2674DA55CB3A}"/>
                  </a:ext>
                </a:extLst>
              </p:cNvPr>
              <p:cNvSpPr txBox="1">
                <a:spLocks noRot="1" noChangeAspect="1" noMove="1" noResize="1" noEditPoints="1" noAdjustHandles="1" noChangeArrowheads="1" noChangeShapeType="1" noTextEdit="1"/>
              </p:cNvSpPr>
              <p:nvPr/>
            </p:nvSpPr>
            <p:spPr>
              <a:xfrm>
                <a:off x="256326" y="4662118"/>
                <a:ext cx="8800314" cy="498475"/>
              </a:xfrm>
              <a:prstGeom prst="rect">
                <a:avLst/>
              </a:prstGeom>
              <a:blipFill>
                <a:blip r:embed="rId4"/>
                <a:stretch>
                  <a:fillRect t="-20000" b="-3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Content Placeholder 2">
                <a:extLst>
                  <a:ext uri="{FF2B5EF4-FFF2-40B4-BE49-F238E27FC236}">
                    <a16:creationId xmlns:a16="http://schemas.microsoft.com/office/drawing/2014/main" id="{27DDDB84-0AE9-107A-D9F2-635E4E5959ED}"/>
                  </a:ext>
                </a:extLst>
              </p:cNvPr>
              <p:cNvSpPr txBox="1">
                <a:spLocks/>
              </p:cNvSpPr>
              <p:nvPr/>
            </p:nvSpPr>
            <p:spPr>
              <a:xfrm>
                <a:off x="6926971" y="4618354"/>
                <a:ext cx="3676523"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𝑝𝑜𝑙𝑦</m:t>
                    </m:r>
                  </m:oMath>
                </a14:m>
                <a:r>
                  <a:rPr lang="en-US" dirty="0"/>
                  <a:t>)</a:t>
                </a:r>
              </a:p>
            </p:txBody>
          </p:sp>
        </mc:Choice>
        <mc:Fallback>
          <p:sp>
            <p:nvSpPr>
              <p:cNvPr id="29" name="Content Placeholder 2">
                <a:extLst>
                  <a:ext uri="{FF2B5EF4-FFF2-40B4-BE49-F238E27FC236}">
                    <a16:creationId xmlns:a16="http://schemas.microsoft.com/office/drawing/2014/main" id="{27DDDB84-0AE9-107A-D9F2-635E4E5959ED}"/>
                  </a:ext>
                </a:extLst>
              </p:cNvPr>
              <p:cNvSpPr txBox="1">
                <a:spLocks noRot="1" noChangeAspect="1" noMove="1" noResize="1" noEditPoints="1" noAdjustHandles="1" noChangeArrowheads="1" noChangeShapeType="1" noTextEdit="1"/>
              </p:cNvSpPr>
              <p:nvPr/>
            </p:nvSpPr>
            <p:spPr>
              <a:xfrm>
                <a:off x="6926971" y="4618354"/>
                <a:ext cx="3676523" cy="498475"/>
              </a:xfrm>
              <a:prstGeom prst="rect">
                <a:avLst/>
              </a:prstGeom>
              <a:blipFill>
                <a:blip r:embed="rId5"/>
                <a:stretch>
                  <a:fillRect t="-20000" b="-300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C796B76-90E2-4F00-56CC-7B382DB1DE41}"/>
              </a:ext>
            </a:extLst>
          </p:cNvPr>
          <p:cNvSpPr txBox="1"/>
          <p:nvPr/>
        </p:nvSpPr>
        <p:spPr>
          <a:xfrm>
            <a:off x="10418763" y="2956207"/>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136F404A-A24D-09A7-C779-DBA2452A672B}"/>
                  </a:ext>
                </a:extLst>
              </p:cNvPr>
              <p:cNvSpPr txBox="1">
                <a:spLocks/>
              </p:cNvSpPr>
              <p:nvPr/>
            </p:nvSpPr>
            <p:spPr>
              <a:xfrm>
                <a:off x="1478445" y="2765799"/>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panose="02040503050406030204" pitchFamily="18" charset="0"/>
                        </a:rPr>
                        <m:t>𝛿</m:t>
                      </m:r>
                      <m:sSup>
                        <m:sSupPr>
                          <m:ctrlPr>
                            <a:rPr lang="en-US" i="1" smtClean="0">
                              <a:solidFill>
                                <a:srgbClr val="0070C0"/>
                              </a:solidFill>
                              <a:latin typeface="Cambria Math" panose="02040503050406030204" pitchFamily="18" charset="0"/>
                            </a:rPr>
                          </m:ctrlPr>
                        </m:sSupPr>
                        <m:e>
                          <m:r>
                            <a:rPr lang="en-US" b="0" i="1" smtClean="0">
                              <a:solidFill>
                                <a:srgbClr val="0070C0"/>
                              </a:solidFill>
                              <a:latin typeface="Cambria Math" panose="02040503050406030204" pitchFamily="18" charset="0"/>
                            </a:rPr>
                            <m:t>𝑖𝑂</m:t>
                          </m:r>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𝐶</m:t>
                          </m:r>
                        </m:e>
                        <m:sup>
                          <m:r>
                            <a:rPr lang="en-US" i="1">
                              <a:solidFill>
                                <a:srgbClr val="0070C0"/>
                              </a:solidFill>
                              <a:latin typeface="Cambria Math" panose="02040503050406030204" pitchFamily="18" charset="0"/>
                            </a:rPr>
                            <m:t>(1)</m:t>
                          </m:r>
                        </m:sup>
                      </m:sSup>
                      <m:r>
                        <a:rPr lang="en-US" b="0" i="1" smtClean="0">
                          <a:solidFill>
                            <a:srgbClr val="0070C0"/>
                          </a:solidFill>
                          <a:latin typeface="Cambria Math" panose="02040503050406030204" pitchFamily="18" charset="0"/>
                        </a:rPr>
                        <m:t>)</m:t>
                      </m:r>
                    </m:oMath>
                  </m:oMathPara>
                </a14:m>
                <a:endParaRPr lang="en-US" dirty="0">
                  <a:solidFill>
                    <a:srgbClr val="0070C0"/>
                  </a:solidFill>
                </a:endParaRPr>
              </a:p>
            </p:txBody>
          </p:sp>
        </mc:Choice>
        <mc:Fallback xmlns="">
          <p:sp>
            <p:nvSpPr>
              <p:cNvPr id="46" name="Content Placeholder 2">
                <a:extLst>
                  <a:ext uri="{FF2B5EF4-FFF2-40B4-BE49-F238E27FC236}">
                    <a16:creationId xmlns:a16="http://schemas.microsoft.com/office/drawing/2014/main" id="{136F404A-A24D-09A7-C779-DBA2452A672B}"/>
                  </a:ext>
                </a:extLst>
              </p:cNvPr>
              <p:cNvSpPr txBox="1">
                <a:spLocks noRot="1" noChangeAspect="1" noMove="1" noResize="1" noEditPoints="1" noAdjustHandles="1" noChangeArrowheads="1" noChangeShapeType="1" noTextEdit="1"/>
              </p:cNvSpPr>
              <p:nvPr/>
            </p:nvSpPr>
            <p:spPr>
              <a:xfrm>
                <a:off x="1478445" y="2765799"/>
                <a:ext cx="1270000" cy="498475"/>
              </a:xfrm>
              <a:prstGeom prst="rect">
                <a:avLst/>
              </a:prstGeom>
              <a:blipFill>
                <a:blip r:embed="rId6"/>
                <a:stretch>
                  <a:fillRect l="-20792" t="-2500" r="-1782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BDB54E4C-CA3A-7F6E-ED15-235781E3080D}"/>
                  </a:ext>
                </a:extLst>
              </p:cNvPr>
              <p:cNvSpPr txBox="1">
                <a:spLocks/>
              </p:cNvSpPr>
              <p:nvPr/>
            </p:nvSpPr>
            <p:spPr>
              <a:xfrm>
                <a:off x="3724415" y="2743972"/>
                <a:ext cx="1564030" cy="606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𝑖𝑂</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a:latin typeface="Cambria Math" panose="02040503050406030204" pitchFamily="18" charset="0"/>
                            </a:rPr>
                            <m:t>𝐶</m:t>
                          </m:r>
                        </m:e>
                        <m:sup>
                          <m:d>
                            <m:dPr>
                              <m:ctrlPr>
                                <a:rPr lang="en-US" b="0" i="1" smtClean="0">
                                  <a:latin typeface="Cambria Math" panose="02040503050406030204" pitchFamily="18" charset="0"/>
                                </a:rPr>
                              </m:ctrlPr>
                            </m:dPr>
                            <m:e>
                              <m:r>
                                <a:rPr lang="en-US" b="0" i="1" smtClean="0">
                                  <a:latin typeface="Cambria Math" panose="02040503050406030204" pitchFamily="18" charset="0"/>
                                </a:rPr>
                                <m:t>2</m:t>
                              </m:r>
                            </m:e>
                          </m:d>
                        </m:sup>
                      </m:sSup>
                      <m:r>
                        <a:rPr lang="en-US" b="0" i="1" smtClean="0">
                          <a:latin typeface="Cambria Math" panose="02040503050406030204" pitchFamily="18" charset="0"/>
                        </a:rPr>
                        <m:t>)</m:t>
                      </m:r>
                    </m:oMath>
                  </m:oMathPara>
                </a14:m>
                <a:endParaRPr lang="en-US" dirty="0"/>
              </a:p>
            </p:txBody>
          </p:sp>
        </mc:Choice>
        <mc:Fallback xmlns="">
          <p:sp>
            <p:nvSpPr>
              <p:cNvPr id="47" name="Content Placeholder 2">
                <a:extLst>
                  <a:ext uri="{FF2B5EF4-FFF2-40B4-BE49-F238E27FC236}">
                    <a16:creationId xmlns:a16="http://schemas.microsoft.com/office/drawing/2014/main" id="{BDB54E4C-CA3A-7F6E-ED15-235781E3080D}"/>
                  </a:ext>
                </a:extLst>
              </p:cNvPr>
              <p:cNvSpPr txBox="1">
                <a:spLocks noRot="1" noChangeAspect="1" noMove="1" noResize="1" noEditPoints="1" noAdjustHandles="1" noChangeArrowheads="1" noChangeShapeType="1" noTextEdit="1"/>
              </p:cNvSpPr>
              <p:nvPr/>
            </p:nvSpPr>
            <p:spPr>
              <a:xfrm>
                <a:off x="3724415" y="2743972"/>
                <a:ext cx="1564030" cy="606428"/>
              </a:xfrm>
              <a:prstGeom prst="rect">
                <a:avLst/>
              </a:prstGeom>
              <a:blipFill>
                <a:blip r:embed="rId7"/>
                <a:stretch>
                  <a:fillRect l="-8065" r="-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1BC4C43F-A579-6A82-B005-3D12D62188C6}"/>
                  </a:ext>
                </a:extLst>
              </p:cNvPr>
              <p:cNvSpPr txBox="1">
                <a:spLocks/>
              </p:cNvSpPr>
              <p:nvPr/>
            </p:nvSpPr>
            <p:spPr>
              <a:xfrm>
                <a:off x="6175515" y="2737625"/>
                <a:ext cx="1677551" cy="682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𝛿</m:t>
                          </m:r>
                          <m:r>
                            <a:rPr lang="en-US" i="1">
                              <a:latin typeface="Cambria Math" panose="02040503050406030204" pitchFamily="18" charset="0"/>
                            </a:rPr>
                            <m:t>𝑖𝑂</m:t>
                          </m:r>
                          <m:r>
                            <a:rPr lang="en-US" b="0" i="1" smtClean="0">
                              <a:latin typeface="Cambria Math" panose="02040503050406030204" pitchFamily="18" charset="0"/>
                            </a:rPr>
                            <m:t>(</m:t>
                          </m:r>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r>
                        <a:rPr lang="en-US" b="0" i="1" smtClean="0">
                          <a:latin typeface="Cambria Math" panose="02040503050406030204" pitchFamily="18" charset="0"/>
                        </a:rPr>
                        <m:t>)</m:t>
                      </m:r>
                    </m:oMath>
                  </m:oMathPara>
                </a14:m>
                <a:endParaRPr lang="en-US" dirty="0"/>
              </a:p>
            </p:txBody>
          </p:sp>
        </mc:Choice>
        <mc:Fallback xmlns="">
          <p:sp>
            <p:nvSpPr>
              <p:cNvPr id="48" name="Content Placeholder 2">
                <a:extLst>
                  <a:ext uri="{FF2B5EF4-FFF2-40B4-BE49-F238E27FC236}">
                    <a16:creationId xmlns:a16="http://schemas.microsoft.com/office/drawing/2014/main" id="{1BC4C43F-A579-6A82-B005-3D12D62188C6}"/>
                  </a:ext>
                </a:extLst>
              </p:cNvPr>
              <p:cNvSpPr txBox="1">
                <a:spLocks noRot="1" noChangeAspect="1" noMove="1" noResize="1" noEditPoints="1" noAdjustHandles="1" noChangeArrowheads="1" noChangeShapeType="1" noTextEdit="1"/>
              </p:cNvSpPr>
              <p:nvPr/>
            </p:nvSpPr>
            <p:spPr>
              <a:xfrm>
                <a:off x="6175515" y="2737625"/>
                <a:ext cx="1677551" cy="682787"/>
              </a:xfrm>
              <a:prstGeom prst="rect">
                <a:avLst/>
              </a:prstGeom>
              <a:blipFill>
                <a:blip r:embed="rId8"/>
                <a:stretch>
                  <a:fillRect l="-3759" t="-1818" r="-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96ED48FF-676E-C7B6-469C-D5218C73FFD2}"/>
                  </a:ext>
                </a:extLst>
              </p:cNvPr>
              <p:cNvSpPr txBox="1">
                <a:spLocks/>
              </p:cNvSpPr>
              <p:nvPr/>
            </p:nvSpPr>
            <p:spPr>
              <a:xfrm>
                <a:off x="8724094" y="2731402"/>
                <a:ext cx="2693179" cy="68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𝛿</m:t>
                          </m:r>
                          <m:r>
                            <a:rPr lang="en-US" i="1">
                              <a:solidFill>
                                <a:srgbClr val="FF0000"/>
                              </a:solidFill>
                              <a:latin typeface="Cambria Math" panose="02040503050406030204" pitchFamily="18" charset="0"/>
                            </a:rPr>
                            <m:t>𝑖𝑂</m:t>
                          </m:r>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𝐶</m:t>
                          </m:r>
                        </m:e>
                        <m: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ℓ′</m:t>
                          </m:r>
                          <m:r>
                            <a:rPr lang="en-US" i="1">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49" name="Content Placeholder 2">
                <a:extLst>
                  <a:ext uri="{FF2B5EF4-FFF2-40B4-BE49-F238E27FC236}">
                    <a16:creationId xmlns:a16="http://schemas.microsoft.com/office/drawing/2014/main" id="{96ED48FF-676E-C7B6-469C-D5218C73FFD2}"/>
                  </a:ext>
                </a:extLst>
              </p:cNvPr>
              <p:cNvSpPr txBox="1">
                <a:spLocks noRot="1" noChangeAspect="1" noMove="1" noResize="1" noEditPoints="1" noAdjustHandles="1" noChangeArrowheads="1" noChangeShapeType="1" noTextEdit="1"/>
              </p:cNvSpPr>
              <p:nvPr/>
            </p:nvSpPr>
            <p:spPr>
              <a:xfrm>
                <a:off x="8724094" y="2731402"/>
                <a:ext cx="2693179" cy="682787"/>
              </a:xfrm>
              <a:prstGeom prst="rect">
                <a:avLst/>
              </a:prstGeom>
              <a:blipFill>
                <a:blip r:embed="rId9"/>
                <a:stretch>
                  <a:fillRect t="-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2">
                <a:extLst>
                  <a:ext uri="{FF2B5EF4-FFF2-40B4-BE49-F238E27FC236}">
                    <a16:creationId xmlns:a16="http://schemas.microsoft.com/office/drawing/2014/main" id="{8BFCF97A-710A-DA8A-1642-93CA19984B20}"/>
                  </a:ext>
                </a:extLst>
              </p:cNvPr>
              <p:cNvSpPr txBox="1">
                <a:spLocks/>
              </p:cNvSpPr>
              <p:nvPr/>
            </p:nvSpPr>
            <p:spPr>
              <a:xfrm>
                <a:off x="2748445" y="2752880"/>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rgbClr val="0070C0"/>
                  </a:solidFill>
                </a:endParaRPr>
              </a:p>
            </p:txBody>
          </p:sp>
        </mc:Choice>
        <mc:Fallback xmlns="">
          <p:sp>
            <p:nvSpPr>
              <p:cNvPr id="50" name="Content Placeholder 2">
                <a:extLst>
                  <a:ext uri="{FF2B5EF4-FFF2-40B4-BE49-F238E27FC236}">
                    <a16:creationId xmlns:a16="http://schemas.microsoft.com/office/drawing/2014/main" id="{8BFCF97A-710A-DA8A-1642-93CA19984B20}"/>
                  </a:ext>
                </a:extLst>
              </p:cNvPr>
              <p:cNvSpPr txBox="1">
                <a:spLocks noRot="1" noChangeAspect="1" noMove="1" noResize="1" noEditPoints="1" noAdjustHandles="1" noChangeArrowheads="1" noChangeShapeType="1" noTextEdit="1"/>
              </p:cNvSpPr>
              <p:nvPr/>
            </p:nvSpPr>
            <p:spPr>
              <a:xfrm>
                <a:off x="2748445" y="2752880"/>
                <a:ext cx="1270000" cy="49847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023DF54B-C42E-EDE2-D44A-D3BB7EAB39E2}"/>
                  </a:ext>
                </a:extLst>
              </p:cNvPr>
              <p:cNvSpPr txBox="1">
                <a:spLocks/>
              </p:cNvSpPr>
              <p:nvPr/>
            </p:nvSpPr>
            <p:spPr>
              <a:xfrm>
                <a:off x="5169933" y="2724925"/>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Content Placeholder 2">
                <a:extLst>
                  <a:ext uri="{FF2B5EF4-FFF2-40B4-BE49-F238E27FC236}">
                    <a16:creationId xmlns:a16="http://schemas.microsoft.com/office/drawing/2014/main" id="{023DF54B-C42E-EDE2-D44A-D3BB7EAB39E2}"/>
                  </a:ext>
                </a:extLst>
              </p:cNvPr>
              <p:cNvSpPr txBox="1">
                <a:spLocks noRot="1" noChangeAspect="1" noMove="1" noResize="1" noEditPoints="1" noAdjustHandles="1" noChangeArrowheads="1" noChangeShapeType="1" noTextEdit="1"/>
              </p:cNvSpPr>
              <p:nvPr/>
            </p:nvSpPr>
            <p:spPr>
              <a:xfrm>
                <a:off x="5169933" y="2724925"/>
                <a:ext cx="1270000" cy="49847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D9E5FA82-076A-E92D-68C6-4E9B8F0A2759}"/>
                  </a:ext>
                </a:extLst>
              </p:cNvPr>
              <p:cNvSpPr txBox="1">
                <a:spLocks/>
              </p:cNvSpPr>
              <p:nvPr/>
            </p:nvSpPr>
            <p:spPr>
              <a:xfrm>
                <a:off x="7853066" y="2726351"/>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52" name="Content Placeholder 2">
                <a:extLst>
                  <a:ext uri="{FF2B5EF4-FFF2-40B4-BE49-F238E27FC236}">
                    <a16:creationId xmlns:a16="http://schemas.microsoft.com/office/drawing/2014/main" id="{D9E5FA82-076A-E92D-68C6-4E9B8F0A2759}"/>
                  </a:ext>
                </a:extLst>
              </p:cNvPr>
              <p:cNvSpPr txBox="1">
                <a:spLocks noRot="1" noChangeAspect="1" noMove="1" noResize="1" noEditPoints="1" noAdjustHandles="1" noChangeArrowheads="1" noChangeShapeType="1" noTextEdit="1"/>
              </p:cNvSpPr>
              <p:nvPr/>
            </p:nvSpPr>
            <p:spPr>
              <a:xfrm>
                <a:off x="7853066" y="2726351"/>
                <a:ext cx="1270000" cy="49847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596E418C-0225-E8BF-2BE9-27CC49E55344}"/>
                  </a:ext>
                </a:extLst>
              </p:cNvPr>
              <p:cNvSpPr txBox="1">
                <a:spLocks/>
              </p:cNvSpPr>
              <p:nvPr/>
            </p:nvSpPr>
            <p:spPr>
              <a:xfrm>
                <a:off x="1620073" y="5613554"/>
                <a:ext cx="8983895" cy="502920"/>
              </a:xfrm>
              <a:prstGeom prst="rect">
                <a:avLst/>
              </a:prstGeom>
              <a:ln w="254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0000"/>
                    </a:solidFill>
                  </a:rPr>
                  <a:t>If loss of </a:t>
                </a:r>
                <a14:m>
                  <m:oMath xmlns:m="http://schemas.openxmlformats.org/officeDocument/2006/math">
                    <m:r>
                      <a:rPr lang="en-US" i="1" dirty="0">
                        <a:solidFill>
                          <a:srgbClr val="FF0000"/>
                        </a:solidFill>
                        <a:latin typeface="Cambria Math" panose="02040503050406030204" pitchFamily="18" charset="0"/>
                      </a:rPr>
                      <m:t>𝛿</m:t>
                    </m:r>
                    <m:r>
                      <a:rPr lang="en-US" i="1" dirty="0">
                        <a:solidFill>
                          <a:srgbClr val="FF0000"/>
                        </a:solidFill>
                        <a:latin typeface="Cambria Math" panose="02040503050406030204" pitchFamily="18" charset="0"/>
                      </a:rPr>
                      <m:t>𝑖𝑂</m:t>
                    </m:r>
                  </m:oMath>
                </a14:m>
                <a:r>
                  <a:rPr lang="en-US" dirty="0">
                    <a:solidFill>
                      <a:srgbClr val="FF0000"/>
                    </a:solidFill>
                  </a:rPr>
                  <a:t> is independent of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𝑖𝑛𝑝𝑢𝑡</m:t>
                    </m:r>
                    <m:r>
                      <a:rPr lang="en-US" b="0" i="1" smtClean="0">
                        <a:solidFill>
                          <a:srgbClr val="FF0000"/>
                        </a:solidFill>
                        <a:latin typeface="Cambria Math" panose="02040503050406030204" pitchFamily="18" charset="0"/>
                      </a:rPr>
                      <m:t>|</m:t>
                    </m:r>
                  </m:oMath>
                </a14:m>
                <a:r>
                  <a:rPr lang="en-US" dirty="0">
                    <a:solidFill>
                      <a:srgbClr val="FF0000"/>
                    </a:solidFill>
                  </a:rPr>
                  <a:t>, so is the total loss.</a:t>
                </a:r>
              </a:p>
            </p:txBody>
          </p:sp>
        </mc:Choice>
        <mc:Fallback xmlns="">
          <p:sp>
            <p:nvSpPr>
              <p:cNvPr id="53" name="Content Placeholder 2">
                <a:extLst>
                  <a:ext uri="{FF2B5EF4-FFF2-40B4-BE49-F238E27FC236}">
                    <a16:creationId xmlns:a16="http://schemas.microsoft.com/office/drawing/2014/main" id="{596E418C-0225-E8BF-2BE9-27CC49E55344}"/>
                  </a:ext>
                </a:extLst>
              </p:cNvPr>
              <p:cNvSpPr txBox="1">
                <a:spLocks noRot="1" noChangeAspect="1" noMove="1" noResize="1" noEditPoints="1" noAdjustHandles="1" noChangeArrowheads="1" noChangeShapeType="1" noTextEdit="1"/>
              </p:cNvSpPr>
              <p:nvPr/>
            </p:nvSpPr>
            <p:spPr>
              <a:xfrm>
                <a:off x="1620073" y="5613554"/>
                <a:ext cx="8983895" cy="502920"/>
              </a:xfrm>
              <a:prstGeom prst="rect">
                <a:avLst/>
              </a:prstGeom>
              <a:blipFill>
                <a:blip r:embed="rId13"/>
                <a:stretch>
                  <a:fillRect t="-19048" b="-23810"/>
                </a:stretch>
              </a:blipFill>
              <a:ln w="25400">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itle 1">
                <a:extLst>
                  <a:ext uri="{FF2B5EF4-FFF2-40B4-BE49-F238E27FC236}">
                    <a16:creationId xmlns:a16="http://schemas.microsoft.com/office/drawing/2014/main" id="{086711C1-12A8-E701-18DC-A13F88233151}"/>
                  </a:ext>
                </a:extLst>
              </p:cNvPr>
              <p:cNvSpPr txBox="1">
                <a:spLocks/>
              </p:cNvSpPr>
              <p:nvPr/>
            </p:nvSpPr>
            <p:spPr>
              <a:xfrm>
                <a:off x="1143908" y="1417832"/>
                <a:ext cx="88003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0" dirty="0"/>
                  <a:t>Assume </a:t>
                </a:r>
                <a:r>
                  <a:rPr lang="en-US" sz="3000" dirty="0" err="1"/>
                  <a:t>iO</a:t>
                </a:r>
                <a:r>
                  <a:rPr lang="en-US" sz="3000" dirty="0"/>
                  <a:t> for </a:t>
                </a:r>
                <a14:m>
                  <m:oMath xmlns:m="http://schemas.openxmlformats.org/officeDocument/2006/math">
                    <m:r>
                      <a:rPr lang="en-US" sz="3000" b="0" i="1" smtClean="0">
                        <a:latin typeface="Cambria Math" panose="02040503050406030204" pitchFamily="18" charset="0"/>
                      </a:rPr>
                      <m:t>𝛿</m:t>
                    </m:r>
                  </m:oMath>
                </a14:m>
                <a:r>
                  <a:rPr lang="en-US" sz="3000" dirty="0"/>
                  <a:t>-Equivalent </a:t>
                </a:r>
                <a:r>
                  <a:rPr lang="en-US" sz="3000" dirty="0" err="1"/>
                  <a:t>Ckts</a:t>
                </a:r>
                <a:r>
                  <a:rPr lang="en-US" sz="3000" dirty="0"/>
                  <a:t> exists: </a:t>
                </a:r>
                <a:r>
                  <a:rPr lang="en-US" sz="3000" dirty="0">
                    <a:latin typeface="Cambria Math" panose="02040503050406030204" pitchFamily="18" charset="0"/>
                  </a:rPr>
                  <a:t>𝛿𝑖𝑂</a:t>
                </a:r>
                <a:endParaRPr lang="en-US" sz="3000" dirty="0"/>
              </a:p>
            </p:txBody>
          </p:sp>
        </mc:Choice>
        <mc:Fallback>
          <p:sp>
            <p:nvSpPr>
              <p:cNvPr id="3" name="Title 1">
                <a:extLst>
                  <a:ext uri="{FF2B5EF4-FFF2-40B4-BE49-F238E27FC236}">
                    <a16:creationId xmlns:a16="http://schemas.microsoft.com/office/drawing/2014/main" id="{086711C1-12A8-E701-18DC-A13F88233151}"/>
                  </a:ext>
                </a:extLst>
              </p:cNvPr>
              <p:cNvSpPr txBox="1">
                <a:spLocks noRot="1" noChangeAspect="1" noMove="1" noResize="1" noEditPoints="1" noAdjustHandles="1" noChangeArrowheads="1" noChangeShapeType="1" noTextEdit="1"/>
              </p:cNvSpPr>
              <p:nvPr/>
            </p:nvSpPr>
            <p:spPr>
              <a:xfrm>
                <a:off x="1143908" y="1417832"/>
                <a:ext cx="8800314" cy="1325563"/>
              </a:xfrm>
              <a:prstGeom prst="rect">
                <a:avLst/>
              </a:prstGeom>
              <a:blipFill>
                <a:blip r:embed="rId14"/>
                <a:stretch>
                  <a:fillRect l="-15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itle 1">
                <a:extLst>
                  <a:ext uri="{FF2B5EF4-FFF2-40B4-BE49-F238E27FC236}">
                    <a16:creationId xmlns:a16="http://schemas.microsoft.com/office/drawing/2014/main" id="{3A9AAD1A-8F81-F6C8-F649-6794AE0039CE}"/>
                  </a:ext>
                </a:extLst>
              </p:cNvPr>
              <p:cNvSpPr txBox="1">
                <a:spLocks/>
              </p:cNvSpPr>
              <p:nvPr/>
            </p:nvSpPr>
            <p:spPr>
              <a:xfrm>
                <a:off x="2613108" y="3216478"/>
                <a:ext cx="68067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000" b="0" i="1" dirty="0" smtClean="0">
                        <a:latin typeface="Cambria Math" panose="02040503050406030204" pitchFamily="18" charset="0"/>
                      </a:rPr>
                      <m:t>⇒</m:t>
                    </m:r>
                  </m:oMath>
                </a14:m>
                <a:r>
                  <a:rPr lang="en-US" sz="3000" b="0" dirty="0"/>
                  <a:t> </a:t>
                </a:r>
                <a14:m>
                  <m:oMath xmlns:m="http://schemas.openxmlformats.org/officeDocument/2006/math">
                    <m:r>
                      <a:rPr lang="en-US" sz="3000" b="0" i="1" smtClean="0">
                        <a:latin typeface="Cambria Math" panose="02040503050406030204" pitchFamily="18" charset="0"/>
                      </a:rPr>
                      <m:t>𝛿</m:t>
                    </m:r>
                    <m:r>
                      <a:rPr lang="en-US" sz="3000" b="0" i="1" smtClean="0">
                        <a:latin typeface="Cambria Math" panose="02040503050406030204" pitchFamily="18" charset="0"/>
                      </a:rPr>
                      <m:t>𝑖𝑂</m:t>
                    </m:r>
                    <m:d>
                      <m:dPr>
                        <m:ctrlPr>
                          <a:rPr lang="en-US" sz="3000" b="0" i="1" smtClean="0">
                            <a:latin typeface="Cambria Math" panose="02040503050406030204" pitchFamily="18" charset="0"/>
                          </a:rPr>
                        </m:ctrlPr>
                      </m:dPr>
                      <m:e>
                        <m:sSub>
                          <m:sSubPr>
                            <m:ctrlPr>
                              <a:rPr lang="en-US" sz="3000" b="0" i="1" smtClean="0">
                                <a:solidFill>
                                  <a:srgbClr val="0070C0"/>
                                </a:solidFill>
                                <a:latin typeface="Cambria Math" panose="02040503050406030204" pitchFamily="18" charset="0"/>
                              </a:rPr>
                            </m:ctrlPr>
                          </m:sSubPr>
                          <m:e>
                            <m:r>
                              <a:rPr lang="en-US" sz="3000" b="0" i="1" smtClean="0">
                                <a:solidFill>
                                  <a:srgbClr val="0070C0"/>
                                </a:solidFill>
                                <a:latin typeface="Cambria Math" panose="02040503050406030204" pitchFamily="18" charset="0"/>
                              </a:rPr>
                              <m:t>𝐶</m:t>
                            </m:r>
                          </m:e>
                          <m:sub>
                            <m:r>
                              <a:rPr lang="en-US" sz="3000" b="0" i="1" smtClean="0">
                                <a:solidFill>
                                  <a:srgbClr val="0070C0"/>
                                </a:solidFill>
                                <a:latin typeface="Cambria Math" panose="02040503050406030204" pitchFamily="18" charset="0"/>
                              </a:rPr>
                              <m:t>0</m:t>
                            </m:r>
                          </m:sub>
                        </m:sSub>
                      </m:e>
                    </m:d>
                    <m:sSub>
                      <m:sSubPr>
                        <m:ctrlPr>
                          <a:rPr lang="en-US" sz="3000" b="0" i="1" smtClean="0">
                            <a:solidFill>
                              <a:srgbClr val="0070C0"/>
                            </a:solidFill>
                            <a:latin typeface="Cambria Math" panose="02040503050406030204" pitchFamily="18" charset="0"/>
                          </a:rPr>
                        </m:ctrlPr>
                      </m:sSubPr>
                      <m:e>
                        <m:r>
                          <a:rPr lang="en-US" sz="3000" b="0" i="1" smtClean="0">
                            <a:latin typeface="Cambria Math" panose="02040503050406030204" pitchFamily="18" charset="0"/>
                          </a:rPr>
                          <m:t>≈</m:t>
                        </m:r>
                      </m:e>
                      <m:sub>
                        <m:r>
                          <a:rPr lang="en-US" sz="3000" b="0" i="1" smtClean="0">
                            <a:latin typeface="Cambria Math" panose="02040503050406030204" pitchFamily="18" charset="0"/>
                          </a:rPr>
                          <m:t>𝑐</m:t>
                        </m:r>
                      </m:sub>
                    </m:sSub>
                    <m:r>
                      <a:rPr lang="en-US" sz="3000" b="0" i="1" smtClean="0">
                        <a:latin typeface="Cambria Math" panose="02040503050406030204" pitchFamily="18" charset="0"/>
                      </a:rPr>
                      <m:t>𝛿</m:t>
                    </m:r>
                    <m:r>
                      <a:rPr lang="en-US" sz="3000" b="0" i="1" smtClean="0">
                        <a:latin typeface="Cambria Math" panose="02040503050406030204" pitchFamily="18" charset="0"/>
                      </a:rPr>
                      <m:t>𝑖𝑂</m:t>
                    </m:r>
                    <m:r>
                      <a:rPr lang="en-US" sz="3000" b="0" i="1" smtClean="0">
                        <a:latin typeface="Cambria Math" panose="02040503050406030204" pitchFamily="18" charset="0"/>
                      </a:rPr>
                      <m:t>(</m:t>
                    </m:r>
                    <m:sSub>
                      <m:sSubPr>
                        <m:ctrlPr>
                          <a:rPr lang="en-US" sz="3000" b="0" i="1" smtClean="0">
                            <a:solidFill>
                              <a:srgbClr val="FF0000"/>
                            </a:solidFill>
                            <a:latin typeface="Cambria Math" panose="02040503050406030204" pitchFamily="18" charset="0"/>
                          </a:rPr>
                        </m:ctrlPr>
                      </m:sSubPr>
                      <m:e>
                        <m:r>
                          <a:rPr lang="en-US" sz="3000" b="0" i="1" smtClean="0">
                            <a:solidFill>
                              <a:srgbClr val="FF0000"/>
                            </a:solidFill>
                            <a:latin typeface="Cambria Math" panose="02040503050406030204" pitchFamily="18" charset="0"/>
                          </a:rPr>
                          <m:t>𝐶</m:t>
                        </m:r>
                      </m:e>
                      <m:sub>
                        <m:r>
                          <a:rPr lang="en-US" sz="3000" b="0" i="1" smtClean="0">
                            <a:solidFill>
                              <a:srgbClr val="FF0000"/>
                            </a:solidFill>
                            <a:latin typeface="Cambria Math" panose="02040503050406030204" pitchFamily="18" charset="0"/>
                          </a:rPr>
                          <m:t>1</m:t>
                        </m:r>
                      </m:sub>
                    </m:sSub>
                    <m:r>
                      <a:rPr lang="en-US" sz="3000" b="0" i="1" smtClean="0">
                        <a:latin typeface="Cambria Math" panose="02040503050406030204" pitchFamily="18" charset="0"/>
                      </a:rPr>
                      <m:t>)</m:t>
                    </m:r>
                  </m:oMath>
                </a14:m>
                <a:endParaRPr lang="en-US" sz="3000" i="1" dirty="0"/>
              </a:p>
            </p:txBody>
          </p:sp>
        </mc:Choice>
        <mc:Fallback>
          <p:sp>
            <p:nvSpPr>
              <p:cNvPr id="8" name="Title 1">
                <a:extLst>
                  <a:ext uri="{FF2B5EF4-FFF2-40B4-BE49-F238E27FC236}">
                    <a16:creationId xmlns:a16="http://schemas.microsoft.com/office/drawing/2014/main" id="{3A9AAD1A-8F81-F6C8-F649-6794AE0039CE}"/>
                  </a:ext>
                </a:extLst>
              </p:cNvPr>
              <p:cNvSpPr txBox="1">
                <a:spLocks noRot="1" noChangeAspect="1" noMove="1" noResize="1" noEditPoints="1" noAdjustHandles="1" noChangeArrowheads="1" noChangeShapeType="1" noTextEdit="1"/>
              </p:cNvSpPr>
              <p:nvPr/>
            </p:nvSpPr>
            <p:spPr>
              <a:xfrm>
                <a:off x="2613108" y="3216478"/>
                <a:ext cx="6806756" cy="132556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43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6" grpId="0"/>
      <p:bldP spid="47" grpId="0"/>
      <p:bldP spid="48" grpId="0"/>
      <p:bldP spid="49" grpId="0"/>
      <p:bldP spid="50" grpId="0"/>
      <p:bldP spid="51" grpId="0"/>
      <p:bldP spid="52" grpId="0"/>
      <p:bldP spid="52" grpId="1"/>
      <p:bldP spid="53" grpId="0" animBg="1"/>
      <p:bldP spid="3"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F9247A2-6B45-4D60-CDDB-A34A6ADD89F5}"/>
                  </a:ext>
                </a:extLst>
              </p:cNvPr>
              <p:cNvSpPr>
                <a:spLocks noGrp="1"/>
              </p:cNvSpPr>
              <p:nvPr>
                <p:ph type="title"/>
              </p:nvPr>
            </p:nvSpPr>
            <p:spPr/>
            <p:txBody>
              <a:bodyPr/>
              <a:lstStyle/>
              <a:p>
                <a:r>
                  <a:rPr lang="en-US" dirty="0"/>
                  <a:t>Constructing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𝑖𝑂</m:t>
                    </m:r>
                  </m:oMath>
                </a14:m>
                <a:endParaRPr lang="en-US" dirty="0"/>
              </a:p>
            </p:txBody>
          </p:sp>
        </mc:Choice>
        <mc:Fallback xmlns="">
          <p:sp>
            <p:nvSpPr>
              <p:cNvPr id="2" name="Title 1">
                <a:extLst>
                  <a:ext uri="{FF2B5EF4-FFF2-40B4-BE49-F238E27FC236}">
                    <a16:creationId xmlns:a16="http://schemas.microsoft.com/office/drawing/2014/main" id="{0F9247A2-6B45-4D60-CDDB-A34A6ADD89F5}"/>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8C9F5D-D4A2-55B8-C22F-F22E4CEEE59F}"/>
                  </a:ext>
                </a:extLst>
              </p:cNvPr>
              <p:cNvSpPr>
                <a:spLocks noGrp="1"/>
              </p:cNvSpPr>
              <p:nvPr>
                <p:ph idx="1"/>
              </p:nvPr>
            </p:nvSpPr>
            <p:spPr>
              <a:xfrm>
                <a:off x="2669829" y="4028799"/>
                <a:ext cx="7299675" cy="786433"/>
              </a:xfrm>
            </p:spPr>
            <p:txBody>
              <a:bodyPr anchor="ctr">
                <a:normAutofit/>
              </a:bodyPr>
              <a:lstStyle/>
              <a:p>
                <a:pPr marL="0" indent="0" algn="ctr">
                  <a:buNone/>
                </a:pPr>
                <a:r>
                  <a:rPr lang="en-US" i="1" dirty="0">
                    <a:solidFill>
                      <a:srgbClr val="FF0000"/>
                    </a:solidFill>
                  </a:rPr>
                  <a:t>Security loss is independent of </a:t>
                </a:r>
                <a14:m>
                  <m:oMath xmlns:m="http://schemas.openxmlformats.org/officeDocument/2006/math">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𝑖𝑛𝑝𝑢𝑡</m:t>
                        </m:r>
                      </m:e>
                    </m:d>
                  </m:oMath>
                </a14:m>
                <a:r>
                  <a:rPr lang="en-US" i="1" dirty="0">
                    <a:solidFill>
                      <a:srgbClr val="FF0000"/>
                    </a:solidFill>
                  </a:rPr>
                  <a:t>, why?</a:t>
                </a:r>
              </a:p>
            </p:txBody>
          </p:sp>
        </mc:Choice>
        <mc:Fallback xmlns="">
          <p:sp>
            <p:nvSpPr>
              <p:cNvPr id="3" name="Content Placeholder 2">
                <a:extLst>
                  <a:ext uri="{FF2B5EF4-FFF2-40B4-BE49-F238E27FC236}">
                    <a16:creationId xmlns:a16="http://schemas.microsoft.com/office/drawing/2014/main" id="{408C9F5D-D4A2-55B8-C22F-F22E4CEEE59F}"/>
                  </a:ext>
                </a:extLst>
              </p:cNvPr>
              <p:cNvSpPr>
                <a:spLocks noGrp="1" noRot="1" noChangeAspect="1" noMove="1" noResize="1" noEditPoints="1" noAdjustHandles="1" noChangeArrowheads="1" noChangeShapeType="1" noTextEdit="1"/>
              </p:cNvSpPr>
              <p:nvPr>
                <p:ph idx="1"/>
              </p:nvPr>
            </p:nvSpPr>
            <p:spPr>
              <a:xfrm>
                <a:off x="2669829" y="4028799"/>
                <a:ext cx="7299675" cy="786433"/>
              </a:xfrm>
              <a:blipFill>
                <a:blip r:embed="rId3"/>
                <a:stretch>
                  <a:fillRect b="-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1E4EFE9D-A854-A757-18EA-02E17B83052C}"/>
                  </a:ext>
                </a:extLst>
              </p:cNvPr>
              <p:cNvSpPr/>
              <p:nvPr/>
            </p:nvSpPr>
            <p:spPr>
              <a:xfrm>
                <a:off x="2322508" y="196576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10" name="Oval 9">
                <a:extLst>
                  <a:ext uri="{FF2B5EF4-FFF2-40B4-BE49-F238E27FC236}">
                    <a16:creationId xmlns:a16="http://schemas.microsoft.com/office/drawing/2014/main" id="{1E4EFE9D-A854-A757-18EA-02E17B83052C}"/>
                  </a:ext>
                </a:extLst>
              </p:cNvPr>
              <p:cNvSpPr>
                <a:spLocks noRot="1" noChangeAspect="1" noMove="1" noResize="1" noEditPoints="1" noAdjustHandles="1" noChangeArrowheads="1" noChangeShapeType="1" noTextEdit="1"/>
              </p:cNvSpPr>
              <p:nvPr/>
            </p:nvSpPr>
            <p:spPr>
              <a:xfrm>
                <a:off x="2322508" y="1965769"/>
                <a:ext cx="584191" cy="584191"/>
              </a:xfrm>
              <a:prstGeom prst="ellipse">
                <a:avLst/>
              </a:prstGeom>
              <a:blipFill>
                <a:blip r:embed="rId4"/>
                <a:stretch>
                  <a:fillRect/>
                </a:stretch>
              </a:blipFill>
              <a:ln>
                <a:no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2B0E93F8-B03A-6077-2234-1471A7B20CD7}"/>
              </a:ext>
            </a:extLst>
          </p:cNvPr>
          <p:cNvCxnSpPr>
            <a:cxnSpLocks/>
            <a:endCxn id="13" idx="1"/>
          </p:cNvCxnSpPr>
          <p:nvPr/>
        </p:nvCxnSpPr>
        <p:spPr>
          <a:xfrm>
            <a:off x="2767008" y="2482564"/>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A61BF664-50A9-8B76-F958-D54C1921ED27}"/>
                  </a:ext>
                </a:extLst>
              </p:cNvPr>
              <p:cNvSpPr/>
              <p:nvPr/>
            </p:nvSpPr>
            <p:spPr>
              <a:xfrm>
                <a:off x="1611312" y="303077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12" name="Oval 11">
                <a:extLst>
                  <a:ext uri="{FF2B5EF4-FFF2-40B4-BE49-F238E27FC236}">
                    <a16:creationId xmlns:a16="http://schemas.microsoft.com/office/drawing/2014/main" id="{A61BF664-50A9-8B76-F958-D54C1921ED27}"/>
                  </a:ext>
                </a:extLst>
              </p:cNvPr>
              <p:cNvSpPr>
                <a:spLocks noRot="1" noChangeAspect="1" noMove="1" noResize="1" noEditPoints="1" noAdjustHandles="1" noChangeArrowheads="1" noChangeShapeType="1" noTextEdit="1"/>
              </p:cNvSpPr>
              <p:nvPr/>
            </p:nvSpPr>
            <p:spPr>
              <a:xfrm>
                <a:off x="1611312" y="3030779"/>
                <a:ext cx="584191" cy="584191"/>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73228E52-E0F3-7019-7752-92B142E7C2D2}"/>
                  </a:ext>
                </a:extLst>
              </p:cNvPr>
              <p:cNvSpPr/>
              <p:nvPr/>
            </p:nvSpPr>
            <p:spPr>
              <a:xfrm>
                <a:off x="3033708" y="303077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13" name="Oval 12">
                <a:extLst>
                  <a:ext uri="{FF2B5EF4-FFF2-40B4-BE49-F238E27FC236}">
                    <a16:creationId xmlns:a16="http://schemas.microsoft.com/office/drawing/2014/main" id="{73228E52-E0F3-7019-7752-92B142E7C2D2}"/>
                  </a:ext>
                </a:extLst>
              </p:cNvPr>
              <p:cNvSpPr>
                <a:spLocks noRot="1" noChangeAspect="1" noMove="1" noResize="1" noEditPoints="1" noAdjustHandles="1" noChangeArrowheads="1" noChangeShapeType="1" noTextEdit="1"/>
              </p:cNvSpPr>
              <p:nvPr/>
            </p:nvSpPr>
            <p:spPr>
              <a:xfrm>
                <a:off x="3033708" y="3030779"/>
                <a:ext cx="584191" cy="584191"/>
              </a:xfrm>
              <a:prstGeom prst="ellipse">
                <a:avLst/>
              </a:prstGeom>
              <a:blipFill>
                <a:blip r:embed="rId6"/>
                <a:stretch>
                  <a:fillRect/>
                </a:stretch>
              </a:blipFill>
              <a:ln>
                <a:noFill/>
              </a:ln>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48A1EC83-C444-40A2-D878-0706A28A03B1}"/>
              </a:ext>
            </a:extLst>
          </p:cNvPr>
          <p:cNvCxnSpPr>
            <a:cxnSpLocks/>
          </p:cNvCxnSpPr>
          <p:nvPr/>
        </p:nvCxnSpPr>
        <p:spPr>
          <a:xfrm flipH="1">
            <a:off x="2097250" y="2477929"/>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169F19-F950-3758-99C5-F28B4601794F}"/>
              </a:ext>
            </a:extLst>
          </p:cNvPr>
          <p:cNvCxnSpPr>
            <a:cxnSpLocks/>
          </p:cNvCxnSpPr>
          <p:nvPr/>
        </p:nvCxnSpPr>
        <p:spPr>
          <a:xfrm>
            <a:off x="2614608" y="1645364"/>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Right Arrow 26">
            <a:extLst>
              <a:ext uri="{FF2B5EF4-FFF2-40B4-BE49-F238E27FC236}">
                <a16:creationId xmlns:a16="http://schemas.microsoft.com/office/drawing/2014/main" id="{958D11F1-27C5-5030-2767-9A72F5962F39}"/>
              </a:ext>
            </a:extLst>
          </p:cNvPr>
          <p:cNvSpPr/>
          <p:nvPr/>
        </p:nvSpPr>
        <p:spPr>
          <a:xfrm>
            <a:off x="4218985" y="2672625"/>
            <a:ext cx="4017208" cy="747314"/>
          </a:xfrm>
          <a:prstGeom prst="rightArrow">
            <a:avLst>
              <a:gd name="adj1" fmla="val 29607"/>
              <a:gd name="adj2" fmla="val 55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423FD7-6B8A-C4ED-3EF2-A4CB3D893AB1}"/>
              </a:ext>
            </a:extLst>
          </p:cNvPr>
          <p:cNvSpPr/>
          <p:nvPr/>
        </p:nvSpPr>
        <p:spPr>
          <a:xfrm>
            <a:off x="9330083" y="1922194"/>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29" name="Straight Connector 28">
            <a:extLst>
              <a:ext uri="{FF2B5EF4-FFF2-40B4-BE49-F238E27FC236}">
                <a16:creationId xmlns:a16="http://schemas.microsoft.com/office/drawing/2014/main" id="{88AF075C-A4CD-1F62-88B4-BBC0418A8EBA}"/>
              </a:ext>
            </a:extLst>
          </p:cNvPr>
          <p:cNvCxnSpPr>
            <a:cxnSpLocks/>
            <a:endCxn id="31" idx="1"/>
          </p:cNvCxnSpPr>
          <p:nvPr/>
        </p:nvCxnSpPr>
        <p:spPr>
          <a:xfrm>
            <a:off x="9774583" y="2438989"/>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B3360698-D9C3-CCE0-DF47-F0EA5CEFC572}"/>
              </a:ext>
            </a:extLst>
          </p:cNvPr>
          <p:cNvSpPr/>
          <p:nvPr/>
        </p:nvSpPr>
        <p:spPr>
          <a:xfrm>
            <a:off x="8618887" y="2987204"/>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31" name="Oval 30">
            <a:extLst>
              <a:ext uri="{FF2B5EF4-FFF2-40B4-BE49-F238E27FC236}">
                <a16:creationId xmlns:a16="http://schemas.microsoft.com/office/drawing/2014/main" id="{325B6E43-91CE-F152-2B01-E72872916EF2}"/>
              </a:ext>
            </a:extLst>
          </p:cNvPr>
          <p:cNvSpPr/>
          <p:nvPr/>
        </p:nvSpPr>
        <p:spPr>
          <a:xfrm>
            <a:off x="10041283" y="2987204"/>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32" name="Straight Connector 31">
            <a:extLst>
              <a:ext uri="{FF2B5EF4-FFF2-40B4-BE49-F238E27FC236}">
                <a16:creationId xmlns:a16="http://schemas.microsoft.com/office/drawing/2014/main" id="{F3C7CEA9-B93B-7241-C8FD-0A4960EB8F95}"/>
              </a:ext>
            </a:extLst>
          </p:cNvPr>
          <p:cNvCxnSpPr>
            <a:cxnSpLocks/>
          </p:cNvCxnSpPr>
          <p:nvPr/>
        </p:nvCxnSpPr>
        <p:spPr>
          <a:xfrm flipH="1">
            <a:off x="9104825" y="2434354"/>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D74092-D54D-D675-B2F3-E6021903DEDF}"/>
              </a:ext>
            </a:extLst>
          </p:cNvPr>
          <p:cNvCxnSpPr>
            <a:cxnSpLocks/>
          </p:cNvCxnSpPr>
          <p:nvPr/>
        </p:nvCxnSpPr>
        <p:spPr>
          <a:xfrm>
            <a:off x="9622183" y="1601789"/>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BBAEB310-D155-A8CB-1EC1-A5472FC99535}"/>
              </a:ext>
            </a:extLst>
          </p:cNvPr>
          <p:cNvSpPr txBox="1">
            <a:spLocks/>
          </p:cNvSpPr>
          <p:nvPr/>
        </p:nvSpPr>
        <p:spPr>
          <a:xfrm>
            <a:off x="3732330" y="1645364"/>
            <a:ext cx="4772131" cy="11657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t>“Gate-by-Gate” Obfuscation:</a:t>
            </a:r>
          </a:p>
          <a:p>
            <a:pPr marL="0" indent="0" algn="ctr">
              <a:buNone/>
            </a:pPr>
            <a:r>
              <a:rPr lang="en-US" sz="2600" dirty="0"/>
              <a:t>Obfuscate each gate separately</a:t>
            </a:r>
          </a:p>
        </p:txBody>
      </p:sp>
      <p:sp>
        <p:nvSpPr>
          <p:cNvPr id="58" name="Rounded Rectangle 57">
            <a:extLst>
              <a:ext uri="{FF2B5EF4-FFF2-40B4-BE49-F238E27FC236}">
                <a16:creationId xmlns:a16="http://schemas.microsoft.com/office/drawing/2014/main" id="{09D38437-73DF-69B0-E07F-E004EC46376C}"/>
              </a:ext>
            </a:extLst>
          </p:cNvPr>
          <p:cNvSpPr/>
          <p:nvPr/>
        </p:nvSpPr>
        <p:spPr>
          <a:xfrm rot="19603807">
            <a:off x="2560724" y="1740139"/>
            <a:ext cx="812387" cy="2115631"/>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DCF3BACF-D410-63F1-3B67-3645ECCFE63B}"/>
              </a:ext>
            </a:extLst>
          </p:cNvPr>
          <p:cNvSpPr/>
          <p:nvPr/>
        </p:nvSpPr>
        <p:spPr>
          <a:xfrm rot="19603807">
            <a:off x="9563311" y="1740139"/>
            <a:ext cx="812387" cy="2115631"/>
          </a:xfrm>
          <a:prstGeom prst="roundRect">
            <a:avLst/>
          </a:prstGeom>
          <a:no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2">
            <a:extLst>
              <a:ext uri="{FF2B5EF4-FFF2-40B4-BE49-F238E27FC236}">
                <a16:creationId xmlns:a16="http://schemas.microsoft.com/office/drawing/2014/main" id="{66723356-4798-2223-F212-E670070CB239}"/>
              </a:ext>
            </a:extLst>
          </p:cNvPr>
          <p:cNvSpPr txBox="1">
            <a:spLocks/>
          </p:cNvSpPr>
          <p:nvPr/>
        </p:nvSpPr>
        <p:spPr>
          <a:xfrm>
            <a:off x="1891576" y="4938810"/>
            <a:ext cx="8630771" cy="1112259"/>
          </a:xfrm>
          <a:prstGeom prst="rect">
            <a:avLst/>
          </a:prstGeom>
          <a:ln w="25400">
            <a:solidFill>
              <a:srgbClr val="0070C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70C0"/>
                </a:solidFill>
              </a:rPr>
              <a:t>We can “</a:t>
            </a:r>
            <a:r>
              <a:rPr lang="en-US" b="1" dirty="0">
                <a:solidFill>
                  <a:srgbClr val="0070C0"/>
                </a:solidFill>
              </a:rPr>
              <a:t>cut</a:t>
            </a:r>
            <a:r>
              <a:rPr lang="en-US" dirty="0">
                <a:solidFill>
                  <a:srgbClr val="0070C0"/>
                </a:solidFill>
              </a:rPr>
              <a:t>” the obfuscated program!</a:t>
            </a:r>
          </a:p>
        </p:txBody>
      </p:sp>
    </p:spTree>
    <p:extLst>
      <p:ext uri="{BB962C8B-B14F-4D97-AF65-F5344CB8AC3E}">
        <p14:creationId xmlns:p14="http://schemas.microsoft.com/office/powerpoint/2010/main" val="8614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animBg="1"/>
      <p:bldP spid="13" grpId="0" animBg="1"/>
      <p:bldP spid="27" grpId="0" animBg="1"/>
      <p:bldP spid="28" grpId="0" animBg="1"/>
      <p:bldP spid="30" grpId="0" animBg="1"/>
      <p:bldP spid="31" grpId="0" animBg="1"/>
      <p:bldP spid="34" grpId="0"/>
      <p:bldP spid="58" grpId="0" animBg="1"/>
      <p:bldP spid="59"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9F84C8D-EBE6-6887-DB50-D97D04148F69}"/>
                  </a:ext>
                </a:extLst>
              </p:cNvPr>
              <p:cNvSpPr>
                <a:spLocks noGrp="1"/>
              </p:cNvSpPr>
              <p:nvPr>
                <p:ph type="title"/>
              </p:nvPr>
            </p:nvSpPr>
            <p:spPr/>
            <p:txBody>
              <a:bodyPr/>
              <a:lstStyle/>
              <a:p>
                <a:r>
                  <a:rPr lang="en-US" dirty="0"/>
                  <a:t>Security Proof for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𝑖𝑂</m:t>
                    </m:r>
                  </m:oMath>
                </a14:m>
                <a:endParaRPr lang="en-US" dirty="0"/>
              </a:p>
            </p:txBody>
          </p:sp>
        </mc:Choice>
        <mc:Fallback xmlns="">
          <p:sp>
            <p:nvSpPr>
              <p:cNvPr id="2" name="Title 1">
                <a:extLst>
                  <a:ext uri="{FF2B5EF4-FFF2-40B4-BE49-F238E27FC236}">
                    <a16:creationId xmlns:a16="http://schemas.microsoft.com/office/drawing/2014/main" id="{09F84C8D-EBE6-6887-DB50-D97D04148F69}"/>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1AA992A-DB2D-3548-2736-E9CB1FC2EBE5}"/>
                  </a:ext>
                </a:extLst>
              </p:cNvPr>
              <p:cNvSpPr txBox="1"/>
              <p:nvPr/>
            </p:nvSpPr>
            <p:spPr>
              <a:xfrm>
                <a:off x="7108468" y="4743693"/>
                <a:ext cx="5027283" cy="1325427"/>
              </a:xfrm>
              <a:prstGeom prst="rect">
                <a:avLst/>
              </a:prstGeom>
              <a:noFill/>
            </p:spPr>
            <p:txBody>
              <a:bodyPr wrap="square" rtlCol="0">
                <a:spAutoFit/>
              </a:bodyPr>
              <a:lstStyle/>
              <a:p>
                <a:pPr algn="ctr"/>
                <a:r>
                  <a:rPr lang="en-US" sz="2600" dirty="0"/>
                  <a:t>Check </a:t>
                </a:r>
                <a:r>
                  <a:rPr lang="en-US" sz="2600" i="1" dirty="0"/>
                  <a:t>all</a:t>
                </a:r>
                <a:r>
                  <a:rPr lang="en-US" sz="2600" dirty="0"/>
                  <a:t> inputs to</a:t>
                </a:r>
                <a:r>
                  <a:rPr lang="en-US" sz="2600" b="1" dirty="0"/>
                  <a:t> Sub-</a:t>
                </a:r>
                <a:r>
                  <a:rPr lang="en-US" sz="2600" b="1" dirty="0" err="1"/>
                  <a:t>ckt</a:t>
                </a:r>
                <a:endParaRPr lang="en-US" sz="2600" b="1" dirty="0"/>
              </a:p>
              <a:p>
                <a:pPr algn="ctr"/>
                <a:r>
                  <a:rPr lang="en-US" sz="2600" b="1" dirty="0"/>
                  <a:t>Security Loss</a:t>
                </a:r>
                <a:r>
                  <a:rPr lang="en-US" sz="2600" dirty="0"/>
                  <a:t>: </a:t>
                </a:r>
                <a14:m>
                  <m:oMath xmlns:m="http://schemas.openxmlformats.org/officeDocument/2006/math">
                    <m:sSup>
                      <m:sSupPr>
                        <m:ctrlPr>
                          <a:rPr lang="en-US" sz="2600" i="1" dirty="0" smtClean="0">
                            <a:latin typeface="Cambria Math" panose="02040503050406030204" pitchFamily="18" charset="0"/>
                          </a:rPr>
                        </m:ctrlPr>
                      </m:sSupPr>
                      <m:e>
                        <m:r>
                          <a:rPr lang="en-US" sz="2600" i="1" dirty="0" smtClean="0">
                            <a:latin typeface="Cambria Math" panose="02040503050406030204" pitchFamily="18" charset="0"/>
                          </a:rPr>
                          <m:t>2</m:t>
                        </m:r>
                      </m:e>
                      <m:sup>
                        <m:r>
                          <a:rPr lang="en-US" sz="2600" b="0" i="1" dirty="0" smtClean="0">
                            <a:latin typeface="Cambria Math" panose="02040503050406030204" pitchFamily="18" charset="0"/>
                          </a:rPr>
                          <m:t>|</m:t>
                        </m:r>
                        <m:r>
                          <a:rPr lang="en-US" sz="2600" b="0" i="1" dirty="0" smtClean="0">
                            <a:latin typeface="Cambria Math" panose="02040503050406030204" pitchFamily="18" charset="0"/>
                          </a:rPr>
                          <m:t>𝑠𝑢𝑏𝑐𝑘𝑡</m:t>
                        </m:r>
                        <m:r>
                          <a:rPr lang="en-US" sz="2600" b="0" i="1" dirty="0" smtClean="0">
                            <a:latin typeface="Cambria Math" panose="02040503050406030204" pitchFamily="18" charset="0"/>
                          </a:rPr>
                          <m:t> </m:t>
                        </m:r>
                        <m:r>
                          <a:rPr lang="en-US" sz="2600" b="0" i="1" dirty="0" smtClean="0">
                            <a:latin typeface="Cambria Math" panose="02040503050406030204" pitchFamily="18" charset="0"/>
                          </a:rPr>
                          <m:t>𝑖𝑛𝑝𝑢𝑡</m:t>
                        </m:r>
                        <m:r>
                          <a:rPr lang="en-US" sz="2600" b="0" i="1" dirty="0" smtClean="0">
                            <a:latin typeface="Cambria Math" panose="02040503050406030204" pitchFamily="18" charset="0"/>
                          </a:rPr>
                          <m:t>|</m:t>
                        </m:r>
                      </m:sup>
                    </m:sSup>
                  </m:oMath>
                </a14:m>
                <a:endParaRPr lang="en-US" sz="2600" i="1" dirty="0">
                  <a:latin typeface="Cambria Math" panose="02040503050406030204" pitchFamily="18" charset="0"/>
                </a:endParaRPr>
              </a:p>
              <a:p>
                <a:pPr algn="ctr"/>
                <a14:m>
                  <m:oMath xmlns:m="http://schemas.openxmlformats.org/officeDocument/2006/math">
                    <m:r>
                      <a:rPr lang="en-US" sz="2600" b="0" i="1" dirty="0" smtClean="0">
                        <a:latin typeface="Cambria Math" panose="02040503050406030204" pitchFamily="18" charset="0"/>
                      </a:rPr>
                      <m:t>=</m:t>
                    </m:r>
                    <m:sSup>
                      <m:sSupPr>
                        <m:ctrlPr>
                          <a:rPr lang="en-US" sz="2600" b="0" i="1" dirty="0" smtClean="0">
                            <a:latin typeface="Cambria Math" panose="02040503050406030204" pitchFamily="18" charset="0"/>
                          </a:rPr>
                        </m:ctrlPr>
                      </m:sSupPr>
                      <m:e>
                        <m:r>
                          <a:rPr lang="en-US" sz="2600" b="0" i="1" dirty="0" smtClean="0">
                            <a:latin typeface="Cambria Math" panose="02040503050406030204" pitchFamily="18" charset="0"/>
                          </a:rPr>
                          <m:t>2</m:t>
                        </m:r>
                      </m:e>
                      <m:sup>
                        <m:r>
                          <a:rPr lang="en-US" sz="2600" b="0" i="1" dirty="0" smtClean="0">
                            <a:latin typeface="Cambria Math" panose="02040503050406030204" pitchFamily="18" charset="0"/>
                          </a:rPr>
                          <m:t>𝑂</m:t>
                        </m:r>
                        <m:r>
                          <a:rPr lang="en-US" sz="2600" b="0" i="1" dirty="0" smtClean="0">
                            <a:latin typeface="Cambria Math" panose="02040503050406030204" pitchFamily="18" charset="0"/>
                          </a:rPr>
                          <m:t>(</m:t>
                        </m:r>
                        <m:func>
                          <m:funcPr>
                            <m:ctrlPr>
                              <a:rPr lang="en-US" sz="2600" b="0" i="1" dirty="0" smtClean="0">
                                <a:latin typeface="Cambria Math" panose="02040503050406030204" pitchFamily="18" charset="0"/>
                              </a:rPr>
                            </m:ctrlPr>
                          </m:funcPr>
                          <m:fName>
                            <m:r>
                              <m:rPr>
                                <m:sty m:val="p"/>
                              </m:rPr>
                              <a:rPr lang="en-US" sz="2600" b="0" i="0" dirty="0" smtClean="0">
                                <a:latin typeface="Cambria Math" panose="02040503050406030204" pitchFamily="18" charset="0"/>
                              </a:rPr>
                              <m:t>log</m:t>
                            </m:r>
                          </m:fName>
                          <m:e>
                            <m:r>
                              <a:rPr lang="en-US" sz="2600" i="1" dirty="0">
                                <a:latin typeface="Cambria Math" panose="02040503050406030204" pitchFamily="18" charset="0"/>
                              </a:rPr>
                              <m:t>𝑛</m:t>
                            </m:r>
                            <m:r>
                              <a:rPr lang="en-US" sz="2600" b="0" i="1" dirty="0" smtClean="0">
                                <a:latin typeface="Cambria Math" panose="02040503050406030204" pitchFamily="18" charset="0"/>
                              </a:rPr>
                              <m:t>)</m:t>
                            </m:r>
                          </m:e>
                        </m:func>
                      </m:sup>
                    </m:sSup>
                    <m:r>
                      <a:rPr lang="en-US" sz="2600" b="0" i="1" dirty="0" smtClean="0">
                        <a:latin typeface="Cambria Math" panose="02040503050406030204" pitchFamily="18" charset="0"/>
                      </a:rPr>
                      <m:t>=</m:t>
                    </m:r>
                    <m:r>
                      <a:rPr lang="en-US" sz="2600" b="0" i="1" dirty="0" smtClean="0">
                        <a:latin typeface="Cambria Math" panose="02040503050406030204" pitchFamily="18" charset="0"/>
                      </a:rPr>
                      <m:t>𝑝𝑜𝑙𝑦</m:t>
                    </m:r>
                  </m:oMath>
                </a14:m>
                <a:r>
                  <a:rPr lang="en-US" sz="2600" dirty="0"/>
                  <a:t>!</a:t>
                </a:r>
              </a:p>
            </p:txBody>
          </p:sp>
        </mc:Choice>
        <mc:Fallback xmlns="">
          <p:sp>
            <p:nvSpPr>
              <p:cNvPr id="21" name="TextBox 20">
                <a:extLst>
                  <a:ext uri="{FF2B5EF4-FFF2-40B4-BE49-F238E27FC236}">
                    <a16:creationId xmlns:a16="http://schemas.microsoft.com/office/drawing/2014/main" id="{21AA992A-DB2D-3548-2736-E9CB1FC2EBE5}"/>
                  </a:ext>
                </a:extLst>
              </p:cNvPr>
              <p:cNvSpPr txBox="1">
                <a:spLocks noRot="1" noChangeAspect="1" noMove="1" noResize="1" noEditPoints="1" noAdjustHandles="1" noChangeArrowheads="1" noChangeShapeType="1" noTextEdit="1"/>
              </p:cNvSpPr>
              <p:nvPr/>
            </p:nvSpPr>
            <p:spPr>
              <a:xfrm>
                <a:off x="7108468" y="4743693"/>
                <a:ext cx="5027283" cy="1325427"/>
              </a:xfrm>
              <a:prstGeom prst="rect">
                <a:avLst/>
              </a:prstGeom>
              <a:blipFill>
                <a:blip r:embed="rId3"/>
                <a:stretch>
                  <a:fillRect t="-3774" b="-11321"/>
                </a:stretch>
              </a:blipFill>
            </p:spPr>
            <p:txBody>
              <a:bodyPr/>
              <a:lstStyle/>
              <a:p>
                <a:r>
                  <a:rPr lang="en-US">
                    <a:noFill/>
                  </a:rPr>
                  <a:t> </a:t>
                </a:r>
              </a:p>
            </p:txBody>
          </p:sp>
        </mc:Fallback>
      </mc:AlternateContent>
      <p:sp>
        <p:nvSpPr>
          <p:cNvPr id="22" name="Rounded Rectangle 21">
            <a:extLst>
              <a:ext uri="{FF2B5EF4-FFF2-40B4-BE49-F238E27FC236}">
                <a16:creationId xmlns:a16="http://schemas.microsoft.com/office/drawing/2014/main" id="{C5FB0D45-A4E6-6696-72D9-4F5862C085BE}"/>
              </a:ext>
            </a:extLst>
          </p:cNvPr>
          <p:cNvSpPr/>
          <p:nvPr/>
        </p:nvSpPr>
        <p:spPr>
          <a:xfrm>
            <a:off x="1364650" y="1676225"/>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E054C64-8E16-36A7-7279-6F48357EDA77}"/>
              </a:ext>
            </a:extLst>
          </p:cNvPr>
          <p:cNvSpPr/>
          <p:nvPr/>
        </p:nvSpPr>
        <p:spPr>
          <a:xfrm>
            <a:off x="1364650" y="3624449"/>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CE9CF7E3-F790-4CC2-43B1-0D346DD0441D}"/>
              </a:ext>
            </a:extLst>
          </p:cNvPr>
          <p:cNvSpPr/>
          <p:nvPr/>
        </p:nvSpPr>
        <p:spPr>
          <a:xfrm>
            <a:off x="2392451" y="3887975"/>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FCC8E15C-F3C6-3F95-20C7-4FBD7713F9A1}"/>
                  </a:ext>
                </a:extLst>
              </p:cNvPr>
              <p:cNvSpPr txBox="1">
                <a:spLocks/>
              </p:cNvSpPr>
              <p:nvPr/>
            </p:nvSpPr>
            <p:spPr>
              <a:xfrm>
                <a:off x="405201" y="2314988"/>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xmlns="">
          <p:sp>
            <p:nvSpPr>
              <p:cNvPr id="25" name="Content Placeholder 2">
                <a:extLst>
                  <a:ext uri="{FF2B5EF4-FFF2-40B4-BE49-F238E27FC236}">
                    <a16:creationId xmlns:a16="http://schemas.microsoft.com/office/drawing/2014/main" id="{FCC8E15C-F3C6-3F95-20C7-4FBD7713F9A1}"/>
                  </a:ext>
                </a:extLst>
              </p:cNvPr>
              <p:cNvSpPr txBox="1">
                <a:spLocks noRot="1" noChangeAspect="1" noMove="1" noResize="1" noEditPoints="1" noAdjustHandles="1" noChangeArrowheads="1" noChangeShapeType="1" noTextEdit="1"/>
              </p:cNvSpPr>
              <p:nvPr/>
            </p:nvSpPr>
            <p:spPr>
              <a:xfrm>
                <a:off x="405201" y="2314988"/>
                <a:ext cx="1270000" cy="4984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ontent Placeholder 2">
                <a:extLst>
                  <a:ext uri="{FF2B5EF4-FFF2-40B4-BE49-F238E27FC236}">
                    <a16:creationId xmlns:a16="http://schemas.microsoft.com/office/drawing/2014/main" id="{4EBDD82C-CF1D-60D8-9F51-3CD413EF06F3}"/>
                  </a:ext>
                </a:extLst>
              </p:cNvPr>
              <p:cNvSpPr txBox="1">
                <a:spLocks/>
              </p:cNvSpPr>
              <p:nvPr/>
            </p:nvSpPr>
            <p:spPr>
              <a:xfrm>
                <a:off x="404002" y="4056481"/>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𝐶</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m:oMathPara>
                </a14:m>
                <a:endParaRPr lang="en-US" dirty="0"/>
              </a:p>
            </p:txBody>
          </p:sp>
        </mc:Choice>
        <mc:Fallback>
          <p:sp>
            <p:nvSpPr>
              <p:cNvPr id="26" name="Content Placeholder 2">
                <a:extLst>
                  <a:ext uri="{FF2B5EF4-FFF2-40B4-BE49-F238E27FC236}">
                    <a16:creationId xmlns:a16="http://schemas.microsoft.com/office/drawing/2014/main" id="{4EBDD82C-CF1D-60D8-9F51-3CD413EF06F3}"/>
                  </a:ext>
                </a:extLst>
              </p:cNvPr>
              <p:cNvSpPr txBox="1">
                <a:spLocks noRot="1" noChangeAspect="1" noMove="1" noResize="1" noEditPoints="1" noAdjustHandles="1" noChangeArrowheads="1" noChangeShapeType="1" noTextEdit="1"/>
              </p:cNvSpPr>
              <p:nvPr/>
            </p:nvSpPr>
            <p:spPr>
              <a:xfrm>
                <a:off x="404002" y="4056481"/>
                <a:ext cx="1270000" cy="498475"/>
              </a:xfrm>
              <a:prstGeom prst="rect">
                <a:avLst/>
              </a:prstGeom>
              <a:blipFill>
                <a:blip r:embed="rId5"/>
                <a:stretch>
                  <a:fillRect/>
                </a:stretch>
              </a:blipFill>
            </p:spPr>
            <p:txBody>
              <a:bodyPr/>
              <a:lstStyle/>
              <a:p>
                <a:r>
                  <a:rPr lang="en-US">
                    <a:noFill/>
                  </a:rPr>
                  <a:t> </a:t>
                </a:r>
              </a:p>
            </p:txBody>
          </p:sp>
        </mc:Fallback>
      </mc:AlternateContent>
      <p:sp>
        <p:nvSpPr>
          <p:cNvPr id="27" name="Rounded Rectangle 26">
            <a:extLst>
              <a:ext uri="{FF2B5EF4-FFF2-40B4-BE49-F238E27FC236}">
                <a16:creationId xmlns:a16="http://schemas.microsoft.com/office/drawing/2014/main" id="{35645223-1FE6-282C-6A4B-D9AF5533D713}"/>
              </a:ext>
            </a:extLst>
          </p:cNvPr>
          <p:cNvSpPr/>
          <p:nvPr/>
        </p:nvSpPr>
        <p:spPr>
          <a:xfrm>
            <a:off x="2356448" y="1928639"/>
            <a:ext cx="697302" cy="533400"/>
          </a:xfrm>
          <a:prstGeom prst="roundRect">
            <a:avLst>
              <a:gd name="adj" fmla="val 9120"/>
            </a:avLst>
          </a:prstGeom>
          <a:solidFill>
            <a:schemeClr val="accent6"/>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852F63DD-B38C-86AE-8331-A7A11A306DDB}"/>
              </a:ext>
            </a:extLst>
          </p:cNvPr>
          <p:cNvSpPr/>
          <p:nvPr/>
        </p:nvSpPr>
        <p:spPr>
          <a:xfrm>
            <a:off x="3454289" y="3066224"/>
            <a:ext cx="1382933" cy="747314"/>
          </a:xfrm>
          <a:prstGeom prst="rightArrow">
            <a:avLst>
              <a:gd name="adj1" fmla="val 29607"/>
              <a:gd name="adj2" fmla="val 55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BE13F7C6-1B7E-586F-F1FD-8BC413CE9702}"/>
              </a:ext>
            </a:extLst>
          </p:cNvPr>
          <p:cNvSpPr/>
          <p:nvPr/>
        </p:nvSpPr>
        <p:spPr>
          <a:xfrm>
            <a:off x="4945044" y="1601788"/>
            <a:ext cx="2055602" cy="1486325"/>
          </a:xfrm>
          <a:prstGeom prst="roundRect">
            <a:avLst>
              <a:gd name="adj" fmla="val 9120"/>
            </a:avLst>
          </a:prstGeom>
          <a:pattFill prst="wdUpDiag">
            <a:fgClr>
              <a:schemeClr val="bg1"/>
            </a:fgClr>
            <a:bgClr>
              <a:srgbClr val="0070C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A9677FE8-FF5D-4A22-5910-4271DE441B6A}"/>
              </a:ext>
            </a:extLst>
          </p:cNvPr>
          <p:cNvSpPr/>
          <p:nvPr/>
        </p:nvSpPr>
        <p:spPr>
          <a:xfrm>
            <a:off x="4945044" y="3550012"/>
            <a:ext cx="2055602" cy="1486325"/>
          </a:xfrm>
          <a:prstGeom prst="roundRect">
            <a:avLst>
              <a:gd name="adj" fmla="val 9120"/>
            </a:avLst>
          </a:prstGeom>
          <a:pattFill prst="wdUpDiag">
            <a:fgClr>
              <a:schemeClr val="bg1"/>
            </a:fgClr>
            <a:bgClr>
              <a:srgbClr val="0070C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ED71CC5B-E237-BE06-0635-E2DCC2EBC92F}"/>
              </a:ext>
            </a:extLst>
          </p:cNvPr>
          <p:cNvSpPr/>
          <p:nvPr/>
        </p:nvSpPr>
        <p:spPr>
          <a:xfrm>
            <a:off x="5972845" y="3813538"/>
            <a:ext cx="697302" cy="533400"/>
          </a:xfrm>
          <a:prstGeom prst="roundRect">
            <a:avLst>
              <a:gd name="adj" fmla="val 9120"/>
            </a:avLst>
          </a:prstGeom>
          <a:pattFill prst="wdUpDiag">
            <a:fgClr>
              <a:schemeClr val="bg1"/>
            </a:fgClr>
            <a:bgClr>
              <a:srgbClr val="FF0000"/>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C23C15F2-C121-9273-8A33-FB0A741F3272}"/>
              </a:ext>
            </a:extLst>
          </p:cNvPr>
          <p:cNvSpPr/>
          <p:nvPr/>
        </p:nvSpPr>
        <p:spPr>
          <a:xfrm>
            <a:off x="5936842" y="1854202"/>
            <a:ext cx="697302" cy="533400"/>
          </a:xfrm>
          <a:prstGeom prst="roundRect">
            <a:avLst>
              <a:gd name="adj" fmla="val 9120"/>
            </a:avLst>
          </a:prstGeom>
          <a:pattFill prst="wdUpDiag">
            <a:fgClr>
              <a:schemeClr val="bg1"/>
            </a:fgClr>
            <a:bgClr>
              <a:schemeClr val="accent6"/>
            </a:bgClr>
          </a:patt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94CE067-EA9B-151C-E529-9006F6FC4E45}"/>
                  </a:ext>
                </a:extLst>
              </p:cNvPr>
              <p:cNvSpPr txBox="1"/>
              <p:nvPr/>
            </p:nvSpPr>
            <p:spPr>
              <a:xfrm rot="5400000">
                <a:off x="5269459" y="3002783"/>
                <a:ext cx="1447800" cy="6309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m:t>
                      </m:r>
                    </m:oMath>
                  </m:oMathPara>
                </a14:m>
                <a:endParaRPr lang="en-US" sz="3500" dirty="0"/>
              </a:p>
            </p:txBody>
          </p:sp>
        </mc:Choice>
        <mc:Fallback xmlns="">
          <p:sp>
            <p:nvSpPr>
              <p:cNvPr id="39" name="TextBox 38">
                <a:extLst>
                  <a:ext uri="{FF2B5EF4-FFF2-40B4-BE49-F238E27FC236}">
                    <a16:creationId xmlns:a16="http://schemas.microsoft.com/office/drawing/2014/main" id="{894CE067-EA9B-151C-E529-9006F6FC4E45}"/>
                  </a:ext>
                </a:extLst>
              </p:cNvPr>
              <p:cNvSpPr txBox="1">
                <a:spLocks noRot="1" noChangeAspect="1" noMove="1" noResize="1" noEditPoints="1" noAdjustHandles="1" noChangeArrowheads="1" noChangeShapeType="1" noTextEdit="1"/>
              </p:cNvSpPr>
              <p:nvPr/>
            </p:nvSpPr>
            <p:spPr>
              <a:xfrm rot="5400000">
                <a:off x="5269459" y="3002783"/>
                <a:ext cx="1447800" cy="630942"/>
              </a:xfrm>
              <a:prstGeom prst="rect">
                <a:avLst/>
              </a:prstGeom>
              <a:blipFill>
                <a:blip r:embed="rId6"/>
                <a:stretch>
                  <a:fillRect/>
                </a:stretch>
              </a:blipFill>
            </p:spPr>
            <p:txBody>
              <a:bodyPr/>
              <a:lstStyle/>
              <a:p>
                <a:r>
                  <a:rPr lang="en-US">
                    <a:noFill/>
                  </a:rPr>
                  <a:t> </a:t>
                </a:r>
              </a:p>
            </p:txBody>
          </p:sp>
        </mc:Fallback>
      </mc:AlternateContent>
      <p:sp>
        <p:nvSpPr>
          <p:cNvPr id="40" name="Rounded Rectangle 39">
            <a:extLst>
              <a:ext uri="{FF2B5EF4-FFF2-40B4-BE49-F238E27FC236}">
                <a16:creationId xmlns:a16="http://schemas.microsoft.com/office/drawing/2014/main" id="{FD4348EA-8AD5-7448-1C93-861B0ECDC856}"/>
              </a:ext>
            </a:extLst>
          </p:cNvPr>
          <p:cNvSpPr/>
          <p:nvPr/>
        </p:nvSpPr>
        <p:spPr>
          <a:xfrm>
            <a:off x="9313215" y="3887975"/>
            <a:ext cx="697302" cy="533400"/>
          </a:xfrm>
          <a:prstGeom prst="roundRect">
            <a:avLst>
              <a:gd name="adj" fmla="val 9120"/>
            </a:avLst>
          </a:prstGeom>
          <a:pattFill prst="wdUpDiag">
            <a:fgClr>
              <a:schemeClr val="bg1"/>
            </a:fgClr>
            <a:bgClr>
              <a:srgbClr val="FF0000"/>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7919B3D2-624B-E5FD-8A46-EBAD5BF73955}"/>
              </a:ext>
            </a:extLst>
          </p:cNvPr>
          <p:cNvSpPr/>
          <p:nvPr/>
        </p:nvSpPr>
        <p:spPr>
          <a:xfrm>
            <a:off x="9302612" y="1928639"/>
            <a:ext cx="697302" cy="533400"/>
          </a:xfrm>
          <a:prstGeom prst="roundRect">
            <a:avLst>
              <a:gd name="adj" fmla="val 9120"/>
            </a:avLst>
          </a:prstGeom>
          <a:pattFill prst="wdUpDiag">
            <a:fgClr>
              <a:schemeClr val="bg1"/>
            </a:fgClr>
            <a:bgClr>
              <a:schemeClr val="accent6"/>
            </a:bgClr>
          </a:patt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Scissors with solid fill">
            <a:extLst>
              <a:ext uri="{FF2B5EF4-FFF2-40B4-BE49-F238E27FC236}">
                <a16:creationId xmlns:a16="http://schemas.microsoft.com/office/drawing/2014/main" id="{49023B23-530E-BDF3-DA16-50A799CD3B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305308">
            <a:off x="5443368" y="1955480"/>
            <a:ext cx="871607" cy="871607"/>
          </a:xfrm>
          <a:prstGeom prst="rect">
            <a:avLst/>
          </a:prstGeom>
        </p:spPr>
      </p:pic>
      <p:pic>
        <p:nvPicPr>
          <p:cNvPr id="44" name="Graphic 43" descr="Scissors with solid fill">
            <a:extLst>
              <a:ext uri="{FF2B5EF4-FFF2-40B4-BE49-F238E27FC236}">
                <a16:creationId xmlns:a16="http://schemas.microsoft.com/office/drawing/2014/main" id="{755A175F-F656-63C8-7F8A-4BE30EADDF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305308">
            <a:off x="5492500" y="3903743"/>
            <a:ext cx="915065" cy="915065"/>
          </a:xfrm>
          <a:prstGeom prst="rect">
            <a:avLst/>
          </a:prstGeom>
        </p:spPr>
      </p:pic>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323042F-AD3C-034C-961A-91C7C56B052A}"/>
                  </a:ext>
                </a:extLst>
              </p:cNvPr>
              <p:cNvSpPr txBox="1"/>
              <p:nvPr/>
            </p:nvSpPr>
            <p:spPr>
              <a:xfrm>
                <a:off x="3309897" y="2780669"/>
                <a:ext cx="14478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𝑖𝑂</m:t>
                      </m:r>
                    </m:oMath>
                  </m:oMathPara>
                </a14:m>
                <a:endParaRPr lang="en-US" sz="2800" dirty="0"/>
              </a:p>
            </p:txBody>
          </p:sp>
        </mc:Choice>
        <mc:Fallback xmlns="">
          <p:sp>
            <p:nvSpPr>
              <p:cNvPr id="46" name="TextBox 45">
                <a:extLst>
                  <a:ext uri="{FF2B5EF4-FFF2-40B4-BE49-F238E27FC236}">
                    <a16:creationId xmlns:a16="http://schemas.microsoft.com/office/drawing/2014/main" id="{A323042F-AD3C-034C-961A-91C7C56B052A}"/>
                  </a:ext>
                </a:extLst>
              </p:cNvPr>
              <p:cNvSpPr txBox="1">
                <a:spLocks noRot="1" noChangeAspect="1" noMove="1" noResize="1" noEditPoints="1" noAdjustHandles="1" noChangeArrowheads="1" noChangeShapeType="1" noTextEdit="1"/>
              </p:cNvSpPr>
              <p:nvPr/>
            </p:nvSpPr>
            <p:spPr>
              <a:xfrm>
                <a:off x="3309897" y="2780669"/>
                <a:ext cx="1447800"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3592051-EBD4-9BF4-0A94-7E570DE11A14}"/>
                  </a:ext>
                </a:extLst>
              </p:cNvPr>
              <p:cNvSpPr txBox="1"/>
              <p:nvPr/>
            </p:nvSpPr>
            <p:spPr>
              <a:xfrm>
                <a:off x="7476138" y="3006615"/>
                <a:ext cx="1447800" cy="6309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m:t>
                      </m:r>
                    </m:oMath>
                  </m:oMathPara>
                </a14:m>
                <a:endParaRPr lang="en-US" sz="3500" dirty="0"/>
              </a:p>
            </p:txBody>
          </p:sp>
        </mc:Choice>
        <mc:Fallback xmlns="">
          <p:sp>
            <p:nvSpPr>
              <p:cNvPr id="48" name="TextBox 47">
                <a:extLst>
                  <a:ext uri="{FF2B5EF4-FFF2-40B4-BE49-F238E27FC236}">
                    <a16:creationId xmlns:a16="http://schemas.microsoft.com/office/drawing/2014/main" id="{D3592051-EBD4-9BF4-0A94-7E570DE11A14}"/>
                  </a:ext>
                </a:extLst>
              </p:cNvPr>
              <p:cNvSpPr txBox="1">
                <a:spLocks noRot="1" noChangeAspect="1" noMove="1" noResize="1" noEditPoints="1" noAdjustHandles="1" noChangeArrowheads="1" noChangeShapeType="1" noTextEdit="1"/>
              </p:cNvSpPr>
              <p:nvPr/>
            </p:nvSpPr>
            <p:spPr>
              <a:xfrm>
                <a:off x="7476138" y="3006615"/>
                <a:ext cx="1447800" cy="63094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CE65D13-ECD7-4FAF-92AD-14006816EA37}"/>
                  </a:ext>
                </a:extLst>
              </p:cNvPr>
              <p:cNvSpPr txBox="1"/>
              <p:nvPr/>
            </p:nvSpPr>
            <p:spPr>
              <a:xfrm rot="5400000">
                <a:off x="8992155" y="2941100"/>
                <a:ext cx="1447800" cy="6309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500" b="0" i="1" smtClean="0">
                          <a:latin typeface="Cambria Math" panose="02040503050406030204" pitchFamily="18" charset="0"/>
                        </a:rPr>
                        <m:t>≈</m:t>
                      </m:r>
                    </m:oMath>
                  </m:oMathPara>
                </a14:m>
                <a:endParaRPr lang="en-US" sz="3500" dirty="0"/>
              </a:p>
            </p:txBody>
          </p:sp>
        </mc:Choice>
        <mc:Fallback xmlns="">
          <p:sp>
            <p:nvSpPr>
              <p:cNvPr id="49" name="TextBox 48">
                <a:extLst>
                  <a:ext uri="{FF2B5EF4-FFF2-40B4-BE49-F238E27FC236}">
                    <a16:creationId xmlns:a16="http://schemas.microsoft.com/office/drawing/2014/main" id="{3CE65D13-ECD7-4FAF-92AD-14006816EA37}"/>
                  </a:ext>
                </a:extLst>
              </p:cNvPr>
              <p:cNvSpPr txBox="1">
                <a:spLocks noRot="1" noChangeAspect="1" noMove="1" noResize="1" noEditPoints="1" noAdjustHandles="1" noChangeArrowheads="1" noChangeShapeType="1" noTextEdit="1"/>
              </p:cNvSpPr>
              <p:nvPr/>
            </p:nvSpPr>
            <p:spPr>
              <a:xfrm rot="5400000">
                <a:off x="8992155" y="2941100"/>
                <a:ext cx="1447800" cy="63094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D21A97DF-3958-8088-F41B-0A80E5986712}"/>
                  </a:ext>
                </a:extLst>
              </p:cNvPr>
              <p:cNvSpPr txBox="1">
                <a:spLocks/>
              </p:cNvSpPr>
              <p:nvPr/>
            </p:nvSpPr>
            <p:spPr>
              <a:xfrm>
                <a:off x="1054310" y="5415155"/>
                <a:ext cx="2806700" cy="4984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𝛿</m:t>
                    </m:r>
                  </m:oMath>
                </a14:m>
                <a:r>
                  <a:rPr lang="en-US" dirty="0"/>
                  <a:t>-Equivalent </a:t>
                </a:r>
              </a:p>
            </p:txBody>
          </p:sp>
        </mc:Choice>
        <mc:Fallback xmlns="">
          <p:sp>
            <p:nvSpPr>
              <p:cNvPr id="51" name="Content Placeholder 2">
                <a:extLst>
                  <a:ext uri="{FF2B5EF4-FFF2-40B4-BE49-F238E27FC236}">
                    <a16:creationId xmlns:a16="http://schemas.microsoft.com/office/drawing/2014/main" id="{D21A97DF-3958-8088-F41B-0A80E5986712}"/>
                  </a:ext>
                </a:extLst>
              </p:cNvPr>
              <p:cNvSpPr txBox="1">
                <a:spLocks noRot="1" noChangeAspect="1" noMove="1" noResize="1" noEditPoints="1" noAdjustHandles="1" noChangeArrowheads="1" noChangeShapeType="1" noTextEdit="1"/>
              </p:cNvSpPr>
              <p:nvPr/>
            </p:nvSpPr>
            <p:spPr>
              <a:xfrm>
                <a:off x="1054310" y="5415155"/>
                <a:ext cx="2806700" cy="498475"/>
              </a:xfrm>
              <a:prstGeom prst="rect">
                <a:avLst/>
              </a:prstGeom>
              <a:blipFill>
                <a:blip r:embed="rId12"/>
                <a:stretch>
                  <a:fillRect t="-17500" r="-4072" b="-20000"/>
                </a:stretch>
              </a:blipFill>
            </p:spPr>
            <p:txBody>
              <a:bodyPr/>
              <a:lstStyle/>
              <a:p>
                <a:r>
                  <a:rPr lang="en-US">
                    <a:noFill/>
                  </a:rPr>
                  <a:t> </a:t>
                </a:r>
              </a:p>
            </p:txBody>
          </p:sp>
        </mc:Fallback>
      </mc:AlternateContent>
    </p:spTree>
    <p:extLst>
      <p:ext uri="{BB962C8B-B14F-4D97-AF65-F5344CB8AC3E}">
        <p14:creationId xmlns:p14="http://schemas.microsoft.com/office/powerpoint/2010/main" val="29389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p:bldP spid="26" grpId="0"/>
      <p:bldP spid="27" grpId="0" animBg="1"/>
      <p:bldP spid="28" grpId="0" animBg="1"/>
      <p:bldP spid="29" grpId="0" animBg="1"/>
      <p:bldP spid="30" grpId="0" animBg="1"/>
      <p:bldP spid="31" grpId="0" animBg="1"/>
      <p:bldP spid="32" grpId="0" animBg="1"/>
      <p:bldP spid="39" grpId="0"/>
      <p:bldP spid="40" grpId="0" animBg="1"/>
      <p:bldP spid="41" grpId="0" animBg="1"/>
      <p:bldP spid="46" grpId="0"/>
      <p:bldP spid="48" grpId="0"/>
      <p:bldP spid="49"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30DA7-AFB0-81ED-E7B3-FD740E7F4E5C}"/>
              </a:ext>
            </a:extLst>
          </p:cNvPr>
          <p:cNvSpPr>
            <a:spLocks noGrp="1"/>
          </p:cNvSpPr>
          <p:nvPr>
            <p:ph idx="1"/>
          </p:nvPr>
        </p:nvSpPr>
        <p:spPr>
          <a:xfrm>
            <a:off x="1401871" y="2231177"/>
            <a:ext cx="3934216" cy="2395646"/>
          </a:xfrm>
        </p:spPr>
        <p:txBody>
          <a:bodyPr anchor="ctr">
            <a:normAutofit/>
          </a:bodyPr>
          <a:lstStyle/>
          <a:p>
            <a:pPr marL="0" indent="0" algn="ctr">
              <a:buNone/>
            </a:pPr>
            <a:r>
              <a:rPr lang="en-US" sz="3500" b="1" dirty="0"/>
              <a:t>Technical Details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760326F-F5C9-8E66-A1DF-37779BAC9621}"/>
                  </a:ext>
                </a:extLst>
              </p:cNvPr>
              <p:cNvSpPr txBox="1">
                <a:spLocks/>
              </p:cNvSpPr>
              <p:nvPr/>
            </p:nvSpPr>
            <p:spPr>
              <a:xfrm>
                <a:off x="5588000" y="2271486"/>
                <a:ext cx="6098385" cy="23956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3500" b="1" i="1" dirty="0" smtClean="0">
                        <a:latin typeface="Cambria Math" panose="02040503050406030204" pitchFamily="18" charset="0"/>
                      </a:rPr>
                      <m:t>𝜹</m:t>
                    </m:r>
                  </m:oMath>
                </a14:m>
                <a:r>
                  <a:rPr lang="en-US" sz="3500" b="1" dirty="0"/>
                  <a:t>-Equivalence from </a:t>
                </a:r>
                <a14:m>
                  <m:oMath xmlns:m="http://schemas.openxmlformats.org/officeDocument/2006/math">
                    <m:r>
                      <a:rPr lang="en-US" sz="3600" i="1" dirty="0">
                        <a:latin typeface="Cambria Math" panose="02040503050406030204" pitchFamily="18" charset="0"/>
                      </a:rPr>
                      <m:t>ℰℱ</m:t>
                    </m:r>
                  </m:oMath>
                </a14:m>
                <a:r>
                  <a:rPr lang="en-US" sz="3500" b="1" dirty="0"/>
                  <a:t>-proofs</a:t>
                </a:r>
              </a:p>
              <a:p>
                <a14:m>
                  <m:oMath xmlns:m="http://schemas.openxmlformats.org/officeDocument/2006/math">
                    <m:r>
                      <a:rPr lang="en-US" sz="3500" b="0" i="1" smtClean="0">
                        <a:latin typeface="Cambria Math" panose="02040503050406030204" pitchFamily="18" charset="0"/>
                      </a:rPr>
                      <m:t>𝛿</m:t>
                    </m:r>
                    <m:r>
                      <a:rPr lang="en-US" sz="3500" b="0" i="1" smtClean="0">
                        <a:latin typeface="Cambria Math" panose="02040503050406030204" pitchFamily="18" charset="0"/>
                      </a:rPr>
                      <m:t>𝑖𝑂</m:t>
                    </m:r>
                  </m:oMath>
                </a14:m>
                <a:r>
                  <a:rPr lang="en-US" sz="3500" dirty="0">
                    <a:latin typeface="+mj-lt"/>
                  </a:rPr>
                  <a:t> Construction</a:t>
                </a:r>
              </a:p>
              <a:p>
                <a:r>
                  <a:rPr lang="en-US" sz="3500" dirty="0" err="1">
                    <a:latin typeface="+mj-lt"/>
                  </a:rPr>
                  <a:t>iO</a:t>
                </a:r>
                <a:r>
                  <a:rPr lang="en-US" sz="3500" dirty="0">
                    <a:latin typeface="+mj-lt"/>
                  </a:rPr>
                  <a:t> for Turing Machines</a:t>
                </a:r>
              </a:p>
            </p:txBody>
          </p:sp>
        </mc:Choice>
        <mc:Fallback xmlns="">
          <p:sp>
            <p:nvSpPr>
              <p:cNvPr id="4" name="Content Placeholder 2">
                <a:extLst>
                  <a:ext uri="{FF2B5EF4-FFF2-40B4-BE49-F238E27FC236}">
                    <a16:creationId xmlns:a16="http://schemas.microsoft.com/office/drawing/2014/main" id="{F760326F-F5C9-8E66-A1DF-37779BAC9621}"/>
                  </a:ext>
                </a:extLst>
              </p:cNvPr>
              <p:cNvSpPr txBox="1">
                <a:spLocks noRot="1" noChangeAspect="1" noMove="1" noResize="1" noEditPoints="1" noAdjustHandles="1" noChangeArrowheads="1" noChangeShapeType="1" noTextEdit="1"/>
              </p:cNvSpPr>
              <p:nvPr/>
            </p:nvSpPr>
            <p:spPr>
              <a:xfrm>
                <a:off x="5588000" y="2271486"/>
                <a:ext cx="6098385" cy="2395646"/>
              </a:xfrm>
              <a:prstGeom prst="rect">
                <a:avLst/>
              </a:prstGeom>
              <a:blipFill>
                <a:blip r:embed="rId2"/>
                <a:stretch>
                  <a:fillRect l="-2703" r="-1455"/>
                </a:stretch>
              </a:blipFill>
            </p:spPr>
            <p:txBody>
              <a:bodyPr/>
              <a:lstStyle/>
              <a:p>
                <a:r>
                  <a:rPr lang="en-US">
                    <a:noFill/>
                  </a:rPr>
                  <a:t> </a:t>
                </a:r>
              </a:p>
            </p:txBody>
          </p:sp>
        </mc:Fallback>
      </mc:AlternateContent>
    </p:spTree>
    <p:extLst>
      <p:ext uri="{BB962C8B-B14F-4D97-AF65-F5344CB8AC3E}">
        <p14:creationId xmlns:p14="http://schemas.microsoft.com/office/powerpoint/2010/main" val="3267487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694827-B443-EC51-41D1-1DBB89E8AA84}"/>
                  </a:ext>
                </a:extLst>
              </p:cNvPr>
              <p:cNvSpPr>
                <a:spLocks noGrp="1"/>
              </p:cNvSpPr>
              <p:nvPr>
                <p:ph type="title"/>
              </p:nvPr>
            </p:nvSpPr>
            <p:spPr/>
            <p:txBody>
              <a:bodyPr>
                <a:normAutofit/>
              </a:bodyPr>
              <a:lstStyle/>
              <a:p>
                <a:r>
                  <a:rPr lang="en-US" sz="4000" b="1" dirty="0"/>
                  <a:t>Recall</a:t>
                </a:r>
                <a:r>
                  <a:rPr lang="en-US" sz="4000" dirty="0"/>
                  <a:t>: </a:t>
                </a:r>
                <a14:m>
                  <m:oMath xmlns:m="http://schemas.openxmlformats.org/officeDocument/2006/math">
                    <m:r>
                      <a:rPr lang="en-US" sz="4000" b="0" i="1" smtClean="0">
                        <a:latin typeface="Cambria Math" panose="02040503050406030204" pitchFamily="18" charset="0"/>
                      </a:rPr>
                      <m:t>𝛿</m:t>
                    </m:r>
                  </m:oMath>
                </a14:m>
                <a:r>
                  <a:rPr lang="en-US" sz="4000" dirty="0"/>
                  <a:t>-Equivalence via </a:t>
                </a:r>
                <a14:m>
                  <m:oMath xmlns:m="http://schemas.openxmlformats.org/officeDocument/2006/math">
                    <m:r>
                      <a:rPr lang="en-US" sz="4000" i="1" dirty="0">
                        <a:latin typeface="Cambria Math" panose="02040503050406030204" pitchFamily="18" charset="0"/>
                      </a:rPr>
                      <m:t>ℰℱ</m:t>
                    </m:r>
                  </m:oMath>
                </a14:m>
                <a:r>
                  <a:rPr lang="en-US" sz="4000" i="1" dirty="0"/>
                  <a:t>-</a:t>
                </a:r>
                <a:r>
                  <a:rPr lang="en-US" sz="4000" dirty="0"/>
                  <a:t>Proofs</a:t>
                </a:r>
              </a:p>
            </p:txBody>
          </p:sp>
        </mc:Choice>
        <mc:Fallback xmlns="">
          <p:sp>
            <p:nvSpPr>
              <p:cNvPr id="2" name="Title 1">
                <a:extLst>
                  <a:ext uri="{FF2B5EF4-FFF2-40B4-BE49-F238E27FC236}">
                    <a16:creationId xmlns:a16="http://schemas.microsoft.com/office/drawing/2014/main" id="{A3694827-B443-EC51-41D1-1DBB89E8AA84}"/>
                  </a:ext>
                </a:extLst>
              </p:cNvPr>
              <p:cNvSpPr>
                <a:spLocks noGrp="1" noRot="1" noChangeAspect="1" noMove="1" noResize="1" noEditPoints="1" noAdjustHandles="1" noChangeArrowheads="1" noChangeShapeType="1" noTextEdit="1"/>
              </p:cNvSpPr>
              <p:nvPr>
                <p:ph type="title"/>
              </p:nvPr>
            </p:nvSpPr>
            <p:spPr>
              <a:blipFill>
                <a:blip r:embed="rId2"/>
                <a:stretch>
                  <a:fillRect l="-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4790E2-4A56-7BFA-D81F-F9407A060192}"/>
                  </a:ext>
                </a:extLst>
              </p:cNvPr>
              <p:cNvSpPr>
                <a:spLocks noGrp="1"/>
              </p:cNvSpPr>
              <p:nvPr>
                <p:ph idx="1"/>
              </p:nvPr>
            </p:nvSpPr>
            <p:spPr>
              <a:xfrm>
                <a:off x="655637" y="1716099"/>
                <a:ext cx="10515600" cy="612775"/>
              </a:xfrm>
            </p:spPr>
            <p:txBody>
              <a:bodyPr/>
              <a:lstStyle/>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𝜃</m:t>
                        </m:r>
                      </m:e>
                      <m:sub>
                        <m:r>
                          <a:rPr lang="en-US" i="1">
                            <a:latin typeface="Cambria Math" panose="02040503050406030204" pitchFamily="18" charset="0"/>
                          </a:rPr>
                          <m:t>ℓ</m:t>
                        </m:r>
                      </m:sub>
                    </m:sSub>
                  </m:oMath>
                </a14:m>
                <a:r>
                  <a:rPr lang="en-US" dirty="0"/>
                  <a:t> : </a:t>
                </a:r>
                <a14:m>
                  <m:oMath xmlns:m="http://schemas.openxmlformats.org/officeDocument/2006/math">
                    <m:r>
                      <a:rPr lang="en-US" i="1" dirty="0">
                        <a:latin typeface="Cambria Math" panose="02040503050406030204" pitchFamily="18" charset="0"/>
                      </a:rPr>
                      <m:t>ℰℱ</m:t>
                    </m:r>
                  </m:oMath>
                </a14:m>
                <a:r>
                  <a:rPr lang="en-US" i="1" dirty="0"/>
                  <a:t>-</a:t>
                </a:r>
                <a:r>
                  <a:rPr lang="en-US" dirty="0"/>
                  <a:t>proof of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𝐶</m:t>
                        </m:r>
                      </m:e>
                      <m:sub>
                        <m:r>
                          <a:rPr lang="en-US" b="0" i="1" smtClean="0">
                            <a:solidFill>
                              <a:schemeClr val="accent1"/>
                            </a:solidFill>
                            <a:latin typeface="Cambria Math" panose="02040503050406030204" pitchFamily="18" charset="0"/>
                          </a:rPr>
                          <m:t>0</m:t>
                        </m:r>
                      </m:sub>
                    </m:sSub>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𝑥</m:t>
                        </m:r>
                      </m:e>
                    </m:d>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564790E2-4A56-7BFA-D81F-F9407A060192}"/>
                  </a:ext>
                </a:extLst>
              </p:cNvPr>
              <p:cNvSpPr>
                <a:spLocks noGrp="1" noRot="1" noChangeAspect="1" noMove="1" noResize="1" noEditPoints="1" noAdjustHandles="1" noChangeArrowheads="1" noChangeShapeType="1" noTextEdit="1"/>
              </p:cNvSpPr>
              <p:nvPr>
                <p:ph idx="1"/>
              </p:nvPr>
            </p:nvSpPr>
            <p:spPr>
              <a:xfrm>
                <a:off x="655637" y="1716099"/>
                <a:ext cx="10515600" cy="612775"/>
              </a:xfrm>
              <a:blipFill>
                <a:blip r:embed="rId3"/>
                <a:stretch>
                  <a:fillRect t="-16327"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1124B20-6D08-60CF-C972-757C116DAB0A}"/>
                  </a:ext>
                </a:extLst>
              </p:cNvPr>
              <p:cNvSpPr txBox="1">
                <a:spLocks/>
              </p:cNvSpPr>
              <p:nvPr/>
            </p:nvSpPr>
            <p:spPr>
              <a:xfrm>
                <a:off x="1401818" y="3252594"/>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rgbClr val="0070C0"/>
                              </a:solidFill>
                              <a:latin typeface="Cambria Math" panose="02040503050406030204" pitchFamily="18" charset="0"/>
                            </a:rPr>
                          </m:ctrlPr>
                        </m:sSup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0</m:t>
                              </m:r>
                            </m:sub>
                          </m:sSub>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𝐶</m:t>
                          </m:r>
                        </m:e>
                        <m:sup>
                          <m:r>
                            <a:rPr lang="en-US" i="1">
                              <a:solidFill>
                                <a:srgbClr val="0070C0"/>
                              </a:solidFill>
                              <a:latin typeface="Cambria Math" panose="02040503050406030204" pitchFamily="18" charset="0"/>
                            </a:rPr>
                            <m:t>(1)</m:t>
                          </m:r>
                        </m:sup>
                      </m:sSup>
                    </m:oMath>
                  </m:oMathPara>
                </a14:m>
                <a:endParaRPr lang="en-US" dirty="0">
                  <a:solidFill>
                    <a:srgbClr val="0070C0"/>
                  </a:solidFill>
                </a:endParaRPr>
              </a:p>
            </p:txBody>
          </p:sp>
        </mc:Choice>
        <mc:Fallback xmlns="">
          <p:sp>
            <p:nvSpPr>
              <p:cNvPr id="4" name="Content Placeholder 2">
                <a:extLst>
                  <a:ext uri="{FF2B5EF4-FFF2-40B4-BE49-F238E27FC236}">
                    <a16:creationId xmlns:a16="http://schemas.microsoft.com/office/drawing/2014/main" id="{F1124B20-6D08-60CF-C972-757C116DAB0A}"/>
                  </a:ext>
                </a:extLst>
              </p:cNvPr>
              <p:cNvSpPr txBox="1">
                <a:spLocks noRot="1" noChangeAspect="1" noMove="1" noResize="1" noEditPoints="1" noAdjustHandles="1" noChangeArrowheads="1" noChangeShapeType="1" noTextEdit="1"/>
              </p:cNvSpPr>
              <p:nvPr/>
            </p:nvSpPr>
            <p:spPr>
              <a:xfrm>
                <a:off x="1401818" y="3252594"/>
                <a:ext cx="1270000" cy="498475"/>
              </a:xfrm>
              <a:prstGeom prst="rect">
                <a:avLst/>
              </a:prstGeom>
              <a:blipFill>
                <a:blip r:embed="rId4"/>
                <a:stretch>
                  <a:fillRect l="-19802" t="-5000" r="-11881"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D348ACD-DD4B-ADDA-CE66-4EE503FE47B7}"/>
                  </a:ext>
                </a:extLst>
              </p:cNvPr>
              <p:cNvSpPr txBox="1">
                <a:spLocks/>
              </p:cNvSpPr>
              <p:nvPr/>
            </p:nvSpPr>
            <p:spPr>
              <a:xfrm>
                <a:off x="3752475" y="3230767"/>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m:oMathPara>
                </a14:m>
                <a:endParaRPr lang="en-US" dirty="0"/>
              </a:p>
            </p:txBody>
          </p:sp>
        </mc:Choice>
        <mc:Fallback xmlns="">
          <p:sp>
            <p:nvSpPr>
              <p:cNvPr id="5" name="Content Placeholder 2">
                <a:extLst>
                  <a:ext uri="{FF2B5EF4-FFF2-40B4-BE49-F238E27FC236}">
                    <a16:creationId xmlns:a16="http://schemas.microsoft.com/office/drawing/2014/main" id="{FD348ACD-DD4B-ADDA-CE66-4EE503FE47B7}"/>
                  </a:ext>
                </a:extLst>
              </p:cNvPr>
              <p:cNvSpPr txBox="1">
                <a:spLocks noRot="1" noChangeAspect="1" noMove="1" noResize="1" noEditPoints="1" noAdjustHandles="1" noChangeArrowheads="1" noChangeShapeType="1" noTextEdit="1"/>
              </p:cNvSpPr>
              <p:nvPr/>
            </p:nvSpPr>
            <p:spPr>
              <a:xfrm>
                <a:off x="3752475" y="3230767"/>
                <a:ext cx="1270000" cy="498475"/>
              </a:xfrm>
              <a:prstGeom prst="rect">
                <a:avLst/>
              </a:prstGeom>
              <a:blipFill>
                <a:blip r:embed="rId5"/>
                <a:stretch>
                  <a:fillRect t="-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6649335-8420-6AFA-06C8-3CFEA237DF78}"/>
                  </a:ext>
                </a:extLst>
              </p:cNvPr>
              <p:cNvSpPr txBox="1">
                <a:spLocks/>
              </p:cNvSpPr>
              <p:nvPr/>
            </p:nvSpPr>
            <p:spPr>
              <a:xfrm>
                <a:off x="6296655" y="3211720"/>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oMath>
                  </m:oMathPara>
                </a14:m>
                <a:endParaRPr lang="en-US" dirty="0"/>
              </a:p>
            </p:txBody>
          </p:sp>
        </mc:Choice>
        <mc:Fallback xmlns="">
          <p:sp>
            <p:nvSpPr>
              <p:cNvPr id="6" name="Content Placeholder 2">
                <a:extLst>
                  <a:ext uri="{FF2B5EF4-FFF2-40B4-BE49-F238E27FC236}">
                    <a16:creationId xmlns:a16="http://schemas.microsoft.com/office/drawing/2014/main" id="{E6649335-8420-6AFA-06C8-3CFEA237DF78}"/>
                  </a:ext>
                </a:extLst>
              </p:cNvPr>
              <p:cNvSpPr txBox="1">
                <a:spLocks noRot="1" noChangeAspect="1" noMove="1" noResize="1" noEditPoints="1" noAdjustHandles="1" noChangeArrowheads="1" noChangeShapeType="1" noTextEdit="1"/>
              </p:cNvSpPr>
              <p:nvPr/>
            </p:nvSpPr>
            <p:spPr>
              <a:xfrm>
                <a:off x="6296655" y="3211720"/>
                <a:ext cx="1270000" cy="498475"/>
              </a:xfrm>
              <a:prstGeom prst="rect">
                <a:avLst/>
              </a:prstGeom>
              <a:blipFill>
                <a:blip r:embed="rId6"/>
                <a:stretch>
                  <a:fillRect t="-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80999BB-3282-90F9-4E87-CB38F3A08757}"/>
                  </a:ext>
                </a:extLst>
              </p:cNvPr>
              <p:cNvSpPr txBox="1">
                <a:spLocks/>
              </p:cNvSpPr>
              <p:nvPr/>
            </p:nvSpPr>
            <p:spPr>
              <a:xfrm>
                <a:off x="9128992" y="3208511"/>
                <a:ext cx="1955800" cy="61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𝐶</m:t>
                          </m:r>
                        </m:e>
                        <m:sup>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ℓ′</m:t>
                          </m:r>
                          <m:r>
                            <a:rPr lang="en-US" i="1">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1</m:t>
                          </m:r>
                        </m:sub>
                      </m:sSub>
                    </m:oMath>
                  </m:oMathPara>
                </a14:m>
                <a:endParaRPr lang="en-US" dirty="0">
                  <a:solidFill>
                    <a:srgbClr val="FF0000"/>
                  </a:solidFill>
                </a:endParaRPr>
              </a:p>
            </p:txBody>
          </p:sp>
        </mc:Choice>
        <mc:Fallback xmlns="">
          <p:sp>
            <p:nvSpPr>
              <p:cNvPr id="7" name="Content Placeholder 2">
                <a:extLst>
                  <a:ext uri="{FF2B5EF4-FFF2-40B4-BE49-F238E27FC236}">
                    <a16:creationId xmlns:a16="http://schemas.microsoft.com/office/drawing/2014/main" id="{580999BB-3282-90F9-4E87-CB38F3A08757}"/>
                  </a:ext>
                </a:extLst>
              </p:cNvPr>
              <p:cNvSpPr txBox="1">
                <a:spLocks noRot="1" noChangeAspect="1" noMove="1" noResize="1" noEditPoints="1" noAdjustHandles="1" noChangeArrowheads="1" noChangeShapeType="1" noTextEdit="1"/>
              </p:cNvSpPr>
              <p:nvPr/>
            </p:nvSpPr>
            <p:spPr>
              <a:xfrm>
                <a:off x="9128992" y="3208511"/>
                <a:ext cx="1955800" cy="612775"/>
              </a:xfrm>
              <a:prstGeom prst="rect">
                <a:avLst/>
              </a:prstGeom>
              <a:blipFill>
                <a:blip r:embed="rId7"/>
                <a:stretch>
                  <a:fillRect t="-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1901924-1704-CCF4-0B35-DCDC8AD4E1B4}"/>
                  </a:ext>
                </a:extLst>
              </p:cNvPr>
              <p:cNvSpPr txBox="1">
                <a:spLocks/>
              </p:cNvSpPr>
              <p:nvPr/>
            </p:nvSpPr>
            <p:spPr>
              <a:xfrm>
                <a:off x="7832078" y="4156257"/>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8" name="Content Placeholder 2">
                <a:extLst>
                  <a:ext uri="{FF2B5EF4-FFF2-40B4-BE49-F238E27FC236}">
                    <a16:creationId xmlns:a16="http://schemas.microsoft.com/office/drawing/2014/main" id="{51901924-1704-CCF4-0B35-DCDC8AD4E1B4}"/>
                  </a:ext>
                </a:extLst>
              </p:cNvPr>
              <p:cNvSpPr txBox="1">
                <a:spLocks noRot="1" noChangeAspect="1" noMove="1" noResize="1" noEditPoints="1" noAdjustHandles="1" noChangeArrowheads="1" noChangeShapeType="1" noTextEdit="1"/>
              </p:cNvSpPr>
              <p:nvPr/>
            </p:nvSpPr>
            <p:spPr>
              <a:xfrm>
                <a:off x="7832078" y="4156257"/>
                <a:ext cx="1270000" cy="498475"/>
              </a:xfrm>
              <a:prstGeom prst="rect">
                <a:avLst/>
              </a:prstGeom>
              <a:blipFill>
                <a:blip r:embed="rId8"/>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A9F3DF1F-135D-A50E-0EA5-C440F01F28F1}"/>
              </a:ext>
            </a:extLst>
          </p:cNvPr>
          <p:cNvCxnSpPr/>
          <p:nvPr/>
        </p:nvCxnSpPr>
        <p:spPr>
          <a:xfrm>
            <a:off x="1495210" y="4510937"/>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Down Arrow 18">
            <a:extLst>
              <a:ext uri="{FF2B5EF4-FFF2-40B4-BE49-F238E27FC236}">
                <a16:creationId xmlns:a16="http://schemas.microsoft.com/office/drawing/2014/main" id="{2ED214D4-E8FA-F5AD-5C62-FECB91F43312}"/>
              </a:ext>
            </a:extLst>
          </p:cNvPr>
          <p:cNvSpPr/>
          <p:nvPr/>
        </p:nvSpPr>
        <p:spPr>
          <a:xfrm>
            <a:off x="4902328" y="2414211"/>
            <a:ext cx="1514474" cy="788167"/>
          </a:xfrm>
          <a:prstGeom prst="downArrow">
            <a:avLst>
              <a:gd name="adj1" fmla="val 260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294E501-6B0D-A16F-9EF4-AF92CE3FC513}"/>
                  </a:ext>
                </a:extLst>
              </p:cNvPr>
              <p:cNvSpPr txBox="1">
                <a:spLocks/>
              </p:cNvSpPr>
              <p:nvPr/>
            </p:nvSpPr>
            <p:spPr>
              <a:xfrm>
                <a:off x="4435503" y="3418724"/>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10" name="Content Placeholder 2">
                <a:extLst>
                  <a:ext uri="{FF2B5EF4-FFF2-40B4-BE49-F238E27FC236}">
                    <a16:creationId xmlns:a16="http://schemas.microsoft.com/office/drawing/2014/main" id="{F294E501-6B0D-A16F-9EF4-AF92CE3FC513}"/>
                  </a:ext>
                </a:extLst>
              </p:cNvPr>
              <p:cNvSpPr txBox="1">
                <a:spLocks noRot="1" noChangeAspect="1" noMove="1" noResize="1" noEditPoints="1" noAdjustHandles="1" noChangeArrowheads="1" noChangeShapeType="1" noTextEdit="1"/>
              </p:cNvSpPr>
              <p:nvPr/>
            </p:nvSpPr>
            <p:spPr>
              <a:xfrm>
                <a:off x="4435503" y="3418724"/>
                <a:ext cx="1270000" cy="498475"/>
              </a:xfrm>
              <a:prstGeom prst="rect">
                <a:avLst/>
              </a:prstGeom>
              <a:blipFill>
                <a:blip r:embed="rId9"/>
                <a:stretch>
                  <a:fillRect/>
                </a:stretch>
              </a:blipFill>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E643C631-AB7B-DEB8-E717-AE08E44C1EEC}"/>
              </a:ext>
            </a:extLst>
          </p:cNvPr>
          <p:cNvSpPr/>
          <p:nvPr/>
        </p:nvSpPr>
        <p:spPr>
          <a:xfrm>
            <a:off x="838200" y="3751069"/>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A06E6866-4657-2CF0-F244-4ED7DB4E3008}"/>
              </a:ext>
            </a:extLst>
          </p:cNvPr>
          <p:cNvSpPr/>
          <p:nvPr/>
        </p:nvSpPr>
        <p:spPr>
          <a:xfrm>
            <a:off x="3272974" y="3702856"/>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A2C84B14-9152-7459-FA4D-A9108C3A8FD4}"/>
              </a:ext>
            </a:extLst>
          </p:cNvPr>
          <p:cNvSpPr/>
          <p:nvPr/>
        </p:nvSpPr>
        <p:spPr>
          <a:xfrm>
            <a:off x="1829998" y="4003483"/>
            <a:ext cx="697302" cy="533400"/>
          </a:xfrm>
          <a:prstGeom prst="roundRect">
            <a:avLst>
              <a:gd name="adj" fmla="val 9120"/>
            </a:avLst>
          </a:prstGeom>
          <a:solidFill>
            <a:schemeClr val="accent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DC9995E9-C45D-B7BD-A6B0-020CA807F84E}"/>
              </a:ext>
            </a:extLst>
          </p:cNvPr>
          <p:cNvSpPr/>
          <p:nvPr/>
        </p:nvSpPr>
        <p:spPr>
          <a:xfrm>
            <a:off x="4300775" y="3966382"/>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A9851844-A67B-8E44-A793-578EF3E50F78}"/>
              </a:ext>
            </a:extLst>
          </p:cNvPr>
          <p:cNvSpPr/>
          <p:nvPr/>
        </p:nvSpPr>
        <p:spPr>
          <a:xfrm>
            <a:off x="5714174" y="3702856"/>
            <a:ext cx="2055602" cy="1486325"/>
          </a:xfrm>
          <a:prstGeom prst="roundRect">
            <a:avLst>
              <a:gd name="adj" fmla="val 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9BEE3EDC-6955-13B2-2925-31A341EFA110}"/>
              </a:ext>
            </a:extLst>
          </p:cNvPr>
          <p:cNvSpPr/>
          <p:nvPr/>
        </p:nvSpPr>
        <p:spPr>
          <a:xfrm>
            <a:off x="6741975" y="3966382"/>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AF263D3F-2528-EF92-6AA5-A65493EA399B}"/>
              </a:ext>
            </a:extLst>
          </p:cNvPr>
          <p:cNvSpPr/>
          <p:nvPr/>
        </p:nvSpPr>
        <p:spPr>
          <a:xfrm>
            <a:off x="9029190" y="3702856"/>
            <a:ext cx="2055602" cy="1486325"/>
          </a:xfrm>
          <a:prstGeom prst="roundRect">
            <a:avLst>
              <a:gd name="adj" fmla="val 91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a:extLst>
              <a:ext uri="{FF2B5EF4-FFF2-40B4-BE49-F238E27FC236}">
                <a16:creationId xmlns:a16="http://schemas.microsoft.com/office/drawing/2014/main" id="{6DA24A57-EDAC-C0A1-CB48-39D9173D1B10}"/>
              </a:ext>
            </a:extLst>
          </p:cNvPr>
          <p:cNvSpPr/>
          <p:nvPr/>
        </p:nvSpPr>
        <p:spPr>
          <a:xfrm>
            <a:off x="6207228" y="4386972"/>
            <a:ext cx="697302" cy="533400"/>
          </a:xfrm>
          <a:prstGeom prst="roundRect">
            <a:avLst>
              <a:gd name="adj" fmla="val 9120"/>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23C9EA1-4B8E-87F8-CC71-6AF0CB5ED838}"/>
              </a:ext>
            </a:extLst>
          </p:cNvPr>
          <p:cNvSpPr/>
          <p:nvPr/>
        </p:nvSpPr>
        <p:spPr>
          <a:xfrm>
            <a:off x="3804565" y="4358537"/>
            <a:ext cx="697302" cy="533400"/>
          </a:xfrm>
          <a:prstGeom prst="roundRect">
            <a:avLst>
              <a:gd name="adj" fmla="val 9120"/>
            </a:avLst>
          </a:prstGeom>
          <a:solidFill>
            <a:schemeClr val="accent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Content Placeholder 2">
                <a:extLst>
                  <a:ext uri="{FF2B5EF4-FFF2-40B4-BE49-F238E27FC236}">
                    <a16:creationId xmlns:a16="http://schemas.microsoft.com/office/drawing/2014/main" id="{D39D32DA-46E2-130B-E551-1557DD0292D6}"/>
                  </a:ext>
                </a:extLst>
              </p:cNvPr>
              <p:cNvSpPr txBox="1">
                <a:spLocks/>
              </p:cNvSpPr>
              <p:nvPr/>
            </p:nvSpPr>
            <p:spPr>
              <a:xfrm>
                <a:off x="1895952" y="5576053"/>
                <a:ext cx="8161039" cy="498475"/>
              </a:xfrm>
              <a:prstGeom prst="rect">
                <a:avLst/>
              </a:prstGeom>
              <a:ln w="25400">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0" dirty="0">
                    <a:solidFill>
                      <a:srgbClr val="0070C0"/>
                    </a:solidFill>
                  </a:rPr>
                  <a:t>A sequence of </a:t>
                </a:r>
                <a:r>
                  <a:rPr lang="en-US" b="1" dirty="0">
                    <a:solidFill>
                      <a:srgbClr val="0070C0"/>
                    </a:solidFill>
                  </a:rPr>
                  <a:t>incremental</a:t>
                </a:r>
                <a:r>
                  <a:rPr lang="en-US" b="0" dirty="0">
                    <a:solidFill>
                      <a:srgbClr val="0070C0"/>
                    </a:solidFill>
                  </a:rPr>
                  <a:t> changes from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0</m:t>
                        </m:r>
                      </m:sub>
                    </m:sSub>
                  </m:oMath>
                </a14:m>
                <a:r>
                  <a:rPr lang="en-US" dirty="0">
                    <a:solidFill>
                      <a:srgbClr val="0070C0"/>
                    </a:solidFill>
                  </a:rPr>
                  <a:t> to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𝐶</m:t>
                        </m:r>
                      </m:e>
                      <m:sub>
                        <m:r>
                          <a:rPr lang="en-US" b="0" i="1" smtClean="0">
                            <a:solidFill>
                              <a:srgbClr val="0070C0"/>
                            </a:solidFill>
                            <a:latin typeface="Cambria Math" panose="02040503050406030204" pitchFamily="18" charset="0"/>
                          </a:rPr>
                          <m:t>1</m:t>
                        </m:r>
                      </m:sub>
                    </m:sSub>
                  </m:oMath>
                </a14:m>
                <a:endParaRPr lang="en-US" dirty="0">
                  <a:solidFill>
                    <a:srgbClr val="0070C0"/>
                  </a:solidFill>
                </a:endParaRPr>
              </a:p>
            </p:txBody>
          </p:sp>
        </mc:Choice>
        <mc:Fallback xmlns="">
          <p:sp>
            <p:nvSpPr>
              <p:cNvPr id="33" name="Content Placeholder 2">
                <a:extLst>
                  <a:ext uri="{FF2B5EF4-FFF2-40B4-BE49-F238E27FC236}">
                    <a16:creationId xmlns:a16="http://schemas.microsoft.com/office/drawing/2014/main" id="{D39D32DA-46E2-130B-E551-1557DD0292D6}"/>
                  </a:ext>
                </a:extLst>
              </p:cNvPr>
              <p:cNvSpPr txBox="1">
                <a:spLocks noRot="1" noChangeAspect="1" noMove="1" noResize="1" noEditPoints="1" noAdjustHandles="1" noChangeArrowheads="1" noChangeShapeType="1" noTextEdit="1"/>
              </p:cNvSpPr>
              <p:nvPr/>
            </p:nvSpPr>
            <p:spPr>
              <a:xfrm>
                <a:off x="1895952" y="5576053"/>
                <a:ext cx="8161039" cy="498475"/>
              </a:xfrm>
              <a:prstGeom prst="rect">
                <a:avLst/>
              </a:prstGeom>
              <a:blipFill>
                <a:blip r:embed="rId10"/>
                <a:stretch>
                  <a:fillRect t="-16667" b="-26190"/>
                </a:stretch>
              </a:blipFill>
              <a:ln w="254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388095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3E77BEE-7DC7-40FA-5906-1666CC75ABB7}"/>
                  </a:ext>
                </a:extLst>
              </p:cNvPr>
              <p:cNvSpPr>
                <a:spLocks noGrp="1"/>
              </p:cNvSpPr>
              <p:nvPr>
                <p:ph type="title"/>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Stage I: “Grow”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endParaRPr lang="en-US" dirty="0"/>
              </a:p>
            </p:txBody>
          </p:sp>
        </mc:Choice>
        <mc:Fallback>
          <p:sp>
            <p:nvSpPr>
              <p:cNvPr id="2" name="Title 1">
                <a:extLst>
                  <a:ext uri="{FF2B5EF4-FFF2-40B4-BE49-F238E27FC236}">
                    <a16:creationId xmlns:a16="http://schemas.microsoft.com/office/drawing/2014/main" id="{43E77BEE-7DC7-40FA-5906-1666CC75ABB7}"/>
                  </a:ext>
                </a:extLst>
              </p:cNvPr>
              <p:cNvSpPr>
                <a:spLocks noGrp="1" noRot="1" noChangeAspect="1" noMove="1" noResize="1" noEditPoints="1" noAdjustHandles="1" noChangeArrowheads="1" noChangeShapeType="1" noTextEdit="1"/>
              </p:cNvSpPr>
              <p:nvPr>
                <p:ph type="title"/>
              </p:nvPr>
            </p:nvSpPr>
            <p:spPr>
              <a:blipFill>
                <a:blip r:embed="rId2"/>
                <a:stretch>
                  <a:fillRect l="-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riangle 3">
                <a:extLst>
                  <a:ext uri="{FF2B5EF4-FFF2-40B4-BE49-F238E27FC236}">
                    <a16:creationId xmlns:a16="http://schemas.microsoft.com/office/drawing/2014/main" id="{B878C088-5ECE-0996-2076-0706D6EF62B9}"/>
                  </a:ext>
                </a:extLst>
              </p:cNvPr>
              <p:cNvSpPr/>
              <p:nvPr/>
            </p:nvSpPr>
            <p:spPr>
              <a:xfrm>
                <a:off x="1448249" y="2889346"/>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4" name="Triangle 3">
                <a:extLst>
                  <a:ext uri="{FF2B5EF4-FFF2-40B4-BE49-F238E27FC236}">
                    <a16:creationId xmlns:a16="http://schemas.microsoft.com/office/drawing/2014/main" id="{B878C088-5ECE-0996-2076-0706D6EF62B9}"/>
                  </a:ext>
                </a:extLst>
              </p:cNvPr>
              <p:cNvSpPr>
                <a:spLocks noRot="1" noChangeAspect="1" noMove="1" noResize="1" noEditPoints="1" noAdjustHandles="1" noChangeArrowheads="1" noChangeShapeType="1" noTextEdit="1"/>
              </p:cNvSpPr>
              <p:nvPr/>
            </p:nvSpPr>
            <p:spPr>
              <a:xfrm>
                <a:off x="1448249" y="2889346"/>
                <a:ext cx="1752600" cy="1325563"/>
              </a:xfrm>
              <a:prstGeom prst="triangl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riangle 4">
                <a:extLst>
                  <a:ext uri="{FF2B5EF4-FFF2-40B4-BE49-F238E27FC236}">
                    <a16:creationId xmlns:a16="http://schemas.microsoft.com/office/drawing/2014/main" id="{73366EE7-100D-1574-1FC1-465E91AC836E}"/>
                  </a:ext>
                </a:extLst>
              </p:cNvPr>
              <p:cNvSpPr/>
              <p:nvPr/>
            </p:nvSpPr>
            <p:spPr>
              <a:xfrm>
                <a:off x="7078115" y="3046431"/>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5" name="Triangle 4">
                <a:extLst>
                  <a:ext uri="{FF2B5EF4-FFF2-40B4-BE49-F238E27FC236}">
                    <a16:creationId xmlns:a16="http://schemas.microsoft.com/office/drawing/2014/main" id="{73366EE7-100D-1574-1FC1-465E91AC836E}"/>
                  </a:ext>
                </a:extLst>
              </p:cNvPr>
              <p:cNvSpPr>
                <a:spLocks noRot="1" noChangeAspect="1" noMove="1" noResize="1" noEditPoints="1" noAdjustHandles="1" noChangeArrowheads="1" noChangeShapeType="1" noTextEdit="1"/>
              </p:cNvSpPr>
              <p:nvPr/>
            </p:nvSpPr>
            <p:spPr>
              <a:xfrm>
                <a:off x="7078115" y="3046431"/>
                <a:ext cx="1752600" cy="1325563"/>
              </a:xfrm>
              <a:prstGeom prst="triangl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riangle 5">
                <a:extLst>
                  <a:ext uri="{FF2B5EF4-FFF2-40B4-BE49-F238E27FC236}">
                    <a16:creationId xmlns:a16="http://schemas.microsoft.com/office/drawing/2014/main" id="{41DBB6B0-2950-BC5C-184C-2D8AC998DC39}"/>
                  </a:ext>
                </a:extLst>
              </p:cNvPr>
              <p:cNvSpPr/>
              <p:nvPr/>
            </p:nvSpPr>
            <p:spPr>
              <a:xfrm>
                <a:off x="9414913" y="3071830"/>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6" name="Triangle 5">
                <a:extLst>
                  <a:ext uri="{FF2B5EF4-FFF2-40B4-BE49-F238E27FC236}">
                    <a16:creationId xmlns:a16="http://schemas.microsoft.com/office/drawing/2014/main" id="{41DBB6B0-2950-BC5C-184C-2D8AC998DC39}"/>
                  </a:ext>
                </a:extLst>
              </p:cNvPr>
              <p:cNvSpPr>
                <a:spLocks noRot="1" noChangeAspect="1" noMove="1" noResize="1" noEditPoints="1" noAdjustHandles="1" noChangeArrowheads="1" noChangeShapeType="1" noTextEdit="1"/>
              </p:cNvSpPr>
              <p:nvPr/>
            </p:nvSpPr>
            <p:spPr>
              <a:xfrm>
                <a:off x="9414913" y="3071830"/>
                <a:ext cx="1752600" cy="1325563"/>
              </a:xfrm>
              <a:prstGeom prst="triangle">
                <a:avLst/>
              </a:prstGeom>
              <a:blipFill>
                <a:blip r:embed="rId5"/>
                <a:stretch>
                  <a:fillRect/>
                </a:stretch>
              </a:blipFill>
              <a:ln>
                <a:no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91C5355A-0425-95D0-1510-E9599EF20596}"/>
              </a:ext>
            </a:extLst>
          </p:cNvPr>
          <p:cNvCxnSpPr>
            <a:cxnSpLocks/>
          </p:cNvCxnSpPr>
          <p:nvPr/>
        </p:nvCxnSpPr>
        <p:spPr>
          <a:xfrm>
            <a:off x="2322957" y="2594339"/>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D17428D-F9A5-C6CB-B15F-8FAB293933EF}"/>
              </a:ext>
            </a:extLst>
          </p:cNvPr>
          <p:cNvCxnSpPr>
            <a:cxnSpLocks/>
          </p:cNvCxnSpPr>
          <p:nvPr/>
        </p:nvCxnSpPr>
        <p:spPr>
          <a:xfrm>
            <a:off x="7940121" y="2776825"/>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E0AB6-74B0-FAA0-E025-7741E4D6BEB2}"/>
              </a:ext>
            </a:extLst>
          </p:cNvPr>
          <p:cNvCxnSpPr>
            <a:cxnSpLocks/>
          </p:cNvCxnSpPr>
          <p:nvPr/>
        </p:nvCxnSpPr>
        <p:spPr>
          <a:xfrm>
            <a:off x="10276921" y="2789525"/>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A4D828-C1BB-1C06-DDEC-B8F9CAB82537}"/>
              </a:ext>
            </a:extLst>
          </p:cNvPr>
          <p:cNvCxnSpPr>
            <a:cxnSpLocks/>
          </p:cNvCxnSpPr>
          <p:nvPr/>
        </p:nvCxnSpPr>
        <p:spPr>
          <a:xfrm flipH="1">
            <a:off x="7940121" y="2125684"/>
            <a:ext cx="1169992" cy="66384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E393DF-7A29-D112-A31A-474D31962F65}"/>
              </a:ext>
            </a:extLst>
          </p:cNvPr>
          <p:cNvCxnSpPr>
            <a:cxnSpLocks/>
          </p:cNvCxnSpPr>
          <p:nvPr/>
        </p:nvCxnSpPr>
        <p:spPr>
          <a:xfrm>
            <a:off x="9095821" y="1846284"/>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ight Arrow 12">
            <a:extLst>
              <a:ext uri="{FF2B5EF4-FFF2-40B4-BE49-F238E27FC236}">
                <a16:creationId xmlns:a16="http://schemas.microsoft.com/office/drawing/2014/main" id="{E05A57AA-20AD-4D66-5C80-4BC911904F7F}"/>
              </a:ext>
            </a:extLst>
          </p:cNvPr>
          <p:cNvSpPr/>
          <p:nvPr/>
        </p:nvSpPr>
        <p:spPr>
          <a:xfrm>
            <a:off x="3304565" y="2902060"/>
            <a:ext cx="3864561" cy="1100415"/>
          </a:xfrm>
          <a:prstGeom prst="rightArrow">
            <a:avLst>
              <a:gd name="adj1" fmla="val 29607"/>
              <a:gd name="adj2" fmla="val 94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EED3BF-7A2E-056B-EE61-C088B50FE099}"/>
              </a:ext>
            </a:extLst>
          </p:cNvPr>
          <p:cNvSpPr txBox="1"/>
          <p:nvPr/>
        </p:nvSpPr>
        <p:spPr>
          <a:xfrm>
            <a:off x="8525117" y="1414192"/>
            <a:ext cx="2207297" cy="492443"/>
          </a:xfrm>
          <a:prstGeom prst="rect">
            <a:avLst/>
          </a:prstGeom>
          <a:noFill/>
        </p:spPr>
        <p:txBody>
          <a:bodyPr wrap="square" rtlCol="0">
            <a:spAutoFit/>
          </a:bodyPr>
          <a:lstStyle/>
          <a:p>
            <a:r>
              <a:rPr lang="en-US" sz="2600" dirty="0"/>
              <a:t>Output</a:t>
            </a:r>
          </a:p>
        </p:txBody>
      </p:sp>
      <p:sp>
        <p:nvSpPr>
          <p:cNvPr id="15" name="TextBox 14">
            <a:extLst>
              <a:ext uri="{FF2B5EF4-FFF2-40B4-BE49-F238E27FC236}">
                <a16:creationId xmlns:a16="http://schemas.microsoft.com/office/drawing/2014/main" id="{5CD8A6F0-7FD9-FA3F-6A42-71475273FCA5}"/>
              </a:ext>
            </a:extLst>
          </p:cNvPr>
          <p:cNvSpPr txBox="1"/>
          <p:nvPr/>
        </p:nvSpPr>
        <p:spPr>
          <a:xfrm>
            <a:off x="1673458" y="2125684"/>
            <a:ext cx="2207297" cy="492443"/>
          </a:xfrm>
          <a:prstGeom prst="rect">
            <a:avLst/>
          </a:prstGeom>
          <a:noFill/>
        </p:spPr>
        <p:txBody>
          <a:bodyPr wrap="square" rtlCol="0">
            <a:spAutoFit/>
          </a:bodyPr>
          <a:lstStyle/>
          <a:p>
            <a:r>
              <a:rPr lang="en-US" sz="2600" dirty="0"/>
              <a:t>Output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A30D9B-BC25-12EA-A16A-A3E644C672D6}"/>
                  </a:ext>
                </a:extLst>
              </p:cNvPr>
              <p:cNvSpPr txBox="1"/>
              <p:nvPr/>
            </p:nvSpPr>
            <p:spPr>
              <a:xfrm>
                <a:off x="2492329" y="2330549"/>
                <a:ext cx="4432300" cy="892552"/>
              </a:xfrm>
              <a:prstGeom prst="rect">
                <a:avLst/>
              </a:prstGeom>
              <a:noFill/>
            </p:spPr>
            <p:txBody>
              <a:bodyPr wrap="square" rtlCol="0">
                <a:spAutoFit/>
              </a:bodyPr>
              <a:lstStyle/>
              <a:p>
                <a:pPr algn="ctr"/>
                <a:r>
                  <a:rPr lang="en-US" sz="2600" dirty="0"/>
                  <a:t>Add gates of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𝐶</m:t>
                        </m:r>
                      </m:e>
                      <m:sub>
                        <m:r>
                          <a:rPr lang="en-US" sz="2600" b="0" i="1" smtClean="0">
                            <a:latin typeface="Cambria Math" panose="02040503050406030204" pitchFamily="18" charset="0"/>
                          </a:rPr>
                          <m:t>1</m:t>
                        </m:r>
                      </m:sub>
                    </m:sSub>
                  </m:oMath>
                </a14:m>
                <a:r>
                  <a:rPr lang="en-US" sz="2600" dirty="0"/>
                  <a:t>, </a:t>
                </a:r>
              </a:p>
              <a:p>
                <a:pPr algn="ctr"/>
                <a:r>
                  <a:rPr lang="en-US" sz="2600" dirty="0"/>
                  <a:t>one gate at a time </a:t>
                </a:r>
              </a:p>
            </p:txBody>
          </p:sp>
        </mc:Choice>
        <mc:Fallback xmlns="">
          <p:sp>
            <p:nvSpPr>
              <p:cNvPr id="18" name="TextBox 17">
                <a:extLst>
                  <a:ext uri="{FF2B5EF4-FFF2-40B4-BE49-F238E27FC236}">
                    <a16:creationId xmlns:a16="http://schemas.microsoft.com/office/drawing/2014/main" id="{66A30D9B-BC25-12EA-A16A-A3E644C672D6}"/>
                  </a:ext>
                </a:extLst>
              </p:cNvPr>
              <p:cNvSpPr txBox="1">
                <a:spLocks noRot="1" noChangeAspect="1" noMove="1" noResize="1" noEditPoints="1" noAdjustHandles="1" noChangeArrowheads="1" noChangeShapeType="1" noTextEdit="1"/>
              </p:cNvSpPr>
              <p:nvPr/>
            </p:nvSpPr>
            <p:spPr>
              <a:xfrm>
                <a:off x="2492329" y="2330549"/>
                <a:ext cx="4432300" cy="892552"/>
              </a:xfrm>
              <a:prstGeom prst="rect">
                <a:avLst/>
              </a:prstGeom>
              <a:blipFill>
                <a:blip r:embed="rId6"/>
                <a:stretch>
                  <a:fillRect t="-5634" b="-169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5467285-826D-E103-6BA4-49335EB31AE6}"/>
                  </a:ext>
                </a:extLst>
              </p:cNvPr>
              <p:cNvSpPr txBox="1"/>
              <p:nvPr/>
            </p:nvSpPr>
            <p:spPr>
              <a:xfrm>
                <a:off x="2823658" y="4959537"/>
                <a:ext cx="7467555" cy="1292662"/>
              </a:xfrm>
              <a:prstGeom prst="rect">
                <a:avLst/>
              </a:prstGeom>
              <a:noFill/>
            </p:spPr>
            <p:txBody>
              <a:bodyPr wrap="square">
                <a:spAutoFit/>
              </a:bodyPr>
              <a:lstStyle/>
              <a:p>
                <a14:m>
                  <m:oMath xmlns:m="http://schemas.openxmlformats.org/officeDocument/2006/math">
                    <m:r>
                      <a:rPr lang="en-US" sz="2600" b="1" i="1" smtClean="0">
                        <a:latin typeface="Cambria Math" panose="02040503050406030204" pitchFamily="18" charset="0"/>
                      </a:rPr>
                      <m:t>𝜹</m:t>
                    </m:r>
                  </m:oMath>
                </a14:m>
                <a:r>
                  <a:rPr lang="en-US" sz="2600" b="1" dirty="0"/>
                  <a:t>-Equivalence</a:t>
                </a:r>
                <a:r>
                  <a:rPr lang="en-US" sz="2600" dirty="0"/>
                  <a:t>: </a:t>
                </a:r>
              </a:p>
              <a:p>
                <a:pPr marL="457200" indent="-457200">
                  <a:buFont typeface="Arial" panose="020B0604020202020204" pitchFamily="34" charset="0"/>
                  <a:buChar char="•"/>
                </a:pPr>
                <a:r>
                  <a:rPr lang="en-US" sz="2600" dirty="0"/>
                  <a:t>We only add 1 gate at a time</a:t>
                </a:r>
              </a:p>
              <a:p>
                <a:pPr marL="457200" indent="-457200">
                  <a:buFont typeface="Arial" panose="020B0604020202020204" pitchFamily="34" charset="0"/>
                  <a:buChar char="•"/>
                </a:pPr>
                <a:r>
                  <a:rPr lang="en-US" sz="2600" dirty="0"/>
                  <a:t>Gate we add doesn’t affect output</a:t>
                </a:r>
              </a:p>
            </p:txBody>
          </p:sp>
        </mc:Choice>
        <mc:Fallback>
          <p:sp>
            <p:nvSpPr>
              <p:cNvPr id="20" name="TextBox 19">
                <a:extLst>
                  <a:ext uri="{FF2B5EF4-FFF2-40B4-BE49-F238E27FC236}">
                    <a16:creationId xmlns:a16="http://schemas.microsoft.com/office/drawing/2014/main" id="{35467285-826D-E103-6BA4-49335EB31AE6}"/>
                  </a:ext>
                </a:extLst>
              </p:cNvPr>
              <p:cNvSpPr txBox="1">
                <a:spLocks noRot="1" noChangeAspect="1" noMove="1" noResize="1" noEditPoints="1" noAdjustHandles="1" noChangeArrowheads="1" noChangeShapeType="1" noTextEdit="1"/>
              </p:cNvSpPr>
              <p:nvPr/>
            </p:nvSpPr>
            <p:spPr>
              <a:xfrm>
                <a:off x="2823658" y="4959537"/>
                <a:ext cx="7467555" cy="1292662"/>
              </a:xfrm>
              <a:prstGeom prst="rect">
                <a:avLst/>
              </a:prstGeom>
              <a:blipFill>
                <a:blip r:embed="rId7"/>
                <a:stretch>
                  <a:fillRect l="-1358" t="-4854" b="-11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87FA194-FC1E-E35F-EE01-74478448B45B}"/>
                  </a:ext>
                </a:extLst>
              </p:cNvPr>
              <p:cNvSpPr txBox="1"/>
              <p:nvPr/>
            </p:nvSpPr>
            <p:spPr>
              <a:xfrm>
                <a:off x="1999107" y="4125424"/>
                <a:ext cx="647700" cy="523220"/>
              </a:xfrm>
              <a:prstGeom prst="rect">
                <a:avLst/>
              </a:prstGeom>
              <a:noFill/>
            </p:spPr>
            <p:txBody>
              <a:bodyPr wrap="square">
                <a:spAutoFit/>
              </a:body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dirty="0"/>
              </a:p>
            </p:txBody>
          </p:sp>
        </mc:Choice>
        <mc:Fallback xmlns="">
          <p:sp>
            <p:nvSpPr>
              <p:cNvPr id="22" name="TextBox 21">
                <a:extLst>
                  <a:ext uri="{FF2B5EF4-FFF2-40B4-BE49-F238E27FC236}">
                    <a16:creationId xmlns:a16="http://schemas.microsoft.com/office/drawing/2014/main" id="{487FA194-FC1E-E35F-EE01-74478448B45B}"/>
                  </a:ext>
                </a:extLst>
              </p:cNvPr>
              <p:cNvSpPr txBox="1">
                <a:spLocks noRot="1" noChangeAspect="1" noMove="1" noResize="1" noEditPoints="1" noAdjustHandles="1" noChangeArrowheads="1" noChangeShapeType="1" noTextEdit="1"/>
              </p:cNvSpPr>
              <p:nvPr/>
            </p:nvSpPr>
            <p:spPr>
              <a:xfrm>
                <a:off x="1999107" y="4125424"/>
                <a:ext cx="647700"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F24A04A-0E49-4D3F-D60C-58E84FF13560}"/>
                  </a:ext>
                </a:extLst>
              </p:cNvPr>
              <p:cNvSpPr txBox="1"/>
              <p:nvPr/>
            </p:nvSpPr>
            <p:spPr>
              <a:xfrm>
                <a:off x="7630565" y="4280305"/>
                <a:ext cx="647700" cy="523220"/>
              </a:xfrm>
              <a:prstGeom prst="rect">
                <a:avLst/>
              </a:prstGeom>
              <a:noFill/>
            </p:spPr>
            <p:txBody>
              <a:bodyPr wrap="square">
                <a:spAutoFit/>
              </a:body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dirty="0"/>
              </a:p>
            </p:txBody>
          </p:sp>
        </mc:Choice>
        <mc:Fallback xmlns="">
          <p:sp>
            <p:nvSpPr>
              <p:cNvPr id="23" name="TextBox 22">
                <a:extLst>
                  <a:ext uri="{FF2B5EF4-FFF2-40B4-BE49-F238E27FC236}">
                    <a16:creationId xmlns:a16="http://schemas.microsoft.com/office/drawing/2014/main" id="{AF24A04A-0E49-4D3F-D60C-58E84FF13560}"/>
                  </a:ext>
                </a:extLst>
              </p:cNvPr>
              <p:cNvSpPr txBox="1">
                <a:spLocks noRot="1" noChangeAspect="1" noMove="1" noResize="1" noEditPoints="1" noAdjustHandles="1" noChangeArrowheads="1" noChangeShapeType="1" noTextEdit="1"/>
              </p:cNvSpPr>
              <p:nvPr/>
            </p:nvSpPr>
            <p:spPr>
              <a:xfrm>
                <a:off x="7630565" y="4280305"/>
                <a:ext cx="647700"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AD28358-20E4-45EA-A38D-2B643F669864}"/>
                  </a:ext>
                </a:extLst>
              </p:cNvPr>
              <p:cNvSpPr txBox="1"/>
              <p:nvPr/>
            </p:nvSpPr>
            <p:spPr>
              <a:xfrm>
                <a:off x="10084714" y="4280305"/>
                <a:ext cx="647700" cy="523220"/>
              </a:xfrm>
              <a:prstGeom prst="rect">
                <a:avLst/>
              </a:prstGeom>
              <a:noFill/>
            </p:spPr>
            <p:txBody>
              <a:bodyPr wrap="square">
                <a:spAutoFit/>
              </a:body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𝑥</m:t>
                      </m:r>
                    </m:oMath>
                  </m:oMathPara>
                </a14:m>
                <a:endParaRPr lang="en-US" sz="2800" dirty="0"/>
              </a:p>
            </p:txBody>
          </p:sp>
        </mc:Choice>
        <mc:Fallback xmlns="">
          <p:sp>
            <p:nvSpPr>
              <p:cNvPr id="24" name="TextBox 23">
                <a:extLst>
                  <a:ext uri="{FF2B5EF4-FFF2-40B4-BE49-F238E27FC236}">
                    <a16:creationId xmlns:a16="http://schemas.microsoft.com/office/drawing/2014/main" id="{DAD28358-20E4-45EA-A38D-2B643F669864}"/>
                  </a:ext>
                </a:extLst>
              </p:cNvPr>
              <p:cNvSpPr txBox="1">
                <a:spLocks noRot="1" noChangeAspect="1" noMove="1" noResize="1" noEditPoints="1" noAdjustHandles="1" noChangeArrowheads="1" noChangeShapeType="1" noTextEdit="1"/>
              </p:cNvSpPr>
              <p:nvPr/>
            </p:nvSpPr>
            <p:spPr>
              <a:xfrm>
                <a:off x="10084714" y="4280305"/>
                <a:ext cx="647700" cy="52322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99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p:bldP spid="15" grpId="0"/>
      <p:bldP spid="18" grpId="0"/>
      <p:bldP spid="20" grpId="0"/>
      <p:bldP spid="22"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BCBA1663-E2A3-61C6-8AEA-2E4492CE8347}"/>
                  </a:ext>
                </a:extLst>
              </p:cNvPr>
              <p:cNvSpPr>
                <a:spLocks noGrp="1"/>
              </p:cNvSpPr>
              <p:nvPr>
                <p:ph type="title"/>
              </p:nvPr>
            </p:nvSpPr>
            <p:spPr>
              <a:xfrm>
                <a:off x="838200" y="365125"/>
                <a:ext cx="10515600" cy="1325563"/>
              </a:xfrm>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Stage II: “Grow” the </a:t>
                </a:r>
                <a:r>
                  <a:rPr lang="en-US" b="1" dirty="0"/>
                  <a:t>Proof</a:t>
                </a:r>
              </a:p>
            </p:txBody>
          </p:sp>
        </mc:Choice>
        <mc:Fallback xmlns="">
          <p:sp>
            <p:nvSpPr>
              <p:cNvPr id="4" name="Title 1">
                <a:extLst>
                  <a:ext uri="{FF2B5EF4-FFF2-40B4-BE49-F238E27FC236}">
                    <a16:creationId xmlns:a16="http://schemas.microsoft.com/office/drawing/2014/main" id="{BCBA1663-E2A3-61C6-8AEA-2E4492CE8347}"/>
                  </a:ext>
                </a:extLst>
              </p:cNvPr>
              <p:cNvSpPr>
                <a:spLocks noGrp="1" noRot="1" noChangeAspect="1" noMove="1" noResize="1" noEditPoints="1" noAdjustHandles="1" noChangeArrowheads="1" noChangeShapeType="1" noTextEdit="1"/>
              </p:cNvSpPr>
              <p:nvPr>
                <p:ph type="title"/>
              </p:nvPr>
            </p:nvSpPr>
            <p:spPr>
              <a:xfrm>
                <a:off x="838200" y="365125"/>
                <a:ext cx="10515600" cy="1325563"/>
              </a:xfrm>
              <a:blipFill>
                <a:blip r:embed="rId2"/>
                <a:stretch>
                  <a:fillRect l="-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riangle 4">
                <a:extLst>
                  <a:ext uri="{FF2B5EF4-FFF2-40B4-BE49-F238E27FC236}">
                    <a16:creationId xmlns:a16="http://schemas.microsoft.com/office/drawing/2014/main" id="{9D82860D-626C-0838-56FA-5835DDAF4157}"/>
                  </a:ext>
                </a:extLst>
              </p:cNvPr>
              <p:cNvSpPr/>
              <p:nvPr/>
            </p:nvSpPr>
            <p:spPr>
              <a:xfrm>
                <a:off x="7405693" y="3289706"/>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5" name="Triangle 4">
                <a:extLst>
                  <a:ext uri="{FF2B5EF4-FFF2-40B4-BE49-F238E27FC236}">
                    <a16:creationId xmlns:a16="http://schemas.microsoft.com/office/drawing/2014/main" id="{9D82860D-626C-0838-56FA-5835DDAF4157}"/>
                  </a:ext>
                </a:extLst>
              </p:cNvPr>
              <p:cNvSpPr>
                <a:spLocks noRot="1" noChangeAspect="1" noMove="1" noResize="1" noEditPoints="1" noAdjustHandles="1" noChangeArrowheads="1" noChangeShapeType="1" noTextEdit="1"/>
              </p:cNvSpPr>
              <p:nvPr/>
            </p:nvSpPr>
            <p:spPr>
              <a:xfrm>
                <a:off x="7405693" y="3289706"/>
                <a:ext cx="1752600" cy="1325563"/>
              </a:xfrm>
              <a:prstGeom prst="triangl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riangle 5">
                <a:extLst>
                  <a:ext uri="{FF2B5EF4-FFF2-40B4-BE49-F238E27FC236}">
                    <a16:creationId xmlns:a16="http://schemas.microsoft.com/office/drawing/2014/main" id="{C1858FD2-0258-16B1-1016-DC841FEF2000}"/>
                  </a:ext>
                </a:extLst>
              </p:cNvPr>
              <p:cNvSpPr/>
              <p:nvPr/>
            </p:nvSpPr>
            <p:spPr>
              <a:xfrm>
                <a:off x="10313991" y="3289706"/>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6" name="Triangle 5">
                <a:extLst>
                  <a:ext uri="{FF2B5EF4-FFF2-40B4-BE49-F238E27FC236}">
                    <a16:creationId xmlns:a16="http://schemas.microsoft.com/office/drawing/2014/main" id="{C1858FD2-0258-16B1-1016-DC841FEF2000}"/>
                  </a:ext>
                </a:extLst>
              </p:cNvPr>
              <p:cNvSpPr>
                <a:spLocks noRot="1" noChangeAspect="1" noMove="1" noResize="1" noEditPoints="1" noAdjustHandles="1" noChangeArrowheads="1" noChangeShapeType="1" noTextEdit="1"/>
              </p:cNvSpPr>
              <p:nvPr/>
            </p:nvSpPr>
            <p:spPr>
              <a:xfrm>
                <a:off x="10313991" y="3289706"/>
                <a:ext cx="1752600" cy="1325563"/>
              </a:xfrm>
              <a:prstGeom prst="triangle">
                <a:avLst/>
              </a:prstGeom>
              <a:blipFill>
                <a:blip r:embed="rId4"/>
                <a:stretch>
                  <a:fillRect/>
                </a:stretch>
              </a:blipFill>
              <a:ln>
                <a:no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2C859BD-3916-27DC-52C1-6327915D8CD5}"/>
              </a:ext>
            </a:extLst>
          </p:cNvPr>
          <p:cNvCxnSpPr>
            <a:cxnSpLocks/>
          </p:cNvCxnSpPr>
          <p:nvPr/>
        </p:nvCxnSpPr>
        <p:spPr>
          <a:xfrm flipH="1">
            <a:off x="9395378" y="1707237"/>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155D77-29B1-219B-83F0-020FE124D841}"/>
              </a:ext>
            </a:extLst>
          </p:cNvPr>
          <p:cNvCxnSpPr>
            <a:cxnSpLocks/>
            <a:stCxn id="12" idx="2"/>
          </p:cNvCxnSpPr>
          <p:nvPr/>
        </p:nvCxnSpPr>
        <p:spPr>
          <a:xfrm flipH="1">
            <a:off x="8267699" y="1559734"/>
            <a:ext cx="1256517" cy="59011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7A614B-A485-D22A-ECDA-DA229AC4021C}"/>
              </a:ext>
            </a:extLst>
          </p:cNvPr>
          <p:cNvCxnSpPr>
            <a:cxnSpLocks/>
          </p:cNvCxnSpPr>
          <p:nvPr/>
        </p:nvCxnSpPr>
        <p:spPr>
          <a:xfrm>
            <a:off x="9816311" y="959933"/>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0392A0-83DF-D930-7DB2-DFF8BB2D015A}"/>
              </a:ext>
            </a:extLst>
          </p:cNvPr>
          <p:cNvCxnSpPr>
            <a:cxnSpLocks/>
          </p:cNvCxnSpPr>
          <p:nvPr/>
        </p:nvCxnSpPr>
        <p:spPr>
          <a:xfrm>
            <a:off x="8267699" y="2149846"/>
            <a:ext cx="0" cy="119065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16BD8BC0-65DC-82AF-9985-3774DC8480A4}"/>
                  </a:ext>
                </a:extLst>
              </p:cNvPr>
              <p:cNvSpPr/>
              <p:nvPr/>
            </p:nvSpPr>
            <p:spPr>
              <a:xfrm>
                <a:off x="9524216" y="1267638"/>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12" name="Oval 11">
                <a:extLst>
                  <a:ext uri="{FF2B5EF4-FFF2-40B4-BE49-F238E27FC236}">
                    <a16:creationId xmlns:a16="http://schemas.microsoft.com/office/drawing/2014/main" id="{16BD8BC0-65DC-82AF-9985-3774DC8480A4}"/>
                  </a:ext>
                </a:extLst>
              </p:cNvPr>
              <p:cNvSpPr>
                <a:spLocks noRot="1" noChangeAspect="1" noMove="1" noResize="1" noEditPoints="1" noAdjustHandles="1" noChangeArrowheads="1" noChangeShapeType="1" noTextEdit="1"/>
              </p:cNvSpPr>
              <p:nvPr/>
            </p:nvSpPr>
            <p:spPr>
              <a:xfrm>
                <a:off x="9524216" y="1267638"/>
                <a:ext cx="584191" cy="584191"/>
              </a:xfrm>
              <a:prstGeom prst="ellipse">
                <a:avLst/>
              </a:prstGeom>
              <a:blipFill>
                <a:blip r:embed="rId5"/>
                <a:stretch>
                  <a:fillRect/>
                </a:stretch>
              </a:blipFill>
              <a:ln>
                <a:noFill/>
              </a:ln>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id="{9915F762-ABB1-C44C-8DE0-C37F24CE845A}"/>
              </a:ext>
            </a:extLst>
          </p:cNvPr>
          <p:cNvCxnSpPr>
            <a:cxnSpLocks/>
          </p:cNvCxnSpPr>
          <p:nvPr/>
        </p:nvCxnSpPr>
        <p:spPr>
          <a:xfrm>
            <a:off x="10022854" y="1728176"/>
            <a:ext cx="214391" cy="316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5E2D58-1E53-634C-D1AD-D356A0BDDD34}"/>
              </a:ext>
            </a:extLst>
          </p:cNvPr>
          <p:cNvCxnSpPr>
            <a:cxnSpLocks/>
          </p:cNvCxnSpPr>
          <p:nvPr/>
        </p:nvCxnSpPr>
        <p:spPr>
          <a:xfrm>
            <a:off x="9812220" y="1796353"/>
            <a:ext cx="0" cy="3289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D96BD3-E037-7F4D-0EF6-A2A14DA6D80F}"/>
              </a:ext>
            </a:extLst>
          </p:cNvPr>
          <p:cNvCxnSpPr>
            <a:cxnSpLocks/>
          </p:cNvCxnSpPr>
          <p:nvPr/>
        </p:nvCxnSpPr>
        <p:spPr>
          <a:xfrm>
            <a:off x="10076402" y="1518127"/>
            <a:ext cx="575493" cy="331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218071F-E819-AEEA-6FD9-156DBCCB3521}"/>
                  </a:ext>
                </a:extLst>
              </p:cNvPr>
              <p:cNvSpPr txBox="1"/>
              <p:nvPr/>
            </p:nvSpPr>
            <p:spPr>
              <a:xfrm>
                <a:off x="8837353" y="2017453"/>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31" name="TextBox 30">
                <a:extLst>
                  <a:ext uri="{FF2B5EF4-FFF2-40B4-BE49-F238E27FC236}">
                    <a16:creationId xmlns:a16="http://schemas.microsoft.com/office/drawing/2014/main" id="{2218071F-E819-AEEA-6FD9-156DBCCB3521}"/>
                  </a:ext>
                </a:extLst>
              </p:cNvPr>
              <p:cNvSpPr txBox="1">
                <a:spLocks noRot="1" noChangeAspect="1" noMove="1" noResize="1" noEditPoints="1" noAdjustHandles="1" noChangeArrowheads="1" noChangeShapeType="1" noTextEdit="1"/>
              </p:cNvSpPr>
              <p:nvPr/>
            </p:nvSpPr>
            <p:spPr>
              <a:xfrm>
                <a:off x="8837353" y="2017453"/>
                <a:ext cx="672317" cy="523220"/>
              </a:xfrm>
              <a:prstGeom prst="rect">
                <a:avLst/>
              </a:prstGeom>
              <a:blipFill>
                <a:blip r:embed="rId6"/>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034465D-6D91-38AA-A5C2-EEC646247CF0}"/>
                  </a:ext>
                </a:extLst>
              </p:cNvPr>
              <p:cNvSpPr txBox="1"/>
              <p:nvPr/>
            </p:nvSpPr>
            <p:spPr>
              <a:xfrm>
                <a:off x="9545615" y="2130798"/>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32" name="TextBox 31">
                <a:extLst>
                  <a:ext uri="{FF2B5EF4-FFF2-40B4-BE49-F238E27FC236}">
                    <a16:creationId xmlns:a16="http://schemas.microsoft.com/office/drawing/2014/main" id="{0034465D-6D91-38AA-A5C2-EEC646247CF0}"/>
                  </a:ext>
                </a:extLst>
              </p:cNvPr>
              <p:cNvSpPr txBox="1">
                <a:spLocks noRot="1" noChangeAspect="1" noMove="1" noResize="1" noEditPoints="1" noAdjustHandles="1" noChangeArrowheads="1" noChangeShapeType="1" noTextEdit="1"/>
              </p:cNvSpPr>
              <p:nvPr/>
            </p:nvSpPr>
            <p:spPr>
              <a:xfrm>
                <a:off x="9545615" y="2130798"/>
                <a:ext cx="672317" cy="523220"/>
              </a:xfrm>
              <a:prstGeom prst="rect">
                <a:avLst/>
              </a:prstGeom>
              <a:blipFill>
                <a:blip r:embed="rId7"/>
                <a:stretch>
                  <a:fillRect b="-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FF34EC7-7C3A-6CEF-C304-672941D724F2}"/>
                  </a:ext>
                </a:extLst>
              </p:cNvPr>
              <p:cNvSpPr txBox="1"/>
              <p:nvPr/>
            </p:nvSpPr>
            <p:spPr>
              <a:xfrm>
                <a:off x="10753404" y="1730435"/>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𝑖</m:t>
                          </m:r>
                        </m:sub>
                      </m:sSub>
                    </m:oMath>
                  </m:oMathPara>
                </a14:m>
                <a:endParaRPr lang="en-US" sz="2800" dirty="0"/>
              </a:p>
            </p:txBody>
          </p:sp>
        </mc:Choice>
        <mc:Fallback xmlns="">
          <p:sp>
            <p:nvSpPr>
              <p:cNvPr id="33" name="TextBox 32">
                <a:extLst>
                  <a:ext uri="{FF2B5EF4-FFF2-40B4-BE49-F238E27FC236}">
                    <a16:creationId xmlns:a16="http://schemas.microsoft.com/office/drawing/2014/main" id="{BFF34EC7-7C3A-6CEF-C304-672941D724F2}"/>
                  </a:ext>
                </a:extLst>
              </p:cNvPr>
              <p:cNvSpPr txBox="1">
                <a:spLocks noRot="1" noChangeAspect="1" noMove="1" noResize="1" noEditPoints="1" noAdjustHandles="1" noChangeArrowheads="1" noChangeShapeType="1" noTextEdit="1"/>
              </p:cNvSpPr>
              <p:nvPr/>
            </p:nvSpPr>
            <p:spPr>
              <a:xfrm>
                <a:off x="10753404" y="1730435"/>
                <a:ext cx="672317" cy="523220"/>
              </a:xfrm>
              <a:prstGeom prst="rect">
                <a:avLst/>
              </a:prstGeom>
              <a:blipFill>
                <a:blip r:embed="rId8"/>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73E607C-9942-9467-F991-187642FE0D43}"/>
                  </a:ext>
                </a:extLst>
              </p:cNvPr>
              <p:cNvSpPr txBox="1"/>
              <p:nvPr/>
            </p:nvSpPr>
            <p:spPr>
              <a:xfrm rot="20844847">
                <a:off x="10123729" y="2038235"/>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34" name="TextBox 33">
                <a:extLst>
                  <a:ext uri="{FF2B5EF4-FFF2-40B4-BE49-F238E27FC236}">
                    <a16:creationId xmlns:a16="http://schemas.microsoft.com/office/drawing/2014/main" id="{C73E607C-9942-9467-F991-187642FE0D43}"/>
                  </a:ext>
                </a:extLst>
              </p:cNvPr>
              <p:cNvSpPr txBox="1">
                <a:spLocks noRot="1" noChangeAspect="1" noMove="1" noResize="1" noEditPoints="1" noAdjustHandles="1" noChangeArrowheads="1" noChangeShapeType="1" noTextEdit="1"/>
              </p:cNvSpPr>
              <p:nvPr/>
            </p:nvSpPr>
            <p:spPr>
              <a:xfrm rot="20844847">
                <a:off x="10123729" y="2038235"/>
                <a:ext cx="672317"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riangle 34">
                <a:extLst>
                  <a:ext uri="{FF2B5EF4-FFF2-40B4-BE49-F238E27FC236}">
                    <a16:creationId xmlns:a16="http://schemas.microsoft.com/office/drawing/2014/main" id="{E9FCB6BB-BA27-32BB-2447-E2107D94CF2A}"/>
                  </a:ext>
                </a:extLst>
              </p:cNvPr>
              <p:cNvSpPr/>
              <p:nvPr/>
            </p:nvSpPr>
            <p:spPr>
              <a:xfrm>
                <a:off x="534993" y="3061107"/>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35" name="Triangle 34">
                <a:extLst>
                  <a:ext uri="{FF2B5EF4-FFF2-40B4-BE49-F238E27FC236}">
                    <a16:creationId xmlns:a16="http://schemas.microsoft.com/office/drawing/2014/main" id="{E9FCB6BB-BA27-32BB-2447-E2107D94CF2A}"/>
                  </a:ext>
                </a:extLst>
              </p:cNvPr>
              <p:cNvSpPr>
                <a:spLocks noRot="1" noChangeAspect="1" noMove="1" noResize="1" noEditPoints="1" noAdjustHandles="1" noChangeArrowheads="1" noChangeShapeType="1" noTextEdit="1"/>
              </p:cNvSpPr>
              <p:nvPr/>
            </p:nvSpPr>
            <p:spPr>
              <a:xfrm>
                <a:off x="534993" y="3061107"/>
                <a:ext cx="1752600" cy="1325563"/>
              </a:xfrm>
              <a:prstGeom prst="triangle">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riangle 35">
                <a:extLst>
                  <a:ext uri="{FF2B5EF4-FFF2-40B4-BE49-F238E27FC236}">
                    <a16:creationId xmlns:a16="http://schemas.microsoft.com/office/drawing/2014/main" id="{04456905-172A-8E2C-E04F-4BD371CF1EAA}"/>
                  </a:ext>
                </a:extLst>
              </p:cNvPr>
              <p:cNvSpPr/>
              <p:nvPr/>
            </p:nvSpPr>
            <p:spPr>
              <a:xfrm>
                <a:off x="2871791" y="3086506"/>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36" name="Triangle 35">
                <a:extLst>
                  <a:ext uri="{FF2B5EF4-FFF2-40B4-BE49-F238E27FC236}">
                    <a16:creationId xmlns:a16="http://schemas.microsoft.com/office/drawing/2014/main" id="{04456905-172A-8E2C-E04F-4BD371CF1EAA}"/>
                  </a:ext>
                </a:extLst>
              </p:cNvPr>
              <p:cNvSpPr>
                <a:spLocks noRot="1" noChangeAspect="1" noMove="1" noResize="1" noEditPoints="1" noAdjustHandles="1" noChangeArrowheads="1" noChangeShapeType="1" noTextEdit="1"/>
              </p:cNvSpPr>
              <p:nvPr/>
            </p:nvSpPr>
            <p:spPr>
              <a:xfrm>
                <a:off x="2871791" y="3086506"/>
                <a:ext cx="1752600" cy="1325563"/>
              </a:xfrm>
              <a:prstGeom prst="triangle">
                <a:avLst/>
              </a:prstGeom>
              <a:blipFill>
                <a:blip r:embed="rId11"/>
                <a:stretch>
                  <a:fillRect/>
                </a:stretch>
              </a:blipFill>
              <a:ln>
                <a:noFill/>
              </a:ln>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FE19F974-5AFB-CC4F-26E7-3B298EBAFDF1}"/>
              </a:ext>
            </a:extLst>
          </p:cNvPr>
          <p:cNvCxnSpPr>
            <a:cxnSpLocks/>
          </p:cNvCxnSpPr>
          <p:nvPr/>
        </p:nvCxnSpPr>
        <p:spPr>
          <a:xfrm>
            <a:off x="1396999" y="2791501"/>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A6EE41-4D3F-849A-A152-F5ED0F2CD28A}"/>
              </a:ext>
            </a:extLst>
          </p:cNvPr>
          <p:cNvCxnSpPr>
            <a:cxnSpLocks/>
          </p:cNvCxnSpPr>
          <p:nvPr/>
        </p:nvCxnSpPr>
        <p:spPr>
          <a:xfrm>
            <a:off x="3733799" y="2804201"/>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06D89B6-5AA4-6761-E405-337F14927BC6}"/>
              </a:ext>
            </a:extLst>
          </p:cNvPr>
          <p:cNvCxnSpPr>
            <a:cxnSpLocks/>
          </p:cNvCxnSpPr>
          <p:nvPr/>
        </p:nvCxnSpPr>
        <p:spPr>
          <a:xfrm flipH="1">
            <a:off x="1396999" y="2140360"/>
            <a:ext cx="1169992" cy="66384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D5A306D-069F-71E6-4335-BD52DCAA7E99}"/>
              </a:ext>
            </a:extLst>
          </p:cNvPr>
          <p:cNvCxnSpPr>
            <a:cxnSpLocks/>
          </p:cNvCxnSpPr>
          <p:nvPr/>
        </p:nvCxnSpPr>
        <p:spPr>
          <a:xfrm>
            <a:off x="2552699" y="1860960"/>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Right Arrow 41">
            <a:extLst>
              <a:ext uri="{FF2B5EF4-FFF2-40B4-BE49-F238E27FC236}">
                <a16:creationId xmlns:a16="http://schemas.microsoft.com/office/drawing/2014/main" id="{936AE275-0AD0-D6FD-9782-EE20D17C0527}"/>
              </a:ext>
            </a:extLst>
          </p:cNvPr>
          <p:cNvSpPr/>
          <p:nvPr/>
        </p:nvSpPr>
        <p:spPr>
          <a:xfrm>
            <a:off x="4178302" y="2299124"/>
            <a:ext cx="3864561" cy="1100415"/>
          </a:xfrm>
          <a:prstGeom prst="rightArrow">
            <a:avLst>
              <a:gd name="adj1" fmla="val 29607"/>
              <a:gd name="adj2" fmla="val 53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0560C93-29A9-1639-DBCB-EB66517A92B0}"/>
                  </a:ext>
                </a:extLst>
              </p:cNvPr>
              <p:cNvSpPr txBox="1"/>
              <p:nvPr/>
            </p:nvSpPr>
            <p:spPr>
              <a:xfrm>
                <a:off x="3665475" y="1915611"/>
                <a:ext cx="4432300" cy="523477"/>
              </a:xfrm>
              <a:prstGeom prst="rect">
                <a:avLst/>
              </a:prstGeom>
              <a:noFill/>
            </p:spPr>
            <p:txBody>
              <a:bodyPr wrap="square" rtlCol="0">
                <a:spAutoFit/>
              </a:bodyPr>
              <a:lstStyle/>
              <a:p>
                <a:pPr algn="ctr"/>
                <a:r>
                  <a:rPr lang="en-US" sz="2800" dirty="0"/>
                  <a:t>Add </a:t>
                </a:r>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𝜃</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𝑠</m:t>
                    </m:r>
                  </m:oMath>
                </a14:m>
                <a:r>
                  <a:rPr lang="en-US" sz="2800" dirty="0"/>
                  <a:t> one-by-one</a:t>
                </a:r>
              </a:p>
            </p:txBody>
          </p:sp>
        </mc:Choice>
        <mc:Fallback xmlns="">
          <p:sp>
            <p:nvSpPr>
              <p:cNvPr id="43" name="TextBox 42">
                <a:extLst>
                  <a:ext uri="{FF2B5EF4-FFF2-40B4-BE49-F238E27FC236}">
                    <a16:creationId xmlns:a16="http://schemas.microsoft.com/office/drawing/2014/main" id="{40560C93-29A9-1639-DBCB-EB66517A92B0}"/>
                  </a:ext>
                </a:extLst>
              </p:cNvPr>
              <p:cNvSpPr txBox="1">
                <a:spLocks noRot="1" noChangeAspect="1" noMove="1" noResize="1" noEditPoints="1" noAdjustHandles="1" noChangeArrowheads="1" noChangeShapeType="1" noTextEdit="1"/>
              </p:cNvSpPr>
              <p:nvPr/>
            </p:nvSpPr>
            <p:spPr>
              <a:xfrm>
                <a:off x="3665475" y="1915611"/>
                <a:ext cx="4432300" cy="523477"/>
              </a:xfrm>
              <a:prstGeom prst="rect">
                <a:avLst/>
              </a:prstGeom>
              <a:blipFill>
                <a:blip r:embed="rId12"/>
                <a:stretch>
                  <a:fillRect t="-11905" b="-309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7516D56B-B817-EABE-E2FD-743061861AEC}"/>
                  </a:ext>
                </a:extLst>
              </p:cNvPr>
              <p:cNvSpPr txBox="1"/>
              <p:nvPr/>
            </p:nvSpPr>
            <p:spPr>
              <a:xfrm>
                <a:off x="1981995" y="4769958"/>
                <a:ext cx="9849953" cy="1384995"/>
              </a:xfrm>
              <a:prstGeom prst="rect">
                <a:avLst/>
              </a:prstGeom>
              <a:noFill/>
            </p:spPr>
            <p:txBody>
              <a:bodyPr wrap="square">
                <a:spAutoFit/>
              </a:bodyPr>
              <a:lstStyle/>
              <a:p>
                <a14:m>
                  <m:oMath xmlns:m="http://schemas.openxmlformats.org/officeDocument/2006/math">
                    <m:r>
                      <a:rPr lang="en-US" sz="2800" b="1" i="1" smtClean="0">
                        <a:latin typeface="Cambria Math" panose="02040503050406030204" pitchFamily="18" charset="0"/>
                      </a:rPr>
                      <m:t>𝜹</m:t>
                    </m:r>
                  </m:oMath>
                </a14:m>
                <a:r>
                  <a:rPr lang="en-US" sz="2800" b="1" dirty="0"/>
                  <a:t>-Equivalence</a:t>
                </a:r>
                <a:r>
                  <a:rPr lang="en-US" sz="2800" dirty="0"/>
                  <a:t>: </a:t>
                </a:r>
                <a14:m>
                  <m:oMath xmlns:m="http://schemas.openxmlformats.org/officeDocument/2006/math">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𝜃</m:t>
                        </m:r>
                      </m:e>
                      <m:sub>
                        <m:r>
                          <a:rPr lang="en-US" sz="2800" b="0" i="1" dirty="0" smtClean="0">
                            <a:latin typeface="Cambria Math" panose="02040503050406030204" pitchFamily="18" charset="0"/>
                          </a:rPr>
                          <m:t>𝑖</m:t>
                        </m:r>
                      </m:sub>
                    </m:sSub>
                  </m:oMath>
                </a14:m>
                <a:r>
                  <a:rPr lang="en-US" sz="2800" dirty="0"/>
                  <a:t> is from...</a:t>
                </a:r>
              </a:p>
              <a:p>
                <a:pPr marL="914400" lvl="1" indent="-457200">
                  <a:buFont typeface="Courier New" panose="02070309020205020404" pitchFamily="49" charset="0"/>
                  <a:buChar char="o"/>
                </a:pPr>
                <a:r>
                  <a:rPr lang="en-US" sz="2800" dirty="0"/>
                  <a:t>Axiom: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𝑖</m:t>
                        </m:r>
                      </m:sub>
                    </m:sSub>
                  </m:oMath>
                </a14:m>
                <a:r>
                  <a:rPr lang="en-US" sz="2800" dirty="0"/>
                  <a:t> a tautology, itself is the sub-</a:t>
                </a:r>
                <a:r>
                  <a:rPr lang="en-US" sz="2800" dirty="0" err="1"/>
                  <a:t>ckt</a:t>
                </a:r>
                <a:endParaRPr lang="en-US" sz="2800" dirty="0"/>
              </a:p>
              <a:p>
                <a:pPr marL="914400" lvl="1" indent="-457200">
                  <a:buFont typeface="Courier New" panose="02070309020205020404" pitchFamily="49" charset="0"/>
                  <a:buChar char="o"/>
                </a:pPr>
                <a:r>
                  <a:rPr lang="en-US" sz="2800" dirty="0"/>
                  <a:t>Modus Ponens: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𝑝</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𝑝</m:t>
                    </m:r>
                    <m:r>
                      <a:rPr lang="en-US" sz="2800" i="1">
                        <a:latin typeface="Cambria Math" panose="02040503050406030204" pitchFamily="18" charset="0"/>
                      </a:rPr>
                      <m:t>∧</m:t>
                    </m:r>
                    <m:d>
                      <m:dPr>
                        <m:ctrlPr>
                          <a:rPr lang="en-US" sz="2800" i="1">
                            <a:latin typeface="Cambria Math" panose="02040503050406030204" pitchFamily="18" charset="0"/>
                          </a:rPr>
                        </m:ctrlPr>
                      </m:dPr>
                      <m:e>
                        <m:r>
                          <a:rPr lang="en-US" sz="2800" i="1">
                            <a:latin typeface="Cambria Math" panose="02040503050406030204" pitchFamily="18" charset="0"/>
                          </a:rPr>
                          <m:t>𝑝</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𝑖</m:t>
                            </m:r>
                          </m:sub>
                        </m:sSub>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𝑖</m:t>
                        </m:r>
                      </m:sub>
                    </m:sSub>
                  </m:oMath>
                </a14:m>
                <a:endParaRPr lang="en-US" sz="2800" dirty="0"/>
              </a:p>
            </p:txBody>
          </p:sp>
        </mc:Choice>
        <mc:Fallback>
          <p:sp>
            <p:nvSpPr>
              <p:cNvPr id="45" name="TextBox 44">
                <a:extLst>
                  <a:ext uri="{FF2B5EF4-FFF2-40B4-BE49-F238E27FC236}">
                    <a16:creationId xmlns:a16="http://schemas.microsoft.com/office/drawing/2014/main" id="{7516D56B-B817-EABE-E2FD-743061861AEC}"/>
                  </a:ext>
                </a:extLst>
              </p:cNvPr>
              <p:cNvSpPr txBox="1">
                <a:spLocks noRot="1" noChangeAspect="1" noMove="1" noResize="1" noEditPoints="1" noAdjustHandles="1" noChangeArrowheads="1" noChangeShapeType="1" noTextEdit="1"/>
              </p:cNvSpPr>
              <p:nvPr/>
            </p:nvSpPr>
            <p:spPr>
              <a:xfrm>
                <a:off x="1981995" y="4769958"/>
                <a:ext cx="9849953" cy="1384995"/>
              </a:xfrm>
              <a:prstGeom prst="rect">
                <a:avLst/>
              </a:prstGeom>
              <a:blipFill>
                <a:blip r:embed="rId13"/>
                <a:stretch>
                  <a:fillRect l="-387" t="-4545"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01575498-4A9E-6890-468F-5B5BB5FFE9D3}"/>
                  </a:ext>
                </a:extLst>
              </p:cNvPr>
              <p:cNvSpPr txBox="1"/>
              <p:nvPr/>
            </p:nvSpPr>
            <p:spPr>
              <a:xfrm>
                <a:off x="8695052" y="2010313"/>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𝑝</m:t>
                      </m:r>
                    </m:oMath>
                  </m:oMathPara>
                </a14:m>
                <a:endParaRPr lang="en-US" sz="2800" dirty="0"/>
              </a:p>
            </p:txBody>
          </p:sp>
        </mc:Choice>
        <mc:Fallback xmlns="">
          <p:sp>
            <p:nvSpPr>
              <p:cNvPr id="46" name="TextBox 45">
                <a:extLst>
                  <a:ext uri="{FF2B5EF4-FFF2-40B4-BE49-F238E27FC236}">
                    <a16:creationId xmlns:a16="http://schemas.microsoft.com/office/drawing/2014/main" id="{01575498-4A9E-6890-468F-5B5BB5FFE9D3}"/>
                  </a:ext>
                </a:extLst>
              </p:cNvPr>
              <p:cNvSpPr txBox="1">
                <a:spLocks noRot="1" noChangeAspect="1" noMove="1" noResize="1" noEditPoints="1" noAdjustHandles="1" noChangeArrowheads="1" noChangeShapeType="1" noTextEdit="1"/>
              </p:cNvSpPr>
              <p:nvPr/>
            </p:nvSpPr>
            <p:spPr>
              <a:xfrm>
                <a:off x="8695052" y="2010313"/>
                <a:ext cx="672317" cy="523220"/>
              </a:xfrm>
              <a:prstGeom prst="rect">
                <a:avLst/>
              </a:prstGeom>
              <a:blipFill>
                <a:blip r:embed="rId14"/>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E261E48-3D25-5FB9-99E4-B8C41A45D907}"/>
                  </a:ext>
                </a:extLst>
              </p:cNvPr>
              <p:cNvSpPr txBox="1"/>
              <p:nvPr/>
            </p:nvSpPr>
            <p:spPr>
              <a:xfrm>
                <a:off x="9131214" y="2252016"/>
                <a:ext cx="162219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𝑖</m:t>
                          </m:r>
                        </m:sub>
                      </m:sSub>
                    </m:oMath>
                  </m:oMathPara>
                </a14:m>
                <a:endParaRPr lang="en-US" sz="2800" dirty="0"/>
              </a:p>
            </p:txBody>
          </p:sp>
        </mc:Choice>
        <mc:Fallback xmlns="">
          <p:sp>
            <p:nvSpPr>
              <p:cNvPr id="47" name="TextBox 46">
                <a:extLst>
                  <a:ext uri="{FF2B5EF4-FFF2-40B4-BE49-F238E27FC236}">
                    <a16:creationId xmlns:a16="http://schemas.microsoft.com/office/drawing/2014/main" id="{FE261E48-3D25-5FB9-99E4-B8C41A45D907}"/>
                  </a:ext>
                </a:extLst>
              </p:cNvPr>
              <p:cNvSpPr txBox="1">
                <a:spLocks noRot="1" noChangeAspect="1" noMove="1" noResize="1" noEditPoints="1" noAdjustHandles="1" noChangeArrowheads="1" noChangeShapeType="1" noTextEdit="1"/>
              </p:cNvSpPr>
              <p:nvPr/>
            </p:nvSpPr>
            <p:spPr>
              <a:xfrm>
                <a:off x="9131214" y="2252016"/>
                <a:ext cx="1622190" cy="523220"/>
              </a:xfrm>
              <a:prstGeom prst="rect">
                <a:avLst/>
              </a:prstGeom>
              <a:blipFill>
                <a:blip r:embed="rId15"/>
                <a:stretch>
                  <a:fillRect b="-9524"/>
                </a:stretch>
              </a:blipFill>
            </p:spPr>
            <p:txBody>
              <a:bodyPr/>
              <a:lstStyle/>
              <a:p>
                <a:r>
                  <a:rPr lang="en-US">
                    <a:noFill/>
                  </a:rPr>
                  <a:t> </a:t>
                </a:r>
              </a:p>
            </p:txBody>
          </p:sp>
        </mc:Fallback>
      </mc:AlternateContent>
      <p:cxnSp>
        <p:nvCxnSpPr>
          <p:cNvPr id="2" name="Straight Connector 1">
            <a:extLst>
              <a:ext uri="{FF2B5EF4-FFF2-40B4-BE49-F238E27FC236}">
                <a16:creationId xmlns:a16="http://schemas.microsoft.com/office/drawing/2014/main" id="{43922A27-EAEC-9B80-5576-D7F3F574CECE}"/>
              </a:ext>
            </a:extLst>
          </p:cNvPr>
          <p:cNvCxnSpPr>
            <a:cxnSpLocks/>
          </p:cNvCxnSpPr>
          <p:nvPr/>
        </p:nvCxnSpPr>
        <p:spPr>
          <a:xfrm flipH="1">
            <a:off x="9395378" y="1721284"/>
            <a:ext cx="195199" cy="337265"/>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707FB3C-DBA4-CA3C-BABC-893A8BE0BAE2}"/>
              </a:ext>
            </a:extLst>
          </p:cNvPr>
          <p:cNvCxnSpPr>
            <a:cxnSpLocks/>
          </p:cNvCxnSpPr>
          <p:nvPr/>
        </p:nvCxnSpPr>
        <p:spPr>
          <a:xfrm>
            <a:off x="9812220" y="1810400"/>
            <a:ext cx="0" cy="32895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9F9478-EB28-C1CD-AAA9-E21D9A131FE2}"/>
              </a:ext>
            </a:extLst>
          </p:cNvPr>
          <p:cNvCxnSpPr>
            <a:cxnSpLocks/>
          </p:cNvCxnSpPr>
          <p:nvPr/>
        </p:nvCxnSpPr>
        <p:spPr>
          <a:xfrm>
            <a:off x="10076402" y="1532174"/>
            <a:ext cx="575493" cy="331326"/>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31" grpId="0"/>
      <p:bldP spid="31" grpId="1"/>
      <p:bldP spid="32" grpId="0"/>
      <p:bldP spid="32" grpId="1"/>
      <p:bldP spid="33" grpId="0"/>
      <p:bldP spid="34" grpId="0"/>
      <p:bldP spid="34" grpId="1"/>
      <p:bldP spid="35" grpId="0" animBg="1"/>
      <p:bldP spid="36" grpId="0" animBg="1"/>
      <p:bldP spid="42" grpId="0" animBg="1"/>
      <p:bldP spid="43" grpId="0"/>
      <p:bldP spid="46" grpId="0"/>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8D0B811-72C6-E325-3BBA-1ADDD9999C56}"/>
                  </a:ext>
                </a:extLst>
              </p:cNvPr>
              <p:cNvSpPr>
                <a:spLocks noGrp="1"/>
              </p:cNvSpPr>
              <p:nvPr>
                <p:ph type="title"/>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Stage III: </a:t>
                </a:r>
                <a:r>
                  <a:rPr lang="en-US" b="1" dirty="0"/>
                  <a:t>Switch</a:t>
                </a:r>
                <a:r>
                  <a:rPr lang="en-US" dirty="0"/>
                  <a:t> the Output</a:t>
                </a:r>
              </a:p>
            </p:txBody>
          </p:sp>
        </mc:Choice>
        <mc:Fallback xmlns="">
          <p:sp>
            <p:nvSpPr>
              <p:cNvPr id="2" name="Title 1">
                <a:extLst>
                  <a:ext uri="{FF2B5EF4-FFF2-40B4-BE49-F238E27FC236}">
                    <a16:creationId xmlns:a16="http://schemas.microsoft.com/office/drawing/2014/main" id="{78D0B811-72C6-E325-3BBA-1ADDD9999C56}"/>
                  </a:ext>
                </a:extLst>
              </p:cNvPr>
              <p:cNvSpPr>
                <a:spLocks noGrp="1" noRot="1" noChangeAspect="1" noMove="1" noResize="1" noEditPoints="1" noAdjustHandles="1" noChangeArrowheads="1" noChangeShapeType="1" noTextEdit="1"/>
              </p:cNvSpPr>
              <p:nvPr>
                <p:ph type="title"/>
              </p:nvPr>
            </p:nvSpPr>
            <p:spPr>
              <a:blipFill>
                <a:blip r:embed="rId3"/>
                <a:stretch>
                  <a:fillRect l="-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riangle 3">
                <a:extLst>
                  <a:ext uri="{FF2B5EF4-FFF2-40B4-BE49-F238E27FC236}">
                    <a16:creationId xmlns:a16="http://schemas.microsoft.com/office/drawing/2014/main" id="{448EE329-858B-CA52-6D01-21027B650FB3}"/>
                  </a:ext>
                </a:extLst>
              </p:cNvPr>
              <p:cNvSpPr/>
              <p:nvPr/>
            </p:nvSpPr>
            <p:spPr>
              <a:xfrm>
                <a:off x="1054099" y="3276842"/>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4" name="Triangle 3">
                <a:extLst>
                  <a:ext uri="{FF2B5EF4-FFF2-40B4-BE49-F238E27FC236}">
                    <a16:creationId xmlns:a16="http://schemas.microsoft.com/office/drawing/2014/main" id="{448EE329-858B-CA52-6D01-21027B650FB3}"/>
                  </a:ext>
                </a:extLst>
              </p:cNvPr>
              <p:cNvSpPr>
                <a:spLocks noRot="1" noChangeAspect="1" noMove="1" noResize="1" noEditPoints="1" noAdjustHandles="1" noChangeArrowheads="1" noChangeShapeType="1" noTextEdit="1"/>
              </p:cNvSpPr>
              <p:nvPr/>
            </p:nvSpPr>
            <p:spPr>
              <a:xfrm>
                <a:off x="1054099" y="3276842"/>
                <a:ext cx="1752600" cy="1325563"/>
              </a:xfrm>
              <a:prstGeom prst="triangl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riangle 4">
                <a:extLst>
                  <a:ext uri="{FF2B5EF4-FFF2-40B4-BE49-F238E27FC236}">
                    <a16:creationId xmlns:a16="http://schemas.microsoft.com/office/drawing/2014/main" id="{575001D5-0935-0DCD-8A9A-3CA6FD868BB3}"/>
                  </a:ext>
                </a:extLst>
              </p:cNvPr>
              <p:cNvSpPr/>
              <p:nvPr/>
            </p:nvSpPr>
            <p:spPr>
              <a:xfrm>
                <a:off x="3907179" y="3263419"/>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5" name="Triangle 4">
                <a:extLst>
                  <a:ext uri="{FF2B5EF4-FFF2-40B4-BE49-F238E27FC236}">
                    <a16:creationId xmlns:a16="http://schemas.microsoft.com/office/drawing/2014/main" id="{575001D5-0935-0DCD-8A9A-3CA6FD868BB3}"/>
                  </a:ext>
                </a:extLst>
              </p:cNvPr>
              <p:cNvSpPr>
                <a:spLocks noRot="1" noChangeAspect="1" noMove="1" noResize="1" noEditPoints="1" noAdjustHandles="1" noChangeArrowheads="1" noChangeShapeType="1" noTextEdit="1"/>
              </p:cNvSpPr>
              <p:nvPr/>
            </p:nvSpPr>
            <p:spPr>
              <a:xfrm>
                <a:off x="3907179" y="3263419"/>
                <a:ext cx="1752600" cy="1325563"/>
              </a:xfrm>
              <a:prstGeom prst="triangle">
                <a:avLst/>
              </a:prstGeom>
              <a:blipFill>
                <a:blip r:embed="rId5"/>
                <a:stretch>
                  <a:fillRect/>
                </a:stretch>
              </a:blipFill>
              <a:ln>
                <a:no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8510401-EA9A-A892-53BB-3BD659839AB9}"/>
              </a:ext>
            </a:extLst>
          </p:cNvPr>
          <p:cNvCxnSpPr>
            <a:cxnSpLocks/>
          </p:cNvCxnSpPr>
          <p:nvPr/>
        </p:nvCxnSpPr>
        <p:spPr>
          <a:xfrm flipH="1">
            <a:off x="3032678" y="2342237"/>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A12E20-B12F-5FCD-D563-1F33BA5F8A64}"/>
              </a:ext>
            </a:extLst>
          </p:cNvPr>
          <p:cNvCxnSpPr>
            <a:cxnSpLocks/>
            <a:stCxn id="10" idx="2"/>
          </p:cNvCxnSpPr>
          <p:nvPr/>
        </p:nvCxnSpPr>
        <p:spPr>
          <a:xfrm flipH="1">
            <a:off x="1904999" y="2194734"/>
            <a:ext cx="1256517" cy="59011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ED9C10-688F-1AA3-7BEB-073239874966}"/>
              </a:ext>
            </a:extLst>
          </p:cNvPr>
          <p:cNvCxnSpPr>
            <a:cxnSpLocks/>
          </p:cNvCxnSpPr>
          <p:nvPr/>
        </p:nvCxnSpPr>
        <p:spPr>
          <a:xfrm>
            <a:off x="3453611" y="1594933"/>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123C0A-DDE1-95D1-2740-46E94B945518}"/>
              </a:ext>
            </a:extLst>
          </p:cNvPr>
          <p:cNvCxnSpPr>
            <a:cxnSpLocks/>
          </p:cNvCxnSpPr>
          <p:nvPr/>
        </p:nvCxnSpPr>
        <p:spPr>
          <a:xfrm>
            <a:off x="1917699" y="2772146"/>
            <a:ext cx="0" cy="66979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6ECBB858-3FF9-0360-FA13-82FE06E0B16F}"/>
                  </a:ext>
                </a:extLst>
              </p:cNvPr>
              <p:cNvSpPr/>
              <p:nvPr/>
            </p:nvSpPr>
            <p:spPr>
              <a:xfrm>
                <a:off x="3161516" y="1902638"/>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10" name="Oval 9">
                <a:extLst>
                  <a:ext uri="{FF2B5EF4-FFF2-40B4-BE49-F238E27FC236}">
                    <a16:creationId xmlns:a16="http://schemas.microsoft.com/office/drawing/2014/main" id="{6ECBB858-3FF9-0360-FA13-82FE06E0B16F}"/>
                  </a:ext>
                </a:extLst>
              </p:cNvPr>
              <p:cNvSpPr>
                <a:spLocks noRot="1" noChangeAspect="1" noMove="1" noResize="1" noEditPoints="1" noAdjustHandles="1" noChangeArrowheads="1" noChangeShapeType="1" noTextEdit="1"/>
              </p:cNvSpPr>
              <p:nvPr/>
            </p:nvSpPr>
            <p:spPr>
              <a:xfrm>
                <a:off x="3161516" y="1902638"/>
                <a:ext cx="584191" cy="584191"/>
              </a:xfrm>
              <a:prstGeom prst="ellipse">
                <a:avLst/>
              </a:prstGeom>
              <a:blipFill>
                <a:blip r:embed="rId6"/>
                <a:stretch>
                  <a:fillRect/>
                </a:stretch>
              </a:blipFill>
              <a:ln>
                <a:no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5E8BCD7D-5742-8689-0A10-E532C28AA495}"/>
              </a:ext>
            </a:extLst>
          </p:cNvPr>
          <p:cNvCxnSpPr>
            <a:cxnSpLocks/>
          </p:cNvCxnSpPr>
          <p:nvPr/>
        </p:nvCxnSpPr>
        <p:spPr>
          <a:xfrm>
            <a:off x="3660154" y="2363176"/>
            <a:ext cx="214391" cy="316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4031B4-227F-763A-7E34-00CA8F6F42AA}"/>
              </a:ext>
            </a:extLst>
          </p:cNvPr>
          <p:cNvCxnSpPr>
            <a:cxnSpLocks/>
          </p:cNvCxnSpPr>
          <p:nvPr/>
        </p:nvCxnSpPr>
        <p:spPr>
          <a:xfrm>
            <a:off x="3449520" y="2431353"/>
            <a:ext cx="0" cy="3289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B39B15-F73E-6A6E-DAA4-81431437F1EE}"/>
              </a:ext>
            </a:extLst>
          </p:cNvPr>
          <p:cNvCxnSpPr>
            <a:cxnSpLocks/>
          </p:cNvCxnSpPr>
          <p:nvPr/>
        </p:nvCxnSpPr>
        <p:spPr>
          <a:xfrm>
            <a:off x="3713702" y="2153127"/>
            <a:ext cx="575493" cy="331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157938-808D-BE82-EDD5-06D1708F4D3A}"/>
                  </a:ext>
                </a:extLst>
              </p:cNvPr>
              <p:cNvSpPr txBox="1"/>
              <p:nvPr/>
            </p:nvSpPr>
            <p:spPr>
              <a:xfrm>
                <a:off x="2474653" y="2652453"/>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14" name="TextBox 13">
                <a:extLst>
                  <a:ext uri="{FF2B5EF4-FFF2-40B4-BE49-F238E27FC236}">
                    <a16:creationId xmlns:a16="http://schemas.microsoft.com/office/drawing/2014/main" id="{9A157938-808D-BE82-EDD5-06D1708F4D3A}"/>
                  </a:ext>
                </a:extLst>
              </p:cNvPr>
              <p:cNvSpPr txBox="1">
                <a:spLocks noRot="1" noChangeAspect="1" noMove="1" noResize="1" noEditPoints="1" noAdjustHandles="1" noChangeArrowheads="1" noChangeShapeType="1" noTextEdit="1"/>
              </p:cNvSpPr>
              <p:nvPr/>
            </p:nvSpPr>
            <p:spPr>
              <a:xfrm>
                <a:off x="2474653" y="2652453"/>
                <a:ext cx="672317" cy="523220"/>
              </a:xfrm>
              <a:prstGeom prst="rect">
                <a:avLst/>
              </a:prstGeom>
              <a:blipFill>
                <a:blip r:embed="rId7"/>
                <a:stretch>
                  <a:fillRect b="-23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44CAE69-FCDE-4EA0-2758-E416C4D95072}"/>
                  </a:ext>
                </a:extLst>
              </p:cNvPr>
              <p:cNvSpPr txBox="1"/>
              <p:nvPr/>
            </p:nvSpPr>
            <p:spPr>
              <a:xfrm>
                <a:off x="3182915" y="2765798"/>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2</m:t>
                          </m:r>
                        </m:sub>
                      </m:sSub>
                    </m:oMath>
                  </m:oMathPara>
                </a14:m>
                <a:endParaRPr lang="en-US" sz="2800" dirty="0"/>
              </a:p>
            </p:txBody>
          </p:sp>
        </mc:Choice>
        <mc:Fallback>
          <p:sp>
            <p:nvSpPr>
              <p:cNvPr id="15" name="TextBox 14">
                <a:extLst>
                  <a:ext uri="{FF2B5EF4-FFF2-40B4-BE49-F238E27FC236}">
                    <a16:creationId xmlns:a16="http://schemas.microsoft.com/office/drawing/2014/main" id="{C44CAE69-FCDE-4EA0-2758-E416C4D95072}"/>
                  </a:ext>
                </a:extLst>
              </p:cNvPr>
              <p:cNvSpPr txBox="1">
                <a:spLocks noRot="1" noChangeAspect="1" noMove="1" noResize="1" noEditPoints="1" noAdjustHandles="1" noChangeArrowheads="1" noChangeShapeType="1" noTextEdit="1"/>
              </p:cNvSpPr>
              <p:nvPr/>
            </p:nvSpPr>
            <p:spPr>
              <a:xfrm>
                <a:off x="3182915" y="2765798"/>
                <a:ext cx="67231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DC42A94-2B08-B005-838D-92415F9B4583}"/>
                  </a:ext>
                </a:extLst>
              </p:cNvPr>
              <p:cNvSpPr txBox="1"/>
              <p:nvPr/>
            </p:nvSpPr>
            <p:spPr>
              <a:xfrm>
                <a:off x="4390704" y="2365435"/>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ℓ</m:t>
                          </m:r>
                        </m:sub>
                      </m:sSub>
                    </m:oMath>
                  </m:oMathPara>
                </a14:m>
                <a:endParaRPr lang="en-US" sz="2800" dirty="0"/>
              </a:p>
            </p:txBody>
          </p:sp>
        </mc:Choice>
        <mc:Fallback xmlns="">
          <p:sp>
            <p:nvSpPr>
              <p:cNvPr id="16" name="TextBox 15">
                <a:extLst>
                  <a:ext uri="{FF2B5EF4-FFF2-40B4-BE49-F238E27FC236}">
                    <a16:creationId xmlns:a16="http://schemas.microsoft.com/office/drawing/2014/main" id="{EDC42A94-2B08-B005-838D-92415F9B4583}"/>
                  </a:ext>
                </a:extLst>
              </p:cNvPr>
              <p:cNvSpPr txBox="1">
                <a:spLocks noRot="1" noChangeAspect="1" noMove="1" noResize="1" noEditPoints="1" noAdjustHandles="1" noChangeArrowheads="1" noChangeShapeType="1" noTextEdit="1"/>
              </p:cNvSpPr>
              <p:nvPr/>
            </p:nvSpPr>
            <p:spPr>
              <a:xfrm>
                <a:off x="4390704" y="2365435"/>
                <a:ext cx="672317" cy="523220"/>
              </a:xfrm>
              <a:prstGeom prst="rect">
                <a:avLst/>
              </a:prstGeom>
              <a:blipFill>
                <a:blip r:embed="rId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450957-3052-0E8B-C70E-FAED34128D29}"/>
                  </a:ext>
                </a:extLst>
              </p:cNvPr>
              <p:cNvSpPr txBox="1"/>
              <p:nvPr/>
            </p:nvSpPr>
            <p:spPr>
              <a:xfrm rot="20844847">
                <a:off x="3761029" y="2673235"/>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17" name="TextBox 16">
                <a:extLst>
                  <a:ext uri="{FF2B5EF4-FFF2-40B4-BE49-F238E27FC236}">
                    <a16:creationId xmlns:a16="http://schemas.microsoft.com/office/drawing/2014/main" id="{D2450957-3052-0E8B-C70E-FAED34128D29}"/>
                  </a:ext>
                </a:extLst>
              </p:cNvPr>
              <p:cNvSpPr txBox="1">
                <a:spLocks noRot="1" noChangeAspect="1" noMove="1" noResize="1" noEditPoints="1" noAdjustHandles="1" noChangeArrowheads="1" noChangeShapeType="1" noTextEdit="1"/>
              </p:cNvSpPr>
              <p:nvPr/>
            </p:nvSpPr>
            <p:spPr>
              <a:xfrm rot="20844847">
                <a:off x="3761029" y="2673235"/>
                <a:ext cx="672317" cy="523220"/>
              </a:xfrm>
              <a:prstGeom prst="rect">
                <a:avLst/>
              </a:prstGeom>
              <a:blipFill>
                <a:blip r:embed="rId10"/>
                <a:stretch>
                  <a:fillRect/>
                </a:stretch>
              </a:blipFill>
            </p:spPr>
            <p:txBody>
              <a:bodyPr/>
              <a:lstStyle/>
              <a:p>
                <a:r>
                  <a:rPr lang="en-US">
                    <a:noFill/>
                  </a:rPr>
                  <a:t> </a:t>
                </a:r>
              </a:p>
            </p:txBody>
          </p:sp>
        </mc:Fallback>
      </mc:AlternateContent>
      <p:sp>
        <p:nvSpPr>
          <p:cNvPr id="21" name="Right Arrow 20">
            <a:extLst>
              <a:ext uri="{FF2B5EF4-FFF2-40B4-BE49-F238E27FC236}">
                <a16:creationId xmlns:a16="http://schemas.microsoft.com/office/drawing/2014/main" id="{AD79ED2D-5A55-DB19-C985-9F166B1EA7C7}"/>
              </a:ext>
            </a:extLst>
          </p:cNvPr>
          <p:cNvSpPr/>
          <p:nvPr/>
        </p:nvSpPr>
        <p:spPr>
          <a:xfrm>
            <a:off x="5367179" y="2384880"/>
            <a:ext cx="2247892" cy="1100415"/>
          </a:xfrm>
          <a:prstGeom prst="rightArrow">
            <a:avLst>
              <a:gd name="adj1" fmla="val 41148"/>
              <a:gd name="adj2" fmla="val 53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riangle 22">
                <a:extLst>
                  <a:ext uri="{FF2B5EF4-FFF2-40B4-BE49-F238E27FC236}">
                    <a16:creationId xmlns:a16="http://schemas.microsoft.com/office/drawing/2014/main" id="{00356856-2392-E8DE-301A-F60E7CAED54A}"/>
                  </a:ext>
                </a:extLst>
              </p:cNvPr>
              <p:cNvSpPr/>
              <p:nvPr/>
            </p:nvSpPr>
            <p:spPr>
              <a:xfrm>
                <a:off x="7421221" y="3189096"/>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23" name="Triangle 22">
                <a:extLst>
                  <a:ext uri="{FF2B5EF4-FFF2-40B4-BE49-F238E27FC236}">
                    <a16:creationId xmlns:a16="http://schemas.microsoft.com/office/drawing/2014/main" id="{00356856-2392-E8DE-301A-F60E7CAED54A}"/>
                  </a:ext>
                </a:extLst>
              </p:cNvPr>
              <p:cNvSpPr>
                <a:spLocks noRot="1" noChangeAspect="1" noMove="1" noResize="1" noEditPoints="1" noAdjustHandles="1" noChangeArrowheads="1" noChangeShapeType="1" noTextEdit="1"/>
              </p:cNvSpPr>
              <p:nvPr/>
            </p:nvSpPr>
            <p:spPr>
              <a:xfrm>
                <a:off x="7421221" y="3189096"/>
                <a:ext cx="1752600" cy="1325563"/>
              </a:xfrm>
              <a:prstGeom prst="triangle">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riangle 23">
                <a:extLst>
                  <a:ext uri="{FF2B5EF4-FFF2-40B4-BE49-F238E27FC236}">
                    <a16:creationId xmlns:a16="http://schemas.microsoft.com/office/drawing/2014/main" id="{DB2E2E87-20F0-70BB-D402-A041895B7DB8}"/>
                  </a:ext>
                </a:extLst>
              </p:cNvPr>
              <p:cNvSpPr/>
              <p:nvPr/>
            </p:nvSpPr>
            <p:spPr>
              <a:xfrm>
                <a:off x="10274301" y="3175673"/>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24" name="Triangle 23">
                <a:extLst>
                  <a:ext uri="{FF2B5EF4-FFF2-40B4-BE49-F238E27FC236}">
                    <a16:creationId xmlns:a16="http://schemas.microsoft.com/office/drawing/2014/main" id="{DB2E2E87-20F0-70BB-D402-A041895B7DB8}"/>
                  </a:ext>
                </a:extLst>
              </p:cNvPr>
              <p:cNvSpPr>
                <a:spLocks noRot="1" noChangeAspect="1" noMove="1" noResize="1" noEditPoints="1" noAdjustHandles="1" noChangeArrowheads="1" noChangeShapeType="1" noTextEdit="1"/>
              </p:cNvSpPr>
              <p:nvPr/>
            </p:nvSpPr>
            <p:spPr>
              <a:xfrm>
                <a:off x="10274301" y="3175673"/>
                <a:ext cx="1752600" cy="1325563"/>
              </a:xfrm>
              <a:prstGeom prst="triangle">
                <a:avLst/>
              </a:prstGeom>
              <a:blipFill>
                <a:blip r:embed="rId12"/>
                <a:stretch>
                  <a:fillRect/>
                </a:stretch>
              </a:blipFill>
              <a:ln>
                <a:noFill/>
              </a:ln>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C16C1543-7656-5F3F-A0F2-6ACA58ABD7D9}"/>
              </a:ext>
            </a:extLst>
          </p:cNvPr>
          <p:cNvCxnSpPr>
            <a:cxnSpLocks/>
          </p:cNvCxnSpPr>
          <p:nvPr/>
        </p:nvCxnSpPr>
        <p:spPr>
          <a:xfrm flipH="1">
            <a:off x="9399800" y="2254491"/>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24D97-EA8D-917D-A82C-1C129C819B43}"/>
              </a:ext>
            </a:extLst>
          </p:cNvPr>
          <p:cNvCxnSpPr>
            <a:cxnSpLocks/>
            <a:stCxn id="29" idx="2"/>
          </p:cNvCxnSpPr>
          <p:nvPr/>
        </p:nvCxnSpPr>
        <p:spPr>
          <a:xfrm flipH="1">
            <a:off x="8272121" y="2106988"/>
            <a:ext cx="1256517" cy="59011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F32957-D864-3098-EFE0-3C9B3BDA731B}"/>
              </a:ext>
            </a:extLst>
          </p:cNvPr>
          <p:cNvCxnSpPr>
            <a:cxnSpLocks/>
          </p:cNvCxnSpPr>
          <p:nvPr/>
        </p:nvCxnSpPr>
        <p:spPr>
          <a:xfrm>
            <a:off x="9820733" y="1507187"/>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5CC299-0666-40EB-2752-E3AB6DC8FEBF}"/>
              </a:ext>
            </a:extLst>
          </p:cNvPr>
          <p:cNvCxnSpPr>
            <a:cxnSpLocks/>
            <a:endCxn id="24" idx="0"/>
          </p:cNvCxnSpPr>
          <p:nvPr/>
        </p:nvCxnSpPr>
        <p:spPr>
          <a:xfrm>
            <a:off x="8284821" y="2684400"/>
            <a:ext cx="2865780" cy="49127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0C9BE3A7-0D0C-8575-0365-DF397C42F21E}"/>
                  </a:ext>
                </a:extLst>
              </p:cNvPr>
              <p:cNvSpPr/>
              <p:nvPr/>
            </p:nvSpPr>
            <p:spPr>
              <a:xfrm>
                <a:off x="9528638" y="1814892"/>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29" name="Oval 28">
                <a:extLst>
                  <a:ext uri="{FF2B5EF4-FFF2-40B4-BE49-F238E27FC236}">
                    <a16:creationId xmlns:a16="http://schemas.microsoft.com/office/drawing/2014/main" id="{0C9BE3A7-0D0C-8575-0365-DF397C42F21E}"/>
                  </a:ext>
                </a:extLst>
              </p:cNvPr>
              <p:cNvSpPr>
                <a:spLocks noRot="1" noChangeAspect="1" noMove="1" noResize="1" noEditPoints="1" noAdjustHandles="1" noChangeArrowheads="1" noChangeShapeType="1" noTextEdit="1"/>
              </p:cNvSpPr>
              <p:nvPr/>
            </p:nvSpPr>
            <p:spPr>
              <a:xfrm>
                <a:off x="9528638" y="1814892"/>
                <a:ext cx="584191" cy="584191"/>
              </a:xfrm>
              <a:prstGeom prst="ellipse">
                <a:avLst/>
              </a:prstGeom>
              <a:blipFill>
                <a:blip r:embed="rId13"/>
                <a:stretch>
                  <a:fillRect/>
                </a:stretch>
              </a:blipFill>
              <a:ln>
                <a:noFill/>
              </a:ln>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32B95053-E4FD-9239-951E-001915EEF21E}"/>
              </a:ext>
            </a:extLst>
          </p:cNvPr>
          <p:cNvCxnSpPr>
            <a:cxnSpLocks/>
          </p:cNvCxnSpPr>
          <p:nvPr/>
        </p:nvCxnSpPr>
        <p:spPr>
          <a:xfrm>
            <a:off x="10027276" y="2275430"/>
            <a:ext cx="214391" cy="316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56812AE-2526-A493-39BD-8F7A5DD118FB}"/>
              </a:ext>
            </a:extLst>
          </p:cNvPr>
          <p:cNvCxnSpPr>
            <a:cxnSpLocks/>
          </p:cNvCxnSpPr>
          <p:nvPr/>
        </p:nvCxnSpPr>
        <p:spPr>
          <a:xfrm>
            <a:off x="9816642" y="2343607"/>
            <a:ext cx="0" cy="3289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18698A-1B32-BAAF-193A-5967C4190F81}"/>
              </a:ext>
            </a:extLst>
          </p:cNvPr>
          <p:cNvCxnSpPr>
            <a:cxnSpLocks/>
          </p:cNvCxnSpPr>
          <p:nvPr/>
        </p:nvCxnSpPr>
        <p:spPr>
          <a:xfrm>
            <a:off x="10080824" y="2065381"/>
            <a:ext cx="575493" cy="331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994A38-6DA6-7B87-4AEB-75C776D6EC02}"/>
                  </a:ext>
                </a:extLst>
              </p:cNvPr>
              <p:cNvSpPr txBox="1"/>
              <p:nvPr/>
            </p:nvSpPr>
            <p:spPr>
              <a:xfrm>
                <a:off x="8841775" y="2564707"/>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33" name="TextBox 32">
                <a:extLst>
                  <a:ext uri="{FF2B5EF4-FFF2-40B4-BE49-F238E27FC236}">
                    <a16:creationId xmlns:a16="http://schemas.microsoft.com/office/drawing/2014/main" id="{F4994A38-6DA6-7B87-4AEB-75C776D6EC02}"/>
                  </a:ext>
                </a:extLst>
              </p:cNvPr>
              <p:cNvSpPr txBox="1">
                <a:spLocks noRot="1" noChangeAspect="1" noMove="1" noResize="1" noEditPoints="1" noAdjustHandles="1" noChangeArrowheads="1" noChangeShapeType="1" noTextEdit="1"/>
              </p:cNvSpPr>
              <p:nvPr/>
            </p:nvSpPr>
            <p:spPr>
              <a:xfrm>
                <a:off x="8841775" y="2564707"/>
                <a:ext cx="672317"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E8910A79-04E6-8C2B-235F-3B43649ADB5D}"/>
                  </a:ext>
                </a:extLst>
              </p:cNvPr>
              <p:cNvSpPr txBox="1"/>
              <p:nvPr/>
            </p:nvSpPr>
            <p:spPr>
              <a:xfrm>
                <a:off x="9550037" y="2678052"/>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2</m:t>
                          </m:r>
                        </m:sub>
                      </m:sSub>
                    </m:oMath>
                  </m:oMathPara>
                </a14:m>
                <a:endParaRPr lang="en-US" sz="2800" dirty="0"/>
              </a:p>
            </p:txBody>
          </p:sp>
        </mc:Choice>
        <mc:Fallback>
          <p:sp>
            <p:nvSpPr>
              <p:cNvPr id="34" name="TextBox 33">
                <a:extLst>
                  <a:ext uri="{FF2B5EF4-FFF2-40B4-BE49-F238E27FC236}">
                    <a16:creationId xmlns:a16="http://schemas.microsoft.com/office/drawing/2014/main" id="{E8910A79-04E6-8C2B-235F-3B43649ADB5D}"/>
                  </a:ext>
                </a:extLst>
              </p:cNvPr>
              <p:cNvSpPr txBox="1">
                <a:spLocks noRot="1" noChangeAspect="1" noMove="1" noResize="1" noEditPoints="1" noAdjustHandles="1" noChangeArrowheads="1" noChangeShapeType="1" noTextEdit="1"/>
              </p:cNvSpPr>
              <p:nvPr/>
            </p:nvSpPr>
            <p:spPr>
              <a:xfrm>
                <a:off x="9550037" y="2678052"/>
                <a:ext cx="672317" cy="523220"/>
              </a:xfrm>
              <a:prstGeom prst="rect">
                <a:avLst/>
              </a:prstGeom>
              <a:blipFill>
                <a:blip r:embed="rId15"/>
                <a:stretch>
                  <a:fillRect l="-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EDDBBE-3934-9415-E2E6-3C2071ED8A62}"/>
                  </a:ext>
                </a:extLst>
              </p:cNvPr>
              <p:cNvSpPr txBox="1"/>
              <p:nvPr/>
            </p:nvSpPr>
            <p:spPr>
              <a:xfrm>
                <a:off x="10757826" y="2277689"/>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ℓ</m:t>
                          </m:r>
                        </m:sub>
                      </m:sSub>
                    </m:oMath>
                  </m:oMathPara>
                </a14:m>
                <a:endParaRPr lang="en-US" sz="2800" dirty="0"/>
              </a:p>
            </p:txBody>
          </p:sp>
        </mc:Choice>
        <mc:Fallback xmlns="">
          <p:sp>
            <p:nvSpPr>
              <p:cNvPr id="35" name="TextBox 34">
                <a:extLst>
                  <a:ext uri="{FF2B5EF4-FFF2-40B4-BE49-F238E27FC236}">
                    <a16:creationId xmlns:a16="http://schemas.microsoft.com/office/drawing/2014/main" id="{0CEDDBBE-3934-9415-E2E6-3C2071ED8A62}"/>
                  </a:ext>
                </a:extLst>
              </p:cNvPr>
              <p:cNvSpPr txBox="1">
                <a:spLocks noRot="1" noChangeAspect="1" noMove="1" noResize="1" noEditPoints="1" noAdjustHandles="1" noChangeArrowheads="1" noChangeShapeType="1" noTextEdit="1"/>
              </p:cNvSpPr>
              <p:nvPr/>
            </p:nvSpPr>
            <p:spPr>
              <a:xfrm>
                <a:off x="10757826" y="2277689"/>
                <a:ext cx="672317" cy="523220"/>
              </a:xfrm>
              <a:prstGeom prst="rect">
                <a:avLst/>
              </a:prstGeom>
              <a:blipFill>
                <a:blip r:embed="rId16"/>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4DD3D6C-8967-89F3-9FBE-EDB060E33717}"/>
                  </a:ext>
                </a:extLst>
              </p:cNvPr>
              <p:cNvSpPr txBox="1"/>
              <p:nvPr/>
            </p:nvSpPr>
            <p:spPr>
              <a:xfrm rot="20844847">
                <a:off x="10128151" y="2585489"/>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36" name="TextBox 35">
                <a:extLst>
                  <a:ext uri="{FF2B5EF4-FFF2-40B4-BE49-F238E27FC236}">
                    <a16:creationId xmlns:a16="http://schemas.microsoft.com/office/drawing/2014/main" id="{E4DD3D6C-8967-89F3-9FBE-EDB060E33717}"/>
                  </a:ext>
                </a:extLst>
              </p:cNvPr>
              <p:cNvSpPr txBox="1">
                <a:spLocks noRot="1" noChangeAspect="1" noMove="1" noResize="1" noEditPoints="1" noAdjustHandles="1" noChangeArrowheads="1" noChangeShapeType="1" noTextEdit="1"/>
              </p:cNvSpPr>
              <p:nvPr/>
            </p:nvSpPr>
            <p:spPr>
              <a:xfrm rot="20844847">
                <a:off x="10128151" y="2585489"/>
                <a:ext cx="672317"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0BDA8840-0258-2925-829C-6F603DE3E1B2}"/>
                  </a:ext>
                </a:extLst>
              </p:cNvPr>
              <p:cNvSpPr txBox="1"/>
              <p:nvPr/>
            </p:nvSpPr>
            <p:spPr>
              <a:xfrm>
                <a:off x="1806194" y="5049036"/>
                <a:ext cx="9760102" cy="954107"/>
              </a:xfrm>
              <a:prstGeom prst="rect">
                <a:avLst/>
              </a:prstGeom>
              <a:noFill/>
            </p:spPr>
            <p:txBody>
              <a:bodyPr wrap="square">
                <a:spAutoFit/>
              </a:bodyPr>
              <a:lstStyle/>
              <a:p>
                <a14:m>
                  <m:oMath xmlns:m="http://schemas.openxmlformats.org/officeDocument/2006/math">
                    <m:r>
                      <a:rPr lang="en-US" sz="2800" b="1" i="1" smtClean="0">
                        <a:latin typeface="Cambria Math" panose="02040503050406030204" pitchFamily="18" charset="0"/>
                      </a:rPr>
                      <m:t>𝜹</m:t>
                    </m:r>
                  </m:oMath>
                </a14:m>
                <a:r>
                  <a:rPr lang="en-US" sz="2800" b="1" dirty="0"/>
                  <a:t>-Equivalence</a:t>
                </a:r>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ℓ</m:t>
                        </m:r>
                      </m:sub>
                    </m:sSub>
                    <m:r>
                      <a:rPr lang="en-US" sz="2800" b="0" i="1" smtClean="0">
                        <a:latin typeface="Cambria Math" panose="02040503050406030204" pitchFamily="18" charset="0"/>
                      </a:rPr>
                      <m:t>=“</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𝑜</m:t>
                        </m:r>
                      </m:e>
                      <m:sub>
                        <m:r>
                          <a:rPr lang="en-US" sz="2800" b="0" i="1" smtClean="0">
                            <a:solidFill>
                              <a:srgbClr val="0070C0"/>
                            </a:solidFill>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𝑜</m:t>
                        </m:r>
                      </m:e>
                      <m:sub>
                        <m:r>
                          <a:rPr lang="en-US" sz="2800" b="0" i="1" smtClean="0">
                            <a:solidFill>
                              <a:srgbClr val="FF0000"/>
                            </a:solidFill>
                            <a:latin typeface="Cambria Math" panose="02040503050406030204" pitchFamily="18" charset="0"/>
                          </a:rPr>
                          <m:t>2</m:t>
                        </m:r>
                      </m:sub>
                    </m:sSub>
                    <m:r>
                      <a:rPr lang="en-US" sz="2800" b="0" i="1" smtClean="0">
                        <a:latin typeface="Cambria Math" panose="02040503050406030204" pitchFamily="18" charset="0"/>
                      </a:rPr>
                      <m:t>”</m:t>
                    </m:r>
                  </m:oMath>
                </a14:m>
                <a:r>
                  <a:rPr lang="en-US" sz="2800" dirty="0"/>
                  <a:t>, </a:t>
                </a:r>
              </a:p>
              <a:p>
                <a:pPr lvl="1"/>
                <a14:m>
                  <m:oMathPara xmlns:m="http://schemas.openxmlformats.org/officeDocument/2006/math">
                    <m:oMathParaPr>
                      <m:jc m:val="centerGroup"/>
                    </m:oMathParaPr>
                    <m:oMath xmlns:m="http://schemas.openxmlformats.org/officeDocument/2006/math">
                      <m:sSub>
                        <m:sSubPr>
                          <m:ctrlPr>
                            <a:rPr lang="en-US"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𝑜</m:t>
                          </m:r>
                        </m:e>
                        <m:sub>
                          <m:r>
                            <a:rPr lang="en-US" sz="2800" i="1">
                              <a:solidFill>
                                <a:srgbClr val="0070C0"/>
                              </a:solidFill>
                              <a:latin typeface="Cambria Math" panose="02040503050406030204" pitchFamily="18" charset="0"/>
                            </a:rPr>
                            <m:t>1</m:t>
                          </m:r>
                        </m:sub>
                      </m:sSub>
                      <m:r>
                        <a:rPr lang="en-US" sz="2800" i="1">
                          <a:latin typeface="Cambria Math" panose="02040503050406030204" pitchFamily="18" charset="0"/>
                        </a:rPr>
                        <m:t>∧</m:t>
                      </m:r>
                      <m:sSub>
                        <m:sSubPr>
                          <m:ctrlPr>
                            <a:rPr lang="en-US"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𝑜</m:t>
                          </m:r>
                        </m:e>
                        <m:sub>
                          <m:r>
                            <a:rPr lang="en-US" sz="2800" i="1">
                              <a:solidFill>
                                <a:srgbClr val="0070C0"/>
                              </a:solidFill>
                              <a:latin typeface="Cambria Math" panose="02040503050406030204" pitchFamily="18" charset="0"/>
                            </a:rPr>
                            <m:t>1</m:t>
                          </m:r>
                        </m:sub>
                      </m:sSub>
                      <m:r>
                        <a:rPr lang="en-US" sz="2800" i="1">
                          <a:latin typeface="Cambria Math" panose="02040503050406030204" pitchFamily="18" charset="0"/>
                        </a:rPr>
                        <m:t>↔</m:t>
                      </m:r>
                      <m:sSub>
                        <m:sSubPr>
                          <m:ctrlPr>
                            <a:rPr lang="en-US" sz="280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𝑜</m:t>
                          </m:r>
                        </m:e>
                        <m:sub>
                          <m:r>
                            <a:rPr lang="en-US" sz="2800" i="1">
                              <a:solidFill>
                                <a:srgbClr val="FF0000"/>
                              </a:solidFill>
                              <a:latin typeface="Cambria Math" panose="02040503050406030204" pitchFamily="18" charset="0"/>
                            </a:rPr>
                            <m:t>2</m:t>
                          </m:r>
                        </m:sub>
                      </m:sSub>
                      <m:r>
                        <a:rPr lang="en-US" sz="2800" i="1">
                          <a:latin typeface="Cambria Math" panose="02040503050406030204" pitchFamily="18" charset="0"/>
                        </a:rPr>
                        <m:t>)=</m:t>
                      </m:r>
                      <m:sSub>
                        <m:sSubPr>
                          <m:ctrlPr>
                            <a:rPr lang="en-US" sz="280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𝑜</m:t>
                          </m:r>
                        </m:e>
                        <m:sub>
                          <m:r>
                            <a:rPr lang="en-US" sz="2800" i="1">
                              <a:solidFill>
                                <a:srgbClr val="FF0000"/>
                              </a:solidFill>
                              <a:latin typeface="Cambria Math" panose="02040503050406030204" pitchFamily="18" charset="0"/>
                            </a:rPr>
                            <m:t>2</m:t>
                          </m:r>
                        </m:sub>
                      </m:sSub>
                      <m:r>
                        <a:rPr lang="en-US" sz="2800" i="1">
                          <a:latin typeface="Cambria Math" panose="02040503050406030204" pitchFamily="18" charset="0"/>
                        </a:rPr>
                        <m:t>∧</m:t>
                      </m:r>
                      <m:sSub>
                        <m:sSubPr>
                          <m:ctrlPr>
                            <a:rPr lang="en-US"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𝑜</m:t>
                          </m:r>
                        </m:e>
                        <m:sub>
                          <m:r>
                            <a:rPr lang="en-US" sz="2800" i="1">
                              <a:solidFill>
                                <a:srgbClr val="0070C0"/>
                              </a:solidFill>
                              <a:latin typeface="Cambria Math" panose="02040503050406030204" pitchFamily="18" charset="0"/>
                            </a:rPr>
                            <m:t>1</m:t>
                          </m:r>
                        </m:sub>
                      </m:sSub>
                      <m:r>
                        <a:rPr lang="en-US" sz="2800" i="1">
                          <a:latin typeface="Cambria Math" panose="02040503050406030204" pitchFamily="18" charset="0"/>
                        </a:rPr>
                        <m:t>↔</m:t>
                      </m:r>
                      <m:sSub>
                        <m:sSubPr>
                          <m:ctrlPr>
                            <a:rPr lang="en-US" sz="280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𝑜</m:t>
                          </m:r>
                        </m:e>
                        <m:sub>
                          <m:r>
                            <a:rPr lang="en-US" sz="2800" i="1">
                              <a:solidFill>
                                <a:srgbClr val="FF0000"/>
                              </a:solidFill>
                              <a:latin typeface="Cambria Math" panose="02040503050406030204" pitchFamily="18" charset="0"/>
                            </a:rPr>
                            <m:t>2</m:t>
                          </m:r>
                        </m:sub>
                      </m:sSub>
                      <m:r>
                        <a:rPr lang="en-US" sz="2800" i="1">
                          <a:latin typeface="Cambria Math" panose="02040503050406030204" pitchFamily="18" charset="0"/>
                        </a:rPr>
                        <m:t>)</m:t>
                      </m:r>
                    </m:oMath>
                  </m:oMathPara>
                </a14:m>
                <a:endParaRPr lang="en-US" sz="2800" dirty="0"/>
              </a:p>
            </p:txBody>
          </p:sp>
        </mc:Choice>
        <mc:Fallback>
          <p:sp>
            <p:nvSpPr>
              <p:cNvPr id="38" name="TextBox 37">
                <a:extLst>
                  <a:ext uri="{FF2B5EF4-FFF2-40B4-BE49-F238E27FC236}">
                    <a16:creationId xmlns:a16="http://schemas.microsoft.com/office/drawing/2014/main" id="{0BDA8840-0258-2925-829C-6F603DE3E1B2}"/>
                  </a:ext>
                </a:extLst>
              </p:cNvPr>
              <p:cNvSpPr txBox="1">
                <a:spLocks noRot="1" noChangeAspect="1" noMove="1" noResize="1" noEditPoints="1" noAdjustHandles="1" noChangeArrowheads="1" noChangeShapeType="1" noTextEdit="1"/>
              </p:cNvSpPr>
              <p:nvPr/>
            </p:nvSpPr>
            <p:spPr>
              <a:xfrm>
                <a:off x="1806194" y="5049036"/>
                <a:ext cx="9760102" cy="954107"/>
              </a:xfrm>
              <a:prstGeom prst="rect">
                <a:avLst/>
              </a:prstGeom>
              <a:blipFill>
                <a:blip r:embed="rId18"/>
                <a:stretch>
                  <a:fillRect l="-390" t="-6579"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92A736D-D719-28A0-86C3-213224F24D66}"/>
                  </a:ext>
                </a:extLst>
              </p:cNvPr>
              <p:cNvSpPr txBox="1"/>
              <p:nvPr/>
            </p:nvSpPr>
            <p:spPr>
              <a:xfrm>
                <a:off x="1467461" y="2939662"/>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𝑜</m:t>
                          </m:r>
                        </m:e>
                        <m:sub>
                          <m:r>
                            <a:rPr lang="en-US" sz="2800" b="0" i="1" dirty="0" smtClean="0">
                              <a:solidFill>
                                <a:srgbClr val="0070C0"/>
                              </a:solidFill>
                              <a:latin typeface="Cambria Math" panose="02040503050406030204" pitchFamily="18" charset="0"/>
                            </a:rPr>
                            <m:t>1</m:t>
                          </m:r>
                        </m:sub>
                      </m:sSub>
                    </m:oMath>
                  </m:oMathPara>
                </a14:m>
                <a:endParaRPr lang="en-US" sz="2800" dirty="0">
                  <a:solidFill>
                    <a:srgbClr val="0070C0"/>
                  </a:solidFill>
                </a:endParaRPr>
              </a:p>
            </p:txBody>
          </p:sp>
        </mc:Choice>
        <mc:Fallback xmlns="">
          <p:sp>
            <p:nvSpPr>
              <p:cNvPr id="39" name="TextBox 38">
                <a:extLst>
                  <a:ext uri="{FF2B5EF4-FFF2-40B4-BE49-F238E27FC236}">
                    <a16:creationId xmlns:a16="http://schemas.microsoft.com/office/drawing/2014/main" id="{492A736D-D719-28A0-86C3-213224F24D66}"/>
                  </a:ext>
                </a:extLst>
              </p:cNvPr>
              <p:cNvSpPr txBox="1">
                <a:spLocks noRot="1" noChangeAspect="1" noMove="1" noResize="1" noEditPoints="1" noAdjustHandles="1" noChangeArrowheads="1" noChangeShapeType="1" noTextEdit="1"/>
              </p:cNvSpPr>
              <p:nvPr/>
            </p:nvSpPr>
            <p:spPr>
              <a:xfrm>
                <a:off x="1467461" y="2939662"/>
                <a:ext cx="672317" cy="523220"/>
              </a:xfrm>
              <a:prstGeom prst="rect">
                <a:avLst/>
              </a:prstGeom>
              <a:blipFill>
                <a:blip r:embed="rId19"/>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18DF4CD-67B6-34F3-D377-2A914E70C4C4}"/>
                  </a:ext>
                </a:extLst>
              </p:cNvPr>
              <p:cNvSpPr txBox="1"/>
              <p:nvPr/>
            </p:nvSpPr>
            <p:spPr>
              <a:xfrm>
                <a:off x="4726862" y="2962075"/>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solidFill>
                                <a:srgbClr val="FF0000"/>
                              </a:solidFill>
                              <a:latin typeface="Cambria Math" panose="02040503050406030204" pitchFamily="18" charset="0"/>
                            </a:rPr>
                          </m:ctrlPr>
                        </m:sSubPr>
                        <m:e>
                          <m:r>
                            <a:rPr lang="en-US" sz="2800" b="0" i="1" dirty="0" smtClean="0">
                              <a:solidFill>
                                <a:srgbClr val="FF0000"/>
                              </a:solidFill>
                              <a:latin typeface="Cambria Math" panose="02040503050406030204" pitchFamily="18" charset="0"/>
                            </a:rPr>
                            <m:t>𝑜</m:t>
                          </m:r>
                        </m:e>
                        <m:sub>
                          <m:r>
                            <a:rPr lang="en-US" sz="2800" b="0" i="1" dirty="0" smtClean="0">
                              <a:solidFill>
                                <a:srgbClr val="FF0000"/>
                              </a:solidFill>
                              <a:latin typeface="Cambria Math" panose="02040503050406030204" pitchFamily="18" charset="0"/>
                            </a:rPr>
                            <m:t>2</m:t>
                          </m:r>
                        </m:sub>
                      </m:sSub>
                    </m:oMath>
                  </m:oMathPara>
                </a14:m>
                <a:endParaRPr lang="en-US" sz="2800" dirty="0">
                  <a:solidFill>
                    <a:srgbClr val="FF0000"/>
                  </a:solidFill>
                </a:endParaRPr>
              </a:p>
            </p:txBody>
          </p:sp>
        </mc:Choice>
        <mc:Fallback xmlns="">
          <p:sp>
            <p:nvSpPr>
              <p:cNvPr id="40" name="TextBox 39">
                <a:extLst>
                  <a:ext uri="{FF2B5EF4-FFF2-40B4-BE49-F238E27FC236}">
                    <a16:creationId xmlns:a16="http://schemas.microsoft.com/office/drawing/2014/main" id="{E18DF4CD-67B6-34F3-D377-2A914E70C4C4}"/>
                  </a:ext>
                </a:extLst>
              </p:cNvPr>
              <p:cNvSpPr txBox="1">
                <a:spLocks noRot="1" noChangeAspect="1" noMove="1" noResize="1" noEditPoints="1" noAdjustHandles="1" noChangeArrowheads="1" noChangeShapeType="1" noTextEdit="1"/>
              </p:cNvSpPr>
              <p:nvPr/>
            </p:nvSpPr>
            <p:spPr>
              <a:xfrm>
                <a:off x="4726862" y="2962075"/>
                <a:ext cx="672317" cy="523220"/>
              </a:xfrm>
              <a:prstGeom prst="rect">
                <a:avLst/>
              </a:prstGeom>
              <a:blipFill>
                <a:blip r:embed="rId20"/>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C461D1A-9309-F325-BD75-CE28C2F875E5}"/>
                  </a:ext>
                </a:extLst>
              </p:cNvPr>
              <p:cNvSpPr txBox="1"/>
              <p:nvPr/>
            </p:nvSpPr>
            <p:spPr>
              <a:xfrm>
                <a:off x="7827659" y="2813007"/>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solidFill>
                                <a:srgbClr val="0070C0"/>
                              </a:solidFill>
                              <a:latin typeface="Cambria Math" panose="02040503050406030204" pitchFamily="18" charset="0"/>
                            </a:rPr>
                          </m:ctrlPr>
                        </m:sSubPr>
                        <m:e>
                          <m:r>
                            <a:rPr lang="en-US" sz="2800" b="0" i="1" dirty="0" smtClean="0">
                              <a:solidFill>
                                <a:srgbClr val="0070C0"/>
                              </a:solidFill>
                              <a:latin typeface="Cambria Math" panose="02040503050406030204" pitchFamily="18" charset="0"/>
                            </a:rPr>
                            <m:t>𝑜</m:t>
                          </m:r>
                        </m:e>
                        <m:sub>
                          <m:r>
                            <a:rPr lang="en-US" sz="2800" b="0" i="1" dirty="0" smtClean="0">
                              <a:solidFill>
                                <a:srgbClr val="0070C0"/>
                              </a:solidFill>
                              <a:latin typeface="Cambria Math" panose="02040503050406030204" pitchFamily="18" charset="0"/>
                            </a:rPr>
                            <m:t>1</m:t>
                          </m:r>
                        </m:sub>
                      </m:sSub>
                    </m:oMath>
                  </m:oMathPara>
                </a14:m>
                <a:endParaRPr lang="en-US" sz="2800" dirty="0">
                  <a:solidFill>
                    <a:srgbClr val="0070C0"/>
                  </a:solidFill>
                </a:endParaRPr>
              </a:p>
            </p:txBody>
          </p:sp>
        </mc:Choice>
        <mc:Fallback xmlns="">
          <p:sp>
            <p:nvSpPr>
              <p:cNvPr id="41" name="TextBox 40">
                <a:extLst>
                  <a:ext uri="{FF2B5EF4-FFF2-40B4-BE49-F238E27FC236}">
                    <a16:creationId xmlns:a16="http://schemas.microsoft.com/office/drawing/2014/main" id="{6C461D1A-9309-F325-BD75-CE28C2F875E5}"/>
                  </a:ext>
                </a:extLst>
              </p:cNvPr>
              <p:cNvSpPr txBox="1">
                <a:spLocks noRot="1" noChangeAspect="1" noMove="1" noResize="1" noEditPoints="1" noAdjustHandles="1" noChangeArrowheads="1" noChangeShapeType="1" noTextEdit="1"/>
              </p:cNvSpPr>
              <p:nvPr/>
            </p:nvSpPr>
            <p:spPr>
              <a:xfrm>
                <a:off x="7827659" y="2813007"/>
                <a:ext cx="672317" cy="523220"/>
              </a:xfrm>
              <a:prstGeom prst="rect">
                <a:avLst/>
              </a:prstGeom>
              <a:blipFill>
                <a:blip r:embed="rId2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5925F18-2FA6-2121-6E43-83E5AF4EC690}"/>
                  </a:ext>
                </a:extLst>
              </p:cNvPr>
              <p:cNvSpPr txBox="1"/>
              <p:nvPr/>
            </p:nvSpPr>
            <p:spPr>
              <a:xfrm>
                <a:off x="11087060" y="2835420"/>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solidFill>
                                <a:srgbClr val="FF0000"/>
                              </a:solidFill>
                              <a:latin typeface="Cambria Math" panose="02040503050406030204" pitchFamily="18" charset="0"/>
                            </a:rPr>
                          </m:ctrlPr>
                        </m:sSubPr>
                        <m:e>
                          <m:r>
                            <a:rPr lang="en-US" sz="2800" b="0" i="1" dirty="0" smtClean="0">
                              <a:solidFill>
                                <a:srgbClr val="FF0000"/>
                              </a:solidFill>
                              <a:latin typeface="Cambria Math" panose="02040503050406030204" pitchFamily="18" charset="0"/>
                            </a:rPr>
                            <m:t>𝑜</m:t>
                          </m:r>
                        </m:e>
                        <m:sub>
                          <m:r>
                            <a:rPr lang="en-US" sz="2800" b="0" i="1" dirty="0" smtClean="0">
                              <a:solidFill>
                                <a:srgbClr val="FF0000"/>
                              </a:solidFill>
                              <a:latin typeface="Cambria Math" panose="02040503050406030204" pitchFamily="18" charset="0"/>
                            </a:rPr>
                            <m:t>2</m:t>
                          </m:r>
                        </m:sub>
                      </m:sSub>
                    </m:oMath>
                  </m:oMathPara>
                </a14:m>
                <a:endParaRPr lang="en-US" sz="2800" dirty="0">
                  <a:solidFill>
                    <a:srgbClr val="FF0000"/>
                  </a:solidFill>
                </a:endParaRPr>
              </a:p>
            </p:txBody>
          </p:sp>
        </mc:Choice>
        <mc:Fallback xmlns="">
          <p:sp>
            <p:nvSpPr>
              <p:cNvPr id="42" name="TextBox 41">
                <a:extLst>
                  <a:ext uri="{FF2B5EF4-FFF2-40B4-BE49-F238E27FC236}">
                    <a16:creationId xmlns:a16="http://schemas.microsoft.com/office/drawing/2014/main" id="{65925F18-2FA6-2121-6E43-83E5AF4EC690}"/>
                  </a:ext>
                </a:extLst>
              </p:cNvPr>
              <p:cNvSpPr txBox="1">
                <a:spLocks noRot="1" noChangeAspect="1" noMove="1" noResize="1" noEditPoints="1" noAdjustHandles="1" noChangeArrowheads="1" noChangeShapeType="1" noTextEdit="1"/>
              </p:cNvSpPr>
              <p:nvPr/>
            </p:nvSpPr>
            <p:spPr>
              <a:xfrm>
                <a:off x="11087060" y="2835420"/>
                <a:ext cx="672317" cy="523220"/>
              </a:xfrm>
              <a:prstGeom prst="rect">
                <a:avLst/>
              </a:prstGeom>
              <a:blipFill>
                <a:blip r:embed="rId22"/>
                <a:stretch>
                  <a:fillRect b="-2381"/>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1EEC8026-1D2B-C1DF-13F4-16C9BD2D3990}"/>
              </a:ext>
            </a:extLst>
          </p:cNvPr>
          <p:cNvCxnSpPr>
            <a:cxnSpLocks/>
          </p:cNvCxnSpPr>
          <p:nvPr/>
        </p:nvCxnSpPr>
        <p:spPr>
          <a:xfrm flipH="1">
            <a:off x="8272121" y="2101068"/>
            <a:ext cx="1256517" cy="590112"/>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4F37ED4-50A7-FB96-83C0-62CBBCF43362}"/>
              </a:ext>
            </a:extLst>
          </p:cNvPr>
          <p:cNvCxnSpPr>
            <a:cxnSpLocks/>
          </p:cNvCxnSpPr>
          <p:nvPr/>
        </p:nvCxnSpPr>
        <p:spPr>
          <a:xfrm>
            <a:off x="10080824" y="2059461"/>
            <a:ext cx="575493" cy="331326"/>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0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xEl>
                                              <p:pRg st="1" end="1"/>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4" grpId="0"/>
      <p:bldP spid="15" grpId="0"/>
      <p:bldP spid="16" grpId="0"/>
      <p:bldP spid="17" grpId="0"/>
      <p:bldP spid="21" grpId="0" animBg="1"/>
      <p:bldP spid="23" grpId="0" animBg="1"/>
      <p:bldP spid="24" grpId="0" animBg="1"/>
      <p:bldP spid="29" grpId="0" animBg="1"/>
      <p:bldP spid="33" grpId="0"/>
      <p:bldP spid="34" grpId="0"/>
      <p:bldP spid="35" grpId="0"/>
      <p:bldP spid="36" grpId="0"/>
      <p:bldP spid="38" grpId="0"/>
      <p:bldP spid="39" grpId="0"/>
      <p:bldP spid="40" grpId="0"/>
      <p:bldP spid="41"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129728-5C2B-C7E2-9DED-CAC1F0822836}"/>
                  </a:ext>
                </a:extLst>
              </p:cNvPr>
              <p:cNvSpPr>
                <a:spLocks noGrp="1"/>
              </p:cNvSpPr>
              <p:nvPr>
                <p:ph type="title"/>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Stage IV: “</a:t>
                </a:r>
                <a:r>
                  <a:rPr lang="en-US" b="1" dirty="0"/>
                  <a:t>Shrink”</a:t>
                </a:r>
                <a:r>
                  <a:rPr lang="en-US" dirty="0"/>
                  <a:t> the Proof</a:t>
                </a:r>
              </a:p>
            </p:txBody>
          </p:sp>
        </mc:Choice>
        <mc:Fallback xmlns="">
          <p:sp>
            <p:nvSpPr>
              <p:cNvPr id="2" name="Title 1">
                <a:extLst>
                  <a:ext uri="{FF2B5EF4-FFF2-40B4-BE49-F238E27FC236}">
                    <a16:creationId xmlns:a16="http://schemas.microsoft.com/office/drawing/2014/main" id="{47129728-5C2B-C7E2-9DED-CAC1F0822836}"/>
                  </a:ext>
                </a:extLst>
              </p:cNvPr>
              <p:cNvSpPr>
                <a:spLocks noGrp="1" noRot="1" noChangeAspect="1" noMove="1" noResize="1" noEditPoints="1" noAdjustHandles="1" noChangeArrowheads="1" noChangeShapeType="1" noTextEdit="1"/>
              </p:cNvSpPr>
              <p:nvPr>
                <p:ph type="title"/>
              </p:nvPr>
            </p:nvSpPr>
            <p:spPr>
              <a:blipFill>
                <a:blip r:embed="rId2"/>
                <a:stretch>
                  <a:fillRect l="-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riangle 3">
                <a:extLst>
                  <a:ext uri="{FF2B5EF4-FFF2-40B4-BE49-F238E27FC236}">
                    <a16:creationId xmlns:a16="http://schemas.microsoft.com/office/drawing/2014/main" id="{58A62AA8-AE32-2253-A000-B1A04BE3D7C1}"/>
                  </a:ext>
                </a:extLst>
              </p:cNvPr>
              <p:cNvSpPr/>
              <p:nvPr/>
            </p:nvSpPr>
            <p:spPr>
              <a:xfrm>
                <a:off x="406400" y="3327400"/>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4" name="Triangle 3">
                <a:extLst>
                  <a:ext uri="{FF2B5EF4-FFF2-40B4-BE49-F238E27FC236}">
                    <a16:creationId xmlns:a16="http://schemas.microsoft.com/office/drawing/2014/main" id="{58A62AA8-AE32-2253-A000-B1A04BE3D7C1}"/>
                  </a:ext>
                </a:extLst>
              </p:cNvPr>
              <p:cNvSpPr>
                <a:spLocks noRot="1" noChangeAspect="1" noMove="1" noResize="1" noEditPoints="1" noAdjustHandles="1" noChangeArrowheads="1" noChangeShapeType="1" noTextEdit="1"/>
              </p:cNvSpPr>
              <p:nvPr/>
            </p:nvSpPr>
            <p:spPr>
              <a:xfrm>
                <a:off x="406400" y="3327400"/>
                <a:ext cx="1752600" cy="1325563"/>
              </a:xfrm>
              <a:prstGeom prst="triangl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riangle 4">
                <a:extLst>
                  <a:ext uri="{FF2B5EF4-FFF2-40B4-BE49-F238E27FC236}">
                    <a16:creationId xmlns:a16="http://schemas.microsoft.com/office/drawing/2014/main" id="{28C7B553-DD3A-381C-188E-BBEA7DD463F0}"/>
                  </a:ext>
                </a:extLst>
              </p:cNvPr>
              <p:cNvSpPr/>
              <p:nvPr/>
            </p:nvSpPr>
            <p:spPr>
              <a:xfrm>
                <a:off x="3259480" y="3313977"/>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5" name="Triangle 4">
                <a:extLst>
                  <a:ext uri="{FF2B5EF4-FFF2-40B4-BE49-F238E27FC236}">
                    <a16:creationId xmlns:a16="http://schemas.microsoft.com/office/drawing/2014/main" id="{28C7B553-DD3A-381C-188E-BBEA7DD463F0}"/>
                  </a:ext>
                </a:extLst>
              </p:cNvPr>
              <p:cNvSpPr>
                <a:spLocks noRot="1" noChangeAspect="1" noMove="1" noResize="1" noEditPoints="1" noAdjustHandles="1" noChangeArrowheads="1" noChangeShapeType="1" noTextEdit="1"/>
              </p:cNvSpPr>
              <p:nvPr/>
            </p:nvSpPr>
            <p:spPr>
              <a:xfrm>
                <a:off x="3259480" y="3313977"/>
                <a:ext cx="1752600" cy="1325563"/>
              </a:xfrm>
              <a:prstGeom prst="triangle">
                <a:avLst/>
              </a:prstGeom>
              <a:blipFill>
                <a:blip r:embed="rId4"/>
                <a:stretch>
                  <a:fillRect/>
                </a:stretch>
              </a:blipFill>
              <a:ln>
                <a:no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4A6AFB8A-6C50-5624-F768-DD85D26A219B}"/>
              </a:ext>
            </a:extLst>
          </p:cNvPr>
          <p:cNvCxnSpPr>
            <a:cxnSpLocks/>
          </p:cNvCxnSpPr>
          <p:nvPr/>
        </p:nvCxnSpPr>
        <p:spPr>
          <a:xfrm flipH="1">
            <a:off x="2384979" y="2392795"/>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15977A2-D557-4716-023C-F211F832B307}"/>
              </a:ext>
            </a:extLst>
          </p:cNvPr>
          <p:cNvCxnSpPr>
            <a:cxnSpLocks/>
            <a:stCxn id="10" idx="2"/>
          </p:cNvCxnSpPr>
          <p:nvPr/>
        </p:nvCxnSpPr>
        <p:spPr>
          <a:xfrm flipH="1">
            <a:off x="1257300" y="2245292"/>
            <a:ext cx="1256517" cy="59011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8F388D-F7A2-3284-047B-82AA63E1239D}"/>
              </a:ext>
            </a:extLst>
          </p:cNvPr>
          <p:cNvCxnSpPr>
            <a:cxnSpLocks/>
          </p:cNvCxnSpPr>
          <p:nvPr/>
        </p:nvCxnSpPr>
        <p:spPr>
          <a:xfrm>
            <a:off x="2805912" y="1645491"/>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91058F-43A6-BAF0-7BED-A56F8E39FFE5}"/>
              </a:ext>
            </a:extLst>
          </p:cNvPr>
          <p:cNvCxnSpPr>
            <a:cxnSpLocks/>
            <a:endCxn id="5" idx="0"/>
          </p:cNvCxnSpPr>
          <p:nvPr/>
        </p:nvCxnSpPr>
        <p:spPr>
          <a:xfrm>
            <a:off x="1270000" y="2822704"/>
            <a:ext cx="2865780" cy="49127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6C201CE0-9087-2E1F-89D4-EE29E932C5C6}"/>
                  </a:ext>
                </a:extLst>
              </p:cNvPr>
              <p:cNvSpPr/>
              <p:nvPr/>
            </p:nvSpPr>
            <p:spPr>
              <a:xfrm>
                <a:off x="2513817" y="1953196"/>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10" name="Oval 9">
                <a:extLst>
                  <a:ext uri="{FF2B5EF4-FFF2-40B4-BE49-F238E27FC236}">
                    <a16:creationId xmlns:a16="http://schemas.microsoft.com/office/drawing/2014/main" id="{6C201CE0-9087-2E1F-89D4-EE29E932C5C6}"/>
                  </a:ext>
                </a:extLst>
              </p:cNvPr>
              <p:cNvSpPr>
                <a:spLocks noRot="1" noChangeAspect="1" noMove="1" noResize="1" noEditPoints="1" noAdjustHandles="1" noChangeArrowheads="1" noChangeShapeType="1" noTextEdit="1"/>
              </p:cNvSpPr>
              <p:nvPr/>
            </p:nvSpPr>
            <p:spPr>
              <a:xfrm>
                <a:off x="2513817" y="1953196"/>
                <a:ext cx="584191" cy="584191"/>
              </a:xfrm>
              <a:prstGeom prst="ellipse">
                <a:avLst/>
              </a:prstGeom>
              <a:blipFill>
                <a:blip r:embed="rId5"/>
                <a:stretch>
                  <a:fillRect/>
                </a:stretch>
              </a:blipFill>
              <a:ln>
                <a:no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AD4CF63E-CA48-4153-B6FB-2272B16044A1}"/>
              </a:ext>
            </a:extLst>
          </p:cNvPr>
          <p:cNvCxnSpPr>
            <a:cxnSpLocks/>
          </p:cNvCxnSpPr>
          <p:nvPr/>
        </p:nvCxnSpPr>
        <p:spPr>
          <a:xfrm>
            <a:off x="3012455" y="2413734"/>
            <a:ext cx="214391" cy="316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3FEE13-8114-34A6-118B-8E9F576599FE}"/>
              </a:ext>
            </a:extLst>
          </p:cNvPr>
          <p:cNvCxnSpPr>
            <a:cxnSpLocks/>
          </p:cNvCxnSpPr>
          <p:nvPr/>
        </p:nvCxnSpPr>
        <p:spPr>
          <a:xfrm>
            <a:off x="2801821" y="2481911"/>
            <a:ext cx="0" cy="3289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3B60F1-6C87-8DEC-C71F-22491F4A66A9}"/>
              </a:ext>
            </a:extLst>
          </p:cNvPr>
          <p:cNvCxnSpPr>
            <a:cxnSpLocks/>
          </p:cNvCxnSpPr>
          <p:nvPr/>
        </p:nvCxnSpPr>
        <p:spPr>
          <a:xfrm>
            <a:off x="3066003" y="2203685"/>
            <a:ext cx="575493" cy="331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C2BD6D-C963-B80E-146A-3C4566377CA3}"/>
                  </a:ext>
                </a:extLst>
              </p:cNvPr>
              <p:cNvSpPr txBox="1"/>
              <p:nvPr/>
            </p:nvSpPr>
            <p:spPr>
              <a:xfrm>
                <a:off x="1826954" y="2703011"/>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14" name="TextBox 13">
                <a:extLst>
                  <a:ext uri="{FF2B5EF4-FFF2-40B4-BE49-F238E27FC236}">
                    <a16:creationId xmlns:a16="http://schemas.microsoft.com/office/drawing/2014/main" id="{DDC2BD6D-C963-B80E-146A-3C4566377CA3}"/>
                  </a:ext>
                </a:extLst>
              </p:cNvPr>
              <p:cNvSpPr txBox="1">
                <a:spLocks noRot="1" noChangeAspect="1" noMove="1" noResize="1" noEditPoints="1" noAdjustHandles="1" noChangeArrowheads="1" noChangeShapeType="1" noTextEdit="1"/>
              </p:cNvSpPr>
              <p:nvPr/>
            </p:nvSpPr>
            <p:spPr>
              <a:xfrm>
                <a:off x="1826954" y="2703011"/>
                <a:ext cx="672317" cy="523220"/>
              </a:xfrm>
              <a:prstGeom prst="rect">
                <a:avLst/>
              </a:prstGeom>
              <a:blipFill>
                <a:blip r:embed="rId6"/>
                <a:stretch>
                  <a:fillRect b="-23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4B8E9ABB-162A-9D76-1BF8-C1A56D9F011C}"/>
                  </a:ext>
                </a:extLst>
              </p:cNvPr>
              <p:cNvSpPr txBox="1"/>
              <p:nvPr/>
            </p:nvSpPr>
            <p:spPr>
              <a:xfrm>
                <a:off x="2535216" y="2816356"/>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2</m:t>
                          </m:r>
                        </m:sub>
                      </m:sSub>
                    </m:oMath>
                  </m:oMathPara>
                </a14:m>
                <a:endParaRPr lang="en-US" sz="2800" dirty="0"/>
              </a:p>
            </p:txBody>
          </p:sp>
        </mc:Choice>
        <mc:Fallback>
          <p:sp>
            <p:nvSpPr>
              <p:cNvPr id="15" name="TextBox 14">
                <a:extLst>
                  <a:ext uri="{FF2B5EF4-FFF2-40B4-BE49-F238E27FC236}">
                    <a16:creationId xmlns:a16="http://schemas.microsoft.com/office/drawing/2014/main" id="{4B8E9ABB-162A-9D76-1BF8-C1A56D9F011C}"/>
                  </a:ext>
                </a:extLst>
              </p:cNvPr>
              <p:cNvSpPr txBox="1">
                <a:spLocks noRot="1" noChangeAspect="1" noMove="1" noResize="1" noEditPoints="1" noAdjustHandles="1" noChangeArrowheads="1" noChangeShapeType="1" noTextEdit="1"/>
              </p:cNvSpPr>
              <p:nvPr/>
            </p:nvSpPr>
            <p:spPr>
              <a:xfrm>
                <a:off x="2535216" y="2816356"/>
                <a:ext cx="67231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5F9D645-601B-C2DA-E0AE-0BBC2C1D5D15}"/>
                  </a:ext>
                </a:extLst>
              </p:cNvPr>
              <p:cNvSpPr txBox="1"/>
              <p:nvPr/>
            </p:nvSpPr>
            <p:spPr>
              <a:xfrm>
                <a:off x="3743005" y="2415993"/>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𝜃</m:t>
                          </m:r>
                        </m:e>
                        <m:sub>
                          <m:r>
                            <a:rPr lang="en-US" sz="2800" b="0" i="1" dirty="0" smtClean="0">
                              <a:latin typeface="Cambria Math" panose="02040503050406030204" pitchFamily="18" charset="0"/>
                            </a:rPr>
                            <m:t>ℓ </m:t>
                          </m:r>
                        </m:sub>
                      </m:sSub>
                    </m:oMath>
                  </m:oMathPara>
                </a14:m>
                <a:endParaRPr lang="en-US" sz="2800" dirty="0"/>
              </a:p>
            </p:txBody>
          </p:sp>
        </mc:Choice>
        <mc:Fallback xmlns="">
          <p:sp>
            <p:nvSpPr>
              <p:cNvPr id="16" name="TextBox 15">
                <a:extLst>
                  <a:ext uri="{FF2B5EF4-FFF2-40B4-BE49-F238E27FC236}">
                    <a16:creationId xmlns:a16="http://schemas.microsoft.com/office/drawing/2014/main" id="{85F9D645-601B-C2DA-E0AE-0BBC2C1D5D15}"/>
                  </a:ext>
                </a:extLst>
              </p:cNvPr>
              <p:cNvSpPr txBox="1">
                <a:spLocks noRot="1" noChangeAspect="1" noMove="1" noResize="1" noEditPoints="1" noAdjustHandles="1" noChangeArrowheads="1" noChangeShapeType="1" noTextEdit="1"/>
              </p:cNvSpPr>
              <p:nvPr/>
            </p:nvSpPr>
            <p:spPr>
              <a:xfrm>
                <a:off x="3743005" y="2415993"/>
                <a:ext cx="672317" cy="523220"/>
              </a:xfrm>
              <a:prstGeom prst="rect">
                <a:avLst/>
              </a:prstGeom>
              <a:blipFill>
                <a:blip r:embed="rId8"/>
                <a:stretch>
                  <a:fillRect l="-370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C31D61-4A84-94B7-EC41-ADAD2BD9ACDF}"/>
                  </a:ext>
                </a:extLst>
              </p:cNvPr>
              <p:cNvSpPr txBox="1"/>
              <p:nvPr/>
            </p:nvSpPr>
            <p:spPr>
              <a:xfrm rot="20844847">
                <a:off x="3113330" y="2723793"/>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17" name="TextBox 16">
                <a:extLst>
                  <a:ext uri="{FF2B5EF4-FFF2-40B4-BE49-F238E27FC236}">
                    <a16:creationId xmlns:a16="http://schemas.microsoft.com/office/drawing/2014/main" id="{B3C31D61-4A84-94B7-EC41-ADAD2BD9ACDF}"/>
                  </a:ext>
                </a:extLst>
              </p:cNvPr>
              <p:cNvSpPr txBox="1">
                <a:spLocks noRot="1" noChangeAspect="1" noMove="1" noResize="1" noEditPoints="1" noAdjustHandles="1" noChangeArrowheads="1" noChangeShapeType="1" noTextEdit="1"/>
              </p:cNvSpPr>
              <p:nvPr/>
            </p:nvSpPr>
            <p:spPr>
              <a:xfrm rot="20844847">
                <a:off x="3113330" y="2723793"/>
                <a:ext cx="672317" cy="523220"/>
              </a:xfrm>
              <a:prstGeom prst="rect">
                <a:avLst/>
              </a:prstGeom>
              <a:blipFill>
                <a:blip r:embed="rId9"/>
                <a:stretch>
                  <a:fillRect/>
                </a:stretch>
              </a:blipFill>
            </p:spPr>
            <p:txBody>
              <a:bodyPr/>
              <a:lstStyle/>
              <a:p>
                <a:r>
                  <a:rPr lang="en-US">
                    <a:noFill/>
                  </a:rPr>
                  <a:t> </a:t>
                </a:r>
              </a:p>
            </p:txBody>
          </p:sp>
        </mc:Fallback>
      </mc:AlternateContent>
      <p:sp>
        <p:nvSpPr>
          <p:cNvPr id="18" name="Right Arrow 17">
            <a:extLst>
              <a:ext uri="{FF2B5EF4-FFF2-40B4-BE49-F238E27FC236}">
                <a16:creationId xmlns:a16="http://schemas.microsoft.com/office/drawing/2014/main" id="{216DD497-B5D4-0BB0-55E6-492C24B74D83}"/>
              </a:ext>
            </a:extLst>
          </p:cNvPr>
          <p:cNvSpPr/>
          <p:nvPr/>
        </p:nvSpPr>
        <p:spPr>
          <a:xfrm>
            <a:off x="4472749" y="2561415"/>
            <a:ext cx="3303931" cy="1100415"/>
          </a:xfrm>
          <a:prstGeom prst="rightArrow">
            <a:avLst>
              <a:gd name="adj1" fmla="val 41148"/>
              <a:gd name="adj2" fmla="val 38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riangle 32">
                <a:extLst>
                  <a:ext uri="{FF2B5EF4-FFF2-40B4-BE49-F238E27FC236}">
                    <a16:creationId xmlns:a16="http://schemas.microsoft.com/office/drawing/2014/main" id="{B83F3618-EAA1-F320-B5E1-E6406B07E921}"/>
                  </a:ext>
                </a:extLst>
              </p:cNvPr>
              <p:cNvSpPr/>
              <p:nvPr/>
            </p:nvSpPr>
            <p:spPr>
              <a:xfrm>
                <a:off x="7253501" y="3327400"/>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33" name="Triangle 32">
                <a:extLst>
                  <a:ext uri="{FF2B5EF4-FFF2-40B4-BE49-F238E27FC236}">
                    <a16:creationId xmlns:a16="http://schemas.microsoft.com/office/drawing/2014/main" id="{B83F3618-EAA1-F320-B5E1-E6406B07E921}"/>
                  </a:ext>
                </a:extLst>
              </p:cNvPr>
              <p:cNvSpPr>
                <a:spLocks noRot="1" noChangeAspect="1" noMove="1" noResize="1" noEditPoints="1" noAdjustHandles="1" noChangeArrowheads="1" noChangeShapeType="1" noTextEdit="1"/>
              </p:cNvSpPr>
              <p:nvPr/>
            </p:nvSpPr>
            <p:spPr>
              <a:xfrm>
                <a:off x="7253501" y="3327400"/>
                <a:ext cx="1752600" cy="1325563"/>
              </a:xfrm>
              <a:prstGeom prst="triangle">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riangle 33">
                <a:extLst>
                  <a:ext uri="{FF2B5EF4-FFF2-40B4-BE49-F238E27FC236}">
                    <a16:creationId xmlns:a16="http://schemas.microsoft.com/office/drawing/2014/main" id="{D5658AC3-AF80-31DF-3F93-279E827544DD}"/>
                  </a:ext>
                </a:extLst>
              </p:cNvPr>
              <p:cNvSpPr/>
              <p:nvPr/>
            </p:nvSpPr>
            <p:spPr>
              <a:xfrm>
                <a:off x="10106581" y="3313977"/>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34" name="Triangle 33">
                <a:extLst>
                  <a:ext uri="{FF2B5EF4-FFF2-40B4-BE49-F238E27FC236}">
                    <a16:creationId xmlns:a16="http://schemas.microsoft.com/office/drawing/2014/main" id="{D5658AC3-AF80-31DF-3F93-279E827544DD}"/>
                  </a:ext>
                </a:extLst>
              </p:cNvPr>
              <p:cNvSpPr>
                <a:spLocks noRot="1" noChangeAspect="1" noMove="1" noResize="1" noEditPoints="1" noAdjustHandles="1" noChangeArrowheads="1" noChangeShapeType="1" noTextEdit="1"/>
              </p:cNvSpPr>
              <p:nvPr/>
            </p:nvSpPr>
            <p:spPr>
              <a:xfrm>
                <a:off x="10106581" y="3313977"/>
                <a:ext cx="1752600" cy="1325563"/>
              </a:xfrm>
              <a:prstGeom prst="triangle">
                <a:avLst/>
              </a:prstGeom>
              <a:blipFill>
                <a:blip r:embed="rId11"/>
                <a:stretch>
                  <a:fillRect/>
                </a:stretch>
              </a:blipFill>
              <a:ln>
                <a:noFill/>
              </a:ln>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6213F83D-C96F-FF82-CEDA-590B4B03D3C3}"/>
              </a:ext>
            </a:extLst>
          </p:cNvPr>
          <p:cNvCxnSpPr>
            <a:cxnSpLocks/>
          </p:cNvCxnSpPr>
          <p:nvPr/>
        </p:nvCxnSpPr>
        <p:spPr>
          <a:xfrm flipH="1">
            <a:off x="8104401" y="1953196"/>
            <a:ext cx="1548612" cy="88220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874A12-4DBF-D174-9B8C-F3547067CD98}"/>
              </a:ext>
            </a:extLst>
          </p:cNvPr>
          <p:cNvCxnSpPr>
            <a:cxnSpLocks/>
          </p:cNvCxnSpPr>
          <p:nvPr/>
        </p:nvCxnSpPr>
        <p:spPr>
          <a:xfrm>
            <a:off x="9653013" y="1645491"/>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17F6987-D2FE-1EB1-3071-04C705B33E15}"/>
              </a:ext>
            </a:extLst>
          </p:cNvPr>
          <p:cNvCxnSpPr>
            <a:cxnSpLocks/>
            <a:endCxn id="34" idx="0"/>
          </p:cNvCxnSpPr>
          <p:nvPr/>
        </p:nvCxnSpPr>
        <p:spPr>
          <a:xfrm>
            <a:off x="8117101" y="2822704"/>
            <a:ext cx="2865780" cy="49127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DD648DC-ECE4-B858-483B-AE144A571FA4}"/>
                  </a:ext>
                </a:extLst>
              </p:cNvPr>
              <p:cNvSpPr txBox="1"/>
              <p:nvPr/>
            </p:nvSpPr>
            <p:spPr>
              <a:xfrm>
                <a:off x="3707857" y="1737086"/>
                <a:ext cx="4432300" cy="954364"/>
              </a:xfrm>
              <a:prstGeom prst="rect">
                <a:avLst/>
              </a:prstGeom>
              <a:noFill/>
            </p:spPr>
            <p:txBody>
              <a:bodyPr wrap="square" rtlCol="0">
                <a:spAutoFit/>
              </a:bodyPr>
              <a:lstStyle/>
              <a:p>
                <a:pPr algn="ctr"/>
                <a:r>
                  <a:rPr lang="en-US" sz="2800" dirty="0"/>
                  <a:t>Delete </a:t>
                </a:r>
                <a14:m>
                  <m:oMath xmlns:m="http://schemas.openxmlformats.org/officeDocument/2006/math">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𝜃</m:t>
                        </m:r>
                      </m:e>
                      <m:sub>
                        <m:r>
                          <a:rPr lang="en-US" sz="2800" b="0" i="1" smtClean="0">
                            <a:latin typeface="Cambria Math" panose="02040503050406030204" pitchFamily="18" charset="0"/>
                          </a:rPr>
                          <m:t>𝑖</m:t>
                        </m:r>
                      </m:sub>
                      <m:sup>
                        <m:r>
                          <a:rPr lang="en-US" sz="2800" b="0" i="1" smtClean="0">
                            <a:latin typeface="Cambria Math" panose="02040503050406030204" pitchFamily="18" charset="0"/>
                          </a:rPr>
                          <m:t>′</m:t>
                        </m:r>
                      </m:sup>
                    </m:sSubSup>
                    <m:r>
                      <a:rPr lang="en-US" sz="2800" b="0" i="1" smtClean="0">
                        <a:latin typeface="Cambria Math" panose="02040503050406030204" pitchFamily="18" charset="0"/>
                      </a:rPr>
                      <m:t>𝑠</m:t>
                    </m:r>
                  </m:oMath>
                </a14:m>
                <a:r>
                  <a:rPr lang="en-US" sz="2800" dirty="0"/>
                  <a:t> in the order of:</a:t>
                </a:r>
              </a:p>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ℓ</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ℓ−1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1</m:t>
                          </m:r>
                        </m:sub>
                      </m:sSub>
                    </m:oMath>
                  </m:oMathPara>
                </a14:m>
                <a:endParaRPr lang="en-US" sz="2800" dirty="0"/>
              </a:p>
            </p:txBody>
          </p:sp>
        </mc:Choice>
        <mc:Fallback xmlns="">
          <p:sp>
            <p:nvSpPr>
              <p:cNvPr id="48" name="TextBox 47">
                <a:extLst>
                  <a:ext uri="{FF2B5EF4-FFF2-40B4-BE49-F238E27FC236}">
                    <a16:creationId xmlns:a16="http://schemas.microsoft.com/office/drawing/2014/main" id="{CDD648DC-ECE4-B858-483B-AE144A571FA4}"/>
                  </a:ext>
                </a:extLst>
              </p:cNvPr>
              <p:cNvSpPr txBox="1">
                <a:spLocks noRot="1" noChangeAspect="1" noMove="1" noResize="1" noEditPoints="1" noAdjustHandles="1" noChangeArrowheads="1" noChangeShapeType="1" noTextEdit="1"/>
              </p:cNvSpPr>
              <p:nvPr/>
            </p:nvSpPr>
            <p:spPr>
              <a:xfrm>
                <a:off x="3707857" y="1737086"/>
                <a:ext cx="4432300" cy="954364"/>
              </a:xfrm>
              <a:prstGeom prst="rect">
                <a:avLst/>
              </a:prstGeom>
              <a:blipFill>
                <a:blip r:embed="rId12"/>
                <a:stretch>
                  <a:fillRect t="-6494" b="-12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BA348634-5440-250A-D8E6-EA12A3E5F832}"/>
                  </a:ext>
                </a:extLst>
              </p:cNvPr>
              <p:cNvSpPr txBox="1"/>
              <p:nvPr/>
            </p:nvSpPr>
            <p:spPr>
              <a:xfrm>
                <a:off x="1944378" y="5212509"/>
                <a:ext cx="8303244" cy="523220"/>
              </a:xfrm>
              <a:prstGeom prst="rect">
                <a:avLst/>
              </a:prstGeom>
              <a:noFill/>
            </p:spPr>
            <p:txBody>
              <a:bodyPr wrap="square">
                <a:spAutoFit/>
              </a:bodyPr>
              <a:lstStyle/>
              <a:p>
                <a:pPr algn="ctr"/>
                <a14:m>
                  <m:oMath xmlns:m="http://schemas.openxmlformats.org/officeDocument/2006/math">
                    <m:r>
                      <a:rPr lang="en-US" sz="2800" b="1" i="1" smtClean="0">
                        <a:latin typeface="Cambria Math" panose="02040503050406030204" pitchFamily="18" charset="0"/>
                      </a:rPr>
                      <m:t>𝜹</m:t>
                    </m:r>
                  </m:oMath>
                </a14:m>
                <a:r>
                  <a:rPr lang="en-US" sz="2800" b="1" dirty="0"/>
                  <a:t>-Equivalence: </a:t>
                </a:r>
                <a:r>
                  <a:rPr lang="en-US" sz="2800" dirty="0"/>
                  <a:t>same as the growing phase</a:t>
                </a:r>
              </a:p>
            </p:txBody>
          </p:sp>
        </mc:Choice>
        <mc:Fallback>
          <p:sp>
            <p:nvSpPr>
              <p:cNvPr id="49" name="TextBox 48">
                <a:extLst>
                  <a:ext uri="{FF2B5EF4-FFF2-40B4-BE49-F238E27FC236}">
                    <a16:creationId xmlns:a16="http://schemas.microsoft.com/office/drawing/2014/main" id="{BA348634-5440-250A-D8E6-EA12A3E5F832}"/>
                  </a:ext>
                </a:extLst>
              </p:cNvPr>
              <p:cNvSpPr txBox="1">
                <a:spLocks noRot="1" noChangeAspect="1" noMove="1" noResize="1" noEditPoints="1" noAdjustHandles="1" noChangeArrowheads="1" noChangeShapeType="1" noTextEdit="1"/>
              </p:cNvSpPr>
              <p:nvPr/>
            </p:nvSpPr>
            <p:spPr>
              <a:xfrm>
                <a:off x="1944378" y="5212509"/>
                <a:ext cx="8303244" cy="523220"/>
              </a:xfrm>
              <a:prstGeom prst="rect">
                <a:avLst/>
              </a:prstGeom>
              <a:blipFill>
                <a:blip r:embed="rId13"/>
                <a:stretch>
                  <a:fillRect t="-11905" b="-30952"/>
                </a:stretch>
              </a:blipFill>
            </p:spPr>
            <p:txBody>
              <a:bodyPr/>
              <a:lstStyle/>
              <a:p>
                <a:r>
                  <a:rPr lang="en-US">
                    <a:noFill/>
                  </a:rPr>
                  <a:t> </a:t>
                </a:r>
              </a:p>
            </p:txBody>
          </p:sp>
        </mc:Fallback>
      </mc:AlternateContent>
    </p:spTree>
    <p:extLst>
      <p:ext uri="{BB962C8B-B14F-4D97-AF65-F5344CB8AC3E}">
        <p14:creationId xmlns:p14="http://schemas.microsoft.com/office/powerpoint/2010/main" val="149749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4" grpId="0"/>
      <p:bldP spid="15" grpId="0"/>
      <p:bldP spid="16" grpId="0"/>
      <p:bldP spid="17" grpId="0"/>
      <p:bldP spid="18" grpId="0" animBg="1"/>
      <p:bldP spid="33" grpId="0" animBg="1"/>
      <p:bldP spid="34" grpId="0" animBg="1"/>
      <p:bldP spid="48" grpId="0"/>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F20DF91-C970-AF17-9F22-9FCC5E7577E2}"/>
                  </a:ext>
                </a:extLst>
              </p:cNvPr>
              <p:cNvSpPr>
                <a:spLocks noGrp="1"/>
              </p:cNvSpPr>
              <p:nvPr>
                <p:ph type="title"/>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a14:m>
                <a:r>
                  <a:rPr lang="en-US" dirty="0"/>
                  <a:t>, Stage V: “</a:t>
                </a:r>
                <a:r>
                  <a:rPr lang="en-US" b="1" dirty="0"/>
                  <a:t>Shrink”</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oMath>
                </a14:m>
                <a:endParaRPr lang="en-US" dirty="0"/>
              </a:p>
            </p:txBody>
          </p:sp>
        </mc:Choice>
        <mc:Fallback xmlns="">
          <p:sp>
            <p:nvSpPr>
              <p:cNvPr id="2" name="Title 1">
                <a:extLst>
                  <a:ext uri="{FF2B5EF4-FFF2-40B4-BE49-F238E27FC236}">
                    <a16:creationId xmlns:a16="http://schemas.microsoft.com/office/drawing/2014/main" id="{9F20DF91-C970-AF17-9F22-9FCC5E7577E2}"/>
                  </a:ext>
                </a:extLst>
              </p:cNvPr>
              <p:cNvSpPr>
                <a:spLocks noGrp="1" noRot="1" noChangeAspect="1" noMove="1" noResize="1" noEditPoints="1" noAdjustHandles="1" noChangeArrowheads="1" noChangeShapeType="1" noTextEdit="1"/>
              </p:cNvSpPr>
              <p:nvPr>
                <p:ph type="title"/>
              </p:nvPr>
            </p:nvSpPr>
            <p:spPr>
              <a:blipFill>
                <a:blip r:embed="rId2"/>
                <a:stretch>
                  <a:fillRect l="-9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riangle 3">
                <a:extLst>
                  <a:ext uri="{FF2B5EF4-FFF2-40B4-BE49-F238E27FC236}">
                    <a16:creationId xmlns:a16="http://schemas.microsoft.com/office/drawing/2014/main" id="{C0D09E3F-7B7E-1351-4C2F-C17597FBDF0B}"/>
                  </a:ext>
                </a:extLst>
              </p:cNvPr>
              <p:cNvSpPr/>
              <p:nvPr/>
            </p:nvSpPr>
            <p:spPr>
              <a:xfrm>
                <a:off x="838200" y="3822700"/>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0</m:t>
                          </m:r>
                        </m:sub>
                      </m:sSub>
                    </m:oMath>
                  </m:oMathPara>
                </a14:m>
                <a:endParaRPr lang="en-US" sz="3000" dirty="0"/>
              </a:p>
            </p:txBody>
          </p:sp>
        </mc:Choice>
        <mc:Fallback xmlns="">
          <p:sp>
            <p:nvSpPr>
              <p:cNvPr id="4" name="Triangle 3">
                <a:extLst>
                  <a:ext uri="{FF2B5EF4-FFF2-40B4-BE49-F238E27FC236}">
                    <a16:creationId xmlns:a16="http://schemas.microsoft.com/office/drawing/2014/main" id="{C0D09E3F-7B7E-1351-4C2F-C17597FBDF0B}"/>
                  </a:ext>
                </a:extLst>
              </p:cNvPr>
              <p:cNvSpPr>
                <a:spLocks noRot="1" noChangeAspect="1" noMove="1" noResize="1" noEditPoints="1" noAdjustHandles="1" noChangeArrowheads="1" noChangeShapeType="1" noTextEdit="1"/>
              </p:cNvSpPr>
              <p:nvPr/>
            </p:nvSpPr>
            <p:spPr>
              <a:xfrm>
                <a:off x="838200" y="3822700"/>
                <a:ext cx="1752600" cy="1325563"/>
              </a:xfrm>
              <a:prstGeom prst="triangle">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riangle 4">
                <a:extLst>
                  <a:ext uri="{FF2B5EF4-FFF2-40B4-BE49-F238E27FC236}">
                    <a16:creationId xmlns:a16="http://schemas.microsoft.com/office/drawing/2014/main" id="{6E506226-8005-6940-0BF4-7B642FE35303}"/>
                  </a:ext>
                </a:extLst>
              </p:cNvPr>
              <p:cNvSpPr/>
              <p:nvPr/>
            </p:nvSpPr>
            <p:spPr>
              <a:xfrm>
                <a:off x="3691280" y="3809277"/>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5" name="Triangle 4">
                <a:extLst>
                  <a:ext uri="{FF2B5EF4-FFF2-40B4-BE49-F238E27FC236}">
                    <a16:creationId xmlns:a16="http://schemas.microsoft.com/office/drawing/2014/main" id="{6E506226-8005-6940-0BF4-7B642FE35303}"/>
                  </a:ext>
                </a:extLst>
              </p:cNvPr>
              <p:cNvSpPr>
                <a:spLocks noRot="1" noChangeAspect="1" noMove="1" noResize="1" noEditPoints="1" noAdjustHandles="1" noChangeArrowheads="1" noChangeShapeType="1" noTextEdit="1"/>
              </p:cNvSpPr>
              <p:nvPr/>
            </p:nvSpPr>
            <p:spPr>
              <a:xfrm>
                <a:off x="3691280" y="3809277"/>
                <a:ext cx="1752600" cy="1325563"/>
              </a:xfrm>
              <a:prstGeom prst="triangle">
                <a:avLst/>
              </a:prstGeom>
              <a:blipFill>
                <a:blip r:embed="rId4"/>
                <a:stretch>
                  <a:fillRect/>
                </a:stretch>
              </a:blipFill>
              <a:ln>
                <a:noFill/>
              </a:ln>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70EB142E-D6EB-C672-91BA-68259D7DE7B5}"/>
              </a:ext>
            </a:extLst>
          </p:cNvPr>
          <p:cNvCxnSpPr>
            <a:cxnSpLocks/>
          </p:cNvCxnSpPr>
          <p:nvPr/>
        </p:nvCxnSpPr>
        <p:spPr>
          <a:xfrm>
            <a:off x="3237712" y="2140791"/>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30EBFE-EF60-11C2-4882-C34398D82DEB}"/>
              </a:ext>
            </a:extLst>
          </p:cNvPr>
          <p:cNvCxnSpPr>
            <a:cxnSpLocks/>
            <a:endCxn id="5" idx="0"/>
          </p:cNvCxnSpPr>
          <p:nvPr/>
        </p:nvCxnSpPr>
        <p:spPr>
          <a:xfrm>
            <a:off x="3237712" y="2461196"/>
            <a:ext cx="1329868" cy="134808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9F38BAFE-1A28-5668-D55F-3BF036054FDE}"/>
              </a:ext>
            </a:extLst>
          </p:cNvPr>
          <p:cNvSpPr/>
          <p:nvPr/>
        </p:nvSpPr>
        <p:spPr>
          <a:xfrm>
            <a:off x="5425832" y="3105598"/>
            <a:ext cx="3890901" cy="1100415"/>
          </a:xfrm>
          <a:prstGeom prst="rightArrow">
            <a:avLst>
              <a:gd name="adj1" fmla="val 41148"/>
              <a:gd name="adj2" fmla="val 64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riangle 10">
                <a:extLst>
                  <a:ext uri="{FF2B5EF4-FFF2-40B4-BE49-F238E27FC236}">
                    <a16:creationId xmlns:a16="http://schemas.microsoft.com/office/drawing/2014/main" id="{B78A842D-1638-4AF5-F666-1EF63C288B8E}"/>
                  </a:ext>
                </a:extLst>
              </p:cNvPr>
              <p:cNvSpPr/>
              <p:nvPr/>
            </p:nvSpPr>
            <p:spPr>
              <a:xfrm>
                <a:off x="10205820" y="3631477"/>
                <a:ext cx="1752600" cy="132556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000" i="1" dirty="0" smtClean="0">
                              <a:latin typeface="Cambria Math" panose="02040503050406030204" pitchFamily="18" charset="0"/>
                            </a:rPr>
                          </m:ctrlPr>
                        </m:sSubPr>
                        <m:e>
                          <m:r>
                            <a:rPr lang="en-US" sz="3000" i="1" dirty="0" smtClean="0">
                              <a:latin typeface="Cambria Math" panose="02040503050406030204" pitchFamily="18" charset="0"/>
                            </a:rPr>
                            <m:t>𝐶</m:t>
                          </m:r>
                        </m:e>
                        <m:sub>
                          <m:r>
                            <a:rPr lang="en-US" sz="3000" b="0" i="1" dirty="0" smtClean="0">
                              <a:latin typeface="Cambria Math" panose="02040503050406030204" pitchFamily="18" charset="0"/>
                            </a:rPr>
                            <m:t>1</m:t>
                          </m:r>
                        </m:sub>
                      </m:sSub>
                    </m:oMath>
                  </m:oMathPara>
                </a14:m>
                <a:endParaRPr lang="en-US" sz="3000" dirty="0"/>
              </a:p>
            </p:txBody>
          </p:sp>
        </mc:Choice>
        <mc:Fallback xmlns="">
          <p:sp>
            <p:nvSpPr>
              <p:cNvPr id="11" name="Triangle 10">
                <a:extLst>
                  <a:ext uri="{FF2B5EF4-FFF2-40B4-BE49-F238E27FC236}">
                    <a16:creationId xmlns:a16="http://schemas.microsoft.com/office/drawing/2014/main" id="{B78A842D-1638-4AF5-F666-1EF63C288B8E}"/>
                  </a:ext>
                </a:extLst>
              </p:cNvPr>
              <p:cNvSpPr>
                <a:spLocks noRot="1" noChangeAspect="1" noMove="1" noResize="1" noEditPoints="1" noAdjustHandles="1" noChangeArrowheads="1" noChangeShapeType="1" noTextEdit="1"/>
              </p:cNvSpPr>
              <p:nvPr/>
            </p:nvSpPr>
            <p:spPr>
              <a:xfrm>
                <a:off x="10205820" y="3631477"/>
                <a:ext cx="1752600" cy="1325563"/>
              </a:xfrm>
              <a:prstGeom prst="triangle">
                <a:avLst/>
              </a:prstGeom>
              <a:blipFill>
                <a:blip r:embed="rId5"/>
                <a:stretch>
                  <a:fillRect/>
                </a:stretch>
              </a:blipFill>
              <a:ln>
                <a:noFill/>
              </a:ln>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61C421A-D76F-F59A-AAC2-3817B7076D21}"/>
              </a:ext>
            </a:extLst>
          </p:cNvPr>
          <p:cNvCxnSpPr>
            <a:cxnSpLocks/>
          </p:cNvCxnSpPr>
          <p:nvPr/>
        </p:nvCxnSpPr>
        <p:spPr>
          <a:xfrm>
            <a:off x="9752252" y="1962991"/>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8A3825-CD3D-41E4-FF44-C2240410EBD7}"/>
              </a:ext>
            </a:extLst>
          </p:cNvPr>
          <p:cNvCxnSpPr>
            <a:cxnSpLocks/>
            <a:endCxn id="11" idx="0"/>
          </p:cNvCxnSpPr>
          <p:nvPr/>
        </p:nvCxnSpPr>
        <p:spPr>
          <a:xfrm>
            <a:off x="9752252" y="2283396"/>
            <a:ext cx="1329868" cy="134808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4245F75-C189-CD6F-1914-88474EDBBC8E}"/>
                  </a:ext>
                </a:extLst>
              </p:cNvPr>
              <p:cNvSpPr txBox="1"/>
              <p:nvPr/>
            </p:nvSpPr>
            <p:spPr>
              <a:xfrm>
                <a:off x="5546535" y="2300993"/>
                <a:ext cx="2859986" cy="892552"/>
              </a:xfrm>
              <a:prstGeom prst="rect">
                <a:avLst/>
              </a:prstGeom>
              <a:noFill/>
            </p:spPr>
            <p:txBody>
              <a:bodyPr wrap="square" rtlCol="0">
                <a:spAutoFit/>
              </a:bodyPr>
              <a:lstStyle/>
              <a:p>
                <a:pPr algn="ctr"/>
                <a:r>
                  <a:rPr lang="en-US" sz="2600" dirty="0"/>
                  <a:t>Delete gates of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𝐶</m:t>
                        </m:r>
                      </m:e>
                      <m:sub>
                        <m:r>
                          <a:rPr lang="en-US" sz="2600" b="0" i="1" smtClean="0">
                            <a:latin typeface="Cambria Math" panose="02040503050406030204" pitchFamily="18" charset="0"/>
                          </a:rPr>
                          <m:t>0</m:t>
                        </m:r>
                      </m:sub>
                    </m:sSub>
                  </m:oMath>
                </a14:m>
                <a:r>
                  <a:rPr lang="en-US" sz="2600" dirty="0"/>
                  <a:t>one gate a time</a:t>
                </a:r>
              </a:p>
            </p:txBody>
          </p:sp>
        </mc:Choice>
        <mc:Fallback xmlns="">
          <p:sp>
            <p:nvSpPr>
              <p:cNvPr id="15" name="TextBox 14">
                <a:extLst>
                  <a:ext uri="{FF2B5EF4-FFF2-40B4-BE49-F238E27FC236}">
                    <a16:creationId xmlns:a16="http://schemas.microsoft.com/office/drawing/2014/main" id="{54245F75-C189-CD6F-1914-88474EDBBC8E}"/>
                  </a:ext>
                </a:extLst>
              </p:cNvPr>
              <p:cNvSpPr txBox="1">
                <a:spLocks noRot="1" noChangeAspect="1" noMove="1" noResize="1" noEditPoints="1" noAdjustHandles="1" noChangeArrowheads="1" noChangeShapeType="1" noTextEdit="1"/>
              </p:cNvSpPr>
              <p:nvPr/>
            </p:nvSpPr>
            <p:spPr>
              <a:xfrm>
                <a:off x="5546535" y="2300993"/>
                <a:ext cx="2859986" cy="892552"/>
              </a:xfrm>
              <a:prstGeom prst="rect">
                <a:avLst/>
              </a:prstGeom>
              <a:blipFill>
                <a:blip r:embed="rId6"/>
                <a:stretch>
                  <a:fillRect t="-5556" b="-1666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1848AB2E-C07F-0288-C1A1-26675D356576}"/>
              </a:ext>
            </a:extLst>
          </p:cNvPr>
          <p:cNvSpPr txBox="1"/>
          <p:nvPr/>
        </p:nvSpPr>
        <p:spPr>
          <a:xfrm>
            <a:off x="2590800" y="1703120"/>
            <a:ext cx="2207297" cy="492443"/>
          </a:xfrm>
          <a:prstGeom prst="rect">
            <a:avLst/>
          </a:prstGeom>
          <a:noFill/>
        </p:spPr>
        <p:txBody>
          <a:bodyPr wrap="square" rtlCol="0">
            <a:spAutoFit/>
          </a:bodyPr>
          <a:lstStyle/>
          <a:p>
            <a:r>
              <a:rPr lang="en-US" sz="2600" dirty="0"/>
              <a:t>Output</a:t>
            </a:r>
          </a:p>
        </p:txBody>
      </p:sp>
      <p:sp>
        <p:nvSpPr>
          <p:cNvPr id="17" name="TextBox 16">
            <a:extLst>
              <a:ext uri="{FF2B5EF4-FFF2-40B4-BE49-F238E27FC236}">
                <a16:creationId xmlns:a16="http://schemas.microsoft.com/office/drawing/2014/main" id="{E97C616F-4261-DDB6-A697-74AD23D30B04}"/>
              </a:ext>
            </a:extLst>
          </p:cNvPr>
          <p:cNvSpPr txBox="1"/>
          <p:nvPr/>
        </p:nvSpPr>
        <p:spPr>
          <a:xfrm>
            <a:off x="9146503" y="1489950"/>
            <a:ext cx="2207297" cy="492443"/>
          </a:xfrm>
          <a:prstGeom prst="rect">
            <a:avLst/>
          </a:prstGeom>
          <a:noFill/>
        </p:spPr>
        <p:txBody>
          <a:bodyPr wrap="square" rtlCol="0">
            <a:spAutoFit/>
          </a:bodyPr>
          <a:lstStyle/>
          <a:p>
            <a:r>
              <a:rPr lang="en-US" sz="2600" dirty="0"/>
              <a:t>Output</a:t>
            </a:r>
          </a:p>
        </p:txBody>
      </p:sp>
    </p:spTree>
    <p:extLst>
      <p:ext uri="{BB962C8B-B14F-4D97-AF65-F5344CB8AC3E}">
        <p14:creationId xmlns:p14="http://schemas.microsoft.com/office/powerpoint/2010/main" val="31555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1" grpId="0" animBg="1"/>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BC27-8A11-7533-10F4-9417CF8ACCF1}"/>
              </a:ext>
            </a:extLst>
          </p:cNvPr>
          <p:cNvSpPr>
            <a:spLocks noGrp="1"/>
          </p:cNvSpPr>
          <p:nvPr>
            <p:ph type="title"/>
          </p:nvPr>
        </p:nvSpPr>
        <p:spPr/>
        <p:txBody>
          <a:bodyPr/>
          <a:lstStyle/>
          <a:p>
            <a:r>
              <a:rPr lang="en-US" dirty="0"/>
              <a:t>Indistinguishability Security, as a </a:t>
            </a:r>
            <a:r>
              <a:rPr lang="en-US" b="1" dirty="0"/>
              <a:t>Game</a:t>
            </a:r>
          </a:p>
        </p:txBody>
      </p:sp>
      <p:pic>
        <p:nvPicPr>
          <p:cNvPr id="6" name="Picture 5" descr="A picture containing drawing&#10;&#10;Description automatically generated">
            <a:extLst>
              <a:ext uri="{FF2B5EF4-FFF2-40B4-BE49-F238E27FC236}">
                <a16:creationId xmlns:a16="http://schemas.microsoft.com/office/drawing/2014/main" id="{26AD7747-B37B-7441-1200-00F4DA401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742" y="1695425"/>
            <a:ext cx="851652" cy="898130"/>
          </a:xfrm>
          <a:prstGeom prst="rect">
            <a:avLst/>
          </a:prstGeom>
        </p:spPr>
      </p:pic>
      <p:pic>
        <p:nvPicPr>
          <p:cNvPr id="7" name="Picture 6">
            <a:extLst>
              <a:ext uri="{FF2B5EF4-FFF2-40B4-BE49-F238E27FC236}">
                <a16:creationId xmlns:a16="http://schemas.microsoft.com/office/drawing/2014/main" id="{53EA0A84-D947-38FC-4A69-6F53404A3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46602" y="1695424"/>
            <a:ext cx="786298" cy="898131"/>
          </a:xfrm>
          <a:prstGeom prst="rect">
            <a:avLst/>
          </a:prstGeom>
        </p:spPr>
      </p:pic>
      <p:cxnSp>
        <p:nvCxnSpPr>
          <p:cNvPr id="8" name="Straight Connector 7">
            <a:extLst>
              <a:ext uri="{FF2B5EF4-FFF2-40B4-BE49-F238E27FC236}">
                <a16:creationId xmlns:a16="http://schemas.microsoft.com/office/drawing/2014/main" id="{5ABF43B5-6336-B317-A60A-ACB472067C95}"/>
              </a:ext>
            </a:extLst>
          </p:cNvPr>
          <p:cNvCxnSpPr>
            <a:cxnSpLocks/>
          </p:cNvCxnSpPr>
          <p:nvPr/>
        </p:nvCxnSpPr>
        <p:spPr>
          <a:xfrm flipH="1">
            <a:off x="3920907" y="2649473"/>
            <a:ext cx="1866378"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DB4844-3A8B-530C-DD97-3F3EE9B0607D}"/>
              </a:ext>
            </a:extLst>
          </p:cNvPr>
          <p:cNvCxnSpPr>
            <a:cxnSpLocks/>
          </p:cNvCxnSpPr>
          <p:nvPr/>
        </p:nvCxnSpPr>
        <p:spPr>
          <a:xfrm flipH="1">
            <a:off x="3985998" y="4630693"/>
            <a:ext cx="1866378"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18F449-18A7-2D5B-FB3F-2B33F444FABB}"/>
              </a:ext>
            </a:extLst>
          </p:cNvPr>
          <p:cNvCxnSpPr>
            <a:cxnSpLocks/>
          </p:cNvCxnSpPr>
          <p:nvPr/>
        </p:nvCxnSpPr>
        <p:spPr>
          <a:xfrm>
            <a:off x="3920907" y="3640083"/>
            <a:ext cx="1931469"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E76CE3D-D7B5-A7DC-E21B-C3B09AA825F7}"/>
                  </a:ext>
                </a:extLst>
              </p:cNvPr>
              <p:cNvSpPr txBox="1"/>
              <p:nvPr/>
            </p:nvSpPr>
            <p:spPr>
              <a:xfrm>
                <a:off x="4389642" y="2190290"/>
                <a:ext cx="92890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r>
                            <a:rPr lang="en-US" sz="2800" b="0" i="1" smtClean="0">
                              <a:solidFill>
                                <a:srgbClr val="FF0000"/>
                              </a:solidFill>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𝐶</m:t>
                          </m:r>
                        </m:e>
                        <m:sub>
                          <m:r>
                            <a:rPr lang="en-US" sz="2800" b="0" i="1" smtClean="0">
                              <a:solidFill>
                                <a:schemeClr val="accent1"/>
                              </a:solidFill>
                              <a:latin typeface="Cambria Math" panose="02040503050406030204" pitchFamily="18" charset="0"/>
                            </a:rPr>
                            <m:t>1</m:t>
                          </m:r>
                        </m:sub>
                      </m:sSub>
                    </m:oMath>
                  </m:oMathPara>
                </a14:m>
                <a:endParaRPr lang="en-US" sz="2800" dirty="0"/>
              </a:p>
            </p:txBody>
          </p:sp>
        </mc:Choice>
        <mc:Fallback xmlns="">
          <p:sp>
            <p:nvSpPr>
              <p:cNvPr id="11" name="TextBox 10">
                <a:extLst>
                  <a:ext uri="{FF2B5EF4-FFF2-40B4-BE49-F238E27FC236}">
                    <a16:creationId xmlns:a16="http://schemas.microsoft.com/office/drawing/2014/main" id="{2E76CE3D-D7B5-A7DC-E21B-C3B09AA825F7}"/>
                  </a:ext>
                </a:extLst>
              </p:cNvPr>
              <p:cNvSpPr txBox="1">
                <a:spLocks noRot="1" noChangeAspect="1" noMove="1" noResize="1" noEditPoints="1" noAdjustHandles="1" noChangeArrowheads="1" noChangeShapeType="1" noTextEdit="1"/>
              </p:cNvSpPr>
              <p:nvPr/>
            </p:nvSpPr>
            <p:spPr>
              <a:xfrm>
                <a:off x="4389642" y="2190290"/>
                <a:ext cx="928908" cy="430887"/>
              </a:xfrm>
              <a:prstGeom prst="rect">
                <a:avLst/>
              </a:prstGeom>
              <a:blipFill>
                <a:blip r:embed="rId5"/>
                <a:stretch>
                  <a:fillRect l="-8108" r="-2703"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D6865B-6F61-D8F7-E794-C683298D4102}"/>
                  </a:ext>
                </a:extLst>
              </p:cNvPr>
              <p:cNvSpPr txBox="1"/>
              <p:nvPr/>
            </p:nvSpPr>
            <p:spPr>
              <a:xfrm>
                <a:off x="3985998" y="3061184"/>
                <a:ext cx="1931469" cy="5600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𝑖𝑂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𝑏</m:t>
                          </m:r>
                        </m:sub>
                      </m:sSub>
                      <m:r>
                        <a:rPr lang="en-US" sz="2800" b="0" i="1" smtClean="0">
                          <a:latin typeface="Cambria Math" panose="02040503050406030204" pitchFamily="18" charset="0"/>
                        </a:rPr>
                        <m:t>)</m:t>
                      </m:r>
                    </m:oMath>
                  </m:oMathPara>
                </a14:m>
                <a:endParaRPr lang="en-US" sz="2800" dirty="0"/>
              </a:p>
            </p:txBody>
          </p:sp>
        </mc:Choice>
        <mc:Fallback xmlns="">
          <p:sp>
            <p:nvSpPr>
              <p:cNvPr id="12" name="TextBox 11">
                <a:extLst>
                  <a:ext uri="{FF2B5EF4-FFF2-40B4-BE49-F238E27FC236}">
                    <a16:creationId xmlns:a16="http://schemas.microsoft.com/office/drawing/2014/main" id="{4ED6865B-6F61-D8F7-E794-C683298D4102}"/>
                  </a:ext>
                </a:extLst>
              </p:cNvPr>
              <p:cNvSpPr txBox="1">
                <a:spLocks noRot="1" noChangeAspect="1" noMove="1" noResize="1" noEditPoints="1" noAdjustHandles="1" noChangeArrowheads="1" noChangeShapeType="1" noTextEdit="1"/>
              </p:cNvSpPr>
              <p:nvPr/>
            </p:nvSpPr>
            <p:spPr>
              <a:xfrm>
                <a:off x="3985998" y="3061184"/>
                <a:ext cx="1931469" cy="560090"/>
              </a:xfrm>
              <a:prstGeom prst="rect">
                <a:avLst/>
              </a:prstGeom>
              <a:blipFill>
                <a:blip r:embed="rId6"/>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57FA4D7-60CD-7FA9-F0F2-10508D303DD8}"/>
                  </a:ext>
                </a:extLst>
              </p:cNvPr>
              <p:cNvSpPr txBox="1"/>
              <p:nvPr/>
            </p:nvSpPr>
            <p:spPr>
              <a:xfrm>
                <a:off x="3807503" y="4051794"/>
                <a:ext cx="225395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𝑏</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∈{0,1}</m:t>
                      </m:r>
                    </m:oMath>
                  </m:oMathPara>
                </a14:m>
                <a:endParaRPr lang="en-US" sz="2800" dirty="0"/>
              </a:p>
            </p:txBody>
          </p:sp>
        </mc:Choice>
        <mc:Fallback xmlns="">
          <p:sp>
            <p:nvSpPr>
              <p:cNvPr id="13" name="TextBox 12">
                <a:extLst>
                  <a:ext uri="{FF2B5EF4-FFF2-40B4-BE49-F238E27FC236}">
                    <a16:creationId xmlns:a16="http://schemas.microsoft.com/office/drawing/2014/main" id="{657FA4D7-60CD-7FA9-F0F2-10508D303DD8}"/>
                  </a:ext>
                </a:extLst>
              </p:cNvPr>
              <p:cNvSpPr txBox="1">
                <a:spLocks noRot="1" noChangeAspect="1" noMove="1" noResize="1" noEditPoints="1" noAdjustHandles="1" noChangeArrowheads="1" noChangeShapeType="1" noTextEdit="1"/>
              </p:cNvSpPr>
              <p:nvPr/>
            </p:nvSpPr>
            <p:spPr>
              <a:xfrm>
                <a:off x="3807503" y="4051794"/>
                <a:ext cx="2253959" cy="523220"/>
              </a:xfrm>
              <a:prstGeom prst="rect">
                <a:avLst/>
              </a:prstGeom>
              <a:blipFill>
                <a:blip r:embed="rId7"/>
                <a:stretch>
                  <a:fillRect b="-19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274992E-614D-A4CC-C7D6-65B4837AC6FA}"/>
                  </a:ext>
                </a:extLst>
              </p:cNvPr>
              <p:cNvSpPr txBox="1"/>
              <p:nvPr/>
            </p:nvSpPr>
            <p:spPr>
              <a:xfrm>
                <a:off x="7385071" y="2988008"/>
                <a:ext cx="170936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𝑏</m:t>
                      </m:r>
                      <m:r>
                        <a:rPr lang="en-US" sz="2800" b="0" i="1" smtClean="0">
                          <a:latin typeface="Cambria Math" panose="02040503050406030204" pitchFamily="18" charset="0"/>
                        </a:rPr>
                        <m:t>←{0,1}</m:t>
                      </m:r>
                    </m:oMath>
                  </m:oMathPara>
                </a14:m>
                <a:endParaRPr lang="en-US" sz="2800" dirty="0"/>
              </a:p>
            </p:txBody>
          </p:sp>
        </mc:Choice>
        <mc:Fallback xmlns="">
          <p:sp>
            <p:nvSpPr>
              <p:cNvPr id="15" name="TextBox 14">
                <a:extLst>
                  <a:ext uri="{FF2B5EF4-FFF2-40B4-BE49-F238E27FC236}">
                    <a16:creationId xmlns:a16="http://schemas.microsoft.com/office/drawing/2014/main" id="{C274992E-614D-A4CC-C7D6-65B4837AC6FA}"/>
                  </a:ext>
                </a:extLst>
              </p:cNvPr>
              <p:cNvSpPr txBox="1">
                <a:spLocks noRot="1" noChangeAspect="1" noMove="1" noResize="1" noEditPoints="1" noAdjustHandles="1" noChangeArrowheads="1" noChangeShapeType="1" noTextEdit="1"/>
              </p:cNvSpPr>
              <p:nvPr/>
            </p:nvSpPr>
            <p:spPr>
              <a:xfrm>
                <a:off x="7385071" y="2988008"/>
                <a:ext cx="1709361" cy="523220"/>
              </a:xfrm>
              <a:prstGeom prst="rect">
                <a:avLst/>
              </a:prstGeom>
              <a:blipFill>
                <a:blip r:embed="rId8"/>
                <a:stretch>
                  <a:fillRect r="-1471"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6EC4AB3-7BF2-61AE-5E48-76F9576E9C30}"/>
                  </a:ext>
                </a:extLst>
              </p:cNvPr>
              <p:cNvSpPr txBox="1"/>
              <p:nvPr/>
            </p:nvSpPr>
            <p:spPr>
              <a:xfrm>
                <a:off x="6563644" y="3979584"/>
                <a:ext cx="4138511" cy="954107"/>
              </a:xfrm>
              <a:prstGeom prst="rect">
                <a:avLst/>
              </a:prstGeom>
              <a:noFill/>
            </p:spPr>
            <p:txBody>
              <a:bodyPr wrap="square">
                <a:spAutoFit/>
              </a:bodyPr>
              <a:lstStyle/>
              <a:p>
                <a:pPr algn="ctr"/>
                <a:r>
                  <a:rPr lang="en-US" sz="2800" dirty="0"/>
                  <a:t>If </a:t>
                </a:r>
                <a14:m>
                  <m:oMath xmlns:m="http://schemas.openxmlformats.org/officeDocument/2006/math">
                    <m:r>
                      <a:rPr lang="en-US" sz="2800" b="1"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𝒙</m:t>
                    </m:r>
                    <m:r>
                      <a:rPr lang="en-US" sz="2800" b="1" i="1" smtClean="0">
                        <a:solidFill>
                          <a:srgbClr val="FF0000"/>
                        </a:solidFill>
                        <a:latin typeface="Cambria Math" panose="02040503050406030204" pitchFamily="18" charset="0"/>
                      </a:rPr>
                      <m:t> </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𝑪</m:t>
                        </m:r>
                      </m:e>
                      <m:sub>
                        <m:r>
                          <a:rPr lang="en-US" sz="2800" b="1" i="1">
                            <a:solidFill>
                              <a:srgbClr val="FF0000"/>
                            </a:solidFill>
                            <a:latin typeface="Cambria Math" panose="02040503050406030204" pitchFamily="18" charset="0"/>
                          </a:rPr>
                          <m:t>𝟎</m:t>
                        </m:r>
                      </m:sub>
                    </m:sSub>
                    <m:d>
                      <m:dPr>
                        <m:ctrlPr>
                          <a:rPr lang="en-US" sz="2800" b="1" i="1" smtClean="0">
                            <a:solidFill>
                              <a:srgbClr val="FF0000"/>
                            </a:solidFill>
                            <a:latin typeface="Cambria Math" panose="02040503050406030204" pitchFamily="18" charset="0"/>
                          </a:rPr>
                        </m:ctrlPr>
                      </m:dPr>
                      <m:e>
                        <m:r>
                          <a:rPr lang="en-US" sz="2800" b="1" i="1" smtClean="0">
                            <a:solidFill>
                              <a:srgbClr val="FF0000"/>
                            </a:solidFill>
                            <a:latin typeface="Cambria Math" panose="02040503050406030204" pitchFamily="18" charset="0"/>
                          </a:rPr>
                          <m:t>𝒙</m:t>
                        </m:r>
                      </m:e>
                    </m:d>
                    <m:r>
                      <a:rPr lang="en-US" sz="2800" b="1" i="1" smtClean="0">
                        <a:solidFill>
                          <a:srgbClr val="FF0000"/>
                        </a:solidFill>
                        <a:latin typeface="Cambria Math" panose="02040503050406030204" pitchFamily="18" charset="0"/>
                      </a:rPr>
                      <m:t>=</m:t>
                    </m:r>
                    <m:sSub>
                      <m:sSubPr>
                        <m:ctrlPr>
                          <a:rPr lang="en-US" sz="2800" b="1" i="1">
                            <a:solidFill>
                              <a:schemeClr val="accent1"/>
                            </a:solidFill>
                            <a:latin typeface="Cambria Math" panose="02040503050406030204" pitchFamily="18" charset="0"/>
                          </a:rPr>
                        </m:ctrlPr>
                      </m:sSubPr>
                      <m:e>
                        <m:r>
                          <a:rPr lang="en-US" sz="2800" b="1" i="1">
                            <a:solidFill>
                              <a:schemeClr val="accent1"/>
                            </a:solidFill>
                            <a:latin typeface="Cambria Math" panose="02040503050406030204" pitchFamily="18" charset="0"/>
                          </a:rPr>
                          <m:t>𝑪</m:t>
                        </m:r>
                      </m:e>
                      <m:sub>
                        <m:r>
                          <a:rPr lang="en-US" sz="2800" b="1" i="1">
                            <a:solidFill>
                              <a:schemeClr val="accent1"/>
                            </a:solidFill>
                            <a:latin typeface="Cambria Math" panose="02040503050406030204" pitchFamily="18" charset="0"/>
                          </a:rPr>
                          <m:t>𝟏</m:t>
                        </m:r>
                      </m:sub>
                    </m:sSub>
                    <m:d>
                      <m:dPr>
                        <m:ctrlPr>
                          <a:rPr lang="en-US" sz="2800" b="1" i="1" smtClean="0">
                            <a:solidFill>
                              <a:schemeClr val="accent1"/>
                            </a:solidFill>
                            <a:latin typeface="Cambria Math" panose="02040503050406030204" pitchFamily="18" charset="0"/>
                          </a:rPr>
                        </m:ctrlPr>
                      </m:dPr>
                      <m:e>
                        <m:r>
                          <a:rPr lang="en-US" sz="2800" b="1" i="1" smtClean="0">
                            <a:solidFill>
                              <a:schemeClr val="accent1"/>
                            </a:solidFill>
                            <a:latin typeface="Cambria Math" panose="02040503050406030204" pitchFamily="18" charset="0"/>
                          </a:rPr>
                          <m:t>𝒙</m:t>
                        </m:r>
                      </m:e>
                    </m:d>
                    <m:r>
                      <a:rPr lang="en-US" sz="2800" b="0" i="1" smtClean="0">
                        <a:solidFill>
                          <a:schemeClr val="accent1"/>
                        </a:solidFill>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oMath>
                </a14:m>
                <a:r>
                  <a:rPr lang="en-US" sz="2800" dirty="0"/>
                  <a:t>, adversary wins</a:t>
                </a:r>
              </a:p>
            </p:txBody>
          </p:sp>
        </mc:Choice>
        <mc:Fallback xmlns="">
          <p:sp>
            <p:nvSpPr>
              <p:cNvPr id="16" name="TextBox 15">
                <a:extLst>
                  <a:ext uri="{FF2B5EF4-FFF2-40B4-BE49-F238E27FC236}">
                    <a16:creationId xmlns:a16="http://schemas.microsoft.com/office/drawing/2014/main" id="{76EC4AB3-7BF2-61AE-5E48-76F9576E9C30}"/>
                  </a:ext>
                </a:extLst>
              </p:cNvPr>
              <p:cNvSpPr txBox="1">
                <a:spLocks noRot="1" noChangeAspect="1" noMove="1" noResize="1" noEditPoints="1" noAdjustHandles="1" noChangeArrowheads="1" noChangeShapeType="1" noTextEdit="1"/>
              </p:cNvSpPr>
              <p:nvPr/>
            </p:nvSpPr>
            <p:spPr>
              <a:xfrm>
                <a:off x="6563644" y="3979584"/>
                <a:ext cx="4138511" cy="954107"/>
              </a:xfrm>
              <a:prstGeom prst="rect">
                <a:avLst/>
              </a:prstGeom>
              <a:blipFill>
                <a:blip r:embed="rId9"/>
                <a:stretch>
                  <a:fillRect t="-657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5ABA4F2A-B7AE-3DC8-7D60-F900846CFE0A}"/>
                  </a:ext>
                </a:extLst>
              </p:cNvPr>
              <p:cNvSpPr/>
              <p:nvPr/>
            </p:nvSpPr>
            <p:spPr>
              <a:xfrm>
                <a:off x="1590271" y="5162575"/>
                <a:ext cx="6527650" cy="95410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800" b="0" i="1" smtClean="0">
                          <a:solidFill>
                            <a:schemeClr val="tx1"/>
                          </a:solidFill>
                          <a:latin typeface="Cambria Math" panose="02040503050406030204" pitchFamily="18" charset="0"/>
                        </a:rPr>
                        <m:t>Pr</m:t>
                      </m:r>
                      <m:d>
                        <m:dPr>
                          <m:begChr m:val="["/>
                          <m:endChr m:val="]"/>
                          <m:ctrlPr>
                            <a:rPr lang="en-US" sz="2800" b="0" i="1" smtClean="0">
                              <a:solidFill>
                                <a:schemeClr val="tx1"/>
                              </a:solidFill>
                              <a:latin typeface="Cambria Math" panose="02040503050406030204" pitchFamily="18" charset="0"/>
                            </a:rPr>
                          </m:ctrlPr>
                        </m:dPr>
                        <m:e>
                          <m:r>
                            <m:rPr>
                              <m:sty m:val="p"/>
                            </m:rPr>
                            <a:rPr lang="en-US" sz="2800" b="0" i="0" smtClean="0">
                              <a:solidFill>
                                <a:schemeClr val="tx1"/>
                              </a:solidFill>
                              <a:latin typeface="Cambria Math" panose="02040503050406030204" pitchFamily="18" charset="0"/>
                            </a:rPr>
                            <m:t>Adversary</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𝑤𝑖𝑛𝑠</m:t>
                          </m:r>
                        </m:e>
                      </m:d>
                      <m:r>
                        <a:rPr lang="en-US" sz="2800" b="0" i="1" smtClean="0">
                          <a:solidFill>
                            <a:schemeClr val="tx1"/>
                          </a:solidFill>
                          <a:latin typeface="Cambria Math" panose="02040503050406030204" pitchFamily="18" charset="0"/>
                        </a:rPr>
                        <m:t>≤</m:t>
                      </m:r>
                      <m:r>
                        <m:rPr>
                          <m:sty m:val="p"/>
                        </m:rPr>
                        <a:rPr lang="en-US" sz="2800" b="0" i="1" smtClean="0">
                          <a:solidFill>
                            <a:schemeClr val="tx1"/>
                          </a:solidFill>
                          <a:latin typeface="Cambria Math" panose="02040503050406030204" pitchFamily="18" charset="0"/>
                        </a:rPr>
                        <m:t>negl</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𝜆</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18" name="Rectangle 17">
                <a:extLst>
                  <a:ext uri="{FF2B5EF4-FFF2-40B4-BE49-F238E27FC236}">
                    <a16:creationId xmlns:a16="http://schemas.microsoft.com/office/drawing/2014/main" id="{5ABA4F2A-B7AE-3DC8-7D60-F900846CFE0A}"/>
                  </a:ext>
                </a:extLst>
              </p:cNvPr>
              <p:cNvSpPr>
                <a:spLocks noRot="1" noChangeAspect="1" noMove="1" noResize="1" noEditPoints="1" noAdjustHandles="1" noChangeArrowheads="1" noChangeShapeType="1" noTextEdit="1"/>
              </p:cNvSpPr>
              <p:nvPr/>
            </p:nvSpPr>
            <p:spPr>
              <a:xfrm>
                <a:off x="1590271" y="5162575"/>
                <a:ext cx="6527650" cy="954107"/>
              </a:xfrm>
              <a:prstGeom prst="rect">
                <a:avLst/>
              </a:prstGeom>
              <a:blipFill>
                <a:blip r:embed="rId10"/>
                <a:stretch>
                  <a:fillRect/>
                </a:stretch>
              </a:blipFill>
              <a:ln w="25400"/>
            </p:spPr>
            <p:txBody>
              <a:bodyPr/>
              <a:lstStyle/>
              <a:p>
                <a:r>
                  <a:rPr lang="en-US">
                    <a:noFill/>
                  </a:rPr>
                  <a:t> </a:t>
                </a:r>
              </a:p>
            </p:txBody>
          </p:sp>
        </mc:Fallback>
      </mc:AlternateContent>
      <p:sp>
        <p:nvSpPr>
          <p:cNvPr id="20" name="TextBox 19">
            <a:extLst>
              <a:ext uri="{FF2B5EF4-FFF2-40B4-BE49-F238E27FC236}">
                <a16:creationId xmlns:a16="http://schemas.microsoft.com/office/drawing/2014/main" id="{9543FAA7-1843-2435-6A7B-081668B70E7F}"/>
              </a:ext>
            </a:extLst>
          </p:cNvPr>
          <p:cNvSpPr txBox="1"/>
          <p:nvPr/>
        </p:nvSpPr>
        <p:spPr>
          <a:xfrm>
            <a:off x="1012026" y="2858162"/>
            <a:ext cx="2293296" cy="1200329"/>
          </a:xfrm>
          <a:prstGeom prst="rect">
            <a:avLst/>
          </a:prstGeom>
          <a:noFill/>
        </p:spPr>
        <p:txBody>
          <a:bodyPr wrap="square" rtlCol="0">
            <a:spAutoFit/>
          </a:bodyPr>
          <a:lstStyle/>
          <a:p>
            <a:pPr algn="ctr"/>
            <a:r>
              <a:rPr lang="en-US" sz="2400" dirty="0" err="1"/>
              <a:t>n.u</a:t>
            </a:r>
            <a:r>
              <a:rPr lang="en-US" sz="2400" dirty="0"/>
              <a:t>.</a:t>
            </a:r>
          </a:p>
          <a:p>
            <a:pPr algn="ctr"/>
            <a:r>
              <a:rPr lang="en-US" sz="2400" dirty="0"/>
              <a:t>Probabilistic Poly.-time</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83C0A4D-49D0-7ADF-341C-43159319AADA}"/>
                  </a:ext>
                </a:extLst>
              </p:cNvPr>
              <p:cNvSpPr/>
              <p:nvPr/>
            </p:nvSpPr>
            <p:spPr>
              <a:xfrm>
                <a:off x="5086856" y="5147058"/>
                <a:ext cx="6527650" cy="13255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rPr>
                  <a:t>Non-Falsifiability</a:t>
                </a:r>
              </a:p>
              <a:p>
                <a:pPr algn="ctr"/>
                <a:r>
                  <a:rPr lang="en-US" sz="2800" dirty="0">
                    <a:solidFill>
                      <a:srgbClr val="FF0000"/>
                    </a:solidFill>
                  </a:rPr>
                  <a:t>The challenger (judger) is inefficient. </a:t>
                </a:r>
              </a:p>
              <a:p>
                <a:pPr algn="ctr"/>
                <a:r>
                  <a:rPr lang="en-US" sz="2800" b="0" dirty="0">
                    <a:solidFill>
                      <a:srgbClr val="FF0000"/>
                    </a:solidFill>
                  </a:rPr>
                  <a:t>(</a:t>
                </a:r>
                <a14:m>
                  <m:oMath xmlns:m="http://schemas.openxmlformats.org/officeDocument/2006/math">
                    <m:sSup>
                      <m:sSupPr>
                        <m:ctrlPr>
                          <a:rPr lang="en-US" sz="2800" b="0" i="1" dirty="0" smtClean="0">
                            <a:solidFill>
                              <a:srgbClr val="FF0000"/>
                            </a:solidFill>
                            <a:latin typeface="Cambria Math" panose="02040503050406030204" pitchFamily="18" charset="0"/>
                          </a:rPr>
                        </m:ctrlPr>
                      </m:sSupPr>
                      <m:e>
                        <m:r>
                          <a:rPr lang="en-US" sz="2800" i="1" dirty="0" smtClean="0">
                            <a:solidFill>
                              <a:srgbClr val="FF0000"/>
                            </a:solidFill>
                            <a:latin typeface="Cambria Math" panose="02040503050406030204" pitchFamily="18" charset="0"/>
                          </a:rPr>
                          <m:t>2</m:t>
                        </m:r>
                      </m:e>
                      <m:sup>
                        <m:r>
                          <a:rPr lang="en-US" sz="2800" b="0" i="1" dirty="0" smtClean="0">
                            <a:solidFill>
                              <a:srgbClr val="FF0000"/>
                            </a:solidFill>
                            <a:latin typeface="Cambria Math" panose="02040503050406030204" pitchFamily="18" charset="0"/>
                          </a:rPr>
                          <m:t>|</m:t>
                        </m:r>
                        <m:r>
                          <a:rPr lang="en-US" sz="2800" b="0" i="1" dirty="0" smtClean="0">
                            <a:solidFill>
                              <a:srgbClr val="FF0000"/>
                            </a:solidFill>
                            <a:latin typeface="Cambria Math" panose="02040503050406030204" pitchFamily="18" charset="0"/>
                          </a:rPr>
                          <m:t>𝑥</m:t>
                        </m:r>
                        <m:r>
                          <a:rPr lang="en-US" sz="2800" b="0" i="1" dirty="0" smtClean="0">
                            <a:solidFill>
                              <a:srgbClr val="FF0000"/>
                            </a:solidFill>
                            <a:latin typeface="Cambria Math" panose="02040503050406030204" pitchFamily="18" charset="0"/>
                          </a:rPr>
                          <m:t>|</m:t>
                        </m:r>
                      </m:sup>
                    </m:sSup>
                  </m:oMath>
                </a14:m>
                <a:r>
                  <a:rPr lang="en-US" sz="2800" dirty="0">
                    <a:solidFill>
                      <a:srgbClr val="FF0000"/>
                    </a:solidFill>
                  </a:rPr>
                  <a:t>-time)</a:t>
                </a:r>
              </a:p>
            </p:txBody>
          </p:sp>
        </mc:Choice>
        <mc:Fallback xmlns="">
          <p:sp>
            <p:nvSpPr>
              <p:cNvPr id="21" name="Rectangle 20">
                <a:extLst>
                  <a:ext uri="{FF2B5EF4-FFF2-40B4-BE49-F238E27FC236}">
                    <a16:creationId xmlns:a16="http://schemas.microsoft.com/office/drawing/2014/main" id="{A83C0A4D-49D0-7ADF-341C-43159319AADA}"/>
                  </a:ext>
                </a:extLst>
              </p:cNvPr>
              <p:cNvSpPr>
                <a:spLocks noRot="1" noChangeAspect="1" noMove="1" noResize="1" noEditPoints="1" noAdjustHandles="1" noChangeArrowheads="1" noChangeShapeType="1" noTextEdit="1"/>
              </p:cNvSpPr>
              <p:nvPr/>
            </p:nvSpPr>
            <p:spPr>
              <a:xfrm>
                <a:off x="5086856" y="5147058"/>
                <a:ext cx="6527650" cy="1325562"/>
              </a:xfrm>
              <a:prstGeom prst="rect">
                <a:avLst/>
              </a:prstGeom>
              <a:blipFill>
                <a:blip r:embed="rId11"/>
                <a:stretch>
                  <a:fillRect t="-6542" b="-14019"/>
                </a:stretch>
              </a:blipFill>
              <a:ln w="25400">
                <a:solidFill>
                  <a:srgbClr val="FF0000"/>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B7914CF4-CC49-0307-8B53-F64F2F5C3B51}"/>
              </a:ext>
            </a:extLst>
          </p:cNvPr>
          <p:cNvSpPr txBox="1"/>
          <p:nvPr/>
        </p:nvSpPr>
        <p:spPr>
          <a:xfrm>
            <a:off x="8288977" y="668580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330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8" grpId="0" animBg="1"/>
      <p:bldP spid="18" grpId="1" animBg="1"/>
      <p:bldP spid="20" grpId="0"/>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2C960F0-328C-6C96-7CAC-5A37A6902401}"/>
                  </a:ext>
                </a:extLst>
              </p:cNvPr>
              <p:cNvSpPr>
                <a:spLocks noGrp="1"/>
              </p:cNvSpPr>
              <p:nvPr>
                <p:ph type="title"/>
              </p:nvPr>
            </p:nvSpPr>
            <p:spPr/>
            <p:txBody>
              <a:bodyPr/>
              <a:lstStyle/>
              <a:p>
                <a:r>
                  <a:rPr lang="en-US" dirty="0"/>
                  <a:t>More Details (I): Multi-arity </a:t>
                </a:r>
                <a14:m>
                  <m:oMath xmlns:m="http://schemas.openxmlformats.org/officeDocument/2006/math">
                    <m:r>
                      <a:rPr lang="en-US" b="0" i="1" smtClean="0">
                        <a:latin typeface="Cambria Math" panose="02040503050406030204" pitchFamily="18" charset="0"/>
                      </a:rPr>
                      <m:t>∧</m:t>
                    </m:r>
                  </m:oMath>
                </a14:m>
                <a:r>
                  <a:rPr lang="en-US" dirty="0"/>
                  <a:t>-Gate?</a:t>
                </a:r>
              </a:p>
            </p:txBody>
          </p:sp>
        </mc:Choice>
        <mc:Fallback xmlns="">
          <p:sp>
            <p:nvSpPr>
              <p:cNvPr id="2" name="Title 1">
                <a:extLst>
                  <a:ext uri="{FF2B5EF4-FFF2-40B4-BE49-F238E27FC236}">
                    <a16:creationId xmlns:a16="http://schemas.microsoft.com/office/drawing/2014/main" id="{62C960F0-328C-6C96-7CAC-5A37A6902401}"/>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8295841B-AA06-7B94-29F7-74F77C76CD1C}"/>
              </a:ext>
            </a:extLst>
          </p:cNvPr>
          <p:cNvCxnSpPr>
            <a:cxnSpLocks/>
          </p:cNvCxnSpPr>
          <p:nvPr/>
        </p:nvCxnSpPr>
        <p:spPr>
          <a:xfrm flipH="1">
            <a:off x="2294032" y="2418719"/>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1A59FA-342B-8204-B5AF-05310C809438}"/>
              </a:ext>
            </a:extLst>
          </p:cNvPr>
          <p:cNvCxnSpPr>
            <a:cxnSpLocks/>
            <a:stCxn id="7" idx="2"/>
          </p:cNvCxnSpPr>
          <p:nvPr/>
        </p:nvCxnSpPr>
        <p:spPr>
          <a:xfrm flipH="1">
            <a:off x="1736007" y="2271216"/>
            <a:ext cx="686863" cy="411537"/>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D1568D0-E79B-7C35-943A-0385770A8BF5}"/>
              </a:ext>
            </a:extLst>
          </p:cNvPr>
          <p:cNvCxnSpPr>
            <a:cxnSpLocks/>
          </p:cNvCxnSpPr>
          <p:nvPr/>
        </p:nvCxnSpPr>
        <p:spPr>
          <a:xfrm>
            <a:off x="2714965" y="1671415"/>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057C6558-50FE-B77D-8EDF-3C345B153777}"/>
                  </a:ext>
                </a:extLst>
              </p:cNvPr>
              <p:cNvSpPr/>
              <p:nvPr/>
            </p:nvSpPr>
            <p:spPr>
              <a:xfrm>
                <a:off x="2422870" y="1979120"/>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7" name="Oval 6">
                <a:extLst>
                  <a:ext uri="{FF2B5EF4-FFF2-40B4-BE49-F238E27FC236}">
                    <a16:creationId xmlns:a16="http://schemas.microsoft.com/office/drawing/2014/main" id="{057C6558-50FE-B77D-8EDF-3C345B153777}"/>
                  </a:ext>
                </a:extLst>
              </p:cNvPr>
              <p:cNvSpPr>
                <a:spLocks noRot="1" noChangeAspect="1" noMove="1" noResize="1" noEditPoints="1" noAdjustHandles="1" noChangeArrowheads="1" noChangeShapeType="1" noTextEdit="1"/>
              </p:cNvSpPr>
              <p:nvPr/>
            </p:nvSpPr>
            <p:spPr>
              <a:xfrm>
                <a:off x="2422870" y="1979120"/>
                <a:ext cx="584191" cy="584191"/>
              </a:xfrm>
              <a:prstGeom prst="ellipse">
                <a:avLst/>
              </a:prstGeom>
              <a:blipFill>
                <a:blip r:embed="rId3"/>
                <a:stretch>
                  <a:fillRect/>
                </a:stretch>
              </a:blipFill>
              <a:ln>
                <a:noFill/>
              </a:ln>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8EEE89B4-D64A-3327-FE6E-0658AF9D12C6}"/>
              </a:ext>
            </a:extLst>
          </p:cNvPr>
          <p:cNvCxnSpPr>
            <a:cxnSpLocks/>
          </p:cNvCxnSpPr>
          <p:nvPr/>
        </p:nvCxnSpPr>
        <p:spPr>
          <a:xfrm>
            <a:off x="2921508" y="2439658"/>
            <a:ext cx="214391" cy="316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902B47-22FA-58E0-E927-8C6FF4C72434}"/>
              </a:ext>
            </a:extLst>
          </p:cNvPr>
          <p:cNvCxnSpPr>
            <a:cxnSpLocks/>
          </p:cNvCxnSpPr>
          <p:nvPr/>
        </p:nvCxnSpPr>
        <p:spPr>
          <a:xfrm>
            <a:off x="2710874" y="2507835"/>
            <a:ext cx="0" cy="3289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066315-D7CE-9EDD-FFD7-ECEAA74A21E8}"/>
              </a:ext>
            </a:extLst>
          </p:cNvPr>
          <p:cNvCxnSpPr>
            <a:cxnSpLocks/>
          </p:cNvCxnSpPr>
          <p:nvPr/>
        </p:nvCxnSpPr>
        <p:spPr>
          <a:xfrm>
            <a:off x="2975056" y="2229609"/>
            <a:ext cx="575493" cy="3313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ight Arrow 16">
            <a:extLst>
              <a:ext uri="{FF2B5EF4-FFF2-40B4-BE49-F238E27FC236}">
                <a16:creationId xmlns:a16="http://schemas.microsoft.com/office/drawing/2014/main" id="{58F0A821-4E36-A8A8-0E07-D12EA98B6366}"/>
              </a:ext>
            </a:extLst>
          </p:cNvPr>
          <p:cNvSpPr/>
          <p:nvPr/>
        </p:nvSpPr>
        <p:spPr>
          <a:xfrm rot="5400000">
            <a:off x="2344187" y="3258069"/>
            <a:ext cx="775256" cy="510568"/>
          </a:xfrm>
          <a:prstGeom prst="rightArrow">
            <a:avLst>
              <a:gd name="adj1" fmla="val 41148"/>
              <a:gd name="adj2" fmla="val 64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18D5718C-9D7E-5D70-F7AF-A2142011ED07}"/>
                  </a:ext>
                </a:extLst>
              </p:cNvPr>
              <p:cNvSpPr/>
              <p:nvPr/>
            </p:nvSpPr>
            <p:spPr>
              <a:xfrm>
                <a:off x="2489231" y="4321522"/>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21" name="Oval 20">
                <a:extLst>
                  <a:ext uri="{FF2B5EF4-FFF2-40B4-BE49-F238E27FC236}">
                    <a16:creationId xmlns:a16="http://schemas.microsoft.com/office/drawing/2014/main" id="{18D5718C-9D7E-5D70-F7AF-A2142011ED07}"/>
                  </a:ext>
                </a:extLst>
              </p:cNvPr>
              <p:cNvSpPr>
                <a:spLocks noRot="1" noChangeAspect="1" noMove="1" noResize="1" noEditPoints="1" noAdjustHandles="1" noChangeArrowheads="1" noChangeShapeType="1" noTextEdit="1"/>
              </p:cNvSpPr>
              <p:nvPr/>
            </p:nvSpPr>
            <p:spPr>
              <a:xfrm>
                <a:off x="2489231" y="4321522"/>
                <a:ext cx="584191" cy="584191"/>
              </a:xfrm>
              <a:prstGeom prst="ellipse">
                <a:avLst/>
              </a:prstGeom>
              <a:blipFill>
                <a:blip r:embed="rId4"/>
                <a:stretch>
                  <a:fillRect/>
                </a:stretch>
              </a:blipFill>
              <a:ln>
                <a:noFill/>
              </a:ln>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1EEC5287-1765-4DCD-E237-6F1FED9AEA89}"/>
              </a:ext>
            </a:extLst>
          </p:cNvPr>
          <p:cNvCxnSpPr>
            <a:cxnSpLocks/>
          </p:cNvCxnSpPr>
          <p:nvPr/>
        </p:nvCxnSpPr>
        <p:spPr>
          <a:xfrm flipH="1">
            <a:off x="2338750" y="4751936"/>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5F298E0-3506-8BD9-7FB1-B34C57C02A61}"/>
              </a:ext>
            </a:extLst>
          </p:cNvPr>
          <p:cNvCxnSpPr>
            <a:cxnSpLocks/>
          </p:cNvCxnSpPr>
          <p:nvPr/>
        </p:nvCxnSpPr>
        <p:spPr>
          <a:xfrm>
            <a:off x="2991626" y="4722075"/>
            <a:ext cx="224927" cy="3671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08E8F641-B7FE-1622-093D-4996277D9B73}"/>
                  </a:ext>
                </a:extLst>
              </p:cNvPr>
              <p:cNvSpPr/>
              <p:nvPr/>
            </p:nvSpPr>
            <p:spPr>
              <a:xfrm>
                <a:off x="1961700" y="498117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26" name="Oval 25">
                <a:extLst>
                  <a:ext uri="{FF2B5EF4-FFF2-40B4-BE49-F238E27FC236}">
                    <a16:creationId xmlns:a16="http://schemas.microsoft.com/office/drawing/2014/main" id="{08E8F641-B7FE-1622-093D-4996277D9B73}"/>
                  </a:ext>
                </a:extLst>
              </p:cNvPr>
              <p:cNvSpPr>
                <a:spLocks noRot="1" noChangeAspect="1" noMove="1" noResize="1" noEditPoints="1" noAdjustHandles="1" noChangeArrowheads="1" noChangeShapeType="1" noTextEdit="1"/>
              </p:cNvSpPr>
              <p:nvPr/>
            </p:nvSpPr>
            <p:spPr>
              <a:xfrm>
                <a:off x="1961700" y="4981179"/>
                <a:ext cx="584191" cy="584191"/>
              </a:xfrm>
              <a:prstGeom prst="ellipse">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5648A09A-8E49-B4E9-C445-71D72239E852}"/>
                  </a:ext>
                </a:extLst>
              </p:cNvPr>
              <p:cNvSpPr/>
              <p:nvPr/>
            </p:nvSpPr>
            <p:spPr>
              <a:xfrm>
                <a:off x="3036375" y="498117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27" name="Oval 26">
                <a:extLst>
                  <a:ext uri="{FF2B5EF4-FFF2-40B4-BE49-F238E27FC236}">
                    <a16:creationId xmlns:a16="http://schemas.microsoft.com/office/drawing/2014/main" id="{5648A09A-8E49-B4E9-C445-71D72239E852}"/>
                  </a:ext>
                </a:extLst>
              </p:cNvPr>
              <p:cNvSpPr>
                <a:spLocks noRot="1" noChangeAspect="1" noMove="1" noResize="1" noEditPoints="1" noAdjustHandles="1" noChangeArrowheads="1" noChangeShapeType="1" noTextEdit="1"/>
              </p:cNvSpPr>
              <p:nvPr/>
            </p:nvSpPr>
            <p:spPr>
              <a:xfrm>
                <a:off x="3036375" y="4981179"/>
                <a:ext cx="584191" cy="584191"/>
              </a:xfrm>
              <a:prstGeom prst="ellipse">
                <a:avLst/>
              </a:prstGeom>
              <a:blipFill>
                <a:blip r:embed="rId6"/>
                <a:stretch>
                  <a:fillRect/>
                </a:stretch>
              </a:blipFill>
              <a:ln>
                <a:noFill/>
              </a:ln>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5841CC7-F32F-F505-CAAA-C537CA1860F6}"/>
              </a:ext>
            </a:extLst>
          </p:cNvPr>
          <p:cNvCxnSpPr>
            <a:cxnSpLocks/>
          </p:cNvCxnSpPr>
          <p:nvPr/>
        </p:nvCxnSpPr>
        <p:spPr>
          <a:xfrm flipH="1">
            <a:off x="1806709" y="5365913"/>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E3544B-517C-04A5-A5B4-6431ED6D96C8}"/>
              </a:ext>
            </a:extLst>
          </p:cNvPr>
          <p:cNvCxnSpPr>
            <a:cxnSpLocks/>
          </p:cNvCxnSpPr>
          <p:nvPr/>
        </p:nvCxnSpPr>
        <p:spPr>
          <a:xfrm>
            <a:off x="2421485" y="5336052"/>
            <a:ext cx="224927" cy="36712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EA76E68-CE37-96F9-2F75-CD11E5F7DD0D}"/>
              </a:ext>
            </a:extLst>
          </p:cNvPr>
          <p:cNvCxnSpPr>
            <a:cxnSpLocks/>
          </p:cNvCxnSpPr>
          <p:nvPr/>
        </p:nvCxnSpPr>
        <p:spPr>
          <a:xfrm flipH="1">
            <a:off x="2965792" y="5370804"/>
            <a:ext cx="195199" cy="33726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2318C24-C16C-186A-33D4-778BBBD1D979}"/>
              </a:ext>
            </a:extLst>
          </p:cNvPr>
          <p:cNvCxnSpPr>
            <a:cxnSpLocks/>
          </p:cNvCxnSpPr>
          <p:nvPr/>
        </p:nvCxnSpPr>
        <p:spPr>
          <a:xfrm>
            <a:off x="3522313" y="5467117"/>
            <a:ext cx="156136" cy="22336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86CB4C-CD2C-15F8-0EDC-B7D1B0EC3E5B}"/>
              </a:ext>
            </a:extLst>
          </p:cNvPr>
          <p:cNvSpPr txBox="1"/>
          <p:nvPr/>
        </p:nvSpPr>
        <p:spPr>
          <a:xfrm>
            <a:off x="5860806" y="1675635"/>
            <a:ext cx="4351425" cy="492443"/>
          </a:xfrm>
          <a:prstGeom prst="rect">
            <a:avLst/>
          </a:prstGeom>
          <a:noFill/>
        </p:spPr>
        <p:txBody>
          <a:bodyPr wrap="square" rtlCol="0">
            <a:spAutoFit/>
          </a:bodyPr>
          <a:lstStyle/>
          <a:p>
            <a:pPr algn="ctr"/>
            <a:r>
              <a:rPr lang="en-US" sz="2600" dirty="0"/>
              <a:t>We need small arity, because</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B44C8CA-4238-5A84-EFFA-7AAEDC6625FC}"/>
                  </a:ext>
                </a:extLst>
              </p:cNvPr>
              <p:cNvSpPr txBox="1"/>
              <p:nvPr/>
            </p:nvSpPr>
            <p:spPr>
              <a:xfrm>
                <a:off x="4686300" y="2350523"/>
                <a:ext cx="6856581" cy="492443"/>
              </a:xfrm>
              <a:prstGeom prst="rect">
                <a:avLst/>
              </a:prstGeom>
              <a:noFill/>
            </p:spPr>
            <p:txBody>
              <a:bodyPr wrap="square" rtlCol="0">
                <a:spAutoFit/>
              </a:bodyPr>
              <a:lstStyle/>
              <a:p>
                <a:pPr algn="ctr"/>
                <a14:m>
                  <m:oMath xmlns:m="http://schemas.openxmlformats.org/officeDocument/2006/math">
                    <m:r>
                      <a:rPr lang="en-US" sz="2600" i="1" dirty="0" smtClean="0">
                        <a:latin typeface="Cambria Math" panose="02040503050406030204" pitchFamily="18" charset="0"/>
                      </a:rPr>
                      <m:t>𝛿</m:t>
                    </m:r>
                    <m:r>
                      <a:rPr lang="en-US" sz="2600" b="0" i="1" dirty="0" smtClean="0">
                        <a:latin typeface="Cambria Math" panose="02040503050406030204" pitchFamily="18" charset="0"/>
                      </a:rPr>
                      <m:t>𝑖𝑂</m:t>
                    </m:r>
                  </m:oMath>
                </a14:m>
                <a:r>
                  <a:rPr lang="en-US" sz="2600" dirty="0"/>
                  <a:t> relies on </a:t>
                </a:r>
                <a:r>
                  <a:rPr lang="en-US" sz="2600" b="1" dirty="0" err="1"/>
                  <a:t>iO</a:t>
                </a:r>
                <a:r>
                  <a:rPr lang="en-US" sz="2600" b="1" dirty="0"/>
                  <a:t> for </a:t>
                </a:r>
                <a:r>
                  <a:rPr lang="en-US" sz="2600" b="1" dirty="0" err="1"/>
                  <a:t>ckt</a:t>
                </a:r>
                <a:r>
                  <a:rPr lang="en-US" sz="2600" dirty="0"/>
                  <a:t> to obfuscate each gate</a:t>
                </a:r>
              </a:p>
            </p:txBody>
          </p:sp>
        </mc:Choice>
        <mc:Fallback xmlns="">
          <p:sp>
            <p:nvSpPr>
              <p:cNvPr id="36" name="TextBox 35">
                <a:extLst>
                  <a:ext uri="{FF2B5EF4-FFF2-40B4-BE49-F238E27FC236}">
                    <a16:creationId xmlns:a16="http://schemas.microsoft.com/office/drawing/2014/main" id="{5B44C8CA-4238-5A84-EFFA-7AAEDC6625FC}"/>
                  </a:ext>
                </a:extLst>
              </p:cNvPr>
              <p:cNvSpPr txBox="1">
                <a:spLocks noRot="1" noChangeAspect="1" noMove="1" noResize="1" noEditPoints="1" noAdjustHandles="1" noChangeArrowheads="1" noChangeShapeType="1" noTextEdit="1"/>
              </p:cNvSpPr>
              <p:nvPr/>
            </p:nvSpPr>
            <p:spPr>
              <a:xfrm>
                <a:off x="4686300" y="2350523"/>
                <a:ext cx="6856581" cy="492443"/>
              </a:xfrm>
              <a:prstGeom prst="rect">
                <a:avLst/>
              </a:prstGeom>
              <a:blipFill>
                <a:blip r:embed="rId7"/>
                <a:stretch>
                  <a:fillRect t="-12821" b="-30769"/>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A3C21224-CD6F-D4B7-BEC4-12B304169BCD}"/>
              </a:ext>
            </a:extLst>
          </p:cNvPr>
          <p:cNvCxnSpPr>
            <a:cxnSpLocks/>
          </p:cNvCxnSpPr>
          <p:nvPr/>
        </p:nvCxnSpPr>
        <p:spPr>
          <a:xfrm>
            <a:off x="2748974" y="4084018"/>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5C832F7A-66C1-7F9A-1F24-C8225A5B0F26}"/>
                  </a:ext>
                </a:extLst>
              </p:cNvPr>
              <p:cNvSpPr/>
              <p:nvPr/>
            </p:nvSpPr>
            <p:spPr>
              <a:xfrm>
                <a:off x="6157249" y="343566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38" name="Oval 37">
                <a:extLst>
                  <a:ext uri="{FF2B5EF4-FFF2-40B4-BE49-F238E27FC236}">
                    <a16:creationId xmlns:a16="http://schemas.microsoft.com/office/drawing/2014/main" id="{5C832F7A-66C1-7F9A-1F24-C8225A5B0F26}"/>
                  </a:ext>
                </a:extLst>
              </p:cNvPr>
              <p:cNvSpPr>
                <a:spLocks noRot="1" noChangeAspect="1" noMove="1" noResize="1" noEditPoints="1" noAdjustHandles="1" noChangeArrowheads="1" noChangeShapeType="1" noTextEdit="1"/>
              </p:cNvSpPr>
              <p:nvPr/>
            </p:nvSpPr>
            <p:spPr>
              <a:xfrm>
                <a:off x="6157249" y="3435669"/>
                <a:ext cx="584191" cy="584191"/>
              </a:xfrm>
              <a:prstGeom prst="ellipse">
                <a:avLst/>
              </a:prstGeom>
              <a:blipFill>
                <a:blip r:embed="rId8"/>
                <a:stretch>
                  <a:fillRect/>
                </a:stretch>
              </a:blipFill>
              <a:ln>
                <a:noFill/>
              </a:ln>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5BB5FF8-E3DB-90D2-81C0-BED91287B7DD}"/>
              </a:ext>
            </a:extLst>
          </p:cNvPr>
          <p:cNvCxnSpPr>
            <a:cxnSpLocks/>
            <a:endCxn id="41" idx="1"/>
          </p:cNvCxnSpPr>
          <p:nvPr/>
        </p:nvCxnSpPr>
        <p:spPr>
          <a:xfrm>
            <a:off x="6601749" y="3952464"/>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CEC64625-E728-8582-9AC3-E9194AD28C7D}"/>
                  </a:ext>
                </a:extLst>
              </p:cNvPr>
              <p:cNvSpPr/>
              <p:nvPr/>
            </p:nvSpPr>
            <p:spPr>
              <a:xfrm>
                <a:off x="5446053" y="450067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40" name="Oval 39">
                <a:extLst>
                  <a:ext uri="{FF2B5EF4-FFF2-40B4-BE49-F238E27FC236}">
                    <a16:creationId xmlns:a16="http://schemas.microsoft.com/office/drawing/2014/main" id="{CEC64625-E728-8582-9AC3-E9194AD28C7D}"/>
                  </a:ext>
                </a:extLst>
              </p:cNvPr>
              <p:cNvSpPr>
                <a:spLocks noRot="1" noChangeAspect="1" noMove="1" noResize="1" noEditPoints="1" noAdjustHandles="1" noChangeArrowheads="1" noChangeShapeType="1" noTextEdit="1"/>
              </p:cNvSpPr>
              <p:nvPr/>
            </p:nvSpPr>
            <p:spPr>
              <a:xfrm>
                <a:off x="5446053" y="4500679"/>
                <a:ext cx="584191" cy="584191"/>
              </a:xfrm>
              <a:prstGeom prst="ellipse">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8DCCA3C5-7988-6AAA-6FB8-8A422D9990DF}"/>
                  </a:ext>
                </a:extLst>
              </p:cNvPr>
              <p:cNvSpPr/>
              <p:nvPr/>
            </p:nvSpPr>
            <p:spPr>
              <a:xfrm>
                <a:off x="6868449" y="4500679"/>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41" name="Oval 40">
                <a:extLst>
                  <a:ext uri="{FF2B5EF4-FFF2-40B4-BE49-F238E27FC236}">
                    <a16:creationId xmlns:a16="http://schemas.microsoft.com/office/drawing/2014/main" id="{8DCCA3C5-7988-6AAA-6FB8-8A422D9990DF}"/>
                  </a:ext>
                </a:extLst>
              </p:cNvPr>
              <p:cNvSpPr>
                <a:spLocks noRot="1" noChangeAspect="1" noMove="1" noResize="1" noEditPoints="1" noAdjustHandles="1" noChangeArrowheads="1" noChangeShapeType="1" noTextEdit="1"/>
              </p:cNvSpPr>
              <p:nvPr/>
            </p:nvSpPr>
            <p:spPr>
              <a:xfrm>
                <a:off x="6868449" y="4500679"/>
                <a:ext cx="584191" cy="584191"/>
              </a:xfrm>
              <a:prstGeom prst="ellipse">
                <a:avLst/>
              </a:prstGeom>
              <a:blipFill>
                <a:blip r:embed="rId10"/>
                <a:stretch>
                  <a:fillRect/>
                </a:stretch>
              </a:blipFill>
              <a:ln>
                <a:noFill/>
              </a:ln>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6D252BDA-5B1A-3A20-916D-C32D719355B0}"/>
              </a:ext>
            </a:extLst>
          </p:cNvPr>
          <p:cNvCxnSpPr>
            <a:cxnSpLocks/>
          </p:cNvCxnSpPr>
          <p:nvPr/>
        </p:nvCxnSpPr>
        <p:spPr>
          <a:xfrm flipH="1">
            <a:off x="5931991" y="3947829"/>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318DF2-1E36-88F7-4776-13698C54CB17}"/>
              </a:ext>
            </a:extLst>
          </p:cNvPr>
          <p:cNvCxnSpPr>
            <a:cxnSpLocks/>
          </p:cNvCxnSpPr>
          <p:nvPr/>
        </p:nvCxnSpPr>
        <p:spPr>
          <a:xfrm>
            <a:off x="6449349" y="3115264"/>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Right Arrow 43">
            <a:extLst>
              <a:ext uri="{FF2B5EF4-FFF2-40B4-BE49-F238E27FC236}">
                <a16:creationId xmlns:a16="http://schemas.microsoft.com/office/drawing/2014/main" id="{5BB1BA52-6692-E759-64AB-321256A20D3D}"/>
              </a:ext>
            </a:extLst>
          </p:cNvPr>
          <p:cNvSpPr/>
          <p:nvPr/>
        </p:nvSpPr>
        <p:spPr>
          <a:xfrm>
            <a:off x="7611171" y="3740144"/>
            <a:ext cx="1648894" cy="747314"/>
          </a:xfrm>
          <a:prstGeom prst="rightArrow">
            <a:avLst>
              <a:gd name="adj1" fmla="val 29607"/>
              <a:gd name="adj2" fmla="val 55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C8993C-0843-8552-7B32-281FC57D3F4F}"/>
              </a:ext>
            </a:extLst>
          </p:cNvPr>
          <p:cNvSpPr/>
          <p:nvPr/>
        </p:nvSpPr>
        <p:spPr>
          <a:xfrm>
            <a:off x="9792414" y="3404192"/>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46" name="Straight Connector 45">
            <a:extLst>
              <a:ext uri="{FF2B5EF4-FFF2-40B4-BE49-F238E27FC236}">
                <a16:creationId xmlns:a16="http://schemas.microsoft.com/office/drawing/2014/main" id="{528EFC83-8BB4-B1E0-60D2-C1FB6E426846}"/>
              </a:ext>
            </a:extLst>
          </p:cNvPr>
          <p:cNvCxnSpPr>
            <a:cxnSpLocks/>
            <a:endCxn id="48" idx="1"/>
          </p:cNvCxnSpPr>
          <p:nvPr/>
        </p:nvCxnSpPr>
        <p:spPr>
          <a:xfrm>
            <a:off x="10236914" y="3920987"/>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4B552B95-7D83-B8C4-89BD-4084309C21C9}"/>
              </a:ext>
            </a:extLst>
          </p:cNvPr>
          <p:cNvSpPr/>
          <p:nvPr/>
        </p:nvSpPr>
        <p:spPr>
          <a:xfrm>
            <a:off x="9081218" y="4469202"/>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48" name="Oval 47">
            <a:extLst>
              <a:ext uri="{FF2B5EF4-FFF2-40B4-BE49-F238E27FC236}">
                <a16:creationId xmlns:a16="http://schemas.microsoft.com/office/drawing/2014/main" id="{7EC942B9-B037-1D5D-DA80-AF02D99A88A6}"/>
              </a:ext>
            </a:extLst>
          </p:cNvPr>
          <p:cNvSpPr/>
          <p:nvPr/>
        </p:nvSpPr>
        <p:spPr>
          <a:xfrm>
            <a:off x="10503614" y="4469202"/>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49" name="Straight Connector 48">
            <a:extLst>
              <a:ext uri="{FF2B5EF4-FFF2-40B4-BE49-F238E27FC236}">
                <a16:creationId xmlns:a16="http://schemas.microsoft.com/office/drawing/2014/main" id="{2A287E52-A75B-9479-E00E-207B1D9FC484}"/>
              </a:ext>
            </a:extLst>
          </p:cNvPr>
          <p:cNvCxnSpPr>
            <a:cxnSpLocks/>
          </p:cNvCxnSpPr>
          <p:nvPr/>
        </p:nvCxnSpPr>
        <p:spPr>
          <a:xfrm flipH="1">
            <a:off x="9567156" y="3916352"/>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E4ED91F-B45A-3756-F514-EB093B1FD914}"/>
              </a:ext>
            </a:extLst>
          </p:cNvPr>
          <p:cNvCxnSpPr>
            <a:cxnSpLocks/>
          </p:cNvCxnSpPr>
          <p:nvPr/>
        </p:nvCxnSpPr>
        <p:spPr>
          <a:xfrm>
            <a:off x="10084514" y="3083787"/>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Content Placeholder 2">
            <a:extLst>
              <a:ext uri="{FF2B5EF4-FFF2-40B4-BE49-F238E27FC236}">
                <a16:creationId xmlns:a16="http://schemas.microsoft.com/office/drawing/2014/main" id="{E3274841-F97F-50C8-282B-0401C66FCAA0}"/>
              </a:ext>
            </a:extLst>
          </p:cNvPr>
          <p:cNvSpPr txBox="1">
            <a:spLocks/>
          </p:cNvSpPr>
          <p:nvPr/>
        </p:nvSpPr>
        <p:spPr>
          <a:xfrm>
            <a:off x="6480440" y="3313379"/>
            <a:ext cx="3749860" cy="6384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06B693C-A8B4-3CD4-0553-9E3A2F2DC5A7}"/>
                  </a:ext>
                </a:extLst>
              </p:cNvPr>
              <p:cNvSpPr txBox="1"/>
              <p:nvPr/>
            </p:nvSpPr>
            <p:spPr>
              <a:xfrm>
                <a:off x="7889829" y="3546684"/>
                <a:ext cx="823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𝛿</m:t>
                      </m:r>
                      <m:r>
                        <a:rPr lang="en-US" sz="2800" b="0" i="1" dirty="0" smtClean="0">
                          <a:latin typeface="Cambria Math" panose="02040503050406030204" pitchFamily="18" charset="0"/>
                        </a:rPr>
                        <m:t>𝑖𝑂</m:t>
                      </m:r>
                    </m:oMath>
                  </m:oMathPara>
                </a14:m>
                <a:endParaRPr lang="en-US" sz="2800" dirty="0"/>
              </a:p>
            </p:txBody>
          </p:sp>
        </mc:Choice>
        <mc:Fallback xmlns="">
          <p:sp>
            <p:nvSpPr>
              <p:cNvPr id="54" name="TextBox 53">
                <a:extLst>
                  <a:ext uri="{FF2B5EF4-FFF2-40B4-BE49-F238E27FC236}">
                    <a16:creationId xmlns:a16="http://schemas.microsoft.com/office/drawing/2014/main" id="{106B693C-A8B4-3CD4-0553-9E3A2F2DC5A7}"/>
                  </a:ext>
                </a:extLst>
              </p:cNvPr>
              <p:cNvSpPr txBox="1">
                <a:spLocks noRot="1" noChangeAspect="1" noMove="1" noResize="1" noEditPoints="1" noAdjustHandles="1" noChangeArrowheads="1" noChangeShapeType="1" noTextEdit="1"/>
              </p:cNvSpPr>
              <p:nvPr/>
            </p:nvSpPr>
            <p:spPr>
              <a:xfrm>
                <a:off x="7889829" y="3546684"/>
                <a:ext cx="823431"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3B557B3-D5DB-BE8A-9073-EA33B5C1D667}"/>
                  </a:ext>
                </a:extLst>
              </p:cNvPr>
              <p:cNvSpPr txBox="1"/>
              <p:nvPr/>
            </p:nvSpPr>
            <p:spPr>
              <a:xfrm>
                <a:off x="6458939" y="5358836"/>
                <a:ext cx="3777975" cy="539315"/>
              </a:xfrm>
              <a:prstGeom prst="rect">
                <a:avLst/>
              </a:prstGeom>
              <a:noFill/>
            </p:spPr>
            <p:txBody>
              <a:bodyPr wrap="square">
                <a:spAutoFit/>
              </a:bodyPr>
              <a:lstStyle/>
              <a:p>
                <a:r>
                  <a:rPr lang="en-US" sz="2800" b="1" dirty="0"/>
                  <a:t>Security Loss</a:t>
                </a:r>
                <a:r>
                  <a:rPr lang="en-US" sz="2800" dirty="0"/>
                  <a:t> </a:t>
                </a:r>
                <a14:m>
                  <m:oMath xmlns:m="http://schemas.openxmlformats.org/officeDocument/2006/math">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m:t>
                        </m:r>
                        <m:r>
                          <a:rPr lang="en-US" sz="2800" b="0" i="1" smtClean="0">
                            <a:latin typeface="Cambria Math" panose="02040503050406030204" pitchFamily="18" charset="0"/>
                          </a:rPr>
                          <m:t>𝑎𝑟𝑖𝑡𝑦</m:t>
                        </m:r>
                        <m:r>
                          <a:rPr lang="en-US" sz="2800" b="0" i="1" smtClean="0">
                            <a:latin typeface="Cambria Math" panose="02040503050406030204" pitchFamily="18" charset="0"/>
                          </a:rPr>
                          <m:t>|</m:t>
                        </m:r>
                      </m:sup>
                    </m:sSup>
                  </m:oMath>
                </a14:m>
                <a:endParaRPr lang="en-US" sz="2800" dirty="0"/>
              </a:p>
            </p:txBody>
          </p:sp>
        </mc:Choice>
        <mc:Fallback xmlns="">
          <p:sp>
            <p:nvSpPr>
              <p:cNvPr id="57" name="TextBox 56">
                <a:extLst>
                  <a:ext uri="{FF2B5EF4-FFF2-40B4-BE49-F238E27FC236}">
                    <a16:creationId xmlns:a16="http://schemas.microsoft.com/office/drawing/2014/main" id="{53B557B3-D5DB-BE8A-9073-EA33B5C1D667}"/>
                  </a:ext>
                </a:extLst>
              </p:cNvPr>
              <p:cNvSpPr txBox="1">
                <a:spLocks noRot="1" noChangeAspect="1" noMove="1" noResize="1" noEditPoints="1" noAdjustHandles="1" noChangeArrowheads="1" noChangeShapeType="1" noTextEdit="1"/>
              </p:cNvSpPr>
              <p:nvPr/>
            </p:nvSpPr>
            <p:spPr>
              <a:xfrm>
                <a:off x="6458939" y="5358836"/>
                <a:ext cx="3777975" cy="539315"/>
              </a:xfrm>
              <a:prstGeom prst="rect">
                <a:avLst/>
              </a:prstGeom>
              <a:blipFill>
                <a:blip r:embed="rId12"/>
                <a:stretch>
                  <a:fillRect l="-3356" t="-4545" b="-29545"/>
                </a:stretch>
              </a:blipFill>
            </p:spPr>
            <p:txBody>
              <a:bodyPr/>
              <a:lstStyle/>
              <a:p>
                <a:r>
                  <a:rPr lang="en-US">
                    <a:noFill/>
                  </a:rPr>
                  <a:t> </a:t>
                </a:r>
              </a:p>
            </p:txBody>
          </p:sp>
        </mc:Fallback>
      </mc:AlternateContent>
      <p:sp>
        <p:nvSpPr>
          <p:cNvPr id="58" name="Rectangle 57">
            <a:extLst>
              <a:ext uri="{FF2B5EF4-FFF2-40B4-BE49-F238E27FC236}">
                <a16:creationId xmlns:a16="http://schemas.microsoft.com/office/drawing/2014/main" id="{FB8E0CE8-0F2F-5806-7CCE-4BC434157557}"/>
              </a:ext>
            </a:extLst>
          </p:cNvPr>
          <p:cNvSpPr/>
          <p:nvPr/>
        </p:nvSpPr>
        <p:spPr>
          <a:xfrm>
            <a:off x="4686300" y="2271215"/>
            <a:ext cx="6700438" cy="3735885"/>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4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21" grpId="0" animBg="1"/>
      <p:bldP spid="26" grpId="0" animBg="1"/>
      <p:bldP spid="27" grpId="0" animBg="1"/>
      <p:bldP spid="35" grpId="0"/>
      <p:bldP spid="36" grpId="0"/>
      <p:bldP spid="38" grpId="0" animBg="1"/>
      <p:bldP spid="40" grpId="0" animBg="1"/>
      <p:bldP spid="41" grpId="0" animBg="1"/>
      <p:bldP spid="44" grpId="0" animBg="1"/>
      <p:bldP spid="45" grpId="0" animBg="1"/>
      <p:bldP spid="47" grpId="0" animBg="1"/>
      <p:bldP spid="48" grpId="0" animBg="1"/>
      <p:bldP spid="51" grpId="0"/>
      <p:bldP spid="54" grpId="0"/>
      <p:bldP spid="57" grpId="0"/>
      <p:bldP spid="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2C5E-924E-6E25-676A-41AECC2A05E8}"/>
              </a:ext>
            </a:extLst>
          </p:cNvPr>
          <p:cNvSpPr>
            <a:spLocks noGrp="1"/>
          </p:cNvSpPr>
          <p:nvPr>
            <p:ph type="title"/>
          </p:nvPr>
        </p:nvSpPr>
        <p:spPr/>
        <p:txBody>
          <a:bodyPr/>
          <a:lstStyle/>
          <a:p>
            <a:r>
              <a:rPr lang="en-US" dirty="0"/>
              <a:t>More Details (II): Change of the Topology?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F0659E-2FBD-325A-3F45-3D63AB93FC08}"/>
                  </a:ext>
                </a:extLst>
              </p:cNvPr>
              <p:cNvSpPr txBox="1"/>
              <p:nvPr/>
            </p:nvSpPr>
            <p:spPr>
              <a:xfrm>
                <a:off x="2667708" y="2099364"/>
                <a:ext cx="6856581" cy="492443"/>
              </a:xfrm>
              <a:prstGeom prst="rect">
                <a:avLst/>
              </a:prstGeom>
              <a:noFill/>
            </p:spPr>
            <p:txBody>
              <a:bodyPr wrap="square" rtlCol="0">
                <a:spAutoFit/>
              </a:bodyPr>
              <a:lstStyle/>
              <a:p>
                <a:pPr algn="ctr"/>
                <a:r>
                  <a:rPr lang="en-US" sz="2600" b="1" u="sng" dirty="0"/>
                  <a:t>Recall:</a:t>
                </a:r>
                <a:r>
                  <a:rPr lang="en-US" sz="2600" dirty="0"/>
                  <a:t> </a:t>
                </a:r>
                <a14:m>
                  <m:oMath xmlns:m="http://schemas.openxmlformats.org/officeDocument/2006/math">
                    <m:r>
                      <a:rPr lang="en-US" sz="2600" i="1" dirty="0" smtClean="0">
                        <a:latin typeface="Cambria Math" panose="02040503050406030204" pitchFamily="18" charset="0"/>
                      </a:rPr>
                      <m:t>𝛿</m:t>
                    </m:r>
                    <m:r>
                      <a:rPr lang="en-US" sz="2600" b="0" i="1" dirty="0" smtClean="0">
                        <a:latin typeface="Cambria Math" panose="02040503050406030204" pitchFamily="18" charset="0"/>
                      </a:rPr>
                      <m:t>𝑖𝑂</m:t>
                    </m:r>
                  </m:oMath>
                </a14:m>
                <a:r>
                  <a:rPr lang="en-US" sz="2600" dirty="0"/>
                  <a:t> doesn’t hide topology</a:t>
                </a:r>
              </a:p>
            </p:txBody>
          </p:sp>
        </mc:Choice>
        <mc:Fallback xmlns="">
          <p:sp>
            <p:nvSpPr>
              <p:cNvPr id="4" name="TextBox 3">
                <a:extLst>
                  <a:ext uri="{FF2B5EF4-FFF2-40B4-BE49-F238E27FC236}">
                    <a16:creationId xmlns:a16="http://schemas.microsoft.com/office/drawing/2014/main" id="{7BF0659E-2FBD-325A-3F45-3D63AB93FC08}"/>
                  </a:ext>
                </a:extLst>
              </p:cNvPr>
              <p:cNvSpPr txBox="1">
                <a:spLocks noRot="1" noChangeAspect="1" noMove="1" noResize="1" noEditPoints="1" noAdjustHandles="1" noChangeArrowheads="1" noChangeShapeType="1" noTextEdit="1"/>
              </p:cNvSpPr>
              <p:nvPr/>
            </p:nvSpPr>
            <p:spPr>
              <a:xfrm>
                <a:off x="2667708" y="2099364"/>
                <a:ext cx="6856581" cy="492443"/>
              </a:xfrm>
              <a:prstGeom prst="rect">
                <a:avLst/>
              </a:prstGeom>
              <a:blipFill>
                <a:blip r:embed="rId2"/>
                <a:stretch>
                  <a:fillRect t="-12500" b="-2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60CA5F46-D9AF-15E7-DFAB-89E873A23948}"/>
                  </a:ext>
                </a:extLst>
              </p:cNvPr>
              <p:cNvSpPr/>
              <p:nvPr/>
            </p:nvSpPr>
            <p:spPr>
              <a:xfrm>
                <a:off x="4194120" y="2995664"/>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5" name="Oval 4">
                <a:extLst>
                  <a:ext uri="{FF2B5EF4-FFF2-40B4-BE49-F238E27FC236}">
                    <a16:creationId xmlns:a16="http://schemas.microsoft.com/office/drawing/2014/main" id="{60CA5F46-D9AF-15E7-DFAB-89E873A23948}"/>
                  </a:ext>
                </a:extLst>
              </p:cNvPr>
              <p:cNvSpPr>
                <a:spLocks noRot="1" noChangeAspect="1" noMove="1" noResize="1" noEditPoints="1" noAdjustHandles="1" noChangeArrowheads="1" noChangeShapeType="1" noTextEdit="1"/>
              </p:cNvSpPr>
              <p:nvPr/>
            </p:nvSpPr>
            <p:spPr>
              <a:xfrm>
                <a:off x="4194120" y="2995664"/>
                <a:ext cx="584191" cy="584191"/>
              </a:xfrm>
              <a:prstGeom prst="ellipse">
                <a:avLst/>
              </a:prstGeom>
              <a:blipFill>
                <a:blip r:embed="rId3"/>
                <a:stretch>
                  <a:fillRect/>
                </a:stretch>
              </a:blipFill>
              <a:ln>
                <a:noFill/>
              </a:ln>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60383299-0CA1-B05C-9ACF-285FC266FCC5}"/>
              </a:ext>
            </a:extLst>
          </p:cNvPr>
          <p:cNvCxnSpPr>
            <a:cxnSpLocks/>
            <a:endCxn id="8" idx="1"/>
          </p:cNvCxnSpPr>
          <p:nvPr/>
        </p:nvCxnSpPr>
        <p:spPr>
          <a:xfrm>
            <a:off x="4638620" y="3512459"/>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49527636-E698-8DBC-EBA9-8EE8DA642DA7}"/>
                  </a:ext>
                </a:extLst>
              </p:cNvPr>
              <p:cNvSpPr/>
              <p:nvPr/>
            </p:nvSpPr>
            <p:spPr>
              <a:xfrm>
                <a:off x="3482924" y="4060674"/>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7" name="Oval 6">
                <a:extLst>
                  <a:ext uri="{FF2B5EF4-FFF2-40B4-BE49-F238E27FC236}">
                    <a16:creationId xmlns:a16="http://schemas.microsoft.com/office/drawing/2014/main" id="{49527636-E698-8DBC-EBA9-8EE8DA642DA7}"/>
                  </a:ext>
                </a:extLst>
              </p:cNvPr>
              <p:cNvSpPr>
                <a:spLocks noRot="1" noChangeAspect="1" noMove="1" noResize="1" noEditPoints="1" noAdjustHandles="1" noChangeArrowheads="1" noChangeShapeType="1" noTextEdit="1"/>
              </p:cNvSpPr>
              <p:nvPr/>
            </p:nvSpPr>
            <p:spPr>
              <a:xfrm>
                <a:off x="3482924" y="4060674"/>
                <a:ext cx="584191" cy="584191"/>
              </a:xfrm>
              <a:prstGeom prst="ellipse">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1FC9528F-770B-48B5-2126-08A5FA6BB25E}"/>
                  </a:ext>
                </a:extLst>
              </p:cNvPr>
              <p:cNvSpPr/>
              <p:nvPr/>
            </p:nvSpPr>
            <p:spPr>
              <a:xfrm>
                <a:off x="4905320" y="4060674"/>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m:t>
                      </m:r>
                    </m:oMath>
                  </m:oMathPara>
                </a14:m>
                <a:endParaRPr lang="en-US" sz="2600" dirty="0"/>
              </a:p>
            </p:txBody>
          </p:sp>
        </mc:Choice>
        <mc:Fallback xmlns="">
          <p:sp>
            <p:nvSpPr>
              <p:cNvPr id="8" name="Oval 7">
                <a:extLst>
                  <a:ext uri="{FF2B5EF4-FFF2-40B4-BE49-F238E27FC236}">
                    <a16:creationId xmlns:a16="http://schemas.microsoft.com/office/drawing/2014/main" id="{1FC9528F-770B-48B5-2126-08A5FA6BB25E}"/>
                  </a:ext>
                </a:extLst>
              </p:cNvPr>
              <p:cNvSpPr>
                <a:spLocks noRot="1" noChangeAspect="1" noMove="1" noResize="1" noEditPoints="1" noAdjustHandles="1" noChangeArrowheads="1" noChangeShapeType="1" noTextEdit="1"/>
              </p:cNvSpPr>
              <p:nvPr/>
            </p:nvSpPr>
            <p:spPr>
              <a:xfrm>
                <a:off x="4905320" y="4060674"/>
                <a:ext cx="584191" cy="584191"/>
              </a:xfrm>
              <a:prstGeom prst="ellipse">
                <a:avLst/>
              </a:prstGeom>
              <a:blipFill>
                <a:blip r:embed="rId5"/>
                <a:stretch>
                  <a:fillRect/>
                </a:stretch>
              </a:blipFill>
              <a:ln>
                <a:noFill/>
              </a:ln>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97A222E6-8B73-4F9D-EE26-B193656E1903}"/>
              </a:ext>
            </a:extLst>
          </p:cNvPr>
          <p:cNvCxnSpPr>
            <a:cxnSpLocks/>
          </p:cNvCxnSpPr>
          <p:nvPr/>
        </p:nvCxnSpPr>
        <p:spPr>
          <a:xfrm flipH="1">
            <a:off x="3968862" y="3507824"/>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0DB448-BEDF-F900-E2E0-5545FA5858F4}"/>
              </a:ext>
            </a:extLst>
          </p:cNvPr>
          <p:cNvCxnSpPr>
            <a:cxnSpLocks/>
          </p:cNvCxnSpPr>
          <p:nvPr/>
        </p:nvCxnSpPr>
        <p:spPr>
          <a:xfrm>
            <a:off x="4486220" y="2675259"/>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ight Arrow 10">
            <a:extLst>
              <a:ext uri="{FF2B5EF4-FFF2-40B4-BE49-F238E27FC236}">
                <a16:creationId xmlns:a16="http://schemas.microsoft.com/office/drawing/2014/main" id="{AAA84A1F-14E9-7D7C-62F0-F8DFE4615492}"/>
              </a:ext>
            </a:extLst>
          </p:cNvPr>
          <p:cNvSpPr/>
          <p:nvPr/>
        </p:nvSpPr>
        <p:spPr>
          <a:xfrm>
            <a:off x="5648042" y="3300139"/>
            <a:ext cx="1648894" cy="747314"/>
          </a:xfrm>
          <a:prstGeom prst="rightArrow">
            <a:avLst>
              <a:gd name="adj1" fmla="val 29607"/>
              <a:gd name="adj2" fmla="val 55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984933-33F9-C648-2A6D-702923599136}"/>
              </a:ext>
            </a:extLst>
          </p:cNvPr>
          <p:cNvSpPr/>
          <p:nvPr/>
        </p:nvSpPr>
        <p:spPr>
          <a:xfrm>
            <a:off x="7829285" y="2964187"/>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13" name="Straight Connector 12">
            <a:extLst>
              <a:ext uri="{FF2B5EF4-FFF2-40B4-BE49-F238E27FC236}">
                <a16:creationId xmlns:a16="http://schemas.microsoft.com/office/drawing/2014/main" id="{663A13F4-475F-672F-B290-05E082D16FB0}"/>
              </a:ext>
            </a:extLst>
          </p:cNvPr>
          <p:cNvCxnSpPr>
            <a:cxnSpLocks/>
            <a:endCxn id="15" idx="1"/>
          </p:cNvCxnSpPr>
          <p:nvPr/>
        </p:nvCxnSpPr>
        <p:spPr>
          <a:xfrm>
            <a:off x="8273785" y="3480982"/>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872B553-470D-1B03-44C0-72C2E811C16C}"/>
              </a:ext>
            </a:extLst>
          </p:cNvPr>
          <p:cNvSpPr/>
          <p:nvPr/>
        </p:nvSpPr>
        <p:spPr>
          <a:xfrm>
            <a:off x="7118089" y="4029197"/>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15" name="Oval 14">
            <a:extLst>
              <a:ext uri="{FF2B5EF4-FFF2-40B4-BE49-F238E27FC236}">
                <a16:creationId xmlns:a16="http://schemas.microsoft.com/office/drawing/2014/main" id="{29313532-36DA-7842-A568-47FC8A528A84}"/>
              </a:ext>
            </a:extLst>
          </p:cNvPr>
          <p:cNvSpPr/>
          <p:nvPr/>
        </p:nvSpPr>
        <p:spPr>
          <a:xfrm>
            <a:off x="8540485" y="4029197"/>
            <a:ext cx="584191" cy="584191"/>
          </a:xfrm>
          <a:prstGeom prst="ellipse">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16" name="Straight Connector 15">
            <a:extLst>
              <a:ext uri="{FF2B5EF4-FFF2-40B4-BE49-F238E27FC236}">
                <a16:creationId xmlns:a16="http://schemas.microsoft.com/office/drawing/2014/main" id="{CF24FCED-956B-BB27-24D4-7B2156A8923F}"/>
              </a:ext>
            </a:extLst>
          </p:cNvPr>
          <p:cNvCxnSpPr>
            <a:cxnSpLocks/>
          </p:cNvCxnSpPr>
          <p:nvPr/>
        </p:nvCxnSpPr>
        <p:spPr>
          <a:xfrm flipH="1">
            <a:off x="7604027" y="3476347"/>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E4721C5-0F8A-B483-9858-F669A5898B0B}"/>
              </a:ext>
            </a:extLst>
          </p:cNvPr>
          <p:cNvCxnSpPr>
            <a:cxnSpLocks/>
          </p:cNvCxnSpPr>
          <p:nvPr/>
        </p:nvCxnSpPr>
        <p:spPr>
          <a:xfrm>
            <a:off x="8121385" y="2643782"/>
            <a:ext cx="0" cy="32040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B7FA9555-EB44-763E-ABF6-BB18256CD344}"/>
              </a:ext>
            </a:extLst>
          </p:cNvPr>
          <p:cNvSpPr txBox="1">
            <a:spLocks/>
          </p:cNvSpPr>
          <p:nvPr/>
        </p:nvSpPr>
        <p:spPr>
          <a:xfrm>
            <a:off x="4517311" y="2873374"/>
            <a:ext cx="3749860" cy="6384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5648F24-089C-1908-49B3-EEF3F9E14741}"/>
                  </a:ext>
                </a:extLst>
              </p:cNvPr>
              <p:cNvSpPr txBox="1"/>
              <p:nvPr/>
            </p:nvSpPr>
            <p:spPr>
              <a:xfrm>
                <a:off x="5926700" y="3106679"/>
                <a:ext cx="823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𝛿</m:t>
                      </m:r>
                      <m:r>
                        <a:rPr lang="en-US" sz="2800" b="0" i="1" dirty="0" smtClean="0">
                          <a:latin typeface="Cambria Math" panose="02040503050406030204" pitchFamily="18" charset="0"/>
                        </a:rPr>
                        <m:t>𝑖𝑂</m:t>
                      </m:r>
                    </m:oMath>
                  </m:oMathPara>
                </a14:m>
                <a:endParaRPr lang="en-US" sz="2800" dirty="0"/>
              </a:p>
            </p:txBody>
          </p:sp>
        </mc:Choice>
        <mc:Fallback xmlns="">
          <p:sp>
            <p:nvSpPr>
              <p:cNvPr id="19" name="TextBox 18">
                <a:extLst>
                  <a:ext uri="{FF2B5EF4-FFF2-40B4-BE49-F238E27FC236}">
                    <a16:creationId xmlns:a16="http://schemas.microsoft.com/office/drawing/2014/main" id="{25648F24-089C-1908-49B3-EEF3F9E14741}"/>
                  </a:ext>
                </a:extLst>
              </p:cNvPr>
              <p:cNvSpPr txBox="1">
                <a:spLocks noRot="1" noChangeAspect="1" noMove="1" noResize="1" noEditPoints="1" noAdjustHandles="1" noChangeArrowheads="1" noChangeShapeType="1" noTextEdit="1"/>
              </p:cNvSpPr>
              <p:nvPr/>
            </p:nvSpPr>
            <p:spPr>
              <a:xfrm>
                <a:off x="5926700" y="3106679"/>
                <a:ext cx="823431" cy="523220"/>
              </a:xfrm>
              <a:prstGeom prst="rect">
                <a:avLst/>
              </a:prstGeom>
              <a:blipFill>
                <a:blip r:embed="rId6"/>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B4C3A383-5151-75C8-6E60-7A47DAE7612C}"/>
              </a:ext>
            </a:extLst>
          </p:cNvPr>
          <p:cNvSpPr/>
          <p:nvPr/>
        </p:nvSpPr>
        <p:spPr>
          <a:xfrm>
            <a:off x="2565400" y="2080716"/>
            <a:ext cx="7251700" cy="2762488"/>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F24AC50-00FC-CDD5-117C-49204CE76045}"/>
              </a:ext>
            </a:extLst>
          </p:cNvPr>
          <p:cNvSpPr txBox="1"/>
          <p:nvPr/>
        </p:nvSpPr>
        <p:spPr>
          <a:xfrm>
            <a:off x="3841835" y="1522355"/>
            <a:ext cx="4351425" cy="492443"/>
          </a:xfrm>
          <a:prstGeom prst="rect">
            <a:avLst/>
          </a:prstGeom>
          <a:noFill/>
        </p:spPr>
        <p:txBody>
          <a:bodyPr wrap="square" rtlCol="0">
            <a:spAutoFit/>
          </a:bodyPr>
          <a:lstStyle/>
          <a:p>
            <a:pPr algn="ctr"/>
            <a:r>
              <a:rPr lang="en-US" sz="2600" dirty="0"/>
              <a:t>We add/delete gates, but…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44920FD-5169-85BB-3F81-A7B5AACE9D8E}"/>
                  </a:ext>
                </a:extLst>
              </p:cNvPr>
              <p:cNvSpPr txBox="1"/>
              <p:nvPr/>
            </p:nvSpPr>
            <p:spPr>
              <a:xfrm>
                <a:off x="2061900" y="5094915"/>
                <a:ext cx="8068199" cy="954107"/>
              </a:xfrm>
              <a:prstGeom prst="rect">
                <a:avLst/>
              </a:prstGeom>
              <a:solidFill>
                <a:schemeClr val="bg1"/>
              </a:solidFill>
              <a:ln w="25400">
                <a:solidFill>
                  <a:srgbClr val="FF0000"/>
                </a:solidFill>
              </a:ln>
            </p:spPr>
            <p:txBody>
              <a:bodyPr wrap="square">
                <a:spAutoFit/>
              </a:bodyPr>
              <a:lstStyle/>
              <a:p>
                <a:pPr algn="ctr"/>
                <a:r>
                  <a:rPr lang="en-US" sz="2800" dirty="0">
                    <a:solidFill>
                      <a:srgbClr val="FF0000"/>
                    </a:solidFill>
                  </a:rPr>
                  <a:t>We can’t </a:t>
                </a:r>
                <a:r>
                  <a:rPr lang="en-US" sz="2800" b="1" dirty="0">
                    <a:solidFill>
                      <a:srgbClr val="FF0000"/>
                    </a:solidFill>
                  </a:rPr>
                  <a:t>change</a:t>
                </a:r>
                <a:r>
                  <a:rPr lang="en-US" sz="2800" dirty="0">
                    <a:solidFill>
                      <a:srgbClr val="FF0000"/>
                    </a:solidFill>
                  </a:rPr>
                  <a:t> the </a:t>
                </a:r>
                <a:r>
                  <a:rPr lang="en-US" sz="2800" b="1" dirty="0">
                    <a:solidFill>
                      <a:srgbClr val="FF0000"/>
                    </a:solidFill>
                  </a:rPr>
                  <a:t>topology</a:t>
                </a:r>
                <a:r>
                  <a:rPr lang="en-US" sz="2800" dirty="0">
                    <a:solidFill>
                      <a:srgbClr val="FF0000"/>
                    </a:solidFill>
                  </a:rPr>
                  <a:t>, otherwise we can’t apply the security of </a:t>
                </a:r>
                <a14:m>
                  <m:oMath xmlns:m="http://schemas.openxmlformats.org/officeDocument/2006/math">
                    <m:r>
                      <a:rPr lang="en-US" sz="2800" b="0" i="1" smtClean="0">
                        <a:solidFill>
                          <a:srgbClr val="FF0000"/>
                        </a:solidFill>
                        <a:latin typeface="Cambria Math" panose="02040503050406030204" pitchFamily="18" charset="0"/>
                      </a:rPr>
                      <m:t>𝛿</m:t>
                    </m:r>
                    <m:r>
                      <a:rPr lang="en-US" sz="2800" b="0" i="1" smtClean="0">
                        <a:solidFill>
                          <a:srgbClr val="FF0000"/>
                        </a:solidFill>
                        <a:latin typeface="Cambria Math" panose="02040503050406030204" pitchFamily="18" charset="0"/>
                      </a:rPr>
                      <m:t>𝑖𝑂</m:t>
                    </m:r>
                  </m:oMath>
                </a14:m>
                <a:r>
                  <a:rPr lang="en-US" sz="2800" dirty="0">
                    <a:solidFill>
                      <a:srgbClr val="FF0000"/>
                    </a:solidFill>
                  </a:rPr>
                  <a:t>.</a:t>
                </a:r>
              </a:p>
            </p:txBody>
          </p:sp>
        </mc:Choice>
        <mc:Fallback xmlns="">
          <p:sp>
            <p:nvSpPr>
              <p:cNvPr id="24" name="TextBox 23">
                <a:extLst>
                  <a:ext uri="{FF2B5EF4-FFF2-40B4-BE49-F238E27FC236}">
                    <a16:creationId xmlns:a16="http://schemas.microsoft.com/office/drawing/2014/main" id="{444920FD-5169-85BB-3F81-A7B5AACE9D8E}"/>
                  </a:ext>
                </a:extLst>
              </p:cNvPr>
              <p:cNvSpPr txBox="1">
                <a:spLocks noRot="1" noChangeAspect="1" noMove="1" noResize="1" noEditPoints="1" noAdjustHandles="1" noChangeArrowheads="1" noChangeShapeType="1" noTextEdit="1"/>
              </p:cNvSpPr>
              <p:nvPr/>
            </p:nvSpPr>
            <p:spPr>
              <a:xfrm>
                <a:off x="2061900" y="5094915"/>
                <a:ext cx="8068199" cy="954107"/>
              </a:xfrm>
              <a:prstGeom prst="rect">
                <a:avLst/>
              </a:prstGeom>
              <a:blipFill>
                <a:blip r:embed="rId7"/>
                <a:stretch>
                  <a:fillRect t="-5128" b="-15385"/>
                </a:stretch>
              </a:blipFill>
              <a:ln w="25400">
                <a:solidFill>
                  <a:srgbClr val="FF0000"/>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3A83A791-35AF-28AA-D6A6-C9EFEC833576}"/>
              </a:ext>
            </a:extLst>
          </p:cNvPr>
          <p:cNvSpPr txBox="1"/>
          <p:nvPr/>
        </p:nvSpPr>
        <p:spPr>
          <a:xfrm>
            <a:off x="9474200" y="6477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58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11" grpId="0" animBg="1"/>
      <p:bldP spid="12" grpId="0" animBg="1"/>
      <p:bldP spid="14" grpId="0" animBg="1"/>
      <p:bldP spid="15" grpId="0" animBg="1"/>
      <p:bldP spid="18" grpId="0"/>
      <p:bldP spid="19" grpId="0"/>
      <p:bldP spid="21" grpId="0" animBg="1"/>
      <p:bldP spid="23" grpId="0"/>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A909-8008-1D29-83F1-E697607F6541}"/>
              </a:ext>
            </a:extLst>
          </p:cNvPr>
          <p:cNvSpPr>
            <a:spLocks noGrp="1"/>
          </p:cNvSpPr>
          <p:nvPr>
            <p:ph type="title"/>
          </p:nvPr>
        </p:nvSpPr>
        <p:spPr/>
        <p:txBody>
          <a:bodyPr/>
          <a:lstStyle/>
          <a:p>
            <a:r>
              <a:rPr lang="en-US" dirty="0"/>
              <a:t>Build “Helper” Sub-Circuits</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72C2BC8D-18F9-EC4C-1BDF-9DF0DAADC481}"/>
                  </a:ext>
                </a:extLst>
              </p:cNvPr>
              <p:cNvSpPr/>
              <p:nvPr/>
            </p:nvSpPr>
            <p:spPr>
              <a:xfrm>
                <a:off x="2982632" y="4299269"/>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𝑐𝑜𝑝𝑦</m:t>
                      </m:r>
                    </m:oMath>
                  </m:oMathPara>
                </a14:m>
                <a:endParaRPr lang="en-US" sz="2600" dirty="0"/>
              </a:p>
            </p:txBody>
          </p:sp>
        </mc:Choice>
        <mc:Fallback xmlns="">
          <p:sp>
            <p:nvSpPr>
              <p:cNvPr id="4" name="Oval 3">
                <a:extLst>
                  <a:ext uri="{FF2B5EF4-FFF2-40B4-BE49-F238E27FC236}">
                    <a16:creationId xmlns:a16="http://schemas.microsoft.com/office/drawing/2014/main" id="{72C2BC8D-18F9-EC4C-1BDF-9DF0DAADC481}"/>
                  </a:ext>
                </a:extLst>
              </p:cNvPr>
              <p:cNvSpPr>
                <a:spLocks noRot="1" noChangeAspect="1" noMove="1" noResize="1" noEditPoints="1" noAdjustHandles="1" noChangeArrowheads="1" noChangeShapeType="1" noTextEdit="1"/>
              </p:cNvSpPr>
              <p:nvPr/>
            </p:nvSpPr>
            <p:spPr>
              <a:xfrm>
                <a:off x="2982632" y="4299269"/>
                <a:ext cx="840451" cy="780731"/>
              </a:xfrm>
              <a:prstGeom prst="ellipse">
                <a:avLst/>
              </a:prstGeom>
              <a:blipFill>
                <a:blip r:embed="rId2"/>
                <a:stretch>
                  <a:fillRect l="-8955" r="-14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0C11F277-1E90-5583-AFC5-F63A4ADAD69D}"/>
                  </a:ext>
                </a:extLst>
              </p:cNvPr>
              <p:cNvSpPr/>
              <p:nvPr/>
            </p:nvSpPr>
            <p:spPr>
              <a:xfrm>
                <a:off x="1674532" y="3232469"/>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𝑐𝑜𝑝𝑦</m:t>
                      </m:r>
                    </m:oMath>
                  </m:oMathPara>
                </a14:m>
                <a:endParaRPr lang="en-US" sz="2600" dirty="0"/>
              </a:p>
            </p:txBody>
          </p:sp>
        </mc:Choice>
        <mc:Fallback xmlns="">
          <p:sp>
            <p:nvSpPr>
              <p:cNvPr id="5" name="Oval 4">
                <a:extLst>
                  <a:ext uri="{FF2B5EF4-FFF2-40B4-BE49-F238E27FC236}">
                    <a16:creationId xmlns:a16="http://schemas.microsoft.com/office/drawing/2014/main" id="{0C11F277-1E90-5583-AFC5-F63A4ADAD69D}"/>
                  </a:ext>
                </a:extLst>
              </p:cNvPr>
              <p:cNvSpPr>
                <a:spLocks noRot="1" noChangeAspect="1" noMove="1" noResize="1" noEditPoints="1" noAdjustHandles="1" noChangeArrowheads="1" noChangeShapeType="1" noTextEdit="1"/>
              </p:cNvSpPr>
              <p:nvPr/>
            </p:nvSpPr>
            <p:spPr>
              <a:xfrm>
                <a:off x="1674532" y="3232469"/>
                <a:ext cx="840451" cy="780731"/>
              </a:xfrm>
              <a:prstGeom prst="ellipse">
                <a:avLst/>
              </a:prstGeom>
              <a:blipFill>
                <a:blip r:embed="rId3"/>
                <a:stretch>
                  <a:fillRect l="-10448"/>
                </a:stretch>
              </a:blipFill>
              <a:ln>
                <a:no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2F50B83-D4A5-7AC3-1BEF-7D5FE6773EF9}"/>
              </a:ext>
            </a:extLst>
          </p:cNvPr>
          <p:cNvSpPr/>
          <p:nvPr/>
        </p:nvSpPr>
        <p:spPr>
          <a:xfrm>
            <a:off x="4062132" y="3232468"/>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7" name="Straight Connector 6">
            <a:extLst>
              <a:ext uri="{FF2B5EF4-FFF2-40B4-BE49-F238E27FC236}">
                <a16:creationId xmlns:a16="http://schemas.microsoft.com/office/drawing/2014/main" id="{1C7C92A7-851A-C583-7223-F4823CEF72C9}"/>
              </a:ext>
            </a:extLst>
          </p:cNvPr>
          <p:cNvCxnSpPr>
            <a:cxnSpLocks/>
            <a:endCxn id="4" idx="7"/>
          </p:cNvCxnSpPr>
          <p:nvPr/>
        </p:nvCxnSpPr>
        <p:spPr>
          <a:xfrm flipH="1">
            <a:off x="3700002" y="3950022"/>
            <a:ext cx="594543" cy="46358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CBEFF1-E3E5-696C-9F22-A7BA342E188C}"/>
              </a:ext>
            </a:extLst>
          </p:cNvPr>
          <p:cNvCxnSpPr>
            <a:cxnSpLocks/>
            <a:endCxn id="4" idx="1"/>
          </p:cNvCxnSpPr>
          <p:nvPr/>
        </p:nvCxnSpPr>
        <p:spPr>
          <a:xfrm>
            <a:off x="2335043" y="3791243"/>
            <a:ext cx="770670" cy="62236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0E2207A-6C73-378E-4C31-EE2C4CC3E169}"/>
                  </a:ext>
                </a:extLst>
              </p:cNvPr>
              <p:cNvSpPr/>
              <p:nvPr/>
            </p:nvSpPr>
            <p:spPr>
              <a:xfrm>
                <a:off x="834081" y="1915797"/>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𝑐𝑜𝑝𝑦</m:t>
                      </m:r>
                    </m:oMath>
                  </m:oMathPara>
                </a14:m>
                <a:endParaRPr lang="en-US" sz="2600" dirty="0"/>
              </a:p>
            </p:txBody>
          </p:sp>
        </mc:Choice>
        <mc:Fallback xmlns="">
          <p:sp>
            <p:nvSpPr>
              <p:cNvPr id="11" name="Oval 10">
                <a:extLst>
                  <a:ext uri="{FF2B5EF4-FFF2-40B4-BE49-F238E27FC236}">
                    <a16:creationId xmlns:a16="http://schemas.microsoft.com/office/drawing/2014/main" id="{60E2207A-6C73-378E-4C31-EE2C4CC3E169}"/>
                  </a:ext>
                </a:extLst>
              </p:cNvPr>
              <p:cNvSpPr>
                <a:spLocks noRot="1" noChangeAspect="1" noMove="1" noResize="1" noEditPoints="1" noAdjustHandles="1" noChangeArrowheads="1" noChangeShapeType="1" noTextEdit="1"/>
              </p:cNvSpPr>
              <p:nvPr/>
            </p:nvSpPr>
            <p:spPr>
              <a:xfrm>
                <a:off x="834081" y="1915797"/>
                <a:ext cx="840451" cy="780731"/>
              </a:xfrm>
              <a:prstGeom prst="ellipse">
                <a:avLst/>
              </a:prstGeom>
              <a:blipFill>
                <a:blip r:embed="rId4"/>
                <a:stretch>
                  <a:fillRect l="-8955" r="-14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1DA3B3C5-B49A-780E-76DF-3277F43BF02D}"/>
                  </a:ext>
                </a:extLst>
              </p:cNvPr>
              <p:cNvSpPr/>
              <p:nvPr/>
            </p:nvSpPr>
            <p:spPr>
              <a:xfrm>
                <a:off x="2178141" y="1915796"/>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dirty="0" smtClean="0">
                          <a:latin typeface="Cambria Math" panose="02040503050406030204" pitchFamily="18" charset="0"/>
                        </a:rPr>
                        <m:t>𝑐𝑜𝑝𝑦</m:t>
                      </m:r>
                    </m:oMath>
                  </m:oMathPara>
                </a14:m>
                <a:endParaRPr lang="en-US" sz="2600" dirty="0"/>
              </a:p>
            </p:txBody>
          </p:sp>
        </mc:Choice>
        <mc:Fallback xmlns="">
          <p:sp>
            <p:nvSpPr>
              <p:cNvPr id="12" name="Oval 11">
                <a:extLst>
                  <a:ext uri="{FF2B5EF4-FFF2-40B4-BE49-F238E27FC236}">
                    <a16:creationId xmlns:a16="http://schemas.microsoft.com/office/drawing/2014/main" id="{1DA3B3C5-B49A-780E-76DF-3277F43BF02D}"/>
                  </a:ext>
                </a:extLst>
              </p:cNvPr>
              <p:cNvSpPr>
                <a:spLocks noRot="1" noChangeAspect="1" noMove="1" noResize="1" noEditPoints="1" noAdjustHandles="1" noChangeArrowheads="1" noChangeShapeType="1" noTextEdit="1"/>
              </p:cNvSpPr>
              <p:nvPr/>
            </p:nvSpPr>
            <p:spPr>
              <a:xfrm>
                <a:off x="2178141" y="1915796"/>
                <a:ext cx="840451" cy="780731"/>
              </a:xfrm>
              <a:prstGeom prst="ellipse">
                <a:avLst/>
              </a:prstGeom>
              <a:blipFill>
                <a:blip r:embed="rId5"/>
                <a:stretch>
                  <a:fillRect l="-10448" r="-1493"/>
                </a:stretch>
              </a:blipFill>
              <a:ln>
                <a:noFill/>
              </a:ln>
            </p:spPr>
            <p:txBody>
              <a:bodyPr/>
              <a:lstStyle/>
              <a:p>
                <a:r>
                  <a:rPr lang="en-US">
                    <a:noFill/>
                  </a:rPr>
                  <a:t> </a:t>
                </a:r>
              </a:p>
            </p:txBody>
          </p:sp>
        </mc:Fallback>
      </mc:AlternateContent>
      <p:sp>
        <p:nvSpPr>
          <p:cNvPr id="13" name="Oval 12">
            <a:extLst>
              <a:ext uri="{FF2B5EF4-FFF2-40B4-BE49-F238E27FC236}">
                <a16:creationId xmlns:a16="http://schemas.microsoft.com/office/drawing/2014/main" id="{295F38DA-431D-7F17-A38E-AF830FF9A4E7}"/>
              </a:ext>
            </a:extLst>
          </p:cNvPr>
          <p:cNvSpPr/>
          <p:nvPr/>
        </p:nvSpPr>
        <p:spPr>
          <a:xfrm>
            <a:off x="3700002" y="1915796"/>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0" dirty="0"/>
          </a:p>
        </p:txBody>
      </p:sp>
      <p:sp>
        <p:nvSpPr>
          <p:cNvPr id="14" name="Oval 13">
            <a:extLst>
              <a:ext uri="{FF2B5EF4-FFF2-40B4-BE49-F238E27FC236}">
                <a16:creationId xmlns:a16="http://schemas.microsoft.com/office/drawing/2014/main" id="{917B2D96-C86A-A910-C74C-0D51B2E24997}"/>
              </a:ext>
            </a:extLst>
          </p:cNvPr>
          <p:cNvSpPr/>
          <p:nvPr/>
        </p:nvSpPr>
        <p:spPr>
          <a:xfrm>
            <a:off x="5065432" y="1915795"/>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15" name="Straight Connector 14">
            <a:extLst>
              <a:ext uri="{FF2B5EF4-FFF2-40B4-BE49-F238E27FC236}">
                <a16:creationId xmlns:a16="http://schemas.microsoft.com/office/drawing/2014/main" id="{B2556FD5-7D67-0314-9A73-0578AB3DED9D}"/>
              </a:ext>
            </a:extLst>
          </p:cNvPr>
          <p:cNvCxnSpPr>
            <a:cxnSpLocks/>
            <a:endCxn id="5" idx="1"/>
          </p:cNvCxnSpPr>
          <p:nvPr/>
        </p:nvCxnSpPr>
        <p:spPr>
          <a:xfrm>
            <a:off x="1428624" y="2600309"/>
            <a:ext cx="368989" cy="746495"/>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2F420C-F1FD-A5FC-8615-A9412ABF88DA}"/>
              </a:ext>
            </a:extLst>
          </p:cNvPr>
          <p:cNvCxnSpPr>
            <a:cxnSpLocks/>
          </p:cNvCxnSpPr>
          <p:nvPr/>
        </p:nvCxnSpPr>
        <p:spPr>
          <a:xfrm flipH="1">
            <a:off x="2237722" y="2629834"/>
            <a:ext cx="304222" cy="650231"/>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C694E7-8E48-9D8C-9153-30CC84E29213}"/>
              </a:ext>
            </a:extLst>
          </p:cNvPr>
          <p:cNvCxnSpPr>
            <a:cxnSpLocks/>
            <a:endCxn id="26" idx="0"/>
          </p:cNvCxnSpPr>
          <p:nvPr/>
        </p:nvCxnSpPr>
        <p:spPr>
          <a:xfrm>
            <a:off x="3382494" y="4941602"/>
            <a:ext cx="0" cy="38481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306AC7-E081-6E10-E127-E632BD914D9F}"/>
              </a:ext>
            </a:extLst>
          </p:cNvPr>
          <p:cNvCxnSpPr>
            <a:cxnSpLocks/>
          </p:cNvCxnSpPr>
          <p:nvPr/>
        </p:nvCxnSpPr>
        <p:spPr>
          <a:xfrm>
            <a:off x="4157201" y="2501776"/>
            <a:ext cx="187813" cy="75781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FD8DDBE-7C8F-F725-894B-368A0CF49CFC}"/>
              </a:ext>
            </a:extLst>
          </p:cNvPr>
          <p:cNvCxnSpPr>
            <a:cxnSpLocks/>
            <a:endCxn id="6" idx="7"/>
          </p:cNvCxnSpPr>
          <p:nvPr/>
        </p:nvCxnSpPr>
        <p:spPr>
          <a:xfrm flipH="1">
            <a:off x="4779502" y="2522253"/>
            <a:ext cx="623463" cy="8245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88D717D-C481-4C63-1C4E-851BECAA620D}"/>
                  </a:ext>
                </a:extLst>
              </p:cNvPr>
              <p:cNvSpPr txBox="1"/>
              <p:nvPr/>
            </p:nvSpPr>
            <p:spPr>
              <a:xfrm>
                <a:off x="2711637" y="5326416"/>
                <a:ext cx="1341714" cy="523220"/>
              </a:xfrm>
              <a:prstGeom prst="rect">
                <a:avLst/>
              </a:prstGeom>
              <a:noFill/>
            </p:spPr>
            <p:txBody>
              <a:bodyPr wrap="none" rtlCol="0">
                <a:spAutoFit/>
              </a:bodyPr>
              <a:lstStyle/>
              <a:p>
                <a:r>
                  <a:rPr lang="en-US" sz="2800" dirty="0"/>
                  <a:t>Input: </a:t>
                </a:r>
                <a14:m>
                  <m:oMath xmlns:m="http://schemas.openxmlformats.org/officeDocument/2006/math">
                    <m:r>
                      <a:rPr lang="en-US" sz="2800" i="1" dirty="0" smtClean="0">
                        <a:latin typeface="Cambria Math" panose="02040503050406030204" pitchFamily="18" charset="0"/>
                      </a:rPr>
                      <m:t>𝑥</m:t>
                    </m:r>
                  </m:oMath>
                </a14:m>
                <a:endParaRPr lang="en-US" sz="2800" dirty="0"/>
              </a:p>
            </p:txBody>
          </p:sp>
        </mc:Choice>
        <mc:Fallback xmlns="">
          <p:sp>
            <p:nvSpPr>
              <p:cNvPr id="26" name="TextBox 25">
                <a:extLst>
                  <a:ext uri="{FF2B5EF4-FFF2-40B4-BE49-F238E27FC236}">
                    <a16:creationId xmlns:a16="http://schemas.microsoft.com/office/drawing/2014/main" id="{F88D717D-C481-4C63-1C4E-851BECAA620D}"/>
                  </a:ext>
                </a:extLst>
              </p:cNvPr>
              <p:cNvSpPr txBox="1">
                <a:spLocks noRot="1" noChangeAspect="1" noMove="1" noResize="1" noEditPoints="1" noAdjustHandles="1" noChangeArrowheads="1" noChangeShapeType="1" noTextEdit="1"/>
              </p:cNvSpPr>
              <p:nvPr/>
            </p:nvSpPr>
            <p:spPr>
              <a:xfrm>
                <a:off x="2711637" y="5326416"/>
                <a:ext cx="1341714" cy="523220"/>
              </a:xfrm>
              <a:prstGeom prst="rect">
                <a:avLst/>
              </a:prstGeom>
              <a:blipFill>
                <a:blip r:embed="rId6"/>
                <a:stretch>
                  <a:fillRect l="-9346"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67018B7-ADA3-C872-6CAB-6809117D3D80}"/>
                  </a:ext>
                </a:extLst>
              </p:cNvPr>
              <p:cNvSpPr txBox="1"/>
              <p:nvPr/>
            </p:nvSpPr>
            <p:spPr>
              <a:xfrm>
                <a:off x="950002" y="1392575"/>
                <a:ext cx="46807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𝑥</m:t>
                      </m:r>
                    </m:oMath>
                  </m:oMathPara>
                </a14:m>
                <a:endParaRPr lang="en-US" sz="2800" dirty="0"/>
              </a:p>
            </p:txBody>
          </p:sp>
        </mc:Choice>
        <mc:Fallback xmlns="">
          <p:sp>
            <p:nvSpPr>
              <p:cNvPr id="27" name="TextBox 26">
                <a:extLst>
                  <a:ext uri="{FF2B5EF4-FFF2-40B4-BE49-F238E27FC236}">
                    <a16:creationId xmlns:a16="http://schemas.microsoft.com/office/drawing/2014/main" id="{867018B7-ADA3-C872-6CAB-6809117D3D80}"/>
                  </a:ext>
                </a:extLst>
              </p:cNvPr>
              <p:cNvSpPr txBox="1">
                <a:spLocks noRot="1" noChangeAspect="1" noMove="1" noResize="1" noEditPoints="1" noAdjustHandles="1" noChangeArrowheads="1" noChangeShapeType="1" noTextEdit="1"/>
              </p:cNvSpPr>
              <p:nvPr/>
            </p:nvSpPr>
            <p:spPr>
              <a:xfrm>
                <a:off x="950002" y="1392575"/>
                <a:ext cx="46807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33747A5-02C4-4387-7531-EA7AF5375341}"/>
                  </a:ext>
                </a:extLst>
              </p:cNvPr>
              <p:cNvSpPr txBox="1"/>
              <p:nvPr/>
            </p:nvSpPr>
            <p:spPr>
              <a:xfrm>
                <a:off x="2364327" y="1344696"/>
                <a:ext cx="46807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𝑥</m:t>
                      </m:r>
                    </m:oMath>
                  </m:oMathPara>
                </a14:m>
                <a:endParaRPr lang="en-US" sz="2800" dirty="0"/>
              </a:p>
            </p:txBody>
          </p:sp>
        </mc:Choice>
        <mc:Fallback xmlns="">
          <p:sp>
            <p:nvSpPr>
              <p:cNvPr id="28" name="TextBox 27">
                <a:extLst>
                  <a:ext uri="{FF2B5EF4-FFF2-40B4-BE49-F238E27FC236}">
                    <a16:creationId xmlns:a16="http://schemas.microsoft.com/office/drawing/2014/main" id="{A33747A5-02C4-4387-7531-EA7AF5375341}"/>
                  </a:ext>
                </a:extLst>
              </p:cNvPr>
              <p:cNvSpPr txBox="1">
                <a:spLocks noRot="1" noChangeAspect="1" noMove="1" noResize="1" noEditPoints="1" noAdjustHandles="1" noChangeArrowheads="1" noChangeShapeType="1" noTextEdit="1"/>
              </p:cNvSpPr>
              <p:nvPr/>
            </p:nvSpPr>
            <p:spPr>
              <a:xfrm>
                <a:off x="2364327" y="1344696"/>
                <a:ext cx="468077" cy="523220"/>
              </a:xfrm>
              <a:prstGeom prst="rect">
                <a:avLst/>
              </a:prstGeom>
              <a:blipFill>
                <a:blip r:embed="rId8"/>
                <a:stretch>
                  <a:fillRect/>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9FD01C66-6F18-D3E7-FD0C-0CB12D36B14B}"/>
              </a:ext>
            </a:extLst>
          </p:cNvPr>
          <p:cNvSpPr/>
          <p:nvPr/>
        </p:nvSpPr>
        <p:spPr>
          <a:xfrm>
            <a:off x="698500" y="1392575"/>
            <a:ext cx="5257800" cy="4973300"/>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2688F13-6D6D-0FAE-86BA-ECADE7BB6C91}"/>
              </a:ext>
            </a:extLst>
          </p:cNvPr>
          <p:cNvSpPr txBox="1"/>
          <p:nvPr/>
        </p:nvSpPr>
        <p:spPr>
          <a:xfrm>
            <a:off x="2237976" y="5810022"/>
            <a:ext cx="2250552" cy="523220"/>
          </a:xfrm>
          <a:prstGeom prst="rect">
            <a:avLst/>
          </a:prstGeom>
          <a:noFill/>
        </p:spPr>
        <p:txBody>
          <a:bodyPr wrap="none" rtlCol="0">
            <a:spAutoFit/>
          </a:bodyPr>
          <a:lstStyle/>
          <a:p>
            <a:r>
              <a:rPr lang="en-US" sz="2800" b="1" u="sng" dirty="0"/>
              <a:t>“Copy” circuit</a:t>
            </a:r>
          </a:p>
        </p:txBody>
      </p:sp>
      <p:sp>
        <p:nvSpPr>
          <p:cNvPr id="33" name="Oval 32">
            <a:extLst>
              <a:ext uri="{FF2B5EF4-FFF2-40B4-BE49-F238E27FC236}">
                <a16:creationId xmlns:a16="http://schemas.microsoft.com/office/drawing/2014/main" id="{0458A1FB-BD88-F084-8854-357BBDD588C2}"/>
              </a:ext>
            </a:extLst>
          </p:cNvPr>
          <p:cNvSpPr/>
          <p:nvPr/>
        </p:nvSpPr>
        <p:spPr>
          <a:xfrm>
            <a:off x="8293483" y="2239468"/>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34" name="Oval 33">
            <a:extLst>
              <a:ext uri="{FF2B5EF4-FFF2-40B4-BE49-F238E27FC236}">
                <a16:creationId xmlns:a16="http://schemas.microsoft.com/office/drawing/2014/main" id="{B63E03C9-131C-E250-781B-2B0DC24E1650}"/>
              </a:ext>
            </a:extLst>
          </p:cNvPr>
          <p:cNvSpPr/>
          <p:nvPr/>
        </p:nvSpPr>
        <p:spPr>
          <a:xfrm>
            <a:off x="7469119" y="3227863"/>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35" name="Oval 34">
            <a:extLst>
              <a:ext uri="{FF2B5EF4-FFF2-40B4-BE49-F238E27FC236}">
                <a16:creationId xmlns:a16="http://schemas.microsoft.com/office/drawing/2014/main" id="{318790D4-C4DD-CD58-617D-64DCF0227578}"/>
              </a:ext>
            </a:extLst>
          </p:cNvPr>
          <p:cNvSpPr/>
          <p:nvPr/>
        </p:nvSpPr>
        <p:spPr>
          <a:xfrm>
            <a:off x="9248320" y="3218045"/>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37" name="Straight Connector 36">
            <a:extLst>
              <a:ext uri="{FF2B5EF4-FFF2-40B4-BE49-F238E27FC236}">
                <a16:creationId xmlns:a16="http://schemas.microsoft.com/office/drawing/2014/main" id="{010D1BE3-EC16-029F-0C43-7B0DC384ADC6}"/>
              </a:ext>
            </a:extLst>
          </p:cNvPr>
          <p:cNvCxnSpPr>
            <a:cxnSpLocks/>
          </p:cNvCxnSpPr>
          <p:nvPr/>
        </p:nvCxnSpPr>
        <p:spPr>
          <a:xfrm>
            <a:off x="8031387" y="3839059"/>
            <a:ext cx="513586" cy="70469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21D134F-F8AB-1F4F-247C-D176DBB54A9E}"/>
              </a:ext>
            </a:extLst>
          </p:cNvPr>
          <p:cNvSpPr/>
          <p:nvPr/>
        </p:nvSpPr>
        <p:spPr>
          <a:xfrm>
            <a:off x="6628668" y="4405327"/>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39" name="Oval 38">
            <a:extLst>
              <a:ext uri="{FF2B5EF4-FFF2-40B4-BE49-F238E27FC236}">
                <a16:creationId xmlns:a16="http://schemas.microsoft.com/office/drawing/2014/main" id="{82F933E6-93BB-E8BB-F992-2646226C248E}"/>
              </a:ext>
            </a:extLst>
          </p:cNvPr>
          <p:cNvSpPr/>
          <p:nvPr/>
        </p:nvSpPr>
        <p:spPr>
          <a:xfrm>
            <a:off x="8185166" y="4426302"/>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40" name="Oval 39">
            <a:extLst>
              <a:ext uri="{FF2B5EF4-FFF2-40B4-BE49-F238E27FC236}">
                <a16:creationId xmlns:a16="http://schemas.microsoft.com/office/drawing/2014/main" id="{67ABA131-D325-FEA8-9DA2-50B83CECA1D0}"/>
              </a:ext>
            </a:extLst>
          </p:cNvPr>
          <p:cNvSpPr/>
          <p:nvPr/>
        </p:nvSpPr>
        <p:spPr>
          <a:xfrm>
            <a:off x="9364047" y="4428493"/>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0" dirty="0"/>
          </a:p>
        </p:txBody>
      </p:sp>
      <p:sp>
        <p:nvSpPr>
          <p:cNvPr id="41" name="Oval 40">
            <a:extLst>
              <a:ext uri="{FF2B5EF4-FFF2-40B4-BE49-F238E27FC236}">
                <a16:creationId xmlns:a16="http://schemas.microsoft.com/office/drawing/2014/main" id="{8A43409E-A437-5C2A-4F90-BEA78670DCD7}"/>
              </a:ext>
            </a:extLst>
          </p:cNvPr>
          <p:cNvSpPr/>
          <p:nvPr/>
        </p:nvSpPr>
        <p:spPr>
          <a:xfrm>
            <a:off x="10525857" y="4444118"/>
            <a:ext cx="840451" cy="7807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42" name="Straight Connector 41">
            <a:extLst>
              <a:ext uri="{FF2B5EF4-FFF2-40B4-BE49-F238E27FC236}">
                <a16:creationId xmlns:a16="http://schemas.microsoft.com/office/drawing/2014/main" id="{0734F1E0-C56C-E2B0-82EA-B2B199DBAC4F}"/>
              </a:ext>
            </a:extLst>
          </p:cNvPr>
          <p:cNvCxnSpPr>
            <a:cxnSpLocks/>
          </p:cNvCxnSpPr>
          <p:nvPr/>
        </p:nvCxnSpPr>
        <p:spPr>
          <a:xfrm flipH="1">
            <a:off x="7199540" y="3892420"/>
            <a:ext cx="514237" cy="65133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26B43E-D9DC-FBA4-E065-AB5F7AD72CEB}"/>
              </a:ext>
            </a:extLst>
          </p:cNvPr>
          <p:cNvCxnSpPr>
            <a:cxnSpLocks/>
          </p:cNvCxnSpPr>
          <p:nvPr/>
        </p:nvCxnSpPr>
        <p:spPr>
          <a:xfrm flipH="1">
            <a:off x="8069862" y="2742943"/>
            <a:ext cx="454011" cy="612156"/>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7FE656-D6E2-DFB4-D93E-F9E2D22DF107}"/>
              </a:ext>
            </a:extLst>
          </p:cNvPr>
          <p:cNvCxnSpPr>
            <a:cxnSpLocks/>
          </p:cNvCxnSpPr>
          <p:nvPr/>
        </p:nvCxnSpPr>
        <p:spPr>
          <a:xfrm>
            <a:off x="8699118" y="1808177"/>
            <a:ext cx="0" cy="58669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B16FEC-602A-8F50-AAA8-DCFA9D26EDF9}"/>
              </a:ext>
            </a:extLst>
          </p:cNvPr>
          <p:cNvCxnSpPr>
            <a:cxnSpLocks/>
          </p:cNvCxnSpPr>
          <p:nvPr/>
        </p:nvCxnSpPr>
        <p:spPr>
          <a:xfrm>
            <a:off x="9012917" y="2797615"/>
            <a:ext cx="465391" cy="567972"/>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EA2E0DA-1251-A84F-D5A6-8EC0A5DE79A2}"/>
                  </a:ext>
                </a:extLst>
              </p:cNvPr>
              <p:cNvSpPr txBox="1"/>
              <p:nvPr/>
            </p:nvSpPr>
            <p:spPr>
              <a:xfrm>
                <a:off x="7844044" y="1314222"/>
                <a:ext cx="1710148" cy="523220"/>
              </a:xfrm>
              <a:prstGeom prst="rect">
                <a:avLst/>
              </a:prstGeom>
              <a:noFill/>
            </p:spPr>
            <p:txBody>
              <a:bodyPr wrap="none" rtlCol="0">
                <a:spAutoFit/>
              </a:bodyPr>
              <a:lstStyle/>
              <a:p>
                <a:r>
                  <a:rPr lang="en-US" sz="2800" b="0" dirty="0"/>
                  <a:t>Output: </a:t>
                </a:r>
                <a14:m>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𝑥</m:t>
                        </m:r>
                      </m:e>
                      <m:sub>
                        <m:r>
                          <a:rPr lang="en-US" sz="2800" b="0" i="1" dirty="0" smtClean="0">
                            <a:latin typeface="Cambria Math" panose="02040503050406030204" pitchFamily="18" charset="0"/>
                          </a:rPr>
                          <m:t>𝑖</m:t>
                        </m:r>
                      </m:sub>
                    </m:sSub>
                  </m:oMath>
                </a14:m>
                <a:endParaRPr lang="en-US" sz="2800" dirty="0"/>
              </a:p>
            </p:txBody>
          </p:sp>
        </mc:Choice>
        <mc:Fallback xmlns="">
          <p:sp>
            <p:nvSpPr>
              <p:cNvPr id="47" name="TextBox 46">
                <a:extLst>
                  <a:ext uri="{FF2B5EF4-FFF2-40B4-BE49-F238E27FC236}">
                    <a16:creationId xmlns:a16="http://schemas.microsoft.com/office/drawing/2014/main" id="{7EA2E0DA-1251-A84F-D5A6-8EC0A5DE79A2}"/>
                  </a:ext>
                </a:extLst>
              </p:cNvPr>
              <p:cNvSpPr txBox="1">
                <a:spLocks noRot="1" noChangeAspect="1" noMove="1" noResize="1" noEditPoints="1" noAdjustHandles="1" noChangeArrowheads="1" noChangeShapeType="1" noTextEdit="1"/>
              </p:cNvSpPr>
              <p:nvPr/>
            </p:nvSpPr>
            <p:spPr>
              <a:xfrm>
                <a:off x="7844044" y="1314222"/>
                <a:ext cx="1710148" cy="523220"/>
              </a:xfrm>
              <a:prstGeom prst="rect">
                <a:avLst/>
              </a:prstGeom>
              <a:blipFill>
                <a:blip r:embed="rId9"/>
                <a:stretch>
                  <a:fillRect l="-7353" t="-11905" b="-30952"/>
                </a:stretch>
              </a:blipFill>
            </p:spPr>
            <p:txBody>
              <a:bodyPr/>
              <a:lstStyle/>
              <a:p>
                <a:r>
                  <a:rPr lang="en-US">
                    <a:noFill/>
                  </a:rPr>
                  <a:t> </a:t>
                </a:r>
              </a:p>
            </p:txBody>
          </p:sp>
        </mc:Fallback>
      </mc:AlternateContent>
      <p:sp>
        <p:nvSpPr>
          <p:cNvPr id="52" name="Rectangle 51">
            <a:extLst>
              <a:ext uri="{FF2B5EF4-FFF2-40B4-BE49-F238E27FC236}">
                <a16:creationId xmlns:a16="http://schemas.microsoft.com/office/drawing/2014/main" id="{4EA2E89C-254E-AA64-6167-EAB5734D134C}"/>
              </a:ext>
            </a:extLst>
          </p:cNvPr>
          <p:cNvSpPr/>
          <p:nvPr/>
        </p:nvSpPr>
        <p:spPr>
          <a:xfrm>
            <a:off x="6130923" y="1368217"/>
            <a:ext cx="5466079" cy="4973300"/>
          </a:xfrm>
          <a:prstGeom prst="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BDBFF2A-CB30-CD97-B284-09B5744CA9A9}"/>
              </a:ext>
            </a:extLst>
          </p:cNvPr>
          <p:cNvSpPr txBox="1"/>
          <p:nvPr/>
        </p:nvSpPr>
        <p:spPr>
          <a:xfrm>
            <a:off x="7792265" y="5765541"/>
            <a:ext cx="2581989" cy="523220"/>
          </a:xfrm>
          <a:prstGeom prst="rect">
            <a:avLst/>
          </a:prstGeom>
          <a:noFill/>
        </p:spPr>
        <p:txBody>
          <a:bodyPr wrap="none" rtlCol="0">
            <a:spAutoFit/>
          </a:bodyPr>
          <a:lstStyle/>
          <a:p>
            <a:r>
              <a:rPr lang="en-US" sz="2800" b="1" u="sng" dirty="0"/>
              <a:t>“Project” circuit</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46C408C-33E4-D692-0417-8CACD855F21F}"/>
                  </a:ext>
                </a:extLst>
              </p:cNvPr>
              <p:cNvSpPr txBox="1"/>
              <p:nvPr/>
            </p:nvSpPr>
            <p:spPr>
              <a:xfrm>
                <a:off x="6742623" y="5224849"/>
                <a:ext cx="61254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𝑥</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62" name="TextBox 61">
                <a:extLst>
                  <a:ext uri="{FF2B5EF4-FFF2-40B4-BE49-F238E27FC236}">
                    <a16:creationId xmlns:a16="http://schemas.microsoft.com/office/drawing/2014/main" id="{646C408C-33E4-D692-0417-8CACD855F21F}"/>
                  </a:ext>
                </a:extLst>
              </p:cNvPr>
              <p:cNvSpPr txBox="1">
                <a:spLocks noRot="1" noChangeAspect="1" noMove="1" noResize="1" noEditPoints="1" noAdjustHandles="1" noChangeArrowheads="1" noChangeShapeType="1" noTextEdit="1"/>
              </p:cNvSpPr>
              <p:nvPr/>
            </p:nvSpPr>
            <p:spPr>
              <a:xfrm>
                <a:off x="6742623" y="5224849"/>
                <a:ext cx="612540" cy="523220"/>
              </a:xfrm>
              <a:prstGeom prst="rect">
                <a:avLst/>
              </a:prstGeom>
              <a:blipFill>
                <a:blip r:embed="rId10"/>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26CFEB7-2405-FCE6-4BA1-7AB7E86EF1E4}"/>
                  </a:ext>
                </a:extLst>
              </p:cNvPr>
              <p:cNvSpPr txBox="1"/>
              <p:nvPr/>
            </p:nvSpPr>
            <p:spPr>
              <a:xfrm>
                <a:off x="8394848" y="5209447"/>
                <a:ext cx="6208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𝑥</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63" name="TextBox 62">
                <a:extLst>
                  <a:ext uri="{FF2B5EF4-FFF2-40B4-BE49-F238E27FC236}">
                    <a16:creationId xmlns:a16="http://schemas.microsoft.com/office/drawing/2014/main" id="{926CFEB7-2405-FCE6-4BA1-7AB7E86EF1E4}"/>
                  </a:ext>
                </a:extLst>
              </p:cNvPr>
              <p:cNvSpPr txBox="1">
                <a:spLocks noRot="1" noChangeAspect="1" noMove="1" noResize="1" noEditPoints="1" noAdjustHandles="1" noChangeArrowheads="1" noChangeShapeType="1" noTextEdit="1"/>
              </p:cNvSpPr>
              <p:nvPr/>
            </p:nvSpPr>
            <p:spPr>
              <a:xfrm>
                <a:off x="8394848" y="5209447"/>
                <a:ext cx="620811" cy="523220"/>
              </a:xfrm>
              <a:prstGeom prst="rect">
                <a:avLst/>
              </a:prstGeom>
              <a:blipFill>
                <a:blip r:embed="rId11"/>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3BCBF25F-6E20-0E79-171C-D3603D5AF8B0}"/>
                  </a:ext>
                </a:extLst>
              </p:cNvPr>
              <p:cNvSpPr txBox="1"/>
              <p:nvPr/>
            </p:nvSpPr>
            <p:spPr>
              <a:xfrm>
                <a:off x="9583687" y="5224849"/>
                <a:ext cx="6208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𝑥</m:t>
                          </m:r>
                        </m:e>
                        <m:sub>
                          <m:r>
                            <a:rPr lang="en-US" sz="2800" b="0" i="1" dirty="0" smtClean="0">
                              <a:latin typeface="Cambria Math" panose="02040503050406030204" pitchFamily="18" charset="0"/>
                            </a:rPr>
                            <m:t>3</m:t>
                          </m:r>
                        </m:sub>
                      </m:sSub>
                    </m:oMath>
                  </m:oMathPara>
                </a14:m>
                <a:endParaRPr lang="en-US" sz="2800" dirty="0"/>
              </a:p>
            </p:txBody>
          </p:sp>
        </mc:Choice>
        <mc:Fallback xmlns="">
          <p:sp>
            <p:nvSpPr>
              <p:cNvPr id="64" name="TextBox 63">
                <a:extLst>
                  <a:ext uri="{FF2B5EF4-FFF2-40B4-BE49-F238E27FC236}">
                    <a16:creationId xmlns:a16="http://schemas.microsoft.com/office/drawing/2014/main" id="{3BCBF25F-6E20-0E79-171C-D3603D5AF8B0}"/>
                  </a:ext>
                </a:extLst>
              </p:cNvPr>
              <p:cNvSpPr txBox="1">
                <a:spLocks noRot="1" noChangeAspect="1" noMove="1" noResize="1" noEditPoints="1" noAdjustHandles="1" noChangeArrowheads="1" noChangeShapeType="1" noTextEdit="1"/>
              </p:cNvSpPr>
              <p:nvPr/>
            </p:nvSpPr>
            <p:spPr>
              <a:xfrm>
                <a:off x="9583687" y="5224849"/>
                <a:ext cx="620811" cy="523220"/>
              </a:xfrm>
              <a:prstGeom prst="rect">
                <a:avLst/>
              </a:prstGeom>
              <a:blipFill>
                <a:blip r:embed="rId12"/>
                <a:stretch>
                  <a:fillRect b="-2381"/>
                </a:stretch>
              </a:blipFill>
            </p:spPr>
            <p:txBody>
              <a:bodyPr/>
              <a:lstStyle/>
              <a:p>
                <a:r>
                  <a:rPr lang="en-US">
                    <a:noFill/>
                  </a:rPr>
                  <a:t> </a:t>
                </a:r>
              </a:p>
            </p:txBody>
          </p:sp>
        </mc:Fallback>
      </mc:AlternateContent>
      <p:cxnSp>
        <p:nvCxnSpPr>
          <p:cNvPr id="66" name="Straight Connector 65">
            <a:extLst>
              <a:ext uri="{FF2B5EF4-FFF2-40B4-BE49-F238E27FC236}">
                <a16:creationId xmlns:a16="http://schemas.microsoft.com/office/drawing/2014/main" id="{63CEEB6D-95A5-56F9-DB10-AF8CD0DB2359}"/>
              </a:ext>
            </a:extLst>
          </p:cNvPr>
          <p:cNvCxnSpPr>
            <a:cxnSpLocks/>
          </p:cNvCxnSpPr>
          <p:nvPr/>
        </p:nvCxnSpPr>
        <p:spPr>
          <a:xfrm>
            <a:off x="9746007" y="3792780"/>
            <a:ext cx="0" cy="76294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5234937-00C2-C74D-5E81-EA8A7D4BA9EA}"/>
              </a:ext>
            </a:extLst>
          </p:cNvPr>
          <p:cNvCxnSpPr>
            <a:cxnSpLocks/>
          </p:cNvCxnSpPr>
          <p:nvPr/>
        </p:nvCxnSpPr>
        <p:spPr>
          <a:xfrm>
            <a:off x="9884147" y="3642378"/>
            <a:ext cx="948141" cy="90138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505A98D-1C60-DD4F-7121-9CC2C1EA429C}"/>
                  </a:ext>
                </a:extLst>
              </p:cNvPr>
              <p:cNvSpPr txBox="1"/>
              <p:nvPr/>
            </p:nvSpPr>
            <p:spPr>
              <a:xfrm>
                <a:off x="10832288" y="5186058"/>
                <a:ext cx="62081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𝑥</m:t>
                          </m:r>
                        </m:e>
                        <m:sub>
                          <m:r>
                            <a:rPr lang="en-US" sz="2800" b="0" i="1" dirty="0" smtClean="0">
                              <a:latin typeface="Cambria Math" panose="02040503050406030204" pitchFamily="18" charset="0"/>
                            </a:rPr>
                            <m:t>4</m:t>
                          </m:r>
                        </m:sub>
                      </m:sSub>
                    </m:oMath>
                  </m:oMathPara>
                </a14:m>
                <a:endParaRPr lang="en-US" sz="2800" dirty="0"/>
              </a:p>
            </p:txBody>
          </p:sp>
        </mc:Choice>
        <mc:Fallback xmlns="">
          <p:sp>
            <p:nvSpPr>
              <p:cNvPr id="70" name="TextBox 69">
                <a:extLst>
                  <a:ext uri="{FF2B5EF4-FFF2-40B4-BE49-F238E27FC236}">
                    <a16:creationId xmlns:a16="http://schemas.microsoft.com/office/drawing/2014/main" id="{8505A98D-1C60-DD4F-7121-9CC2C1EA429C}"/>
                  </a:ext>
                </a:extLst>
              </p:cNvPr>
              <p:cNvSpPr txBox="1">
                <a:spLocks noRot="1" noChangeAspect="1" noMove="1" noResize="1" noEditPoints="1" noAdjustHandles="1" noChangeArrowheads="1" noChangeShapeType="1" noTextEdit="1"/>
              </p:cNvSpPr>
              <p:nvPr/>
            </p:nvSpPr>
            <p:spPr>
              <a:xfrm>
                <a:off x="10832288" y="5186058"/>
                <a:ext cx="620811" cy="523220"/>
              </a:xfrm>
              <a:prstGeom prst="rect">
                <a:avLst/>
              </a:prstGeom>
              <a:blipFill>
                <a:blip r:embed="rId13"/>
                <a:stretch>
                  <a:fillRect b="-2381"/>
                </a:stretch>
              </a:blipFill>
            </p:spPr>
            <p:txBody>
              <a:bodyPr/>
              <a:lstStyle/>
              <a:p>
                <a:r>
                  <a:rPr lang="en-US">
                    <a:noFill/>
                  </a:rPr>
                  <a:t> </a:t>
                </a:r>
              </a:p>
            </p:txBody>
          </p:sp>
        </mc:Fallback>
      </mc:AlternateContent>
    </p:spTree>
    <p:extLst>
      <p:ext uri="{BB962C8B-B14F-4D97-AF65-F5344CB8AC3E}">
        <p14:creationId xmlns:p14="http://schemas.microsoft.com/office/powerpoint/2010/main" val="2906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4" grpId="0" animBg="1"/>
      <p:bldP spid="26" grpId="0"/>
      <p:bldP spid="27" grpId="0"/>
      <p:bldP spid="28" grpId="0"/>
      <p:bldP spid="31" grpId="0" animBg="1"/>
      <p:bldP spid="32" grpId="0"/>
      <p:bldP spid="33" grpId="0" animBg="1"/>
      <p:bldP spid="34" grpId="0" animBg="1"/>
      <p:bldP spid="35" grpId="0" animBg="1"/>
      <p:bldP spid="38" grpId="1" animBg="1"/>
      <p:bldP spid="39" grpId="0" animBg="1"/>
      <p:bldP spid="40" grpId="0" animBg="1"/>
      <p:bldP spid="41" grpId="0" animBg="1"/>
      <p:bldP spid="47" grpId="0"/>
      <p:bldP spid="52" grpId="0" animBg="1"/>
      <p:bldP spid="53" grpId="0"/>
      <p:bldP spid="62" grpId="1"/>
      <p:bldP spid="63" grpId="0"/>
      <p:bldP spid="64" grpId="0"/>
      <p:bldP spid="7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9E4E-A803-DF66-0CAA-ACEC1745B216}"/>
              </a:ext>
            </a:extLst>
          </p:cNvPr>
          <p:cNvSpPr>
            <a:spLocks noGrp="1"/>
          </p:cNvSpPr>
          <p:nvPr>
            <p:ph type="title"/>
          </p:nvPr>
        </p:nvSpPr>
        <p:spPr/>
        <p:txBody>
          <a:bodyPr/>
          <a:lstStyle/>
          <a:p>
            <a:r>
              <a:rPr lang="en-US" dirty="0"/>
              <a:t>Pad the Circuit</a:t>
            </a:r>
          </a:p>
        </p:txBody>
      </p:sp>
      <p:sp>
        <p:nvSpPr>
          <p:cNvPr id="4" name="Oval 3">
            <a:extLst>
              <a:ext uri="{FF2B5EF4-FFF2-40B4-BE49-F238E27FC236}">
                <a16:creationId xmlns:a16="http://schemas.microsoft.com/office/drawing/2014/main" id="{77468D67-188D-3086-04D7-3C1432D47F92}"/>
              </a:ext>
            </a:extLst>
          </p:cNvPr>
          <p:cNvSpPr/>
          <p:nvPr/>
        </p:nvSpPr>
        <p:spPr>
          <a:xfrm>
            <a:off x="2974920" y="2551164"/>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5" name="Straight Connector 4">
            <a:extLst>
              <a:ext uri="{FF2B5EF4-FFF2-40B4-BE49-F238E27FC236}">
                <a16:creationId xmlns:a16="http://schemas.microsoft.com/office/drawing/2014/main" id="{E6165E03-FECD-BD9D-3B21-901A07818E49}"/>
              </a:ext>
            </a:extLst>
          </p:cNvPr>
          <p:cNvCxnSpPr>
            <a:cxnSpLocks/>
          </p:cNvCxnSpPr>
          <p:nvPr/>
        </p:nvCxnSpPr>
        <p:spPr>
          <a:xfrm>
            <a:off x="3419420" y="3067959"/>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71102CA-BAE3-8F09-D3CC-36E343F1CD66}"/>
              </a:ext>
            </a:extLst>
          </p:cNvPr>
          <p:cNvCxnSpPr>
            <a:cxnSpLocks/>
          </p:cNvCxnSpPr>
          <p:nvPr/>
        </p:nvCxnSpPr>
        <p:spPr>
          <a:xfrm flipH="1">
            <a:off x="2749662" y="3025224"/>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5E299CB-771F-B278-167B-854ECE1C2702}"/>
              </a:ext>
            </a:extLst>
          </p:cNvPr>
          <p:cNvCxnSpPr>
            <a:cxnSpLocks/>
          </p:cNvCxnSpPr>
          <p:nvPr/>
        </p:nvCxnSpPr>
        <p:spPr>
          <a:xfrm>
            <a:off x="3267020" y="1816100"/>
            <a:ext cx="0" cy="73506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3C434553-72D5-4398-2DDE-F4FAE00E5914}"/>
              </a:ext>
            </a:extLst>
          </p:cNvPr>
          <p:cNvSpPr/>
          <p:nvPr/>
        </p:nvSpPr>
        <p:spPr>
          <a:xfrm>
            <a:off x="4569125" y="2660921"/>
            <a:ext cx="2490632" cy="747314"/>
          </a:xfrm>
          <a:prstGeom prst="rightArrow">
            <a:avLst>
              <a:gd name="adj1" fmla="val 29607"/>
              <a:gd name="adj2" fmla="val 55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20037B-C1CF-67F1-A354-1F2461A01C1B}"/>
              </a:ext>
            </a:extLst>
          </p:cNvPr>
          <p:cNvSpPr/>
          <p:nvPr/>
        </p:nvSpPr>
        <p:spPr>
          <a:xfrm>
            <a:off x="8767070" y="2151131"/>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11" name="Straight Connector 10">
            <a:extLst>
              <a:ext uri="{FF2B5EF4-FFF2-40B4-BE49-F238E27FC236}">
                <a16:creationId xmlns:a16="http://schemas.microsoft.com/office/drawing/2014/main" id="{489F1673-20CA-705A-A6B3-84750A8D9151}"/>
              </a:ext>
            </a:extLst>
          </p:cNvPr>
          <p:cNvCxnSpPr>
            <a:cxnSpLocks/>
          </p:cNvCxnSpPr>
          <p:nvPr/>
        </p:nvCxnSpPr>
        <p:spPr>
          <a:xfrm>
            <a:off x="9046470" y="1416067"/>
            <a:ext cx="0" cy="73506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41E7076-1815-D3FC-7D70-395C0144CCDA}"/>
              </a:ext>
            </a:extLst>
          </p:cNvPr>
          <p:cNvSpPr txBox="1"/>
          <p:nvPr/>
        </p:nvSpPr>
        <p:spPr>
          <a:xfrm>
            <a:off x="4916458" y="2289554"/>
            <a:ext cx="1351973" cy="523220"/>
          </a:xfrm>
          <a:prstGeom prst="rect">
            <a:avLst/>
          </a:prstGeom>
          <a:noFill/>
        </p:spPr>
        <p:txBody>
          <a:bodyPr wrap="none" rtlCol="0">
            <a:spAutoFit/>
          </a:bodyPr>
          <a:lstStyle/>
          <a:p>
            <a:r>
              <a:rPr lang="en-US" sz="2800" dirty="0"/>
              <a:t>Padding</a:t>
            </a:r>
          </a:p>
        </p:txBody>
      </p:sp>
      <p:cxnSp>
        <p:nvCxnSpPr>
          <p:cNvPr id="13" name="Straight Connector 12">
            <a:extLst>
              <a:ext uri="{FF2B5EF4-FFF2-40B4-BE49-F238E27FC236}">
                <a16:creationId xmlns:a16="http://schemas.microsoft.com/office/drawing/2014/main" id="{9947081B-A708-1ED9-AF01-740E5F43BD96}"/>
              </a:ext>
            </a:extLst>
          </p:cNvPr>
          <p:cNvCxnSpPr>
            <a:cxnSpLocks/>
          </p:cNvCxnSpPr>
          <p:nvPr/>
        </p:nvCxnSpPr>
        <p:spPr>
          <a:xfrm>
            <a:off x="9175134" y="2644071"/>
            <a:ext cx="352253"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44CE45-BCC7-B078-466F-37C86553A6CB}"/>
              </a:ext>
            </a:extLst>
          </p:cNvPr>
          <p:cNvCxnSpPr>
            <a:cxnSpLocks/>
          </p:cNvCxnSpPr>
          <p:nvPr/>
        </p:nvCxnSpPr>
        <p:spPr>
          <a:xfrm flipH="1">
            <a:off x="8505376" y="2639436"/>
            <a:ext cx="377658" cy="6384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76C7280F-9FC3-C327-C508-5F1AC2EB0788}"/>
              </a:ext>
            </a:extLst>
          </p:cNvPr>
          <p:cNvSpPr/>
          <p:nvPr/>
        </p:nvSpPr>
        <p:spPr>
          <a:xfrm rot="1039013">
            <a:off x="7697675" y="2968293"/>
            <a:ext cx="1509743" cy="1196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t>Proj</a:t>
            </a:r>
            <a:endParaRPr lang="en-US" sz="2600" dirty="0"/>
          </a:p>
        </p:txBody>
      </p:sp>
      <p:sp>
        <p:nvSpPr>
          <p:cNvPr id="16" name="Triangle 15">
            <a:extLst>
              <a:ext uri="{FF2B5EF4-FFF2-40B4-BE49-F238E27FC236}">
                <a16:creationId xmlns:a16="http://schemas.microsoft.com/office/drawing/2014/main" id="{5FBD6124-1233-AA7C-F5DB-403A8B39D6C6}"/>
              </a:ext>
            </a:extLst>
          </p:cNvPr>
          <p:cNvSpPr/>
          <p:nvPr/>
        </p:nvSpPr>
        <p:spPr>
          <a:xfrm rot="10800000">
            <a:off x="8417104" y="578564"/>
            <a:ext cx="1258731" cy="11121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sp>
        <p:nvSpPr>
          <p:cNvPr id="17" name="TextBox 16">
            <a:extLst>
              <a:ext uri="{FF2B5EF4-FFF2-40B4-BE49-F238E27FC236}">
                <a16:creationId xmlns:a16="http://schemas.microsoft.com/office/drawing/2014/main" id="{77A6FADC-2E88-841A-2F75-1A911DEC7A75}"/>
              </a:ext>
            </a:extLst>
          </p:cNvPr>
          <p:cNvSpPr txBox="1"/>
          <p:nvPr/>
        </p:nvSpPr>
        <p:spPr>
          <a:xfrm>
            <a:off x="8681849" y="658106"/>
            <a:ext cx="729239" cy="430887"/>
          </a:xfrm>
          <a:prstGeom prst="rect">
            <a:avLst/>
          </a:prstGeom>
          <a:noFill/>
        </p:spPr>
        <p:txBody>
          <a:bodyPr wrap="none" lIns="0" tIns="0" rIns="0" bIns="0" rtlCol="0">
            <a:spAutoFit/>
          </a:bodyPr>
          <a:lstStyle/>
          <a:p>
            <a:r>
              <a:rPr lang="en-US" sz="2800" dirty="0">
                <a:solidFill>
                  <a:schemeClr val="bg1"/>
                </a:solidFill>
              </a:rPr>
              <a:t>Copy</a:t>
            </a:r>
          </a:p>
        </p:txBody>
      </p:sp>
      <p:sp>
        <p:nvSpPr>
          <p:cNvPr id="18" name="Triangle 17">
            <a:extLst>
              <a:ext uri="{FF2B5EF4-FFF2-40B4-BE49-F238E27FC236}">
                <a16:creationId xmlns:a16="http://schemas.microsoft.com/office/drawing/2014/main" id="{6A925ABF-3703-1E04-5354-54C6D986D289}"/>
              </a:ext>
            </a:extLst>
          </p:cNvPr>
          <p:cNvSpPr/>
          <p:nvPr/>
        </p:nvSpPr>
        <p:spPr>
          <a:xfrm rot="19118239">
            <a:off x="9026544" y="2856425"/>
            <a:ext cx="1509743" cy="1196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t>Proj</a:t>
            </a:r>
            <a:endParaRPr lang="en-US" sz="2600" dirty="0"/>
          </a:p>
        </p:txBody>
      </p:sp>
      <p:sp>
        <p:nvSpPr>
          <p:cNvPr id="19" name="TextBox 18">
            <a:extLst>
              <a:ext uri="{FF2B5EF4-FFF2-40B4-BE49-F238E27FC236}">
                <a16:creationId xmlns:a16="http://schemas.microsoft.com/office/drawing/2014/main" id="{FCD6D49C-F280-8FA4-3FF7-03A289B77808}"/>
              </a:ext>
            </a:extLst>
          </p:cNvPr>
          <p:cNvSpPr txBox="1"/>
          <p:nvPr/>
        </p:nvSpPr>
        <p:spPr>
          <a:xfrm>
            <a:off x="1180182" y="4767828"/>
            <a:ext cx="9563101" cy="954107"/>
          </a:xfrm>
          <a:prstGeom prst="rect">
            <a:avLst/>
          </a:prstGeom>
          <a:noFill/>
        </p:spPr>
        <p:txBody>
          <a:bodyPr wrap="square" rtlCol="0">
            <a:spAutoFit/>
          </a:bodyPr>
          <a:lstStyle/>
          <a:p>
            <a:pPr algn="ctr"/>
            <a:r>
              <a:rPr lang="en-US" sz="2800" dirty="0"/>
              <a:t>Topology changing operations (Adding/Deleting Gate) becomes</a:t>
            </a:r>
          </a:p>
          <a:p>
            <a:pPr algn="ctr"/>
            <a:r>
              <a:rPr lang="en-US" sz="2800" dirty="0"/>
              <a:t>changing the functionality of Copy, </a:t>
            </a:r>
            <a:r>
              <a:rPr lang="en-US" sz="2800" dirty="0" err="1"/>
              <a:t>Proj</a:t>
            </a:r>
            <a:r>
              <a:rPr lang="en-US" sz="2800" dirty="0"/>
              <a:t> sub-circuits.</a:t>
            </a:r>
          </a:p>
        </p:txBody>
      </p:sp>
      <p:sp>
        <p:nvSpPr>
          <p:cNvPr id="22" name="TextBox 21">
            <a:extLst>
              <a:ext uri="{FF2B5EF4-FFF2-40B4-BE49-F238E27FC236}">
                <a16:creationId xmlns:a16="http://schemas.microsoft.com/office/drawing/2014/main" id="{E4A9DC32-BAB4-D9E1-8A5F-76824486CE9E}"/>
              </a:ext>
            </a:extLst>
          </p:cNvPr>
          <p:cNvSpPr txBox="1"/>
          <p:nvPr/>
        </p:nvSpPr>
        <p:spPr>
          <a:xfrm>
            <a:off x="1815150" y="5773299"/>
            <a:ext cx="7860685" cy="523220"/>
          </a:xfrm>
          <a:prstGeom prst="rect">
            <a:avLst/>
          </a:prstGeom>
          <a:noFill/>
        </p:spPr>
        <p:txBody>
          <a:bodyPr wrap="square" rtlCol="0">
            <a:spAutoFit/>
          </a:bodyPr>
          <a:lstStyle/>
          <a:p>
            <a:pPr algn="ctr"/>
            <a:r>
              <a:rPr lang="en-US" sz="2800" dirty="0"/>
              <a:t>The change is “local” due to the tree structure</a:t>
            </a:r>
          </a:p>
        </p:txBody>
      </p:sp>
    </p:spTree>
    <p:extLst>
      <p:ext uri="{BB962C8B-B14F-4D97-AF65-F5344CB8AC3E}">
        <p14:creationId xmlns:p14="http://schemas.microsoft.com/office/powerpoint/2010/main" val="176924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p:bldP spid="15" grpId="0" animBg="1"/>
      <p:bldP spid="16" grpId="0" animBg="1"/>
      <p:bldP spid="17" grpId="0"/>
      <p:bldP spid="18" grpId="0" animBg="1"/>
      <p:bldP spid="19"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30DA7-AFB0-81ED-E7B3-FD740E7F4E5C}"/>
              </a:ext>
            </a:extLst>
          </p:cNvPr>
          <p:cNvSpPr>
            <a:spLocks noGrp="1"/>
          </p:cNvSpPr>
          <p:nvPr>
            <p:ph idx="1"/>
          </p:nvPr>
        </p:nvSpPr>
        <p:spPr>
          <a:xfrm>
            <a:off x="1401871" y="2231177"/>
            <a:ext cx="3934216" cy="2395646"/>
          </a:xfrm>
        </p:spPr>
        <p:txBody>
          <a:bodyPr anchor="ctr">
            <a:normAutofit/>
          </a:bodyPr>
          <a:lstStyle/>
          <a:p>
            <a:pPr marL="0" indent="0" algn="ctr">
              <a:buNone/>
            </a:pPr>
            <a:r>
              <a:rPr lang="en-US" sz="3500" b="1" dirty="0"/>
              <a:t>Technical Details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760326F-F5C9-8E66-A1DF-37779BAC9621}"/>
                  </a:ext>
                </a:extLst>
              </p:cNvPr>
              <p:cNvSpPr txBox="1">
                <a:spLocks/>
              </p:cNvSpPr>
              <p:nvPr/>
            </p:nvSpPr>
            <p:spPr>
              <a:xfrm>
                <a:off x="5588000" y="2271486"/>
                <a:ext cx="6098385" cy="23956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3500" b="0" i="1" dirty="0" smtClean="0">
                        <a:latin typeface="Cambria Math" panose="02040503050406030204" pitchFamily="18" charset="0"/>
                      </a:rPr>
                      <m:t>𝛿</m:t>
                    </m:r>
                  </m:oMath>
                </a14:m>
                <a:r>
                  <a:rPr lang="en-US" sz="3500" dirty="0">
                    <a:latin typeface="+mj-lt"/>
                  </a:rPr>
                  <a:t>-Equivalence from </a:t>
                </a:r>
                <a14:m>
                  <m:oMath xmlns:m="http://schemas.openxmlformats.org/officeDocument/2006/math">
                    <m:r>
                      <a:rPr lang="en-US" sz="3600" i="1" dirty="0">
                        <a:latin typeface="Cambria Math" panose="02040503050406030204" pitchFamily="18" charset="0"/>
                      </a:rPr>
                      <m:t>ℰℱ</m:t>
                    </m:r>
                  </m:oMath>
                </a14:m>
                <a:r>
                  <a:rPr lang="en-US" sz="3500" dirty="0">
                    <a:latin typeface="+mj-lt"/>
                  </a:rPr>
                  <a:t>-proofs</a:t>
                </a:r>
              </a:p>
              <a:p>
                <a14:m>
                  <m:oMath xmlns:m="http://schemas.openxmlformats.org/officeDocument/2006/math">
                    <m:r>
                      <a:rPr lang="en-US" sz="3500" b="1" i="1" smtClean="0">
                        <a:latin typeface="Cambria Math" panose="02040503050406030204" pitchFamily="18" charset="0"/>
                      </a:rPr>
                      <m:t>𝜹</m:t>
                    </m:r>
                    <m:r>
                      <a:rPr lang="en-US" sz="3500" b="1" i="1" smtClean="0">
                        <a:latin typeface="Cambria Math" panose="02040503050406030204" pitchFamily="18" charset="0"/>
                      </a:rPr>
                      <m:t>𝒊𝑶</m:t>
                    </m:r>
                  </m:oMath>
                </a14:m>
                <a:r>
                  <a:rPr lang="en-US" sz="3500" b="1" dirty="0"/>
                  <a:t> Construction</a:t>
                </a:r>
              </a:p>
              <a:p>
                <a:r>
                  <a:rPr lang="en-US" sz="3500" dirty="0" err="1">
                    <a:latin typeface="+mj-lt"/>
                  </a:rPr>
                  <a:t>iO</a:t>
                </a:r>
                <a:r>
                  <a:rPr lang="en-US" sz="3500" dirty="0">
                    <a:latin typeface="+mj-lt"/>
                  </a:rPr>
                  <a:t> for Turing Machines</a:t>
                </a:r>
              </a:p>
            </p:txBody>
          </p:sp>
        </mc:Choice>
        <mc:Fallback xmlns="">
          <p:sp>
            <p:nvSpPr>
              <p:cNvPr id="4" name="Content Placeholder 2">
                <a:extLst>
                  <a:ext uri="{FF2B5EF4-FFF2-40B4-BE49-F238E27FC236}">
                    <a16:creationId xmlns:a16="http://schemas.microsoft.com/office/drawing/2014/main" id="{F760326F-F5C9-8E66-A1DF-37779BAC9621}"/>
                  </a:ext>
                </a:extLst>
              </p:cNvPr>
              <p:cNvSpPr txBox="1">
                <a:spLocks noRot="1" noChangeAspect="1" noMove="1" noResize="1" noEditPoints="1" noAdjustHandles="1" noChangeArrowheads="1" noChangeShapeType="1" noTextEdit="1"/>
              </p:cNvSpPr>
              <p:nvPr/>
            </p:nvSpPr>
            <p:spPr>
              <a:xfrm>
                <a:off x="5588000" y="2271486"/>
                <a:ext cx="6098385" cy="2395646"/>
              </a:xfrm>
              <a:prstGeom prst="rect">
                <a:avLst/>
              </a:prstGeom>
              <a:blipFill>
                <a:blip r:embed="rId2"/>
                <a:stretch>
                  <a:fillRect l="-2703"/>
                </a:stretch>
              </a:blipFill>
            </p:spPr>
            <p:txBody>
              <a:bodyPr/>
              <a:lstStyle/>
              <a:p>
                <a:r>
                  <a:rPr lang="en-US">
                    <a:noFill/>
                  </a:rPr>
                  <a:t> </a:t>
                </a:r>
              </a:p>
            </p:txBody>
          </p:sp>
        </mc:Fallback>
      </mc:AlternateContent>
    </p:spTree>
    <p:extLst>
      <p:ext uri="{BB962C8B-B14F-4D97-AF65-F5344CB8AC3E}">
        <p14:creationId xmlns:p14="http://schemas.microsoft.com/office/powerpoint/2010/main" val="248469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0D116DB-B4C1-5807-1425-B3BE9634D7C7}"/>
                  </a:ext>
                </a:extLst>
              </p:cNvPr>
              <p:cNvSpPr>
                <a:spLocks noGrp="1"/>
              </p:cNvSpPr>
              <p:nvPr>
                <p:ph type="title"/>
              </p:nvPr>
            </p:nvSpPr>
            <p:spPr/>
            <p:txBody>
              <a:bodyPr/>
              <a:lstStyle/>
              <a:p>
                <a:r>
                  <a:rPr lang="en-US" dirty="0"/>
                  <a:t>Construct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𝑖𝑂</m:t>
                    </m:r>
                  </m:oMath>
                </a14:m>
                <a:r>
                  <a:rPr lang="en-US" dirty="0"/>
                  <a:t>: Initial Idea</a:t>
                </a:r>
              </a:p>
            </p:txBody>
          </p:sp>
        </mc:Choice>
        <mc:Fallback xmlns="">
          <p:sp>
            <p:nvSpPr>
              <p:cNvPr id="2" name="Title 1">
                <a:extLst>
                  <a:ext uri="{FF2B5EF4-FFF2-40B4-BE49-F238E27FC236}">
                    <a16:creationId xmlns:a16="http://schemas.microsoft.com/office/drawing/2014/main" id="{D0D116DB-B4C1-5807-1425-B3BE9634D7C7}"/>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6C5CD938-8A44-58BF-A81B-32AD13B8AAD5}"/>
                  </a:ext>
                </a:extLst>
              </p:cNvPr>
              <p:cNvSpPr/>
              <p:nvPr/>
            </p:nvSpPr>
            <p:spPr>
              <a:xfrm>
                <a:off x="1974616" y="2982964"/>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i="1" dirty="0">
                          <a:latin typeface="Cambria Math" panose="02040503050406030204" pitchFamily="18" charset="0"/>
                        </a:rPr>
                        <m:t>𝑔</m:t>
                      </m:r>
                    </m:oMath>
                  </m:oMathPara>
                </a14:m>
                <a:endParaRPr lang="en-US" sz="2600" dirty="0"/>
              </a:p>
            </p:txBody>
          </p:sp>
        </mc:Choice>
        <mc:Fallback xmlns="">
          <p:sp>
            <p:nvSpPr>
              <p:cNvPr id="4" name="Oval 3">
                <a:extLst>
                  <a:ext uri="{FF2B5EF4-FFF2-40B4-BE49-F238E27FC236}">
                    <a16:creationId xmlns:a16="http://schemas.microsoft.com/office/drawing/2014/main" id="{6C5CD938-8A44-58BF-A81B-32AD13B8AAD5}"/>
                  </a:ext>
                </a:extLst>
              </p:cNvPr>
              <p:cNvSpPr>
                <a:spLocks noRot="1" noChangeAspect="1" noMove="1" noResize="1" noEditPoints="1" noAdjustHandles="1" noChangeArrowheads="1" noChangeShapeType="1" noTextEdit="1"/>
              </p:cNvSpPr>
              <p:nvPr/>
            </p:nvSpPr>
            <p:spPr>
              <a:xfrm>
                <a:off x="1974616" y="2982964"/>
                <a:ext cx="584191" cy="584191"/>
              </a:xfrm>
              <a:prstGeom prst="ellipse">
                <a:avLst/>
              </a:prstGeom>
              <a:blipFill>
                <a:blip r:embed="rId3"/>
                <a:stretch>
                  <a:fillRect b="-2128"/>
                </a:stretch>
              </a:blipFill>
              <a:ln>
                <a:noFill/>
              </a:ln>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A43EA60-667F-69B9-1D3C-C053C568954D}"/>
              </a:ext>
            </a:extLst>
          </p:cNvPr>
          <p:cNvCxnSpPr>
            <a:cxnSpLocks/>
          </p:cNvCxnSpPr>
          <p:nvPr/>
        </p:nvCxnSpPr>
        <p:spPr>
          <a:xfrm>
            <a:off x="2419116" y="3499759"/>
            <a:ext cx="542980"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F8ACE1-1848-3C3D-C311-D8D8694F86CC}"/>
              </a:ext>
            </a:extLst>
          </p:cNvPr>
          <p:cNvCxnSpPr>
            <a:cxnSpLocks/>
          </p:cNvCxnSpPr>
          <p:nvPr/>
        </p:nvCxnSpPr>
        <p:spPr>
          <a:xfrm flipH="1">
            <a:off x="1590496" y="3457024"/>
            <a:ext cx="536520" cy="6765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F05A96-3B4E-3A92-704D-75511B2C5F99}"/>
              </a:ext>
            </a:extLst>
          </p:cNvPr>
          <p:cNvCxnSpPr>
            <a:cxnSpLocks/>
          </p:cNvCxnSpPr>
          <p:nvPr/>
        </p:nvCxnSpPr>
        <p:spPr>
          <a:xfrm>
            <a:off x="2254016" y="2260600"/>
            <a:ext cx="0" cy="73506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4B77FF94-A718-1AE4-B08B-8B0942EFBF97}"/>
              </a:ext>
            </a:extLst>
          </p:cNvPr>
          <p:cNvSpPr/>
          <p:nvPr/>
        </p:nvSpPr>
        <p:spPr>
          <a:xfrm>
            <a:off x="3635196" y="3036388"/>
            <a:ext cx="2616200" cy="635000"/>
          </a:xfrm>
          <a:prstGeom prst="rightArrow">
            <a:avLst>
              <a:gd name="adj1" fmla="val 50000"/>
              <a:gd name="adj2" fmla="val 1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9532370-7491-9A91-E86C-282470DD84DE}"/>
              </a:ext>
            </a:extLst>
          </p:cNvPr>
          <p:cNvSpPr txBox="1"/>
          <p:nvPr/>
        </p:nvSpPr>
        <p:spPr>
          <a:xfrm>
            <a:off x="3106833" y="2153055"/>
            <a:ext cx="3266293" cy="830997"/>
          </a:xfrm>
          <a:prstGeom prst="rect">
            <a:avLst/>
          </a:prstGeom>
          <a:noFill/>
        </p:spPr>
        <p:txBody>
          <a:bodyPr wrap="square">
            <a:spAutoFit/>
          </a:bodyPr>
          <a:lstStyle/>
          <a:p>
            <a:pPr algn="ctr"/>
            <a:r>
              <a:rPr lang="en-US" sz="2400" dirty="0"/>
              <a:t>Use </a:t>
            </a:r>
            <a:r>
              <a:rPr lang="en-US" sz="2400" dirty="0" err="1"/>
              <a:t>iO</a:t>
            </a:r>
            <a:r>
              <a:rPr lang="en-US" sz="2400" dirty="0"/>
              <a:t> for </a:t>
            </a:r>
            <a:r>
              <a:rPr lang="en-US" sz="2400" dirty="0" err="1"/>
              <a:t>Ckts</a:t>
            </a:r>
            <a:r>
              <a:rPr lang="en-US" sz="2400" dirty="0"/>
              <a:t> to “obfuscate each gate”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7BE548-D0B1-7FB1-DEBD-3ECF64E6507E}"/>
                  </a:ext>
                </a:extLst>
              </p:cNvPr>
              <p:cNvSpPr txBox="1"/>
              <p:nvPr/>
            </p:nvSpPr>
            <p:spPr>
              <a:xfrm>
                <a:off x="8353009" y="3086385"/>
                <a:ext cx="2028880" cy="558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𝑖𝑂</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𝐺𝑎𝑡</m:t>
                      </m:r>
                      <m:sSub>
                        <m:sSubPr>
                          <m:ctrlPr>
                            <a:rPr lang="en-US" sz="2800" i="1">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𝑒</m:t>
                          </m:r>
                        </m:e>
                        <m:sub>
                          <m:r>
                            <a:rPr lang="en-US" sz="2800" b="0" i="1">
                              <a:solidFill>
                                <a:schemeClr val="tx1"/>
                              </a:solidFill>
                              <a:latin typeface="Cambria Math" panose="02040503050406030204" pitchFamily="18" charset="0"/>
                            </a:rPr>
                            <m:t>𝑔</m:t>
                          </m:r>
                        </m:sub>
                      </m:sSub>
                      <m:r>
                        <a:rPr lang="en-US" sz="2800" b="0" i="1">
                          <a:solidFill>
                            <a:schemeClr val="tx1"/>
                          </a:solidFill>
                          <a:latin typeface="Cambria Math" panose="02040503050406030204" pitchFamily="18" charset="0"/>
                        </a:rPr>
                        <m:t>)</m:t>
                      </m:r>
                    </m:oMath>
                  </m:oMathPara>
                </a14:m>
                <a:endParaRPr lang="en-US" sz="2800" i="1" dirty="0">
                  <a:solidFill>
                    <a:schemeClr val="tx1"/>
                  </a:solidFill>
                </a:endParaRPr>
              </a:p>
            </p:txBody>
          </p:sp>
        </mc:Choice>
        <mc:Fallback xmlns="">
          <p:sp>
            <p:nvSpPr>
              <p:cNvPr id="16" name="TextBox 15">
                <a:extLst>
                  <a:ext uri="{FF2B5EF4-FFF2-40B4-BE49-F238E27FC236}">
                    <a16:creationId xmlns:a16="http://schemas.microsoft.com/office/drawing/2014/main" id="{AD7BE548-D0B1-7FB1-DEBD-3ECF64E6507E}"/>
                  </a:ext>
                </a:extLst>
              </p:cNvPr>
              <p:cNvSpPr txBox="1">
                <a:spLocks noRot="1" noChangeAspect="1" noMove="1" noResize="1" noEditPoints="1" noAdjustHandles="1" noChangeArrowheads="1" noChangeShapeType="1" noTextEdit="1"/>
              </p:cNvSpPr>
              <p:nvPr/>
            </p:nvSpPr>
            <p:spPr>
              <a:xfrm>
                <a:off x="8353009" y="3086385"/>
                <a:ext cx="2028880" cy="558230"/>
              </a:xfrm>
              <a:prstGeom prst="rect">
                <a:avLst/>
              </a:prstGeom>
              <a:blipFill>
                <a:blip r:embed="rId4"/>
                <a:stretch>
                  <a:fillRect b="-10870"/>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7F028917-735A-BC68-8F36-8369A9D203A5}"/>
              </a:ext>
            </a:extLst>
          </p:cNvPr>
          <p:cNvCxnSpPr>
            <a:cxnSpLocks/>
          </p:cNvCxnSpPr>
          <p:nvPr/>
        </p:nvCxnSpPr>
        <p:spPr>
          <a:xfrm>
            <a:off x="7783186" y="2110737"/>
            <a:ext cx="0" cy="73506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FEDBC2-AA13-EF1B-73E0-8387F333FD35}"/>
              </a:ext>
            </a:extLst>
          </p:cNvPr>
          <p:cNvCxnSpPr>
            <a:cxnSpLocks/>
          </p:cNvCxnSpPr>
          <p:nvPr/>
        </p:nvCxnSpPr>
        <p:spPr>
          <a:xfrm flipH="1">
            <a:off x="6919706" y="3599754"/>
            <a:ext cx="536520" cy="6765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23662F-F3EA-98E1-0EC9-B70DC1AA7AD7}"/>
              </a:ext>
            </a:extLst>
          </p:cNvPr>
          <p:cNvCxnSpPr>
            <a:cxnSpLocks/>
          </p:cNvCxnSpPr>
          <p:nvPr/>
        </p:nvCxnSpPr>
        <p:spPr>
          <a:xfrm>
            <a:off x="8081519" y="3646993"/>
            <a:ext cx="542980"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FA930E4-0DC9-F02A-4F1E-A2E54E795909}"/>
              </a:ext>
            </a:extLst>
          </p:cNvPr>
          <p:cNvSpPr/>
          <p:nvPr/>
        </p:nvSpPr>
        <p:spPr>
          <a:xfrm>
            <a:off x="7225942" y="2828337"/>
            <a:ext cx="1114488" cy="1051102"/>
          </a:xfrm>
          <a:prstGeom prst="ellipse">
            <a:avLst/>
          </a:prstGeom>
          <a:pattFill prst="wdUpDiag">
            <a:fgClr>
              <a:schemeClr val="bg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70C0"/>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0C6E3B2-24AD-7F8C-37B1-A8C5E0E99B46}"/>
                  </a:ext>
                </a:extLst>
              </p:cNvPr>
              <p:cNvSpPr txBox="1"/>
              <p:nvPr/>
            </p:nvSpPr>
            <p:spPr>
              <a:xfrm>
                <a:off x="8956253" y="3682342"/>
                <a:ext cx="2397547" cy="523220"/>
              </a:xfrm>
              <a:prstGeom prst="rect">
                <a:avLst/>
              </a:prstGeom>
              <a:noFill/>
            </p:spPr>
            <p:txBody>
              <a:bodyPr wrap="square">
                <a:spAutoFit/>
              </a:bodyPr>
              <a:lstStyle/>
              <a:p>
                <a:r>
                  <a:rPr lang="en-US" sz="2800" b="0" dirty="0">
                    <a:solidFill>
                      <a:schemeClr val="tx1"/>
                    </a:solidFill>
                  </a:rPr>
                  <a:t>(</a:t>
                </a:r>
                <a14:m>
                  <m:oMath xmlns:m="http://schemas.openxmlformats.org/officeDocument/2006/math">
                    <m:r>
                      <a:rPr lang="en-US" sz="2800" b="0" i="1" smtClean="0">
                        <a:solidFill>
                          <a:schemeClr val="tx1"/>
                        </a:solidFill>
                        <a:latin typeface="Cambria Math" panose="02040503050406030204" pitchFamily="18" charset="0"/>
                      </a:rPr>
                      <m:t>𝑖𝑂</m:t>
                    </m:r>
                  </m:oMath>
                </a14:m>
                <a:r>
                  <a:rPr lang="en-US" sz="2800" i="1" dirty="0">
                    <a:solidFill>
                      <a:schemeClr val="tx1"/>
                    </a:solidFill>
                  </a:rPr>
                  <a:t>:</a:t>
                </a:r>
                <a:r>
                  <a:rPr lang="en-US" sz="2800" dirty="0">
                    <a:solidFill>
                      <a:schemeClr val="tx1"/>
                    </a:solidFill>
                  </a:rPr>
                  <a:t> </a:t>
                </a:r>
                <a:r>
                  <a:rPr lang="en-US" sz="2800" dirty="0" err="1">
                    <a:solidFill>
                      <a:schemeClr val="tx1"/>
                    </a:solidFill>
                  </a:rPr>
                  <a:t>iO</a:t>
                </a:r>
                <a:r>
                  <a:rPr lang="en-US" sz="2800" dirty="0">
                    <a:solidFill>
                      <a:schemeClr val="tx1"/>
                    </a:solidFill>
                  </a:rPr>
                  <a:t> for </a:t>
                </a:r>
                <a:r>
                  <a:rPr lang="en-US" sz="2800" dirty="0" err="1">
                    <a:solidFill>
                      <a:schemeClr val="tx1"/>
                    </a:solidFill>
                  </a:rPr>
                  <a:t>ckts</a:t>
                </a:r>
                <a:r>
                  <a:rPr lang="en-US" sz="2800" dirty="0"/>
                  <a:t>)</a:t>
                </a:r>
                <a:endParaRPr lang="en-US" sz="2800" dirty="0">
                  <a:solidFill>
                    <a:schemeClr val="tx1"/>
                  </a:solidFill>
                </a:endParaRPr>
              </a:p>
            </p:txBody>
          </p:sp>
        </mc:Choice>
        <mc:Fallback xmlns="">
          <p:sp>
            <p:nvSpPr>
              <p:cNvPr id="20" name="TextBox 19">
                <a:extLst>
                  <a:ext uri="{FF2B5EF4-FFF2-40B4-BE49-F238E27FC236}">
                    <a16:creationId xmlns:a16="http://schemas.microsoft.com/office/drawing/2014/main" id="{90C6E3B2-24AD-7F8C-37B1-A8C5E0E99B46}"/>
                  </a:ext>
                </a:extLst>
              </p:cNvPr>
              <p:cNvSpPr txBox="1">
                <a:spLocks noRot="1" noChangeAspect="1" noMove="1" noResize="1" noEditPoints="1" noAdjustHandles="1" noChangeArrowheads="1" noChangeShapeType="1" noTextEdit="1"/>
              </p:cNvSpPr>
              <p:nvPr/>
            </p:nvSpPr>
            <p:spPr>
              <a:xfrm>
                <a:off x="8956253" y="3682342"/>
                <a:ext cx="2397547" cy="523220"/>
              </a:xfrm>
              <a:prstGeom prst="rect">
                <a:avLst/>
              </a:prstGeom>
              <a:blipFill>
                <a:blip r:embed="rId5"/>
                <a:stretch>
                  <a:fillRect l="-5263" t="-11628" r="-4737"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CE9A0CF-FD92-870D-63F4-1D272E2E471C}"/>
                  </a:ext>
                </a:extLst>
              </p:cNvPr>
              <p:cNvSpPr txBox="1"/>
              <p:nvPr/>
            </p:nvSpPr>
            <p:spPr>
              <a:xfrm>
                <a:off x="3531935" y="4620979"/>
                <a:ext cx="6177952" cy="491738"/>
              </a:xfrm>
              <a:prstGeom prst="rect">
                <a:avLst/>
              </a:prstGeom>
              <a:noFill/>
            </p:spPr>
            <p:txBody>
              <a:bodyPr wrap="square">
                <a:spAutoFit/>
              </a:bodyPr>
              <a:lstStyle/>
              <a:p>
                <a14:m>
                  <m:oMath xmlns:m="http://schemas.openxmlformats.org/officeDocument/2006/math">
                    <m:r>
                      <a:rPr lang="en-US" sz="2400" b="0" i="1" smtClean="0">
                        <a:solidFill>
                          <a:schemeClr val="tx1"/>
                        </a:solidFill>
                        <a:latin typeface="Cambria Math" panose="02040503050406030204" pitchFamily="18" charset="0"/>
                      </a:rPr>
                      <m:t>𝐺𝑎𝑡</m:t>
                    </m:r>
                    <m:sSub>
                      <m:sSubPr>
                        <m:ctrlPr>
                          <a:rPr lang="en-US" sz="2400" i="1">
                            <a:solidFill>
                              <a:schemeClr val="tx1"/>
                            </a:solidFill>
                            <a:latin typeface="Cambria Math" panose="02040503050406030204" pitchFamily="18" charset="0"/>
                          </a:rPr>
                        </m:ctrlPr>
                      </m:sSubPr>
                      <m:e>
                        <m:r>
                          <a:rPr lang="en-US" sz="2400" b="0" i="1">
                            <a:solidFill>
                              <a:schemeClr val="tx1"/>
                            </a:solidFill>
                            <a:latin typeface="Cambria Math" panose="02040503050406030204" pitchFamily="18" charset="0"/>
                          </a:rPr>
                          <m:t>𝑒</m:t>
                        </m:r>
                      </m:e>
                      <m:sub>
                        <m:r>
                          <a:rPr lang="en-US" sz="2400" b="0" i="1">
                            <a:solidFill>
                              <a:schemeClr val="tx1"/>
                            </a:solidFill>
                            <a:latin typeface="Cambria Math" panose="02040503050406030204" pitchFamily="18" charset="0"/>
                          </a:rPr>
                          <m:t>𝑔</m:t>
                        </m:r>
                      </m:sub>
                    </m:sSub>
                    <m:d>
                      <m:dPr>
                        <m:ctrlPr>
                          <a:rPr lang="en-US" sz="2400" i="1" smtClean="0">
                            <a:solidFill>
                              <a:schemeClr val="tx1"/>
                            </a:solidFill>
                            <a:latin typeface="Cambria Math" panose="02040503050406030204" pitchFamily="18" charset="0"/>
                          </a:rPr>
                        </m:ctrlPr>
                      </m:dPr>
                      <m:e>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𝑙</m:t>
                            </m:r>
                          </m:sub>
                        </m:sSub>
                        <m:r>
                          <a:rPr lang="en-US" sz="2400" b="0" i="1" smtClean="0">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𝑟</m:t>
                            </m:r>
                          </m:sub>
                        </m:sSub>
                      </m:e>
                    </m:d>
                    <m:r>
                      <a:rPr lang="en-US" sz="2400" b="0" i="1" smtClean="0">
                        <a:solidFill>
                          <a:schemeClr val="tx1"/>
                        </a:solidFill>
                        <a:latin typeface="Cambria Math" panose="02040503050406030204" pitchFamily="18" charset="0"/>
                      </a:rPr>
                      <m:t>:</m:t>
                    </m:r>
                  </m:oMath>
                </a14:m>
                <a:r>
                  <a:rPr lang="en-US" sz="2400" dirty="0"/>
                  <a:t>  Output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𝑙</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oMath>
                </a14:m>
                <a:r>
                  <a:rPr lang="en-US" sz="2400" dirty="0"/>
                  <a:t> </a:t>
                </a:r>
              </a:p>
            </p:txBody>
          </p:sp>
        </mc:Choice>
        <mc:Fallback xmlns="">
          <p:sp>
            <p:nvSpPr>
              <p:cNvPr id="23" name="TextBox 22">
                <a:extLst>
                  <a:ext uri="{FF2B5EF4-FFF2-40B4-BE49-F238E27FC236}">
                    <a16:creationId xmlns:a16="http://schemas.microsoft.com/office/drawing/2014/main" id="{2CE9A0CF-FD92-870D-63F4-1D272E2E471C}"/>
                  </a:ext>
                </a:extLst>
              </p:cNvPr>
              <p:cNvSpPr txBox="1">
                <a:spLocks noRot="1" noChangeAspect="1" noMove="1" noResize="1" noEditPoints="1" noAdjustHandles="1" noChangeArrowheads="1" noChangeShapeType="1" noTextEdit="1"/>
              </p:cNvSpPr>
              <p:nvPr/>
            </p:nvSpPr>
            <p:spPr>
              <a:xfrm>
                <a:off x="3531935" y="4620979"/>
                <a:ext cx="6177952" cy="491738"/>
              </a:xfrm>
              <a:prstGeom prst="rect">
                <a:avLst/>
              </a:prstGeom>
              <a:blipFill>
                <a:blip r:embed="rId6"/>
                <a:stretch>
                  <a:fillRect l="-205" t="-7500" b="-2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6965389-BBF4-6FAD-DD55-76AC51A9E077}"/>
                  </a:ext>
                </a:extLst>
              </p:cNvPr>
              <p:cNvSpPr txBox="1"/>
              <p:nvPr/>
            </p:nvSpPr>
            <p:spPr>
              <a:xfrm>
                <a:off x="967227" y="3991144"/>
                <a:ext cx="73660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𝑙</m:t>
                          </m:r>
                        </m:sub>
                      </m:sSub>
                    </m:oMath>
                  </m:oMathPara>
                </a14:m>
                <a:endParaRPr lang="en-US" sz="2800" dirty="0"/>
              </a:p>
            </p:txBody>
          </p:sp>
        </mc:Choice>
        <mc:Fallback xmlns="">
          <p:sp>
            <p:nvSpPr>
              <p:cNvPr id="25" name="TextBox 24">
                <a:extLst>
                  <a:ext uri="{FF2B5EF4-FFF2-40B4-BE49-F238E27FC236}">
                    <a16:creationId xmlns:a16="http://schemas.microsoft.com/office/drawing/2014/main" id="{E6965389-BBF4-6FAD-DD55-76AC51A9E077}"/>
                  </a:ext>
                </a:extLst>
              </p:cNvPr>
              <p:cNvSpPr txBox="1">
                <a:spLocks noRot="1" noChangeAspect="1" noMove="1" noResize="1" noEditPoints="1" noAdjustHandles="1" noChangeArrowheads="1" noChangeShapeType="1" noTextEdit="1"/>
              </p:cNvSpPr>
              <p:nvPr/>
            </p:nvSpPr>
            <p:spPr>
              <a:xfrm>
                <a:off x="967227" y="3991144"/>
                <a:ext cx="736609" cy="523220"/>
              </a:xfrm>
              <a:prstGeom prst="rect">
                <a:avLst/>
              </a:prstGeom>
              <a:blipFill>
                <a:blip r:embed="rId7"/>
                <a:stretch>
                  <a:fillRect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6280CB0-63FA-7F1F-9DDD-4A4B120AEDB4}"/>
                  </a:ext>
                </a:extLst>
              </p:cNvPr>
              <p:cNvSpPr txBox="1"/>
              <p:nvPr/>
            </p:nvSpPr>
            <p:spPr>
              <a:xfrm>
                <a:off x="2795326" y="4033395"/>
                <a:ext cx="73660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𝑟</m:t>
                          </m:r>
                        </m:sub>
                      </m:sSub>
                    </m:oMath>
                  </m:oMathPara>
                </a14:m>
                <a:endParaRPr lang="en-US" sz="2800" dirty="0"/>
              </a:p>
            </p:txBody>
          </p:sp>
        </mc:Choice>
        <mc:Fallback xmlns="">
          <p:sp>
            <p:nvSpPr>
              <p:cNvPr id="26" name="TextBox 25">
                <a:extLst>
                  <a:ext uri="{FF2B5EF4-FFF2-40B4-BE49-F238E27FC236}">
                    <a16:creationId xmlns:a16="http://schemas.microsoft.com/office/drawing/2014/main" id="{96280CB0-63FA-7F1F-9DDD-4A4B120AEDB4}"/>
                  </a:ext>
                </a:extLst>
              </p:cNvPr>
              <p:cNvSpPr txBox="1">
                <a:spLocks noRot="1" noChangeAspect="1" noMove="1" noResize="1" noEditPoints="1" noAdjustHandles="1" noChangeArrowheads="1" noChangeShapeType="1" noTextEdit="1"/>
              </p:cNvSpPr>
              <p:nvPr/>
            </p:nvSpPr>
            <p:spPr>
              <a:xfrm>
                <a:off x="2795326" y="4033395"/>
                <a:ext cx="73660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BC8B17-7A73-CC90-954B-EFA7DD733BA1}"/>
                  </a:ext>
                </a:extLst>
              </p:cNvPr>
              <p:cNvSpPr txBox="1"/>
              <p:nvPr/>
            </p:nvSpPr>
            <p:spPr>
              <a:xfrm>
                <a:off x="1606311" y="1818701"/>
                <a:ext cx="73660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𝑜</m:t>
                          </m:r>
                        </m:sub>
                      </m:sSub>
                    </m:oMath>
                  </m:oMathPara>
                </a14:m>
                <a:endParaRPr lang="en-US" sz="2800" dirty="0"/>
              </a:p>
            </p:txBody>
          </p:sp>
        </mc:Choice>
        <mc:Fallback xmlns="">
          <p:sp>
            <p:nvSpPr>
              <p:cNvPr id="27" name="TextBox 26">
                <a:extLst>
                  <a:ext uri="{FF2B5EF4-FFF2-40B4-BE49-F238E27FC236}">
                    <a16:creationId xmlns:a16="http://schemas.microsoft.com/office/drawing/2014/main" id="{03BC8B17-7A73-CC90-954B-EFA7DD733BA1}"/>
                  </a:ext>
                </a:extLst>
              </p:cNvPr>
              <p:cNvSpPr txBox="1">
                <a:spLocks noRot="1" noChangeAspect="1" noMove="1" noResize="1" noEditPoints="1" noAdjustHandles="1" noChangeArrowheads="1" noChangeShapeType="1" noTextEdit="1"/>
              </p:cNvSpPr>
              <p:nvPr/>
            </p:nvSpPr>
            <p:spPr>
              <a:xfrm>
                <a:off x="1606311" y="1818701"/>
                <a:ext cx="736609" cy="523220"/>
              </a:xfrm>
              <a:prstGeom prst="rect">
                <a:avLst/>
              </a:prstGeom>
              <a:blipFill>
                <a:blip r:embed="rId9"/>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C31A6D0A-68FF-768A-97FA-1D3C4CBADDA2}"/>
              </a:ext>
            </a:extLst>
          </p:cNvPr>
          <p:cNvSpPr txBox="1"/>
          <p:nvPr/>
        </p:nvSpPr>
        <p:spPr>
          <a:xfrm>
            <a:off x="1858756" y="5399553"/>
            <a:ext cx="8403922" cy="492443"/>
          </a:xfrm>
          <a:prstGeom prst="rect">
            <a:avLst/>
          </a:prstGeom>
          <a:noFill/>
          <a:ln w="25400">
            <a:solidFill>
              <a:srgbClr val="FF0000"/>
            </a:solidFill>
          </a:ln>
        </p:spPr>
        <p:txBody>
          <a:bodyPr wrap="square">
            <a:spAutoFit/>
          </a:bodyPr>
          <a:lstStyle/>
          <a:p>
            <a:pPr algn="ctr"/>
            <a:r>
              <a:rPr lang="en-US" sz="2600" b="1" dirty="0">
                <a:solidFill>
                  <a:srgbClr val="FF0000"/>
                </a:solidFill>
              </a:rPr>
              <a:t>The adversary can learn the gate from its truth table.</a:t>
            </a:r>
          </a:p>
        </p:txBody>
      </p:sp>
    </p:spTree>
    <p:extLst>
      <p:ext uri="{BB962C8B-B14F-4D97-AF65-F5344CB8AC3E}">
        <p14:creationId xmlns:p14="http://schemas.microsoft.com/office/powerpoint/2010/main" val="28350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p:bldP spid="16" grpId="0"/>
      <p:bldP spid="12" grpId="0" animBg="1"/>
      <p:bldP spid="20" grpId="0"/>
      <p:bldP spid="23" grpId="0"/>
      <p:bldP spid="25" grpId="0"/>
      <p:bldP spid="26" grpId="0"/>
      <p:bldP spid="27" grpId="0"/>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2F31-68B2-6A53-32C7-849AE25D8F62}"/>
              </a:ext>
            </a:extLst>
          </p:cNvPr>
          <p:cNvSpPr>
            <a:spLocks noGrp="1"/>
          </p:cNvSpPr>
          <p:nvPr>
            <p:ph type="title"/>
          </p:nvPr>
        </p:nvSpPr>
        <p:spPr/>
        <p:txBody>
          <a:bodyPr/>
          <a:lstStyle/>
          <a:p>
            <a:r>
              <a:rPr lang="en-US" dirty="0"/>
              <a:t>Encrypt Wire Values</a:t>
            </a: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7304C842-1D0D-BF6B-FB48-9FD5D1F4FB4C}"/>
                  </a:ext>
                </a:extLst>
              </p:cNvPr>
              <p:cNvSpPr/>
              <p:nvPr/>
            </p:nvSpPr>
            <p:spPr>
              <a:xfrm>
                <a:off x="3163888" y="2916506"/>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i="1" dirty="0">
                          <a:latin typeface="Cambria Math" panose="02040503050406030204" pitchFamily="18" charset="0"/>
                        </a:rPr>
                        <m:t>𝑔</m:t>
                      </m:r>
                    </m:oMath>
                  </m:oMathPara>
                </a14:m>
                <a:endParaRPr lang="en-US" sz="2600" dirty="0"/>
              </a:p>
            </p:txBody>
          </p:sp>
        </mc:Choice>
        <mc:Fallback xmlns="">
          <p:sp>
            <p:nvSpPr>
              <p:cNvPr id="4" name="Oval 3">
                <a:extLst>
                  <a:ext uri="{FF2B5EF4-FFF2-40B4-BE49-F238E27FC236}">
                    <a16:creationId xmlns:a16="http://schemas.microsoft.com/office/drawing/2014/main" id="{7304C842-1D0D-BF6B-FB48-9FD5D1F4FB4C}"/>
                  </a:ext>
                </a:extLst>
              </p:cNvPr>
              <p:cNvSpPr>
                <a:spLocks noRot="1" noChangeAspect="1" noMove="1" noResize="1" noEditPoints="1" noAdjustHandles="1" noChangeArrowheads="1" noChangeShapeType="1" noTextEdit="1"/>
              </p:cNvSpPr>
              <p:nvPr/>
            </p:nvSpPr>
            <p:spPr>
              <a:xfrm>
                <a:off x="3163888" y="2916506"/>
                <a:ext cx="584191" cy="584191"/>
              </a:xfrm>
              <a:prstGeom prst="ellipse">
                <a:avLst/>
              </a:prstGeom>
              <a:blipFill>
                <a:blip r:embed="rId2"/>
                <a:stretch>
                  <a:fillRect b="-2128"/>
                </a:stretch>
              </a:blipFill>
              <a:ln>
                <a:noFill/>
              </a:ln>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AE4D07F6-0DE8-A078-9DA9-D44658DF3CFA}"/>
              </a:ext>
            </a:extLst>
          </p:cNvPr>
          <p:cNvCxnSpPr>
            <a:cxnSpLocks/>
          </p:cNvCxnSpPr>
          <p:nvPr/>
        </p:nvCxnSpPr>
        <p:spPr>
          <a:xfrm>
            <a:off x="3608388" y="3433301"/>
            <a:ext cx="542980"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AF321C-03A5-D497-51EF-B3192090F35F}"/>
              </a:ext>
            </a:extLst>
          </p:cNvPr>
          <p:cNvCxnSpPr>
            <a:cxnSpLocks/>
          </p:cNvCxnSpPr>
          <p:nvPr/>
        </p:nvCxnSpPr>
        <p:spPr>
          <a:xfrm flipH="1">
            <a:off x="2779768" y="3390566"/>
            <a:ext cx="536520" cy="6765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133605D-91F2-58FD-7BBB-C9343C889A10}"/>
              </a:ext>
            </a:extLst>
          </p:cNvPr>
          <p:cNvCxnSpPr>
            <a:cxnSpLocks/>
          </p:cNvCxnSpPr>
          <p:nvPr/>
        </p:nvCxnSpPr>
        <p:spPr>
          <a:xfrm>
            <a:off x="3443288" y="2194142"/>
            <a:ext cx="0" cy="73506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7078AF-62BE-ADF6-6A7A-333646C2F8CF}"/>
                  </a:ext>
                </a:extLst>
              </p:cNvPr>
              <p:cNvSpPr txBox="1"/>
              <p:nvPr/>
            </p:nvSpPr>
            <p:spPr>
              <a:xfrm>
                <a:off x="2219999" y="4069626"/>
                <a:ext cx="736609" cy="523220"/>
              </a:xfrm>
              <a:prstGeom prst="rect">
                <a:avLst/>
              </a:prstGeom>
              <a:noFill/>
              <a:ln w="25400">
                <a:solidFill>
                  <a:schemeClr val="accent1">
                    <a:shade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𝑙</m:t>
                          </m:r>
                        </m:sub>
                      </m:sSub>
                    </m:oMath>
                  </m:oMathPara>
                </a14:m>
                <a:endParaRPr lang="en-US" sz="2800" dirty="0"/>
              </a:p>
            </p:txBody>
          </p:sp>
        </mc:Choice>
        <mc:Fallback xmlns="">
          <p:sp>
            <p:nvSpPr>
              <p:cNvPr id="8" name="TextBox 7">
                <a:extLst>
                  <a:ext uri="{FF2B5EF4-FFF2-40B4-BE49-F238E27FC236}">
                    <a16:creationId xmlns:a16="http://schemas.microsoft.com/office/drawing/2014/main" id="{B77078AF-62BE-ADF6-6A7A-333646C2F8CF}"/>
                  </a:ext>
                </a:extLst>
              </p:cNvPr>
              <p:cNvSpPr txBox="1">
                <a:spLocks noRot="1" noChangeAspect="1" noMove="1" noResize="1" noEditPoints="1" noAdjustHandles="1" noChangeArrowheads="1" noChangeShapeType="1" noTextEdit="1"/>
              </p:cNvSpPr>
              <p:nvPr/>
            </p:nvSpPr>
            <p:spPr>
              <a:xfrm>
                <a:off x="2219999" y="4069626"/>
                <a:ext cx="736609" cy="523220"/>
              </a:xfrm>
              <a:prstGeom prst="rect">
                <a:avLst/>
              </a:prstGeom>
              <a:blipFill>
                <a:blip r:embed="rId3"/>
                <a:stretch>
                  <a:fillRect/>
                </a:stretch>
              </a:blipFill>
              <a:ln w="25400">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278968-80D5-D93A-CF79-8A6A55A3470F}"/>
                  </a:ext>
                </a:extLst>
              </p:cNvPr>
              <p:cNvSpPr txBox="1"/>
              <p:nvPr/>
            </p:nvSpPr>
            <p:spPr>
              <a:xfrm>
                <a:off x="4048098" y="4073777"/>
                <a:ext cx="736609" cy="523220"/>
              </a:xfrm>
              <a:prstGeom prst="rect">
                <a:avLst/>
              </a:prstGeom>
              <a:noFill/>
              <a:ln w="25400">
                <a:solidFill>
                  <a:schemeClr val="accent1">
                    <a:shade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𝑟</m:t>
                          </m:r>
                        </m:sub>
                      </m:sSub>
                    </m:oMath>
                  </m:oMathPara>
                </a14:m>
                <a:endParaRPr lang="en-US" sz="2800" dirty="0"/>
              </a:p>
            </p:txBody>
          </p:sp>
        </mc:Choice>
        <mc:Fallback xmlns="">
          <p:sp>
            <p:nvSpPr>
              <p:cNvPr id="9" name="TextBox 8">
                <a:extLst>
                  <a:ext uri="{FF2B5EF4-FFF2-40B4-BE49-F238E27FC236}">
                    <a16:creationId xmlns:a16="http://schemas.microsoft.com/office/drawing/2014/main" id="{A3278968-80D5-D93A-CF79-8A6A55A3470F}"/>
                  </a:ext>
                </a:extLst>
              </p:cNvPr>
              <p:cNvSpPr txBox="1">
                <a:spLocks noRot="1" noChangeAspect="1" noMove="1" noResize="1" noEditPoints="1" noAdjustHandles="1" noChangeArrowheads="1" noChangeShapeType="1" noTextEdit="1"/>
              </p:cNvSpPr>
              <p:nvPr/>
            </p:nvSpPr>
            <p:spPr>
              <a:xfrm>
                <a:off x="4048098" y="4073777"/>
                <a:ext cx="736609" cy="523220"/>
              </a:xfrm>
              <a:prstGeom prst="rect">
                <a:avLst/>
              </a:prstGeom>
              <a:blipFill>
                <a:blip r:embed="rId4"/>
                <a:stretch>
                  <a:fillRect/>
                </a:stretch>
              </a:blipFill>
              <a:ln w="25400">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38A85B-AFE1-5E00-C72A-319B275863BF}"/>
                  </a:ext>
                </a:extLst>
              </p:cNvPr>
              <p:cNvSpPr txBox="1"/>
              <p:nvPr/>
            </p:nvSpPr>
            <p:spPr>
              <a:xfrm>
                <a:off x="3080930" y="1690688"/>
                <a:ext cx="736609" cy="523220"/>
              </a:xfrm>
              <a:prstGeom prst="rect">
                <a:avLst/>
              </a:prstGeom>
              <a:noFill/>
              <a:ln w="25400">
                <a:solidFill>
                  <a:schemeClr val="accent1">
                    <a:shade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𝑜</m:t>
                          </m:r>
                        </m:sub>
                      </m:sSub>
                    </m:oMath>
                  </m:oMathPara>
                </a14:m>
                <a:endParaRPr lang="en-US" sz="2800" dirty="0"/>
              </a:p>
            </p:txBody>
          </p:sp>
        </mc:Choice>
        <mc:Fallback xmlns="">
          <p:sp>
            <p:nvSpPr>
              <p:cNvPr id="10" name="TextBox 9">
                <a:extLst>
                  <a:ext uri="{FF2B5EF4-FFF2-40B4-BE49-F238E27FC236}">
                    <a16:creationId xmlns:a16="http://schemas.microsoft.com/office/drawing/2014/main" id="{1D38A85B-AFE1-5E00-C72A-319B275863BF}"/>
                  </a:ext>
                </a:extLst>
              </p:cNvPr>
              <p:cNvSpPr txBox="1">
                <a:spLocks noRot="1" noChangeAspect="1" noMove="1" noResize="1" noEditPoints="1" noAdjustHandles="1" noChangeArrowheads="1" noChangeShapeType="1" noTextEdit="1"/>
              </p:cNvSpPr>
              <p:nvPr/>
            </p:nvSpPr>
            <p:spPr>
              <a:xfrm>
                <a:off x="3080930" y="1690688"/>
                <a:ext cx="736609" cy="523220"/>
              </a:xfrm>
              <a:prstGeom prst="rect">
                <a:avLst/>
              </a:prstGeom>
              <a:blipFill>
                <a:blip r:embed="rId5"/>
                <a:stretch>
                  <a:fillRect/>
                </a:stretch>
              </a:blipFill>
              <a:ln w="25400">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8EE291-F0D5-1330-D92E-CCC9E92124B7}"/>
                  </a:ext>
                </a:extLst>
              </p:cNvPr>
              <p:cNvSpPr txBox="1"/>
              <p:nvPr/>
            </p:nvSpPr>
            <p:spPr>
              <a:xfrm>
                <a:off x="2742095" y="4360424"/>
                <a:ext cx="7366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𝑙</m:t>
                          </m:r>
                        </m:sub>
                      </m:sSub>
                    </m:oMath>
                  </m:oMathPara>
                </a14:m>
                <a:endParaRPr lang="en-US" sz="2400" dirty="0"/>
              </a:p>
            </p:txBody>
          </p:sp>
        </mc:Choice>
        <mc:Fallback xmlns="">
          <p:sp>
            <p:nvSpPr>
              <p:cNvPr id="11" name="TextBox 10">
                <a:extLst>
                  <a:ext uri="{FF2B5EF4-FFF2-40B4-BE49-F238E27FC236}">
                    <a16:creationId xmlns:a16="http://schemas.microsoft.com/office/drawing/2014/main" id="{F48EE291-F0D5-1330-D92E-CCC9E92124B7}"/>
                  </a:ext>
                </a:extLst>
              </p:cNvPr>
              <p:cNvSpPr txBox="1">
                <a:spLocks noRot="1" noChangeAspect="1" noMove="1" noResize="1" noEditPoints="1" noAdjustHandles="1" noChangeArrowheads="1" noChangeShapeType="1" noTextEdit="1"/>
              </p:cNvSpPr>
              <p:nvPr/>
            </p:nvSpPr>
            <p:spPr>
              <a:xfrm>
                <a:off x="2742095" y="4360424"/>
                <a:ext cx="736609" cy="461665"/>
              </a:xfrm>
              <a:prstGeom prst="rect">
                <a:avLst/>
              </a:prstGeom>
              <a:blipFill>
                <a:blip r:embed="rId6"/>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9864DD-B53E-E79C-2AFD-E1D85BE25958}"/>
                  </a:ext>
                </a:extLst>
              </p:cNvPr>
              <p:cNvSpPr txBox="1"/>
              <p:nvPr/>
            </p:nvSpPr>
            <p:spPr>
              <a:xfrm>
                <a:off x="4577538" y="4372872"/>
                <a:ext cx="7366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𝑟</m:t>
                          </m:r>
                        </m:sub>
                      </m:sSub>
                    </m:oMath>
                  </m:oMathPara>
                </a14:m>
                <a:endParaRPr lang="en-US" sz="2400" dirty="0"/>
              </a:p>
            </p:txBody>
          </p:sp>
        </mc:Choice>
        <mc:Fallback xmlns="">
          <p:sp>
            <p:nvSpPr>
              <p:cNvPr id="12" name="TextBox 11">
                <a:extLst>
                  <a:ext uri="{FF2B5EF4-FFF2-40B4-BE49-F238E27FC236}">
                    <a16:creationId xmlns:a16="http://schemas.microsoft.com/office/drawing/2014/main" id="{B49864DD-B53E-E79C-2AFD-E1D85BE25958}"/>
                  </a:ext>
                </a:extLst>
              </p:cNvPr>
              <p:cNvSpPr txBox="1">
                <a:spLocks noRot="1" noChangeAspect="1" noMove="1" noResize="1" noEditPoints="1" noAdjustHandles="1" noChangeArrowheads="1" noChangeShapeType="1" noTextEdit="1"/>
              </p:cNvSpPr>
              <p:nvPr/>
            </p:nvSpPr>
            <p:spPr>
              <a:xfrm>
                <a:off x="4577538" y="4372872"/>
                <a:ext cx="736609"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C92A27-A18A-2072-A320-111FB9203D34}"/>
                  </a:ext>
                </a:extLst>
              </p:cNvPr>
              <p:cNvSpPr txBox="1"/>
              <p:nvPr/>
            </p:nvSpPr>
            <p:spPr>
              <a:xfrm>
                <a:off x="3610960" y="1953226"/>
                <a:ext cx="7366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𝐾</m:t>
                          </m:r>
                        </m:e>
                        <m:sub>
                          <m:r>
                            <a:rPr lang="en-US" sz="2400" b="0" i="1" smtClean="0">
                              <a:solidFill>
                                <a:schemeClr val="tx1"/>
                              </a:solidFill>
                              <a:latin typeface="Cambria Math" panose="02040503050406030204" pitchFamily="18" charset="0"/>
                            </a:rPr>
                            <m:t>𝑜</m:t>
                          </m:r>
                        </m:sub>
                      </m:sSub>
                    </m:oMath>
                  </m:oMathPara>
                </a14:m>
                <a:endParaRPr lang="en-US" sz="2400" dirty="0"/>
              </a:p>
            </p:txBody>
          </p:sp>
        </mc:Choice>
        <mc:Fallback xmlns="">
          <p:sp>
            <p:nvSpPr>
              <p:cNvPr id="13" name="TextBox 12">
                <a:extLst>
                  <a:ext uri="{FF2B5EF4-FFF2-40B4-BE49-F238E27FC236}">
                    <a16:creationId xmlns:a16="http://schemas.microsoft.com/office/drawing/2014/main" id="{24C92A27-A18A-2072-A320-111FB9203D34}"/>
                  </a:ext>
                </a:extLst>
              </p:cNvPr>
              <p:cNvSpPr txBox="1">
                <a:spLocks noRot="1" noChangeAspect="1" noMove="1" noResize="1" noEditPoints="1" noAdjustHandles="1" noChangeArrowheads="1" noChangeShapeType="1" noTextEdit="1"/>
              </p:cNvSpPr>
              <p:nvPr/>
            </p:nvSpPr>
            <p:spPr>
              <a:xfrm>
                <a:off x="3610960" y="1953226"/>
                <a:ext cx="736609"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4278740-44E6-518C-E028-96A7A7AF2AE7}"/>
                  </a:ext>
                </a:extLst>
              </p:cNvPr>
              <p:cNvSpPr txBox="1"/>
              <p:nvPr/>
            </p:nvSpPr>
            <p:spPr>
              <a:xfrm>
                <a:off x="5538047" y="2163246"/>
                <a:ext cx="6236365" cy="3077061"/>
              </a:xfrm>
              <a:prstGeom prst="rect">
                <a:avLst/>
              </a:prstGeom>
              <a:noFill/>
              <a:ln w="25400">
                <a:solidFill>
                  <a:schemeClr val="accent1">
                    <a:shade val="50000"/>
                  </a:schemeClr>
                </a:solidFill>
              </a:ln>
            </p:spPr>
            <p:txBody>
              <a:bodyPr wrap="square">
                <a:spAutoFit/>
              </a:bodyPr>
              <a:lstStyle/>
              <a:p>
                <a:pPr/>
                <a14:m>
                  <m:oMathPara xmlns:m="http://schemas.openxmlformats.org/officeDocument/2006/math">
                    <m:oMathParaPr>
                      <m:jc m:val="center"/>
                    </m:oMathParaPr>
                    <m:oMath xmlns:m="http://schemas.openxmlformats.org/officeDocument/2006/math">
                      <m:r>
                        <a:rPr lang="en-US" sz="2400" b="0" i="1" u="sng" smtClean="0">
                          <a:solidFill>
                            <a:schemeClr val="tx1"/>
                          </a:solidFill>
                          <a:latin typeface="Cambria Math" panose="02040503050406030204" pitchFamily="18" charset="0"/>
                        </a:rPr>
                        <m:t>𝐺𝑎𝑡</m:t>
                      </m:r>
                      <m:sSub>
                        <m:sSubPr>
                          <m:ctrlPr>
                            <a:rPr lang="en-US" sz="2400" i="1" u="sng">
                              <a:solidFill>
                                <a:schemeClr val="tx1"/>
                              </a:solidFill>
                              <a:latin typeface="Cambria Math" panose="02040503050406030204" pitchFamily="18" charset="0"/>
                            </a:rPr>
                          </m:ctrlPr>
                        </m:sSubPr>
                        <m:e>
                          <m:r>
                            <a:rPr lang="en-US" sz="2400" b="0" i="1" u="sng">
                              <a:solidFill>
                                <a:schemeClr val="tx1"/>
                              </a:solidFill>
                              <a:latin typeface="Cambria Math" panose="02040503050406030204" pitchFamily="18" charset="0"/>
                            </a:rPr>
                            <m:t>𝑒</m:t>
                          </m:r>
                        </m:e>
                        <m:sub>
                          <m:r>
                            <a:rPr lang="en-US" sz="2400" b="0" i="1" u="sng">
                              <a:solidFill>
                                <a:schemeClr val="tx1"/>
                              </a:solidFill>
                              <a:latin typeface="Cambria Math" panose="02040503050406030204" pitchFamily="18" charset="0"/>
                            </a:rPr>
                            <m:t>𝑔</m:t>
                          </m:r>
                        </m:sub>
                      </m:sSub>
                      <m:r>
                        <a:rPr lang="en-US" sz="2400" b="0" i="1" u="sng" smtClean="0">
                          <a:solidFill>
                            <a:schemeClr val="tx1"/>
                          </a:solidFill>
                          <a:latin typeface="Cambria Math" panose="02040503050406030204" pitchFamily="18" charset="0"/>
                        </a:rPr>
                        <m:t>:</m:t>
                      </m:r>
                    </m:oMath>
                  </m:oMathPara>
                </a14:m>
                <a:endParaRPr lang="en-US" sz="2400" b="0" u="sng" dirty="0">
                  <a:solidFill>
                    <a:schemeClr val="tx1"/>
                  </a:solidFill>
                </a:endParaRPr>
              </a:p>
              <a:p>
                <a:pPr marL="800100" lvl="1" indent="-342900">
                  <a:buFont typeface="Arial" panose="020B0604020202020204" pitchFamily="34" charset="0"/>
                  <a:buChar char="•"/>
                </a:pPr>
                <a:r>
                  <a:rPr lang="en-US" sz="2400" b="1" u="sng" dirty="0"/>
                  <a:t>Input</a:t>
                </a:r>
                <a:r>
                  <a:rPr lang="en-US" sz="2400" dirty="0"/>
                  <a:t>: 	Ciphertexts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𝑙</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𝑟</m:t>
                        </m:r>
                      </m:sub>
                    </m:sSub>
                  </m:oMath>
                </a14:m>
                <a:endParaRPr lang="en-US" sz="2400" dirty="0"/>
              </a:p>
              <a:p>
                <a:r>
                  <a:rPr lang="en-US" sz="2400" dirty="0"/>
                  <a:t>		</a:t>
                </a:r>
              </a:p>
              <a:p>
                <a:r>
                  <a:rPr lang="en-US" sz="2400" dirty="0"/>
                  <a:t>		Decrypt the input wires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𝑙</m:t>
                        </m:r>
                      </m:sub>
                    </m:sSub>
                    <m:r>
                      <a:rPr lang="en-US" sz="2400" b="0" i="1" dirty="0" smtClean="0">
                        <a:latin typeface="Cambria Math" panose="02040503050406030204" pitchFamily="18" charset="0"/>
                      </a:rPr>
                      <m:t>, </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𝑟</m:t>
                        </m:r>
                      </m:sub>
                    </m:sSub>
                  </m:oMath>
                </a14:m>
                <a:endParaRPr lang="en-US" sz="2400" dirty="0"/>
              </a:p>
              <a:p>
                <a:r>
                  <a:rPr lang="en-US" sz="2400" dirty="0"/>
                  <a:t>		Compute gate g: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𝑜</m:t>
                        </m:r>
                      </m:sub>
                    </m:sSub>
                    <m:r>
                      <a:rPr lang="en-US" sz="2400" b="0" i="0" dirty="0" smtClean="0">
                        <a:latin typeface="Cambria Math" panose="02040503050406030204" pitchFamily="18" charset="0"/>
                      </a:rPr>
                      <m:t>=</m:t>
                    </m:r>
                    <m:r>
                      <a:rPr lang="en-US" sz="2400" b="0" i="1" dirty="0" smtClean="0">
                        <a:latin typeface="Cambria Math" panose="02040503050406030204" pitchFamily="18" charset="0"/>
                      </a:rPr>
                      <m:t>𝑔</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𝑙</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𝑟</m:t>
                        </m:r>
                      </m:sub>
                    </m:sSub>
                    <m:r>
                      <a:rPr lang="en-US" sz="2400" b="0" i="1" dirty="0" smtClean="0">
                        <a:latin typeface="Cambria Math" panose="02040503050406030204" pitchFamily="18" charset="0"/>
                      </a:rPr>
                      <m:t>)</m:t>
                    </m:r>
                  </m:oMath>
                </a14:m>
                <a:endParaRPr lang="en-US" sz="2400" dirty="0"/>
              </a:p>
              <a:p>
                <a:r>
                  <a:rPr lang="en-US" sz="2400" dirty="0"/>
                  <a:t>		Encrypt the output wire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𝑜</m:t>
                        </m:r>
                      </m:sub>
                    </m:sSub>
                  </m:oMath>
                </a14:m>
                <a:endParaRPr lang="en-US" sz="2400" dirty="0"/>
              </a:p>
              <a:p>
                <a:endParaRPr lang="en-US" sz="2400" dirty="0"/>
              </a:p>
              <a:p>
                <a:pPr marL="800100" lvl="1" indent="-342900">
                  <a:buFont typeface="Arial" panose="020B0604020202020204" pitchFamily="34" charset="0"/>
                  <a:buChar char="•"/>
                </a:pPr>
                <a:r>
                  <a:rPr lang="en-US" sz="2400" b="1" u="sng" dirty="0"/>
                  <a:t>Output</a:t>
                </a:r>
                <a:r>
                  <a:rPr lang="en-US" sz="2400" dirty="0"/>
                  <a:t>: Ciphertext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𝑜</m:t>
                        </m:r>
                      </m:sub>
                    </m:sSub>
                  </m:oMath>
                </a14:m>
                <a:r>
                  <a:rPr lang="en-US" sz="2400" dirty="0"/>
                  <a:t>, </a:t>
                </a:r>
              </a:p>
            </p:txBody>
          </p:sp>
        </mc:Choice>
        <mc:Fallback xmlns="">
          <p:sp>
            <p:nvSpPr>
              <p:cNvPr id="14" name="TextBox 13">
                <a:extLst>
                  <a:ext uri="{FF2B5EF4-FFF2-40B4-BE49-F238E27FC236}">
                    <a16:creationId xmlns:a16="http://schemas.microsoft.com/office/drawing/2014/main" id="{14278740-44E6-518C-E028-96A7A7AF2AE7}"/>
                  </a:ext>
                </a:extLst>
              </p:cNvPr>
              <p:cNvSpPr txBox="1">
                <a:spLocks noRot="1" noChangeAspect="1" noMove="1" noResize="1" noEditPoints="1" noAdjustHandles="1" noChangeArrowheads="1" noChangeShapeType="1" noTextEdit="1"/>
              </p:cNvSpPr>
              <p:nvPr/>
            </p:nvSpPr>
            <p:spPr>
              <a:xfrm>
                <a:off x="5538047" y="2163246"/>
                <a:ext cx="6236365" cy="3077061"/>
              </a:xfrm>
              <a:prstGeom prst="rect">
                <a:avLst/>
              </a:prstGeom>
              <a:blipFill>
                <a:blip r:embed="rId9"/>
                <a:stretch>
                  <a:fillRect b="-2857"/>
                </a:stretch>
              </a:blipFill>
              <a:ln w="25400">
                <a:solidFill>
                  <a:schemeClr val="accent1">
                    <a:shade val="50000"/>
                  </a:schemeClr>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CF9F17E3-C43A-502B-F9EC-0438DDA3F88C}"/>
              </a:ext>
            </a:extLst>
          </p:cNvPr>
          <p:cNvSpPr txBox="1"/>
          <p:nvPr/>
        </p:nvSpPr>
        <p:spPr>
          <a:xfrm>
            <a:off x="1507493" y="5025008"/>
            <a:ext cx="562607" cy="514315"/>
          </a:xfrm>
          <a:prstGeom prst="rect">
            <a:avLst/>
          </a:prstGeom>
          <a:noFill/>
          <a:ln w="25400">
            <a:solidFill>
              <a:schemeClr val="accent1">
                <a:shade val="50000"/>
              </a:schemeClr>
            </a:solidFill>
          </a:ln>
        </p:spPr>
        <p:txBody>
          <a:bodyPr wrap="square">
            <a:spAutoFit/>
          </a:bodyPr>
          <a:lstStyle/>
          <a:p>
            <a:endParaRPr lang="en-US" sz="2800" dirty="0"/>
          </a:p>
        </p:txBody>
      </p:sp>
      <p:sp>
        <p:nvSpPr>
          <p:cNvPr id="19" name="TextBox 18">
            <a:extLst>
              <a:ext uri="{FF2B5EF4-FFF2-40B4-BE49-F238E27FC236}">
                <a16:creationId xmlns:a16="http://schemas.microsoft.com/office/drawing/2014/main" id="{95EFC9CE-018C-D2F9-52E2-C0B235665B43}"/>
              </a:ext>
            </a:extLst>
          </p:cNvPr>
          <p:cNvSpPr txBox="1"/>
          <p:nvPr/>
        </p:nvSpPr>
        <p:spPr>
          <a:xfrm>
            <a:off x="2105699" y="5069555"/>
            <a:ext cx="4307801" cy="461665"/>
          </a:xfrm>
          <a:prstGeom prst="rect">
            <a:avLst/>
          </a:prstGeom>
          <a:noFill/>
        </p:spPr>
        <p:txBody>
          <a:bodyPr wrap="square">
            <a:spAutoFit/>
          </a:bodyPr>
          <a:lstStyle/>
          <a:p>
            <a:r>
              <a:rPr lang="en-US" sz="2400" dirty="0"/>
              <a:t>: Secret key encryption</a:t>
            </a:r>
          </a:p>
        </p:txBody>
      </p:sp>
    </p:spTree>
    <p:extLst>
      <p:ext uri="{BB962C8B-B14F-4D97-AF65-F5344CB8AC3E}">
        <p14:creationId xmlns:p14="http://schemas.microsoft.com/office/powerpoint/2010/main" val="38270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p:bldP spid="12" grpId="0"/>
      <p:bldP spid="13" grpId="0"/>
      <p:bldP spid="14" grpId="0" animBg="1"/>
      <p:bldP spid="18" grpId="0" animBg="1"/>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130C9A-C388-E95F-51FD-46124CD76C0D}"/>
              </a:ext>
            </a:extLst>
          </p:cNvPr>
          <p:cNvCxnSpPr>
            <a:cxnSpLocks/>
          </p:cNvCxnSpPr>
          <p:nvPr/>
        </p:nvCxnSpPr>
        <p:spPr>
          <a:xfrm>
            <a:off x="3608388" y="2207483"/>
            <a:ext cx="542980" cy="633768"/>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F4C1F2-59EB-FF73-9AFE-95F5BC581FF9}"/>
              </a:ext>
            </a:extLst>
          </p:cNvPr>
          <p:cNvCxnSpPr>
            <a:cxnSpLocks/>
          </p:cNvCxnSpPr>
          <p:nvPr/>
        </p:nvCxnSpPr>
        <p:spPr>
          <a:xfrm flipH="1">
            <a:off x="2779768" y="2164748"/>
            <a:ext cx="536520" cy="676503"/>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3B277F-E8BD-71DA-111B-50FF44E95006}"/>
              </a:ext>
            </a:extLst>
          </p:cNvPr>
          <p:cNvSpPr>
            <a:spLocks noGrp="1"/>
          </p:cNvSpPr>
          <p:nvPr>
            <p:ph type="title"/>
          </p:nvPr>
        </p:nvSpPr>
        <p:spPr/>
        <p:txBody>
          <a:bodyPr/>
          <a:lstStyle/>
          <a:p>
            <a:r>
              <a:rPr lang="en-US" dirty="0"/>
              <a:t>Mix-and-Match Attack</a:t>
            </a:r>
          </a:p>
        </p:txBody>
      </p:sp>
      <p:sp>
        <p:nvSpPr>
          <p:cNvPr id="4" name="Oval 3">
            <a:extLst>
              <a:ext uri="{FF2B5EF4-FFF2-40B4-BE49-F238E27FC236}">
                <a16:creationId xmlns:a16="http://schemas.microsoft.com/office/drawing/2014/main" id="{5FB84699-617E-8E6C-153A-FAAC9E5F960B}"/>
              </a:ext>
            </a:extLst>
          </p:cNvPr>
          <p:cNvSpPr/>
          <p:nvPr/>
        </p:nvSpPr>
        <p:spPr>
          <a:xfrm>
            <a:off x="3163888" y="1690688"/>
            <a:ext cx="584191" cy="584191"/>
          </a:xfrm>
          <a:prstGeom prst="ellipse">
            <a:avLst/>
          </a:prstGeom>
          <a:pattFill prst="wdUpDiag">
            <a:fgClr>
              <a:schemeClr val="bg1"/>
            </a:fgClr>
            <a:bgClr>
              <a:schemeClr val="bg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7" name="Straight Connector 6">
            <a:extLst>
              <a:ext uri="{FF2B5EF4-FFF2-40B4-BE49-F238E27FC236}">
                <a16:creationId xmlns:a16="http://schemas.microsoft.com/office/drawing/2014/main" id="{6F6031AC-C447-0372-8ED6-9F05ABEA8A98}"/>
              </a:ext>
            </a:extLst>
          </p:cNvPr>
          <p:cNvCxnSpPr>
            <a:cxnSpLocks/>
          </p:cNvCxnSpPr>
          <p:nvPr/>
        </p:nvCxnSpPr>
        <p:spPr>
          <a:xfrm>
            <a:off x="3443288" y="1263382"/>
            <a:ext cx="0" cy="440006"/>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A75208-4F0A-99AB-660D-21CA1B4D1948}"/>
                  </a:ext>
                </a:extLst>
              </p:cNvPr>
              <p:cNvSpPr txBox="1"/>
              <p:nvPr/>
            </p:nvSpPr>
            <p:spPr>
              <a:xfrm>
                <a:off x="997309" y="1982783"/>
                <a:ext cx="1236364" cy="461665"/>
              </a:xfrm>
              <a:prstGeom prst="rect">
                <a:avLst/>
              </a:prstGeom>
              <a:noFill/>
            </p:spPr>
            <p:txBody>
              <a:bodyPr wrap="square" lIns="0" tIns="0" rIns="0" bIns="0" rtlCol="0">
                <a:spAutoFit/>
              </a:bodyPr>
              <a:lstStyle/>
              <a:p>
                <a:r>
                  <a:rPr lang="en-US" sz="3000" b="0" dirty="0">
                    <a:solidFill>
                      <a:schemeClr val="accent6">
                        <a:lumMod val="75000"/>
                      </a:schemeClr>
                    </a:solidFill>
                  </a:rPr>
                  <a:t>Input: </a:t>
                </a:r>
                <a14:m>
                  <m:oMath xmlns:m="http://schemas.openxmlformats.org/officeDocument/2006/math">
                    <m:r>
                      <a:rPr lang="en-US" sz="3000" b="0" i="1" smtClean="0">
                        <a:solidFill>
                          <a:schemeClr val="accent6">
                            <a:lumMod val="75000"/>
                          </a:schemeClr>
                        </a:solidFill>
                        <a:latin typeface="Cambria Math" panose="02040503050406030204" pitchFamily="18" charset="0"/>
                      </a:rPr>
                      <m:t>𝑥</m:t>
                    </m:r>
                  </m:oMath>
                </a14:m>
                <a:endParaRPr lang="en-US" sz="3000" dirty="0">
                  <a:solidFill>
                    <a:schemeClr val="accent6">
                      <a:lumMod val="75000"/>
                    </a:schemeClr>
                  </a:solidFill>
                </a:endParaRPr>
              </a:p>
            </p:txBody>
          </p:sp>
        </mc:Choice>
        <mc:Fallback xmlns="">
          <p:sp>
            <p:nvSpPr>
              <p:cNvPr id="8" name="TextBox 7">
                <a:extLst>
                  <a:ext uri="{FF2B5EF4-FFF2-40B4-BE49-F238E27FC236}">
                    <a16:creationId xmlns:a16="http://schemas.microsoft.com/office/drawing/2014/main" id="{04A75208-4F0A-99AB-660D-21CA1B4D1948}"/>
                  </a:ext>
                </a:extLst>
              </p:cNvPr>
              <p:cNvSpPr txBox="1">
                <a:spLocks noRot="1" noChangeAspect="1" noMove="1" noResize="1" noEditPoints="1" noAdjustHandles="1" noChangeArrowheads="1" noChangeShapeType="1" noTextEdit="1"/>
              </p:cNvSpPr>
              <p:nvPr/>
            </p:nvSpPr>
            <p:spPr>
              <a:xfrm>
                <a:off x="997309" y="1982783"/>
                <a:ext cx="1236364" cy="461665"/>
              </a:xfrm>
              <a:prstGeom prst="rect">
                <a:avLst/>
              </a:prstGeom>
              <a:blipFill>
                <a:blip r:embed="rId3"/>
                <a:stretch>
                  <a:fillRect l="-18367" t="-27027" r="-6122" b="-48649"/>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543DD69C-BDBD-A2F8-3677-8A84DE4D82A1}"/>
              </a:ext>
            </a:extLst>
          </p:cNvPr>
          <p:cNvSpPr/>
          <p:nvPr/>
        </p:nvSpPr>
        <p:spPr>
          <a:xfrm>
            <a:off x="2347977" y="2731120"/>
            <a:ext cx="584191" cy="584191"/>
          </a:xfrm>
          <a:prstGeom prst="ellipse">
            <a:avLst/>
          </a:prstGeom>
          <a:pattFill prst="wdUpDiag">
            <a:fgClr>
              <a:schemeClr val="bg1"/>
            </a:fgClr>
            <a:bgClr>
              <a:schemeClr val="bg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3309C36-C767-53F0-819F-2947E1143BA8}"/>
                  </a:ext>
                </a:extLst>
              </p:cNvPr>
              <p:cNvSpPr txBox="1"/>
              <p:nvPr/>
            </p:nvSpPr>
            <p:spPr>
              <a:xfrm>
                <a:off x="3028422" y="3096435"/>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10" name="TextBox 9">
                <a:extLst>
                  <a:ext uri="{FF2B5EF4-FFF2-40B4-BE49-F238E27FC236}">
                    <a16:creationId xmlns:a16="http://schemas.microsoft.com/office/drawing/2014/main" id="{63309C36-C767-53F0-819F-2947E1143BA8}"/>
                  </a:ext>
                </a:extLst>
              </p:cNvPr>
              <p:cNvSpPr txBox="1">
                <a:spLocks noRot="1" noChangeAspect="1" noMove="1" noResize="1" noEditPoints="1" noAdjustHandles="1" noChangeArrowheads="1" noChangeShapeType="1" noTextEdit="1"/>
              </p:cNvSpPr>
              <p:nvPr/>
            </p:nvSpPr>
            <p:spPr>
              <a:xfrm>
                <a:off x="3028422" y="3096435"/>
                <a:ext cx="672317" cy="523220"/>
              </a:xfrm>
              <a:prstGeom prst="rect">
                <a:avLst/>
              </a:prstGeom>
              <a:blipFill>
                <a:blip r:embed="rId4"/>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6A43C21-03C7-D6BC-AB2B-A624E87040A4}"/>
              </a:ext>
            </a:extLst>
          </p:cNvPr>
          <p:cNvCxnSpPr>
            <a:cxnSpLocks/>
          </p:cNvCxnSpPr>
          <p:nvPr/>
        </p:nvCxnSpPr>
        <p:spPr>
          <a:xfrm>
            <a:off x="3743854" y="4653662"/>
            <a:ext cx="542980" cy="633768"/>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0317F2-35F1-277D-1578-3CC5041873A3}"/>
              </a:ext>
            </a:extLst>
          </p:cNvPr>
          <p:cNvCxnSpPr>
            <a:cxnSpLocks/>
          </p:cNvCxnSpPr>
          <p:nvPr/>
        </p:nvCxnSpPr>
        <p:spPr>
          <a:xfrm flipH="1">
            <a:off x="2915234" y="4610927"/>
            <a:ext cx="536520" cy="676503"/>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EE406D9-84B8-F5AE-39C4-361C76ADEB44}"/>
              </a:ext>
            </a:extLst>
          </p:cNvPr>
          <p:cNvSpPr/>
          <p:nvPr/>
        </p:nvSpPr>
        <p:spPr>
          <a:xfrm>
            <a:off x="3299354" y="4136867"/>
            <a:ext cx="584191" cy="584191"/>
          </a:xfrm>
          <a:prstGeom prst="ellipse">
            <a:avLst/>
          </a:prstGeom>
          <a:pattFill prst="wdUpDiag">
            <a:fgClr>
              <a:schemeClr val="bg1"/>
            </a:fgClr>
            <a:bgClr>
              <a:schemeClr val="bg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p:cxnSp>
        <p:nvCxnSpPr>
          <p:cNvPr id="15" name="Straight Connector 14">
            <a:extLst>
              <a:ext uri="{FF2B5EF4-FFF2-40B4-BE49-F238E27FC236}">
                <a16:creationId xmlns:a16="http://schemas.microsoft.com/office/drawing/2014/main" id="{296630D9-E1D9-7554-AC14-8DB3F06DB2EA}"/>
              </a:ext>
            </a:extLst>
          </p:cNvPr>
          <p:cNvCxnSpPr>
            <a:cxnSpLocks/>
          </p:cNvCxnSpPr>
          <p:nvPr/>
        </p:nvCxnSpPr>
        <p:spPr>
          <a:xfrm>
            <a:off x="3578754" y="3709561"/>
            <a:ext cx="0" cy="440006"/>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DF0540-629D-BF88-EE58-D5B9501ACE6B}"/>
                  </a:ext>
                </a:extLst>
              </p:cNvPr>
              <p:cNvSpPr txBox="1"/>
              <p:nvPr/>
            </p:nvSpPr>
            <p:spPr>
              <a:xfrm>
                <a:off x="997308" y="4441841"/>
                <a:ext cx="1625825" cy="461665"/>
              </a:xfrm>
              <a:prstGeom prst="rect">
                <a:avLst/>
              </a:prstGeom>
              <a:noFill/>
            </p:spPr>
            <p:txBody>
              <a:bodyPr wrap="square" lIns="0" tIns="0" rIns="0" bIns="0" rtlCol="0">
                <a:spAutoFit/>
              </a:bodyPr>
              <a:lstStyle/>
              <a:p>
                <a:r>
                  <a:rPr lang="en-US" sz="3000" b="0" dirty="0">
                    <a:solidFill>
                      <a:srgbClr val="0070C0"/>
                    </a:solidFill>
                  </a:rPr>
                  <a:t>Input: </a:t>
                </a:r>
                <a14:m>
                  <m:oMath xmlns:m="http://schemas.openxmlformats.org/officeDocument/2006/math">
                    <m:r>
                      <a:rPr lang="en-US" sz="3000" b="0" i="1" smtClean="0">
                        <a:solidFill>
                          <a:srgbClr val="0070C0"/>
                        </a:solidFill>
                        <a:latin typeface="Cambria Math" panose="02040503050406030204" pitchFamily="18" charset="0"/>
                      </a:rPr>
                      <m:t>𝑥</m:t>
                    </m:r>
                    <m:r>
                      <a:rPr lang="en-US" sz="3000" b="0" i="1" smtClean="0">
                        <a:solidFill>
                          <a:srgbClr val="0070C0"/>
                        </a:solidFill>
                        <a:latin typeface="Cambria Math" panose="02040503050406030204" pitchFamily="18" charset="0"/>
                      </a:rPr>
                      <m:t>′</m:t>
                    </m:r>
                  </m:oMath>
                </a14:m>
                <a:endParaRPr lang="en-US" sz="3000" dirty="0">
                  <a:solidFill>
                    <a:srgbClr val="0070C0"/>
                  </a:solidFill>
                </a:endParaRPr>
              </a:p>
            </p:txBody>
          </p:sp>
        </mc:Choice>
        <mc:Fallback xmlns="">
          <p:sp>
            <p:nvSpPr>
              <p:cNvPr id="16" name="TextBox 15">
                <a:extLst>
                  <a:ext uri="{FF2B5EF4-FFF2-40B4-BE49-F238E27FC236}">
                    <a16:creationId xmlns:a16="http://schemas.microsoft.com/office/drawing/2014/main" id="{3CDF0540-629D-BF88-EE58-D5B9501ACE6B}"/>
                  </a:ext>
                </a:extLst>
              </p:cNvPr>
              <p:cNvSpPr txBox="1">
                <a:spLocks noRot="1" noChangeAspect="1" noMove="1" noResize="1" noEditPoints="1" noAdjustHandles="1" noChangeArrowheads="1" noChangeShapeType="1" noTextEdit="1"/>
              </p:cNvSpPr>
              <p:nvPr/>
            </p:nvSpPr>
            <p:spPr>
              <a:xfrm>
                <a:off x="997308" y="4441841"/>
                <a:ext cx="1625825" cy="461665"/>
              </a:xfrm>
              <a:prstGeom prst="rect">
                <a:avLst/>
              </a:prstGeom>
              <a:blipFill>
                <a:blip r:embed="rId5"/>
                <a:stretch>
                  <a:fillRect l="-13953" t="-24324" b="-51351"/>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FB622A1D-F55F-CAB5-A63D-856FBD136610}"/>
              </a:ext>
            </a:extLst>
          </p:cNvPr>
          <p:cNvSpPr/>
          <p:nvPr/>
        </p:nvSpPr>
        <p:spPr>
          <a:xfrm>
            <a:off x="2483443" y="5177299"/>
            <a:ext cx="584191" cy="584191"/>
          </a:xfrm>
          <a:prstGeom prst="ellipse">
            <a:avLst/>
          </a:prstGeom>
          <a:pattFill prst="wdUpDiag">
            <a:fgClr>
              <a:schemeClr val="bg1"/>
            </a:fgClr>
            <a:bgClr>
              <a:schemeClr val="bg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AA52D3-D647-1603-40BA-2721D0FA0B82}"/>
                  </a:ext>
                </a:extLst>
              </p:cNvPr>
              <p:cNvSpPr txBox="1"/>
              <p:nvPr/>
            </p:nvSpPr>
            <p:spPr>
              <a:xfrm>
                <a:off x="3163888" y="5542614"/>
                <a:ext cx="672317"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m:t>
                      </m:r>
                    </m:oMath>
                  </m:oMathPara>
                </a14:m>
                <a:endParaRPr lang="en-US" sz="2800" dirty="0"/>
              </a:p>
            </p:txBody>
          </p:sp>
        </mc:Choice>
        <mc:Fallback xmlns="">
          <p:sp>
            <p:nvSpPr>
              <p:cNvPr id="18" name="TextBox 17">
                <a:extLst>
                  <a:ext uri="{FF2B5EF4-FFF2-40B4-BE49-F238E27FC236}">
                    <a16:creationId xmlns:a16="http://schemas.microsoft.com/office/drawing/2014/main" id="{29AA52D3-D647-1603-40BA-2721D0FA0B82}"/>
                  </a:ext>
                </a:extLst>
              </p:cNvPr>
              <p:cNvSpPr txBox="1">
                <a:spLocks noRot="1" noChangeAspect="1" noMove="1" noResize="1" noEditPoints="1" noAdjustHandles="1" noChangeArrowheads="1" noChangeShapeType="1" noTextEdit="1"/>
              </p:cNvSpPr>
              <p:nvPr/>
            </p:nvSpPr>
            <p:spPr>
              <a:xfrm>
                <a:off x="3163888" y="5542614"/>
                <a:ext cx="672317" cy="523220"/>
              </a:xfrm>
              <a:prstGeom prst="rect">
                <a:avLst/>
              </a:prstGeom>
              <a:blipFill>
                <a:blip r:embed="rId6"/>
                <a:stretch>
                  <a:fillRect/>
                </a:stretch>
              </a:blipFill>
            </p:spPr>
            <p:txBody>
              <a:bodyPr/>
              <a:lstStyle/>
              <a:p>
                <a:r>
                  <a:rPr lang="en-US">
                    <a:noFill/>
                  </a:rPr>
                  <a:t> </a:t>
                </a:r>
              </a:p>
            </p:txBody>
          </p:sp>
        </mc:Fallback>
      </mc:AlternateContent>
      <p:sp>
        <p:nvSpPr>
          <p:cNvPr id="19" name="Right Arrow 18">
            <a:extLst>
              <a:ext uri="{FF2B5EF4-FFF2-40B4-BE49-F238E27FC236}">
                <a16:creationId xmlns:a16="http://schemas.microsoft.com/office/drawing/2014/main" id="{870EF996-8728-DFA0-F31E-BAA7E5510E44}"/>
              </a:ext>
            </a:extLst>
          </p:cNvPr>
          <p:cNvSpPr/>
          <p:nvPr/>
        </p:nvSpPr>
        <p:spPr>
          <a:xfrm>
            <a:off x="4562295" y="3116259"/>
            <a:ext cx="3507485" cy="635000"/>
          </a:xfrm>
          <a:prstGeom prst="rightArrow">
            <a:avLst>
              <a:gd name="adj1" fmla="val 50000"/>
              <a:gd name="adj2" fmla="val 1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A09A807-EF23-5B35-3CDD-B95944FB5C12}"/>
              </a:ext>
            </a:extLst>
          </p:cNvPr>
          <p:cNvSpPr txBox="1"/>
          <p:nvPr/>
        </p:nvSpPr>
        <p:spPr>
          <a:xfrm>
            <a:off x="4953690" y="2469510"/>
            <a:ext cx="2376292" cy="523220"/>
          </a:xfrm>
          <a:prstGeom prst="rect">
            <a:avLst/>
          </a:prstGeom>
          <a:noFill/>
        </p:spPr>
        <p:txBody>
          <a:bodyPr wrap="none" rtlCol="0">
            <a:spAutoFit/>
          </a:bodyPr>
          <a:lstStyle/>
          <a:p>
            <a:r>
              <a:rPr lang="en-US" sz="2800" dirty="0"/>
              <a:t>Mix and Match</a:t>
            </a:r>
          </a:p>
        </p:txBody>
      </p:sp>
      <p:cxnSp>
        <p:nvCxnSpPr>
          <p:cNvPr id="22" name="Straight Connector 21">
            <a:extLst>
              <a:ext uri="{FF2B5EF4-FFF2-40B4-BE49-F238E27FC236}">
                <a16:creationId xmlns:a16="http://schemas.microsoft.com/office/drawing/2014/main" id="{ACF8AB1A-CFC2-8576-A7B8-248C41E28C12}"/>
              </a:ext>
            </a:extLst>
          </p:cNvPr>
          <p:cNvCxnSpPr>
            <a:cxnSpLocks/>
          </p:cNvCxnSpPr>
          <p:nvPr/>
        </p:nvCxnSpPr>
        <p:spPr>
          <a:xfrm flipH="1">
            <a:off x="9053320" y="2881460"/>
            <a:ext cx="536520" cy="676503"/>
          </a:xfrm>
          <a:prstGeom prst="line">
            <a:avLst/>
          </a:prstGeom>
          <a:ln w="635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9FFEF0-BC02-A3C6-8DBB-1615FC488946}"/>
              </a:ext>
            </a:extLst>
          </p:cNvPr>
          <p:cNvCxnSpPr>
            <a:cxnSpLocks/>
          </p:cNvCxnSpPr>
          <p:nvPr/>
        </p:nvCxnSpPr>
        <p:spPr>
          <a:xfrm>
            <a:off x="9995789" y="2881460"/>
            <a:ext cx="542980" cy="633768"/>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711CF4-A21D-D526-E183-F56AE2B137BB}"/>
              </a:ext>
            </a:extLst>
          </p:cNvPr>
          <p:cNvCxnSpPr>
            <a:cxnSpLocks/>
          </p:cNvCxnSpPr>
          <p:nvPr/>
        </p:nvCxnSpPr>
        <p:spPr>
          <a:xfrm>
            <a:off x="9796044" y="1968533"/>
            <a:ext cx="0" cy="44000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3FB5625-4380-B7D0-50D6-79A09D52E582}"/>
              </a:ext>
            </a:extLst>
          </p:cNvPr>
          <p:cNvSpPr/>
          <p:nvPr/>
        </p:nvSpPr>
        <p:spPr>
          <a:xfrm>
            <a:off x="9507111" y="2408539"/>
            <a:ext cx="584191" cy="584191"/>
          </a:xfrm>
          <a:prstGeom prst="ellipse">
            <a:avLst/>
          </a:prstGeom>
          <a:pattFill prst="wdUpDiag">
            <a:fgClr>
              <a:schemeClr val="bg1"/>
            </a:fgClr>
            <a:bgClr>
              <a:schemeClr val="bg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0AA8C2D-B3C7-0237-227C-18EE0250782F}"/>
                  </a:ext>
                </a:extLst>
              </p:cNvPr>
              <p:cNvSpPr txBox="1"/>
              <p:nvPr/>
            </p:nvSpPr>
            <p:spPr>
              <a:xfrm>
                <a:off x="2453529" y="2088248"/>
                <a:ext cx="672317" cy="523220"/>
              </a:xfrm>
              <a:prstGeom prst="rect">
                <a:avLst/>
              </a:prstGeom>
              <a:noFill/>
              <a:ln w="25400">
                <a:solidFill>
                  <a:schemeClr val="accent6">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6">
                                  <a:lumMod val="75000"/>
                                </a:schemeClr>
                              </a:solidFill>
                              <a:latin typeface="Cambria Math" panose="02040503050406030204" pitchFamily="18" charset="0"/>
                            </a:rPr>
                          </m:ctrlPr>
                        </m:sSubPr>
                        <m:e>
                          <m:r>
                            <a:rPr lang="en-US" sz="2800" b="0" i="1" smtClean="0">
                              <a:solidFill>
                                <a:schemeClr val="accent6">
                                  <a:lumMod val="75000"/>
                                </a:schemeClr>
                              </a:solidFill>
                              <a:latin typeface="Cambria Math" panose="02040503050406030204" pitchFamily="18" charset="0"/>
                            </a:rPr>
                            <m:t>𝑤</m:t>
                          </m:r>
                        </m:e>
                        <m:sub>
                          <m:r>
                            <a:rPr lang="en-US" sz="2800" b="0" i="1" smtClean="0">
                              <a:solidFill>
                                <a:schemeClr val="accent6">
                                  <a:lumMod val="75000"/>
                                </a:schemeClr>
                              </a:solidFill>
                              <a:latin typeface="Cambria Math" panose="02040503050406030204" pitchFamily="18" charset="0"/>
                            </a:rPr>
                            <m:t>𝑙</m:t>
                          </m:r>
                        </m:sub>
                      </m:sSub>
                    </m:oMath>
                  </m:oMathPara>
                </a14:m>
                <a:endParaRPr lang="en-US" sz="2800" dirty="0">
                  <a:solidFill>
                    <a:schemeClr val="accent6">
                      <a:lumMod val="75000"/>
                    </a:schemeClr>
                  </a:solidFill>
                </a:endParaRPr>
              </a:p>
            </p:txBody>
          </p:sp>
        </mc:Choice>
        <mc:Fallback xmlns="">
          <p:sp>
            <p:nvSpPr>
              <p:cNvPr id="27" name="TextBox 26">
                <a:extLst>
                  <a:ext uri="{FF2B5EF4-FFF2-40B4-BE49-F238E27FC236}">
                    <a16:creationId xmlns:a16="http://schemas.microsoft.com/office/drawing/2014/main" id="{70AA8C2D-B3C7-0237-227C-18EE0250782F}"/>
                  </a:ext>
                </a:extLst>
              </p:cNvPr>
              <p:cNvSpPr txBox="1">
                <a:spLocks noRot="1" noChangeAspect="1" noMove="1" noResize="1" noEditPoints="1" noAdjustHandles="1" noChangeArrowheads="1" noChangeShapeType="1" noTextEdit="1"/>
              </p:cNvSpPr>
              <p:nvPr/>
            </p:nvSpPr>
            <p:spPr>
              <a:xfrm>
                <a:off x="2453529" y="2088248"/>
                <a:ext cx="672317" cy="523220"/>
              </a:xfrm>
              <a:prstGeom prst="rect">
                <a:avLst/>
              </a:prstGeom>
              <a:blipFill>
                <a:blip r:embed="rId7"/>
                <a:stretch>
                  <a:fillRect/>
                </a:stretch>
              </a:blipFill>
              <a:ln w="25400">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DFB4FF8-89DF-B686-1B4C-371BD2FA32DD}"/>
                  </a:ext>
                </a:extLst>
              </p:cNvPr>
              <p:cNvSpPr txBox="1"/>
              <p:nvPr/>
            </p:nvSpPr>
            <p:spPr>
              <a:xfrm>
                <a:off x="3836205" y="2082254"/>
                <a:ext cx="672317" cy="523220"/>
              </a:xfrm>
              <a:prstGeom prst="rect">
                <a:avLst/>
              </a:prstGeom>
              <a:noFill/>
              <a:ln w="25400">
                <a:solidFill>
                  <a:schemeClr val="accent6">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6">
                                  <a:lumMod val="75000"/>
                                </a:schemeClr>
                              </a:solidFill>
                              <a:latin typeface="Cambria Math" panose="02040503050406030204" pitchFamily="18" charset="0"/>
                            </a:rPr>
                          </m:ctrlPr>
                        </m:sSubPr>
                        <m:e>
                          <m:r>
                            <a:rPr lang="en-US" sz="2800" b="0" i="1" smtClean="0">
                              <a:solidFill>
                                <a:schemeClr val="accent6">
                                  <a:lumMod val="75000"/>
                                </a:schemeClr>
                              </a:solidFill>
                              <a:latin typeface="Cambria Math" panose="02040503050406030204" pitchFamily="18" charset="0"/>
                            </a:rPr>
                            <m:t>𝑤</m:t>
                          </m:r>
                        </m:e>
                        <m:sub>
                          <m:r>
                            <a:rPr lang="en-US" sz="2800" b="0" i="1" smtClean="0">
                              <a:solidFill>
                                <a:schemeClr val="accent6">
                                  <a:lumMod val="75000"/>
                                </a:schemeClr>
                              </a:solidFill>
                              <a:latin typeface="Cambria Math" panose="02040503050406030204" pitchFamily="18" charset="0"/>
                            </a:rPr>
                            <m:t>𝑟</m:t>
                          </m:r>
                        </m:sub>
                      </m:sSub>
                    </m:oMath>
                  </m:oMathPara>
                </a14:m>
                <a:endParaRPr lang="en-US" sz="2800" dirty="0">
                  <a:solidFill>
                    <a:schemeClr val="accent6">
                      <a:lumMod val="75000"/>
                    </a:schemeClr>
                  </a:solidFill>
                </a:endParaRPr>
              </a:p>
            </p:txBody>
          </p:sp>
        </mc:Choice>
        <mc:Fallback xmlns="">
          <p:sp>
            <p:nvSpPr>
              <p:cNvPr id="28" name="TextBox 27">
                <a:extLst>
                  <a:ext uri="{FF2B5EF4-FFF2-40B4-BE49-F238E27FC236}">
                    <a16:creationId xmlns:a16="http://schemas.microsoft.com/office/drawing/2014/main" id="{ADFB4FF8-89DF-B686-1B4C-371BD2FA32DD}"/>
                  </a:ext>
                </a:extLst>
              </p:cNvPr>
              <p:cNvSpPr txBox="1">
                <a:spLocks noRot="1" noChangeAspect="1" noMove="1" noResize="1" noEditPoints="1" noAdjustHandles="1" noChangeArrowheads="1" noChangeShapeType="1" noTextEdit="1"/>
              </p:cNvSpPr>
              <p:nvPr/>
            </p:nvSpPr>
            <p:spPr>
              <a:xfrm>
                <a:off x="3836205" y="2082254"/>
                <a:ext cx="672317" cy="523220"/>
              </a:xfrm>
              <a:prstGeom prst="rect">
                <a:avLst/>
              </a:prstGeom>
              <a:blipFill>
                <a:blip r:embed="rId8"/>
                <a:stretch>
                  <a:fillRect/>
                </a:stretch>
              </a:blipFill>
              <a:ln w="25400">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3AF36BD-D14E-1261-FCD1-AF1701DDF5F2}"/>
                  </a:ext>
                </a:extLst>
              </p:cNvPr>
              <p:cNvSpPr txBox="1"/>
              <p:nvPr/>
            </p:nvSpPr>
            <p:spPr>
              <a:xfrm>
                <a:off x="2491571" y="4521174"/>
                <a:ext cx="672317" cy="523220"/>
              </a:xfrm>
              <a:prstGeom prst="rect">
                <a:avLst/>
              </a:prstGeom>
              <a:noFill/>
              <a:ln w="25400">
                <a:solidFill>
                  <a:srgbClr val="0070C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𝑙</m:t>
                          </m:r>
                        </m:sub>
                      </m:sSub>
                      <m:r>
                        <a:rPr lang="en-US" sz="2800" b="0" i="1" smtClean="0">
                          <a:solidFill>
                            <a:srgbClr val="0070C0"/>
                          </a:solidFill>
                          <a:latin typeface="Cambria Math" panose="02040503050406030204" pitchFamily="18" charset="0"/>
                        </a:rPr>
                        <m:t>′</m:t>
                      </m:r>
                    </m:oMath>
                  </m:oMathPara>
                </a14:m>
                <a:endParaRPr lang="en-US" sz="2800" dirty="0">
                  <a:solidFill>
                    <a:srgbClr val="0070C0"/>
                  </a:solidFill>
                </a:endParaRPr>
              </a:p>
            </p:txBody>
          </p:sp>
        </mc:Choice>
        <mc:Fallback xmlns="">
          <p:sp>
            <p:nvSpPr>
              <p:cNvPr id="29" name="TextBox 28">
                <a:extLst>
                  <a:ext uri="{FF2B5EF4-FFF2-40B4-BE49-F238E27FC236}">
                    <a16:creationId xmlns:a16="http://schemas.microsoft.com/office/drawing/2014/main" id="{F3AF36BD-D14E-1261-FCD1-AF1701DDF5F2}"/>
                  </a:ext>
                </a:extLst>
              </p:cNvPr>
              <p:cNvSpPr txBox="1">
                <a:spLocks noRot="1" noChangeAspect="1" noMove="1" noResize="1" noEditPoints="1" noAdjustHandles="1" noChangeArrowheads="1" noChangeShapeType="1" noTextEdit="1"/>
              </p:cNvSpPr>
              <p:nvPr/>
            </p:nvSpPr>
            <p:spPr>
              <a:xfrm>
                <a:off x="2491571" y="4521174"/>
                <a:ext cx="672317" cy="523220"/>
              </a:xfrm>
              <a:prstGeom prst="rect">
                <a:avLst/>
              </a:prstGeom>
              <a:blipFill>
                <a:blip r:embed="rId9"/>
                <a:stretch>
                  <a:fillRect r="-1786"/>
                </a:stretch>
              </a:blipFill>
              <a:ln w="254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0ECA8B6-2F5B-C4A6-826A-DF83F817546C}"/>
                  </a:ext>
                </a:extLst>
              </p:cNvPr>
              <p:cNvSpPr txBox="1"/>
              <p:nvPr/>
            </p:nvSpPr>
            <p:spPr>
              <a:xfrm>
                <a:off x="4029690" y="4521174"/>
                <a:ext cx="672317" cy="523220"/>
              </a:xfrm>
              <a:prstGeom prst="rect">
                <a:avLst/>
              </a:prstGeom>
              <a:noFill/>
              <a:ln w="25400">
                <a:solidFill>
                  <a:srgbClr val="0070C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𝑟</m:t>
                          </m:r>
                        </m:sub>
                      </m:sSub>
                      <m:r>
                        <a:rPr lang="en-US" sz="2800" b="0" i="1" smtClean="0">
                          <a:solidFill>
                            <a:srgbClr val="0070C0"/>
                          </a:solidFill>
                          <a:latin typeface="Cambria Math" panose="02040503050406030204" pitchFamily="18" charset="0"/>
                        </a:rPr>
                        <m:t>′</m:t>
                      </m:r>
                    </m:oMath>
                  </m:oMathPara>
                </a14:m>
                <a:endParaRPr lang="en-US" sz="2800" dirty="0">
                  <a:solidFill>
                    <a:srgbClr val="0070C0"/>
                  </a:solidFill>
                </a:endParaRPr>
              </a:p>
            </p:txBody>
          </p:sp>
        </mc:Choice>
        <mc:Fallback xmlns="">
          <p:sp>
            <p:nvSpPr>
              <p:cNvPr id="30" name="TextBox 29">
                <a:extLst>
                  <a:ext uri="{FF2B5EF4-FFF2-40B4-BE49-F238E27FC236}">
                    <a16:creationId xmlns:a16="http://schemas.microsoft.com/office/drawing/2014/main" id="{90ECA8B6-2F5B-C4A6-826A-DF83F817546C}"/>
                  </a:ext>
                </a:extLst>
              </p:cNvPr>
              <p:cNvSpPr txBox="1">
                <a:spLocks noRot="1" noChangeAspect="1" noMove="1" noResize="1" noEditPoints="1" noAdjustHandles="1" noChangeArrowheads="1" noChangeShapeType="1" noTextEdit="1"/>
              </p:cNvSpPr>
              <p:nvPr/>
            </p:nvSpPr>
            <p:spPr>
              <a:xfrm>
                <a:off x="4029690" y="4521174"/>
                <a:ext cx="672317" cy="523220"/>
              </a:xfrm>
              <a:prstGeom prst="rect">
                <a:avLst/>
              </a:prstGeom>
              <a:blipFill>
                <a:blip r:embed="rId10"/>
                <a:stretch>
                  <a:fillRect r="-3571"/>
                </a:stretch>
              </a:blipFill>
              <a:ln w="254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20C6E4E-14B1-8787-F9F8-188CF69BC043}"/>
                  </a:ext>
                </a:extLst>
              </p:cNvPr>
              <p:cNvSpPr txBox="1"/>
              <p:nvPr/>
            </p:nvSpPr>
            <p:spPr>
              <a:xfrm>
                <a:off x="8379863" y="3539426"/>
                <a:ext cx="672317" cy="523220"/>
              </a:xfrm>
              <a:prstGeom prst="rect">
                <a:avLst/>
              </a:prstGeom>
              <a:noFill/>
              <a:ln w="25400">
                <a:solidFill>
                  <a:schemeClr val="accent6">
                    <a:lumMod val="75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6">
                                  <a:lumMod val="75000"/>
                                </a:schemeClr>
                              </a:solidFill>
                              <a:latin typeface="Cambria Math" panose="02040503050406030204" pitchFamily="18" charset="0"/>
                            </a:rPr>
                          </m:ctrlPr>
                        </m:sSubPr>
                        <m:e>
                          <m:r>
                            <a:rPr lang="en-US" sz="2800" b="0" i="1" smtClean="0">
                              <a:solidFill>
                                <a:schemeClr val="accent6">
                                  <a:lumMod val="75000"/>
                                </a:schemeClr>
                              </a:solidFill>
                              <a:latin typeface="Cambria Math" panose="02040503050406030204" pitchFamily="18" charset="0"/>
                            </a:rPr>
                            <m:t>𝑤</m:t>
                          </m:r>
                        </m:e>
                        <m:sub>
                          <m:r>
                            <a:rPr lang="en-US" sz="2800" b="0" i="1" smtClean="0">
                              <a:solidFill>
                                <a:schemeClr val="accent6">
                                  <a:lumMod val="75000"/>
                                </a:schemeClr>
                              </a:solidFill>
                              <a:latin typeface="Cambria Math" panose="02040503050406030204" pitchFamily="18" charset="0"/>
                            </a:rPr>
                            <m:t>𝑙</m:t>
                          </m:r>
                        </m:sub>
                      </m:sSub>
                    </m:oMath>
                  </m:oMathPara>
                </a14:m>
                <a:endParaRPr lang="en-US" sz="2800" dirty="0">
                  <a:solidFill>
                    <a:schemeClr val="accent6">
                      <a:lumMod val="75000"/>
                    </a:schemeClr>
                  </a:solidFill>
                </a:endParaRPr>
              </a:p>
            </p:txBody>
          </p:sp>
        </mc:Choice>
        <mc:Fallback xmlns="">
          <p:sp>
            <p:nvSpPr>
              <p:cNvPr id="31" name="TextBox 30">
                <a:extLst>
                  <a:ext uri="{FF2B5EF4-FFF2-40B4-BE49-F238E27FC236}">
                    <a16:creationId xmlns:a16="http://schemas.microsoft.com/office/drawing/2014/main" id="{820C6E4E-14B1-8787-F9F8-188CF69BC043}"/>
                  </a:ext>
                </a:extLst>
              </p:cNvPr>
              <p:cNvSpPr txBox="1">
                <a:spLocks noRot="1" noChangeAspect="1" noMove="1" noResize="1" noEditPoints="1" noAdjustHandles="1" noChangeArrowheads="1" noChangeShapeType="1" noTextEdit="1"/>
              </p:cNvSpPr>
              <p:nvPr/>
            </p:nvSpPr>
            <p:spPr>
              <a:xfrm>
                <a:off x="8379863" y="3539426"/>
                <a:ext cx="672317" cy="523220"/>
              </a:xfrm>
              <a:prstGeom prst="rect">
                <a:avLst/>
              </a:prstGeom>
              <a:blipFill>
                <a:blip r:embed="rId11"/>
                <a:stretch>
                  <a:fillRect/>
                </a:stretch>
              </a:blipFill>
              <a:ln w="25400">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5BC2185-D34A-E5CA-AA54-E996E315B727}"/>
                  </a:ext>
                </a:extLst>
              </p:cNvPr>
              <p:cNvSpPr txBox="1"/>
              <p:nvPr/>
            </p:nvSpPr>
            <p:spPr>
              <a:xfrm>
                <a:off x="10538769" y="3510386"/>
                <a:ext cx="672317" cy="523220"/>
              </a:xfrm>
              <a:prstGeom prst="rect">
                <a:avLst/>
              </a:prstGeom>
              <a:noFill/>
              <a:ln w="25400">
                <a:solidFill>
                  <a:srgbClr val="0070C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𝑟</m:t>
                          </m:r>
                        </m:sub>
                      </m:sSub>
                      <m:r>
                        <a:rPr lang="en-US" sz="2800" b="0" i="1" smtClean="0">
                          <a:solidFill>
                            <a:srgbClr val="0070C0"/>
                          </a:solidFill>
                          <a:latin typeface="Cambria Math" panose="02040503050406030204" pitchFamily="18" charset="0"/>
                        </a:rPr>
                        <m:t>′</m:t>
                      </m:r>
                    </m:oMath>
                  </m:oMathPara>
                </a14:m>
                <a:endParaRPr lang="en-US" sz="2800" dirty="0">
                  <a:solidFill>
                    <a:srgbClr val="0070C0"/>
                  </a:solidFill>
                </a:endParaRPr>
              </a:p>
            </p:txBody>
          </p:sp>
        </mc:Choice>
        <mc:Fallback xmlns="">
          <p:sp>
            <p:nvSpPr>
              <p:cNvPr id="32" name="TextBox 31">
                <a:extLst>
                  <a:ext uri="{FF2B5EF4-FFF2-40B4-BE49-F238E27FC236}">
                    <a16:creationId xmlns:a16="http://schemas.microsoft.com/office/drawing/2014/main" id="{35BC2185-D34A-E5CA-AA54-E996E315B727}"/>
                  </a:ext>
                </a:extLst>
              </p:cNvPr>
              <p:cNvSpPr txBox="1">
                <a:spLocks noRot="1" noChangeAspect="1" noMove="1" noResize="1" noEditPoints="1" noAdjustHandles="1" noChangeArrowheads="1" noChangeShapeType="1" noTextEdit="1"/>
              </p:cNvSpPr>
              <p:nvPr/>
            </p:nvSpPr>
            <p:spPr>
              <a:xfrm>
                <a:off x="10538769" y="3510386"/>
                <a:ext cx="672317" cy="523220"/>
              </a:xfrm>
              <a:prstGeom prst="rect">
                <a:avLst/>
              </a:prstGeom>
              <a:blipFill>
                <a:blip r:embed="rId12"/>
                <a:stretch>
                  <a:fillRect r="-5357"/>
                </a:stretch>
              </a:blipFill>
              <a:ln w="25400">
                <a:solidFill>
                  <a:srgbClr val="0070C0"/>
                </a:solidFill>
              </a:ln>
            </p:spPr>
            <p:txBody>
              <a:bodyPr/>
              <a:lstStyle/>
              <a:p>
                <a:r>
                  <a:rPr lang="en-US">
                    <a:noFill/>
                  </a:rPr>
                  <a:t> </a:t>
                </a:r>
              </a:p>
            </p:txBody>
          </p:sp>
        </mc:Fallback>
      </mc:AlternateContent>
      <p:sp>
        <p:nvSpPr>
          <p:cNvPr id="34" name="TextBox 33">
            <a:extLst>
              <a:ext uri="{FF2B5EF4-FFF2-40B4-BE49-F238E27FC236}">
                <a16:creationId xmlns:a16="http://schemas.microsoft.com/office/drawing/2014/main" id="{79EB82BA-AF6E-5980-F5BB-89424524EF92}"/>
              </a:ext>
            </a:extLst>
          </p:cNvPr>
          <p:cNvSpPr txBox="1"/>
          <p:nvPr/>
        </p:nvSpPr>
        <p:spPr>
          <a:xfrm>
            <a:off x="5873358" y="4575254"/>
            <a:ext cx="5001569" cy="892552"/>
          </a:xfrm>
          <a:prstGeom prst="rect">
            <a:avLst/>
          </a:prstGeom>
          <a:noFill/>
          <a:ln w="25400">
            <a:solidFill>
              <a:srgbClr val="FF0000"/>
            </a:solidFill>
          </a:ln>
        </p:spPr>
        <p:txBody>
          <a:bodyPr wrap="square" rtlCol="0">
            <a:spAutoFit/>
          </a:bodyPr>
          <a:lstStyle/>
          <a:p>
            <a:pPr algn="ctr"/>
            <a:r>
              <a:rPr lang="en-US" sz="2600" dirty="0">
                <a:solidFill>
                  <a:srgbClr val="FF0000"/>
                </a:solidFill>
              </a:rPr>
              <a:t>The obfuscated gate reveals </a:t>
            </a:r>
          </a:p>
          <a:p>
            <a:pPr algn="ctr"/>
            <a:r>
              <a:rPr lang="en-US" sz="2600" dirty="0">
                <a:solidFill>
                  <a:srgbClr val="FF0000"/>
                </a:solidFill>
              </a:rPr>
              <a:t>more info than it should do.</a:t>
            </a:r>
          </a:p>
        </p:txBody>
      </p:sp>
      <p:sp>
        <p:nvSpPr>
          <p:cNvPr id="35" name="TextBox 34">
            <a:extLst>
              <a:ext uri="{FF2B5EF4-FFF2-40B4-BE49-F238E27FC236}">
                <a16:creationId xmlns:a16="http://schemas.microsoft.com/office/drawing/2014/main" id="{9403E529-E0E2-C401-4F57-E04E9167E7DF}"/>
              </a:ext>
            </a:extLst>
          </p:cNvPr>
          <p:cNvSpPr txBox="1"/>
          <p:nvPr/>
        </p:nvSpPr>
        <p:spPr>
          <a:xfrm>
            <a:off x="6380654" y="5615686"/>
            <a:ext cx="3998418" cy="523220"/>
          </a:xfrm>
          <a:prstGeom prst="rect">
            <a:avLst/>
          </a:prstGeom>
          <a:noFill/>
          <a:ln w="25400">
            <a:solidFill>
              <a:srgbClr val="0070C0"/>
            </a:solidFill>
          </a:ln>
        </p:spPr>
        <p:txBody>
          <a:bodyPr wrap="square">
            <a:spAutoFit/>
          </a:bodyPr>
          <a:lstStyle/>
          <a:p>
            <a:pPr algn="ctr"/>
            <a:r>
              <a:rPr lang="en-US" sz="2800" dirty="0">
                <a:solidFill>
                  <a:srgbClr val="0070C0"/>
                </a:solidFill>
              </a:rPr>
              <a:t>We need authentication!</a:t>
            </a:r>
          </a:p>
        </p:txBody>
      </p:sp>
    </p:spTree>
    <p:extLst>
      <p:ext uri="{BB962C8B-B14F-4D97-AF65-F5344CB8AC3E}">
        <p14:creationId xmlns:p14="http://schemas.microsoft.com/office/powerpoint/2010/main" val="35119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0" grpId="0"/>
      <p:bldP spid="14" grpId="0" animBg="1"/>
      <p:bldP spid="16" grpId="0"/>
      <p:bldP spid="17" grpId="0" animBg="1"/>
      <p:bldP spid="18" grpId="0"/>
      <p:bldP spid="19" grpId="0" animBg="1"/>
      <p:bldP spid="20" grpId="0"/>
      <p:bldP spid="25"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B7D2779-4CCC-DB6F-32B7-9A9C5811F35B}"/>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𝑖𝑂</m:t>
                    </m:r>
                  </m:oMath>
                </a14:m>
                <a:r>
                  <a:rPr lang="en-US" dirty="0"/>
                  <a:t> Construction: Super High Level</a:t>
                </a:r>
              </a:p>
            </p:txBody>
          </p:sp>
        </mc:Choice>
        <mc:Fallback xmlns="">
          <p:sp>
            <p:nvSpPr>
              <p:cNvPr id="2" name="Title 1">
                <a:extLst>
                  <a:ext uri="{FF2B5EF4-FFF2-40B4-BE49-F238E27FC236}">
                    <a16:creationId xmlns:a16="http://schemas.microsoft.com/office/drawing/2014/main" id="{2B7D2779-4CCC-DB6F-32B7-9A9C5811F35B}"/>
                  </a:ext>
                </a:extLst>
              </p:cNvPr>
              <p:cNvSpPr>
                <a:spLocks noGrp="1" noRot="1" noChangeAspect="1" noMove="1" noResize="1" noEditPoints="1" noAdjustHandles="1" noChangeArrowheads="1" noChangeShapeType="1" noTextEdit="1"/>
              </p:cNvSpPr>
              <p:nvPr>
                <p:ph type="title"/>
              </p:nvPr>
            </p:nvSpPr>
            <p:spPr>
              <a:blipFill>
                <a:blip r:embed="rId2"/>
                <a:stretch>
                  <a:fillRect l="-1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883C4A0A-A545-9E68-B5C2-4121C32E1C67}"/>
                  </a:ext>
                </a:extLst>
              </p:cNvPr>
              <p:cNvSpPr/>
              <p:nvPr/>
            </p:nvSpPr>
            <p:spPr>
              <a:xfrm>
                <a:off x="1815295" y="2384800"/>
                <a:ext cx="584191" cy="584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i="1" dirty="0">
                          <a:latin typeface="Cambria Math" panose="02040503050406030204" pitchFamily="18" charset="0"/>
                        </a:rPr>
                        <m:t>𝑔</m:t>
                      </m:r>
                    </m:oMath>
                  </m:oMathPara>
                </a14:m>
                <a:endParaRPr lang="en-US" sz="2600" dirty="0"/>
              </a:p>
            </p:txBody>
          </p:sp>
        </mc:Choice>
        <mc:Fallback xmlns="">
          <p:sp>
            <p:nvSpPr>
              <p:cNvPr id="4" name="Oval 3">
                <a:extLst>
                  <a:ext uri="{FF2B5EF4-FFF2-40B4-BE49-F238E27FC236}">
                    <a16:creationId xmlns:a16="http://schemas.microsoft.com/office/drawing/2014/main" id="{883C4A0A-A545-9E68-B5C2-4121C32E1C67}"/>
                  </a:ext>
                </a:extLst>
              </p:cNvPr>
              <p:cNvSpPr>
                <a:spLocks noRot="1" noChangeAspect="1" noMove="1" noResize="1" noEditPoints="1" noAdjustHandles="1" noChangeArrowheads="1" noChangeShapeType="1" noTextEdit="1"/>
              </p:cNvSpPr>
              <p:nvPr/>
            </p:nvSpPr>
            <p:spPr>
              <a:xfrm>
                <a:off x="1815295" y="2384800"/>
                <a:ext cx="584191" cy="584191"/>
              </a:xfrm>
              <a:prstGeom prst="ellipse">
                <a:avLst/>
              </a:prstGeom>
              <a:blipFill>
                <a:blip r:embed="rId3"/>
                <a:stretch>
                  <a:fillRect b="-2128"/>
                </a:stretch>
              </a:blipFill>
              <a:ln>
                <a:noFill/>
              </a:ln>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5BB9DEBD-A21A-A97A-FAE2-24C69EF872D1}"/>
              </a:ext>
            </a:extLst>
          </p:cNvPr>
          <p:cNvCxnSpPr>
            <a:cxnSpLocks/>
          </p:cNvCxnSpPr>
          <p:nvPr/>
        </p:nvCxnSpPr>
        <p:spPr>
          <a:xfrm>
            <a:off x="2259795" y="2901595"/>
            <a:ext cx="542980" cy="63376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923A05-5FB0-6CC2-DFE4-426B5B977BB8}"/>
              </a:ext>
            </a:extLst>
          </p:cNvPr>
          <p:cNvCxnSpPr>
            <a:cxnSpLocks/>
          </p:cNvCxnSpPr>
          <p:nvPr/>
        </p:nvCxnSpPr>
        <p:spPr>
          <a:xfrm flipH="1">
            <a:off x="1431175" y="2858860"/>
            <a:ext cx="536520" cy="67650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AF9167-5E43-D455-41A4-7EABED154AEC}"/>
              </a:ext>
            </a:extLst>
          </p:cNvPr>
          <p:cNvCxnSpPr>
            <a:cxnSpLocks/>
          </p:cNvCxnSpPr>
          <p:nvPr/>
        </p:nvCxnSpPr>
        <p:spPr>
          <a:xfrm>
            <a:off x="2094695" y="1662436"/>
            <a:ext cx="0" cy="73506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EDBA038-7719-1C82-8C49-527E6748289B}"/>
                  </a:ext>
                </a:extLst>
              </p:cNvPr>
              <p:cNvSpPr txBox="1"/>
              <p:nvPr/>
            </p:nvSpPr>
            <p:spPr>
              <a:xfrm>
                <a:off x="793345" y="3074846"/>
                <a:ext cx="7366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𝑙</m:t>
                      </m:r>
                    </m:oMath>
                  </m:oMathPara>
                </a14:m>
                <a:endParaRPr lang="en-US" sz="2400" dirty="0"/>
              </a:p>
            </p:txBody>
          </p:sp>
        </mc:Choice>
        <mc:Fallback xmlns="">
          <p:sp>
            <p:nvSpPr>
              <p:cNvPr id="11" name="TextBox 10">
                <a:extLst>
                  <a:ext uri="{FF2B5EF4-FFF2-40B4-BE49-F238E27FC236}">
                    <a16:creationId xmlns:a16="http://schemas.microsoft.com/office/drawing/2014/main" id="{0EDBA038-7719-1C82-8C49-527E6748289B}"/>
                  </a:ext>
                </a:extLst>
              </p:cNvPr>
              <p:cNvSpPr txBox="1">
                <a:spLocks noRot="1" noChangeAspect="1" noMove="1" noResize="1" noEditPoints="1" noAdjustHandles="1" noChangeArrowheads="1" noChangeShapeType="1" noTextEdit="1"/>
              </p:cNvSpPr>
              <p:nvPr/>
            </p:nvSpPr>
            <p:spPr>
              <a:xfrm>
                <a:off x="793345" y="3074846"/>
                <a:ext cx="736609"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B6B813B-D758-5332-AE0F-7E5C1F4FE7C4}"/>
                  </a:ext>
                </a:extLst>
              </p:cNvPr>
              <p:cNvSpPr txBox="1"/>
              <p:nvPr/>
            </p:nvSpPr>
            <p:spPr>
              <a:xfrm>
                <a:off x="2630671" y="3100098"/>
                <a:ext cx="7366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𝑟</m:t>
                      </m:r>
                    </m:oMath>
                  </m:oMathPara>
                </a14:m>
                <a:endParaRPr lang="en-US" sz="2400" dirty="0"/>
              </a:p>
            </p:txBody>
          </p:sp>
        </mc:Choice>
        <mc:Fallback xmlns="">
          <p:sp>
            <p:nvSpPr>
              <p:cNvPr id="12" name="TextBox 11">
                <a:extLst>
                  <a:ext uri="{FF2B5EF4-FFF2-40B4-BE49-F238E27FC236}">
                    <a16:creationId xmlns:a16="http://schemas.microsoft.com/office/drawing/2014/main" id="{3B6B813B-D758-5332-AE0F-7E5C1F4FE7C4}"/>
                  </a:ext>
                </a:extLst>
              </p:cNvPr>
              <p:cNvSpPr txBox="1">
                <a:spLocks noRot="1" noChangeAspect="1" noMove="1" noResize="1" noEditPoints="1" noAdjustHandles="1" noChangeArrowheads="1" noChangeShapeType="1" noTextEdit="1"/>
              </p:cNvSpPr>
              <p:nvPr/>
            </p:nvSpPr>
            <p:spPr>
              <a:xfrm>
                <a:off x="2630671" y="3100098"/>
                <a:ext cx="73660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BBFB6E-BA15-2210-30BB-EFFA31346A8C}"/>
                  </a:ext>
                </a:extLst>
              </p:cNvPr>
              <p:cNvSpPr txBox="1"/>
              <p:nvPr/>
            </p:nvSpPr>
            <p:spPr>
              <a:xfrm>
                <a:off x="2017469" y="1410679"/>
                <a:ext cx="73660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𝑜</m:t>
                      </m:r>
                    </m:oMath>
                  </m:oMathPara>
                </a14:m>
                <a:endParaRPr lang="en-US" sz="2400" dirty="0"/>
              </a:p>
            </p:txBody>
          </p:sp>
        </mc:Choice>
        <mc:Fallback xmlns="">
          <p:sp>
            <p:nvSpPr>
              <p:cNvPr id="13" name="TextBox 12">
                <a:extLst>
                  <a:ext uri="{FF2B5EF4-FFF2-40B4-BE49-F238E27FC236}">
                    <a16:creationId xmlns:a16="http://schemas.microsoft.com/office/drawing/2014/main" id="{0BBBFB6E-BA15-2210-30BB-EFFA31346A8C}"/>
                  </a:ext>
                </a:extLst>
              </p:cNvPr>
              <p:cNvSpPr txBox="1">
                <a:spLocks noRot="1" noChangeAspect="1" noMove="1" noResize="1" noEditPoints="1" noAdjustHandles="1" noChangeArrowheads="1" noChangeShapeType="1" noTextEdit="1"/>
              </p:cNvSpPr>
              <p:nvPr/>
            </p:nvSpPr>
            <p:spPr>
              <a:xfrm>
                <a:off x="2017469" y="1410679"/>
                <a:ext cx="736609"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CD6A2B5-8D9F-3825-AF2D-8FB7EBE091A5}"/>
                  </a:ext>
                </a:extLst>
              </p:cNvPr>
              <p:cNvSpPr txBox="1"/>
              <p:nvPr/>
            </p:nvSpPr>
            <p:spPr>
              <a:xfrm>
                <a:off x="5824405" y="1629133"/>
                <a:ext cx="5233043" cy="4185056"/>
              </a:xfrm>
              <a:prstGeom prst="rect">
                <a:avLst/>
              </a:prstGeom>
              <a:noFill/>
              <a:ln w="25400">
                <a:solidFill>
                  <a:schemeClr val="accent1">
                    <a:shade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u="sng" smtClean="0">
                          <a:solidFill>
                            <a:schemeClr val="tx1"/>
                          </a:solidFill>
                          <a:latin typeface="Cambria Math" panose="02040503050406030204" pitchFamily="18" charset="0"/>
                        </a:rPr>
                        <m:t>𝐺𝑎𝑡</m:t>
                      </m:r>
                      <m:sSub>
                        <m:sSubPr>
                          <m:ctrlPr>
                            <a:rPr lang="en-US" sz="2400" i="1" u="sng">
                              <a:solidFill>
                                <a:schemeClr val="tx1"/>
                              </a:solidFill>
                              <a:latin typeface="Cambria Math" panose="02040503050406030204" pitchFamily="18" charset="0"/>
                            </a:rPr>
                          </m:ctrlPr>
                        </m:sSubPr>
                        <m:e>
                          <m:r>
                            <a:rPr lang="en-US" sz="2400" b="0" i="1" u="sng">
                              <a:solidFill>
                                <a:schemeClr val="tx1"/>
                              </a:solidFill>
                              <a:latin typeface="Cambria Math" panose="02040503050406030204" pitchFamily="18" charset="0"/>
                            </a:rPr>
                            <m:t>𝑒</m:t>
                          </m:r>
                        </m:e>
                        <m:sub>
                          <m:r>
                            <a:rPr lang="en-US" sz="2400" b="0" i="1" u="sng">
                              <a:solidFill>
                                <a:schemeClr val="tx1"/>
                              </a:solidFill>
                              <a:latin typeface="Cambria Math" panose="02040503050406030204" pitchFamily="18" charset="0"/>
                            </a:rPr>
                            <m:t>𝑔</m:t>
                          </m:r>
                        </m:sub>
                      </m:sSub>
                    </m:oMath>
                  </m:oMathPara>
                </a14:m>
                <a:endParaRPr lang="en-US" sz="2400" u="sng" dirty="0">
                  <a:solidFill>
                    <a:schemeClr val="tx1"/>
                  </a:solidFill>
                </a:endParaRPr>
              </a:p>
              <a:p>
                <a:r>
                  <a:rPr lang="en-US" sz="2400" b="1" u="sng" dirty="0"/>
                  <a:t>Input</a:t>
                </a:r>
                <a:r>
                  <a:rPr lang="en-US" sz="2400" dirty="0"/>
                  <a:t>: Ciphertext of input wire values, 	</a:t>
                </a:r>
                <a:r>
                  <a:rPr lang="en-US" sz="2400" dirty="0">
                    <a:solidFill>
                      <a:srgbClr val="0070C0"/>
                    </a:solidFill>
                  </a:rPr>
                  <a:t>Authentication info of </a:t>
                </a:r>
                <a14:m>
                  <m:oMath xmlns:m="http://schemas.openxmlformats.org/officeDocument/2006/math">
                    <m:r>
                      <a:rPr lang="en-US" sz="2400" i="1" dirty="0" smtClean="0">
                        <a:solidFill>
                          <a:srgbClr val="0070C0"/>
                        </a:solidFill>
                        <a:latin typeface="Cambria Math" panose="02040503050406030204" pitchFamily="18" charset="0"/>
                      </a:rPr>
                      <m:t>𝑙</m:t>
                    </m:r>
                    <m:r>
                      <a:rPr lang="en-US" sz="2400" i="1" dirty="0" smtClean="0">
                        <a:solidFill>
                          <a:srgbClr val="0070C0"/>
                        </a:solidFill>
                        <a:latin typeface="Cambria Math" panose="02040503050406030204" pitchFamily="18" charset="0"/>
                      </a:rPr>
                      <m:t>, </m:t>
                    </m:r>
                    <m:r>
                      <a:rPr lang="en-US" sz="2400" i="1" dirty="0" smtClean="0">
                        <a:solidFill>
                          <a:srgbClr val="0070C0"/>
                        </a:solidFill>
                        <a:latin typeface="Cambria Math" panose="02040503050406030204" pitchFamily="18" charset="0"/>
                      </a:rPr>
                      <m:t>𝑟</m:t>
                    </m:r>
                  </m:oMath>
                </a14:m>
                <a:r>
                  <a:rPr lang="en-US" sz="2400" dirty="0">
                    <a:solidFill>
                      <a:srgbClr val="0070C0"/>
                    </a:solidFill>
                  </a:rPr>
                  <a:t>.</a:t>
                </a:r>
              </a:p>
              <a:p>
                <a:r>
                  <a:rPr lang="en-US" sz="2400" dirty="0"/>
                  <a:t>		</a:t>
                </a:r>
              </a:p>
              <a:p>
                <a:r>
                  <a:rPr lang="en-US" sz="2400" dirty="0">
                    <a:solidFill>
                      <a:srgbClr val="0070C0"/>
                    </a:solidFill>
                  </a:rPr>
                  <a:t>	Verification of Authentication</a:t>
                </a:r>
              </a:p>
              <a:p>
                <a:r>
                  <a:rPr lang="en-US" sz="2400" dirty="0"/>
                  <a:t>	Decrypt input wires</a:t>
                </a:r>
              </a:p>
              <a:p>
                <a:r>
                  <a:rPr lang="en-US" sz="2400" dirty="0"/>
                  <a:t>	Compute gate </a:t>
                </a:r>
                <a14:m>
                  <m:oMath xmlns:m="http://schemas.openxmlformats.org/officeDocument/2006/math">
                    <m:r>
                      <a:rPr lang="en-US" sz="2400" i="1" dirty="0" smtClean="0">
                        <a:latin typeface="Cambria Math" panose="02040503050406030204" pitchFamily="18" charset="0"/>
                      </a:rPr>
                      <m:t>𝑔</m:t>
                    </m:r>
                  </m:oMath>
                </a14:m>
                <a:endParaRPr lang="en-US" sz="2400" dirty="0"/>
              </a:p>
              <a:p>
                <a:r>
                  <a:rPr lang="en-US" sz="2400" dirty="0"/>
                  <a:t>	Encrypt output wire</a:t>
                </a:r>
              </a:p>
              <a:p>
                <a:r>
                  <a:rPr lang="en-US" sz="2400" dirty="0"/>
                  <a:t>	</a:t>
                </a:r>
              </a:p>
              <a:p>
                <a:r>
                  <a:rPr lang="en-US" sz="2400" b="1" u="sng" dirty="0"/>
                  <a:t>Output</a:t>
                </a:r>
                <a:r>
                  <a:rPr lang="en-US" sz="2400" dirty="0"/>
                  <a:t>: Ciphertext of output wire</a:t>
                </a:r>
              </a:p>
              <a:p>
                <a:pPr lvl="2"/>
                <a:r>
                  <a:rPr lang="en-US" sz="2400" dirty="0">
                    <a:solidFill>
                      <a:srgbClr val="0070C0"/>
                    </a:solidFill>
                  </a:rPr>
                  <a:t>  Authentication info of </a:t>
                </a:r>
                <a14:m>
                  <m:oMath xmlns:m="http://schemas.openxmlformats.org/officeDocument/2006/math">
                    <m:r>
                      <a:rPr lang="en-US" sz="2400" b="0" i="1" smtClean="0">
                        <a:solidFill>
                          <a:srgbClr val="0070C0"/>
                        </a:solidFill>
                        <a:latin typeface="Cambria Math" panose="02040503050406030204" pitchFamily="18" charset="0"/>
                      </a:rPr>
                      <m:t>𝑜</m:t>
                    </m:r>
                  </m:oMath>
                </a14:m>
                <a:r>
                  <a:rPr lang="en-US" sz="2400" dirty="0">
                    <a:solidFill>
                      <a:srgbClr val="0070C0"/>
                    </a:solidFill>
                  </a:rPr>
                  <a:t>.</a:t>
                </a:r>
              </a:p>
            </p:txBody>
          </p:sp>
        </mc:Choice>
        <mc:Fallback xmlns="">
          <p:sp>
            <p:nvSpPr>
              <p:cNvPr id="15" name="TextBox 14">
                <a:extLst>
                  <a:ext uri="{FF2B5EF4-FFF2-40B4-BE49-F238E27FC236}">
                    <a16:creationId xmlns:a16="http://schemas.microsoft.com/office/drawing/2014/main" id="{BCD6A2B5-8D9F-3825-AF2D-8FB7EBE091A5}"/>
                  </a:ext>
                </a:extLst>
              </p:cNvPr>
              <p:cNvSpPr txBox="1">
                <a:spLocks noRot="1" noChangeAspect="1" noMove="1" noResize="1" noEditPoints="1" noAdjustHandles="1" noChangeArrowheads="1" noChangeShapeType="1" noTextEdit="1"/>
              </p:cNvSpPr>
              <p:nvPr/>
            </p:nvSpPr>
            <p:spPr>
              <a:xfrm>
                <a:off x="5824405" y="1629133"/>
                <a:ext cx="5233043" cy="4185056"/>
              </a:xfrm>
              <a:prstGeom prst="rect">
                <a:avLst/>
              </a:prstGeom>
              <a:blipFill>
                <a:blip r:embed="rId7"/>
                <a:stretch>
                  <a:fillRect l="-1446" b="-2108"/>
                </a:stretch>
              </a:blipFill>
              <a:ln w="25400">
                <a:solidFill>
                  <a:schemeClr val="accent1">
                    <a:shade val="50000"/>
                  </a:schemeClr>
                </a:solidFill>
              </a:ln>
            </p:spPr>
            <p:txBody>
              <a:bodyPr/>
              <a:lstStyle/>
              <a:p>
                <a:r>
                  <a:rPr lang="en-US">
                    <a:noFill/>
                  </a:rPr>
                  <a:t> </a:t>
                </a:r>
              </a:p>
            </p:txBody>
          </p:sp>
        </mc:Fallback>
      </mc:AlternateContent>
      <p:sp>
        <p:nvSpPr>
          <p:cNvPr id="18" name="Right Arrow 17">
            <a:extLst>
              <a:ext uri="{FF2B5EF4-FFF2-40B4-BE49-F238E27FC236}">
                <a16:creationId xmlns:a16="http://schemas.microsoft.com/office/drawing/2014/main" id="{2F28F3DA-E67C-1508-3C3A-32C9986CE7B2}"/>
              </a:ext>
            </a:extLst>
          </p:cNvPr>
          <p:cNvSpPr/>
          <p:nvPr/>
        </p:nvSpPr>
        <p:spPr>
          <a:xfrm rot="2950439">
            <a:off x="2850373" y="3715687"/>
            <a:ext cx="832544" cy="635000"/>
          </a:xfrm>
          <a:prstGeom prst="right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094DC1-C9F9-47CC-FFA4-BC406506F909}"/>
                  </a:ext>
                </a:extLst>
              </p:cNvPr>
              <p:cNvSpPr txBox="1"/>
              <p:nvPr/>
            </p:nvSpPr>
            <p:spPr>
              <a:xfrm>
                <a:off x="1134545" y="4930439"/>
                <a:ext cx="2028880" cy="558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𝑖𝑂</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𝐺𝑎𝑡</m:t>
                      </m:r>
                      <m:sSub>
                        <m:sSubPr>
                          <m:ctrlPr>
                            <a:rPr lang="en-US" sz="2800" i="1">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𝑒</m:t>
                          </m:r>
                        </m:e>
                        <m:sub>
                          <m:r>
                            <a:rPr lang="en-US" sz="2800" b="0" i="1">
                              <a:solidFill>
                                <a:schemeClr val="tx1"/>
                              </a:solidFill>
                              <a:latin typeface="Cambria Math" panose="02040503050406030204" pitchFamily="18" charset="0"/>
                            </a:rPr>
                            <m:t>𝑔</m:t>
                          </m:r>
                        </m:sub>
                      </m:sSub>
                      <m:r>
                        <a:rPr lang="en-US" sz="2800" b="0" i="1">
                          <a:solidFill>
                            <a:schemeClr val="tx1"/>
                          </a:solidFill>
                          <a:latin typeface="Cambria Math" panose="02040503050406030204" pitchFamily="18" charset="0"/>
                        </a:rPr>
                        <m:t>)</m:t>
                      </m:r>
                    </m:oMath>
                  </m:oMathPara>
                </a14:m>
                <a:endParaRPr lang="en-US" sz="2800" i="1" dirty="0">
                  <a:solidFill>
                    <a:schemeClr val="tx1"/>
                  </a:solidFill>
                </a:endParaRPr>
              </a:p>
            </p:txBody>
          </p:sp>
        </mc:Choice>
        <mc:Fallback xmlns="">
          <p:sp>
            <p:nvSpPr>
              <p:cNvPr id="19" name="TextBox 18">
                <a:extLst>
                  <a:ext uri="{FF2B5EF4-FFF2-40B4-BE49-F238E27FC236}">
                    <a16:creationId xmlns:a16="http://schemas.microsoft.com/office/drawing/2014/main" id="{38094DC1-C9F9-47CC-FFA4-BC406506F909}"/>
                  </a:ext>
                </a:extLst>
              </p:cNvPr>
              <p:cNvSpPr txBox="1">
                <a:spLocks noRot="1" noChangeAspect="1" noMove="1" noResize="1" noEditPoints="1" noAdjustHandles="1" noChangeArrowheads="1" noChangeShapeType="1" noTextEdit="1"/>
              </p:cNvSpPr>
              <p:nvPr/>
            </p:nvSpPr>
            <p:spPr>
              <a:xfrm>
                <a:off x="1134545" y="4930439"/>
                <a:ext cx="2028880" cy="558230"/>
              </a:xfrm>
              <a:prstGeom prst="rect">
                <a:avLst/>
              </a:prstGeom>
              <a:blipFill>
                <a:blip r:embed="rId8"/>
                <a:stretch>
                  <a:fillRect b="-13333"/>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DB014484-B6A1-676D-923D-BAF328141DCA}"/>
              </a:ext>
            </a:extLst>
          </p:cNvPr>
          <p:cNvCxnSpPr>
            <a:cxnSpLocks/>
          </p:cNvCxnSpPr>
          <p:nvPr/>
        </p:nvCxnSpPr>
        <p:spPr>
          <a:xfrm>
            <a:off x="3920784" y="4417669"/>
            <a:ext cx="0" cy="358708"/>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5CBF11-4846-6046-6D5A-29627A4B7820}"/>
              </a:ext>
            </a:extLst>
          </p:cNvPr>
          <p:cNvCxnSpPr>
            <a:cxnSpLocks/>
          </p:cNvCxnSpPr>
          <p:nvPr/>
        </p:nvCxnSpPr>
        <p:spPr>
          <a:xfrm flipH="1">
            <a:off x="3209795" y="5441430"/>
            <a:ext cx="396729" cy="500239"/>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881648-861E-BBD2-C3AA-6E185AD43482}"/>
              </a:ext>
            </a:extLst>
          </p:cNvPr>
          <p:cNvCxnSpPr>
            <a:cxnSpLocks/>
          </p:cNvCxnSpPr>
          <p:nvPr/>
        </p:nvCxnSpPr>
        <p:spPr>
          <a:xfrm>
            <a:off x="4231817" y="5488669"/>
            <a:ext cx="388107" cy="453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9DC1497-5DB0-9C24-B6C8-F12D98FC6704}"/>
              </a:ext>
            </a:extLst>
          </p:cNvPr>
          <p:cNvSpPr/>
          <p:nvPr/>
        </p:nvSpPr>
        <p:spPr>
          <a:xfrm>
            <a:off x="3376240" y="4758913"/>
            <a:ext cx="1114488" cy="1051102"/>
          </a:xfrm>
          <a:prstGeom prst="ellipse">
            <a:avLst/>
          </a:prstGeom>
          <a:pattFill prst="wdUpDiag">
            <a:fgClr>
              <a:schemeClr val="bg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70C0"/>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C0F142C-2013-BB9A-6DD7-B283B987964F}"/>
                  </a:ext>
                </a:extLst>
              </p:cNvPr>
              <p:cNvSpPr txBox="1"/>
              <p:nvPr/>
            </p:nvSpPr>
            <p:spPr>
              <a:xfrm>
                <a:off x="3444547" y="3475855"/>
                <a:ext cx="823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𝛿</m:t>
                      </m:r>
                      <m:r>
                        <a:rPr lang="en-US" sz="2800" b="0" i="1" dirty="0" smtClean="0">
                          <a:latin typeface="Cambria Math" panose="02040503050406030204" pitchFamily="18" charset="0"/>
                        </a:rPr>
                        <m:t>𝑖𝑂</m:t>
                      </m:r>
                    </m:oMath>
                  </m:oMathPara>
                </a14:m>
                <a:endParaRPr lang="en-US" sz="2800" dirty="0"/>
              </a:p>
            </p:txBody>
          </p:sp>
        </mc:Choice>
        <mc:Fallback xmlns="">
          <p:sp>
            <p:nvSpPr>
              <p:cNvPr id="28" name="TextBox 27">
                <a:extLst>
                  <a:ext uri="{FF2B5EF4-FFF2-40B4-BE49-F238E27FC236}">
                    <a16:creationId xmlns:a16="http://schemas.microsoft.com/office/drawing/2014/main" id="{CC0F142C-2013-BB9A-6DD7-B283B987964F}"/>
                  </a:ext>
                </a:extLst>
              </p:cNvPr>
              <p:cNvSpPr txBox="1">
                <a:spLocks noRot="1" noChangeAspect="1" noMove="1" noResize="1" noEditPoints="1" noAdjustHandles="1" noChangeArrowheads="1" noChangeShapeType="1" noTextEdit="1"/>
              </p:cNvSpPr>
              <p:nvPr/>
            </p:nvSpPr>
            <p:spPr>
              <a:xfrm>
                <a:off x="3444547" y="3475855"/>
                <a:ext cx="823431"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00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P spid="15" grpId="0" animBg="1"/>
      <p:bldP spid="18" grpId="0" animBg="1"/>
      <p:bldP spid="19" grpId="0"/>
      <p:bldP spid="23" grpId="0" animBg="1"/>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30DA7-AFB0-81ED-E7B3-FD740E7F4E5C}"/>
              </a:ext>
            </a:extLst>
          </p:cNvPr>
          <p:cNvSpPr>
            <a:spLocks noGrp="1"/>
          </p:cNvSpPr>
          <p:nvPr>
            <p:ph idx="1"/>
          </p:nvPr>
        </p:nvSpPr>
        <p:spPr>
          <a:xfrm>
            <a:off x="1401871" y="2231177"/>
            <a:ext cx="3934216" cy="2395646"/>
          </a:xfrm>
        </p:spPr>
        <p:txBody>
          <a:bodyPr anchor="ctr">
            <a:normAutofit/>
          </a:bodyPr>
          <a:lstStyle/>
          <a:p>
            <a:pPr marL="0" indent="0" algn="ctr">
              <a:buNone/>
            </a:pPr>
            <a:r>
              <a:rPr lang="en-US" sz="3500" b="1" dirty="0"/>
              <a:t>Technical Details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760326F-F5C9-8E66-A1DF-37779BAC9621}"/>
                  </a:ext>
                </a:extLst>
              </p:cNvPr>
              <p:cNvSpPr txBox="1">
                <a:spLocks/>
              </p:cNvSpPr>
              <p:nvPr/>
            </p:nvSpPr>
            <p:spPr>
              <a:xfrm>
                <a:off x="5588000" y="2271486"/>
                <a:ext cx="6098385" cy="23956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US" sz="3500" b="0" i="1" dirty="0" smtClean="0">
                        <a:latin typeface="Cambria Math" panose="02040503050406030204" pitchFamily="18" charset="0"/>
                      </a:rPr>
                      <m:t>𝛿</m:t>
                    </m:r>
                  </m:oMath>
                </a14:m>
                <a:r>
                  <a:rPr lang="en-US" sz="3500" dirty="0">
                    <a:latin typeface="+mj-lt"/>
                  </a:rPr>
                  <a:t>-Equivalence from </a:t>
                </a:r>
                <a14:m>
                  <m:oMath xmlns:m="http://schemas.openxmlformats.org/officeDocument/2006/math">
                    <m:r>
                      <a:rPr lang="en-US" sz="3600" i="1" dirty="0">
                        <a:latin typeface="Cambria Math" panose="02040503050406030204" pitchFamily="18" charset="0"/>
                      </a:rPr>
                      <m:t>ℰℱ</m:t>
                    </m:r>
                  </m:oMath>
                </a14:m>
                <a:r>
                  <a:rPr lang="en-US" sz="3500" dirty="0">
                    <a:latin typeface="+mj-lt"/>
                  </a:rPr>
                  <a:t>-proofs</a:t>
                </a:r>
              </a:p>
              <a:p>
                <a14:m>
                  <m:oMath xmlns:m="http://schemas.openxmlformats.org/officeDocument/2006/math">
                    <m:r>
                      <a:rPr lang="en-US" sz="3500" b="0" i="1" smtClean="0">
                        <a:latin typeface="Cambria Math" panose="02040503050406030204" pitchFamily="18" charset="0"/>
                      </a:rPr>
                      <m:t>𝛿</m:t>
                    </m:r>
                    <m:r>
                      <a:rPr lang="en-US" sz="3500" b="0" i="1" smtClean="0">
                        <a:latin typeface="Cambria Math" panose="02040503050406030204" pitchFamily="18" charset="0"/>
                      </a:rPr>
                      <m:t>𝑖𝑂</m:t>
                    </m:r>
                  </m:oMath>
                </a14:m>
                <a:r>
                  <a:rPr lang="en-US" sz="3500" dirty="0">
                    <a:latin typeface="+mj-lt"/>
                  </a:rPr>
                  <a:t> Construction</a:t>
                </a:r>
              </a:p>
              <a:p>
                <a:r>
                  <a:rPr lang="en-US" sz="3500" b="1" dirty="0" err="1"/>
                  <a:t>iO</a:t>
                </a:r>
                <a:r>
                  <a:rPr lang="en-US" sz="3500" b="1" dirty="0"/>
                  <a:t> for Turing Machines</a:t>
                </a:r>
              </a:p>
            </p:txBody>
          </p:sp>
        </mc:Choice>
        <mc:Fallback xmlns="">
          <p:sp>
            <p:nvSpPr>
              <p:cNvPr id="4" name="Content Placeholder 2">
                <a:extLst>
                  <a:ext uri="{FF2B5EF4-FFF2-40B4-BE49-F238E27FC236}">
                    <a16:creationId xmlns:a16="http://schemas.microsoft.com/office/drawing/2014/main" id="{F760326F-F5C9-8E66-A1DF-37779BAC9621}"/>
                  </a:ext>
                </a:extLst>
              </p:cNvPr>
              <p:cNvSpPr txBox="1">
                <a:spLocks noRot="1" noChangeAspect="1" noMove="1" noResize="1" noEditPoints="1" noAdjustHandles="1" noChangeArrowheads="1" noChangeShapeType="1" noTextEdit="1"/>
              </p:cNvSpPr>
              <p:nvPr/>
            </p:nvSpPr>
            <p:spPr>
              <a:xfrm>
                <a:off x="5588000" y="2271486"/>
                <a:ext cx="6098385" cy="2395646"/>
              </a:xfrm>
              <a:prstGeom prst="rect">
                <a:avLst/>
              </a:prstGeom>
              <a:blipFill>
                <a:blip r:embed="rId2"/>
                <a:stretch>
                  <a:fillRect l="-2703"/>
                </a:stretch>
              </a:blipFill>
            </p:spPr>
            <p:txBody>
              <a:bodyPr/>
              <a:lstStyle/>
              <a:p>
                <a:r>
                  <a:rPr lang="en-US">
                    <a:noFill/>
                  </a:rPr>
                  <a:t> </a:t>
                </a:r>
              </a:p>
            </p:txBody>
          </p:sp>
        </mc:Fallback>
      </mc:AlternateContent>
    </p:spTree>
    <p:extLst>
      <p:ext uri="{BB962C8B-B14F-4D97-AF65-F5344CB8AC3E}">
        <p14:creationId xmlns:p14="http://schemas.microsoft.com/office/powerpoint/2010/main" val="120668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0CC0-BC82-7C8D-CF7E-8F9F0139B95C}"/>
              </a:ext>
            </a:extLst>
          </p:cNvPr>
          <p:cNvSpPr>
            <a:spLocks noGrp="1"/>
          </p:cNvSpPr>
          <p:nvPr>
            <p:ph type="title"/>
          </p:nvPr>
        </p:nvSpPr>
        <p:spPr/>
        <p:txBody>
          <a:bodyPr/>
          <a:lstStyle/>
          <a:p>
            <a:r>
              <a:rPr lang="en-US" dirty="0"/>
              <a:t>Good Assumptions are </a:t>
            </a:r>
            <a:r>
              <a:rPr lang="en-US" b="1" dirty="0"/>
              <a:t>Falsifiable</a:t>
            </a:r>
          </a:p>
        </p:txBody>
      </p:sp>
      <p:pic>
        <p:nvPicPr>
          <p:cNvPr id="4" name="Picture 3" descr="A picture containing drawing&#10;&#10;Description automatically generated">
            <a:extLst>
              <a:ext uri="{FF2B5EF4-FFF2-40B4-BE49-F238E27FC236}">
                <a16:creationId xmlns:a16="http://schemas.microsoft.com/office/drawing/2014/main" id="{E95EBF06-118A-A2FF-5DA0-5192E4757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938" y="1983905"/>
            <a:ext cx="891335" cy="939979"/>
          </a:xfrm>
          <a:prstGeom prst="rect">
            <a:avLst/>
          </a:prstGeom>
        </p:spPr>
      </p:pic>
      <p:pic>
        <p:nvPicPr>
          <p:cNvPr id="5" name="Picture 4">
            <a:extLst>
              <a:ext uri="{FF2B5EF4-FFF2-40B4-BE49-F238E27FC236}">
                <a16:creationId xmlns:a16="http://schemas.microsoft.com/office/drawing/2014/main" id="{577D0900-F9A5-938C-20C4-FB3F81134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21526" y="1947530"/>
            <a:ext cx="774406" cy="884548"/>
          </a:xfrm>
          <a:prstGeom prst="rect">
            <a:avLst/>
          </a:prstGeom>
        </p:spPr>
      </p:pic>
      <p:cxnSp>
        <p:nvCxnSpPr>
          <p:cNvPr id="7" name="Straight Connector 6">
            <a:extLst>
              <a:ext uri="{FF2B5EF4-FFF2-40B4-BE49-F238E27FC236}">
                <a16:creationId xmlns:a16="http://schemas.microsoft.com/office/drawing/2014/main" id="{7C331C4B-A166-18FA-26C0-D6BFBEE0065A}"/>
              </a:ext>
            </a:extLst>
          </p:cNvPr>
          <p:cNvCxnSpPr>
            <a:cxnSpLocks/>
          </p:cNvCxnSpPr>
          <p:nvPr/>
        </p:nvCxnSpPr>
        <p:spPr>
          <a:xfrm flipH="1">
            <a:off x="4465952" y="4865687"/>
            <a:ext cx="3158006"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5CCBDC-04C9-6C7C-F78A-E1969A621D1D}"/>
              </a:ext>
            </a:extLst>
          </p:cNvPr>
          <p:cNvCxnSpPr>
            <a:cxnSpLocks/>
          </p:cNvCxnSpPr>
          <p:nvPr/>
        </p:nvCxnSpPr>
        <p:spPr>
          <a:xfrm>
            <a:off x="4370228" y="3761770"/>
            <a:ext cx="3253730"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6CFDC85-F17A-4375-3361-14EB0E2D7E4B}"/>
                  </a:ext>
                </a:extLst>
              </p:cNvPr>
              <p:cNvSpPr txBox="1"/>
              <p:nvPr/>
            </p:nvSpPr>
            <p:spPr>
              <a:xfrm>
                <a:off x="5197260" y="3193549"/>
                <a:ext cx="149079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dirty="0"/>
              </a:p>
            </p:txBody>
          </p:sp>
        </mc:Choice>
        <mc:Fallback xmlns="">
          <p:sp>
            <p:nvSpPr>
              <p:cNvPr id="19" name="TextBox 18">
                <a:extLst>
                  <a:ext uri="{FF2B5EF4-FFF2-40B4-BE49-F238E27FC236}">
                    <a16:creationId xmlns:a16="http://schemas.microsoft.com/office/drawing/2014/main" id="{D6CFDC85-F17A-4375-3361-14EB0E2D7E4B}"/>
                  </a:ext>
                </a:extLst>
              </p:cNvPr>
              <p:cNvSpPr txBox="1">
                <a:spLocks noRot="1" noChangeAspect="1" noMove="1" noResize="1" noEditPoints="1" noAdjustHandles="1" noChangeArrowheads="1" noChangeShapeType="1" noTextEdit="1"/>
              </p:cNvSpPr>
              <p:nvPr/>
            </p:nvSpPr>
            <p:spPr>
              <a:xfrm>
                <a:off x="5197260" y="3193549"/>
                <a:ext cx="1490793" cy="430887"/>
              </a:xfrm>
              <a:prstGeom prst="rect">
                <a:avLst/>
              </a:prstGeom>
              <a:blipFill>
                <a:blip r:embed="rId4"/>
                <a:stretch>
                  <a:fillRect l="-5085" r="-4237"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4ADED9-6EF1-20CE-6CC3-366DDCD9A2DF}"/>
                  </a:ext>
                </a:extLst>
              </p:cNvPr>
              <p:cNvSpPr txBox="1"/>
              <p:nvPr/>
            </p:nvSpPr>
            <p:spPr>
              <a:xfrm>
                <a:off x="5533473" y="4297465"/>
                <a:ext cx="818365"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dirty="0"/>
              </a:p>
            </p:txBody>
          </p:sp>
        </mc:Choice>
        <mc:Fallback xmlns="">
          <p:sp>
            <p:nvSpPr>
              <p:cNvPr id="20" name="TextBox 19">
                <a:extLst>
                  <a:ext uri="{FF2B5EF4-FFF2-40B4-BE49-F238E27FC236}">
                    <a16:creationId xmlns:a16="http://schemas.microsoft.com/office/drawing/2014/main" id="{B24ADED9-6EF1-20CE-6CC3-366DDCD9A2DF}"/>
                  </a:ext>
                </a:extLst>
              </p:cNvPr>
              <p:cNvSpPr txBox="1">
                <a:spLocks noRot="1" noChangeAspect="1" noMove="1" noResize="1" noEditPoints="1" noAdjustHandles="1" noChangeArrowheads="1" noChangeShapeType="1" noTextEdit="1"/>
              </p:cNvSpPr>
              <p:nvPr/>
            </p:nvSpPr>
            <p:spPr>
              <a:xfrm>
                <a:off x="5533473" y="4297465"/>
                <a:ext cx="818365" cy="430887"/>
              </a:xfrm>
              <a:prstGeom prst="rect">
                <a:avLst/>
              </a:prstGeom>
              <a:blipFill>
                <a:blip r:embed="rId5"/>
                <a:stretch>
                  <a:fillRect l="-9091" t="-5714" r="-15152"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D0528C3-5FF1-6759-2836-FCF64114D0BF}"/>
                  </a:ext>
                </a:extLst>
              </p:cNvPr>
              <p:cNvSpPr txBox="1"/>
              <p:nvPr/>
            </p:nvSpPr>
            <p:spPr>
              <a:xfrm>
                <a:off x="8097586" y="2926572"/>
                <a:ext cx="228575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𝑃𝑟𝑖𝑚𝑒𝑠</m:t>
                      </m:r>
                    </m:oMath>
                  </m:oMathPara>
                </a14:m>
                <a:endParaRPr lang="en-US" sz="2800" dirty="0"/>
              </a:p>
            </p:txBody>
          </p:sp>
        </mc:Choice>
        <mc:Fallback xmlns="">
          <p:sp>
            <p:nvSpPr>
              <p:cNvPr id="21" name="TextBox 20">
                <a:extLst>
                  <a:ext uri="{FF2B5EF4-FFF2-40B4-BE49-F238E27FC236}">
                    <a16:creationId xmlns:a16="http://schemas.microsoft.com/office/drawing/2014/main" id="{0D0528C3-5FF1-6759-2836-FCF64114D0BF}"/>
                  </a:ext>
                </a:extLst>
              </p:cNvPr>
              <p:cNvSpPr txBox="1">
                <a:spLocks noRot="1" noChangeAspect="1" noMove="1" noResize="1" noEditPoints="1" noAdjustHandles="1" noChangeArrowheads="1" noChangeShapeType="1" noTextEdit="1"/>
              </p:cNvSpPr>
              <p:nvPr/>
            </p:nvSpPr>
            <p:spPr>
              <a:xfrm>
                <a:off x="8097586" y="2926572"/>
                <a:ext cx="2285754" cy="430887"/>
              </a:xfrm>
              <a:prstGeom prst="rect">
                <a:avLst/>
              </a:prstGeom>
              <a:blipFill>
                <a:blip r:embed="rId6"/>
                <a:stretch>
                  <a:fillRect l="-3315" r="-2762"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6F307EA-0B7A-25DD-F410-C590953F039F}"/>
                  </a:ext>
                </a:extLst>
              </p:cNvPr>
              <p:cNvSpPr txBox="1"/>
              <p:nvPr/>
            </p:nvSpPr>
            <p:spPr>
              <a:xfrm>
                <a:off x="8151240" y="4297465"/>
                <a:ext cx="2489384" cy="954107"/>
              </a:xfrm>
              <a:prstGeom prst="rect">
                <a:avLst/>
              </a:prstGeom>
              <a:noFill/>
            </p:spPr>
            <p:txBody>
              <a:bodyPr wrap="square">
                <a:spAutoFit/>
              </a:bodyPr>
              <a:lstStyle/>
              <a:p>
                <a:pPr algn="ctr"/>
                <a:r>
                  <a:rPr lang="en-US" sz="2800" dirty="0"/>
                  <a:t>If </a:t>
                </a:r>
                <a14:m>
                  <m:oMath xmlns:m="http://schemas.openxmlformats.org/officeDocument/2006/math">
                    <m:r>
                      <a:rPr lang="en-US" sz="2800" b="0" i="1" smtClean="0">
                        <a:solidFill>
                          <a:schemeClr val="tx1"/>
                        </a:solidFill>
                        <a:latin typeface="Cambria Math" panose="02040503050406030204" pitchFamily="18" charset="0"/>
                      </a:rPr>
                      <m:t>𝑁</m:t>
                    </m:r>
                    <m:r>
                      <a:rPr lang="en-US" sz="2800" b="0" i="1" smtClean="0">
                        <a:solidFill>
                          <a:schemeClr val="tx1"/>
                        </a:solidFill>
                        <a:latin typeface="Cambria Math" panose="02040503050406030204" pitchFamily="18" charset="0"/>
                      </a:rPr>
                      <m:t>=</m:t>
                    </m:r>
                    <m:sSup>
                      <m:sSupPr>
                        <m:ctrlPr>
                          <a:rPr lang="en-US" sz="280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𝑝</m:t>
                        </m:r>
                      </m:e>
                      <m:sup>
                        <m:r>
                          <a:rPr lang="en-US" sz="2800" b="0" i="1" smtClean="0">
                            <a:solidFill>
                              <a:schemeClr val="tx1"/>
                            </a:solidFill>
                            <a:latin typeface="Cambria Math" panose="02040503050406030204" pitchFamily="18" charset="0"/>
                          </a:rPr>
                          <m:t>′</m:t>
                        </m:r>
                      </m:sup>
                    </m:sSup>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𝑞</m:t>
                    </m:r>
                    <m:r>
                      <a:rPr lang="en-US" sz="2800" b="0" i="1" smtClean="0">
                        <a:solidFill>
                          <a:schemeClr val="tx1"/>
                        </a:solidFill>
                        <a:latin typeface="Cambria Math" panose="02040503050406030204" pitchFamily="18" charset="0"/>
                      </a:rPr>
                      <m:t>′</m:t>
                    </m:r>
                  </m:oMath>
                </a14:m>
                <a:r>
                  <a:rPr lang="en-US" sz="2800" dirty="0"/>
                  <a:t>, </a:t>
                </a:r>
              </a:p>
              <a:p>
                <a:pPr algn="ctr"/>
                <a:r>
                  <a:rPr lang="en-US" sz="2800" dirty="0"/>
                  <a:t>adversary wins</a:t>
                </a:r>
              </a:p>
            </p:txBody>
          </p:sp>
        </mc:Choice>
        <mc:Fallback xmlns="">
          <p:sp>
            <p:nvSpPr>
              <p:cNvPr id="22" name="TextBox 21">
                <a:extLst>
                  <a:ext uri="{FF2B5EF4-FFF2-40B4-BE49-F238E27FC236}">
                    <a16:creationId xmlns:a16="http://schemas.microsoft.com/office/drawing/2014/main" id="{46F307EA-0B7A-25DD-F410-C590953F039F}"/>
                  </a:ext>
                </a:extLst>
              </p:cNvPr>
              <p:cNvSpPr txBox="1">
                <a:spLocks noRot="1" noChangeAspect="1" noMove="1" noResize="1" noEditPoints="1" noAdjustHandles="1" noChangeArrowheads="1" noChangeShapeType="1" noTextEdit="1"/>
              </p:cNvSpPr>
              <p:nvPr/>
            </p:nvSpPr>
            <p:spPr>
              <a:xfrm>
                <a:off x="8151240" y="4297465"/>
                <a:ext cx="2489384" cy="954107"/>
              </a:xfrm>
              <a:prstGeom prst="rect">
                <a:avLst/>
              </a:prstGeom>
              <a:blipFill>
                <a:blip r:embed="rId7"/>
                <a:stretch>
                  <a:fillRect l="-2020" t="-6579" r="-1515" b="-17105"/>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57043EFC-1B31-81D9-3725-12EFC54A9046}"/>
              </a:ext>
            </a:extLst>
          </p:cNvPr>
          <p:cNvSpPr txBox="1"/>
          <p:nvPr/>
        </p:nvSpPr>
        <p:spPr>
          <a:xfrm>
            <a:off x="4175579" y="1599521"/>
            <a:ext cx="3534152" cy="523220"/>
          </a:xfrm>
          <a:prstGeom prst="rect">
            <a:avLst/>
          </a:prstGeom>
          <a:noFill/>
        </p:spPr>
        <p:txBody>
          <a:bodyPr wrap="square" rtlCol="0">
            <a:spAutoFit/>
          </a:bodyPr>
          <a:lstStyle/>
          <a:p>
            <a:pPr algn="ctr"/>
            <a:r>
              <a:rPr lang="en-US" sz="2800" b="1" u="sng" dirty="0"/>
              <a:t>Example: Factoring</a:t>
            </a:r>
          </a:p>
        </p:txBody>
      </p:sp>
      <p:sp>
        <p:nvSpPr>
          <p:cNvPr id="29" name="Rectangle 28">
            <a:extLst>
              <a:ext uri="{FF2B5EF4-FFF2-40B4-BE49-F238E27FC236}">
                <a16:creationId xmlns:a16="http://schemas.microsoft.com/office/drawing/2014/main" id="{56DA9347-B63C-DC39-1061-FB4F4ADD04F8}"/>
              </a:ext>
            </a:extLst>
          </p:cNvPr>
          <p:cNvSpPr/>
          <p:nvPr/>
        </p:nvSpPr>
        <p:spPr>
          <a:xfrm>
            <a:off x="1569936" y="5258479"/>
            <a:ext cx="6527650" cy="9541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rPr>
              <a:t>Falsifiable</a:t>
            </a:r>
            <a:endParaRPr lang="en-US" sz="2800" u="sng" dirty="0">
              <a:solidFill>
                <a:srgbClr val="FF0000"/>
              </a:solidFill>
            </a:endParaRPr>
          </a:p>
          <a:p>
            <a:pPr algn="ctr"/>
            <a:r>
              <a:rPr lang="en-US" sz="2800" dirty="0">
                <a:solidFill>
                  <a:srgbClr val="FF0000"/>
                </a:solidFill>
              </a:rPr>
              <a:t>The challenger is poly-time</a:t>
            </a:r>
          </a:p>
        </p:txBody>
      </p:sp>
    </p:spTree>
    <p:extLst>
      <p:ext uri="{BB962C8B-B14F-4D97-AF65-F5344CB8AC3E}">
        <p14:creationId xmlns:p14="http://schemas.microsoft.com/office/powerpoint/2010/main" val="28460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A166-5BED-3C2C-ECFD-B67234925A49}"/>
              </a:ext>
            </a:extLst>
          </p:cNvPr>
          <p:cNvSpPr>
            <a:spLocks noGrp="1"/>
          </p:cNvSpPr>
          <p:nvPr>
            <p:ph type="title"/>
          </p:nvPr>
        </p:nvSpPr>
        <p:spPr/>
        <p:txBody>
          <a:bodyPr/>
          <a:lstStyle/>
          <a:p>
            <a:r>
              <a:rPr lang="en-US" b="1" dirty="0">
                <a:solidFill>
                  <a:schemeClr val="accent1"/>
                </a:solidFill>
              </a:rPr>
              <a:t>Recall</a:t>
            </a:r>
            <a:r>
              <a:rPr lang="en-US" dirty="0"/>
              <a:t>: Cook’s Translation</a:t>
            </a:r>
          </a:p>
        </p:txBody>
      </p:sp>
      <p:sp>
        <p:nvSpPr>
          <p:cNvPr id="4" name="Content Placeholder 4">
            <a:extLst>
              <a:ext uri="{FF2B5EF4-FFF2-40B4-BE49-F238E27FC236}">
                <a16:creationId xmlns:a16="http://schemas.microsoft.com/office/drawing/2014/main" id="{91336273-DFEF-6CDB-4708-1A9C5A0ED71B}"/>
              </a:ext>
            </a:extLst>
          </p:cNvPr>
          <p:cNvSpPr txBox="1">
            <a:spLocks/>
          </p:cNvSpPr>
          <p:nvPr/>
        </p:nvSpPr>
        <p:spPr>
          <a:xfrm>
            <a:off x="7437243" y="1690688"/>
            <a:ext cx="3408123" cy="1325563"/>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Proofs in</a:t>
            </a:r>
            <a:r>
              <a:rPr lang="en-US" b="1" i="1" dirty="0"/>
              <a:t> PV</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DF9ADF7-23A3-AFA1-A1A5-E06662137363}"/>
                  </a:ext>
                </a:extLst>
              </p:cNvPr>
              <p:cNvSpPr txBox="1">
                <a:spLocks/>
              </p:cNvSpPr>
              <p:nvPr/>
            </p:nvSpPr>
            <p:spPr>
              <a:xfrm>
                <a:off x="1092301" y="1709182"/>
                <a:ext cx="3096508" cy="1325563"/>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Poly-size Proofs </a:t>
                </a:r>
              </a:p>
              <a:p>
                <a:pPr marL="0" indent="0" algn="ctr">
                  <a:buNone/>
                </a:pPr>
                <a:r>
                  <a:rPr lang="en-US" b="1" dirty="0"/>
                  <a:t>in </a:t>
                </a:r>
                <a14:m>
                  <m:oMath xmlns:m="http://schemas.openxmlformats.org/officeDocument/2006/math">
                    <m:r>
                      <a:rPr lang="en-US" i="1" dirty="0">
                        <a:latin typeface="Cambria Math" panose="02040503050406030204" pitchFamily="18" charset="0"/>
                      </a:rPr>
                      <m:t>ℰℱ</m:t>
                    </m:r>
                  </m:oMath>
                </a14:m>
                <a:endParaRPr lang="en-US" b="1" i="1" dirty="0"/>
              </a:p>
            </p:txBody>
          </p:sp>
        </mc:Choice>
        <mc:Fallback>
          <p:sp>
            <p:nvSpPr>
              <p:cNvPr id="5" name="Content Placeholder 4">
                <a:extLst>
                  <a:ext uri="{FF2B5EF4-FFF2-40B4-BE49-F238E27FC236}">
                    <a16:creationId xmlns:a16="http://schemas.microsoft.com/office/drawing/2014/main" id="{CDF9ADF7-23A3-AFA1-A1A5-E06662137363}"/>
                  </a:ext>
                </a:extLst>
              </p:cNvPr>
              <p:cNvSpPr txBox="1">
                <a:spLocks noRot="1" noChangeAspect="1" noMove="1" noResize="1" noEditPoints="1" noAdjustHandles="1" noChangeArrowheads="1" noChangeShapeType="1" noTextEdit="1"/>
              </p:cNvSpPr>
              <p:nvPr/>
            </p:nvSpPr>
            <p:spPr>
              <a:xfrm>
                <a:off x="1092301" y="1709182"/>
                <a:ext cx="3096508" cy="1325563"/>
              </a:xfrm>
              <a:prstGeom prst="rect">
                <a:avLst/>
              </a:prstGeom>
              <a:blipFill>
                <a:blip r:embed="rId2"/>
                <a:stretch>
                  <a:fillRect/>
                </a:stretch>
              </a:blipFill>
              <a:ln w="25400">
                <a:solidFill>
                  <a:schemeClr val="accent1"/>
                </a:solidFill>
              </a:ln>
            </p:spPr>
            <p:txBody>
              <a:bodyPr/>
              <a:lstStyle/>
              <a:p>
                <a:r>
                  <a:rPr lang="en-US">
                    <a:noFill/>
                  </a:rPr>
                  <a:t> </a:t>
                </a:r>
              </a:p>
            </p:txBody>
          </p:sp>
        </mc:Fallback>
      </mc:AlternateContent>
      <p:sp>
        <p:nvSpPr>
          <p:cNvPr id="6" name="Right Arrow 5">
            <a:extLst>
              <a:ext uri="{FF2B5EF4-FFF2-40B4-BE49-F238E27FC236}">
                <a16:creationId xmlns:a16="http://schemas.microsoft.com/office/drawing/2014/main" id="{EB4D14E9-B0B3-8AE6-3651-D4F689445F3B}"/>
              </a:ext>
            </a:extLst>
          </p:cNvPr>
          <p:cNvSpPr/>
          <p:nvPr/>
        </p:nvSpPr>
        <p:spPr>
          <a:xfrm rot="10800000">
            <a:off x="4419481" y="2161075"/>
            <a:ext cx="2840931"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2CC99F-21B3-4BD1-C498-75C47E35FB17}"/>
              </a:ext>
            </a:extLst>
          </p:cNvPr>
          <p:cNvSpPr txBox="1"/>
          <p:nvPr/>
        </p:nvSpPr>
        <p:spPr>
          <a:xfrm>
            <a:off x="4726468" y="1691513"/>
            <a:ext cx="2550481" cy="461665"/>
          </a:xfrm>
          <a:prstGeom prst="rect">
            <a:avLst/>
          </a:prstGeom>
          <a:noFill/>
        </p:spPr>
        <p:txBody>
          <a:bodyPr wrap="square" rtlCol="0">
            <a:spAutoFit/>
          </a:bodyPr>
          <a:lstStyle/>
          <a:p>
            <a:r>
              <a:rPr lang="en-US" sz="2400" dirty="0"/>
              <a:t>Cook’s Translation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FE10BEF-E285-6981-BB65-8C3336B129F7}"/>
                  </a:ext>
                </a:extLst>
              </p:cNvPr>
              <p:cNvSpPr txBox="1"/>
              <p:nvPr/>
            </p:nvSpPr>
            <p:spPr>
              <a:xfrm>
                <a:off x="7563959" y="3510109"/>
                <a:ext cx="31509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𝑃𝑉</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1</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p:txBody>
          </p:sp>
        </mc:Choice>
        <mc:Fallback xmlns="">
          <p:sp>
            <p:nvSpPr>
              <p:cNvPr id="8" name="TextBox 7">
                <a:extLst>
                  <a:ext uri="{FF2B5EF4-FFF2-40B4-BE49-F238E27FC236}">
                    <a16:creationId xmlns:a16="http://schemas.microsoft.com/office/drawing/2014/main" id="{1FE10BEF-E285-6981-BB65-8C3336B129F7}"/>
                  </a:ext>
                </a:extLst>
              </p:cNvPr>
              <p:cNvSpPr txBox="1">
                <a:spLocks noRot="1" noChangeAspect="1" noMove="1" noResize="1" noEditPoints="1" noAdjustHandles="1" noChangeArrowheads="1" noChangeShapeType="1" noTextEdit="1"/>
              </p:cNvSpPr>
              <p:nvPr/>
            </p:nvSpPr>
            <p:spPr>
              <a:xfrm>
                <a:off x="7563959" y="3510109"/>
                <a:ext cx="3150926" cy="430887"/>
              </a:xfrm>
              <a:prstGeom prst="rect">
                <a:avLst/>
              </a:prstGeom>
              <a:blipFill>
                <a:blip r:embed="rId3"/>
                <a:stretch>
                  <a:fillRect l="-1606" t="-2857" r="-3614" b="-31429"/>
                </a:stretch>
              </a:blipFill>
            </p:spPr>
            <p:txBody>
              <a:bodyPr/>
              <a:lstStyle/>
              <a:p>
                <a:r>
                  <a:rPr lang="en-US">
                    <a:noFill/>
                  </a:rPr>
                  <a:t> </a:t>
                </a:r>
              </a:p>
            </p:txBody>
          </p:sp>
        </mc:Fallback>
      </mc:AlternateContent>
      <p:sp>
        <p:nvSpPr>
          <p:cNvPr id="10" name="Right Arrow 9">
            <a:extLst>
              <a:ext uri="{FF2B5EF4-FFF2-40B4-BE49-F238E27FC236}">
                <a16:creationId xmlns:a16="http://schemas.microsoft.com/office/drawing/2014/main" id="{A943092A-6089-9043-51FB-536895DF93AE}"/>
              </a:ext>
            </a:extLst>
          </p:cNvPr>
          <p:cNvSpPr/>
          <p:nvPr/>
        </p:nvSpPr>
        <p:spPr>
          <a:xfrm rot="10800000">
            <a:off x="4953842" y="3514658"/>
            <a:ext cx="2318016"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FFC5F45-A524-DD5A-5D07-11024616BE7A}"/>
                  </a:ext>
                </a:extLst>
              </p:cNvPr>
              <p:cNvSpPr txBox="1"/>
              <p:nvPr/>
            </p:nvSpPr>
            <p:spPr>
              <a:xfrm>
                <a:off x="927100" y="3486637"/>
                <a:ext cx="3896580" cy="467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ℰℱ</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𝑛</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𝑛</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p:txBody>
          </p:sp>
        </mc:Choice>
        <mc:Fallback>
          <p:sp>
            <p:nvSpPr>
              <p:cNvPr id="11" name="TextBox 10">
                <a:extLst>
                  <a:ext uri="{FF2B5EF4-FFF2-40B4-BE49-F238E27FC236}">
                    <a16:creationId xmlns:a16="http://schemas.microsoft.com/office/drawing/2014/main" id="{5FFC5F45-A524-DD5A-5D07-11024616BE7A}"/>
                  </a:ext>
                </a:extLst>
              </p:cNvPr>
              <p:cNvSpPr txBox="1">
                <a:spLocks noRot="1" noChangeAspect="1" noMove="1" noResize="1" noEditPoints="1" noAdjustHandles="1" noChangeArrowheads="1" noChangeShapeType="1" noTextEdit="1"/>
              </p:cNvSpPr>
              <p:nvPr/>
            </p:nvSpPr>
            <p:spPr>
              <a:xfrm>
                <a:off x="927100" y="3486637"/>
                <a:ext cx="3896580" cy="467885"/>
              </a:xfrm>
              <a:prstGeom prst="rect">
                <a:avLst/>
              </a:prstGeom>
              <a:blipFill>
                <a:blip r:embed="rId4"/>
                <a:stretch>
                  <a:fillRect l="-974" r="-29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ED6C01F-4FDE-5D6C-9C4F-9E9C04A01143}"/>
                  </a:ext>
                </a:extLst>
              </p:cNvPr>
              <p:cNvSpPr txBox="1"/>
              <p:nvPr/>
            </p:nvSpPr>
            <p:spPr>
              <a:xfrm>
                <a:off x="2081559" y="4259386"/>
                <a:ext cx="8206681" cy="565283"/>
              </a:xfrm>
              <a:prstGeom prst="rect">
                <a:avLst/>
              </a:prstGeom>
              <a:noFill/>
            </p:spPr>
            <p:txBody>
              <a:bodyPr wrap="square">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r>
                          <a:rPr lang="en-US" sz="2800" b="0" i="1" smtClean="0">
                            <a:latin typeface="Cambria Math" panose="02040503050406030204" pitchFamily="18" charset="0"/>
                          </a:rPr>
                          <m:t>𝑛</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dirty="0"/>
                  <a:t>: Circuit that computes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𝑖</m:t>
                        </m:r>
                      </m:sub>
                    </m:sSub>
                  </m:oMath>
                </a14:m>
                <a:r>
                  <a:rPr lang="en-US" sz="2800" dirty="0"/>
                  <a:t> for input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𝑛</m:t>
                    </m:r>
                  </m:oMath>
                </a14:m>
                <a:r>
                  <a:rPr lang="en-US" sz="2800" dirty="0"/>
                  <a:t>.</a:t>
                </a:r>
              </a:p>
            </p:txBody>
          </p:sp>
        </mc:Choice>
        <mc:Fallback xmlns="">
          <p:sp>
            <p:nvSpPr>
              <p:cNvPr id="14" name="TextBox 13">
                <a:extLst>
                  <a:ext uri="{FF2B5EF4-FFF2-40B4-BE49-F238E27FC236}">
                    <a16:creationId xmlns:a16="http://schemas.microsoft.com/office/drawing/2014/main" id="{DED6C01F-4FDE-5D6C-9C4F-9E9C04A01143}"/>
                  </a:ext>
                </a:extLst>
              </p:cNvPr>
              <p:cNvSpPr txBox="1">
                <a:spLocks noRot="1" noChangeAspect="1" noMove="1" noResize="1" noEditPoints="1" noAdjustHandles="1" noChangeArrowheads="1" noChangeShapeType="1" noTextEdit="1"/>
              </p:cNvSpPr>
              <p:nvPr/>
            </p:nvSpPr>
            <p:spPr>
              <a:xfrm>
                <a:off x="2081559" y="4259386"/>
                <a:ext cx="8206681" cy="565283"/>
              </a:xfrm>
              <a:prstGeom prst="rect">
                <a:avLst/>
              </a:prstGeom>
              <a:blipFill>
                <a:blip r:embed="rId5"/>
                <a:stretch>
                  <a:fillRect l="-309" t="-8889" b="-2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AA78DD4-5D14-705E-6F36-E397A8F04C39}"/>
                  </a:ext>
                </a:extLst>
              </p:cNvPr>
              <p:cNvSpPr txBox="1"/>
              <p:nvPr/>
            </p:nvSpPr>
            <p:spPr>
              <a:xfrm>
                <a:off x="4620601" y="2990857"/>
                <a:ext cx="2984500" cy="523220"/>
              </a:xfrm>
              <a:prstGeom prst="rect">
                <a:avLst/>
              </a:prstGeom>
              <a:noFill/>
            </p:spPr>
            <p:txBody>
              <a:bodyPr wrap="square">
                <a:spAutoFit/>
              </a:bodyPr>
              <a:lstStyle/>
              <a:p>
                <a:pPr algn="ctr"/>
                <a:r>
                  <a:rPr lang="en-US" sz="2800" dirty="0"/>
                  <a:t>Fix Input length </a:t>
                </a:r>
                <a14:m>
                  <m:oMath xmlns:m="http://schemas.openxmlformats.org/officeDocument/2006/math">
                    <m:r>
                      <a:rPr lang="en-US" sz="2800" i="1" dirty="0" smtClean="0">
                        <a:latin typeface="Cambria Math" panose="02040503050406030204" pitchFamily="18" charset="0"/>
                      </a:rPr>
                      <m:t>𝑛</m:t>
                    </m:r>
                  </m:oMath>
                </a14:m>
                <a:endParaRPr lang="en-US" sz="2800" dirty="0"/>
              </a:p>
            </p:txBody>
          </p:sp>
        </mc:Choice>
        <mc:Fallback xmlns="">
          <p:sp>
            <p:nvSpPr>
              <p:cNvPr id="15" name="TextBox 14">
                <a:extLst>
                  <a:ext uri="{FF2B5EF4-FFF2-40B4-BE49-F238E27FC236}">
                    <a16:creationId xmlns:a16="http://schemas.microsoft.com/office/drawing/2014/main" id="{8AA78DD4-5D14-705E-6F36-E397A8F04C39}"/>
                  </a:ext>
                </a:extLst>
              </p:cNvPr>
              <p:cNvSpPr txBox="1">
                <a:spLocks noRot="1" noChangeAspect="1" noMove="1" noResize="1" noEditPoints="1" noAdjustHandles="1" noChangeArrowheads="1" noChangeShapeType="1" noTextEdit="1"/>
              </p:cNvSpPr>
              <p:nvPr/>
            </p:nvSpPr>
            <p:spPr>
              <a:xfrm>
                <a:off x="4620601" y="2990857"/>
                <a:ext cx="2984500" cy="523220"/>
              </a:xfrm>
              <a:prstGeom prst="rect">
                <a:avLst/>
              </a:prstGeom>
              <a:blipFill>
                <a:blip r:embed="rId6"/>
                <a:stretch>
                  <a:fillRect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BF43E169-B134-5FFD-4BEC-5087CF969F10}"/>
                  </a:ext>
                </a:extLst>
              </p:cNvPr>
              <p:cNvSpPr>
                <a:spLocks noGrp="1"/>
              </p:cNvSpPr>
              <p:nvPr>
                <p:ph idx="1"/>
              </p:nvPr>
            </p:nvSpPr>
            <p:spPr>
              <a:xfrm>
                <a:off x="2387600" y="5166487"/>
                <a:ext cx="8039100" cy="992372"/>
              </a:xfrm>
              <a:ln w="25400">
                <a:solidFill>
                  <a:srgbClr val="FF0000"/>
                </a:solidFill>
              </a:ln>
            </p:spPr>
            <p:txBody>
              <a:bodyPr anchor="ctr">
                <a:normAutofit/>
              </a:bodyPr>
              <a:lstStyle/>
              <a:p>
                <a:pPr marL="0" indent="0" algn="ctr">
                  <a:buNone/>
                </a:pPr>
                <a:r>
                  <a:rPr lang="en-US" dirty="0">
                    <a:solidFill>
                      <a:srgbClr val="FF0000"/>
                    </a:solidFill>
                  </a:rPr>
                  <a:t>We know how to build </a:t>
                </a:r>
                <a:r>
                  <a:rPr lang="en-US" dirty="0" err="1">
                    <a:solidFill>
                      <a:srgbClr val="FF0000"/>
                    </a:solidFill>
                  </a:rPr>
                  <a:t>iO</a:t>
                </a:r>
                <a:r>
                  <a:rPr lang="en-US" dirty="0">
                    <a:solidFill>
                      <a:srgbClr val="FF0000"/>
                    </a:solidFill>
                  </a:rPr>
                  <a:t> for circuits </a:t>
                </a:r>
              </a:p>
              <a:p>
                <a:pPr marL="0" indent="0" algn="ctr">
                  <a:buNone/>
                </a:pPr>
                <a:r>
                  <a:rPr lang="en-US" dirty="0">
                    <a:solidFill>
                      <a:srgbClr val="FF0000"/>
                    </a:solidFill>
                  </a:rPr>
                  <a:t>of poly-size </a:t>
                </a:r>
                <a14:m>
                  <m:oMath xmlns:m="http://schemas.openxmlformats.org/officeDocument/2006/math">
                    <m:r>
                      <a:rPr lang="en-US" i="1" dirty="0" smtClean="0">
                        <a:solidFill>
                          <a:srgbClr val="FF0000"/>
                        </a:solidFill>
                        <a:latin typeface="Cambria Math" panose="02040503050406030204" pitchFamily="18" charset="0"/>
                      </a:rPr>
                      <m:t>ℰℱ</m:t>
                    </m:r>
                  </m:oMath>
                </a14:m>
                <a:r>
                  <a:rPr lang="en-US" i="1" dirty="0">
                    <a:solidFill>
                      <a:srgbClr val="FF0000"/>
                    </a:solidFill>
                  </a:rPr>
                  <a:t>-</a:t>
                </a:r>
                <a:r>
                  <a:rPr lang="en-US" dirty="0">
                    <a:solidFill>
                      <a:srgbClr val="FF0000"/>
                    </a:solidFill>
                  </a:rPr>
                  <a:t>proof of equivalence </a:t>
                </a:r>
                <a14:m>
                  <m:oMath xmlns:m="http://schemas.openxmlformats.org/officeDocument/2006/math">
                    <m:r>
                      <a:rPr lang="en-US"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𝛿</m:t>
                    </m:r>
                    <m:r>
                      <a:rPr lang="en-US" b="0" i="1" dirty="0" smtClean="0">
                        <a:solidFill>
                          <a:srgbClr val="FF0000"/>
                        </a:solidFill>
                        <a:latin typeface="Cambria Math" panose="02040503050406030204" pitchFamily="18" charset="0"/>
                      </a:rPr>
                      <m:t>𝑖𝑂</m:t>
                    </m:r>
                  </m:oMath>
                </a14:m>
                <a:endParaRPr lang="en-US" dirty="0">
                  <a:solidFill>
                    <a:srgbClr val="FF0000"/>
                  </a:solidFill>
                </a:endParaRPr>
              </a:p>
            </p:txBody>
          </p:sp>
        </mc:Choice>
        <mc:Fallback xmlns="">
          <p:sp>
            <p:nvSpPr>
              <p:cNvPr id="17" name="Content Placeholder 2">
                <a:extLst>
                  <a:ext uri="{FF2B5EF4-FFF2-40B4-BE49-F238E27FC236}">
                    <a16:creationId xmlns:a16="http://schemas.microsoft.com/office/drawing/2014/main" id="{BF43E169-B134-5FFD-4BEC-5087CF969F10}"/>
                  </a:ext>
                </a:extLst>
              </p:cNvPr>
              <p:cNvSpPr>
                <a:spLocks noGrp="1" noRot="1" noChangeAspect="1" noMove="1" noResize="1" noEditPoints="1" noAdjustHandles="1" noChangeArrowheads="1" noChangeShapeType="1" noTextEdit="1"/>
              </p:cNvSpPr>
              <p:nvPr>
                <p:ph idx="1"/>
              </p:nvPr>
            </p:nvSpPr>
            <p:spPr>
              <a:xfrm>
                <a:off x="2387600" y="5166487"/>
                <a:ext cx="8039100" cy="992372"/>
              </a:xfrm>
              <a:blipFill>
                <a:blip r:embed="rId7"/>
                <a:stretch>
                  <a:fillRect t="-10000" b="-15000"/>
                </a:stretch>
              </a:blipFill>
              <a:ln w="254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39393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bg/>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10" grpId="0" animBg="1"/>
      <p:bldP spid="11" grpId="0"/>
      <p:bldP spid="14" grpId="0"/>
      <p:bldP spid="15" grpId="0"/>
      <p:bldP spid="17"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B3C950C-C0F9-AD38-E6AE-1DD31305718B}"/>
                  </a:ext>
                </a:extLst>
              </p:cNvPr>
              <p:cNvSpPr>
                <a:spLocks noGrp="1"/>
              </p:cNvSpPr>
              <p:nvPr>
                <p:ph type="title"/>
              </p:nvPr>
            </p:nvSpPr>
            <p:spPr/>
            <p:txBody>
              <a:bodyPr>
                <a:normAutofit/>
              </a:bodyPr>
              <a:lstStyle/>
              <a:p>
                <a:r>
                  <a:rPr lang="en-US" sz="4000" dirty="0"/>
                  <a:t>iO for TMs from </a:t>
                </a:r>
                <a14:m>
                  <m:oMath xmlns:m="http://schemas.openxmlformats.org/officeDocument/2006/math">
                    <m:r>
                      <a:rPr lang="en-US" sz="4000" b="0" i="1" smtClean="0">
                        <a:latin typeface="Cambria Math" panose="02040503050406030204" pitchFamily="18" charset="0"/>
                      </a:rPr>
                      <m:t>𝛿</m:t>
                    </m:r>
                    <m:r>
                      <a:rPr lang="en-US" sz="4000" b="0" i="1" smtClean="0">
                        <a:latin typeface="Cambria Math" panose="02040503050406030204" pitchFamily="18" charset="0"/>
                      </a:rPr>
                      <m:t>𝑖𝑂</m:t>
                    </m:r>
                  </m:oMath>
                </a14:m>
                <a:endParaRPr lang="en-US" sz="4000" b="1" dirty="0"/>
              </a:p>
            </p:txBody>
          </p:sp>
        </mc:Choice>
        <mc:Fallback xmlns="">
          <p:sp>
            <p:nvSpPr>
              <p:cNvPr id="2" name="Title 1">
                <a:extLst>
                  <a:ext uri="{FF2B5EF4-FFF2-40B4-BE49-F238E27FC236}">
                    <a16:creationId xmlns:a16="http://schemas.microsoft.com/office/drawing/2014/main" id="{CB3C950C-C0F9-AD38-E6AE-1DD31305718B}"/>
                  </a:ext>
                </a:extLst>
              </p:cNvPr>
              <p:cNvSpPr>
                <a:spLocks noGrp="1" noRot="1" noChangeAspect="1" noMove="1" noResize="1" noEditPoints="1" noAdjustHandles="1" noChangeArrowheads="1" noChangeShapeType="1" noTextEdit="1"/>
              </p:cNvSpPr>
              <p:nvPr>
                <p:ph type="title"/>
              </p:nvPr>
            </p:nvSpPr>
            <p:spPr>
              <a:blipFill>
                <a:blip r:embed="rId2"/>
                <a:stretch>
                  <a:fillRect l="-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F4C6BE-F1D2-751A-2EFC-F4BE1262E853}"/>
                  </a:ext>
                </a:extLst>
              </p:cNvPr>
              <p:cNvSpPr txBox="1"/>
              <p:nvPr/>
            </p:nvSpPr>
            <p:spPr>
              <a:xfrm>
                <a:off x="652856" y="2899921"/>
                <a:ext cx="2257221" cy="86177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𝑀</m:t>
                      </m:r>
                    </m:oMath>
                  </m:oMathPara>
                </a14:m>
                <a:endParaRPr lang="en-US" sz="2800" dirty="0"/>
              </a:p>
              <a:p>
                <a:pPr algn="ctr"/>
                <a:r>
                  <a:rPr lang="en-US" sz="2800" b="0" dirty="0"/>
                  <a:t>Turing Machine</a:t>
                </a:r>
                <a:endParaRPr lang="en-US" sz="2800" dirty="0"/>
              </a:p>
            </p:txBody>
          </p:sp>
        </mc:Choice>
        <mc:Fallback xmlns="">
          <p:sp>
            <p:nvSpPr>
              <p:cNvPr id="5" name="TextBox 4">
                <a:extLst>
                  <a:ext uri="{FF2B5EF4-FFF2-40B4-BE49-F238E27FC236}">
                    <a16:creationId xmlns:a16="http://schemas.microsoft.com/office/drawing/2014/main" id="{54F4C6BE-F1D2-751A-2EFC-F4BE1262E853}"/>
                  </a:ext>
                </a:extLst>
              </p:cNvPr>
              <p:cNvSpPr txBox="1">
                <a:spLocks noRot="1" noChangeAspect="1" noMove="1" noResize="1" noEditPoints="1" noAdjustHandles="1" noChangeArrowheads="1" noChangeShapeType="1" noTextEdit="1"/>
              </p:cNvSpPr>
              <p:nvPr/>
            </p:nvSpPr>
            <p:spPr>
              <a:xfrm>
                <a:off x="652856" y="2899921"/>
                <a:ext cx="2257221" cy="861774"/>
              </a:xfrm>
              <a:prstGeom prst="rect">
                <a:avLst/>
              </a:prstGeom>
              <a:blipFill>
                <a:blip r:embed="rId3"/>
                <a:stretch>
                  <a:fillRect l="-8989" r="-9551" b="-23188"/>
                </a:stretch>
              </a:blipFill>
            </p:spPr>
            <p:txBody>
              <a:bodyPr/>
              <a:lstStyle/>
              <a:p>
                <a:r>
                  <a:rPr lang="en-US">
                    <a:noFill/>
                  </a:rPr>
                  <a:t> </a:t>
                </a:r>
              </a:p>
            </p:txBody>
          </p:sp>
        </mc:Fallback>
      </mc:AlternateContent>
      <p:sp>
        <p:nvSpPr>
          <p:cNvPr id="6" name="Right Arrow 5">
            <a:extLst>
              <a:ext uri="{FF2B5EF4-FFF2-40B4-BE49-F238E27FC236}">
                <a16:creationId xmlns:a16="http://schemas.microsoft.com/office/drawing/2014/main" id="{E166B4B9-1C3E-D9B0-0FF8-F2AC9D8913DE}"/>
              </a:ext>
            </a:extLst>
          </p:cNvPr>
          <p:cNvSpPr/>
          <p:nvPr/>
        </p:nvSpPr>
        <p:spPr>
          <a:xfrm>
            <a:off x="3094920" y="3299911"/>
            <a:ext cx="2542377"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445A04-E99F-24CB-B9BA-28923DC7B834}"/>
                  </a:ext>
                </a:extLst>
              </p:cNvPr>
              <p:cNvSpPr txBox="1"/>
              <p:nvPr/>
            </p:nvSpPr>
            <p:spPr>
              <a:xfrm>
                <a:off x="5975945" y="1838247"/>
                <a:ext cx="434414"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1</m:t>
                          </m:r>
                        </m:sub>
                      </m:sSub>
                    </m:oMath>
                  </m:oMathPara>
                </a14:m>
                <a:endParaRPr lang="en-US" sz="2800" dirty="0"/>
              </a:p>
            </p:txBody>
          </p:sp>
        </mc:Choice>
        <mc:Fallback xmlns="">
          <p:sp>
            <p:nvSpPr>
              <p:cNvPr id="7" name="TextBox 6">
                <a:extLst>
                  <a:ext uri="{FF2B5EF4-FFF2-40B4-BE49-F238E27FC236}">
                    <a16:creationId xmlns:a16="http://schemas.microsoft.com/office/drawing/2014/main" id="{AE445A04-E99F-24CB-B9BA-28923DC7B834}"/>
                  </a:ext>
                </a:extLst>
              </p:cNvPr>
              <p:cNvSpPr txBox="1">
                <a:spLocks noRot="1" noChangeAspect="1" noMove="1" noResize="1" noEditPoints="1" noAdjustHandles="1" noChangeArrowheads="1" noChangeShapeType="1" noTextEdit="1"/>
              </p:cNvSpPr>
              <p:nvPr/>
            </p:nvSpPr>
            <p:spPr>
              <a:xfrm>
                <a:off x="5975945" y="1838247"/>
                <a:ext cx="434414" cy="430887"/>
              </a:xfrm>
              <a:prstGeom prst="rect">
                <a:avLst/>
              </a:prstGeom>
              <a:blipFill>
                <a:blip r:embed="rId4"/>
                <a:stretch>
                  <a:fillRect l="-2857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9A52B6-19D9-62C2-7512-A5CEC00E8643}"/>
                  </a:ext>
                </a:extLst>
              </p:cNvPr>
              <p:cNvSpPr txBox="1"/>
              <p:nvPr/>
            </p:nvSpPr>
            <p:spPr>
              <a:xfrm>
                <a:off x="2931470" y="2575507"/>
                <a:ext cx="2542378" cy="830997"/>
              </a:xfrm>
              <a:prstGeom prst="rect">
                <a:avLst/>
              </a:prstGeom>
              <a:noFill/>
            </p:spPr>
            <p:txBody>
              <a:bodyPr wrap="square">
                <a:spAutoFit/>
              </a:bodyPr>
              <a:lstStyle/>
              <a:p>
                <a:pPr algn="ctr"/>
                <a:r>
                  <a:rPr lang="en-US" sz="2400" dirty="0"/>
                  <a:t>All Input length </a:t>
                </a:r>
                <a14:m>
                  <m:oMath xmlns:m="http://schemas.openxmlformats.org/officeDocument/2006/math">
                    <m:r>
                      <a:rPr lang="en-US" sz="2400" i="1" dirty="0" smtClean="0">
                        <a:latin typeface="Cambria Math" panose="02040503050406030204" pitchFamily="18" charset="0"/>
                      </a:rPr>
                      <m:t>𝑛</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𝑁</m:t>
                        </m:r>
                      </m:e>
                      <m:sub>
                        <m:r>
                          <a:rPr lang="en-US" sz="2400" b="0" i="1" dirty="0" smtClean="0">
                            <a:latin typeface="Cambria Math" panose="02040503050406030204" pitchFamily="18" charset="0"/>
                          </a:rPr>
                          <m:t>0</m:t>
                        </m:r>
                      </m:sub>
                    </m:sSub>
                  </m:oMath>
                </a14:m>
                <a:endParaRPr lang="en-US" sz="2400" dirty="0"/>
              </a:p>
            </p:txBody>
          </p:sp>
        </mc:Choice>
        <mc:Fallback xmlns="">
          <p:sp>
            <p:nvSpPr>
              <p:cNvPr id="8" name="TextBox 7">
                <a:extLst>
                  <a:ext uri="{FF2B5EF4-FFF2-40B4-BE49-F238E27FC236}">
                    <a16:creationId xmlns:a16="http://schemas.microsoft.com/office/drawing/2014/main" id="{309A52B6-19D9-62C2-7512-A5CEC00E8643}"/>
                  </a:ext>
                </a:extLst>
              </p:cNvPr>
              <p:cNvSpPr txBox="1">
                <a:spLocks noRot="1" noChangeAspect="1" noMove="1" noResize="1" noEditPoints="1" noAdjustHandles="1" noChangeArrowheads="1" noChangeShapeType="1" noTextEdit="1"/>
              </p:cNvSpPr>
              <p:nvPr/>
            </p:nvSpPr>
            <p:spPr>
              <a:xfrm>
                <a:off x="2931470" y="2575507"/>
                <a:ext cx="2542378" cy="830997"/>
              </a:xfrm>
              <a:prstGeom prst="rect">
                <a:avLst/>
              </a:prstGeom>
              <a:blipFill>
                <a:blip r:embed="rId5"/>
                <a:stretch>
                  <a:fillRect t="-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D694D-B53B-CB36-117D-2B9465ED60A4}"/>
                  </a:ext>
                </a:extLst>
              </p:cNvPr>
              <p:cNvSpPr txBox="1"/>
              <p:nvPr/>
            </p:nvSpPr>
            <p:spPr>
              <a:xfrm>
                <a:off x="5971809" y="2647170"/>
                <a:ext cx="442685"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2</m:t>
                          </m:r>
                        </m:sub>
                      </m:sSub>
                    </m:oMath>
                  </m:oMathPara>
                </a14:m>
                <a:endParaRPr lang="en-US" sz="2800" dirty="0"/>
              </a:p>
            </p:txBody>
          </p:sp>
        </mc:Choice>
        <mc:Fallback xmlns="">
          <p:sp>
            <p:nvSpPr>
              <p:cNvPr id="10" name="TextBox 9">
                <a:extLst>
                  <a:ext uri="{FF2B5EF4-FFF2-40B4-BE49-F238E27FC236}">
                    <a16:creationId xmlns:a16="http://schemas.microsoft.com/office/drawing/2014/main" id="{EDAD694D-B53B-CB36-117D-2B9465ED60A4}"/>
                  </a:ext>
                </a:extLst>
              </p:cNvPr>
              <p:cNvSpPr txBox="1">
                <a:spLocks noRot="1" noChangeAspect="1" noMove="1" noResize="1" noEditPoints="1" noAdjustHandles="1" noChangeArrowheads="1" noChangeShapeType="1" noTextEdit="1"/>
              </p:cNvSpPr>
              <p:nvPr/>
            </p:nvSpPr>
            <p:spPr>
              <a:xfrm>
                <a:off x="5971809" y="2647170"/>
                <a:ext cx="442685" cy="430887"/>
              </a:xfrm>
              <a:prstGeom prst="rect">
                <a:avLst/>
              </a:prstGeom>
              <a:blipFill>
                <a:blip r:embed="rId6"/>
                <a:stretch>
                  <a:fillRect l="-28571"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C1448FA-D4D5-BA9B-4BBE-27C766A7D31B}"/>
                  </a:ext>
                </a:extLst>
              </p:cNvPr>
              <p:cNvSpPr txBox="1"/>
              <p:nvPr/>
            </p:nvSpPr>
            <p:spPr>
              <a:xfrm>
                <a:off x="6052470" y="3522891"/>
                <a:ext cx="351057"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2" name="TextBox 11">
                <a:extLst>
                  <a:ext uri="{FF2B5EF4-FFF2-40B4-BE49-F238E27FC236}">
                    <a16:creationId xmlns:a16="http://schemas.microsoft.com/office/drawing/2014/main" id="{DC1448FA-D4D5-BA9B-4BBE-27C766A7D31B}"/>
                  </a:ext>
                </a:extLst>
              </p:cNvPr>
              <p:cNvSpPr txBox="1">
                <a:spLocks noRot="1" noChangeAspect="1" noMove="1" noResize="1" noEditPoints="1" noAdjustHandles="1" noChangeArrowheads="1" noChangeShapeType="1" noTextEdit="1"/>
              </p:cNvSpPr>
              <p:nvPr/>
            </p:nvSpPr>
            <p:spPr>
              <a:xfrm>
                <a:off x="6052470" y="3522891"/>
                <a:ext cx="351057" cy="430887"/>
              </a:xfrm>
              <a:prstGeom prst="rect">
                <a:avLst/>
              </a:prstGeom>
              <a:blipFill>
                <a:blip r:embed="rId7"/>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10CE362-AD69-23A2-DEEB-0DB0B3EDFB48}"/>
                  </a:ext>
                </a:extLst>
              </p:cNvPr>
              <p:cNvSpPr txBox="1"/>
              <p:nvPr/>
            </p:nvSpPr>
            <p:spPr>
              <a:xfrm>
                <a:off x="5978568" y="4209956"/>
                <a:ext cx="614207" cy="470322"/>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0</m:t>
                              </m:r>
                            </m:sub>
                          </m:sSub>
                        </m:sub>
                      </m:sSub>
                    </m:oMath>
                  </m:oMathPara>
                </a14:m>
                <a:endParaRPr lang="en-US" sz="2800" dirty="0"/>
              </a:p>
            </p:txBody>
          </p:sp>
        </mc:Choice>
        <mc:Fallback xmlns="">
          <p:sp>
            <p:nvSpPr>
              <p:cNvPr id="13" name="TextBox 12">
                <a:extLst>
                  <a:ext uri="{FF2B5EF4-FFF2-40B4-BE49-F238E27FC236}">
                    <a16:creationId xmlns:a16="http://schemas.microsoft.com/office/drawing/2014/main" id="{910CE362-AD69-23A2-DEEB-0DB0B3EDFB48}"/>
                  </a:ext>
                </a:extLst>
              </p:cNvPr>
              <p:cNvSpPr txBox="1">
                <a:spLocks noRot="1" noChangeAspect="1" noMove="1" noResize="1" noEditPoints="1" noAdjustHandles="1" noChangeArrowheads="1" noChangeShapeType="1" noTextEdit="1"/>
              </p:cNvSpPr>
              <p:nvPr/>
            </p:nvSpPr>
            <p:spPr>
              <a:xfrm>
                <a:off x="5978568" y="4209956"/>
                <a:ext cx="614207" cy="470322"/>
              </a:xfrm>
              <a:prstGeom prst="rect">
                <a:avLst/>
              </a:prstGeom>
              <a:blipFill>
                <a:blip r:embed="rId8"/>
                <a:stretch>
                  <a:fillRect l="-18367"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4E2D4A5-D073-A9B2-46DD-54896872F2D4}"/>
                  </a:ext>
                </a:extLst>
              </p:cNvPr>
              <p:cNvSpPr txBox="1"/>
              <p:nvPr/>
            </p:nvSpPr>
            <p:spPr>
              <a:xfrm>
                <a:off x="2783928" y="1596082"/>
                <a:ext cx="2542378" cy="478977"/>
              </a:xfrm>
              <a:prstGeom prst="rect">
                <a:avLst/>
              </a:prstGeom>
              <a:noFill/>
            </p:spPr>
            <p:txBody>
              <a:bodyPr wrap="square">
                <a:spAutoFit/>
              </a:bodyPr>
              <a:lstStyle/>
              <a:p>
                <a:pPr algn="ctr"/>
                <a:r>
                  <a:rPr lang="en-US" sz="2400" b="0" dirty="0"/>
                  <a:t>(</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𝜆</m:t>
                            </m:r>
                          </m:e>
                        </m:func>
                      </m:sup>
                    </m:sSup>
                  </m:oMath>
                </a14:m>
                <a:r>
                  <a:rPr lang="en-US" sz="2400" dirty="0"/>
                  <a:t>)</a:t>
                </a:r>
              </a:p>
            </p:txBody>
          </p:sp>
        </mc:Choice>
        <mc:Fallback xmlns="">
          <p:sp>
            <p:nvSpPr>
              <p:cNvPr id="16" name="TextBox 15">
                <a:extLst>
                  <a:ext uri="{FF2B5EF4-FFF2-40B4-BE49-F238E27FC236}">
                    <a16:creationId xmlns:a16="http://schemas.microsoft.com/office/drawing/2014/main" id="{34E2D4A5-D073-A9B2-46DD-54896872F2D4}"/>
                  </a:ext>
                </a:extLst>
              </p:cNvPr>
              <p:cNvSpPr txBox="1">
                <a:spLocks noRot="1" noChangeAspect="1" noMove="1" noResize="1" noEditPoints="1" noAdjustHandles="1" noChangeArrowheads="1" noChangeShapeType="1" noTextEdit="1"/>
              </p:cNvSpPr>
              <p:nvPr/>
            </p:nvSpPr>
            <p:spPr>
              <a:xfrm>
                <a:off x="2783928" y="1596082"/>
                <a:ext cx="2542378" cy="478977"/>
              </a:xfrm>
              <a:prstGeom prst="rect">
                <a:avLst/>
              </a:prstGeom>
              <a:blipFill>
                <a:blip r:embed="rId9"/>
                <a:stretch>
                  <a:fillRect t="-5128" b="-28205"/>
                </a:stretch>
              </a:blipFill>
            </p:spPr>
            <p:txBody>
              <a:bodyPr/>
              <a:lstStyle/>
              <a:p>
                <a:r>
                  <a:rPr lang="en-US">
                    <a:noFill/>
                  </a:rPr>
                  <a:t> </a:t>
                </a:r>
              </a:p>
            </p:txBody>
          </p:sp>
        </mc:Fallback>
      </mc:AlternateContent>
      <p:sp>
        <p:nvSpPr>
          <p:cNvPr id="17" name="Right Arrow 16">
            <a:extLst>
              <a:ext uri="{FF2B5EF4-FFF2-40B4-BE49-F238E27FC236}">
                <a16:creationId xmlns:a16="http://schemas.microsoft.com/office/drawing/2014/main" id="{0AB014EA-84EA-D1B1-D708-6EB0624C8678}"/>
              </a:ext>
            </a:extLst>
          </p:cNvPr>
          <p:cNvSpPr/>
          <p:nvPr/>
        </p:nvSpPr>
        <p:spPr>
          <a:xfrm>
            <a:off x="7127888" y="3261049"/>
            <a:ext cx="1650233"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6CF73D0-DE56-D9F8-8E94-83B8884EF7B5}"/>
                  </a:ext>
                </a:extLst>
              </p:cNvPr>
              <p:cNvSpPr txBox="1"/>
              <p:nvPr/>
            </p:nvSpPr>
            <p:spPr>
              <a:xfrm>
                <a:off x="7382360" y="2758547"/>
                <a:ext cx="823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𝛿</m:t>
                      </m:r>
                      <m:r>
                        <a:rPr lang="en-US" sz="2800" b="0" i="1" dirty="0" smtClean="0">
                          <a:latin typeface="Cambria Math" panose="02040503050406030204" pitchFamily="18" charset="0"/>
                        </a:rPr>
                        <m:t>𝑖𝑂</m:t>
                      </m:r>
                    </m:oMath>
                  </m:oMathPara>
                </a14:m>
                <a:endParaRPr lang="en-US" sz="2800" dirty="0"/>
              </a:p>
            </p:txBody>
          </p:sp>
        </mc:Choice>
        <mc:Fallback xmlns="">
          <p:sp>
            <p:nvSpPr>
              <p:cNvPr id="18" name="TextBox 17">
                <a:extLst>
                  <a:ext uri="{FF2B5EF4-FFF2-40B4-BE49-F238E27FC236}">
                    <a16:creationId xmlns:a16="http://schemas.microsoft.com/office/drawing/2014/main" id="{F6CF73D0-DE56-D9F8-8E94-83B8884EF7B5}"/>
                  </a:ext>
                </a:extLst>
              </p:cNvPr>
              <p:cNvSpPr txBox="1">
                <a:spLocks noRot="1" noChangeAspect="1" noMove="1" noResize="1" noEditPoints="1" noAdjustHandles="1" noChangeArrowheads="1" noChangeShapeType="1" noTextEdit="1"/>
              </p:cNvSpPr>
              <p:nvPr/>
            </p:nvSpPr>
            <p:spPr>
              <a:xfrm>
                <a:off x="7382360" y="2758547"/>
                <a:ext cx="823431"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8EEC7F2-62D1-B3EA-09E6-152E075DC82F}"/>
                  </a:ext>
                </a:extLst>
              </p:cNvPr>
              <p:cNvSpPr txBox="1"/>
              <p:nvPr/>
            </p:nvSpPr>
            <p:spPr>
              <a:xfrm>
                <a:off x="9596722" y="1817723"/>
                <a:ext cx="1289584"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𝑖𝑂</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p:txBody>
          </p:sp>
        </mc:Choice>
        <mc:Fallback xmlns="">
          <p:sp>
            <p:nvSpPr>
              <p:cNvPr id="19" name="TextBox 18">
                <a:extLst>
                  <a:ext uri="{FF2B5EF4-FFF2-40B4-BE49-F238E27FC236}">
                    <a16:creationId xmlns:a16="http://schemas.microsoft.com/office/drawing/2014/main" id="{18EEC7F2-62D1-B3EA-09E6-152E075DC82F}"/>
                  </a:ext>
                </a:extLst>
              </p:cNvPr>
              <p:cNvSpPr txBox="1">
                <a:spLocks noRot="1" noChangeAspect="1" noMove="1" noResize="1" noEditPoints="1" noAdjustHandles="1" noChangeArrowheads="1" noChangeShapeType="1" noTextEdit="1"/>
              </p:cNvSpPr>
              <p:nvPr/>
            </p:nvSpPr>
            <p:spPr>
              <a:xfrm>
                <a:off x="9596722" y="1817723"/>
                <a:ext cx="1289584" cy="430887"/>
              </a:xfrm>
              <a:prstGeom prst="rect">
                <a:avLst/>
              </a:prstGeom>
              <a:blipFill>
                <a:blip r:embed="rId11"/>
                <a:stretch>
                  <a:fillRect l="-9709" t="-2857" r="-5825"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A9D666A-EBB1-D8EF-4F7C-2936EC42EA62}"/>
                  </a:ext>
                </a:extLst>
              </p:cNvPr>
              <p:cNvSpPr txBox="1"/>
              <p:nvPr/>
            </p:nvSpPr>
            <p:spPr>
              <a:xfrm>
                <a:off x="9592586" y="2626646"/>
                <a:ext cx="1297855"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𝑖𝑂</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oMath>
                  </m:oMathPara>
                </a14:m>
                <a:endParaRPr lang="en-US" sz="2800" dirty="0"/>
              </a:p>
            </p:txBody>
          </p:sp>
        </mc:Choice>
        <mc:Fallback xmlns="">
          <p:sp>
            <p:nvSpPr>
              <p:cNvPr id="20" name="TextBox 19">
                <a:extLst>
                  <a:ext uri="{FF2B5EF4-FFF2-40B4-BE49-F238E27FC236}">
                    <a16:creationId xmlns:a16="http://schemas.microsoft.com/office/drawing/2014/main" id="{3A9D666A-EBB1-D8EF-4F7C-2936EC42EA62}"/>
                  </a:ext>
                </a:extLst>
              </p:cNvPr>
              <p:cNvSpPr txBox="1">
                <a:spLocks noRot="1" noChangeAspect="1" noMove="1" noResize="1" noEditPoints="1" noAdjustHandles="1" noChangeArrowheads="1" noChangeShapeType="1" noTextEdit="1"/>
              </p:cNvSpPr>
              <p:nvPr/>
            </p:nvSpPr>
            <p:spPr>
              <a:xfrm>
                <a:off x="9592586" y="2626646"/>
                <a:ext cx="1297855" cy="430887"/>
              </a:xfrm>
              <a:prstGeom prst="rect">
                <a:avLst/>
              </a:prstGeom>
              <a:blipFill>
                <a:blip r:embed="rId12"/>
                <a:stretch>
                  <a:fillRect l="-9709" t="-2857" r="-6796"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A58937E-E12C-33D8-FF56-15DFBFBB7C83}"/>
                  </a:ext>
                </a:extLst>
              </p:cNvPr>
              <p:cNvSpPr txBox="1"/>
              <p:nvPr/>
            </p:nvSpPr>
            <p:spPr>
              <a:xfrm>
                <a:off x="10134211" y="3451414"/>
                <a:ext cx="351057"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1" name="TextBox 20">
                <a:extLst>
                  <a:ext uri="{FF2B5EF4-FFF2-40B4-BE49-F238E27FC236}">
                    <a16:creationId xmlns:a16="http://schemas.microsoft.com/office/drawing/2014/main" id="{8A58937E-E12C-33D8-FF56-15DFBFBB7C83}"/>
                  </a:ext>
                </a:extLst>
              </p:cNvPr>
              <p:cNvSpPr txBox="1">
                <a:spLocks noRot="1" noChangeAspect="1" noMove="1" noResize="1" noEditPoints="1" noAdjustHandles="1" noChangeArrowheads="1" noChangeShapeType="1" noTextEdit="1"/>
              </p:cNvSpPr>
              <p:nvPr/>
            </p:nvSpPr>
            <p:spPr>
              <a:xfrm>
                <a:off x="10134211" y="3451414"/>
                <a:ext cx="351057" cy="430887"/>
              </a:xfrm>
              <a:prstGeom prst="rect">
                <a:avLst/>
              </a:prstGeom>
              <a:blipFill>
                <a:blip r:embed="rId13"/>
                <a:stretch>
                  <a:fillRect l="-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DA551D8-6940-9A0B-5CDF-5A68014630D5}"/>
                  </a:ext>
                </a:extLst>
              </p:cNvPr>
              <p:cNvSpPr txBox="1"/>
              <p:nvPr/>
            </p:nvSpPr>
            <p:spPr>
              <a:xfrm>
                <a:off x="9593125" y="4412325"/>
                <a:ext cx="1469377" cy="470322"/>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𝛿</m:t>
                          </m:r>
                          <m:r>
                            <a:rPr lang="en-US" sz="2800" b="0" i="1" smtClean="0">
                              <a:latin typeface="Cambria Math" panose="02040503050406030204" pitchFamily="18" charset="0"/>
                            </a:rPr>
                            <m:t>𝑖𝑂</m:t>
                          </m:r>
                          <m:r>
                            <a:rPr lang="en-US" sz="2800" b="0" i="1" smtClean="0">
                              <a:latin typeface="Cambria Math" panose="02040503050406030204" pitchFamily="18" charset="0"/>
                            </a:rPr>
                            <m:t>(</m:t>
                          </m:r>
                          <m:r>
                            <a:rPr lang="en-US" sz="2800" b="0" i="1" smtClean="0">
                              <a:latin typeface="Cambria Math" panose="02040503050406030204" pitchFamily="18" charset="0"/>
                            </a:rPr>
                            <m:t>𝐶</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0</m:t>
                              </m:r>
                            </m:sub>
                          </m:sSub>
                        </m:sub>
                      </m:sSub>
                      <m:r>
                        <a:rPr lang="en-US" sz="2800" b="0" i="1" smtClean="0">
                          <a:latin typeface="Cambria Math" panose="02040503050406030204" pitchFamily="18" charset="0"/>
                        </a:rPr>
                        <m:t>)</m:t>
                      </m:r>
                    </m:oMath>
                  </m:oMathPara>
                </a14:m>
                <a:endParaRPr lang="en-US" sz="2800" dirty="0"/>
              </a:p>
            </p:txBody>
          </p:sp>
        </mc:Choice>
        <mc:Fallback xmlns="">
          <p:sp>
            <p:nvSpPr>
              <p:cNvPr id="22" name="TextBox 21">
                <a:extLst>
                  <a:ext uri="{FF2B5EF4-FFF2-40B4-BE49-F238E27FC236}">
                    <a16:creationId xmlns:a16="http://schemas.microsoft.com/office/drawing/2014/main" id="{4DA551D8-6940-9A0B-5CDF-5A68014630D5}"/>
                  </a:ext>
                </a:extLst>
              </p:cNvPr>
              <p:cNvSpPr txBox="1">
                <a:spLocks noRot="1" noChangeAspect="1" noMove="1" noResize="1" noEditPoints="1" noAdjustHandles="1" noChangeArrowheads="1" noChangeShapeType="1" noTextEdit="1"/>
              </p:cNvSpPr>
              <p:nvPr/>
            </p:nvSpPr>
            <p:spPr>
              <a:xfrm>
                <a:off x="9593125" y="4412325"/>
                <a:ext cx="1469377" cy="470322"/>
              </a:xfrm>
              <a:prstGeom prst="rect">
                <a:avLst/>
              </a:prstGeom>
              <a:blipFill>
                <a:blip r:embed="rId14"/>
                <a:stretch>
                  <a:fillRect l="-8547" r="-5128" b="-23684"/>
                </a:stretch>
              </a:blipFill>
            </p:spPr>
            <p:txBody>
              <a:bodyPr/>
              <a:lstStyle/>
              <a:p>
                <a:r>
                  <a:rPr lang="en-US">
                    <a:noFill/>
                  </a:rPr>
                  <a:t> </a:t>
                </a:r>
              </a:p>
            </p:txBody>
          </p:sp>
        </mc:Fallback>
      </mc:AlternateContent>
      <p:sp>
        <p:nvSpPr>
          <p:cNvPr id="23" name="Content Placeholder 4">
            <a:extLst>
              <a:ext uri="{FF2B5EF4-FFF2-40B4-BE49-F238E27FC236}">
                <a16:creationId xmlns:a16="http://schemas.microsoft.com/office/drawing/2014/main" id="{983000E9-D026-D86A-B081-CAB1AF876DFF}"/>
              </a:ext>
            </a:extLst>
          </p:cNvPr>
          <p:cNvSpPr txBox="1">
            <a:spLocks/>
          </p:cNvSpPr>
          <p:nvPr/>
        </p:nvSpPr>
        <p:spPr>
          <a:xfrm>
            <a:off x="9082692" y="1566287"/>
            <a:ext cx="2361284" cy="3429000"/>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i="1" dirty="0"/>
          </a:p>
        </p:txBody>
      </p:sp>
      <p:sp>
        <p:nvSpPr>
          <p:cNvPr id="24" name="TextBox 23">
            <a:extLst>
              <a:ext uri="{FF2B5EF4-FFF2-40B4-BE49-F238E27FC236}">
                <a16:creationId xmlns:a16="http://schemas.microsoft.com/office/drawing/2014/main" id="{8429BD89-96D5-21DA-A0D2-35F6B0D3B6DB}"/>
              </a:ext>
            </a:extLst>
          </p:cNvPr>
          <p:cNvSpPr txBox="1"/>
          <p:nvPr/>
        </p:nvSpPr>
        <p:spPr>
          <a:xfrm>
            <a:off x="8739647" y="5122322"/>
            <a:ext cx="3047374" cy="430887"/>
          </a:xfrm>
          <a:prstGeom prst="rect">
            <a:avLst/>
          </a:prstGeom>
          <a:noFill/>
        </p:spPr>
        <p:txBody>
          <a:bodyPr wrap="none" lIns="0" tIns="0" rIns="0" bIns="0" rtlCol="0">
            <a:spAutoFit/>
          </a:bodyPr>
          <a:lstStyle/>
          <a:p>
            <a:pPr algn="ctr"/>
            <a:r>
              <a:rPr lang="en-US" sz="2800" b="1" dirty="0"/>
              <a:t>Obfuscated Program</a:t>
            </a:r>
          </a:p>
        </p:txBody>
      </p:sp>
      <p:sp>
        <p:nvSpPr>
          <p:cNvPr id="25" name="Content Placeholder 2">
            <a:extLst>
              <a:ext uri="{FF2B5EF4-FFF2-40B4-BE49-F238E27FC236}">
                <a16:creationId xmlns:a16="http://schemas.microsoft.com/office/drawing/2014/main" id="{DF1CB21C-6218-0171-DF25-123D7F3EA050}"/>
              </a:ext>
            </a:extLst>
          </p:cNvPr>
          <p:cNvSpPr>
            <a:spLocks noGrp="1"/>
          </p:cNvSpPr>
          <p:nvPr>
            <p:ph idx="1"/>
          </p:nvPr>
        </p:nvSpPr>
        <p:spPr>
          <a:xfrm>
            <a:off x="2050289" y="5009414"/>
            <a:ext cx="5902715" cy="783848"/>
          </a:xfrm>
          <a:ln w="25400">
            <a:solidFill>
              <a:srgbClr val="FF0000"/>
            </a:solidFill>
          </a:ln>
        </p:spPr>
        <p:txBody>
          <a:bodyPr anchor="ctr">
            <a:noAutofit/>
          </a:bodyPr>
          <a:lstStyle/>
          <a:p>
            <a:pPr marL="0" indent="0" algn="ctr">
              <a:buNone/>
            </a:pPr>
            <a:r>
              <a:rPr lang="en-US" dirty="0">
                <a:solidFill>
                  <a:srgbClr val="FF0000"/>
                </a:solidFill>
              </a:rPr>
              <a:t>Obfuscation time is super-poly!</a:t>
            </a:r>
          </a:p>
        </p:txBody>
      </p:sp>
      <p:sp>
        <p:nvSpPr>
          <p:cNvPr id="26" name="Content Placeholder 4">
            <a:extLst>
              <a:ext uri="{FF2B5EF4-FFF2-40B4-BE49-F238E27FC236}">
                <a16:creationId xmlns:a16="http://schemas.microsoft.com/office/drawing/2014/main" id="{80272C36-C90A-05BB-C298-31A643B514D6}"/>
              </a:ext>
            </a:extLst>
          </p:cNvPr>
          <p:cNvSpPr txBox="1">
            <a:spLocks/>
          </p:cNvSpPr>
          <p:nvPr/>
        </p:nvSpPr>
        <p:spPr>
          <a:xfrm>
            <a:off x="5626133" y="1501855"/>
            <a:ext cx="1158497" cy="3444291"/>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i="1" dirty="0"/>
          </a:p>
        </p:txBody>
      </p:sp>
    </p:spTree>
    <p:extLst>
      <p:ext uri="{BB962C8B-B14F-4D97-AF65-F5344CB8AC3E}">
        <p14:creationId xmlns:p14="http://schemas.microsoft.com/office/powerpoint/2010/main" val="39195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10" grpId="0"/>
      <p:bldP spid="12" grpId="0"/>
      <p:bldP spid="13" grpId="0"/>
      <p:bldP spid="16" grpId="0"/>
      <p:bldP spid="17" grpId="0" animBg="1"/>
      <p:bldP spid="18" grpId="0"/>
      <p:bldP spid="19" grpId="0"/>
      <p:bldP spid="20" grpId="0"/>
      <p:bldP spid="21" grpId="0"/>
      <p:bldP spid="22" grpId="0"/>
      <p:bldP spid="23" grpId="0" animBg="1"/>
      <p:bldP spid="24" grpId="0"/>
      <p:bldP spid="25" grpId="0" uiExpand="1" build="p" animBg="1"/>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FC80-25B5-FBF1-24DA-4B0CDDB9B2BA}"/>
              </a:ext>
            </a:extLst>
          </p:cNvPr>
          <p:cNvSpPr>
            <a:spLocks noGrp="1"/>
          </p:cNvSpPr>
          <p:nvPr>
            <p:ph type="title"/>
          </p:nvPr>
        </p:nvSpPr>
        <p:spPr/>
        <p:txBody>
          <a:bodyPr/>
          <a:lstStyle/>
          <a:p>
            <a:r>
              <a:rPr lang="en-US" dirty="0"/>
              <a:t>Efficient Construction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32D437-B5AC-7AE7-A37A-BBD32F2CEA12}"/>
                  </a:ext>
                </a:extLst>
              </p:cNvPr>
              <p:cNvSpPr txBox="1"/>
              <p:nvPr/>
            </p:nvSpPr>
            <p:spPr>
              <a:xfrm>
                <a:off x="1580005" y="1690688"/>
                <a:ext cx="5978688" cy="470322"/>
              </a:xfrm>
              <a:prstGeom prst="rect">
                <a:avLst/>
              </a:prstGeom>
              <a:noFill/>
            </p:spPr>
            <p:txBody>
              <a:bodyPr wrap="none" lIns="0" tIns="0" rIns="0" bIns="0" rtlCol="0">
                <a:spAutoFit/>
              </a:bodyPr>
              <a:lstStyle/>
              <a:p>
                <a:pPr algn="ct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2</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0</m:t>
                            </m:r>
                          </m:sub>
                        </m:sSub>
                      </m:sub>
                    </m:sSub>
                  </m:oMath>
                </a14:m>
                <a:r>
                  <a:rPr lang="en-US" sz="2800" dirty="0"/>
                  <a:t> have a succinct description</a:t>
                </a:r>
              </a:p>
            </p:txBody>
          </p:sp>
        </mc:Choice>
        <mc:Fallback xmlns="">
          <p:sp>
            <p:nvSpPr>
              <p:cNvPr id="10" name="TextBox 9">
                <a:extLst>
                  <a:ext uri="{FF2B5EF4-FFF2-40B4-BE49-F238E27FC236}">
                    <a16:creationId xmlns:a16="http://schemas.microsoft.com/office/drawing/2014/main" id="{F532D437-B5AC-7AE7-A37A-BBD32F2CEA12}"/>
                  </a:ext>
                </a:extLst>
              </p:cNvPr>
              <p:cNvSpPr txBox="1">
                <a:spLocks noRot="1" noChangeAspect="1" noMove="1" noResize="1" noEditPoints="1" noAdjustHandles="1" noChangeArrowheads="1" noChangeShapeType="1" noTextEdit="1"/>
              </p:cNvSpPr>
              <p:nvPr/>
            </p:nvSpPr>
            <p:spPr>
              <a:xfrm>
                <a:off x="1580005" y="1690688"/>
                <a:ext cx="5978688" cy="470322"/>
              </a:xfrm>
              <a:prstGeom prst="rect">
                <a:avLst/>
              </a:prstGeom>
              <a:blipFill>
                <a:blip r:embed="rId2"/>
                <a:stretch>
                  <a:fillRect l="-1483" t="-18421" r="-3178" b="-39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73DD912-6405-83BE-85EB-286A5D741DEA}"/>
                  </a:ext>
                </a:extLst>
              </p:cNvPr>
              <p:cNvSpPr txBox="1"/>
              <p:nvPr/>
            </p:nvSpPr>
            <p:spPr>
              <a:xfrm>
                <a:off x="2967611" y="2299513"/>
                <a:ext cx="6256777" cy="861774"/>
              </a:xfrm>
              <a:prstGeom prst="rect">
                <a:avLst/>
              </a:prstGeom>
              <a:noFill/>
            </p:spPr>
            <p:txBody>
              <a:bodyPr wrap="none" lIns="0" tIns="0" rIns="0" bIns="0" rtlCol="0" anchor="ctr">
                <a:spAutoFit/>
              </a:bodyPr>
              <a:lstStyle/>
              <a:p>
                <a:pPr algn="ctr"/>
                <a:r>
                  <a:rPr lang="en-US" sz="2800" dirty="0"/>
                  <a:t>i.e. </a:t>
                </a:r>
                <a14:m>
                  <m:oMath xmlns:m="http://schemas.openxmlformats.org/officeDocument/2006/math">
                    <m:r>
                      <a:rPr lang="en-US" sz="2800" i="1">
                        <a:latin typeface="Cambria Math" panose="02040503050406030204" pitchFamily="18" charset="0"/>
                      </a:rPr>
                      <m:t>∃ </m:t>
                    </m:r>
                  </m:oMath>
                </a14:m>
                <a:r>
                  <a:rPr lang="en-US" sz="2800" dirty="0"/>
                  <a:t>circuit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oMath>
                </a14:m>
                <a:r>
                  <a:rPr lang="en-US" sz="2800" dirty="0"/>
                  <a:t>, </a:t>
                </a:r>
                <a:r>
                  <a:rPr lang="en-US" sz="2800" dirty="0" err="1"/>
                  <a:t>s.t.</a:t>
                </a:r>
                <a:r>
                  <a:rPr lang="en-US" sz="2800" dirty="0"/>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m:t>
                    </m:r>
                    <m:r>
                      <a:rPr lang="en-US" sz="2800" b="0" i="1" smtClean="0">
                        <a:latin typeface="Cambria Math" panose="02040503050406030204" pitchFamily="18" charset="0"/>
                      </a:rPr>
                      <m:t>𝑛</m:t>
                    </m:r>
                    <m:r>
                      <a:rPr lang="en-US" sz="2800" i="1">
                        <a:latin typeface="Cambria Math" panose="02040503050406030204" pitchFamily="18" charset="0"/>
                      </a:rPr>
                      <m:t>,</m:t>
                    </m:r>
                    <m:r>
                      <a:rPr lang="en-US" sz="2800" b="0" i="1" smtClean="0">
                        <a:latin typeface="Cambria Math" panose="02040503050406030204" pitchFamily="18" charset="0"/>
                      </a:rPr>
                      <m:t>𝑖</m:t>
                    </m:r>
                    <m:r>
                      <a:rPr lang="en-US" sz="2800" i="1">
                        <a:latin typeface="Cambria Math" panose="02040503050406030204" pitchFamily="18" charset="0"/>
                      </a:rPr>
                      <m:t>)</m:t>
                    </m:r>
                  </m:oMath>
                </a14:m>
                <a:r>
                  <a:rPr lang="en-US" sz="2800" dirty="0"/>
                  <a:t> outputs </a:t>
                </a:r>
              </a:p>
              <a:p>
                <a:pPr algn="ctr"/>
                <a:r>
                  <a:rPr lang="en-US" sz="2800" dirty="0"/>
                  <a:t>the description of </a:t>
                </a:r>
                <a14:m>
                  <m:oMath xmlns:m="http://schemas.openxmlformats.org/officeDocument/2006/math">
                    <m:r>
                      <a:rPr lang="en-US" sz="2800" b="0" i="1" dirty="0" smtClean="0">
                        <a:latin typeface="Cambria Math" panose="02040503050406030204" pitchFamily="18" charset="0"/>
                      </a:rPr>
                      <m:t>𝑖</m:t>
                    </m:r>
                  </m:oMath>
                </a14:m>
                <a:r>
                  <a:rPr lang="en-US" sz="2800" dirty="0"/>
                  <a:t>-th gate in </a:t>
                </a: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𝐶</m:t>
                        </m:r>
                      </m:e>
                      <m:sub>
                        <m:r>
                          <a:rPr lang="en-US" sz="2800" b="0" i="1" smtClean="0">
                            <a:latin typeface="Cambria Math" panose="02040503050406030204" pitchFamily="18" charset="0"/>
                          </a:rPr>
                          <m:t>𝑛</m:t>
                        </m:r>
                      </m:sub>
                    </m:sSub>
                  </m:oMath>
                </a14:m>
                <a:endParaRPr lang="en-US" sz="2800" dirty="0"/>
              </a:p>
            </p:txBody>
          </p:sp>
        </mc:Choice>
        <mc:Fallback xmlns="">
          <p:sp>
            <p:nvSpPr>
              <p:cNvPr id="15" name="TextBox 14">
                <a:extLst>
                  <a:ext uri="{FF2B5EF4-FFF2-40B4-BE49-F238E27FC236}">
                    <a16:creationId xmlns:a16="http://schemas.microsoft.com/office/drawing/2014/main" id="{F73DD912-6405-83BE-85EB-286A5D741DEA}"/>
                  </a:ext>
                </a:extLst>
              </p:cNvPr>
              <p:cNvSpPr txBox="1">
                <a:spLocks noRot="1" noChangeAspect="1" noMove="1" noResize="1" noEditPoints="1" noAdjustHandles="1" noChangeArrowheads="1" noChangeShapeType="1" noTextEdit="1"/>
              </p:cNvSpPr>
              <p:nvPr/>
            </p:nvSpPr>
            <p:spPr>
              <a:xfrm>
                <a:off x="2967611" y="2299513"/>
                <a:ext cx="6256777" cy="861774"/>
              </a:xfrm>
              <a:prstGeom prst="rect">
                <a:avLst/>
              </a:prstGeom>
              <a:blipFill>
                <a:blip r:embed="rId3"/>
                <a:stretch>
                  <a:fillRect l="-3036" t="-11429" r="-3036" b="-22857"/>
                </a:stretch>
              </a:blipFill>
            </p:spPr>
            <p:txBody>
              <a:bodyPr/>
              <a:lstStyle/>
              <a:p>
                <a:r>
                  <a:rPr lang="en-US">
                    <a:noFill/>
                  </a:rPr>
                  <a:t> </a:t>
                </a:r>
              </a:p>
            </p:txBody>
          </p:sp>
        </mc:Fallback>
      </mc:AlternateContent>
      <p:sp>
        <p:nvSpPr>
          <p:cNvPr id="53" name="Right Arrow 52">
            <a:extLst>
              <a:ext uri="{FF2B5EF4-FFF2-40B4-BE49-F238E27FC236}">
                <a16:creationId xmlns:a16="http://schemas.microsoft.com/office/drawing/2014/main" id="{8953E72C-BC06-6726-06C6-96B907E68A3B}"/>
              </a:ext>
            </a:extLst>
          </p:cNvPr>
          <p:cNvSpPr/>
          <p:nvPr/>
        </p:nvSpPr>
        <p:spPr>
          <a:xfrm>
            <a:off x="4566446" y="4958686"/>
            <a:ext cx="1670625" cy="635000"/>
          </a:xfrm>
          <a:prstGeom prst="right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DF0140E2-CC8A-DB23-B68D-DA5A89F5AC32}"/>
                  </a:ext>
                </a:extLst>
              </p:cNvPr>
              <p:cNvSpPr txBox="1"/>
              <p:nvPr/>
            </p:nvSpPr>
            <p:spPr>
              <a:xfrm>
                <a:off x="6797141" y="4190321"/>
                <a:ext cx="2028880" cy="558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𝑖𝑂</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𝐺𝑎𝑡</m:t>
                      </m:r>
                      <m:sSub>
                        <m:sSubPr>
                          <m:ctrlPr>
                            <a:rPr lang="en-US" sz="2800" i="1">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𝑒</m:t>
                          </m:r>
                        </m:e>
                        <m:sub>
                          <m:sSub>
                            <m:sSubPr>
                              <m:ctrlPr>
                                <a:rPr lang="en-US" sz="2800" b="0" i="1" smtClean="0">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𝑔</m:t>
                              </m:r>
                            </m:e>
                            <m:sub>
                              <m:r>
                                <a:rPr lang="en-US" sz="2800" b="0" i="1" smtClean="0">
                                  <a:solidFill>
                                    <a:schemeClr val="tx1"/>
                                  </a:solidFill>
                                  <a:latin typeface="Cambria Math" panose="02040503050406030204" pitchFamily="18" charset="0"/>
                                </a:rPr>
                                <m:t>1</m:t>
                              </m:r>
                            </m:sub>
                          </m:sSub>
                        </m:sub>
                      </m:sSub>
                      <m:r>
                        <a:rPr lang="en-US" sz="2800" b="0" i="1">
                          <a:solidFill>
                            <a:schemeClr val="tx1"/>
                          </a:solidFill>
                          <a:latin typeface="Cambria Math" panose="02040503050406030204" pitchFamily="18" charset="0"/>
                        </a:rPr>
                        <m:t>)</m:t>
                      </m:r>
                    </m:oMath>
                  </m:oMathPara>
                </a14:m>
                <a:endParaRPr lang="en-US" sz="2800" i="1" dirty="0">
                  <a:solidFill>
                    <a:schemeClr val="tx1"/>
                  </a:solidFill>
                </a:endParaRPr>
              </a:p>
            </p:txBody>
          </p:sp>
        </mc:Choice>
        <mc:Fallback xmlns="">
          <p:sp>
            <p:nvSpPr>
              <p:cNvPr id="54" name="TextBox 53">
                <a:extLst>
                  <a:ext uri="{FF2B5EF4-FFF2-40B4-BE49-F238E27FC236}">
                    <a16:creationId xmlns:a16="http://schemas.microsoft.com/office/drawing/2014/main" id="{DF0140E2-CC8A-DB23-B68D-DA5A89F5AC32}"/>
                  </a:ext>
                </a:extLst>
              </p:cNvPr>
              <p:cNvSpPr txBox="1">
                <a:spLocks noRot="1" noChangeAspect="1" noMove="1" noResize="1" noEditPoints="1" noAdjustHandles="1" noChangeArrowheads="1" noChangeShapeType="1" noTextEdit="1"/>
              </p:cNvSpPr>
              <p:nvPr/>
            </p:nvSpPr>
            <p:spPr>
              <a:xfrm>
                <a:off x="6797141" y="4190321"/>
                <a:ext cx="2028880" cy="558230"/>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98559EC-57E5-6A2F-9BF0-3EF51F7E1EA5}"/>
                  </a:ext>
                </a:extLst>
              </p:cNvPr>
              <p:cNvSpPr txBox="1"/>
              <p:nvPr/>
            </p:nvSpPr>
            <p:spPr>
              <a:xfrm>
                <a:off x="4862809" y="4540914"/>
                <a:ext cx="823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𝛿</m:t>
                      </m:r>
                      <m:r>
                        <a:rPr lang="en-US" sz="2800" b="0" i="1" dirty="0" smtClean="0">
                          <a:latin typeface="Cambria Math" panose="02040503050406030204" pitchFamily="18" charset="0"/>
                        </a:rPr>
                        <m:t>𝑖𝑂</m:t>
                      </m:r>
                    </m:oMath>
                  </m:oMathPara>
                </a14:m>
                <a:endParaRPr lang="en-US" sz="2800" dirty="0"/>
              </a:p>
            </p:txBody>
          </p:sp>
        </mc:Choice>
        <mc:Fallback xmlns="">
          <p:sp>
            <p:nvSpPr>
              <p:cNvPr id="59" name="TextBox 58">
                <a:extLst>
                  <a:ext uri="{FF2B5EF4-FFF2-40B4-BE49-F238E27FC236}">
                    <a16:creationId xmlns:a16="http://schemas.microsoft.com/office/drawing/2014/main" id="{F98559EC-57E5-6A2F-9BF0-3EF51F7E1EA5}"/>
                  </a:ext>
                </a:extLst>
              </p:cNvPr>
              <p:cNvSpPr txBox="1">
                <a:spLocks noRot="1" noChangeAspect="1" noMove="1" noResize="1" noEditPoints="1" noAdjustHandles="1" noChangeArrowheads="1" noChangeShapeType="1" noTextEdit="1"/>
              </p:cNvSpPr>
              <p:nvPr/>
            </p:nvSpPr>
            <p:spPr>
              <a:xfrm>
                <a:off x="4862809" y="4540914"/>
                <a:ext cx="823431" cy="523220"/>
              </a:xfrm>
              <a:prstGeom prst="rect">
                <a:avLst/>
              </a:prstGeom>
              <a:blipFill>
                <a:blip r:embed="rId5"/>
                <a:stretch>
                  <a:fillRect/>
                </a:stretch>
              </a:blipFill>
            </p:spPr>
            <p:txBody>
              <a:bodyPr/>
              <a:lstStyle/>
              <a:p>
                <a:r>
                  <a:rPr lang="en-US">
                    <a:noFill/>
                  </a:rPr>
                  <a:t> </a:t>
                </a:r>
              </a:p>
            </p:txBody>
          </p:sp>
        </mc:Fallback>
      </mc:AlternateContent>
      <p:sp>
        <p:nvSpPr>
          <p:cNvPr id="60" name="Content Placeholder 4">
            <a:extLst>
              <a:ext uri="{FF2B5EF4-FFF2-40B4-BE49-F238E27FC236}">
                <a16:creationId xmlns:a16="http://schemas.microsoft.com/office/drawing/2014/main" id="{02093615-7D86-D1F6-F318-A1308E67F5BB}"/>
              </a:ext>
            </a:extLst>
          </p:cNvPr>
          <p:cNvSpPr txBox="1">
            <a:spLocks/>
          </p:cNvSpPr>
          <p:nvPr/>
        </p:nvSpPr>
        <p:spPr>
          <a:xfrm>
            <a:off x="1557196" y="4064031"/>
            <a:ext cx="9796604" cy="2170113"/>
          </a:xfrm>
          <a:prstGeom prst="rect">
            <a:avLst/>
          </a:prstGeom>
          <a:ln w="2540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i="1"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5EEA6EF-B2B5-3F34-7835-14F416FFDECC}"/>
                  </a:ext>
                </a:extLst>
              </p:cNvPr>
              <p:cNvSpPr txBox="1"/>
              <p:nvPr/>
            </p:nvSpPr>
            <p:spPr>
              <a:xfrm>
                <a:off x="1662921" y="4042433"/>
                <a:ext cx="3840923" cy="523220"/>
              </a:xfrm>
              <a:prstGeom prst="rect">
                <a:avLst/>
              </a:prstGeom>
              <a:noFill/>
            </p:spPr>
            <p:txBody>
              <a:bodyPr wrap="none" rtlCol="0">
                <a:spAutoFit/>
              </a:bodyPr>
              <a:lstStyle/>
              <a:p>
                <a:r>
                  <a:rPr lang="en-US" sz="2800" b="1" u="sng" dirty="0">
                    <a:solidFill>
                      <a:schemeClr val="accent1"/>
                    </a:solidFill>
                  </a:rPr>
                  <a:t>Recall: </a:t>
                </a:r>
                <a14:m>
                  <m:oMath xmlns:m="http://schemas.openxmlformats.org/officeDocument/2006/math">
                    <m:r>
                      <a:rPr lang="en-US" sz="2800" b="1" i="1" u="sng" smtClean="0">
                        <a:solidFill>
                          <a:schemeClr val="accent1"/>
                        </a:solidFill>
                        <a:latin typeface="Cambria Math" panose="02040503050406030204" pitchFamily="18" charset="0"/>
                      </a:rPr>
                      <m:t>𝜹</m:t>
                    </m:r>
                    <m:r>
                      <a:rPr lang="en-US" sz="2800" b="1" i="1" u="sng" smtClean="0">
                        <a:solidFill>
                          <a:schemeClr val="accent1"/>
                        </a:solidFill>
                        <a:latin typeface="Cambria Math" panose="02040503050406030204" pitchFamily="18" charset="0"/>
                      </a:rPr>
                      <m:t>𝒊𝑶</m:t>
                    </m:r>
                  </m:oMath>
                </a14:m>
                <a:r>
                  <a:rPr lang="en-US" sz="2800" b="1" u="sng" dirty="0">
                    <a:solidFill>
                      <a:schemeClr val="accent1"/>
                    </a:solidFill>
                  </a:rPr>
                  <a:t> Construction</a:t>
                </a:r>
              </a:p>
            </p:txBody>
          </p:sp>
        </mc:Choice>
        <mc:Fallback xmlns="">
          <p:sp>
            <p:nvSpPr>
              <p:cNvPr id="61" name="TextBox 60">
                <a:extLst>
                  <a:ext uri="{FF2B5EF4-FFF2-40B4-BE49-F238E27FC236}">
                    <a16:creationId xmlns:a16="http://schemas.microsoft.com/office/drawing/2014/main" id="{25EEA6EF-B2B5-3F34-7835-14F416FFDECC}"/>
                  </a:ext>
                </a:extLst>
              </p:cNvPr>
              <p:cNvSpPr txBox="1">
                <a:spLocks noRot="1" noChangeAspect="1" noMove="1" noResize="1" noEditPoints="1" noAdjustHandles="1" noChangeArrowheads="1" noChangeShapeType="1" noTextEdit="1"/>
              </p:cNvSpPr>
              <p:nvPr/>
            </p:nvSpPr>
            <p:spPr>
              <a:xfrm>
                <a:off x="1662921" y="4042433"/>
                <a:ext cx="3840923" cy="523220"/>
              </a:xfrm>
              <a:prstGeom prst="rect">
                <a:avLst/>
              </a:prstGeom>
              <a:blipFill>
                <a:blip r:embed="rId6"/>
                <a:stretch>
                  <a:fillRect l="-3630" t="-14286" r="-231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Content Placeholder 2">
                <a:extLst>
                  <a:ext uri="{FF2B5EF4-FFF2-40B4-BE49-F238E27FC236}">
                    <a16:creationId xmlns:a16="http://schemas.microsoft.com/office/drawing/2014/main" id="{AFCF5F07-1E35-6D81-478F-85D97D5274BC}"/>
                  </a:ext>
                </a:extLst>
              </p:cNvPr>
              <p:cNvSpPr>
                <a:spLocks noGrp="1"/>
              </p:cNvSpPr>
              <p:nvPr>
                <p:ph idx="1"/>
              </p:nvPr>
            </p:nvSpPr>
            <p:spPr>
              <a:xfrm>
                <a:off x="2135970" y="3251100"/>
                <a:ext cx="7100540" cy="638689"/>
              </a:xfrm>
              <a:ln w="25400">
                <a:solidFill>
                  <a:srgbClr val="FF0000"/>
                </a:solidFill>
              </a:ln>
            </p:spPr>
            <p:txBody>
              <a:bodyPr anchor="ctr">
                <a:noAutofit/>
              </a:bodyPr>
              <a:lstStyle/>
              <a:p>
                <a:pPr marL="0" indent="0" algn="ctr">
                  <a:buNone/>
                </a:pPr>
                <a:r>
                  <a:rPr lang="en-US" dirty="0">
                    <a:solidFill>
                      <a:srgbClr val="FF0000"/>
                    </a:solidFill>
                  </a:rPr>
                  <a:t>How do we generate </a:t>
                </a:r>
                <a14:m>
                  <m:oMath xmlns:m="http://schemas.openxmlformats.org/officeDocument/2006/math">
                    <m:r>
                      <a:rPr lang="en-US" b="0" i="1" smtClean="0">
                        <a:solidFill>
                          <a:srgbClr val="FF0000"/>
                        </a:solidFill>
                        <a:latin typeface="Cambria Math" panose="02040503050406030204" pitchFamily="18" charset="0"/>
                      </a:rPr>
                      <m:t>𝛿</m:t>
                    </m:r>
                    <m:r>
                      <a:rPr lang="en-US" b="0" i="1" smtClean="0">
                        <a:solidFill>
                          <a:srgbClr val="FF0000"/>
                        </a:solidFill>
                        <a:latin typeface="Cambria Math" panose="02040503050406030204" pitchFamily="18" charset="0"/>
                      </a:rPr>
                      <m:t>𝑖𝑂</m:t>
                    </m:r>
                    <m:d>
                      <m:dPr>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𝑖</m:t>
                            </m:r>
                          </m:sub>
                        </m:sSub>
                      </m:e>
                    </m:d>
                  </m:oMath>
                </a14:m>
                <a:r>
                  <a:rPr lang="en-US" dirty="0">
                    <a:solidFill>
                      <a:srgbClr val="FF0000"/>
                    </a:solidFill>
                  </a:rPr>
                  <a:t>, given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𝑀</m:t>
                    </m:r>
                    <m:r>
                      <a:rPr lang="en-US" b="0" i="1" smtClean="0">
                        <a:solidFill>
                          <a:srgbClr val="FF0000"/>
                        </a:solidFill>
                        <a:latin typeface="Cambria Math" panose="02040503050406030204" pitchFamily="18" charset="0"/>
                      </a:rPr>
                      <m:t>](⋅,⋅)</m:t>
                    </m:r>
                  </m:oMath>
                </a14:m>
                <a:r>
                  <a:rPr lang="en-US" dirty="0">
                    <a:solidFill>
                      <a:srgbClr val="FF0000"/>
                    </a:solidFill>
                  </a:rPr>
                  <a:t>?</a:t>
                </a:r>
              </a:p>
            </p:txBody>
          </p:sp>
        </mc:Choice>
        <mc:Fallback xmlns="">
          <p:sp>
            <p:nvSpPr>
              <p:cNvPr id="65" name="Content Placeholder 2">
                <a:extLst>
                  <a:ext uri="{FF2B5EF4-FFF2-40B4-BE49-F238E27FC236}">
                    <a16:creationId xmlns:a16="http://schemas.microsoft.com/office/drawing/2014/main" id="{AFCF5F07-1E35-6D81-478F-85D97D5274BC}"/>
                  </a:ext>
                </a:extLst>
              </p:cNvPr>
              <p:cNvSpPr>
                <a:spLocks noGrp="1" noRot="1" noChangeAspect="1" noMove="1" noResize="1" noEditPoints="1" noAdjustHandles="1" noChangeArrowheads="1" noChangeShapeType="1" noTextEdit="1"/>
              </p:cNvSpPr>
              <p:nvPr>
                <p:ph idx="1"/>
              </p:nvPr>
            </p:nvSpPr>
            <p:spPr>
              <a:xfrm>
                <a:off x="2135970" y="3251100"/>
                <a:ext cx="7100540" cy="638689"/>
              </a:xfrm>
              <a:blipFill>
                <a:blip r:embed="rId7"/>
                <a:stretch>
                  <a:fillRect b="-11111"/>
                </a:stretch>
              </a:blipFill>
              <a:ln w="254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026FE8C-AB4E-C36B-EBA7-6103B748C476}"/>
                  </a:ext>
                </a:extLst>
              </p:cNvPr>
              <p:cNvSpPr txBox="1"/>
              <p:nvPr/>
            </p:nvSpPr>
            <p:spPr>
              <a:xfrm>
                <a:off x="2075510" y="4747393"/>
                <a:ext cx="2111475" cy="900439"/>
              </a:xfrm>
              <a:prstGeom prst="rect">
                <a:avLst/>
              </a:prstGeom>
              <a:noFill/>
            </p:spPr>
            <p:txBody>
              <a:bodyPr wrap="none" lIns="0" tIns="0" rIns="0" bIns="0" rtlCol="0">
                <a:spAutoFit/>
              </a:bodyPr>
              <a:lstStyle/>
              <a:p>
                <a:pPr algn="ctr"/>
                <a:r>
                  <a:rPr lang="en-US" sz="2800" dirty="0"/>
                  <a:t>Gates</a:t>
                </a:r>
                <a:endParaRPr lang="en-US" sz="2800"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sub>
                      </m:sSub>
                    </m:oMath>
                  </m:oMathPara>
                </a14:m>
                <a:endParaRPr lang="en-US" sz="2800" dirty="0"/>
              </a:p>
            </p:txBody>
          </p:sp>
        </mc:Choice>
        <mc:Fallback xmlns="">
          <p:sp>
            <p:nvSpPr>
              <p:cNvPr id="66" name="TextBox 65">
                <a:extLst>
                  <a:ext uri="{FF2B5EF4-FFF2-40B4-BE49-F238E27FC236}">
                    <a16:creationId xmlns:a16="http://schemas.microsoft.com/office/drawing/2014/main" id="{8026FE8C-AB4E-C36B-EBA7-6103B748C476}"/>
                  </a:ext>
                </a:extLst>
              </p:cNvPr>
              <p:cNvSpPr txBox="1">
                <a:spLocks noRot="1" noChangeAspect="1" noMove="1" noResize="1" noEditPoints="1" noAdjustHandles="1" noChangeArrowheads="1" noChangeShapeType="1" noTextEdit="1"/>
              </p:cNvSpPr>
              <p:nvPr/>
            </p:nvSpPr>
            <p:spPr>
              <a:xfrm>
                <a:off x="2075510" y="4747393"/>
                <a:ext cx="2111475" cy="900439"/>
              </a:xfrm>
              <a:prstGeom prst="rect">
                <a:avLst/>
              </a:prstGeom>
              <a:blipFill>
                <a:blip r:embed="rId8"/>
                <a:stretch>
                  <a:fillRect l="-5389" t="-11111" r="-1198"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4EF9371-1205-606C-A180-BF582D30BF2C}"/>
                  </a:ext>
                </a:extLst>
              </p:cNvPr>
              <p:cNvSpPr txBox="1"/>
              <p:nvPr/>
            </p:nvSpPr>
            <p:spPr>
              <a:xfrm>
                <a:off x="6802429" y="4706988"/>
                <a:ext cx="2028880" cy="558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𝑖𝑂</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𝐺𝑎𝑡</m:t>
                      </m:r>
                      <m:sSub>
                        <m:sSubPr>
                          <m:ctrlPr>
                            <a:rPr lang="en-US" sz="2800" i="1">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𝑒</m:t>
                          </m:r>
                        </m:e>
                        <m:sub>
                          <m:sSub>
                            <m:sSubPr>
                              <m:ctrlPr>
                                <a:rPr lang="en-US" sz="2800" b="0" i="1" smtClean="0">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𝑔</m:t>
                              </m:r>
                            </m:e>
                            <m:sub>
                              <m:r>
                                <a:rPr lang="en-US" sz="2800" b="0" i="1" smtClean="0">
                                  <a:solidFill>
                                    <a:schemeClr val="tx1"/>
                                  </a:solidFill>
                                  <a:latin typeface="Cambria Math" panose="02040503050406030204" pitchFamily="18" charset="0"/>
                                </a:rPr>
                                <m:t>2</m:t>
                              </m:r>
                            </m:sub>
                          </m:sSub>
                        </m:sub>
                      </m:sSub>
                      <m:r>
                        <a:rPr lang="en-US" sz="2800" b="0" i="1">
                          <a:solidFill>
                            <a:schemeClr val="tx1"/>
                          </a:solidFill>
                          <a:latin typeface="Cambria Math" panose="02040503050406030204" pitchFamily="18" charset="0"/>
                        </a:rPr>
                        <m:t>)</m:t>
                      </m:r>
                    </m:oMath>
                  </m:oMathPara>
                </a14:m>
                <a:endParaRPr lang="en-US" sz="2800" i="1" dirty="0">
                  <a:solidFill>
                    <a:schemeClr val="tx1"/>
                  </a:solidFill>
                </a:endParaRPr>
              </a:p>
            </p:txBody>
          </p:sp>
        </mc:Choice>
        <mc:Fallback xmlns="">
          <p:sp>
            <p:nvSpPr>
              <p:cNvPr id="67" name="TextBox 66">
                <a:extLst>
                  <a:ext uri="{FF2B5EF4-FFF2-40B4-BE49-F238E27FC236}">
                    <a16:creationId xmlns:a16="http://schemas.microsoft.com/office/drawing/2014/main" id="{B4EF9371-1205-606C-A180-BF582D30BF2C}"/>
                  </a:ext>
                </a:extLst>
              </p:cNvPr>
              <p:cNvSpPr txBox="1">
                <a:spLocks noRot="1" noChangeAspect="1" noMove="1" noResize="1" noEditPoints="1" noAdjustHandles="1" noChangeArrowheads="1" noChangeShapeType="1" noTextEdit="1"/>
              </p:cNvSpPr>
              <p:nvPr/>
            </p:nvSpPr>
            <p:spPr>
              <a:xfrm>
                <a:off x="6802429" y="4706988"/>
                <a:ext cx="2028880" cy="558230"/>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2BA792D-5413-FC84-63BB-AF4F35127CB4}"/>
                  </a:ext>
                </a:extLst>
              </p:cNvPr>
              <p:cNvSpPr txBox="1"/>
              <p:nvPr/>
            </p:nvSpPr>
            <p:spPr>
              <a:xfrm>
                <a:off x="6840529" y="5517356"/>
                <a:ext cx="2028880" cy="6054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𝑖𝑂</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𝐺𝑎𝑡</m:t>
                      </m:r>
                      <m:sSub>
                        <m:sSubPr>
                          <m:ctrlPr>
                            <a:rPr lang="en-US" sz="2800" i="1">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𝑒</m:t>
                          </m:r>
                        </m:e>
                        <m:sub>
                          <m:sSub>
                            <m:sSubPr>
                              <m:ctrlPr>
                                <a:rPr lang="en-US" sz="2800" b="0" i="1" smtClean="0">
                                  <a:solidFill>
                                    <a:schemeClr val="tx1"/>
                                  </a:solidFill>
                                  <a:latin typeface="Cambria Math" panose="02040503050406030204" pitchFamily="18" charset="0"/>
                                </a:rPr>
                              </m:ctrlPr>
                            </m:sSubPr>
                            <m:e>
                              <m:r>
                                <a:rPr lang="en-US" sz="2800" b="0" i="1">
                                  <a:solidFill>
                                    <a:schemeClr val="tx1"/>
                                  </a:solidFill>
                                  <a:latin typeface="Cambria Math" panose="02040503050406030204" pitchFamily="18" charset="0"/>
                                </a:rPr>
                                <m:t>𝑔</m:t>
                              </m:r>
                            </m:e>
                            <m: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𝐶</m:t>
                              </m:r>
                              <m:r>
                                <a:rPr lang="en-US" sz="2800" b="0" i="1" smtClean="0">
                                  <a:solidFill>
                                    <a:schemeClr val="tx1"/>
                                  </a:solidFill>
                                  <a:latin typeface="Cambria Math" panose="02040503050406030204" pitchFamily="18" charset="0"/>
                                </a:rPr>
                                <m:t>|</m:t>
                              </m:r>
                            </m:sub>
                          </m:sSub>
                        </m:sub>
                      </m:sSub>
                      <m:r>
                        <a:rPr lang="en-US" sz="2800" b="0" i="1">
                          <a:solidFill>
                            <a:schemeClr val="tx1"/>
                          </a:solidFill>
                          <a:latin typeface="Cambria Math" panose="02040503050406030204" pitchFamily="18" charset="0"/>
                        </a:rPr>
                        <m:t>)</m:t>
                      </m:r>
                    </m:oMath>
                  </m:oMathPara>
                </a14:m>
                <a:endParaRPr lang="en-US" sz="2800" i="1" dirty="0">
                  <a:solidFill>
                    <a:schemeClr val="tx1"/>
                  </a:solidFill>
                </a:endParaRPr>
              </a:p>
            </p:txBody>
          </p:sp>
        </mc:Choice>
        <mc:Fallback xmlns="">
          <p:sp>
            <p:nvSpPr>
              <p:cNvPr id="68" name="TextBox 67">
                <a:extLst>
                  <a:ext uri="{FF2B5EF4-FFF2-40B4-BE49-F238E27FC236}">
                    <a16:creationId xmlns:a16="http://schemas.microsoft.com/office/drawing/2014/main" id="{F2BA792D-5413-FC84-63BB-AF4F35127CB4}"/>
                  </a:ext>
                </a:extLst>
              </p:cNvPr>
              <p:cNvSpPr txBox="1">
                <a:spLocks noRot="1" noChangeAspect="1" noMove="1" noResize="1" noEditPoints="1" noAdjustHandles="1" noChangeArrowheads="1" noChangeShapeType="1" noTextEdit="1"/>
              </p:cNvSpPr>
              <p:nvPr/>
            </p:nvSpPr>
            <p:spPr>
              <a:xfrm>
                <a:off x="6840529" y="5517356"/>
                <a:ext cx="2028880" cy="605487"/>
              </a:xfrm>
              <a:prstGeom prst="rect">
                <a:avLst/>
              </a:prstGeom>
              <a:blipFill>
                <a:blip r:embed="rId10"/>
                <a:stretch>
                  <a:fillRect l="-1242" r="-4348"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D9D9DC3-2DC8-3B0A-1A03-49A06F104ACB}"/>
                  </a:ext>
                </a:extLst>
              </p:cNvPr>
              <p:cNvSpPr txBox="1"/>
              <p:nvPr/>
            </p:nvSpPr>
            <p:spPr>
              <a:xfrm>
                <a:off x="6857248" y="5124612"/>
                <a:ext cx="20288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m:t>
                      </m:r>
                    </m:oMath>
                  </m:oMathPara>
                </a14:m>
                <a:endParaRPr lang="en-US" sz="2800" i="1" dirty="0">
                  <a:solidFill>
                    <a:schemeClr val="tx1"/>
                  </a:solidFill>
                </a:endParaRPr>
              </a:p>
            </p:txBody>
          </p:sp>
        </mc:Choice>
        <mc:Fallback xmlns="">
          <p:sp>
            <p:nvSpPr>
              <p:cNvPr id="69" name="TextBox 68">
                <a:extLst>
                  <a:ext uri="{FF2B5EF4-FFF2-40B4-BE49-F238E27FC236}">
                    <a16:creationId xmlns:a16="http://schemas.microsoft.com/office/drawing/2014/main" id="{DD9D9DC3-2DC8-3B0A-1A03-49A06F104ACB}"/>
                  </a:ext>
                </a:extLst>
              </p:cNvPr>
              <p:cNvSpPr txBox="1">
                <a:spLocks noRot="1" noChangeAspect="1" noMove="1" noResize="1" noEditPoints="1" noAdjustHandles="1" noChangeArrowheads="1" noChangeShapeType="1" noTextEdit="1"/>
              </p:cNvSpPr>
              <p:nvPr/>
            </p:nvSpPr>
            <p:spPr>
              <a:xfrm>
                <a:off x="6857248" y="5124612"/>
                <a:ext cx="2028880"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346C7FB-F6EB-80D6-6410-11250F3DFD39}"/>
                  </a:ext>
                </a:extLst>
              </p:cNvPr>
              <p:cNvSpPr txBox="1"/>
              <p:nvPr/>
            </p:nvSpPr>
            <p:spPr>
              <a:xfrm>
                <a:off x="8920087" y="4742909"/>
                <a:ext cx="2290572" cy="861070"/>
              </a:xfrm>
              <a:prstGeom prst="rect">
                <a:avLst/>
              </a:prstGeom>
              <a:noFill/>
            </p:spPr>
            <p:txBody>
              <a:bodyPr wrap="square" anchor="ctr">
                <a:spAutoFit/>
              </a:bodyPr>
              <a:lstStyle/>
              <a:p>
                <a:pPr algn="ctr"/>
                <a:r>
                  <a:rPr lang="en-US" sz="2400" dirty="0">
                    <a:solidFill>
                      <a:schemeClr val="accent1"/>
                    </a:solidFill>
                  </a:rPr>
                  <a:t>Generate </a:t>
                </a:r>
                <a14:m>
                  <m:oMath xmlns:m="http://schemas.openxmlformats.org/officeDocument/2006/math">
                    <m:r>
                      <a:rPr lang="en-US" sz="2400" b="0" i="1" smtClean="0">
                        <a:solidFill>
                          <a:schemeClr val="accent1"/>
                        </a:solidFill>
                        <a:latin typeface="Cambria Math" panose="02040503050406030204" pitchFamily="18" charset="0"/>
                      </a:rPr>
                      <m:t>𝐺𝑎𝑡</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𝑒</m:t>
                        </m:r>
                      </m:e>
                      <m:sub>
                        <m:r>
                          <a:rPr lang="en-US" sz="2400" b="0" i="1" smtClean="0">
                            <a:solidFill>
                              <a:schemeClr val="accent1"/>
                            </a:solidFill>
                            <a:latin typeface="Cambria Math" panose="02040503050406030204" pitchFamily="18" charset="0"/>
                          </a:rPr>
                          <m:t>𝑔</m:t>
                        </m:r>
                      </m:sub>
                    </m:sSub>
                    <m:r>
                      <a:rPr lang="en-US" sz="2400" b="0" i="1" smtClean="0">
                        <a:solidFill>
                          <a:schemeClr val="accent1"/>
                        </a:solidFill>
                        <a:latin typeface="Cambria Math" panose="02040503050406030204" pitchFamily="18" charset="0"/>
                      </a:rPr>
                      <m:t> </m:t>
                    </m:r>
                  </m:oMath>
                </a14:m>
                <a:r>
                  <a:rPr lang="en-US" sz="2400" b="0" dirty="0">
                    <a:solidFill>
                      <a:schemeClr val="accent1"/>
                    </a:solidFill>
                  </a:rPr>
                  <a:t> from </a:t>
                </a:r>
                <a14:m>
                  <m:oMath xmlns:m="http://schemas.openxmlformats.org/officeDocument/2006/math">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𝑀</m:t>
                    </m:r>
                    <m:r>
                      <a:rPr lang="en-US" sz="2400" b="0" i="1" smtClean="0">
                        <a:solidFill>
                          <a:schemeClr val="accent1"/>
                        </a:solidFill>
                        <a:latin typeface="Cambria Math" panose="02040503050406030204" pitchFamily="18" charset="0"/>
                      </a:rPr>
                      <m:t>](⋅,⋅)</m:t>
                    </m:r>
                  </m:oMath>
                </a14:m>
                <a:endParaRPr lang="en-US" sz="2400" dirty="0">
                  <a:solidFill>
                    <a:schemeClr val="accent1"/>
                  </a:solidFill>
                </a:endParaRPr>
              </a:p>
            </p:txBody>
          </p:sp>
        </mc:Choice>
        <mc:Fallback xmlns="">
          <p:sp>
            <p:nvSpPr>
              <p:cNvPr id="72" name="TextBox 71">
                <a:extLst>
                  <a:ext uri="{FF2B5EF4-FFF2-40B4-BE49-F238E27FC236}">
                    <a16:creationId xmlns:a16="http://schemas.microsoft.com/office/drawing/2014/main" id="{2346C7FB-F6EB-80D6-6410-11250F3DFD39}"/>
                  </a:ext>
                </a:extLst>
              </p:cNvPr>
              <p:cNvSpPr txBox="1">
                <a:spLocks noRot="1" noChangeAspect="1" noMove="1" noResize="1" noEditPoints="1" noAdjustHandles="1" noChangeArrowheads="1" noChangeShapeType="1" noTextEdit="1"/>
              </p:cNvSpPr>
              <p:nvPr/>
            </p:nvSpPr>
            <p:spPr>
              <a:xfrm>
                <a:off x="8920087" y="4742909"/>
                <a:ext cx="2290572" cy="861070"/>
              </a:xfrm>
              <a:prstGeom prst="rect">
                <a:avLst/>
              </a:prstGeom>
              <a:blipFill>
                <a:blip r:embed="rId12"/>
                <a:stretch>
                  <a:fillRect l="-3315" t="-2899" r="-2210" b="-15942"/>
                </a:stretch>
              </a:blipFill>
            </p:spPr>
            <p:txBody>
              <a:bodyPr/>
              <a:lstStyle/>
              <a:p>
                <a:r>
                  <a:rPr lang="en-US">
                    <a:noFill/>
                  </a:rPr>
                  <a:t> </a:t>
                </a:r>
              </a:p>
            </p:txBody>
          </p:sp>
        </mc:Fallback>
      </mc:AlternateContent>
    </p:spTree>
    <p:extLst>
      <p:ext uri="{BB962C8B-B14F-4D97-AF65-F5344CB8AC3E}">
        <p14:creationId xmlns:p14="http://schemas.microsoft.com/office/powerpoint/2010/main" val="18879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53" grpId="0" animBg="1"/>
      <p:bldP spid="54" grpId="0"/>
      <p:bldP spid="59" grpId="0"/>
      <p:bldP spid="60" grpId="0" animBg="1"/>
      <p:bldP spid="61" grpId="0"/>
      <p:bldP spid="65" grpId="0" uiExpand="1" build="p" animBg="1"/>
      <p:bldP spid="66" grpId="0"/>
      <p:bldP spid="67" grpId="0"/>
      <p:bldP spid="68" grpId="0"/>
      <p:bldP spid="69" grpId="0"/>
      <p:bldP spid="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D4B5-5F77-6867-5EDC-13E47E9A7398}"/>
              </a:ext>
            </a:extLst>
          </p:cNvPr>
          <p:cNvSpPr>
            <a:spLocks noGrp="1"/>
          </p:cNvSpPr>
          <p:nvPr>
            <p:ph type="title"/>
          </p:nvPr>
        </p:nvSpPr>
        <p:spPr/>
        <p:txBody>
          <a:bodyPr/>
          <a:lstStyle/>
          <a:p>
            <a:r>
              <a:rPr lang="en-US" dirty="0"/>
              <a:t>Efficient Construction</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EE3B6F9-9492-F547-29FB-9BF55BD8F761}"/>
                  </a:ext>
                </a:extLst>
              </p:cNvPr>
              <p:cNvSpPr txBox="1"/>
              <p:nvPr/>
            </p:nvSpPr>
            <p:spPr>
              <a:xfrm>
                <a:off x="1262884" y="2315721"/>
                <a:ext cx="2257221" cy="861774"/>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𝑀</m:t>
                      </m:r>
                    </m:oMath>
                  </m:oMathPara>
                </a14:m>
                <a:endParaRPr lang="en-US" sz="2800" dirty="0"/>
              </a:p>
              <a:p>
                <a:pPr algn="ctr"/>
                <a:r>
                  <a:rPr lang="en-US" sz="2800" b="0" dirty="0"/>
                  <a:t>Turing Machine</a:t>
                </a:r>
                <a:endParaRPr lang="en-US" sz="2800" dirty="0"/>
              </a:p>
            </p:txBody>
          </p:sp>
        </mc:Choice>
        <mc:Fallback>
          <p:sp>
            <p:nvSpPr>
              <p:cNvPr id="4" name="TextBox 3">
                <a:extLst>
                  <a:ext uri="{FF2B5EF4-FFF2-40B4-BE49-F238E27FC236}">
                    <a16:creationId xmlns:a16="http://schemas.microsoft.com/office/drawing/2014/main" id="{9EE3B6F9-9492-F547-29FB-9BF55BD8F761}"/>
                  </a:ext>
                </a:extLst>
              </p:cNvPr>
              <p:cNvSpPr txBox="1">
                <a:spLocks noRot="1" noChangeAspect="1" noMove="1" noResize="1" noEditPoints="1" noAdjustHandles="1" noChangeArrowheads="1" noChangeShapeType="1" noTextEdit="1"/>
              </p:cNvSpPr>
              <p:nvPr/>
            </p:nvSpPr>
            <p:spPr>
              <a:xfrm>
                <a:off x="1262884" y="2315721"/>
                <a:ext cx="2257221" cy="861774"/>
              </a:xfrm>
              <a:prstGeom prst="rect">
                <a:avLst/>
              </a:prstGeom>
              <a:blipFill>
                <a:blip r:embed="rId3"/>
                <a:stretch>
                  <a:fillRect l="-8989" r="-9551" b="-23188"/>
                </a:stretch>
              </a:blipFill>
            </p:spPr>
            <p:txBody>
              <a:bodyPr/>
              <a:lstStyle/>
              <a:p>
                <a:r>
                  <a:rPr lang="en-US">
                    <a:noFill/>
                  </a:rPr>
                  <a:t> </a:t>
                </a:r>
              </a:p>
            </p:txBody>
          </p:sp>
        </mc:Fallback>
      </mc:AlternateContent>
      <p:sp>
        <p:nvSpPr>
          <p:cNvPr id="5" name="Right Arrow 4">
            <a:extLst>
              <a:ext uri="{FF2B5EF4-FFF2-40B4-BE49-F238E27FC236}">
                <a16:creationId xmlns:a16="http://schemas.microsoft.com/office/drawing/2014/main" id="{A3ADFD38-D388-1151-E861-71503EB011CC}"/>
              </a:ext>
            </a:extLst>
          </p:cNvPr>
          <p:cNvSpPr/>
          <p:nvPr/>
        </p:nvSpPr>
        <p:spPr>
          <a:xfrm>
            <a:off x="3565395" y="2344529"/>
            <a:ext cx="1128523" cy="635000"/>
          </a:xfrm>
          <a:prstGeom prst="rightArrow">
            <a:avLst>
              <a:gd name="adj1" fmla="val 3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910FAC66-9C2C-E732-EA2B-43E14F0C4551}"/>
              </a:ext>
            </a:extLst>
          </p:cNvPr>
          <p:cNvSpPr/>
          <p:nvPr/>
        </p:nvSpPr>
        <p:spPr>
          <a:xfrm>
            <a:off x="7095919" y="2347937"/>
            <a:ext cx="1128523" cy="635000"/>
          </a:xfrm>
          <a:prstGeom prst="rightArrow">
            <a:avLst>
              <a:gd name="adj1" fmla="val 3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069A38A-FE90-34C9-7BE4-0104E0D84602}"/>
                  </a:ext>
                </a:extLst>
              </p:cNvPr>
              <p:cNvSpPr txBox="1"/>
              <p:nvPr/>
            </p:nvSpPr>
            <p:spPr>
              <a:xfrm>
                <a:off x="5024118" y="2446585"/>
                <a:ext cx="1830501"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𝑈𝐺𝑎𝑡𝑒</m:t>
                      </m:r>
                      <m:r>
                        <a:rPr lang="en-US" sz="2800" b="0" i="1" smtClean="0">
                          <a:latin typeface="Cambria Math" panose="02040503050406030204" pitchFamily="18" charset="0"/>
                        </a:rPr>
                        <m:t>(⋅,⋅,⋅)</m:t>
                      </m:r>
                    </m:oMath>
                  </m:oMathPara>
                </a14:m>
                <a:endParaRPr lang="en-US" sz="2800" dirty="0"/>
              </a:p>
            </p:txBody>
          </p:sp>
        </mc:Choice>
        <mc:Fallback>
          <p:sp>
            <p:nvSpPr>
              <p:cNvPr id="7" name="TextBox 6">
                <a:extLst>
                  <a:ext uri="{FF2B5EF4-FFF2-40B4-BE49-F238E27FC236}">
                    <a16:creationId xmlns:a16="http://schemas.microsoft.com/office/drawing/2014/main" id="{7069A38A-FE90-34C9-7BE4-0104E0D84602}"/>
                  </a:ext>
                </a:extLst>
              </p:cNvPr>
              <p:cNvSpPr txBox="1">
                <a:spLocks noRot="1" noChangeAspect="1" noMove="1" noResize="1" noEditPoints="1" noAdjustHandles="1" noChangeArrowheads="1" noChangeShapeType="1" noTextEdit="1"/>
              </p:cNvSpPr>
              <p:nvPr/>
            </p:nvSpPr>
            <p:spPr>
              <a:xfrm>
                <a:off x="5024118" y="2446585"/>
                <a:ext cx="1830501" cy="430887"/>
              </a:xfrm>
              <a:prstGeom prst="rect">
                <a:avLst/>
              </a:prstGeom>
              <a:blipFill>
                <a:blip r:embed="rId4"/>
                <a:stretch>
                  <a:fillRect l="-6207" r="-4138" b="-3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D7EAF8A-F7ED-C65D-BB6F-F8ED3B647A9E}"/>
                  </a:ext>
                </a:extLst>
              </p:cNvPr>
              <p:cNvSpPr txBox="1"/>
              <p:nvPr/>
            </p:nvSpPr>
            <p:spPr>
              <a:xfrm>
                <a:off x="8685725" y="2441157"/>
                <a:ext cx="1744708"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𝑖𝑂</m:t>
                      </m:r>
                      <m:r>
                        <a:rPr lang="en-US" sz="2800" b="0" i="1" smtClean="0">
                          <a:latin typeface="Cambria Math" panose="02040503050406030204" pitchFamily="18" charset="0"/>
                        </a:rPr>
                        <m:t>(</m:t>
                      </m:r>
                      <m:r>
                        <a:rPr lang="en-US" sz="2800" b="0" i="1" smtClean="0">
                          <a:latin typeface="Cambria Math" panose="02040503050406030204" pitchFamily="18" charset="0"/>
                        </a:rPr>
                        <m:t>𝑈𝐺𝑎𝑡𝑒</m:t>
                      </m:r>
                      <m:r>
                        <a:rPr lang="en-US" sz="2800" b="0" i="1" smtClean="0">
                          <a:latin typeface="Cambria Math" panose="02040503050406030204" pitchFamily="18" charset="0"/>
                        </a:rPr>
                        <m:t>)</m:t>
                      </m:r>
                    </m:oMath>
                  </m:oMathPara>
                </a14:m>
                <a:endParaRPr lang="en-US" sz="2800" dirty="0"/>
              </a:p>
            </p:txBody>
          </p:sp>
        </mc:Choice>
        <mc:Fallback>
          <p:sp>
            <p:nvSpPr>
              <p:cNvPr id="8" name="TextBox 7">
                <a:extLst>
                  <a:ext uri="{FF2B5EF4-FFF2-40B4-BE49-F238E27FC236}">
                    <a16:creationId xmlns:a16="http://schemas.microsoft.com/office/drawing/2014/main" id="{CD7EAF8A-F7ED-C65D-BB6F-F8ED3B647A9E}"/>
                  </a:ext>
                </a:extLst>
              </p:cNvPr>
              <p:cNvSpPr txBox="1">
                <a:spLocks noRot="1" noChangeAspect="1" noMove="1" noResize="1" noEditPoints="1" noAdjustHandles="1" noChangeArrowheads="1" noChangeShapeType="1" noTextEdit="1"/>
              </p:cNvSpPr>
              <p:nvPr/>
            </p:nvSpPr>
            <p:spPr>
              <a:xfrm>
                <a:off x="8685725" y="2441157"/>
                <a:ext cx="1744708" cy="430887"/>
              </a:xfrm>
              <a:prstGeom prst="rect">
                <a:avLst/>
              </a:prstGeom>
              <a:blipFill>
                <a:blip r:embed="rId5"/>
                <a:stretch>
                  <a:fillRect l="-7246" t="-2857" r="-4348" b="-3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2A2954B-52F5-4061-908F-C077EB5217B3}"/>
                  </a:ext>
                </a:extLst>
              </p:cNvPr>
              <p:cNvSpPr txBox="1"/>
              <p:nvPr/>
            </p:nvSpPr>
            <p:spPr>
              <a:xfrm>
                <a:off x="3146295" y="3627941"/>
                <a:ext cx="6162805" cy="1969065"/>
              </a:xfrm>
              <a:prstGeom prst="rect">
                <a:avLst/>
              </a:prstGeom>
              <a:noFill/>
              <a:ln w="25400">
                <a:solidFill>
                  <a:schemeClr val="accent1">
                    <a:shade val="50000"/>
                  </a:schemeClr>
                </a:solidFill>
              </a:ln>
            </p:spPr>
            <p:txBody>
              <a:bodyPr wrap="square">
                <a:spAutoFit/>
              </a:bodyPr>
              <a:lstStyle/>
              <a:p>
                <a:pPr algn="ctr"/>
                <a:r>
                  <a:rPr lang="en-US" sz="2400" b="1" u="sng" dirty="0"/>
                  <a:t>“Uniform” Gate</a:t>
                </a:r>
                <a:r>
                  <a:rPr lang="en-US" sz="2400" u="sng" dirty="0"/>
                  <a:t> </a:t>
                </a:r>
                <a14:m>
                  <m:oMath xmlns:m="http://schemas.openxmlformats.org/officeDocument/2006/math">
                    <m:r>
                      <a:rPr lang="en-US" sz="2400" b="0" i="1" u="sng" smtClean="0">
                        <a:solidFill>
                          <a:schemeClr val="tx1"/>
                        </a:solidFill>
                        <a:latin typeface="Cambria Math" panose="02040503050406030204" pitchFamily="18" charset="0"/>
                      </a:rPr>
                      <m:t>𝑈𝐺𝑎𝑡𝑒</m:t>
                    </m:r>
                    <m:r>
                      <a:rPr lang="en-US" sz="2400" b="0" i="1" u="sng" smtClean="0">
                        <a:solidFill>
                          <a:schemeClr val="tx1"/>
                        </a:solidFill>
                        <a:latin typeface="Cambria Math" panose="02040503050406030204" pitchFamily="18" charset="0"/>
                      </a:rPr>
                      <m:t>(</m:t>
                    </m:r>
                    <m:r>
                      <a:rPr lang="en-US" sz="2400" b="0" i="1" u="sng" smtClean="0">
                        <a:solidFill>
                          <a:schemeClr val="tx1"/>
                        </a:solidFill>
                        <a:latin typeface="Cambria Math" panose="02040503050406030204" pitchFamily="18" charset="0"/>
                      </a:rPr>
                      <m:t>𝑛</m:t>
                    </m:r>
                    <m:r>
                      <a:rPr lang="en-US" sz="2400" b="0" i="1" u="sng" smtClean="0">
                        <a:solidFill>
                          <a:schemeClr val="tx1"/>
                        </a:solidFill>
                        <a:latin typeface="Cambria Math" panose="02040503050406030204" pitchFamily="18" charset="0"/>
                      </a:rPr>
                      <m:t>,</m:t>
                    </m:r>
                    <m:r>
                      <a:rPr lang="en-US" sz="2400" b="0" i="1" u="sng" smtClean="0">
                        <a:solidFill>
                          <a:schemeClr val="tx1"/>
                        </a:solidFill>
                        <a:latin typeface="Cambria Math" panose="02040503050406030204" pitchFamily="18" charset="0"/>
                      </a:rPr>
                      <m:t>𝑖</m:t>
                    </m:r>
                    <m:r>
                      <a:rPr lang="en-US" sz="2400" b="0" i="1" u="sng" smtClean="0">
                        <a:solidFill>
                          <a:schemeClr val="tx1"/>
                        </a:solidFill>
                        <a:latin typeface="Cambria Math" panose="02040503050406030204" pitchFamily="18" charset="0"/>
                      </a:rPr>
                      <m:t>, </m:t>
                    </m:r>
                    <m:r>
                      <a:rPr lang="en-US" sz="2400" b="0" i="1" u="sng" smtClean="0">
                        <a:solidFill>
                          <a:schemeClr val="tx1"/>
                        </a:solidFill>
                        <a:latin typeface="Cambria Math" panose="02040503050406030204" pitchFamily="18" charset="0"/>
                      </a:rPr>
                      <m:t>𝑖𝑛𝑝𝑢𝑡</m:t>
                    </m:r>
                    <m:r>
                      <a:rPr lang="en-US" sz="2400" b="0" i="1" u="sng" smtClean="0">
                        <a:solidFill>
                          <a:schemeClr val="tx1"/>
                        </a:solidFill>
                        <a:latin typeface="Cambria Math" panose="02040503050406030204" pitchFamily="18" charset="0"/>
                      </a:rPr>
                      <m:t>′)</m:t>
                    </m:r>
                  </m:oMath>
                </a14:m>
                <a:endParaRPr lang="en-US" sz="2400" u="sng" dirty="0">
                  <a:solidFill>
                    <a:schemeClr val="tx1"/>
                  </a:solidFill>
                </a:endParaRPr>
              </a:p>
              <a:p>
                <a:r>
                  <a:rPr lang="en-US" sz="2400" dirty="0">
                    <a:solidFill>
                      <a:schemeClr val="tx1"/>
                    </a:solidFill>
                  </a:rPr>
                  <a:t>	Get description of </a:t>
                </a:r>
                <a14:m>
                  <m:oMath xmlns:m="http://schemas.openxmlformats.org/officeDocument/2006/math">
                    <m:r>
                      <a:rPr lang="en-US" sz="2400" i="1" dirty="0" smtClean="0">
                        <a:solidFill>
                          <a:schemeClr val="tx1"/>
                        </a:solidFill>
                        <a:latin typeface="Cambria Math" panose="02040503050406030204" pitchFamily="18" charset="0"/>
                      </a:rPr>
                      <m:t>𝑖</m:t>
                    </m:r>
                  </m:oMath>
                </a14:m>
                <a:r>
                  <a:rPr lang="en-US" sz="2400" dirty="0">
                    <a:solidFill>
                      <a:schemeClr val="tx1"/>
                    </a:solidFill>
                  </a:rPr>
                  <a:t>-</a:t>
                </a:r>
                <a:r>
                  <a:rPr lang="en-US" sz="2400" dirty="0" err="1">
                    <a:solidFill>
                      <a:schemeClr val="tx1"/>
                    </a:solidFill>
                  </a:rPr>
                  <a:t>th</a:t>
                </a:r>
                <a:r>
                  <a:rPr lang="en-US" sz="2400" dirty="0">
                    <a:solidFill>
                      <a:schemeClr val="tx1"/>
                    </a:solidFill>
                  </a:rPr>
                  <a:t> gate:</a:t>
                </a:r>
              </a:p>
              <a:p>
                <a:r>
                  <a:rPr lang="en-US" sz="2400" dirty="0"/>
                  <a:t>		</a:t>
                </a:r>
                <a14:m>
                  <m:oMath xmlns:m="http://schemas.openxmlformats.org/officeDocument/2006/math">
                    <m:r>
                      <a:rPr lang="en-US" sz="2400" b="0" i="1" smtClean="0">
                        <a:latin typeface="Cambria Math" panose="02040503050406030204" pitchFamily="18" charset="0"/>
                      </a:rPr>
                      <m:t>𝑔</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𝑀</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𝑖</m:t>
                        </m:r>
                      </m:e>
                    </m:d>
                  </m:oMath>
                </a14:m>
                <a:endParaRPr lang="en-US" sz="2400" b="0" dirty="0"/>
              </a:p>
              <a:p>
                <a:r>
                  <a:rPr lang="en-US" sz="2400" dirty="0">
                    <a:solidFill>
                      <a:schemeClr val="tx1"/>
                    </a:solidFill>
                  </a:rPr>
                  <a:t>	Compute and output</a:t>
                </a:r>
              </a:p>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𝐺𝑎𝑡</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chemeClr val="tx1"/>
                              </a:solidFill>
                              <a:latin typeface="Cambria Math" panose="02040503050406030204" pitchFamily="18" charset="0"/>
                            </a:rPr>
                            <m:t>𝑔</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𝑖𝑛𝑝𝑢𝑡</m:t>
                      </m:r>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p:sp>
            <p:nvSpPr>
              <p:cNvPr id="9" name="TextBox 8">
                <a:extLst>
                  <a:ext uri="{FF2B5EF4-FFF2-40B4-BE49-F238E27FC236}">
                    <a16:creationId xmlns:a16="http://schemas.microsoft.com/office/drawing/2014/main" id="{12A2954B-52F5-4061-908F-C077EB5217B3}"/>
                  </a:ext>
                </a:extLst>
              </p:cNvPr>
              <p:cNvSpPr txBox="1">
                <a:spLocks noRot="1" noChangeAspect="1" noMove="1" noResize="1" noEditPoints="1" noAdjustHandles="1" noChangeArrowheads="1" noChangeShapeType="1" noTextEdit="1"/>
              </p:cNvSpPr>
              <p:nvPr/>
            </p:nvSpPr>
            <p:spPr>
              <a:xfrm>
                <a:off x="3146295" y="3627941"/>
                <a:ext cx="6162805" cy="1969065"/>
              </a:xfrm>
              <a:prstGeom prst="rect">
                <a:avLst/>
              </a:prstGeom>
              <a:blipFill>
                <a:blip r:embed="rId6"/>
                <a:stretch>
                  <a:fillRect t="-1266" b="-1899"/>
                </a:stretch>
              </a:blipFill>
              <a:ln w="25400">
                <a:solidFill>
                  <a:schemeClr val="accent1">
                    <a:shade val="50000"/>
                  </a:schemeClr>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9CA23130-940F-251A-AC01-67A4AF3A82EA}"/>
              </a:ext>
            </a:extLst>
          </p:cNvPr>
          <p:cNvSpPr txBox="1"/>
          <p:nvPr/>
        </p:nvSpPr>
        <p:spPr>
          <a:xfrm>
            <a:off x="8129001" y="1618447"/>
            <a:ext cx="2858155" cy="430887"/>
          </a:xfrm>
          <a:prstGeom prst="rect">
            <a:avLst/>
          </a:prstGeom>
          <a:noFill/>
        </p:spPr>
        <p:txBody>
          <a:bodyPr wrap="none" lIns="0" tIns="0" rIns="0" bIns="0" rtlCol="0">
            <a:spAutoFit/>
          </a:bodyPr>
          <a:lstStyle/>
          <a:p>
            <a:pPr algn="ctr"/>
            <a:r>
              <a:rPr lang="en-US" sz="2800" dirty="0"/>
              <a:t>(</a:t>
            </a:r>
            <a:r>
              <a:rPr lang="en-US" sz="2800" dirty="0" err="1"/>
              <a:t>iO</a:t>
            </a:r>
            <a:r>
              <a:rPr lang="en-US" sz="2800" dirty="0"/>
              <a:t> for small circuit)</a:t>
            </a:r>
          </a:p>
        </p:txBody>
      </p:sp>
    </p:spTree>
    <p:extLst>
      <p:ext uri="{BB962C8B-B14F-4D97-AF65-F5344CB8AC3E}">
        <p14:creationId xmlns:p14="http://schemas.microsoft.com/office/powerpoint/2010/main" val="371938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9"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8FA8-3B84-A327-D50B-CC28278FD191}"/>
              </a:ext>
            </a:extLst>
          </p:cNvPr>
          <p:cNvSpPr>
            <a:spLocks noGrp="1"/>
          </p:cNvSpPr>
          <p:nvPr>
            <p:ph type="title"/>
          </p:nvPr>
        </p:nvSpPr>
        <p:spPr/>
        <p:txBody>
          <a:bodyPr/>
          <a:lstStyle/>
          <a:p>
            <a:r>
              <a:rPr lang="en-US" dirty="0"/>
              <a:t>Future Directions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3F19C42-EA3B-E173-813A-2E35766DA4DA}"/>
                  </a:ext>
                </a:extLst>
              </p:cNvPr>
              <p:cNvSpPr>
                <a:spLocks noGrp="1"/>
              </p:cNvSpPr>
              <p:nvPr>
                <p:ph idx="1"/>
              </p:nvPr>
            </p:nvSpPr>
            <p:spPr>
              <a:xfrm>
                <a:off x="838200" y="1825625"/>
                <a:ext cx="10515600" cy="3869322"/>
              </a:xfrm>
            </p:spPr>
            <p:txBody>
              <a:bodyPr>
                <a:normAutofit/>
              </a:bodyPr>
              <a:lstStyle/>
              <a:p>
                <a:r>
                  <a:rPr lang="en-US" dirty="0"/>
                  <a:t>iO for Turing machines with proof of equivalence in </a:t>
                </a:r>
                <a14:m>
                  <m:oMath xmlns:m="http://schemas.openxmlformats.org/officeDocument/2006/math">
                    <m:r>
                      <a:rPr lang="en-US" i="1" dirty="0" smtClean="0">
                        <a:latin typeface="Cambria Math" panose="02040503050406030204" pitchFamily="18" charset="0"/>
                      </a:rPr>
                      <m:t>𝑍𝐹𝐶</m:t>
                    </m:r>
                  </m:oMath>
                </a14:m>
                <a:r>
                  <a:rPr lang="en-US" dirty="0"/>
                  <a:t>?</a:t>
                </a:r>
              </a:p>
              <a:p>
                <a:pPr marL="0" indent="0">
                  <a:buNone/>
                </a:pPr>
                <a:r>
                  <a:rPr lang="en-US" dirty="0"/>
                  <a:t>      </a:t>
                </a:r>
                <a:r>
                  <a:rPr lang="en-US" dirty="0" err="1"/>
                  <a:t>iO</a:t>
                </a:r>
                <a:r>
                  <a:rPr lang="en-US" dirty="0"/>
                  <a:t> for Turing machines for other logic systems, e.g., Buss’s theory?</a:t>
                </a:r>
              </a:p>
              <a:p>
                <a:pPr marL="0" indent="0">
                  <a:buNone/>
                </a:pPr>
                <a:r>
                  <a:rPr lang="en-US" dirty="0"/>
                  <a:t>	Can we use other proof notions e.g. interactive proof systems?</a:t>
                </a:r>
              </a:p>
              <a:p>
                <a:pPr marL="0" indent="0">
                  <a:buNone/>
                </a:pPr>
                <a:r>
                  <a:rPr lang="en-US" dirty="0"/>
                  <a:t>   	     Unprovability of cryptographic problems?</a:t>
                </a:r>
              </a:p>
            </p:txBody>
          </p:sp>
        </mc:Choice>
        <mc:Fallback>
          <p:sp>
            <p:nvSpPr>
              <p:cNvPr id="3" name="Content Placeholder 2">
                <a:extLst>
                  <a:ext uri="{FF2B5EF4-FFF2-40B4-BE49-F238E27FC236}">
                    <a16:creationId xmlns:a16="http://schemas.microsoft.com/office/drawing/2014/main" id="{93F19C42-EA3B-E173-813A-2E35766DA4DA}"/>
                  </a:ext>
                </a:extLst>
              </p:cNvPr>
              <p:cNvSpPr>
                <a:spLocks noGrp="1" noRot="1" noChangeAspect="1" noMove="1" noResize="1" noEditPoints="1" noAdjustHandles="1" noChangeArrowheads="1" noChangeShapeType="1" noTextEdit="1"/>
              </p:cNvSpPr>
              <p:nvPr>
                <p:ph idx="1"/>
              </p:nvPr>
            </p:nvSpPr>
            <p:spPr>
              <a:xfrm>
                <a:off x="838200" y="1825625"/>
                <a:ext cx="10515600" cy="3869322"/>
              </a:xfrm>
              <a:blipFill>
                <a:blip r:embed="rId3"/>
                <a:stretch>
                  <a:fillRect l="-1086" t="-2614"/>
                </a:stretch>
              </a:blipFill>
            </p:spPr>
            <p:txBody>
              <a:bodyPr/>
              <a:lstStyle/>
              <a:p>
                <a:r>
                  <a:rPr lang="en-US">
                    <a:noFill/>
                  </a:rPr>
                  <a:t> </a:t>
                </a:r>
              </a:p>
            </p:txBody>
          </p:sp>
        </mc:Fallback>
      </mc:AlternateContent>
    </p:spTree>
    <p:extLst>
      <p:ext uri="{BB962C8B-B14F-4D97-AF65-F5344CB8AC3E}">
        <p14:creationId xmlns:p14="http://schemas.microsoft.com/office/powerpoint/2010/main" val="32565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3747069-CEA7-2D5E-608C-75D212FA47C5}"/>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𝛿</m:t>
                    </m:r>
                  </m:oMath>
                </a14:m>
                <a:r>
                  <a:rPr lang="en-US" dirty="0"/>
                  <a:t>-Equivalence via</a:t>
                </a:r>
                <a14:m>
                  <m:oMath xmlns:m="http://schemas.openxmlformats.org/officeDocument/2006/math">
                    <m:r>
                      <a:rPr lang="en-US" b="0" i="0" dirty="0" smtClean="0">
                        <a:latin typeface="Cambria Math" panose="02040503050406030204" pitchFamily="18" charset="0"/>
                      </a:rPr>
                      <m:t> </m:t>
                    </m:r>
                    <m:r>
                      <a:rPr lang="en-US" i="1" dirty="0">
                        <a:latin typeface="Cambria Math" panose="02040503050406030204" pitchFamily="18" charset="0"/>
                      </a:rPr>
                      <m:t>ℰℱ</m:t>
                    </m:r>
                  </m:oMath>
                </a14:m>
                <a:r>
                  <a:rPr lang="en-US" dirty="0"/>
                  <a:t>-Proofs</a:t>
                </a:r>
              </a:p>
            </p:txBody>
          </p:sp>
        </mc:Choice>
        <mc:Fallback xmlns="">
          <p:sp>
            <p:nvSpPr>
              <p:cNvPr id="2" name="Title 1">
                <a:extLst>
                  <a:ext uri="{FF2B5EF4-FFF2-40B4-BE49-F238E27FC236}">
                    <a16:creationId xmlns:a16="http://schemas.microsoft.com/office/drawing/2014/main" id="{53747069-CEA7-2D5E-608C-75D212FA47C5}"/>
                  </a:ext>
                </a:extLst>
              </p:cNvPr>
              <p:cNvSpPr>
                <a:spLocks noGrp="1" noRot="1" noChangeAspect="1" noMove="1" noResize="1" noEditPoints="1" noAdjustHandles="1" noChangeArrowheads="1" noChangeShapeType="1" noTextEdit="1"/>
              </p:cNvSpPr>
              <p:nvPr>
                <p:ph type="title"/>
              </p:nvPr>
            </p:nvSpPr>
            <p:spPr>
              <a:blipFill>
                <a:blip r:embed="rId2"/>
                <a:stretch>
                  <a:fillRect l="-1086"/>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88272893-7774-2926-C987-BF91AA12F5B8}"/>
              </a:ext>
            </a:extLst>
          </p:cNvPr>
          <p:cNvSpPr>
            <a:spLocks noGrp="1"/>
          </p:cNvSpPr>
          <p:nvPr>
            <p:ph idx="1"/>
          </p:nvPr>
        </p:nvSpPr>
        <p:spPr>
          <a:xfrm>
            <a:off x="2099469" y="1825625"/>
            <a:ext cx="1549400" cy="612775"/>
          </a:xfrm>
        </p:spPr>
        <p:txBody>
          <a:bodyPr/>
          <a:lstStyle/>
          <a:p>
            <a:r>
              <a:rPr lang="en-US" b="1" u="sng" dirty="0">
                <a:solidFill>
                  <a:srgbClr val="0070C0"/>
                </a:solidFill>
              </a:rPr>
              <a:t>Recall:</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555F958-2772-496F-3E8A-5D81A5AB87D3}"/>
                  </a:ext>
                </a:extLst>
              </p:cNvPr>
              <p:cNvSpPr txBox="1">
                <a:spLocks/>
              </p:cNvSpPr>
              <p:nvPr/>
            </p:nvSpPr>
            <p:spPr>
              <a:xfrm>
                <a:off x="3077368" y="1825624"/>
                <a:ext cx="8602663"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r>
                      <a:rPr lang="en-US"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m:t>
                    </m:r>
                    <m:r>
                      <a:rPr lang="en-US"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rPr>
                          <m:t>,  </m:t>
                        </m:r>
                        <m:r>
                          <a:rPr lang="en-US" i="1">
                            <a:latin typeface="Cambria Math" panose="02040503050406030204" pitchFamily="18" charset="0"/>
                          </a:rPr>
                          <m:t>𝜃</m:t>
                        </m:r>
                      </m:e>
                      <m:sub>
                        <m:r>
                          <a:rPr lang="en-US" i="1">
                            <a:latin typeface="Cambria Math" panose="02040503050406030204" pitchFamily="18" charset="0"/>
                          </a:rPr>
                          <m:t>ℓ</m:t>
                        </m:r>
                      </m:sub>
                    </m:sSub>
                  </m:oMath>
                </a14:m>
                <a:r>
                  <a:rPr lang="en-US" dirty="0"/>
                  <a:t> : an </a:t>
                </a:r>
                <a14:m>
                  <m:oMath xmlns:m="http://schemas.openxmlformats.org/officeDocument/2006/math">
                    <m:r>
                      <a:rPr lang="en-US" i="1" dirty="0">
                        <a:latin typeface="Cambria Math" panose="02040503050406030204" pitchFamily="18" charset="0"/>
                      </a:rPr>
                      <m:t>ℰℱ</m:t>
                    </m:r>
                  </m:oMath>
                </a14:m>
                <a:r>
                  <a:rPr lang="en-US" i="1" dirty="0"/>
                  <a:t>-</a:t>
                </a:r>
                <a:r>
                  <a:rPr lang="en-US" dirty="0"/>
                  <a:t>proof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p:txBody>
          </p:sp>
        </mc:Choice>
        <mc:Fallback xmlns="">
          <p:sp>
            <p:nvSpPr>
              <p:cNvPr id="4" name="Content Placeholder 2">
                <a:extLst>
                  <a:ext uri="{FF2B5EF4-FFF2-40B4-BE49-F238E27FC236}">
                    <a16:creationId xmlns:a16="http://schemas.microsoft.com/office/drawing/2014/main" id="{2555F958-2772-496F-3E8A-5D81A5AB87D3}"/>
                  </a:ext>
                </a:extLst>
              </p:cNvPr>
              <p:cNvSpPr txBox="1">
                <a:spLocks noRot="1" noChangeAspect="1" noMove="1" noResize="1" noEditPoints="1" noAdjustHandles="1" noChangeArrowheads="1" noChangeShapeType="1" noTextEdit="1"/>
              </p:cNvSpPr>
              <p:nvPr/>
            </p:nvSpPr>
            <p:spPr>
              <a:xfrm>
                <a:off x="3077368" y="1825624"/>
                <a:ext cx="8602663" cy="612775"/>
              </a:xfrm>
              <a:prstGeom prst="rect">
                <a:avLst/>
              </a:prstGeom>
              <a:blipFill>
                <a:blip r:embed="rId3"/>
                <a:stretch>
                  <a:fillRect t="-16327" b="-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79BC056C-B283-84C2-B916-8CE76EE47F37}"/>
                  </a:ext>
                </a:extLst>
              </p:cNvPr>
              <p:cNvSpPr txBox="1">
                <a:spLocks/>
              </p:cNvSpPr>
              <p:nvPr/>
            </p:nvSpPr>
            <p:spPr>
              <a:xfrm>
                <a:off x="3928269" y="2573335"/>
                <a:ext cx="5774531" cy="1552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u="sng" dirty="0"/>
                  <a:t>Local:</a:t>
                </a:r>
                <a:r>
                  <a:rPr lang="en-US" i="1" dirty="0"/>
                  <a:t>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𝑖</m:t>
                        </m:r>
                      </m:sub>
                    </m:sSub>
                  </m:oMath>
                </a14:m>
                <a:r>
                  <a:rPr lang="en-US" i="1" dirty="0"/>
                  <a:t> follows from</a:t>
                </a:r>
              </a:p>
              <a:p>
                <a:r>
                  <a:rPr lang="en-US" dirty="0"/>
                  <a:t>Axiom</a:t>
                </a:r>
              </a:p>
              <a:p>
                <a:r>
                  <a:rPr lang="en-US" dirty="0"/>
                  <a:t>Modus Ponens</a:t>
                </a:r>
              </a:p>
            </p:txBody>
          </p:sp>
        </mc:Choice>
        <mc:Fallback xmlns="">
          <p:sp>
            <p:nvSpPr>
              <p:cNvPr id="5" name="Content Placeholder 2">
                <a:extLst>
                  <a:ext uri="{FF2B5EF4-FFF2-40B4-BE49-F238E27FC236}">
                    <a16:creationId xmlns:a16="http://schemas.microsoft.com/office/drawing/2014/main" id="{79BC056C-B283-84C2-B916-8CE76EE47F37}"/>
                  </a:ext>
                </a:extLst>
              </p:cNvPr>
              <p:cNvSpPr txBox="1">
                <a:spLocks noRot="1" noChangeAspect="1" noMove="1" noResize="1" noEditPoints="1" noAdjustHandles="1" noChangeArrowheads="1" noChangeShapeType="1" noTextEdit="1"/>
              </p:cNvSpPr>
              <p:nvPr/>
            </p:nvSpPr>
            <p:spPr>
              <a:xfrm>
                <a:off x="3928269" y="2573335"/>
                <a:ext cx="5774531" cy="1552574"/>
              </a:xfrm>
              <a:prstGeom prst="rect">
                <a:avLst/>
              </a:prstGeom>
              <a:blipFill>
                <a:blip r:embed="rId4"/>
                <a:stretch>
                  <a:fillRect l="-2193" t="-6504"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6BD0ACE-3EF8-5520-FD34-1EDDBCFEC555}"/>
                  </a:ext>
                </a:extLst>
              </p:cNvPr>
              <p:cNvSpPr txBox="1">
                <a:spLocks/>
              </p:cNvSpPr>
              <p:nvPr/>
            </p:nvSpPr>
            <p:spPr>
              <a:xfrm>
                <a:off x="1028700" y="5440359"/>
                <a:ext cx="9876631" cy="7461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0" dirty="0">
                    <a:solidFill>
                      <a:srgbClr val="FF0000"/>
                    </a:solidFill>
                  </a:rPr>
                  <a:t> Change </a:t>
                </a:r>
                <a14:m>
                  <m:oMath xmlns:m="http://schemas.openxmlformats.org/officeDocument/2006/math">
                    <m:sSub>
                      <m:sSubPr>
                        <m:ctrlPr>
                          <a:rPr lang="en-US" sz="2600" b="0" i="1" smtClean="0">
                            <a:solidFill>
                              <a:srgbClr val="FF0000"/>
                            </a:solidFill>
                            <a:latin typeface="Cambria Math" panose="02040503050406030204" pitchFamily="18" charset="0"/>
                          </a:rPr>
                        </m:ctrlPr>
                      </m:sSubPr>
                      <m:e>
                        <m:r>
                          <a:rPr lang="en-US" sz="2600" b="0" i="1" smtClean="0">
                            <a:solidFill>
                              <a:srgbClr val="FF0000"/>
                            </a:solidFill>
                            <a:latin typeface="Cambria Math" panose="02040503050406030204" pitchFamily="18" charset="0"/>
                          </a:rPr>
                          <m:t>𝐶</m:t>
                        </m:r>
                      </m:e>
                      <m:sub>
                        <m:r>
                          <a:rPr lang="en-US" sz="2600" b="0" i="1" smtClean="0">
                            <a:solidFill>
                              <a:srgbClr val="FF0000"/>
                            </a:solidFill>
                            <a:latin typeface="Cambria Math" panose="02040503050406030204" pitchFamily="18" charset="0"/>
                          </a:rPr>
                          <m:t>0</m:t>
                        </m:r>
                      </m:sub>
                    </m:sSub>
                    <m:r>
                      <a:rPr lang="en-US" sz="2600" b="0" i="1" smtClean="0">
                        <a:solidFill>
                          <a:srgbClr val="FF0000"/>
                        </a:solidFill>
                        <a:latin typeface="Cambria Math" panose="02040503050406030204" pitchFamily="18" charset="0"/>
                      </a:rPr>
                      <m:t>→</m:t>
                    </m:r>
                    <m:sSub>
                      <m:sSubPr>
                        <m:ctrlPr>
                          <a:rPr lang="en-US" sz="2600" b="0" i="1" smtClean="0">
                            <a:solidFill>
                              <a:srgbClr val="FF0000"/>
                            </a:solidFill>
                            <a:latin typeface="Cambria Math" panose="02040503050406030204" pitchFamily="18" charset="0"/>
                          </a:rPr>
                        </m:ctrlPr>
                      </m:sSubPr>
                      <m:e>
                        <m:r>
                          <a:rPr lang="en-US" sz="2600" b="0" i="1" smtClean="0">
                            <a:solidFill>
                              <a:srgbClr val="FF0000"/>
                            </a:solidFill>
                            <a:latin typeface="Cambria Math" panose="02040503050406030204" pitchFamily="18" charset="0"/>
                          </a:rPr>
                          <m:t>𝐶</m:t>
                        </m:r>
                      </m:e>
                      <m:sub>
                        <m:r>
                          <a:rPr lang="en-US" sz="2600" b="0" i="1" smtClean="0">
                            <a:solidFill>
                              <a:srgbClr val="FF0000"/>
                            </a:solidFill>
                            <a:latin typeface="Cambria Math" panose="02040503050406030204" pitchFamily="18" charset="0"/>
                          </a:rPr>
                          <m:t>1</m:t>
                        </m:r>
                      </m:sub>
                    </m:sSub>
                  </m:oMath>
                </a14:m>
                <a:r>
                  <a:rPr lang="en-US" sz="2600" dirty="0">
                    <a:solidFill>
                      <a:srgbClr val="FF0000"/>
                    </a:solidFill>
                  </a:rPr>
                  <a:t> via several stages, each stage changes a little.</a:t>
                </a:r>
              </a:p>
            </p:txBody>
          </p:sp>
        </mc:Choice>
        <mc:Fallback xmlns="">
          <p:sp>
            <p:nvSpPr>
              <p:cNvPr id="6" name="Content Placeholder 2">
                <a:extLst>
                  <a:ext uri="{FF2B5EF4-FFF2-40B4-BE49-F238E27FC236}">
                    <a16:creationId xmlns:a16="http://schemas.microsoft.com/office/drawing/2014/main" id="{06BD0ACE-3EF8-5520-FD34-1EDDBCFEC555}"/>
                  </a:ext>
                </a:extLst>
              </p:cNvPr>
              <p:cNvSpPr txBox="1">
                <a:spLocks noRot="1" noChangeAspect="1" noMove="1" noResize="1" noEditPoints="1" noAdjustHandles="1" noChangeArrowheads="1" noChangeShapeType="1" noTextEdit="1"/>
              </p:cNvSpPr>
              <p:nvPr/>
            </p:nvSpPr>
            <p:spPr>
              <a:xfrm>
                <a:off x="1028700" y="5440359"/>
                <a:ext cx="9876631" cy="7461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302289B-8769-D603-00F4-B9905766C454}"/>
                  </a:ext>
                </a:extLst>
              </p:cNvPr>
              <p:cNvSpPr txBox="1">
                <a:spLocks/>
              </p:cNvSpPr>
              <p:nvPr/>
            </p:nvSpPr>
            <p:spPr>
              <a:xfrm>
                <a:off x="2099469" y="4125909"/>
                <a:ext cx="8297862" cy="12572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u="sng" dirty="0">
                    <a:solidFill>
                      <a:srgbClr val="0070C0"/>
                    </a:solidFill>
                  </a:rPr>
                  <a:t>Key Ideas:</a:t>
                </a:r>
              </a:p>
              <a:p>
                <a:pPr lvl="1"/>
                <a:r>
                  <a:rPr lang="en-US" sz="2600" dirty="0"/>
                  <a:t>Localness </a:t>
                </a:r>
                <a14:m>
                  <m:oMath xmlns:m="http://schemas.openxmlformats.org/officeDocument/2006/math">
                    <m:r>
                      <a:rPr lang="en-US" sz="2600" b="0" i="1" smtClean="0">
                        <a:latin typeface="Cambria Math" panose="02040503050406030204" pitchFamily="18" charset="0"/>
                      </a:rPr>
                      <m:t>→</m:t>
                    </m:r>
                  </m:oMath>
                </a14:m>
                <a:r>
                  <a:rPr lang="en-US" sz="2600" dirty="0"/>
                  <a:t> </a:t>
                </a:r>
                <a:r>
                  <a:rPr lang="en-US" sz="2600" b="1" dirty="0"/>
                  <a:t>Small</a:t>
                </a:r>
                <a:r>
                  <a:rPr lang="en-US" sz="2600" dirty="0"/>
                  <a:t> sub-</a:t>
                </a:r>
                <a:r>
                  <a:rPr lang="en-US" sz="2600" dirty="0" err="1"/>
                  <a:t>ckt</a:t>
                </a:r>
                <a:endParaRPr lang="en-US" sz="2600" dirty="0"/>
              </a:p>
              <a:p>
                <a:pPr lvl="1"/>
                <a14:m>
                  <m:oMath xmlns:m="http://schemas.openxmlformats.org/officeDocument/2006/math">
                    <m:sSub>
                      <m:sSubPr>
                        <m:ctrlPr>
                          <a:rPr lang="en-US" sz="2600" i="1" smtClean="0">
                            <a:latin typeface="Cambria Math" panose="02040503050406030204" pitchFamily="18" charset="0"/>
                          </a:rPr>
                        </m:ctrlPr>
                      </m:sSubPr>
                      <m:e>
                        <m:r>
                          <a:rPr lang="en-US" sz="2600" b="0" i="1">
                            <a:latin typeface="Cambria Math" panose="02040503050406030204" pitchFamily="18" charset="0"/>
                          </a:rPr>
                          <m:t>𝜃</m:t>
                        </m:r>
                      </m:e>
                      <m:sub>
                        <m:r>
                          <a:rPr lang="en-US" sz="2600" b="0" i="1" smtClean="0">
                            <a:latin typeface="Cambria Math" panose="02040503050406030204" pitchFamily="18" charset="0"/>
                          </a:rPr>
                          <m:t>𝑖</m:t>
                        </m:r>
                      </m:sub>
                    </m:sSub>
                  </m:oMath>
                </a14:m>
                <a:r>
                  <a:rPr lang="en-US" sz="2600" dirty="0"/>
                  <a:t> are also circuits. We can “add” them to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𝐶</m:t>
                        </m:r>
                      </m:e>
                      <m:sub>
                        <m:r>
                          <a:rPr lang="en-US" sz="2600" b="0" i="1" smtClean="0">
                            <a:latin typeface="Cambria Math" panose="02040503050406030204" pitchFamily="18" charset="0"/>
                          </a:rPr>
                          <m:t>0</m:t>
                        </m:r>
                      </m:sub>
                    </m:sSub>
                  </m:oMath>
                </a14:m>
                <a:endParaRPr lang="en-US" sz="2600" dirty="0"/>
              </a:p>
            </p:txBody>
          </p:sp>
        </mc:Choice>
        <mc:Fallback xmlns="">
          <p:sp>
            <p:nvSpPr>
              <p:cNvPr id="7" name="Content Placeholder 2">
                <a:extLst>
                  <a:ext uri="{FF2B5EF4-FFF2-40B4-BE49-F238E27FC236}">
                    <a16:creationId xmlns:a16="http://schemas.microsoft.com/office/drawing/2014/main" id="{B302289B-8769-D603-00F4-B9905766C454}"/>
                  </a:ext>
                </a:extLst>
              </p:cNvPr>
              <p:cNvSpPr txBox="1">
                <a:spLocks noRot="1" noChangeAspect="1" noMove="1" noResize="1" noEditPoints="1" noAdjustHandles="1" noChangeArrowheads="1" noChangeShapeType="1" noTextEdit="1"/>
              </p:cNvSpPr>
              <p:nvPr/>
            </p:nvSpPr>
            <p:spPr>
              <a:xfrm>
                <a:off x="2099469" y="4125909"/>
                <a:ext cx="8297862" cy="1257299"/>
              </a:xfrm>
              <a:prstGeom prst="rect">
                <a:avLst/>
              </a:prstGeom>
              <a:blipFill>
                <a:blip r:embed="rId6"/>
                <a:stretch>
                  <a:fillRect l="-1223" t="-9000" b="-7000"/>
                </a:stretch>
              </a:blipFill>
            </p:spPr>
            <p:txBody>
              <a:bodyPr/>
              <a:lstStyle/>
              <a:p>
                <a:r>
                  <a:rPr lang="en-US">
                    <a:noFill/>
                  </a:rPr>
                  <a:t> </a:t>
                </a:r>
              </a:p>
            </p:txBody>
          </p:sp>
        </mc:Fallback>
      </mc:AlternateContent>
    </p:spTree>
    <p:extLst>
      <p:ext uri="{BB962C8B-B14F-4D97-AF65-F5344CB8AC3E}">
        <p14:creationId xmlns:p14="http://schemas.microsoft.com/office/powerpoint/2010/main" val="38899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D3B9A76-27E6-D5FD-FF56-12E099270B87}"/>
                  </a:ext>
                </a:extLst>
              </p:cNvPr>
              <p:cNvSpPr>
                <a:spLocks noGrp="1"/>
              </p:cNvSpPr>
              <p:nvPr>
                <p:ph type="title"/>
              </p:nvPr>
            </p:nvSpPr>
            <p:spPr/>
            <p:txBody>
              <a:bodyPr>
                <a:normAutofit/>
              </a:bodyPr>
              <a:lstStyle/>
              <a:p>
                <a:r>
                  <a:rPr lang="en-US" sz="4000" dirty="0"/>
                  <a:t>If </a:t>
                </a:r>
                <a:r>
                  <a:rPr lang="en-US" sz="4000" dirty="0" err="1"/>
                  <a:t>iO</a:t>
                </a:r>
                <a:r>
                  <a:rPr lang="en-US" sz="4000" dirty="0"/>
                  <a:t> for </a:t>
                </a:r>
                <a14:m>
                  <m:oMath xmlns:m="http://schemas.openxmlformats.org/officeDocument/2006/math">
                    <m:r>
                      <a:rPr lang="en-US" sz="4000" b="0" i="1" smtClean="0">
                        <a:latin typeface="Cambria Math" panose="02040503050406030204" pitchFamily="18" charset="0"/>
                      </a:rPr>
                      <m:t>𝛿</m:t>
                    </m:r>
                  </m:oMath>
                </a14:m>
                <a:r>
                  <a:rPr lang="en-US" sz="4000" dirty="0"/>
                  <a:t>-Equivalent </a:t>
                </a:r>
                <a:r>
                  <a:rPr lang="en-US" sz="4000" dirty="0" err="1"/>
                  <a:t>Ckts</a:t>
                </a:r>
                <a:r>
                  <a:rPr lang="en-US" sz="4000" dirty="0"/>
                  <a:t> Exists…</a:t>
                </a:r>
              </a:p>
            </p:txBody>
          </p:sp>
        </mc:Choice>
        <mc:Fallback xmlns="">
          <p:sp>
            <p:nvSpPr>
              <p:cNvPr id="2" name="Title 1">
                <a:extLst>
                  <a:ext uri="{FF2B5EF4-FFF2-40B4-BE49-F238E27FC236}">
                    <a16:creationId xmlns:a16="http://schemas.microsoft.com/office/drawing/2014/main" id="{AD3B9A76-27E6-D5FD-FF56-12E099270B87}"/>
                  </a:ext>
                </a:extLst>
              </p:cNvPr>
              <p:cNvSpPr>
                <a:spLocks noGrp="1" noRot="1" noChangeAspect="1" noMove="1" noResize="1" noEditPoints="1" noAdjustHandles="1" noChangeArrowheads="1" noChangeShapeType="1" noTextEdit="1"/>
              </p:cNvSpPr>
              <p:nvPr>
                <p:ph type="title"/>
              </p:nvPr>
            </p:nvSpPr>
            <p:spPr>
              <a:blipFill>
                <a:blip r:embed="rId3"/>
                <a:stretch>
                  <a:fillRect l="-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8B4219BC-1492-E7DC-E0B4-2674DA55CB3A}"/>
                  </a:ext>
                </a:extLst>
              </p:cNvPr>
              <p:cNvSpPr txBox="1">
                <a:spLocks/>
              </p:cNvSpPr>
              <p:nvPr/>
            </p:nvSpPr>
            <p:spPr>
              <a:xfrm>
                <a:off x="256326" y="4662118"/>
                <a:ext cx="8800314"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dirty="0"/>
                  <a:t>Total Security Loss</a:t>
                </a:r>
                <a:r>
                  <a:rPr lang="en-US" b="1" dirty="0"/>
                  <a:t> = </a:t>
                </a:r>
                <a14:m>
                  <m:oMath xmlns:m="http://schemas.openxmlformats.org/officeDocument/2006/math">
                    <m:r>
                      <a:rPr lang="en-US" b="1" i="1" smtClean="0">
                        <a:latin typeface="Cambria Math" panose="02040503050406030204" pitchFamily="18" charset="0"/>
                      </a:rPr>
                      <m:t>ℓ′⋅</m:t>
                    </m:r>
                  </m:oMath>
                </a14:m>
                <a:r>
                  <a:rPr lang="en-US" dirty="0"/>
                  <a:t>Loss of </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𝑖𝑂</m:t>
                    </m:r>
                  </m:oMath>
                </a14:m>
                <a:endParaRPr lang="en-US" dirty="0"/>
              </a:p>
            </p:txBody>
          </p:sp>
        </mc:Choice>
        <mc:Fallback xmlns="">
          <p:sp>
            <p:nvSpPr>
              <p:cNvPr id="27" name="Content Placeholder 2">
                <a:extLst>
                  <a:ext uri="{FF2B5EF4-FFF2-40B4-BE49-F238E27FC236}">
                    <a16:creationId xmlns:a16="http://schemas.microsoft.com/office/drawing/2014/main" id="{8B4219BC-1492-E7DC-E0B4-2674DA55CB3A}"/>
                  </a:ext>
                </a:extLst>
              </p:cNvPr>
              <p:cNvSpPr txBox="1">
                <a:spLocks noRot="1" noChangeAspect="1" noMove="1" noResize="1" noEditPoints="1" noAdjustHandles="1" noChangeArrowheads="1" noChangeShapeType="1" noTextEdit="1"/>
              </p:cNvSpPr>
              <p:nvPr/>
            </p:nvSpPr>
            <p:spPr>
              <a:xfrm>
                <a:off x="256326" y="4662118"/>
                <a:ext cx="8800314" cy="498475"/>
              </a:xfrm>
              <a:prstGeom prst="rect">
                <a:avLst/>
              </a:prstGeom>
              <a:blipFill>
                <a:blip r:embed="rId4"/>
                <a:stretch>
                  <a:fillRect t="-20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27DDDB84-0AE9-107A-D9F2-635E4E5959ED}"/>
                  </a:ext>
                </a:extLst>
              </p:cNvPr>
              <p:cNvSpPr txBox="1">
                <a:spLocks/>
              </p:cNvSpPr>
              <p:nvPr/>
            </p:nvSpPr>
            <p:spPr>
              <a:xfrm>
                <a:off x="7740750" y="4647777"/>
                <a:ext cx="3676523"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𝑝𝑜𝑙𝑦</m:t>
                    </m:r>
                    <m:r>
                      <a:rPr lang="en-US" b="0" i="1" smtClean="0">
                        <a:latin typeface="Cambria Math" panose="02040503050406030204" pitchFamily="18" charset="0"/>
                      </a:rPr>
                      <m:t>(ℓ)</m:t>
                    </m:r>
                  </m:oMath>
                </a14:m>
                <a:r>
                  <a:rPr lang="en-US" dirty="0"/>
                  <a:t> is poly)</a:t>
                </a:r>
              </a:p>
            </p:txBody>
          </p:sp>
        </mc:Choice>
        <mc:Fallback xmlns="">
          <p:sp>
            <p:nvSpPr>
              <p:cNvPr id="29" name="Content Placeholder 2">
                <a:extLst>
                  <a:ext uri="{FF2B5EF4-FFF2-40B4-BE49-F238E27FC236}">
                    <a16:creationId xmlns:a16="http://schemas.microsoft.com/office/drawing/2014/main" id="{27DDDB84-0AE9-107A-D9F2-635E4E5959ED}"/>
                  </a:ext>
                </a:extLst>
              </p:cNvPr>
              <p:cNvSpPr txBox="1">
                <a:spLocks noRot="1" noChangeAspect="1" noMove="1" noResize="1" noEditPoints="1" noAdjustHandles="1" noChangeArrowheads="1" noChangeShapeType="1" noTextEdit="1"/>
              </p:cNvSpPr>
              <p:nvPr/>
            </p:nvSpPr>
            <p:spPr>
              <a:xfrm>
                <a:off x="7740750" y="4647777"/>
                <a:ext cx="3676523" cy="498475"/>
              </a:xfrm>
              <a:prstGeom prst="rect">
                <a:avLst/>
              </a:prstGeom>
              <a:blipFill>
                <a:blip r:embed="rId5"/>
                <a:stretch>
                  <a:fillRect t="-19512" b="-2682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C796B76-90E2-4F00-56CC-7B382DB1DE41}"/>
              </a:ext>
            </a:extLst>
          </p:cNvPr>
          <p:cNvSpPr txBox="1"/>
          <p:nvPr/>
        </p:nvSpPr>
        <p:spPr>
          <a:xfrm>
            <a:off x="10418763" y="2956207"/>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E7F17B3E-65C3-1744-1C54-E661BBC4601A}"/>
                  </a:ext>
                </a:extLst>
              </p:cNvPr>
              <p:cNvSpPr>
                <a:spLocks noGrp="1"/>
              </p:cNvSpPr>
              <p:nvPr>
                <p:ph idx="1"/>
              </p:nvPr>
            </p:nvSpPr>
            <p:spPr>
              <a:xfrm>
                <a:off x="838200" y="2322795"/>
                <a:ext cx="10515600" cy="612775"/>
              </a:xfrm>
            </p:spPr>
            <p:txBody>
              <a:bodyPr/>
              <a:lstStyle/>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𝜃</m:t>
                        </m:r>
                      </m:e>
                      <m:sub>
                        <m:r>
                          <a:rPr lang="en-US" i="1">
                            <a:latin typeface="Cambria Math" panose="02040503050406030204" pitchFamily="18" charset="0"/>
                          </a:rPr>
                          <m:t>ℓ</m:t>
                        </m:r>
                      </m:sub>
                    </m:sSub>
                  </m:oMath>
                </a14:m>
                <a:r>
                  <a:rPr lang="en-US" dirty="0"/>
                  <a:t> : </a:t>
                </a:r>
                <a14:m>
                  <m:oMath xmlns:m="http://schemas.openxmlformats.org/officeDocument/2006/math">
                    <m:r>
                      <a:rPr lang="en-US" i="1" dirty="0">
                        <a:latin typeface="Cambria Math" panose="02040503050406030204" pitchFamily="18" charset="0"/>
                      </a:rPr>
                      <m:t>ℰℱ</m:t>
                    </m:r>
                  </m:oMath>
                </a14:m>
                <a:r>
                  <a:rPr lang="en-US" i="1" dirty="0"/>
                  <a:t>-</a:t>
                </a:r>
                <a:r>
                  <a:rPr lang="en-US" dirty="0"/>
                  <a:t>proof of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0</m:t>
                        </m:r>
                      </m:sub>
                    </m:sSub>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i="1">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m:t>
                    </m:r>
                  </m:oMath>
                </a14:m>
                <a:endParaRPr lang="en-US" dirty="0"/>
              </a:p>
            </p:txBody>
          </p:sp>
        </mc:Choice>
        <mc:Fallback xmlns="">
          <p:sp>
            <p:nvSpPr>
              <p:cNvPr id="18" name="Content Placeholder 2">
                <a:extLst>
                  <a:ext uri="{FF2B5EF4-FFF2-40B4-BE49-F238E27FC236}">
                    <a16:creationId xmlns:a16="http://schemas.microsoft.com/office/drawing/2014/main" id="{E7F17B3E-65C3-1744-1C54-E661BBC4601A}"/>
                  </a:ext>
                </a:extLst>
              </p:cNvPr>
              <p:cNvSpPr>
                <a:spLocks noGrp="1" noRot="1" noChangeAspect="1" noMove="1" noResize="1" noEditPoints="1" noAdjustHandles="1" noChangeArrowheads="1" noChangeShapeType="1" noTextEdit="1"/>
              </p:cNvSpPr>
              <p:nvPr>
                <p:ph idx="1"/>
              </p:nvPr>
            </p:nvSpPr>
            <p:spPr>
              <a:xfrm>
                <a:off x="838200" y="2322795"/>
                <a:ext cx="10515600" cy="612775"/>
              </a:xfrm>
              <a:blipFill>
                <a:blip r:embed="rId6"/>
                <a:stretch>
                  <a:fillRect t="-16000"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9AB3F792-8613-6066-02D4-4AFC034AA5E1}"/>
                  </a:ext>
                </a:extLst>
              </p:cNvPr>
              <p:cNvSpPr txBox="1">
                <a:spLocks/>
              </p:cNvSpPr>
              <p:nvPr/>
            </p:nvSpPr>
            <p:spPr>
              <a:xfrm>
                <a:off x="1670826" y="3817646"/>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0</m:t>
                              </m:r>
                            </m:sub>
                          </m:sSub>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e>
                        <m:sup>
                          <m:r>
                            <a:rPr lang="en-US" i="1">
                              <a:solidFill>
                                <a:schemeClr val="tx1"/>
                              </a:solidFill>
                              <a:latin typeface="Cambria Math" panose="02040503050406030204" pitchFamily="18" charset="0"/>
                            </a:rPr>
                            <m:t>(1)</m:t>
                          </m:r>
                        </m:sup>
                      </m:sSup>
                    </m:oMath>
                  </m:oMathPara>
                </a14:m>
                <a:endParaRPr lang="en-US" dirty="0">
                  <a:solidFill>
                    <a:schemeClr val="tx1"/>
                  </a:solidFill>
                </a:endParaRPr>
              </a:p>
            </p:txBody>
          </p:sp>
        </mc:Choice>
        <mc:Fallback xmlns="">
          <p:sp>
            <p:nvSpPr>
              <p:cNvPr id="19" name="Content Placeholder 2">
                <a:extLst>
                  <a:ext uri="{FF2B5EF4-FFF2-40B4-BE49-F238E27FC236}">
                    <a16:creationId xmlns:a16="http://schemas.microsoft.com/office/drawing/2014/main" id="{9AB3F792-8613-6066-02D4-4AFC034AA5E1}"/>
                  </a:ext>
                </a:extLst>
              </p:cNvPr>
              <p:cNvSpPr txBox="1">
                <a:spLocks noRot="1" noChangeAspect="1" noMove="1" noResize="1" noEditPoints="1" noAdjustHandles="1" noChangeArrowheads="1" noChangeShapeType="1" noTextEdit="1"/>
              </p:cNvSpPr>
              <p:nvPr/>
            </p:nvSpPr>
            <p:spPr>
              <a:xfrm>
                <a:off x="1670826" y="3817646"/>
                <a:ext cx="1270000" cy="498475"/>
              </a:xfrm>
              <a:prstGeom prst="rect">
                <a:avLst/>
              </a:prstGeom>
              <a:blipFill>
                <a:blip r:embed="rId7"/>
                <a:stretch>
                  <a:fillRect l="-18812" t="-2500" r="-11881" b="-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95D544CC-1CF5-079A-B6D3-062CAC842128}"/>
                  </a:ext>
                </a:extLst>
              </p:cNvPr>
              <p:cNvSpPr txBox="1">
                <a:spLocks/>
              </p:cNvSpPr>
              <p:nvPr/>
            </p:nvSpPr>
            <p:spPr>
              <a:xfrm>
                <a:off x="4021483" y="3795819"/>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m:oMathPara>
                </a14:m>
                <a:endParaRPr lang="en-US" dirty="0"/>
              </a:p>
            </p:txBody>
          </p:sp>
        </mc:Choice>
        <mc:Fallback xmlns="">
          <p:sp>
            <p:nvSpPr>
              <p:cNvPr id="20" name="Content Placeholder 2">
                <a:extLst>
                  <a:ext uri="{FF2B5EF4-FFF2-40B4-BE49-F238E27FC236}">
                    <a16:creationId xmlns:a16="http://schemas.microsoft.com/office/drawing/2014/main" id="{95D544CC-1CF5-079A-B6D3-062CAC842128}"/>
                  </a:ext>
                </a:extLst>
              </p:cNvPr>
              <p:cNvSpPr txBox="1">
                <a:spLocks noRot="1" noChangeAspect="1" noMove="1" noResize="1" noEditPoints="1" noAdjustHandles="1" noChangeArrowheads="1" noChangeShapeType="1" noTextEdit="1"/>
              </p:cNvSpPr>
              <p:nvPr/>
            </p:nvSpPr>
            <p:spPr>
              <a:xfrm>
                <a:off x="4021483" y="3795819"/>
                <a:ext cx="1270000" cy="498475"/>
              </a:xfrm>
              <a:prstGeom prst="rect">
                <a:avLst/>
              </a:prstGeom>
              <a:blipFill>
                <a:blip r:embed="rId8"/>
                <a:stretch>
                  <a:fillRect t="-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B0053332-D655-0A11-1F88-62E6EB248EF2}"/>
                  </a:ext>
                </a:extLst>
              </p:cNvPr>
              <p:cNvSpPr txBox="1">
                <a:spLocks/>
              </p:cNvSpPr>
              <p:nvPr/>
            </p:nvSpPr>
            <p:spPr>
              <a:xfrm>
                <a:off x="6565663" y="3776772"/>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oMath>
                  </m:oMathPara>
                </a14:m>
                <a:endParaRPr lang="en-US" dirty="0"/>
              </a:p>
            </p:txBody>
          </p:sp>
        </mc:Choice>
        <mc:Fallback xmlns="">
          <p:sp>
            <p:nvSpPr>
              <p:cNvPr id="21" name="Content Placeholder 2">
                <a:extLst>
                  <a:ext uri="{FF2B5EF4-FFF2-40B4-BE49-F238E27FC236}">
                    <a16:creationId xmlns:a16="http://schemas.microsoft.com/office/drawing/2014/main" id="{B0053332-D655-0A11-1F88-62E6EB248EF2}"/>
                  </a:ext>
                </a:extLst>
              </p:cNvPr>
              <p:cNvSpPr txBox="1">
                <a:spLocks noRot="1" noChangeAspect="1" noMove="1" noResize="1" noEditPoints="1" noAdjustHandles="1" noChangeArrowheads="1" noChangeShapeType="1" noTextEdit="1"/>
              </p:cNvSpPr>
              <p:nvPr/>
            </p:nvSpPr>
            <p:spPr>
              <a:xfrm>
                <a:off x="6565663" y="3776772"/>
                <a:ext cx="1270000" cy="498475"/>
              </a:xfrm>
              <a:prstGeom prst="rect">
                <a:avLst/>
              </a:prstGeom>
              <a:blipFill>
                <a:blip r:embed="rId9"/>
                <a:stretch>
                  <a:fillRect t="-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473D22B7-C4AD-9123-75C9-2FC9C38C788A}"/>
                  </a:ext>
                </a:extLst>
              </p:cNvPr>
              <p:cNvSpPr txBox="1">
                <a:spLocks/>
              </p:cNvSpPr>
              <p:nvPr/>
            </p:nvSpPr>
            <p:spPr>
              <a:xfrm>
                <a:off x="9398000" y="3773563"/>
                <a:ext cx="1955800" cy="61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𝐶</m:t>
                          </m:r>
                        </m:e>
                        <m:sup>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ℓ′</m:t>
                          </m:r>
                          <m:r>
                            <a:rPr lang="en-US" i="1">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𝐶</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4" name="Content Placeholder 2">
                <a:extLst>
                  <a:ext uri="{FF2B5EF4-FFF2-40B4-BE49-F238E27FC236}">
                    <a16:creationId xmlns:a16="http://schemas.microsoft.com/office/drawing/2014/main" id="{473D22B7-C4AD-9123-75C9-2FC9C38C788A}"/>
                  </a:ext>
                </a:extLst>
              </p:cNvPr>
              <p:cNvSpPr txBox="1">
                <a:spLocks noRot="1" noChangeAspect="1" noMove="1" noResize="1" noEditPoints="1" noAdjustHandles="1" noChangeArrowheads="1" noChangeShapeType="1" noTextEdit="1"/>
              </p:cNvSpPr>
              <p:nvPr/>
            </p:nvSpPr>
            <p:spPr>
              <a:xfrm>
                <a:off x="9398000" y="3773563"/>
                <a:ext cx="1955800" cy="612775"/>
              </a:xfrm>
              <a:prstGeom prst="rect">
                <a:avLst/>
              </a:prstGeom>
              <a:blipFill>
                <a:blip r:embed="rId10"/>
                <a:stretch>
                  <a:fillRect t="-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43426A0A-5DC3-E6B1-7162-B85893BD6EF7}"/>
                  </a:ext>
                </a:extLst>
              </p:cNvPr>
              <p:cNvSpPr txBox="1">
                <a:spLocks/>
              </p:cNvSpPr>
              <p:nvPr/>
            </p:nvSpPr>
            <p:spPr>
              <a:xfrm>
                <a:off x="7959990" y="3767430"/>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28" name="Content Placeholder 2">
                <a:extLst>
                  <a:ext uri="{FF2B5EF4-FFF2-40B4-BE49-F238E27FC236}">
                    <a16:creationId xmlns:a16="http://schemas.microsoft.com/office/drawing/2014/main" id="{43426A0A-5DC3-E6B1-7162-B85893BD6EF7}"/>
                  </a:ext>
                </a:extLst>
              </p:cNvPr>
              <p:cNvSpPr txBox="1">
                <a:spLocks noRot="1" noChangeAspect="1" noMove="1" noResize="1" noEditPoints="1" noAdjustHandles="1" noChangeArrowheads="1" noChangeShapeType="1" noTextEdit="1"/>
              </p:cNvSpPr>
              <p:nvPr/>
            </p:nvSpPr>
            <p:spPr>
              <a:xfrm>
                <a:off x="7959990" y="3767430"/>
                <a:ext cx="1270000" cy="498475"/>
              </a:xfrm>
              <a:prstGeom prst="rect">
                <a:avLst/>
              </a:prstGeom>
              <a:blipFill>
                <a:blip r:embed="rId11"/>
                <a:stretch>
                  <a:fillRect/>
                </a:stretch>
              </a:blipFill>
            </p:spPr>
            <p:txBody>
              <a:bodyPr/>
              <a:lstStyle/>
              <a:p>
                <a:r>
                  <a:rPr lang="en-US">
                    <a:noFill/>
                  </a:rPr>
                  <a:t> </a:t>
                </a:r>
              </a:p>
            </p:txBody>
          </p:sp>
        </mc:Fallback>
      </mc:AlternateContent>
      <p:sp>
        <p:nvSpPr>
          <p:cNvPr id="32" name="Down Arrow 31">
            <a:extLst>
              <a:ext uri="{FF2B5EF4-FFF2-40B4-BE49-F238E27FC236}">
                <a16:creationId xmlns:a16="http://schemas.microsoft.com/office/drawing/2014/main" id="{73CB5673-B456-6A86-DC24-12CD1364A1F4}"/>
              </a:ext>
            </a:extLst>
          </p:cNvPr>
          <p:cNvSpPr/>
          <p:nvPr/>
        </p:nvSpPr>
        <p:spPr>
          <a:xfrm>
            <a:off x="5084891" y="3020907"/>
            <a:ext cx="1514474" cy="788167"/>
          </a:xfrm>
          <a:prstGeom prst="downArrow">
            <a:avLst>
              <a:gd name="adj1" fmla="val 260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136F404A-A24D-09A7-C779-DBA2452A672B}"/>
                  </a:ext>
                </a:extLst>
              </p:cNvPr>
              <p:cNvSpPr txBox="1">
                <a:spLocks/>
              </p:cNvSpPr>
              <p:nvPr/>
            </p:nvSpPr>
            <p:spPr>
              <a:xfrm>
                <a:off x="1522652" y="3843177"/>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𝛿</m:t>
                      </m:r>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𝑖𝑂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e>
                        <m:sup>
                          <m:r>
                            <a:rPr lang="en-US" i="1">
                              <a:solidFill>
                                <a:schemeClr val="tx1"/>
                              </a:solidFill>
                              <a:latin typeface="Cambria Math" panose="02040503050406030204" pitchFamily="18" charset="0"/>
                            </a:rPr>
                            <m:t>(1)</m:t>
                          </m:r>
                        </m:sup>
                      </m:sSup>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46" name="Content Placeholder 2">
                <a:extLst>
                  <a:ext uri="{FF2B5EF4-FFF2-40B4-BE49-F238E27FC236}">
                    <a16:creationId xmlns:a16="http://schemas.microsoft.com/office/drawing/2014/main" id="{136F404A-A24D-09A7-C779-DBA2452A672B}"/>
                  </a:ext>
                </a:extLst>
              </p:cNvPr>
              <p:cNvSpPr txBox="1">
                <a:spLocks noRot="1" noChangeAspect="1" noMove="1" noResize="1" noEditPoints="1" noAdjustHandles="1" noChangeArrowheads="1" noChangeShapeType="1" noTextEdit="1"/>
              </p:cNvSpPr>
              <p:nvPr/>
            </p:nvSpPr>
            <p:spPr>
              <a:xfrm>
                <a:off x="1522652" y="3843177"/>
                <a:ext cx="1270000" cy="498475"/>
              </a:xfrm>
              <a:prstGeom prst="rect">
                <a:avLst/>
              </a:prstGeom>
              <a:blipFill>
                <a:blip r:embed="rId12"/>
                <a:stretch>
                  <a:fillRect l="-22000" t="-5000" r="-19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BDB54E4C-CA3A-7F6E-ED15-235781E3080D}"/>
                  </a:ext>
                </a:extLst>
              </p:cNvPr>
              <p:cNvSpPr txBox="1">
                <a:spLocks/>
              </p:cNvSpPr>
              <p:nvPr/>
            </p:nvSpPr>
            <p:spPr>
              <a:xfrm>
                <a:off x="3768622" y="3821350"/>
                <a:ext cx="1564030" cy="606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𝑖𝑂</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i="1">
                              <a:latin typeface="Cambria Math" panose="02040503050406030204" pitchFamily="18" charset="0"/>
                            </a:rPr>
                            <m:t>𝐶</m:t>
                          </m:r>
                        </m:e>
                        <m:sup>
                          <m:d>
                            <m:dPr>
                              <m:ctrlPr>
                                <a:rPr lang="en-US" b="0" i="1" smtClean="0">
                                  <a:latin typeface="Cambria Math" panose="02040503050406030204" pitchFamily="18" charset="0"/>
                                </a:rPr>
                              </m:ctrlPr>
                            </m:dPr>
                            <m:e>
                              <m:r>
                                <a:rPr lang="en-US" b="0" i="1" smtClean="0">
                                  <a:latin typeface="Cambria Math" panose="02040503050406030204" pitchFamily="18" charset="0"/>
                                </a:rPr>
                                <m:t>2</m:t>
                              </m:r>
                            </m:e>
                          </m:d>
                        </m:sup>
                      </m:sSup>
                      <m:r>
                        <a:rPr lang="en-US" b="0" i="1" smtClean="0">
                          <a:latin typeface="Cambria Math" panose="02040503050406030204" pitchFamily="18" charset="0"/>
                        </a:rPr>
                        <m:t>)</m:t>
                      </m:r>
                    </m:oMath>
                  </m:oMathPara>
                </a14:m>
                <a:endParaRPr lang="en-US" dirty="0"/>
              </a:p>
            </p:txBody>
          </p:sp>
        </mc:Choice>
        <mc:Fallback xmlns="">
          <p:sp>
            <p:nvSpPr>
              <p:cNvPr id="47" name="Content Placeholder 2">
                <a:extLst>
                  <a:ext uri="{FF2B5EF4-FFF2-40B4-BE49-F238E27FC236}">
                    <a16:creationId xmlns:a16="http://schemas.microsoft.com/office/drawing/2014/main" id="{BDB54E4C-CA3A-7F6E-ED15-235781E3080D}"/>
                  </a:ext>
                </a:extLst>
              </p:cNvPr>
              <p:cNvSpPr txBox="1">
                <a:spLocks noRot="1" noChangeAspect="1" noMove="1" noResize="1" noEditPoints="1" noAdjustHandles="1" noChangeArrowheads="1" noChangeShapeType="1" noTextEdit="1"/>
              </p:cNvSpPr>
              <p:nvPr/>
            </p:nvSpPr>
            <p:spPr>
              <a:xfrm>
                <a:off x="3768622" y="3821350"/>
                <a:ext cx="1564030" cy="606428"/>
              </a:xfrm>
              <a:prstGeom prst="rect">
                <a:avLst/>
              </a:prstGeom>
              <a:blipFill>
                <a:blip r:embed="rId13"/>
                <a:stretch>
                  <a:fillRect l="-7200"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ontent Placeholder 2">
                <a:extLst>
                  <a:ext uri="{FF2B5EF4-FFF2-40B4-BE49-F238E27FC236}">
                    <a16:creationId xmlns:a16="http://schemas.microsoft.com/office/drawing/2014/main" id="{1BC4C43F-A579-6A82-B005-3D12D62188C6}"/>
                  </a:ext>
                </a:extLst>
              </p:cNvPr>
              <p:cNvSpPr txBox="1">
                <a:spLocks/>
              </p:cNvSpPr>
              <p:nvPr/>
            </p:nvSpPr>
            <p:spPr>
              <a:xfrm>
                <a:off x="6219722" y="3815003"/>
                <a:ext cx="1677551" cy="682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𝛿</m:t>
                          </m:r>
                          <m:r>
                            <a:rPr lang="en-US" i="1">
                              <a:latin typeface="Cambria Math" panose="02040503050406030204" pitchFamily="18" charset="0"/>
                            </a:rPr>
                            <m:t>𝑖𝑂</m:t>
                          </m:r>
                          <m:r>
                            <a:rPr lang="en-US" b="0" i="1" smtClean="0">
                              <a:latin typeface="Cambria Math" panose="02040503050406030204" pitchFamily="18" charset="0"/>
                            </a:rPr>
                            <m:t>(</m:t>
                          </m:r>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r>
                        <a:rPr lang="en-US" b="0" i="1" smtClean="0">
                          <a:latin typeface="Cambria Math" panose="02040503050406030204" pitchFamily="18" charset="0"/>
                        </a:rPr>
                        <m:t>)</m:t>
                      </m:r>
                    </m:oMath>
                  </m:oMathPara>
                </a14:m>
                <a:endParaRPr lang="en-US" dirty="0"/>
              </a:p>
            </p:txBody>
          </p:sp>
        </mc:Choice>
        <mc:Fallback xmlns="">
          <p:sp>
            <p:nvSpPr>
              <p:cNvPr id="48" name="Content Placeholder 2">
                <a:extLst>
                  <a:ext uri="{FF2B5EF4-FFF2-40B4-BE49-F238E27FC236}">
                    <a16:creationId xmlns:a16="http://schemas.microsoft.com/office/drawing/2014/main" id="{1BC4C43F-A579-6A82-B005-3D12D62188C6}"/>
                  </a:ext>
                </a:extLst>
              </p:cNvPr>
              <p:cNvSpPr txBox="1">
                <a:spLocks noRot="1" noChangeAspect="1" noMove="1" noResize="1" noEditPoints="1" noAdjustHandles="1" noChangeArrowheads="1" noChangeShapeType="1" noTextEdit="1"/>
              </p:cNvSpPr>
              <p:nvPr/>
            </p:nvSpPr>
            <p:spPr>
              <a:xfrm>
                <a:off x="6219722" y="3815003"/>
                <a:ext cx="1677551" cy="682787"/>
              </a:xfrm>
              <a:prstGeom prst="rect">
                <a:avLst/>
              </a:prstGeom>
              <a:blipFill>
                <a:blip r:embed="rId14"/>
                <a:stretch>
                  <a:fillRect l="-3759" t="-3636" r="-15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ontent Placeholder 2">
                <a:extLst>
                  <a:ext uri="{FF2B5EF4-FFF2-40B4-BE49-F238E27FC236}">
                    <a16:creationId xmlns:a16="http://schemas.microsoft.com/office/drawing/2014/main" id="{96ED48FF-676E-C7B6-469C-D5218C73FFD2}"/>
                  </a:ext>
                </a:extLst>
              </p:cNvPr>
              <p:cNvSpPr txBox="1">
                <a:spLocks/>
              </p:cNvSpPr>
              <p:nvPr/>
            </p:nvSpPr>
            <p:spPr>
              <a:xfrm>
                <a:off x="8784343" y="3856906"/>
                <a:ext cx="2693179" cy="682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𝛿</m:t>
                          </m:r>
                          <m:r>
                            <a:rPr lang="en-US" i="1">
                              <a:solidFill>
                                <a:schemeClr val="tx1"/>
                              </a:solidFill>
                              <a:latin typeface="Cambria Math" panose="02040503050406030204" pitchFamily="18" charset="0"/>
                            </a:rPr>
                            <m:t>𝑖𝑂</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e>
                        <m:sup>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ℓ′</m:t>
                          </m:r>
                          <m:r>
                            <a:rPr lang="en-US" i="1">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49" name="Content Placeholder 2">
                <a:extLst>
                  <a:ext uri="{FF2B5EF4-FFF2-40B4-BE49-F238E27FC236}">
                    <a16:creationId xmlns:a16="http://schemas.microsoft.com/office/drawing/2014/main" id="{96ED48FF-676E-C7B6-469C-D5218C73FFD2}"/>
                  </a:ext>
                </a:extLst>
              </p:cNvPr>
              <p:cNvSpPr txBox="1">
                <a:spLocks noRot="1" noChangeAspect="1" noMove="1" noResize="1" noEditPoints="1" noAdjustHandles="1" noChangeArrowheads="1" noChangeShapeType="1" noTextEdit="1"/>
              </p:cNvSpPr>
              <p:nvPr/>
            </p:nvSpPr>
            <p:spPr>
              <a:xfrm>
                <a:off x="8784343" y="3856906"/>
                <a:ext cx="2693179" cy="682787"/>
              </a:xfrm>
              <a:prstGeom prst="rect">
                <a:avLst/>
              </a:prstGeom>
              <a:blipFill>
                <a:blip r:embed="rId15"/>
                <a:stretch>
                  <a:fillRect t="-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ontent Placeholder 2">
                <a:extLst>
                  <a:ext uri="{FF2B5EF4-FFF2-40B4-BE49-F238E27FC236}">
                    <a16:creationId xmlns:a16="http://schemas.microsoft.com/office/drawing/2014/main" id="{8BFCF97A-710A-DA8A-1642-93CA19984B20}"/>
                  </a:ext>
                </a:extLst>
              </p:cNvPr>
              <p:cNvSpPr txBox="1">
                <a:spLocks/>
              </p:cNvSpPr>
              <p:nvPr/>
            </p:nvSpPr>
            <p:spPr>
              <a:xfrm>
                <a:off x="2792652" y="3830258"/>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rgbClr val="0070C0"/>
                  </a:solidFill>
                </a:endParaRPr>
              </a:p>
            </p:txBody>
          </p:sp>
        </mc:Choice>
        <mc:Fallback xmlns="">
          <p:sp>
            <p:nvSpPr>
              <p:cNvPr id="50" name="Content Placeholder 2">
                <a:extLst>
                  <a:ext uri="{FF2B5EF4-FFF2-40B4-BE49-F238E27FC236}">
                    <a16:creationId xmlns:a16="http://schemas.microsoft.com/office/drawing/2014/main" id="{8BFCF97A-710A-DA8A-1642-93CA19984B20}"/>
                  </a:ext>
                </a:extLst>
              </p:cNvPr>
              <p:cNvSpPr txBox="1">
                <a:spLocks noRot="1" noChangeAspect="1" noMove="1" noResize="1" noEditPoints="1" noAdjustHandles="1" noChangeArrowheads="1" noChangeShapeType="1" noTextEdit="1"/>
              </p:cNvSpPr>
              <p:nvPr/>
            </p:nvSpPr>
            <p:spPr>
              <a:xfrm>
                <a:off x="2792652" y="3830258"/>
                <a:ext cx="1270000" cy="49847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023DF54B-C42E-EDE2-D44A-D3BB7EAB39E2}"/>
                  </a:ext>
                </a:extLst>
              </p:cNvPr>
              <p:cNvSpPr txBox="1">
                <a:spLocks/>
              </p:cNvSpPr>
              <p:nvPr/>
            </p:nvSpPr>
            <p:spPr>
              <a:xfrm>
                <a:off x="5214140" y="3802303"/>
                <a:ext cx="1270000"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51" name="Content Placeholder 2">
                <a:extLst>
                  <a:ext uri="{FF2B5EF4-FFF2-40B4-BE49-F238E27FC236}">
                    <a16:creationId xmlns:a16="http://schemas.microsoft.com/office/drawing/2014/main" id="{023DF54B-C42E-EDE2-D44A-D3BB7EAB39E2}"/>
                  </a:ext>
                </a:extLst>
              </p:cNvPr>
              <p:cNvSpPr txBox="1">
                <a:spLocks noRot="1" noChangeAspect="1" noMove="1" noResize="1" noEditPoints="1" noAdjustHandles="1" noChangeArrowheads="1" noChangeShapeType="1" noTextEdit="1"/>
              </p:cNvSpPr>
              <p:nvPr/>
            </p:nvSpPr>
            <p:spPr>
              <a:xfrm>
                <a:off x="5214140" y="3802303"/>
                <a:ext cx="1270000" cy="49847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Content Placeholder 2">
                <a:extLst>
                  <a:ext uri="{FF2B5EF4-FFF2-40B4-BE49-F238E27FC236}">
                    <a16:creationId xmlns:a16="http://schemas.microsoft.com/office/drawing/2014/main" id="{D9E5FA82-076A-E92D-68C6-4E9B8F0A2759}"/>
                  </a:ext>
                </a:extLst>
              </p:cNvPr>
              <p:cNvSpPr txBox="1">
                <a:spLocks/>
              </p:cNvSpPr>
              <p:nvPr/>
            </p:nvSpPr>
            <p:spPr>
              <a:xfrm>
                <a:off x="7845694" y="3741944"/>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b="1" dirty="0"/>
              </a:p>
            </p:txBody>
          </p:sp>
        </mc:Choice>
        <mc:Fallback xmlns="">
          <p:sp>
            <p:nvSpPr>
              <p:cNvPr id="52" name="Content Placeholder 2">
                <a:extLst>
                  <a:ext uri="{FF2B5EF4-FFF2-40B4-BE49-F238E27FC236}">
                    <a16:creationId xmlns:a16="http://schemas.microsoft.com/office/drawing/2014/main" id="{D9E5FA82-076A-E92D-68C6-4E9B8F0A2759}"/>
                  </a:ext>
                </a:extLst>
              </p:cNvPr>
              <p:cNvSpPr txBox="1">
                <a:spLocks noRot="1" noChangeAspect="1" noMove="1" noResize="1" noEditPoints="1" noAdjustHandles="1" noChangeArrowheads="1" noChangeShapeType="1" noTextEdit="1"/>
              </p:cNvSpPr>
              <p:nvPr/>
            </p:nvSpPr>
            <p:spPr>
              <a:xfrm>
                <a:off x="7845694" y="3741944"/>
                <a:ext cx="1270000" cy="49847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596E418C-0225-E8BF-2BE9-27CC49E55344}"/>
                  </a:ext>
                </a:extLst>
              </p:cNvPr>
              <p:cNvSpPr txBox="1">
                <a:spLocks/>
              </p:cNvSpPr>
              <p:nvPr/>
            </p:nvSpPr>
            <p:spPr>
              <a:xfrm>
                <a:off x="1620073" y="5613554"/>
                <a:ext cx="8983895" cy="502920"/>
              </a:xfrm>
              <a:prstGeom prst="rect">
                <a:avLst/>
              </a:prstGeom>
              <a:ln w="25400">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0000"/>
                    </a:solidFill>
                  </a:rPr>
                  <a:t>If loss of </a:t>
                </a:r>
                <a14:m>
                  <m:oMath xmlns:m="http://schemas.openxmlformats.org/officeDocument/2006/math">
                    <m:r>
                      <a:rPr lang="en-US" i="1" dirty="0">
                        <a:solidFill>
                          <a:srgbClr val="FF0000"/>
                        </a:solidFill>
                        <a:latin typeface="Cambria Math" panose="02040503050406030204" pitchFamily="18" charset="0"/>
                      </a:rPr>
                      <m:t>𝛿</m:t>
                    </m:r>
                    <m:r>
                      <a:rPr lang="en-US" i="1" dirty="0">
                        <a:solidFill>
                          <a:srgbClr val="FF0000"/>
                        </a:solidFill>
                        <a:latin typeface="Cambria Math" panose="02040503050406030204" pitchFamily="18" charset="0"/>
                      </a:rPr>
                      <m:t>𝑖𝑂</m:t>
                    </m:r>
                  </m:oMath>
                </a14:m>
                <a:r>
                  <a:rPr lang="en-US" dirty="0">
                    <a:solidFill>
                      <a:srgbClr val="FF0000"/>
                    </a:solidFill>
                  </a:rPr>
                  <a:t> is independent of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𝑖𝑛𝑝𝑢𝑡</m:t>
                    </m:r>
                    <m:r>
                      <a:rPr lang="en-US" b="0" i="1" smtClean="0">
                        <a:solidFill>
                          <a:srgbClr val="FF0000"/>
                        </a:solidFill>
                        <a:latin typeface="Cambria Math" panose="02040503050406030204" pitchFamily="18" charset="0"/>
                      </a:rPr>
                      <m:t>|</m:t>
                    </m:r>
                  </m:oMath>
                </a14:m>
                <a:r>
                  <a:rPr lang="en-US" dirty="0">
                    <a:solidFill>
                      <a:srgbClr val="FF0000"/>
                    </a:solidFill>
                  </a:rPr>
                  <a:t>, so is the total loss.</a:t>
                </a:r>
              </a:p>
            </p:txBody>
          </p:sp>
        </mc:Choice>
        <mc:Fallback xmlns="">
          <p:sp>
            <p:nvSpPr>
              <p:cNvPr id="53" name="Content Placeholder 2">
                <a:extLst>
                  <a:ext uri="{FF2B5EF4-FFF2-40B4-BE49-F238E27FC236}">
                    <a16:creationId xmlns:a16="http://schemas.microsoft.com/office/drawing/2014/main" id="{596E418C-0225-E8BF-2BE9-27CC49E55344}"/>
                  </a:ext>
                </a:extLst>
              </p:cNvPr>
              <p:cNvSpPr txBox="1">
                <a:spLocks noRot="1" noChangeAspect="1" noMove="1" noResize="1" noEditPoints="1" noAdjustHandles="1" noChangeArrowheads="1" noChangeShapeType="1" noTextEdit="1"/>
              </p:cNvSpPr>
              <p:nvPr/>
            </p:nvSpPr>
            <p:spPr>
              <a:xfrm>
                <a:off x="1620073" y="5613554"/>
                <a:ext cx="8983895" cy="502920"/>
              </a:xfrm>
              <a:prstGeom prst="rect">
                <a:avLst/>
              </a:prstGeom>
              <a:blipFill>
                <a:blip r:embed="rId19"/>
                <a:stretch>
                  <a:fillRect t="-19048" b="-23810"/>
                </a:stretch>
              </a:blipFill>
              <a:ln w="254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086711C1-12A8-E701-18DC-A13F88233151}"/>
                  </a:ext>
                </a:extLst>
              </p:cNvPr>
              <p:cNvSpPr txBox="1">
                <a:spLocks/>
              </p:cNvSpPr>
              <p:nvPr/>
            </p:nvSpPr>
            <p:spPr>
              <a:xfrm>
                <a:off x="4140200" y="11930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a:t>denote it as </a:t>
                </a:r>
                <a14:m>
                  <m:oMath xmlns:m="http://schemas.openxmlformats.org/officeDocument/2006/math">
                    <m:r>
                      <a:rPr lang="en-US" sz="4000" b="0" i="1" smtClean="0">
                        <a:latin typeface="Cambria Math" panose="02040503050406030204" pitchFamily="18" charset="0"/>
                      </a:rPr>
                      <m:t>𝛿</m:t>
                    </m:r>
                    <m:r>
                      <a:rPr lang="en-US" sz="4000" b="0" i="1" smtClean="0">
                        <a:latin typeface="Cambria Math" panose="02040503050406030204" pitchFamily="18" charset="0"/>
                      </a:rPr>
                      <m:t>𝑖𝑂</m:t>
                    </m:r>
                  </m:oMath>
                </a14:m>
                <a:endParaRPr lang="en-US" sz="4000" i="1" dirty="0"/>
              </a:p>
            </p:txBody>
          </p:sp>
        </mc:Choice>
        <mc:Fallback xmlns="">
          <p:sp>
            <p:nvSpPr>
              <p:cNvPr id="3" name="Title 1">
                <a:extLst>
                  <a:ext uri="{FF2B5EF4-FFF2-40B4-BE49-F238E27FC236}">
                    <a16:creationId xmlns:a16="http://schemas.microsoft.com/office/drawing/2014/main" id="{086711C1-12A8-E701-18DC-A13F88233151}"/>
                  </a:ext>
                </a:extLst>
              </p:cNvPr>
              <p:cNvSpPr txBox="1">
                <a:spLocks noRot="1" noChangeAspect="1" noMove="1" noResize="1" noEditPoints="1" noAdjustHandles="1" noChangeArrowheads="1" noChangeShapeType="1" noTextEdit="1"/>
              </p:cNvSpPr>
              <p:nvPr/>
            </p:nvSpPr>
            <p:spPr>
              <a:xfrm>
                <a:off x="4140200" y="1193078"/>
                <a:ext cx="10515600" cy="1325563"/>
              </a:xfrm>
              <a:prstGeom prst="rect">
                <a:avLst/>
              </a:prstGeom>
              <a:blipFill>
                <a:blip r:embed="rId20"/>
                <a:stretch>
                  <a:fillRect l="-1930"/>
                </a:stretch>
              </a:blipFill>
            </p:spPr>
            <p:txBody>
              <a:bodyPr/>
              <a:lstStyle/>
              <a:p>
                <a:r>
                  <a:rPr lang="en-US">
                    <a:noFill/>
                  </a:rPr>
                  <a:t> </a:t>
                </a:r>
              </a:p>
            </p:txBody>
          </p:sp>
        </mc:Fallback>
      </mc:AlternateContent>
    </p:spTree>
    <p:extLst>
      <p:ext uri="{BB962C8B-B14F-4D97-AF65-F5344CB8AC3E}">
        <p14:creationId xmlns:p14="http://schemas.microsoft.com/office/powerpoint/2010/main" val="13719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18" grpId="0" build="p"/>
      <p:bldP spid="19" grpId="0"/>
      <p:bldP spid="19" grpId="1"/>
      <p:bldP spid="20" grpId="0"/>
      <p:bldP spid="20" grpId="1"/>
      <p:bldP spid="21" grpId="0"/>
      <p:bldP spid="21" grpId="1"/>
      <p:bldP spid="24" grpId="0"/>
      <p:bldP spid="24" grpId="1"/>
      <p:bldP spid="28" grpId="0"/>
      <p:bldP spid="28" grpId="1"/>
      <p:bldP spid="32" grpId="0" animBg="1"/>
      <p:bldP spid="46" grpId="0"/>
      <p:bldP spid="47" grpId="0"/>
      <p:bldP spid="48" grpId="0"/>
      <p:bldP spid="49" grpId="0"/>
      <p:bldP spid="50" grpId="0"/>
      <p:bldP spid="51" grpId="0"/>
      <p:bldP spid="52" grpId="0"/>
      <p:bldP spid="52" grpId="1"/>
      <p:bldP spid="53" grpId="0" animBg="1"/>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F9CD-7C41-27DA-2FFC-CE95D8F84E3A}"/>
              </a:ext>
            </a:extLst>
          </p:cNvPr>
          <p:cNvSpPr>
            <a:spLocks noGrp="1"/>
          </p:cNvSpPr>
          <p:nvPr>
            <p:ph type="title"/>
          </p:nvPr>
        </p:nvSpPr>
        <p:spPr/>
        <p:txBody>
          <a:bodyPr/>
          <a:lstStyle/>
          <a:p>
            <a:r>
              <a:rPr lang="en-US" dirty="0"/>
              <a:t>Security Proof</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4F26FD-085B-0C13-5B17-6EC975E1657D}"/>
                  </a:ext>
                </a:extLst>
              </p:cNvPr>
              <p:cNvSpPr txBox="1"/>
              <p:nvPr/>
            </p:nvSpPr>
            <p:spPr>
              <a:xfrm>
                <a:off x="7894159" y="2209940"/>
                <a:ext cx="31509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𝑃𝑉</m:t>
                          </m:r>
                        </m:sub>
                      </m:sSub>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𝑀</m:t>
                          </m:r>
                        </m:e>
                        <m:sub>
                          <m:r>
                            <a:rPr lang="en-US" sz="2800" b="0" i="1" smtClean="0">
                              <a:solidFill>
                                <a:schemeClr val="accent1"/>
                              </a:solidFill>
                              <a:latin typeface="Cambria Math" panose="02040503050406030204" pitchFamily="18" charset="0"/>
                            </a:rPr>
                            <m:t>1</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𝑀</m:t>
                          </m:r>
                        </m:e>
                        <m:sub>
                          <m:r>
                            <a:rPr lang="en-US" sz="2800" b="0" i="1" smtClean="0">
                              <a:solidFill>
                                <a:srgbClr val="FF0000"/>
                              </a:solidFill>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p:txBody>
          </p:sp>
        </mc:Choice>
        <mc:Fallback xmlns="">
          <p:sp>
            <p:nvSpPr>
              <p:cNvPr id="4" name="TextBox 3">
                <a:extLst>
                  <a:ext uri="{FF2B5EF4-FFF2-40B4-BE49-F238E27FC236}">
                    <a16:creationId xmlns:a16="http://schemas.microsoft.com/office/drawing/2014/main" id="{F34F26FD-085B-0C13-5B17-6EC975E1657D}"/>
                  </a:ext>
                </a:extLst>
              </p:cNvPr>
              <p:cNvSpPr txBox="1">
                <a:spLocks noRot="1" noChangeAspect="1" noMove="1" noResize="1" noEditPoints="1" noAdjustHandles="1" noChangeArrowheads="1" noChangeShapeType="1" noTextEdit="1"/>
              </p:cNvSpPr>
              <p:nvPr/>
            </p:nvSpPr>
            <p:spPr>
              <a:xfrm>
                <a:off x="7894159" y="2209940"/>
                <a:ext cx="3150926" cy="430887"/>
              </a:xfrm>
              <a:prstGeom prst="rect">
                <a:avLst/>
              </a:prstGeom>
              <a:blipFill>
                <a:blip r:embed="rId2"/>
                <a:stretch>
                  <a:fillRect l="-1606" t="-2941" r="-3614" b="-35294"/>
                </a:stretch>
              </a:blipFill>
            </p:spPr>
            <p:txBody>
              <a:bodyPr/>
              <a:lstStyle/>
              <a:p>
                <a:r>
                  <a:rPr lang="en-US">
                    <a:noFill/>
                  </a:rPr>
                  <a:t> </a:t>
                </a:r>
              </a:p>
            </p:txBody>
          </p:sp>
        </mc:Fallback>
      </mc:AlternateContent>
      <p:sp>
        <p:nvSpPr>
          <p:cNvPr id="5" name="Right Arrow 4">
            <a:extLst>
              <a:ext uri="{FF2B5EF4-FFF2-40B4-BE49-F238E27FC236}">
                <a16:creationId xmlns:a16="http://schemas.microsoft.com/office/drawing/2014/main" id="{DE3BE996-7D4B-5A31-B6CE-04A0EC299C95}"/>
              </a:ext>
            </a:extLst>
          </p:cNvPr>
          <p:cNvSpPr/>
          <p:nvPr/>
        </p:nvSpPr>
        <p:spPr>
          <a:xfrm rot="10800000">
            <a:off x="5284042" y="2214489"/>
            <a:ext cx="2318016" cy="421779"/>
          </a:xfrm>
          <a:prstGeom prst="rightArrow">
            <a:avLst>
              <a:gd name="adj1" fmla="val 29487"/>
              <a:gd name="adj2" fmla="val 165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C41CFD-F453-BF54-B7A6-00E8B9D8C2C3}"/>
                  </a:ext>
                </a:extLst>
              </p:cNvPr>
              <p:cNvSpPr txBox="1"/>
              <p:nvPr/>
            </p:nvSpPr>
            <p:spPr>
              <a:xfrm>
                <a:off x="1204229" y="2209940"/>
                <a:ext cx="3467039" cy="4703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solidFill>
                                <a:srgbClr val="0070C0"/>
                              </a:solidFill>
                              <a:latin typeface="Cambria Math" panose="02040503050406030204" pitchFamily="18" charset="0"/>
                            </a:rPr>
                            <m:t>𝐶</m:t>
                          </m:r>
                        </m:e>
                        <m:sub>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𝑀</m:t>
                              </m:r>
                            </m:e>
                            <m:sub>
                              <m:r>
                                <a:rPr lang="en-US" sz="2800" b="0" i="1" smtClean="0">
                                  <a:solidFill>
                                    <a:schemeClr val="accent1"/>
                                  </a:solidFill>
                                  <a:latin typeface="Cambria Math" panose="02040503050406030204" pitchFamily="18" charset="0"/>
                                </a:rPr>
                                <m:t>1</m:t>
                              </m:r>
                            </m:sub>
                          </m:sSub>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𝑛</m:t>
                              </m:r>
                            </m:e>
                            <m:sub>
                              <m:r>
                                <a:rPr lang="en-US" sz="2800" b="0" i="1" smtClean="0">
                                  <a:solidFill>
                                    <a:schemeClr val="accent1"/>
                                  </a:solidFill>
                                  <a:latin typeface="Cambria Math" panose="02040503050406030204" pitchFamily="18" charset="0"/>
                                </a:rPr>
                                <m:t>0</m:t>
                              </m:r>
                            </m:sub>
                          </m:sSub>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𝐶</m:t>
                          </m:r>
                        </m:e>
                        <m:sub>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𝑀</m:t>
                              </m:r>
                            </m:e>
                            <m:sub>
                              <m:r>
                                <a:rPr lang="en-US" sz="2800" b="0" i="1" smtClean="0">
                                  <a:solidFill>
                                    <a:srgbClr val="FF0000"/>
                                  </a:solidFill>
                                  <a:latin typeface="Cambria Math" panose="02040503050406030204" pitchFamily="18" charset="0"/>
                                </a:rPr>
                                <m:t>2</m:t>
                              </m:r>
                            </m:sub>
                          </m:sSub>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𝑛</m:t>
                              </m:r>
                            </m:e>
                            <m:sub>
                              <m:r>
                                <a:rPr lang="en-US" sz="2800" b="0" i="1" smtClean="0">
                                  <a:solidFill>
                                    <a:srgbClr val="FF0000"/>
                                  </a:solidFill>
                                  <a:latin typeface="Cambria Math" panose="02040503050406030204" pitchFamily="18" charset="0"/>
                                </a:rPr>
                                <m:t>0</m:t>
                              </m:r>
                            </m:sub>
                          </m:sSub>
                        </m:sub>
                      </m:sSub>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p:txBody>
          </p:sp>
        </mc:Choice>
        <mc:Fallback xmlns="">
          <p:sp>
            <p:nvSpPr>
              <p:cNvPr id="6" name="TextBox 5">
                <a:extLst>
                  <a:ext uri="{FF2B5EF4-FFF2-40B4-BE49-F238E27FC236}">
                    <a16:creationId xmlns:a16="http://schemas.microsoft.com/office/drawing/2014/main" id="{A8C41CFD-F453-BF54-B7A6-00E8B9D8C2C3}"/>
                  </a:ext>
                </a:extLst>
              </p:cNvPr>
              <p:cNvSpPr txBox="1">
                <a:spLocks noRot="1" noChangeAspect="1" noMove="1" noResize="1" noEditPoints="1" noAdjustHandles="1" noChangeArrowheads="1" noChangeShapeType="1" noTextEdit="1"/>
              </p:cNvSpPr>
              <p:nvPr/>
            </p:nvSpPr>
            <p:spPr>
              <a:xfrm>
                <a:off x="1204229" y="2209940"/>
                <a:ext cx="3467039" cy="470322"/>
              </a:xfrm>
              <a:prstGeom prst="rect">
                <a:avLst/>
              </a:prstGeom>
              <a:blipFill>
                <a:blip r:embed="rId3"/>
                <a:stretch>
                  <a:fillRect l="-2198" r="-3297" b="-2368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03A4BC8-037B-1B26-E461-7DC6431835A4}"/>
              </a:ext>
            </a:extLst>
          </p:cNvPr>
          <p:cNvSpPr txBox="1"/>
          <p:nvPr/>
        </p:nvSpPr>
        <p:spPr>
          <a:xfrm>
            <a:off x="5096851" y="1688704"/>
            <a:ext cx="2984500" cy="523220"/>
          </a:xfrm>
          <a:prstGeom prst="rect">
            <a:avLst/>
          </a:prstGeom>
          <a:noFill/>
        </p:spPr>
        <p:txBody>
          <a:bodyPr wrap="square">
            <a:spAutoFit/>
          </a:bodyPr>
          <a:lstStyle/>
          <a:p>
            <a:pPr algn="ctr"/>
            <a:r>
              <a:rPr lang="en-US" sz="2800" dirty="0"/>
              <a:t>Cook’s Translation</a:t>
            </a:r>
          </a:p>
        </p:txBody>
      </p:sp>
      <p:sp>
        <p:nvSpPr>
          <p:cNvPr id="8" name="TextBox 7">
            <a:extLst>
              <a:ext uri="{FF2B5EF4-FFF2-40B4-BE49-F238E27FC236}">
                <a16:creationId xmlns:a16="http://schemas.microsoft.com/office/drawing/2014/main" id="{467C7DBC-96E9-057D-EF2A-731DD65647F4}"/>
              </a:ext>
            </a:extLst>
          </p:cNvPr>
          <p:cNvSpPr txBox="1"/>
          <p:nvPr/>
        </p:nvSpPr>
        <p:spPr>
          <a:xfrm>
            <a:off x="1123332" y="1686324"/>
            <a:ext cx="3654231" cy="523220"/>
          </a:xfrm>
          <a:prstGeom prst="rect">
            <a:avLst/>
          </a:prstGeom>
          <a:noFill/>
        </p:spPr>
        <p:txBody>
          <a:bodyPr wrap="square">
            <a:spAutoFit/>
          </a:bodyPr>
          <a:lstStyle/>
          <a:p>
            <a:pPr algn="ctr"/>
            <a:r>
              <a:rPr lang="en-US" sz="2800" dirty="0"/>
              <a:t>Poly-size EF-Proof of</a:t>
            </a:r>
          </a:p>
        </p:txBody>
      </p:sp>
      <p:sp>
        <p:nvSpPr>
          <p:cNvPr id="10" name="Right Arrow 9">
            <a:extLst>
              <a:ext uri="{FF2B5EF4-FFF2-40B4-BE49-F238E27FC236}">
                <a16:creationId xmlns:a16="http://schemas.microsoft.com/office/drawing/2014/main" id="{AA2AC761-F543-0E55-610F-90271278C94A}"/>
              </a:ext>
            </a:extLst>
          </p:cNvPr>
          <p:cNvSpPr/>
          <p:nvPr/>
        </p:nvSpPr>
        <p:spPr>
          <a:xfrm rot="5400000">
            <a:off x="2534175" y="3017187"/>
            <a:ext cx="832544" cy="635000"/>
          </a:xfrm>
          <a:prstGeom prst="rightArrow">
            <a:avLst>
              <a:gd name="adj1" fmla="val 50000"/>
              <a:gd name="adj2" fmla="val 7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514B7A5C-BE84-004D-8D34-D47B49E6CF68}"/>
                  </a:ext>
                </a:extLst>
              </p:cNvPr>
              <p:cNvSpPr txBox="1">
                <a:spLocks/>
              </p:cNvSpPr>
              <p:nvPr/>
            </p:nvSpPr>
            <p:spPr>
              <a:xfrm>
                <a:off x="1425568" y="3972495"/>
                <a:ext cx="1842379" cy="498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𝐶</m:t>
                              </m:r>
                            </m:e>
                            <m:sub>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1</m:t>
                                  </m:r>
                                </m:sub>
                              </m:sSub>
                              <m:r>
                                <a:rPr lang="en-US" b="0" i="1" smtClean="0">
                                  <a:solidFill>
                                    <a:srgbClr val="0070C0"/>
                                  </a:solidFill>
                                  <a:latin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𝑛</m:t>
                                  </m:r>
                                </m:e>
                                <m:sub>
                                  <m:r>
                                    <a:rPr lang="en-US" b="0" i="1" smtClean="0">
                                      <a:solidFill>
                                        <a:srgbClr val="0070C0"/>
                                      </a:solidFill>
                                      <a:latin typeface="Cambria Math" panose="02040503050406030204" pitchFamily="18" charset="0"/>
                                    </a:rPr>
                                    <m:t>0</m:t>
                                  </m:r>
                                </m:sub>
                              </m:sSub>
                            </m:sub>
                          </m:sSub>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𝐶</m:t>
                          </m:r>
                        </m:e>
                        <m:sup>
                          <m:r>
                            <a:rPr lang="en-US" i="1">
                              <a:solidFill>
                                <a:schemeClr val="tx1"/>
                              </a:solidFill>
                              <a:latin typeface="Cambria Math" panose="02040503050406030204" pitchFamily="18" charset="0"/>
                            </a:rPr>
                            <m:t>(1)</m:t>
                          </m:r>
                        </m:sup>
                      </m:sSup>
                    </m:oMath>
                  </m:oMathPara>
                </a14:m>
                <a:endParaRPr lang="en-US" dirty="0">
                  <a:solidFill>
                    <a:schemeClr val="tx1"/>
                  </a:solidFill>
                </a:endParaRPr>
              </a:p>
            </p:txBody>
          </p:sp>
        </mc:Choice>
        <mc:Fallback xmlns="">
          <p:sp>
            <p:nvSpPr>
              <p:cNvPr id="11" name="Content Placeholder 2">
                <a:extLst>
                  <a:ext uri="{FF2B5EF4-FFF2-40B4-BE49-F238E27FC236}">
                    <a16:creationId xmlns:a16="http://schemas.microsoft.com/office/drawing/2014/main" id="{514B7A5C-BE84-004D-8D34-D47B49E6CF68}"/>
                  </a:ext>
                </a:extLst>
              </p:cNvPr>
              <p:cNvSpPr txBox="1">
                <a:spLocks noRot="1" noChangeAspect="1" noMove="1" noResize="1" noEditPoints="1" noAdjustHandles="1" noChangeArrowheads="1" noChangeShapeType="1" noTextEdit="1"/>
              </p:cNvSpPr>
              <p:nvPr/>
            </p:nvSpPr>
            <p:spPr>
              <a:xfrm>
                <a:off x="1425568" y="3972495"/>
                <a:ext cx="1842379" cy="498475"/>
              </a:xfrm>
              <a:prstGeom prst="rect">
                <a:avLst/>
              </a:prstGeom>
              <a:blipFill>
                <a:blip r:embed="rId4"/>
                <a:stretch>
                  <a:fillRect l="-13014" r="-7534"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DFEFB549-0E19-53FD-7904-12EA59945309}"/>
                  </a:ext>
                </a:extLst>
              </p:cNvPr>
              <p:cNvSpPr txBox="1">
                <a:spLocks/>
              </p:cNvSpPr>
              <p:nvPr/>
            </p:nvSpPr>
            <p:spPr>
              <a:xfrm>
                <a:off x="4299523" y="4003617"/>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sup>
                      </m:sSup>
                    </m:oMath>
                  </m:oMathPara>
                </a14:m>
                <a:endParaRPr lang="en-US" dirty="0"/>
              </a:p>
            </p:txBody>
          </p:sp>
        </mc:Choice>
        <mc:Fallback xmlns="">
          <p:sp>
            <p:nvSpPr>
              <p:cNvPr id="12" name="Content Placeholder 2">
                <a:extLst>
                  <a:ext uri="{FF2B5EF4-FFF2-40B4-BE49-F238E27FC236}">
                    <a16:creationId xmlns:a16="http://schemas.microsoft.com/office/drawing/2014/main" id="{DFEFB549-0E19-53FD-7904-12EA59945309}"/>
                  </a:ext>
                </a:extLst>
              </p:cNvPr>
              <p:cNvSpPr txBox="1">
                <a:spLocks noRot="1" noChangeAspect="1" noMove="1" noResize="1" noEditPoints="1" noAdjustHandles="1" noChangeArrowheads="1" noChangeShapeType="1" noTextEdit="1"/>
              </p:cNvSpPr>
              <p:nvPr/>
            </p:nvSpPr>
            <p:spPr>
              <a:xfrm>
                <a:off x="4299523" y="4003617"/>
                <a:ext cx="1270000" cy="498475"/>
              </a:xfrm>
              <a:prstGeom prst="rect">
                <a:avLst/>
              </a:prstGeom>
              <a:blipFill>
                <a:blip r:embed="rId5"/>
                <a:stretch>
                  <a:fillRect t="-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4320B375-6F82-A374-AFB9-CDE0EFAC1674}"/>
                  </a:ext>
                </a:extLst>
              </p:cNvPr>
              <p:cNvSpPr txBox="1">
                <a:spLocks/>
              </p:cNvSpPr>
              <p:nvPr/>
            </p:nvSpPr>
            <p:spPr>
              <a:xfrm>
                <a:off x="6462376" y="4019894"/>
                <a:ext cx="1270000" cy="498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sup>
                      </m:sSup>
                    </m:oMath>
                  </m:oMathPara>
                </a14:m>
                <a:endParaRPr lang="en-US" dirty="0"/>
              </a:p>
            </p:txBody>
          </p:sp>
        </mc:Choice>
        <mc:Fallback xmlns="">
          <p:sp>
            <p:nvSpPr>
              <p:cNvPr id="13" name="Content Placeholder 2">
                <a:extLst>
                  <a:ext uri="{FF2B5EF4-FFF2-40B4-BE49-F238E27FC236}">
                    <a16:creationId xmlns:a16="http://schemas.microsoft.com/office/drawing/2014/main" id="{4320B375-6F82-A374-AFB9-CDE0EFAC1674}"/>
                  </a:ext>
                </a:extLst>
              </p:cNvPr>
              <p:cNvSpPr txBox="1">
                <a:spLocks noRot="1" noChangeAspect="1" noMove="1" noResize="1" noEditPoints="1" noAdjustHandles="1" noChangeArrowheads="1" noChangeShapeType="1" noTextEdit="1"/>
              </p:cNvSpPr>
              <p:nvPr/>
            </p:nvSpPr>
            <p:spPr>
              <a:xfrm>
                <a:off x="6462376" y="4019894"/>
                <a:ext cx="1270000" cy="498475"/>
              </a:xfrm>
              <a:prstGeom prst="rect">
                <a:avLst/>
              </a:prstGeom>
              <a:blipFill>
                <a:blip r:embed="rId6"/>
                <a:stretch>
                  <a:fillRect t="-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AD8E2B2D-6435-FBED-21C9-CD53E26B9658}"/>
                  </a:ext>
                </a:extLst>
              </p:cNvPr>
              <p:cNvSpPr txBox="1">
                <a:spLocks/>
              </p:cNvSpPr>
              <p:nvPr/>
            </p:nvSpPr>
            <p:spPr>
              <a:xfrm>
                <a:off x="8273947" y="4003617"/>
                <a:ext cx="2902053" cy="61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𝐶</m:t>
                          </m:r>
                        </m:e>
                        <m:sup>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ℓ′</m:t>
                          </m:r>
                          <m:r>
                            <a:rPr lang="en-US" i="1">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𝑛</m:t>
                              </m:r>
                            </m:e>
                            <m:sub>
                              <m:r>
                                <a:rPr lang="en-US" b="0" i="1" smtClean="0">
                                  <a:solidFill>
                                    <a:srgbClr val="FF0000"/>
                                  </a:solidFill>
                                  <a:latin typeface="Cambria Math" panose="02040503050406030204" pitchFamily="18" charset="0"/>
                                </a:rPr>
                                <m:t>0</m:t>
                              </m:r>
                            </m:sub>
                          </m:sSub>
                        </m:sub>
                      </m:sSub>
                    </m:oMath>
                  </m:oMathPara>
                </a14:m>
                <a:endParaRPr lang="en-US" dirty="0">
                  <a:solidFill>
                    <a:schemeClr val="tx1"/>
                  </a:solidFill>
                </a:endParaRPr>
              </a:p>
            </p:txBody>
          </p:sp>
        </mc:Choice>
        <mc:Fallback xmlns="">
          <p:sp>
            <p:nvSpPr>
              <p:cNvPr id="14" name="Content Placeholder 2">
                <a:extLst>
                  <a:ext uri="{FF2B5EF4-FFF2-40B4-BE49-F238E27FC236}">
                    <a16:creationId xmlns:a16="http://schemas.microsoft.com/office/drawing/2014/main" id="{AD8E2B2D-6435-FBED-21C9-CD53E26B9658}"/>
                  </a:ext>
                </a:extLst>
              </p:cNvPr>
              <p:cNvSpPr txBox="1">
                <a:spLocks noRot="1" noChangeAspect="1" noMove="1" noResize="1" noEditPoints="1" noAdjustHandles="1" noChangeArrowheads="1" noChangeShapeType="1" noTextEdit="1"/>
              </p:cNvSpPr>
              <p:nvPr/>
            </p:nvSpPr>
            <p:spPr>
              <a:xfrm>
                <a:off x="8273947" y="4003617"/>
                <a:ext cx="2902053" cy="61277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6749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4957-A074-F3A2-3778-A30BD5CE879A}"/>
              </a:ext>
            </a:extLst>
          </p:cNvPr>
          <p:cNvSpPr>
            <a:spLocks noGrp="1"/>
          </p:cNvSpPr>
          <p:nvPr>
            <p:ph type="title"/>
          </p:nvPr>
        </p:nvSpPr>
        <p:spPr/>
        <p:txBody>
          <a:bodyPr/>
          <a:lstStyle/>
          <a:p>
            <a:r>
              <a:rPr lang="en-US" dirty="0"/>
              <a:t>Succinct Description of Cook’s Translation </a:t>
            </a:r>
          </a:p>
        </p:txBody>
      </p:sp>
      <p:sp>
        <p:nvSpPr>
          <p:cNvPr id="3" name="Content Placeholder 2">
            <a:extLst>
              <a:ext uri="{FF2B5EF4-FFF2-40B4-BE49-F238E27FC236}">
                <a16:creationId xmlns:a16="http://schemas.microsoft.com/office/drawing/2014/main" id="{FBD83CBC-8220-7AF6-B983-0A550EB3EC4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93768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6C5E-5982-F31B-6204-65D51BEEFC74}"/>
              </a:ext>
            </a:extLst>
          </p:cNvPr>
          <p:cNvSpPr>
            <a:spLocks noGrp="1"/>
          </p:cNvSpPr>
          <p:nvPr>
            <p:ph type="title"/>
          </p:nvPr>
        </p:nvSpPr>
        <p:spPr/>
        <p:txBody>
          <a:bodyPr/>
          <a:lstStyle/>
          <a:p>
            <a:r>
              <a:rPr lang="en-US" dirty="0"/>
              <a:t>Limitation of </a:t>
            </a:r>
            <a:r>
              <a:rPr lang="en-US" i="1" dirty="0"/>
              <a:t>PV</a:t>
            </a:r>
          </a:p>
        </p:txBody>
      </p:sp>
      <p:sp>
        <p:nvSpPr>
          <p:cNvPr id="3" name="Content Placeholder 2">
            <a:extLst>
              <a:ext uri="{FF2B5EF4-FFF2-40B4-BE49-F238E27FC236}">
                <a16:creationId xmlns:a16="http://schemas.microsoft.com/office/drawing/2014/main" id="{BC49BF52-FB34-D2F7-065D-08EDEDB3D5DE}"/>
              </a:ext>
            </a:extLst>
          </p:cNvPr>
          <p:cNvSpPr>
            <a:spLocks noGrp="1"/>
          </p:cNvSpPr>
          <p:nvPr>
            <p:ph idx="1"/>
          </p:nvPr>
        </p:nvSpPr>
        <p:spPr>
          <a:xfrm>
            <a:off x="838200" y="1825625"/>
            <a:ext cx="10515600" cy="2289175"/>
          </a:xfrm>
        </p:spPr>
        <p:txBody>
          <a:bodyPr>
            <a:normAutofit/>
          </a:bodyPr>
          <a:lstStyle/>
          <a:p>
            <a:r>
              <a:rPr lang="en-US" dirty="0"/>
              <a:t>Little Fermat’s Theorem</a:t>
            </a:r>
          </a:p>
          <a:p>
            <a:endParaRPr lang="en-US" dirty="0"/>
          </a:p>
        </p:txBody>
      </p:sp>
      <p:sp>
        <p:nvSpPr>
          <p:cNvPr id="4" name="Content Placeholder 2">
            <a:extLst>
              <a:ext uri="{FF2B5EF4-FFF2-40B4-BE49-F238E27FC236}">
                <a16:creationId xmlns:a16="http://schemas.microsoft.com/office/drawing/2014/main" id="{9C65FFDE-2F50-C55F-9F8D-157DAD07481A}"/>
              </a:ext>
            </a:extLst>
          </p:cNvPr>
          <p:cNvSpPr txBox="1">
            <a:spLocks/>
          </p:cNvSpPr>
          <p:nvPr/>
        </p:nvSpPr>
        <p:spPr>
          <a:xfrm>
            <a:off x="838200" y="4691913"/>
            <a:ext cx="10515600" cy="638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Correctness of the algorithm that decides P</a:t>
            </a:r>
          </a:p>
        </p:txBody>
      </p:sp>
      <p:sp>
        <p:nvSpPr>
          <p:cNvPr id="6" name="Content Placeholder 2">
            <a:extLst>
              <a:ext uri="{FF2B5EF4-FFF2-40B4-BE49-F238E27FC236}">
                <a16:creationId xmlns:a16="http://schemas.microsoft.com/office/drawing/2014/main" id="{1976C242-EE66-3F53-C00D-83005CE638CE}"/>
              </a:ext>
            </a:extLst>
          </p:cNvPr>
          <p:cNvSpPr txBox="1">
            <a:spLocks/>
          </p:cNvSpPr>
          <p:nvPr/>
        </p:nvSpPr>
        <p:spPr>
          <a:xfrm>
            <a:off x="4813300" y="838994"/>
            <a:ext cx="3721100" cy="638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(Assuming Factoring)</a:t>
            </a:r>
          </a:p>
          <a:p>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F3DC0D8-A35B-E409-2292-BCD2B64B0F38}"/>
                  </a:ext>
                </a:extLst>
              </p:cNvPr>
              <p:cNvSpPr txBox="1"/>
              <p:nvPr/>
            </p:nvSpPr>
            <p:spPr>
              <a:xfrm>
                <a:off x="1022350" y="3360967"/>
                <a:ext cx="6096000" cy="10822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𝑔</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𝑍</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m:t>
                              </m:r>
                            </m:sup>
                          </m:sSubSup>
                        </m:sub>
                        <m:sup/>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h</m:t>
                              </m:r>
                            </m:e>
                          </m:d>
                        </m:e>
                      </m:nary>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h</m:t>
                          </m:r>
                        </m:e>
                        <m:sup>
                          <m:r>
                            <a:rPr lang="en-US" sz="2400" i="1">
                              <a:latin typeface="Cambria Math" panose="02040503050406030204" pitchFamily="18" charset="0"/>
                            </a:rPr>
                            <m:t>𝑝</m:t>
                          </m:r>
                          <m:r>
                            <a:rPr lang="en-US" sz="2400" i="1">
                              <a:latin typeface="Cambria Math" panose="02040503050406030204" pitchFamily="18" charset="0"/>
                            </a:rPr>
                            <m:t>−1</m:t>
                          </m:r>
                        </m:sup>
                      </m:sSup>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𝑔</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𝑍</m:t>
                              </m:r>
                            </m:e>
                            <m:sub>
                              <m:r>
                                <a:rPr lang="en-US" sz="2400" i="1">
                                  <a:latin typeface="Cambria Math" panose="02040503050406030204" pitchFamily="18" charset="0"/>
                                </a:rPr>
                                <m:t>𝑝</m:t>
                              </m:r>
                            </m:sub>
                            <m:sup>
                              <m:r>
                                <a:rPr lang="en-US" sz="2400" i="1">
                                  <a:latin typeface="Cambria Math" panose="02040503050406030204" pitchFamily="18" charset="0"/>
                                </a:rPr>
                                <m:t>∗</m:t>
                              </m:r>
                            </m:sup>
                          </m:sSubSup>
                        </m:sub>
                        <m:sup/>
                        <m:e>
                          <m:r>
                            <a:rPr lang="en-US" sz="2400" i="1">
                              <a:latin typeface="Cambria Math" panose="02040503050406030204" pitchFamily="18" charset="0"/>
                            </a:rPr>
                            <m:t>𝑔</m:t>
                          </m:r>
                        </m:e>
                      </m:nary>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𝑝</m:t>
                          </m:r>
                          <m:r>
                            <a:rPr lang="en-US" sz="2400" b="0" i="1" smtClean="0">
                              <a:latin typeface="Cambria Math" panose="02040503050406030204" pitchFamily="18" charset="0"/>
                            </a:rPr>
                            <m:t>−1</m:t>
                          </m:r>
                        </m:sup>
                      </m:sSup>
                      <m:r>
                        <a:rPr lang="en-US" sz="2400" b="0" i="1" smtClean="0">
                          <a:latin typeface="Cambria Math" panose="02040503050406030204" pitchFamily="18" charset="0"/>
                        </a:rPr>
                        <m:t>=1</m:t>
                      </m:r>
                    </m:oMath>
                  </m:oMathPara>
                </a14:m>
                <a:endParaRPr lang="en-US" sz="2400" b="0" dirty="0"/>
              </a:p>
            </p:txBody>
          </p:sp>
        </mc:Choice>
        <mc:Fallback xmlns="">
          <p:sp>
            <p:nvSpPr>
              <p:cNvPr id="8" name="TextBox 7">
                <a:extLst>
                  <a:ext uri="{FF2B5EF4-FFF2-40B4-BE49-F238E27FC236}">
                    <a16:creationId xmlns:a16="http://schemas.microsoft.com/office/drawing/2014/main" id="{DF3DC0D8-A35B-E409-2292-BCD2B64B0F38}"/>
                  </a:ext>
                </a:extLst>
              </p:cNvPr>
              <p:cNvSpPr txBox="1">
                <a:spLocks noRot="1" noChangeAspect="1" noMove="1" noResize="1" noEditPoints="1" noAdjustHandles="1" noChangeArrowheads="1" noChangeShapeType="1" noTextEdit="1"/>
              </p:cNvSpPr>
              <p:nvPr/>
            </p:nvSpPr>
            <p:spPr>
              <a:xfrm>
                <a:off x="1022350" y="3360967"/>
                <a:ext cx="6096000" cy="1082284"/>
              </a:xfrm>
              <a:prstGeom prst="rect">
                <a:avLst/>
              </a:prstGeom>
              <a:blipFill>
                <a:blip r:embed="rId2"/>
                <a:stretch>
                  <a:fillRect l="-8316" t="-118605" b="-15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68EAAF-77E9-8CC7-1612-6A8717A57E13}"/>
                  </a:ext>
                </a:extLst>
              </p:cNvPr>
              <p:cNvSpPr txBox="1"/>
              <p:nvPr/>
            </p:nvSpPr>
            <p:spPr>
              <a:xfrm>
                <a:off x="6934200" y="3486610"/>
                <a:ext cx="4419600" cy="830997"/>
              </a:xfrm>
              <a:prstGeom prst="rect">
                <a:avLst/>
              </a:prstGeom>
              <a:noFill/>
            </p:spPr>
            <p:txBody>
              <a:bodyPr wrap="square">
                <a:spAutoFit/>
              </a:bodyPr>
              <a:lstStyle/>
              <a:p>
                <a:pPr algn="ctr"/>
                <a:r>
                  <a:rPr lang="en-US" sz="2400" b="0" dirty="0">
                    <a:solidFill>
                      <a:srgbClr val="FF0000"/>
                    </a:solidFill>
                  </a:rPr>
                  <a:t>The product takes </a:t>
                </a:r>
                <a14:m>
                  <m:oMath xmlns:m="http://schemas.openxmlformats.org/officeDocument/2006/math">
                    <m:r>
                      <a:rPr lang="en-US" sz="2400" b="0" i="1" smtClean="0">
                        <a:solidFill>
                          <a:srgbClr val="FF0000"/>
                        </a:solidFill>
                        <a:latin typeface="Cambria Math" panose="02040503050406030204" pitchFamily="18" charset="0"/>
                      </a:rPr>
                      <m:t>𝑝</m:t>
                    </m:r>
                  </m:oMath>
                </a14:m>
                <a:r>
                  <a:rPr lang="en-US" sz="2400" b="0" dirty="0">
                    <a:solidFill>
                      <a:srgbClr val="FF0000"/>
                    </a:solidFill>
                  </a:rPr>
                  <a:t> terms, which is not poly-reasoning. </a:t>
                </a:r>
              </a:p>
            </p:txBody>
          </p:sp>
        </mc:Choice>
        <mc:Fallback xmlns="">
          <p:sp>
            <p:nvSpPr>
              <p:cNvPr id="9" name="TextBox 8">
                <a:extLst>
                  <a:ext uri="{FF2B5EF4-FFF2-40B4-BE49-F238E27FC236}">
                    <a16:creationId xmlns:a16="http://schemas.microsoft.com/office/drawing/2014/main" id="{0C68EAAF-77E9-8CC7-1612-6A8717A57E13}"/>
                  </a:ext>
                </a:extLst>
              </p:cNvPr>
              <p:cNvSpPr txBox="1">
                <a:spLocks noRot="1" noChangeAspect="1" noMove="1" noResize="1" noEditPoints="1" noAdjustHandles="1" noChangeArrowheads="1" noChangeShapeType="1" noTextEdit="1"/>
              </p:cNvSpPr>
              <p:nvPr/>
            </p:nvSpPr>
            <p:spPr>
              <a:xfrm>
                <a:off x="6934200" y="3486610"/>
                <a:ext cx="4419600" cy="830997"/>
              </a:xfrm>
              <a:prstGeom prst="rect">
                <a:avLst/>
              </a:prstGeom>
              <a:blipFill>
                <a:blip r:embed="rId3"/>
                <a:stretch>
                  <a:fillRect l="-1146" t="-4545" r="-2292"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7F6131-017A-AB31-2854-1CCA0D90A16B}"/>
                  </a:ext>
                </a:extLst>
              </p:cNvPr>
              <p:cNvSpPr txBox="1"/>
              <p:nvPr/>
            </p:nvSpPr>
            <p:spPr>
              <a:xfrm>
                <a:off x="1606550" y="2558200"/>
                <a:ext cx="7308850" cy="490199"/>
              </a:xfrm>
              <a:prstGeom prst="rect">
                <a:avLst/>
              </a:prstGeom>
              <a:noFill/>
            </p:spPr>
            <p:txBody>
              <a:bodyPr wrap="square">
                <a:spAutoFit/>
              </a:bodyPr>
              <a:lstStyle/>
              <a:p>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𝑍</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oMath>
                </a14:m>
                <a:r>
                  <a:rPr lang="en-US" sz="2400" dirty="0"/>
                  <a:t>the map </a:t>
                </a:r>
                <a14:m>
                  <m:oMath xmlns:m="http://schemas.openxmlformats.org/officeDocument/2006/math">
                    <m:sSubSup>
                      <m:sSubSupPr>
                        <m:ctrlPr>
                          <a:rPr lang="en-US" sz="2400" b="0" i="1" dirty="0" smtClean="0">
                            <a:latin typeface="Cambria Math" panose="02040503050406030204" pitchFamily="18" charset="0"/>
                          </a:rPr>
                        </m:ctrlPr>
                      </m:sSubSupPr>
                      <m:e>
                        <m:r>
                          <a:rPr lang="en-US" sz="2400" i="1" dirty="0" smtClean="0">
                            <a:latin typeface="Cambria Math" panose="02040503050406030204" pitchFamily="18" charset="0"/>
                          </a:rPr>
                          <m:t>𝑍</m:t>
                        </m:r>
                      </m:e>
                      <m:sub>
                        <m:r>
                          <a:rPr lang="en-US" sz="2400" b="0" i="1" dirty="0" smtClean="0">
                            <a:latin typeface="Cambria Math" panose="02040503050406030204" pitchFamily="18" charset="0"/>
                          </a:rPr>
                          <m:t>𝑝</m:t>
                        </m:r>
                      </m:sub>
                      <m:sup>
                        <m:r>
                          <a:rPr lang="en-US" sz="2400" b="0" i="1" dirty="0" smtClean="0">
                            <a:latin typeface="Cambria Math" panose="02040503050406030204" pitchFamily="18" charset="0"/>
                          </a:rPr>
                          <m:t>∗</m:t>
                        </m:r>
                      </m:sup>
                    </m:sSubSup>
                    <m:r>
                      <a:rPr lang="en-US" sz="2400" b="0" i="1" dirty="0" smtClean="0">
                        <a:latin typeface="Cambria Math" panose="02040503050406030204" pitchFamily="18" charset="0"/>
                      </a:rPr>
                      <m:t>→</m:t>
                    </m:r>
                    <m:sSubSup>
                      <m:sSubSupPr>
                        <m:ctrlPr>
                          <a:rPr lang="en-US" sz="2400" b="0" i="1" dirty="0" smtClean="0">
                            <a:latin typeface="Cambria Math" panose="02040503050406030204" pitchFamily="18" charset="0"/>
                          </a:rPr>
                        </m:ctrlPr>
                      </m:sSubSupPr>
                      <m:e>
                        <m:r>
                          <a:rPr lang="en-US" sz="2400" b="0" i="1" dirty="0" smtClean="0">
                            <a:latin typeface="Cambria Math" panose="02040503050406030204" pitchFamily="18" charset="0"/>
                          </a:rPr>
                          <m:t>𝑍</m:t>
                        </m:r>
                      </m:e>
                      <m:sub>
                        <m:r>
                          <a:rPr lang="en-US" sz="2400" b="0" i="1" dirty="0" smtClean="0">
                            <a:latin typeface="Cambria Math" panose="02040503050406030204" pitchFamily="18" charset="0"/>
                          </a:rPr>
                          <m:t>𝑝</m:t>
                        </m:r>
                      </m:sub>
                      <m:sup>
                        <m:r>
                          <a:rPr lang="en-US" sz="2400" b="0" i="1" dirty="0" smtClean="0">
                            <a:latin typeface="Cambria Math" panose="02040503050406030204" pitchFamily="18" charset="0"/>
                          </a:rPr>
                          <m:t>∗</m:t>
                        </m:r>
                      </m:sup>
                    </m:sSubSup>
                    <m:r>
                      <a:rPr lang="en-US" sz="2400" b="0" i="1" dirty="0" smtClean="0">
                        <a:latin typeface="Cambria Math" panose="02040503050406030204" pitchFamily="18" charset="0"/>
                      </a:rPr>
                      <m:t>,</m:t>
                    </m:r>
                    <m: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𝑔</m:t>
                    </m:r>
                    <m:r>
                      <a:rPr lang="en-US" sz="2400" i="1">
                        <a:latin typeface="Cambria Math" panose="02040503050406030204" pitchFamily="18" charset="0"/>
                      </a:rPr>
                      <m:t>⋅</m:t>
                    </m:r>
                    <m:r>
                      <a:rPr lang="en-US" sz="2400" i="1">
                        <a:latin typeface="Cambria Math" panose="02040503050406030204" pitchFamily="18" charset="0"/>
                      </a:rPr>
                      <m:t>h</m:t>
                    </m:r>
                    <m:r>
                      <a:rPr lang="en-US" sz="2400" i="1">
                        <a:latin typeface="Cambria Math" panose="02040503050406030204" pitchFamily="18" charset="0"/>
                      </a:rPr>
                      <m:t> </m:t>
                    </m:r>
                  </m:oMath>
                </a14:m>
                <a:r>
                  <a:rPr lang="en-US" sz="2400" dirty="0"/>
                  <a:t>is a permutation</a:t>
                </a:r>
              </a:p>
            </p:txBody>
          </p:sp>
        </mc:Choice>
        <mc:Fallback xmlns="">
          <p:sp>
            <p:nvSpPr>
              <p:cNvPr id="11" name="TextBox 10">
                <a:extLst>
                  <a:ext uri="{FF2B5EF4-FFF2-40B4-BE49-F238E27FC236}">
                    <a16:creationId xmlns:a16="http://schemas.microsoft.com/office/drawing/2014/main" id="{817F6131-017A-AB31-2854-1CCA0D90A16B}"/>
                  </a:ext>
                </a:extLst>
              </p:cNvPr>
              <p:cNvSpPr txBox="1">
                <a:spLocks noRot="1" noChangeAspect="1" noMove="1" noResize="1" noEditPoints="1" noAdjustHandles="1" noChangeArrowheads="1" noChangeShapeType="1" noTextEdit="1"/>
              </p:cNvSpPr>
              <p:nvPr/>
            </p:nvSpPr>
            <p:spPr>
              <a:xfrm>
                <a:off x="1606550" y="2558200"/>
                <a:ext cx="7308850" cy="490199"/>
              </a:xfrm>
              <a:prstGeom prst="rect">
                <a:avLst/>
              </a:prstGeom>
              <a:blipFill>
                <a:blip r:embed="rId4"/>
                <a:stretch>
                  <a:fillRect l="-173" t="-7500" b="-2000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441BDFE7-1BD1-E6F0-6D4B-EF50B14EFF2B}"/>
              </a:ext>
            </a:extLst>
          </p:cNvPr>
          <p:cNvSpPr txBox="1"/>
          <p:nvPr/>
        </p:nvSpPr>
        <p:spPr>
          <a:xfrm>
            <a:off x="9017000" y="6197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81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BD178-F98C-A330-EB99-B8831E44D035}"/>
              </a:ext>
            </a:extLst>
          </p:cNvPr>
          <p:cNvSpPr>
            <a:spLocks noGrp="1"/>
          </p:cNvSpPr>
          <p:nvPr>
            <p:ph idx="1"/>
          </p:nvPr>
        </p:nvSpPr>
        <p:spPr>
          <a:xfrm>
            <a:off x="838200" y="4250476"/>
            <a:ext cx="10836058" cy="1388324"/>
          </a:xfrm>
        </p:spPr>
        <p:txBody>
          <a:bodyPr/>
          <a:lstStyle/>
          <a:p>
            <a:r>
              <a:rPr lang="en-US" b="1" dirty="0" err="1"/>
              <a:t>iO</a:t>
            </a:r>
            <a:r>
              <a:rPr lang="en-US" b="1" dirty="0"/>
              <a:t> from Well-Founded Assumptions</a:t>
            </a:r>
            <a:r>
              <a:rPr lang="en-US" dirty="0"/>
              <a:t> </a:t>
            </a:r>
            <a:r>
              <a:rPr lang="en-US" dirty="0">
                <a:solidFill>
                  <a:srgbClr val="0070C0"/>
                </a:solidFill>
              </a:rPr>
              <a:t>[Jain-Lin-Sahai’20]</a:t>
            </a:r>
            <a:endParaRPr lang="en-US" dirty="0"/>
          </a:p>
          <a:p>
            <a:pPr marL="457200" lvl="1" indent="0">
              <a:buNone/>
            </a:pPr>
            <a:r>
              <a:rPr lang="en-US" dirty="0"/>
              <a:t>Based on</a:t>
            </a:r>
            <a:r>
              <a:rPr lang="en-US" b="1" dirty="0">
                <a:solidFill>
                  <a:srgbClr val="FF0000"/>
                </a:solidFill>
              </a:rPr>
              <a:t> Sub-exponential Security</a:t>
            </a:r>
            <a:r>
              <a:rPr lang="en-US" dirty="0"/>
              <a:t> of Learning with Errors, and Learning Parity with Noise and more…</a:t>
            </a:r>
          </a:p>
        </p:txBody>
      </p:sp>
      <p:sp>
        <p:nvSpPr>
          <p:cNvPr id="4" name="Content Placeholder 2">
            <a:extLst>
              <a:ext uri="{FF2B5EF4-FFF2-40B4-BE49-F238E27FC236}">
                <a16:creationId xmlns:a16="http://schemas.microsoft.com/office/drawing/2014/main" id="{DB479685-A5B5-AAB5-BAAF-24DF3AE91204}"/>
              </a:ext>
            </a:extLst>
          </p:cNvPr>
          <p:cNvSpPr txBox="1">
            <a:spLocks/>
          </p:cNvSpPr>
          <p:nvPr/>
        </p:nvSpPr>
        <p:spPr>
          <a:xfrm>
            <a:off x="838200" y="1922700"/>
            <a:ext cx="10836058" cy="232777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long line of works:</a:t>
            </a:r>
          </a:p>
          <a:p>
            <a:pPr marL="457200" lvl="1" indent="0">
              <a:buNone/>
            </a:pPr>
            <a:r>
              <a:rPr lang="en-US" dirty="0">
                <a:solidFill>
                  <a:srgbClr val="0070C0"/>
                </a:solidFill>
              </a:rPr>
              <a:t>[Garg-Gentry-Halevi-Raykova-Sahai-Waters’13][Pass-Seth-Telang’14]</a:t>
            </a:r>
          </a:p>
          <a:p>
            <a:pPr marL="457200" lvl="1" indent="0">
              <a:buNone/>
            </a:pPr>
            <a:r>
              <a:rPr lang="en-US" dirty="0">
                <a:solidFill>
                  <a:srgbClr val="0070C0"/>
                </a:solidFill>
              </a:rPr>
              <a:t>[Gentry-Lewko-Sahai-Waters’15][Ananth-Jain’15][Bitansky-Vaikuntanathan’15]</a:t>
            </a:r>
          </a:p>
          <a:p>
            <a:pPr marL="457200" lvl="1" indent="0">
              <a:buNone/>
            </a:pPr>
            <a:r>
              <a:rPr lang="en-US" dirty="0">
                <a:solidFill>
                  <a:srgbClr val="0070C0"/>
                </a:solidFill>
              </a:rPr>
              <a:t>[Lin’16][Lin-Vaikuntanathan’16][Lin-Pass-</a:t>
            </a:r>
            <a:r>
              <a:rPr lang="en-US" dirty="0" err="1">
                <a:solidFill>
                  <a:srgbClr val="0070C0"/>
                </a:solidFill>
              </a:rPr>
              <a:t>Karn</a:t>
            </a:r>
            <a:r>
              <a:rPr lang="en-US" dirty="0">
                <a:solidFill>
                  <a:srgbClr val="0070C0"/>
                </a:solidFill>
              </a:rPr>
              <a:t> Seth-Telang’16]</a:t>
            </a:r>
          </a:p>
          <a:p>
            <a:pPr marL="457200" lvl="1" indent="0">
              <a:buNone/>
            </a:pPr>
            <a:r>
              <a:rPr lang="en-US" dirty="0">
                <a:solidFill>
                  <a:srgbClr val="0070C0"/>
                </a:solidFill>
              </a:rPr>
              <a:t>[Garg-Miles-Mukherjee-Sahai-Srinivasan-Zhandry’16][Ananth-Sahai’17][Lin’17]</a:t>
            </a:r>
          </a:p>
          <a:p>
            <a:pPr marL="457200" lvl="1" indent="0">
              <a:buNone/>
            </a:pPr>
            <a:r>
              <a:rPr lang="en-US" dirty="0">
                <a:solidFill>
                  <a:srgbClr val="0070C0"/>
                </a:solidFill>
              </a:rPr>
              <a:t>[Lin-Tessaro’17][Agrawal’19][Jain-Lin-Matt-Sahai’19][Brakerski-Dottling-Malavolta’20]…</a:t>
            </a:r>
          </a:p>
        </p:txBody>
      </p:sp>
      <p:sp>
        <p:nvSpPr>
          <p:cNvPr id="5" name="Title 1">
            <a:extLst>
              <a:ext uri="{FF2B5EF4-FFF2-40B4-BE49-F238E27FC236}">
                <a16:creationId xmlns:a16="http://schemas.microsoft.com/office/drawing/2014/main" id="{DA2B8F5C-C721-1F1D-9C5A-4D4B3B94B8BC}"/>
              </a:ext>
            </a:extLst>
          </p:cNvPr>
          <p:cNvSpPr>
            <a:spLocks noGrp="1"/>
          </p:cNvSpPr>
          <p:nvPr>
            <p:ph type="title"/>
          </p:nvPr>
        </p:nvSpPr>
        <p:spPr>
          <a:xfrm>
            <a:off x="838200" y="365125"/>
            <a:ext cx="10515600" cy="1325563"/>
          </a:xfrm>
        </p:spPr>
        <p:txBody>
          <a:bodyPr/>
          <a:lstStyle/>
          <a:p>
            <a:r>
              <a:rPr lang="en-US" dirty="0"/>
              <a:t>Base</a:t>
            </a:r>
            <a:r>
              <a:rPr lang="zh-CN" altLang="en-US" dirty="0"/>
              <a:t> </a:t>
            </a:r>
            <a:r>
              <a:rPr lang="en-US" dirty="0" err="1"/>
              <a:t>iO</a:t>
            </a:r>
            <a:r>
              <a:rPr lang="en-US" dirty="0"/>
              <a:t> on Good Assumptions?</a:t>
            </a:r>
            <a:endParaRPr lang="en-US" sz="2800" dirty="0">
              <a:solidFill>
                <a:srgbClr val="0070C0"/>
              </a:solidFill>
            </a:endParaRPr>
          </a:p>
        </p:txBody>
      </p:sp>
    </p:spTree>
    <p:extLst>
      <p:ext uri="{BB962C8B-B14F-4D97-AF65-F5344CB8AC3E}">
        <p14:creationId xmlns:p14="http://schemas.microsoft.com/office/powerpoint/2010/main" val="101306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7B7F-45CD-DCD1-0FBF-5A2439ECA774}"/>
              </a:ext>
            </a:extLst>
          </p:cNvPr>
          <p:cNvSpPr>
            <a:spLocks noGrp="1"/>
          </p:cNvSpPr>
          <p:nvPr>
            <p:ph type="title"/>
          </p:nvPr>
        </p:nvSpPr>
        <p:spPr/>
        <p:txBody>
          <a:bodyPr/>
          <a:lstStyle/>
          <a:p>
            <a:r>
              <a:rPr lang="en-US" dirty="0"/>
              <a:t>Security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16B1C6-2CB5-DD0E-B6DD-9A9BD7583783}"/>
                  </a:ext>
                </a:extLst>
              </p:cNvPr>
              <p:cNvSpPr>
                <a:spLocks noGrp="1"/>
              </p:cNvSpPr>
              <p:nvPr>
                <p:ph idx="1"/>
              </p:nvPr>
            </p:nvSpPr>
            <p:spPr>
              <a:xfrm>
                <a:off x="838200" y="1690688"/>
                <a:ext cx="6629400" cy="676275"/>
              </a:xfrm>
            </p:spPr>
            <p:txBody>
              <a:bodyPr/>
              <a:lstStyle/>
              <a:p>
                <a:pPr marL="0" indent="0">
                  <a:buNone/>
                </a:pPr>
                <a:r>
                  <a:rPr lang="en-US" dirty="0"/>
                  <a:t>For any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2</m:t>
                        </m:r>
                      </m:sub>
                    </m:sSub>
                  </m:oMath>
                </a14:m>
                <a:r>
                  <a:rPr lang="en-US" dirty="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𝑃𝑉</m:t>
                        </m:r>
                      </m:sub>
                    </m:sSub>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𝑀</m:t>
                        </m:r>
                      </m:e>
                      <m:sub>
                        <m:r>
                          <a:rPr lang="en-US" b="0" i="1" smtClean="0">
                            <a:solidFill>
                              <a:srgbClr val="0070C0"/>
                            </a:solidFill>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𝑀</m:t>
                        </m:r>
                      </m:e>
                      <m:sub>
                        <m:r>
                          <a:rPr lang="en-US" b="0" i="1" smtClean="0">
                            <a:solidFill>
                              <a:srgbClr val="FF0000"/>
                            </a:solidFill>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1816B1C6-2CB5-DD0E-B6DD-9A9BD7583783}"/>
                  </a:ext>
                </a:extLst>
              </p:cNvPr>
              <p:cNvSpPr>
                <a:spLocks noGrp="1" noRot="1" noChangeAspect="1" noMove="1" noResize="1" noEditPoints="1" noAdjustHandles="1" noChangeArrowheads="1" noChangeShapeType="1" noTextEdit="1"/>
              </p:cNvSpPr>
              <p:nvPr>
                <p:ph idx="1"/>
              </p:nvPr>
            </p:nvSpPr>
            <p:spPr>
              <a:xfrm>
                <a:off x="838200" y="1690688"/>
                <a:ext cx="6629400" cy="676275"/>
              </a:xfrm>
              <a:blipFill>
                <a:blip r:embed="rId2"/>
                <a:stretch>
                  <a:fillRect l="-1916" t="-1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429042-A0EC-6DA4-EC4F-30BBEA44EEA3}"/>
                  </a:ext>
                </a:extLst>
              </p:cNvPr>
              <p:cNvSpPr txBox="1"/>
              <p:nvPr/>
            </p:nvSpPr>
            <p:spPr>
              <a:xfrm>
                <a:off x="1867391" y="2278827"/>
                <a:ext cx="6694590" cy="430887"/>
              </a:xfrm>
              <a:prstGeom prst="rect">
                <a:avLst/>
              </a:prstGeom>
              <a:noFill/>
            </p:spPr>
            <p:txBody>
              <a:bodyPr wrap="none" lIns="0" tIns="0" rIns="0" bIns="0" rtlCol="0">
                <a:spAutoFit/>
              </a:bodyPr>
              <a:lstStyle/>
              <a:p>
                <a:pPr algn="ctr"/>
                <a:r>
                  <a:rPr lang="en-US" sz="2800" dirty="0"/>
                  <a:t>w</a:t>
                </a:r>
                <a:r>
                  <a:rPr lang="en-US" sz="2800" b="0" dirty="0"/>
                  <a:t>e need to show </a:t>
                </a:r>
                <a14:m>
                  <m:oMath xmlns:m="http://schemas.openxmlformats.org/officeDocument/2006/math">
                    <m:r>
                      <a:rPr lang="en-US" sz="2800" b="0" i="1" smtClean="0">
                        <a:latin typeface="Cambria Math" panose="02040503050406030204" pitchFamily="18" charset="0"/>
                      </a:rPr>
                      <m:t>𝑖𝑂</m:t>
                    </m:r>
                    <m:d>
                      <m:dPr>
                        <m:ctrlPr>
                          <a:rPr lang="en-US" sz="2800" b="0" i="1" smtClean="0">
                            <a:latin typeface="Cambria Math" panose="02040503050406030204" pitchFamily="18" charset="0"/>
                          </a:rPr>
                        </m:ctrlPr>
                      </m:dPr>
                      <m:e>
                        <m:r>
                          <a:rPr lang="en-US" sz="2800" b="0" i="1" smtClean="0">
                            <a:solidFill>
                              <a:srgbClr val="0070C0"/>
                            </a:solidFill>
                            <a:latin typeface="Cambria Math" panose="02040503050406030204" pitchFamily="18" charset="0"/>
                          </a:rPr>
                          <m:t>𝑈𝐺𝑎𝑡</m:t>
                        </m:r>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𝑒</m:t>
                            </m:r>
                          </m:e>
                          <m:sub>
                            <m:r>
                              <a:rPr lang="en-US" sz="2800" b="0" i="1" smtClean="0">
                                <a:solidFill>
                                  <a:srgbClr val="0070C0"/>
                                </a:solidFill>
                                <a:latin typeface="Cambria Math" panose="02040503050406030204" pitchFamily="18" charset="0"/>
                              </a:rPr>
                              <m:t>1</m:t>
                            </m:r>
                          </m:sub>
                        </m:sSub>
                      </m:e>
                    </m:d>
                    <m:r>
                      <a:rPr lang="en-US" sz="2800" b="0" i="1" smtClean="0">
                        <a:latin typeface="Cambria Math" panose="02040503050406030204" pitchFamily="18" charset="0"/>
                      </a:rPr>
                      <m:t>≈</m:t>
                    </m:r>
                    <m:r>
                      <a:rPr lang="en-US" sz="2800" b="0" i="1" smtClean="0">
                        <a:latin typeface="Cambria Math" panose="02040503050406030204" pitchFamily="18" charset="0"/>
                      </a:rPr>
                      <m:t>𝑖𝑂</m:t>
                    </m:r>
                    <m:r>
                      <a:rPr lang="en-US" sz="2800" b="0" i="1" smtClean="0">
                        <a:latin typeface="Cambria Math" panose="02040503050406030204" pitchFamily="18" charset="0"/>
                      </a:rPr>
                      <m:t>(</m:t>
                    </m:r>
                    <m:r>
                      <a:rPr lang="en-US" sz="2800" b="0" i="1" smtClean="0">
                        <a:solidFill>
                          <a:srgbClr val="FF0000"/>
                        </a:solidFill>
                        <a:latin typeface="Cambria Math" panose="02040503050406030204" pitchFamily="18" charset="0"/>
                      </a:rPr>
                      <m:t>𝑈𝐺𝑎𝑡</m:t>
                    </m:r>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𝑒</m:t>
                        </m:r>
                      </m:e>
                      <m:sub>
                        <m:r>
                          <a:rPr lang="en-US" sz="2800" b="0" i="1" smtClean="0">
                            <a:solidFill>
                              <a:srgbClr val="FF0000"/>
                            </a:solidFill>
                            <a:latin typeface="Cambria Math" panose="02040503050406030204" pitchFamily="18" charset="0"/>
                          </a:rPr>
                          <m:t>2</m:t>
                        </m:r>
                      </m:sub>
                    </m:sSub>
                    <m:r>
                      <a:rPr lang="en-US" sz="2800" b="0" i="1" smtClean="0">
                        <a:latin typeface="Cambria Math" panose="02040503050406030204" pitchFamily="18" charset="0"/>
                      </a:rPr>
                      <m:t>)</m:t>
                    </m:r>
                  </m:oMath>
                </a14:m>
                <a:endParaRPr lang="en-US" sz="2800" dirty="0"/>
              </a:p>
            </p:txBody>
          </p:sp>
        </mc:Choice>
        <mc:Fallback xmlns="">
          <p:sp>
            <p:nvSpPr>
              <p:cNvPr id="5" name="TextBox 4">
                <a:extLst>
                  <a:ext uri="{FF2B5EF4-FFF2-40B4-BE49-F238E27FC236}">
                    <a16:creationId xmlns:a16="http://schemas.microsoft.com/office/drawing/2014/main" id="{0E429042-A0EC-6DA4-EC4F-30BBEA44EEA3}"/>
                  </a:ext>
                </a:extLst>
              </p:cNvPr>
              <p:cNvSpPr txBox="1">
                <a:spLocks noRot="1" noChangeAspect="1" noMove="1" noResize="1" noEditPoints="1" noAdjustHandles="1" noChangeArrowheads="1" noChangeShapeType="1" noTextEdit="1"/>
              </p:cNvSpPr>
              <p:nvPr/>
            </p:nvSpPr>
            <p:spPr>
              <a:xfrm>
                <a:off x="1867391" y="2278827"/>
                <a:ext cx="6694590" cy="430887"/>
              </a:xfrm>
              <a:prstGeom prst="rect">
                <a:avLst/>
              </a:prstGeom>
              <a:blipFill>
                <a:blip r:embed="rId3"/>
                <a:stretch>
                  <a:fillRect l="-2457" t="-25714" r="-1701"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52F81D-0CD4-9871-566D-AE57BF695294}"/>
                  </a:ext>
                </a:extLst>
              </p:cNvPr>
              <p:cNvSpPr txBox="1"/>
              <p:nvPr/>
            </p:nvSpPr>
            <p:spPr>
              <a:xfrm>
                <a:off x="1944637" y="3638362"/>
                <a:ext cx="2707543" cy="495457"/>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𝑈𝐺𝑎𝑡</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0" i="1" smtClean="0">
                              <a:solidFill>
                                <a:srgbClr val="7030A0"/>
                              </a:solidFill>
                              <a:latin typeface="Cambria Math" panose="02040503050406030204" pitchFamily="18" charset="0"/>
                            </a:rPr>
                            <m:t>&lt;</m:t>
                          </m:r>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𝑛</m:t>
                              </m:r>
                            </m:e>
                            <m:sub>
                              <m:r>
                                <a:rPr lang="en-US" sz="2400" b="0" i="1" smtClean="0">
                                  <a:solidFill>
                                    <a:srgbClr val="7030A0"/>
                                  </a:solidFill>
                                  <a:latin typeface="Cambria Math" panose="02040503050406030204" pitchFamily="18" charset="0"/>
                                </a:rPr>
                                <m:t>0</m:t>
                              </m:r>
                            </m:sub>
                          </m:sSub>
                        </m:sub>
                      </m:sSub>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e>
                      </m:d>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6" name="TextBox 5">
                <a:extLst>
                  <a:ext uri="{FF2B5EF4-FFF2-40B4-BE49-F238E27FC236}">
                    <a16:creationId xmlns:a16="http://schemas.microsoft.com/office/drawing/2014/main" id="{9552F81D-0CD4-9871-566D-AE57BF695294}"/>
                  </a:ext>
                </a:extLst>
              </p:cNvPr>
              <p:cNvSpPr txBox="1">
                <a:spLocks noRot="1" noChangeAspect="1" noMove="1" noResize="1" noEditPoints="1" noAdjustHandles="1" noChangeArrowheads="1" noChangeShapeType="1" noTextEdit="1"/>
              </p:cNvSpPr>
              <p:nvPr/>
            </p:nvSpPr>
            <p:spPr>
              <a:xfrm>
                <a:off x="1944637" y="3638362"/>
                <a:ext cx="2707543" cy="495457"/>
              </a:xfrm>
              <a:prstGeom prst="rect">
                <a:avLst/>
              </a:prstGeom>
              <a:blipFill>
                <a:blip r:embed="rId4"/>
                <a:stretch>
                  <a:fillRect b="-2500"/>
                </a:stretch>
              </a:blipFill>
              <a:ln w="25400">
                <a:noFill/>
              </a:ln>
            </p:spPr>
            <p:txBody>
              <a:bodyPr/>
              <a:lstStyle/>
              <a:p>
                <a:r>
                  <a:rPr lang="en-US">
                    <a:noFill/>
                  </a:rPr>
                  <a:t> </a:t>
                </a:r>
              </a:p>
            </p:txBody>
          </p:sp>
        </mc:Fallback>
      </mc:AlternateContent>
      <p:sp>
        <p:nvSpPr>
          <p:cNvPr id="7" name="Left Brace 6">
            <a:extLst>
              <a:ext uri="{FF2B5EF4-FFF2-40B4-BE49-F238E27FC236}">
                <a16:creationId xmlns:a16="http://schemas.microsoft.com/office/drawing/2014/main" id="{B90C8248-189C-A35F-8B64-3777D08D9152}"/>
              </a:ext>
            </a:extLst>
          </p:cNvPr>
          <p:cNvSpPr/>
          <p:nvPr/>
        </p:nvSpPr>
        <p:spPr>
          <a:xfrm>
            <a:off x="4652180" y="3133616"/>
            <a:ext cx="406400" cy="1504950"/>
          </a:xfrm>
          <a:prstGeom prst="leftBrace">
            <a:avLst>
              <a:gd name="adj1" fmla="val 56392"/>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BD661A-96AF-4595-2F7A-91413BBD4F3A}"/>
                  </a:ext>
                </a:extLst>
              </p:cNvPr>
              <p:cNvSpPr txBox="1"/>
              <p:nvPr/>
            </p:nvSpPr>
            <p:spPr>
              <a:xfrm>
                <a:off x="4940975" y="2955102"/>
                <a:ext cx="2929319" cy="461665"/>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𝑈𝐺𝑎𝑡</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𝑒</m:t>
                          </m:r>
                        </m:e>
                        <m:sub>
                          <m:r>
                            <a:rPr lang="en-US" sz="2400" b="0" i="1" smtClean="0">
                              <a:solidFill>
                                <a:srgbClr val="FF0000"/>
                              </a:solidFill>
                              <a:latin typeface="Cambria Math" panose="02040503050406030204" pitchFamily="18" charset="0"/>
                            </a:rPr>
                            <m:t>2</m:t>
                          </m:r>
                        </m:sub>
                      </m:sSub>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10" name="TextBox 9">
                <a:extLst>
                  <a:ext uri="{FF2B5EF4-FFF2-40B4-BE49-F238E27FC236}">
                    <a16:creationId xmlns:a16="http://schemas.microsoft.com/office/drawing/2014/main" id="{2ABD661A-96AF-4595-2F7A-91413BBD4F3A}"/>
                  </a:ext>
                </a:extLst>
              </p:cNvPr>
              <p:cNvSpPr txBox="1">
                <a:spLocks noRot="1" noChangeAspect="1" noMove="1" noResize="1" noEditPoints="1" noAdjustHandles="1" noChangeArrowheads="1" noChangeShapeType="1" noTextEdit="1"/>
              </p:cNvSpPr>
              <p:nvPr/>
            </p:nvSpPr>
            <p:spPr>
              <a:xfrm>
                <a:off x="4940975" y="2955102"/>
                <a:ext cx="2929319" cy="461665"/>
              </a:xfrm>
              <a:prstGeom prst="rect">
                <a:avLst/>
              </a:prstGeom>
              <a:blipFill>
                <a:blip r:embed="rId5"/>
                <a:stretch>
                  <a:fillRect b="-18919"/>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9147F7-53DA-DBAC-E63F-66FE847E3949}"/>
                  </a:ext>
                </a:extLst>
              </p:cNvPr>
              <p:cNvSpPr txBox="1"/>
              <p:nvPr/>
            </p:nvSpPr>
            <p:spPr>
              <a:xfrm>
                <a:off x="4974378" y="3613943"/>
                <a:ext cx="2929319" cy="461665"/>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𝑈𝐺𝑎𝑡</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𝑒</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𝑛</m:t>
                          </m:r>
                        </m:e>
                        <m:sub>
                          <m:r>
                            <a:rPr lang="en-US" sz="2400" b="0" i="1" smtClean="0">
                              <a:solidFill>
                                <a:srgbClr val="0070C0"/>
                              </a:solidFill>
                              <a:latin typeface="Cambria Math" panose="02040503050406030204" pitchFamily="18" charset="0"/>
                            </a:rPr>
                            <m:t>0</m:t>
                          </m:r>
                        </m:sub>
                      </m:sSub>
                      <m:r>
                        <a:rPr lang="en-US" sz="2400" b="0" i="1" smtClean="0">
                          <a:solidFill>
                            <a:srgbClr val="0070C0"/>
                          </a:solidFill>
                          <a:latin typeface="Cambria Math" panose="02040503050406030204" pitchFamily="18" charset="0"/>
                        </a:rPr>
                        <m:t>,⋅,⋅)</m:t>
                      </m:r>
                    </m:oMath>
                  </m:oMathPara>
                </a14:m>
                <a:endParaRPr lang="en-US" sz="2400" dirty="0">
                  <a:solidFill>
                    <a:srgbClr val="0070C0"/>
                  </a:solidFill>
                </a:endParaRPr>
              </a:p>
            </p:txBody>
          </p:sp>
        </mc:Choice>
        <mc:Fallback xmlns="">
          <p:sp>
            <p:nvSpPr>
              <p:cNvPr id="11" name="TextBox 10">
                <a:extLst>
                  <a:ext uri="{FF2B5EF4-FFF2-40B4-BE49-F238E27FC236}">
                    <a16:creationId xmlns:a16="http://schemas.microsoft.com/office/drawing/2014/main" id="{729147F7-53DA-DBAC-E63F-66FE847E3949}"/>
                  </a:ext>
                </a:extLst>
              </p:cNvPr>
              <p:cNvSpPr txBox="1">
                <a:spLocks noRot="1" noChangeAspect="1" noMove="1" noResize="1" noEditPoints="1" noAdjustHandles="1" noChangeArrowheads="1" noChangeShapeType="1" noTextEdit="1"/>
              </p:cNvSpPr>
              <p:nvPr/>
            </p:nvSpPr>
            <p:spPr>
              <a:xfrm>
                <a:off x="4974378" y="3613943"/>
                <a:ext cx="2929319" cy="461665"/>
              </a:xfrm>
              <a:prstGeom prst="rect">
                <a:avLst/>
              </a:prstGeom>
              <a:blipFill>
                <a:blip r:embed="rId6"/>
                <a:stretch>
                  <a:fillRect b="-15789"/>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43BDEB-5C42-EDB9-AE35-5EB8A7C10EEC}"/>
                  </a:ext>
                </a:extLst>
              </p:cNvPr>
              <p:cNvSpPr txBox="1"/>
              <p:nvPr/>
            </p:nvSpPr>
            <p:spPr>
              <a:xfrm>
                <a:off x="4974378" y="4237563"/>
                <a:ext cx="2929319" cy="461665"/>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𝑈𝐺𝑎𝑡</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𝑒</m:t>
                          </m:r>
                        </m:e>
                        <m:sub>
                          <m:r>
                            <a:rPr lang="en-US" sz="2400" b="0" i="1" smtClean="0">
                              <a:solidFill>
                                <a:srgbClr val="0070C0"/>
                              </a:solidFill>
                              <a:latin typeface="Cambria Math" panose="02040503050406030204" pitchFamily="18" charset="0"/>
                            </a:rPr>
                            <m:t>1</m:t>
                          </m:r>
                        </m:sub>
                      </m:sSub>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oMath>
                  </m:oMathPara>
                </a14:m>
                <a:endParaRPr lang="en-US" sz="2400" dirty="0">
                  <a:solidFill>
                    <a:srgbClr val="0070C0"/>
                  </a:solidFill>
                </a:endParaRPr>
              </a:p>
            </p:txBody>
          </p:sp>
        </mc:Choice>
        <mc:Fallback xmlns="">
          <p:sp>
            <p:nvSpPr>
              <p:cNvPr id="12" name="TextBox 11">
                <a:extLst>
                  <a:ext uri="{FF2B5EF4-FFF2-40B4-BE49-F238E27FC236}">
                    <a16:creationId xmlns:a16="http://schemas.microsoft.com/office/drawing/2014/main" id="{5B43BDEB-5C42-EDB9-AE35-5EB8A7C10EEC}"/>
                  </a:ext>
                </a:extLst>
              </p:cNvPr>
              <p:cNvSpPr txBox="1">
                <a:spLocks noRot="1" noChangeAspect="1" noMove="1" noResize="1" noEditPoints="1" noAdjustHandles="1" noChangeArrowheads="1" noChangeShapeType="1" noTextEdit="1"/>
              </p:cNvSpPr>
              <p:nvPr/>
            </p:nvSpPr>
            <p:spPr>
              <a:xfrm>
                <a:off x="4974378" y="4237563"/>
                <a:ext cx="2929319" cy="461665"/>
              </a:xfrm>
              <a:prstGeom prst="rect">
                <a:avLst/>
              </a:prstGeom>
              <a:blipFill>
                <a:blip r:embed="rId7"/>
                <a:stretch>
                  <a:fillRect b="-15789"/>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E69C146-C576-C11F-AA9A-9297FDBAAB03}"/>
                  </a:ext>
                </a:extLst>
              </p:cNvPr>
              <p:cNvSpPr txBox="1"/>
              <p:nvPr/>
            </p:nvSpPr>
            <p:spPr>
              <a:xfrm>
                <a:off x="7368583" y="2979351"/>
                <a:ext cx="2707543" cy="461665"/>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&lt;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𝑛</m:t>
                          </m:r>
                        </m:e>
                        <m:sub>
                          <m:r>
                            <a:rPr lang="en-US" sz="2400" b="0" i="1" smtClean="0">
                              <a:solidFill>
                                <a:schemeClr val="tx1"/>
                              </a:solidFill>
                              <a:latin typeface="Cambria Math" panose="02040503050406030204" pitchFamily="18" charset="0"/>
                            </a:rPr>
                            <m:t>0</m:t>
                          </m:r>
                        </m:sub>
                      </m:sSub>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3" name="TextBox 12">
                <a:extLst>
                  <a:ext uri="{FF2B5EF4-FFF2-40B4-BE49-F238E27FC236}">
                    <a16:creationId xmlns:a16="http://schemas.microsoft.com/office/drawing/2014/main" id="{AE69C146-C576-C11F-AA9A-9297FDBAAB03}"/>
                  </a:ext>
                </a:extLst>
              </p:cNvPr>
              <p:cNvSpPr txBox="1">
                <a:spLocks noRot="1" noChangeAspect="1" noMove="1" noResize="1" noEditPoints="1" noAdjustHandles="1" noChangeArrowheads="1" noChangeShapeType="1" noTextEdit="1"/>
              </p:cNvSpPr>
              <p:nvPr/>
            </p:nvSpPr>
            <p:spPr>
              <a:xfrm>
                <a:off x="7368583" y="2979351"/>
                <a:ext cx="2707543" cy="461665"/>
              </a:xfrm>
              <a:prstGeom prst="rect">
                <a:avLst/>
              </a:prstGeom>
              <a:blipFill>
                <a:blip r:embed="rId8"/>
                <a:stretch>
                  <a:fillRect b="-18919"/>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0E5A21-B36F-C989-D6F9-62C2F903C702}"/>
                  </a:ext>
                </a:extLst>
              </p:cNvPr>
              <p:cNvSpPr txBox="1"/>
              <p:nvPr/>
            </p:nvSpPr>
            <p:spPr>
              <a:xfrm>
                <a:off x="7359723" y="3568324"/>
                <a:ext cx="2707543" cy="461665"/>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𝑛</m:t>
                          </m:r>
                        </m:e>
                        <m:sub>
                          <m:r>
                            <a:rPr lang="en-US" sz="2400" b="0" i="1" smtClean="0">
                              <a:solidFill>
                                <a:schemeClr val="tx1"/>
                              </a:solidFill>
                              <a:latin typeface="Cambria Math" panose="02040503050406030204" pitchFamily="18" charset="0"/>
                            </a:rPr>
                            <m:t>0</m:t>
                          </m:r>
                        </m:sub>
                      </m:sSub>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4" name="TextBox 13">
                <a:extLst>
                  <a:ext uri="{FF2B5EF4-FFF2-40B4-BE49-F238E27FC236}">
                    <a16:creationId xmlns:a16="http://schemas.microsoft.com/office/drawing/2014/main" id="{390E5A21-B36F-C989-D6F9-62C2F903C702}"/>
                  </a:ext>
                </a:extLst>
              </p:cNvPr>
              <p:cNvSpPr txBox="1">
                <a:spLocks noRot="1" noChangeAspect="1" noMove="1" noResize="1" noEditPoints="1" noAdjustHandles="1" noChangeArrowheads="1" noChangeShapeType="1" noTextEdit="1"/>
              </p:cNvSpPr>
              <p:nvPr/>
            </p:nvSpPr>
            <p:spPr>
              <a:xfrm>
                <a:off x="7359723" y="3568324"/>
                <a:ext cx="2707543" cy="461665"/>
              </a:xfrm>
              <a:prstGeom prst="rect">
                <a:avLst/>
              </a:prstGeom>
              <a:blipFill>
                <a:blip r:embed="rId9"/>
                <a:stretch>
                  <a:fillRect b="-15789"/>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C710341-E792-522F-185B-77B8798581C3}"/>
                  </a:ext>
                </a:extLst>
              </p:cNvPr>
              <p:cNvSpPr txBox="1"/>
              <p:nvPr/>
            </p:nvSpPr>
            <p:spPr>
              <a:xfrm>
                <a:off x="7368583" y="4189065"/>
                <a:ext cx="2707543" cy="461665"/>
              </a:xfrm>
              <a:prstGeom prst="rect">
                <a:avLst/>
              </a:prstGeom>
              <a:noFill/>
              <a:ln w="25400">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&gt;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𝑛</m:t>
                          </m:r>
                        </m:e>
                        <m:sub>
                          <m:r>
                            <a:rPr lang="en-US" sz="2400" b="0" i="1" smtClean="0">
                              <a:solidFill>
                                <a:schemeClr val="tx1"/>
                              </a:solidFill>
                              <a:latin typeface="Cambria Math" panose="02040503050406030204" pitchFamily="18" charset="0"/>
                            </a:rPr>
                            <m:t>0</m:t>
                          </m:r>
                        </m:sub>
                      </m:sSub>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5" name="TextBox 14">
                <a:extLst>
                  <a:ext uri="{FF2B5EF4-FFF2-40B4-BE49-F238E27FC236}">
                    <a16:creationId xmlns:a16="http://schemas.microsoft.com/office/drawing/2014/main" id="{1C710341-E792-522F-185B-77B8798581C3}"/>
                  </a:ext>
                </a:extLst>
              </p:cNvPr>
              <p:cNvSpPr txBox="1">
                <a:spLocks noRot="1" noChangeAspect="1" noMove="1" noResize="1" noEditPoints="1" noAdjustHandles="1" noChangeArrowheads="1" noChangeShapeType="1" noTextEdit="1"/>
              </p:cNvSpPr>
              <p:nvPr/>
            </p:nvSpPr>
            <p:spPr>
              <a:xfrm>
                <a:off x="7368583" y="4189065"/>
                <a:ext cx="2707543" cy="461665"/>
              </a:xfrm>
              <a:prstGeom prst="rect">
                <a:avLst/>
              </a:prstGeom>
              <a:blipFill>
                <a:blip r:embed="rId10"/>
                <a:stretch>
                  <a:fillRect b="-15789"/>
                </a:stretch>
              </a:blipFill>
              <a:ln w="254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3472D15-1570-16C6-C445-6A9A0C2B1D5C}"/>
                  </a:ext>
                </a:extLst>
              </p:cNvPr>
              <p:cNvSpPr txBox="1"/>
              <p:nvPr/>
            </p:nvSpPr>
            <p:spPr>
              <a:xfrm>
                <a:off x="1944637" y="5135570"/>
                <a:ext cx="7787543" cy="938142"/>
              </a:xfrm>
              <a:prstGeom prst="rect">
                <a:avLst/>
              </a:prstGeom>
              <a:noFill/>
              <a:ln w="25400">
                <a:solidFill>
                  <a:srgbClr val="FF0000"/>
                </a:solidFill>
              </a:ln>
            </p:spPr>
            <p:txBody>
              <a:bodyPr wrap="square" anchor="ctr">
                <a:spAutoFit/>
              </a:bodyPr>
              <a:lstStyle/>
              <a:p>
                <a:r>
                  <a:rPr lang="en-US" sz="2400" b="0" dirty="0">
                    <a:solidFill>
                      <a:schemeClr val="tx1"/>
                    </a:solidFill>
                  </a:rPr>
                  <a:t>We only need to show </a:t>
                </a:r>
                <a14:m>
                  <m:oMath xmlns:m="http://schemas.openxmlformats.org/officeDocument/2006/math">
                    <m:r>
                      <a:rPr lang="en-US" sz="2400" b="0" i="1" smtClean="0">
                        <a:solidFill>
                          <a:schemeClr val="tx1"/>
                        </a:solidFill>
                        <a:latin typeface="Cambria Math" panose="02040503050406030204" pitchFamily="18" charset="0"/>
                      </a:rPr>
                      <m:t>𝑖𝑂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𝑈𝐺𝑎𝑡</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𝑒</m:t>
                            </m:r>
                          </m:e>
                          <m:sub>
                            <m:r>
                              <a:rPr lang="en-US" sz="2400" b="1" i="1" smtClean="0">
                                <a:solidFill>
                                  <a:srgbClr val="7030A0"/>
                                </a:solidFill>
                                <a:latin typeface="Cambria Math" panose="02040503050406030204" pitchFamily="18" charset="0"/>
                              </a:rPr>
                              <m:t>&lt;</m:t>
                            </m:r>
                            <m:sSub>
                              <m:sSubPr>
                                <m:ctrlPr>
                                  <a:rPr lang="en-US" sz="2400" b="1" i="1" smtClean="0">
                                    <a:solidFill>
                                      <a:srgbClr val="7030A0"/>
                                    </a:solidFill>
                                    <a:latin typeface="Cambria Math" panose="02040503050406030204" pitchFamily="18" charset="0"/>
                                  </a:rPr>
                                </m:ctrlPr>
                              </m:sSubPr>
                              <m:e>
                                <m:r>
                                  <a:rPr lang="en-US" sz="2400" b="1" i="1" smtClean="0">
                                    <a:solidFill>
                                      <a:srgbClr val="7030A0"/>
                                    </a:solidFill>
                                    <a:latin typeface="Cambria Math" panose="02040503050406030204" pitchFamily="18" charset="0"/>
                                  </a:rPr>
                                  <m:t>𝒏</m:t>
                                </m:r>
                              </m:e>
                              <m:sub>
                                <m:r>
                                  <a:rPr lang="en-US" sz="2400" b="1" i="1" smtClean="0">
                                    <a:solidFill>
                                      <a:srgbClr val="7030A0"/>
                                    </a:solidFill>
                                    <a:latin typeface="Cambria Math" panose="02040503050406030204" pitchFamily="18" charset="0"/>
                                  </a:rPr>
                                  <m:t>𝟎</m:t>
                                </m:r>
                              </m:sub>
                            </m:sSub>
                          </m:sub>
                        </m:sSub>
                      </m:e>
                    </m:d>
                    <m:r>
                      <a:rPr lang="en-US" sz="2400" i="1">
                        <a:latin typeface="Cambria Math" panose="02040503050406030204" pitchFamily="18" charset="0"/>
                      </a:rPr>
                      <m:t>≈</m:t>
                    </m:r>
                    <m:r>
                      <a:rPr lang="en-US" sz="2400" i="1">
                        <a:latin typeface="Cambria Math" panose="02040503050406030204" pitchFamily="18" charset="0"/>
                      </a:rPr>
                      <m:t>𝑖𝑂</m:t>
                    </m:r>
                    <m:d>
                      <m:dPr>
                        <m:ctrlPr>
                          <a:rPr lang="en-US" sz="2400" i="1">
                            <a:latin typeface="Cambria Math" panose="02040503050406030204" pitchFamily="18" charset="0"/>
                          </a:rPr>
                        </m:ctrlPr>
                      </m:dPr>
                      <m:e>
                        <m:r>
                          <a:rPr lang="en-US" sz="2400" i="1">
                            <a:latin typeface="Cambria Math" panose="02040503050406030204" pitchFamily="18" charset="0"/>
                          </a:rPr>
                          <m:t>𝑈𝐺𝑎𝑡</m:t>
                        </m:r>
                        <m:sSub>
                          <m:sSubPr>
                            <m:ctrlPr>
                              <a:rPr lang="en-US" sz="2400" i="1">
                                <a:latin typeface="Cambria Math" panose="02040503050406030204" pitchFamily="18" charset="0"/>
                              </a:rPr>
                            </m:ctrlPr>
                          </m:sSubPr>
                          <m:e>
                            <m:r>
                              <a:rPr lang="en-US" sz="2400" i="1">
                                <a:latin typeface="Cambria Math" panose="02040503050406030204" pitchFamily="18" charset="0"/>
                              </a:rPr>
                              <m:t>𝑒</m:t>
                            </m:r>
                          </m:e>
                          <m:sub>
                            <m:r>
                              <a:rPr lang="en-US" sz="2400" i="1">
                                <a:latin typeface="Cambria Math" panose="02040503050406030204" pitchFamily="18" charset="0"/>
                              </a:rPr>
                              <m:t>&lt;</m:t>
                            </m:r>
                            <m:sSub>
                              <m:sSubPr>
                                <m:ctrlPr>
                                  <a:rPr lang="en-US" sz="2400" b="1" i="1" smtClean="0">
                                    <a:solidFill>
                                      <a:srgbClr val="7030A0"/>
                                    </a:solidFill>
                                    <a:latin typeface="Cambria Math" panose="02040503050406030204" pitchFamily="18" charset="0"/>
                                  </a:rPr>
                                </m:ctrlPr>
                              </m:sSubPr>
                              <m:e>
                                <m:r>
                                  <a:rPr lang="en-US" sz="2400" b="1" i="1">
                                    <a:solidFill>
                                      <a:srgbClr val="7030A0"/>
                                    </a:solidFill>
                                    <a:latin typeface="Cambria Math" panose="02040503050406030204" pitchFamily="18" charset="0"/>
                                  </a:rPr>
                                  <m:t>𝒏</m:t>
                                </m:r>
                              </m:e>
                              <m:sub>
                                <m:r>
                                  <a:rPr lang="en-US" sz="2400" b="1" i="1">
                                    <a:solidFill>
                                      <a:srgbClr val="7030A0"/>
                                    </a:solidFill>
                                    <a:latin typeface="Cambria Math" panose="02040503050406030204" pitchFamily="18" charset="0"/>
                                  </a:rPr>
                                  <m:t>𝟎</m:t>
                                </m:r>
                              </m:sub>
                            </m:sSub>
                            <m:r>
                              <a:rPr lang="en-US" sz="2400" b="1" i="1" smtClean="0">
                                <a:solidFill>
                                  <a:srgbClr val="7030A0"/>
                                </a:solidFill>
                                <a:latin typeface="Cambria Math" panose="02040503050406030204" pitchFamily="18" charset="0"/>
                              </a:rPr>
                              <m:t>+</m:t>
                            </m:r>
                            <m:r>
                              <a:rPr lang="en-US" sz="2400" b="1" i="1" smtClean="0">
                                <a:solidFill>
                                  <a:srgbClr val="7030A0"/>
                                </a:solidFill>
                                <a:latin typeface="Cambria Math" panose="02040503050406030204" pitchFamily="18" charset="0"/>
                              </a:rPr>
                              <m:t>𝟏</m:t>
                            </m:r>
                          </m:sub>
                        </m:sSub>
                      </m:e>
                    </m:d>
                  </m:oMath>
                </a14:m>
                <a:r>
                  <a:rPr lang="en-US" sz="2400" dirty="0">
                    <a:solidFill>
                      <a:schemeClr val="tx1"/>
                    </a:solidFill>
                  </a:rPr>
                  <a:t>,</a:t>
                </a:r>
              </a:p>
              <a:p>
                <a:pPr algn="ctr"/>
                <a:r>
                  <a:rPr lang="en-US" sz="2400" dirty="0"/>
                  <a:t>or equivalently,</a:t>
                </a:r>
                <a:r>
                  <a:rPr lang="en-US" sz="2400" b="0" dirty="0">
                    <a:solidFill>
                      <a:srgbClr val="0070C0"/>
                    </a:solidFill>
                  </a:rPr>
                  <a:t> </a:t>
                </a:r>
                <a14:m>
                  <m:oMath xmlns:m="http://schemas.openxmlformats.org/officeDocument/2006/math">
                    <m:r>
                      <a:rPr lang="en-US" sz="2400" b="0" i="1" smtClean="0">
                        <a:solidFill>
                          <a:schemeClr val="tx1"/>
                        </a:solidFill>
                        <a:latin typeface="Cambria Math" panose="02040503050406030204" pitchFamily="18" charset="0"/>
                      </a:rPr>
                      <m:t>𝑖𝑂</m:t>
                    </m:r>
                    <m:d>
                      <m:dPr>
                        <m:ctrlPr>
                          <a:rPr lang="en-US" sz="2400" b="0" i="1" smtClean="0">
                            <a:solidFill>
                              <a:srgbClr val="0070C0"/>
                            </a:solidFill>
                            <a:latin typeface="Cambria Math" panose="02040503050406030204" pitchFamily="18" charset="0"/>
                          </a:rPr>
                        </m:ctrlPr>
                      </m:dPr>
                      <m:e>
                        <m:r>
                          <a:rPr lang="en-US" sz="2400" b="0" i="1" smtClean="0">
                            <a:solidFill>
                              <a:srgbClr val="0070C0"/>
                            </a:solidFill>
                            <a:latin typeface="Cambria Math" panose="02040503050406030204" pitchFamily="18" charset="0"/>
                          </a:rPr>
                          <m:t>𝑈𝐺𝑎𝑡</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𝑒</m:t>
                            </m:r>
                          </m:e>
                          <m:sub>
                            <m:r>
                              <a:rPr lang="en-US" sz="2400" b="0" i="1" smtClean="0">
                                <a:solidFill>
                                  <a:srgbClr val="0070C0"/>
                                </a:solidFill>
                                <a:latin typeface="Cambria Math" panose="02040503050406030204" pitchFamily="18" charset="0"/>
                              </a:rPr>
                              <m:t>1</m:t>
                            </m:r>
                          </m:sub>
                        </m:sSub>
                        <m:d>
                          <m:dPr>
                            <m:ctrlPr>
                              <a:rPr lang="en-US" sz="2400" b="0" i="1" smtClean="0">
                                <a:solidFill>
                                  <a:srgbClr val="0070C0"/>
                                </a:solidFill>
                                <a:latin typeface="Cambria Math" panose="02040503050406030204" pitchFamily="18" charset="0"/>
                              </a:rPr>
                            </m:ctrlPr>
                          </m:dPr>
                          <m:e>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𝑛</m:t>
                                </m:r>
                              </m:e>
                              <m:sub>
                                <m:r>
                                  <a:rPr lang="en-US" sz="2400" b="0" i="1" smtClean="0">
                                    <a:solidFill>
                                      <a:srgbClr val="0070C0"/>
                                    </a:solidFill>
                                    <a:latin typeface="Cambria Math" panose="02040503050406030204" pitchFamily="18" charset="0"/>
                                  </a:rPr>
                                  <m:t>0</m:t>
                                </m:r>
                              </m:sub>
                            </m:sSub>
                            <m:r>
                              <a:rPr lang="en-US" sz="2400" b="0" i="1" smtClean="0">
                                <a:solidFill>
                                  <a:srgbClr val="0070C0"/>
                                </a:solidFill>
                                <a:latin typeface="Cambria Math" panose="02040503050406030204" pitchFamily="18" charset="0"/>
                              </a:rPr>
                              <m:t>,⋅,⋅</m:t>
                            </m:r>
                          </m:e>
                        </m:d>
                      </m:e>
                    </m:d>
                    <m:r>
                      <a:rPr lang="en-US" sz="2400" b="0" i="1" smtClean="0">
                        <a:solidFill>
                          <a:srgbClr val="0070C0"/>
                        </a:solidFill>
                        <a:latin typeface="Cambria Math" panose="02040503050406030204" pitchFamily="18" charset="0"/>
                      </a:rPr>
                      <m:t>≈</m:t>
                    </m:r>
                    <m:r>
                      <a:rPr lang="en-US" sz="2400" b="0" i="1" smtClean="0">
                        <a:solidFill>
                          <a:schemeClr val="tx1"/>
                        </a:solidFill>
                        <a:latin typeface="Cambria Math" panose="02040503050406030204" pitchFamily="18" charset="0"/>
                      </a:rPr>
                      <m:t>𝑖𝑂</m:t>
                    </m:r>
                    <m:d>
                      <m:dPr>
                        <m:ctrlPr>
                          <a:rPr lang="en-US" sz="2400" b="0" i="1" smtClean="0">
                            <a:solidFill>
                              <a:srgbClr val="0070C0"/>
                            </a:solidFill>
                            <a:latin typeface="Cambria Math" panose="02040503050406030204" pitchFamily="18" charset="0"/>
                          </a:rPr>
                        </m:ctrlPr>
                      </m:dPr>
                      <m:e>
                        <m:r>
                          <a:rPr lang="en-US" sz="2400" b="0" i="1" smtClean="0">
                            <a:solidFill>
                              <a:srgbClr val="FF0000"/>
                            </a:solidFill>
                            <a:latin typeface="Cambria Math" panose="02040503050406030204" pitchFamily="18" charset="0"/>
                          </a:rPr>
                          <m:t>𝑈𝐺𝑎𝑡</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𝑒</m:t>
                            </m:r>
                          </m:e>
                          <m:sub>
                            <m:r>
                              <a:rPr lang="en-US" sz="2400" b="0" i="1" smtClean="0">
                                <a:solidFill>
                                  <a:srgbClr val="FF0000"/>
                                </a:solidFill>
                                <a:latin typeface="Cambria Math" panose="02040503050406030204" pitchFamily="18" charset="0"/>
                              </a:rPr>
                              <m:t>2</m:t>
                            </m:r>
                          </m:sub>
                        </m:sSub>
                        <m:d>
                          <m:dPr>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𝑛</m:t>
                                </m:r>
                              </m:e>
                              <m:sub>
                                <m:r>
                                  <a:rPr lang="en-US" sz="2400" b="0" i="1" smtClean="0">
                                    <a:solidFill>
                                      <a:srgbClr val="FF0000"/>
                                    </a:solidFill>
                                    <a:latin typeface="Cambria Math" panose="02040503050406030204" pitchFamily="18" charset="0"/>
                                  </a:rPr>
                                  <m:t>0</m:t>
                                </m:r>
                              </m:sub>
                            </m:sSub>
                            <m:r>
                              <a:rPr lang="en-US" sz="2400" b="0" i="1" smtClean="0">
                                <a:solidFill>
                                  <a:srgbClr val="FF0000"/>
                                </a:solidFill>
                                <a:latin typeface="Cambria Math" panose="02040503050406030204" pitchFamily="18" charset="0"/>
                              </a:rPr>
                              <m:t>,⋅,⋅</m:t>
                            </m:r>
                          </m:e>
                        </m:d>
                      </m:e>
                    </m:d>
                  </m:oMath>
                </a14:m>
                <a:endParaRPr lang="en-US" sz="2400" dirty="0">
                  <a:solidFill>
                    <a:srgbClr val="0070C0"/>
                  </a:solidFill>
                </a:endParaRPr>
              </a:p>
            </p:txBody>
          </p:sp>
        </mc:Choice>
        <mc:Fallback xmlns="">
          <p:sp>
            <p:nvSpPr>
              <p:cNvPr id="16" name="TextBox 15">
                <a:extLst>
                  <a:ext uri="{FF2B5EF4-FFF2-40B4-BE49-F238E27FC236}">
                    <a16:creationId xmlns:a16="http://schemas.microsoft.com/office/drawing/2014/main" id="{F3472D15-1570-16C6-C445-6A9A0C2B1D5C}"/>
                  </a:ext>
                </a:extLst>
              </p:cNvPr>
              <p:cNvSpPr txBox="1">
                <a:spLocks noRot="1" noChangeAspect="1" noMove="1" noResize="1" noEditPoints="1" noAdjustHandles="1" noChangeArrowheads="1" noChangeShapeType="1" noTextEdit="1"/>
              </p:cNvSpPr>
              <p:nvPr/>
            </p:nvSpPr>
            <p:spPr>
              <a:xfrm>
                <a:off x="1944637" y="5135570"/>
                <a:ext cx="7787543" cy="938142"/>
              </a:xfrm>
              <a:prstGeom prst="rect">
                <a:avLst/>
              </a:prstGeom>
              <a:blipFill>
                <a:blip r:embed="rId11"/>
                <a:stretch>
                  <a:fillRect l="-1136" b="-10390"/>
                </a:stretch>
              </a:blipFill>
              <a:ln w="254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3CF9054-A8AD-9CBF-9355-662A5F4B1570}"/>
                  </a:ext>
                </a:extLst>
              </p:cNvPr>
              <p:cNvSpPr txBox="1"/>
              <p:nvPr/>
            </p:nvSpPr>
            <p:spPr>
              <a:xfrm>
                <a:off x="2032138" y="4222173"/>
                <a:ext cx="2463800"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sSub>
                        <m:sSubPr>
                          <m:ctrlPr>
                            <a:rPr lang="en-US" sz="2600" b="0" i="1" smtClean="0">
                              <a:solidFill>
                                <a:schemeClr val="tx1"/>
                              </a:solidFill>
                              <a:latin typeface="Cambria Math" panose="02040503050406030204" pitchFamily="18" charset="0"/>
                            </a:rPr>
                          </m:ctrlPr>
                        </m:sSubPr>
                        <m:e>
                          <m:r>
                            <a:rPr lang="en-US" sz="2600" b="0" i="1" smtClean="0">
                              <a:solidFill>
                                <a:schemeClr val="tx1"/>
                              </a:solidFill>
                              <a:latin typeface="Cambria Math" panose="02040503050406030204" pitchFamily="18" charset="0"/>
                            </a:rPr>
                            <m:t>𝑛</m:t>
                          </m:r>
                        </m:e>
                        <m:sub>
                          <m:r>
                            <a:rPr lang="en-US" sz="2600" b="0" i="1" smtClean="0">
                              <a:solidFill>
                                <a:schemeClr val="tx1"/>
                              </a:solidFill>
                              <a:latin typeface="Cambria Math" panose="02040503050406030204" pitchFamily="18" charset="0"/>
                            </a:rPr>
                            <m:t>0</m:t>
                          </m:r>
                        </m:sub>
                      </m:sSub>
                      <m:r>
                        <a:rPr lang="en-US" sz="2600" b="0" i="1" smtClean="0">
                          <a:solidFill>
                            <a:schemeClr val="tx1"/>
                          </a:solidFill>
                          <a:latin typeface="Cambria Math" panose="02040503050406030204" pitchFamily="18" charset="0"/>
                        </a:rPr>
                        <m:t>∈</m:t>
                      </m:r>
                      <m:d>
                        <m:dPr>
                          <m:begChr m:val="["/>
                          <m:endChr m:val="]"/>
                          <m:ctrlPr>
                            <a:rPr lang="en-US" sz="2600" b="0" i="1" smtClean="0">
                              <a:solidFill>
                                <a:schemeClr val="tx1"/>
                              </a:solidFill>
                              <a:latin typeface="Cambria Math" panose="02040503050406030204" pitchFamily="18" charset="0"/>
                            </a:rPr>
                          </m:ctrlPr>
                        </m:dPr>
                        <m:e>
                          <m:sSub>
                            <m:sSubPr>
                              <m:ctrlPr>
                                <a:rPr lang="en-US" sz="2600" b="0" i="1" smtClean="0">
                                  <a:solidFill>
                                    <a:schemeClr val="tx1"/>
                                  </a:solidFill>
                                  <a:latin typeface="Cambria Math" panose="02040503050406030204" pitchFamily="18" charset="0"/>
                                </a:rPr>
                              </m:ctrlPr>
                            </m:sSubPr>
                            <m:e>
                              <m:r>
                                <a:rPr lang="en-US" sz="2600" b="0" i="1" smtClean="0">
                                  <a:solidFill>
                                    <a:schemeClr val="tx1"/>
                                  </a:solidFill>
                                  <a:latin typeface="Cambria Math" panose="02040503050406030204" pitchFamily="18" charset="0"/>
                                </a:rPr>
                                <m:t>𝑁</m:t>
                              </m:r>
                            </m:e>
                            <m:sub>
                              <m:r>
                                <a:rPr lang="en-US" sz="2600" b="0" i="1" smtClean="0">
                                  <a:solidFill>
                                    <a:schemeClr val="tx1"/>
                                  </a:solidFill>
                                  <a:latin typeface="Cambria Math" panose="02040503050406030204" pitchFamily="18" charset="0"/>
                                </a:rPr>
                                <m:t>0</m:t>
                              </m:r>
                            </m:sub>
                          </m:sSub>
                        </m:e>
                      </m:d>
                      <m:r>
                        <a:rPr lang="en-US" sz="2600" b="0" i="1" smtClean="0">
                          <a:solidFill>
                            <a:schemeClr val="tx1"/>
                          </a:solidFill>
                          <a:latin typeface="Cambria Math" panose="02040503050406030204" pitchFamily="18" charset="0"/>
                        </a:rPr>
                        <m:t>)</m:t>
                      </m:r>
                    </m:oMath>
                  </m:oMathPara>
                </a14:m>
                <a:endParaRPr lang="en-US" sz="2600" dirty="0"/>
              </a:p>
            </p:txBody>
          </p:sp>
        </mc:Choice>
        <mc:Fallback xmlns="">
          <p:sp>
            <p:nvSpPr>
              <p:cNvPr id="18" name="TextBox 17">
                <a:extLst>
                  <a:ext uri="{FF2B5EF4-FFF2-40B4-BE49-F238E27FC236}">
                    <a16:creationId xmlns:a16="http://schemas.microsoft.com/office/drawing/2014/main" id="{83CF9054-A8AD-9CBF-9355-662A5F4B1570}"/>
                  </a:ext>
                </a:extLst>
              </p:cNvPr>
              <p:cNvSpPr txBox="1">
                <a:spLocks noRot="1" noChangeAspect="1" noMove="1" noResize="1" noEditPoints="1" noAdjustHandles="1" noChangeArrowheads="1" noChangeShapeType="1" noTextEdit="1"/>
              </p:cNvSpPr>
              <p:nvPr/>
            </p:nvSpPr>
            <p:spPr>
              <a:xfrm>
                <a:off x="2032138" y="4222173"/>
                <a:ext cx="2463800" cy="492443"/>
              </a:xfrm>
              <a:prstGeom prst="rect">
                <a:avLst/>
              </a:prstGeom>
              <a:blipFill>
                <a:blip r:embed="rId12"/>
                <a:stretch>
                  <a:fillRect b="-17500"/>
                </a:stretch>
              </a:blipFill>
            </p:spPr>
            <p:txBody>
              <a:bodyPr/>
              <a:lstStyle/>
              <a:p>
                <a:r>
                  <a:rPr lang="en-US">
                    <a:noFill/>
                  </a:rPr>
                  <a:t> </a:t>
                </a:r>
              </a:p>
            </p:txBody>
          </p:sp>
        </mc:Fallback>
      </mc:AlternateContent>
    </p:spTree>
    <p:extLst>
      <p:ext uri="{BB962C8B-B14F-4D97-AF65-F5344CB8AC3E}">
        <p14:creationId xmlns:p14="http://schemas.microsoft.com/office/powerpoint/2010/main" val="409612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B45F-2BD2-8566-9472-168318B87464}"/>
              </a:ext>
            </a:extLst>
          </p:cNvPr>
          <p:cNvSpPr>
            <a:spLocks noGrp="1"/>
          </p:cNvSpPr>
          <p:nvPr>
            <p:ph type="title"/>
          </p:nvPr>
        </p:nvSpPr>
        <p:spPr/>
        <p:txBody>
          <a:bodyPr/>
          <a:lstStyle/>
          <a:p>
            <a:r>
              <a:rPr lang="en-US" dirty="0"/>
              <a:t>Sub-exponential Security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0327F8-273F-2E9F-DD36-DA28CAA70A8B}"/>
                  </a:ext>
                </a:extLst>
              </p:cNvPr>
              <p:cNvSpPr>
                <a:spLocks noGrp="1"/>
              </p:cNvSpPr>
              <p:nvPr>
                <p:ph idx="1"/>
              </p:nvPr>
            </p:nvSpPr>
            <p:spPr>
              <a:xfrm>
                <a:off x="838200" y="2766218"/>
                <a:ext cx="10515600" cy="1325564"/>
              </a:xfrm>
            </p:spPr>
            <p:txBody>
              <a:bodyPr/>
              <a:lstStyle/>
              <a:p>
                <a:pPr marL="0" indent="0">
                  <a:buNone/>
                </a:pPr>
                <a:r>
                  <a:rPr lang="en-US" dirty="0"/>
                  <a:t>For any adversary that runs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𝑐</m:t>
                            </m:r>
                          </m:sup>
                        </m:sSup>
                      </m:sup>
                    </m:sSup>
                  </m:oMath>
                </a14:m>
                <a:r>
                  <a:rPr lang="en-US" dirty="0"/>
                  <a:t>-time (</a:t>
                </a:r>
                <a14:m>
                  <m:oMath xmlns:m="http://schemas.openxmlformats.org/officeDocument/2006/math">
                    <m:r>
                      <a:rPr lang="en-US" b="0" i="1" smtClean="0">
                        <a:latin typeface="Cambria Math" panose="02040503050406030204" pitchFamily="18" charset="0"/>
                      </a:rPr>
                      <m:t>0&lt;</m:t>
                    </m:r>
                    <m:r>
                      <a:rPr lang="en-US" b="0" i="1" smtClean="0">
                        <a:latin typeface="Cambria Math" panose="02040503050406030204" pitchFamily="18" charset="0"/>
                      </a:rPr>
                      <m:t>𝑐</m:t>
                    </m:r>
                    <m:r>
                      <a:rPr lang="en-US" b="0" i="1" smtClean="0">
                        <a:latin typeface="Cambria Math" panose="02040503050406030204" pitchFamily="18" charset="0"/>
                      </a:rPr>
                      <m:t>&lt;1</m:t>
                    </m:r>
                  </m:oMath>
                </a14:m>
                <a:r>
                  <a:rPr lang="en-US" dirty="0"/>
                  <a:t>),</a:t>
                </a:r>
              </a:p>
              <a:p>
                <a:pPr marL="0" indent="0">
                  <a:buNone/>
                </a:pPr>
                <a:r>
                  <a:rPr lang="en-US" dirty="0"/>
                  <a:t>it can only break the Assumption </a:t>
                </a:r>
                <a14:m>
                  <m:oMath xmlns:m="http://schemas.openxmlformats.org/officeDocument/2006/math">
                    <m:r>
                      <a:rPr lang="en-US" b="0" i="1" smtClean="0">
                        <a:latin typeface="Cambria Math" panose="02040503050406030204" pitchFamily="18" charset="0"/>
                      </a:rPr>
                      <m:t>𝑃</m:t>
                    </m:r>
                  </m:oMath>
                </a14:m>
                <a:r>
                  <a:rPr lang="en-US" dirty="0"/>
                  <a:t> of size </a:t>
                </a:r>
                <a14:m>
                  <m:oMath xmlns:m="http://schemas.openxmlformats.org/officeDocument/2006/math">
                    <m:r>
                      <a:rPr lang="en-US" b="0" i="1" smtClean="0">
                        <a:latin typeface="Cambria Math" panose="02040503050406030204" pitchFamily="18" charset="0"/>
                      </a:rPr>
                      <m:t>𝜆</m:t>
                    </m:r>
                  </m:oMath>
                </a14:m>
                <a:r>
                  <a:rPr lang="en-US" dirty="0"/>
                  <a:t> with negligible probability.</a:t>
                </a:r>
              </a:p>
            </p:txBody>
          </p:sp>
        </mc:Choice>
        <mc:Fallback xmlns="">
          <p:sp>
            <p:nvSpPr>
              <p:cNvPr id="3" name="Content Placeholder 2">
                <a:extLst>
                  <a:ext uri="{FF2B5EF4-FFF2-40B4-BE49-F238E27FC236}">
                    <a16:creationId xmlns:a16="http://schemas.microsoft.com/office/drawing/2014/main" id="{880327F8-273F-2E9F-DD36-DA28CAA70A8B}"/>
                  </a:ext>
                </a:extLst>
              </p:cNvPr>
              <p:cNvSpPr>
                <a:spLocks noGrp="1" noRot="1" noChangeAspect="1" noMove="1" noResize="1" noEditPoints="1" noAdjustHandles="1" noChangeArrowheads="1" noChangeShapeType="1" noTextEdit="1"/>
              </p:cNvSpPr>
              <p:nvPr>
                <p:ph idx="1"/>
              </p:nvPr>
            </p:nvSpPr>
            <p:spPr>
              <a:xfrm>
                <a:off x="838200" y="2766218"/>
                <a:ext cx="10515600" cy="1325564"/>
              </a:xfrm>
              <a:blipFill>
                <a:blip r:embed="rId2"/>
                <a:stretch>
                  <a:fillRect l="-1206" t="-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9E4DF1-2311-59B1-EC01-FBF42D556122}"/>
                  </a:ext>
                </a:extLst>
              </p:cNvPr>
              <p:cNvSpPr txBox="1"/>
              <p:nvPr/>
            </p:nvSpPr>
            <p:spPr>
              <a:xfrm>
                <a:off x="1672224" y="4299651"/>
                <a:ext cx="8574066" cy="523220"/>
              </a:xfrm>
              <a:prstGeom prst="rect">
                <a:avLst/>
              </a:prstGeom>
              <a:noFill/>
            </p:spPr>
            <p:txBody>
              <a:bodyPr wrap="square">
                <a:spAutoFit/>
              </a:bodyPr>
              <a:lstStyle/>
              <a:p>
                <a:r>
                  <a:rPr lang="en-US" sz="2800" b="0" dirty="0"/>
                  <a:t>(</a:t>
                </a:r>
                <a14:m>
                  <m:oMath xmlns:m="http://schemas.openxmlformats.org/officeDocument/2006/math">
                    <m:r>
                      <a:rPr lang="en-US" sz="2800" b="0" i="1" smtClean="0">
                        <a:latin typeface="Cambria Math" panose="02040503050406030204" pitchFamily="18" charset="0"/>
                      </a:rPr>
                      <m:t>𝑃</m:t>
                    </m:r>
                  </m:oMath>
                </a14:m>
                <a:r>
                  <a:rPr lang="en-US" sz="2800" dirty="0"/>
                  <a:t>=Learning with Errors, Learning party with Noise, …)</a:t>
                </a:r>
              </a:p>
            </p:txBody>
          </p:sp>
        </mc:Choice>
        <mc:Fallback xmlns="">
          <p:sp>
            <p:nvSpPr>
              <p:cNvPr id="5" name="TextBox 4">
                <a:extLst>
                  <a:ext uri="{FF2B5EF4-FFF2-40B4-BE49-F238E27FC236}">
                    <a16:creationId xmlns:a16="http://schemas.microsoft.com/office/drawing/2014/main" id="{089E4DF1-2311-59B1-EC01-FBF42D556122}"/>
                  </a:ext>
                </a:extLst>
              </p:cNvPr>
              <p:cNvSpPr txBox="1">
                <a:spLocks noRot="1" noChangeAspect="1" noMove="1" noResize="1" noEditPoints="1" noAdjustHandles="1" noChangeArrowheads="1" noChangeShapeType="1" noTextEdit="1"/>
              </p:cNvSpPr>
              <p:nvPr/>
            </p:nvSpPr>
            <p:spPr>
              <a:xfrm>
                <a:off x="1672224" y="4299651"/>
                <a:ext cx="8574066" cy="523220"/>
              </a:xfrm>
              <a:prstGeom prst="rect">
                <a:avLst/>
              </a:prstGeom>
              <a:blipFill>
                <a:blip r:embed="rId3"/>
                <a:stretch>
                  <a:fillRect l="-1479"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3D25A3FE-DD6E-015B-7B44-942219D4B3DE}"/>
                  </a:ext>
                </a:extLst>
              </p:cNvPr>
              <p:cNvSpPr txBox="1">
                <a:spLocks/>
              </p:cNvSpPr>
              <p:nvPr/>
            </p:nvSpPr>
            <p:spPr>
              <a:xfrm>
                <a:off x="838199" y="1411264"/>
                <a:ext cx="4461933" cy="5588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dirty="0"/>
                  <a:t>Of an Assumption </a:t>
                </a:r>
                <a14:m>
                  <m:oMath xmlns:m="http://schemas.openxmlformats.org/officeDocument/2006/math">
                    <m:r>
                      <a:rPr lang="en-US" sz="3500" i="1" dirty="0" smtClean="0">
                        <a:latin typeface="Cambria Math" panose="02040503050406030204" pitchFamily="18" charset="0"/>
                      </a:rPr>
                      <m:t>𝑃</m:t>
                    </m:r>
                  </m:oMath>
                </a14:m>
                <a:endParaRPr lang="en-US" sz="3500" dirty="0"/>
              </a:p>
            </p:txBody>
          </p:sp>
        </mc:Choice>
        <mc:Fallback xmlns="">
          <p:sp>
            <p:nvSpPr>
              <p:cNvPr id="6" name="Title 1">
                <a:extLst>
                  <a:ext uri="{FF2B5EF4-FFF2-40B4-BE49-F238E27FC236}">
                    <a16:creationId xmlns:a16="http://schemas.microsoft.com/office/drawing/2014/main" id="{3D25A3FE-DD6E-015B-7B44-942219D4B3DE}"/>
                  </a:ext>
                </a:extLst>
              </p:cNvPr>
              <p:cNvSpPr txBox="1">
                <a:spLocks noRot="1" noChangeAspect="1" noMove="1" noResize="1" noEditPoints="1" noAdjustHandles="1" noChangeArrowheads="1" noChangeShapeType="1" noTextEdit="1"/>
              </p:cNvSpPr>
              <p:nvPr/>
            </p:nvSpPr>
            <p:spPr>
              <a:xfrm>
                <a:off x="838199" y="1411264"/>
                <a:ext cx="4461933" cy="558847"/>
              </a:xfrm>
              <a:prstGeom prst="rect">
                <a:avLst/>
              </a:prstGeom>
              <a:blipFill>
                <a:blip r:embed="rId4"/>
                <a:stretch>
                  <a:fillRect l="-3966" t="-26667" b="-40000"/>
                </a:stretch>
              </a:blipFill>
            </p:spPr>
            <p:txBody>
              <a:bodyPr/>
              <a:lstStyle/>
              <a:p>
                <a:r>
                  <a:rPr lang="en-US">
                    <a:noFill/>
                  </a:rPr>
                  <a:t> </a:t>
                </a:r>
              </a:p>
            </p:txBody>
          </p:sp>
        </mc:Fallback>
      </mc:AlternateContent>
    </p:spTree>
    <p:extLst>
      <p:ext uri="{BB962C8B-B14F-4D97-AF65-F5344CB8AC3E}">
        <p14:creationId xmlns:p14="http://schemas.microsoft.com/office/powerpoint/2010/main" val="17924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9E8C40B-1EC0-3973-67F6-EBDF0686257E}"/>
                  </a:ext>
                </a:extLst>
              </p:cNvPr>
              <p:cNvSpPr>
                <a:spLocks noGrp="1"/>
              </p:cNvSpPr>
              <p:nvPr>
                <p:ph type="title"/>
              </p:nvPr>
            </p:nvSpPr>
            <p:spPr/>
            <p:txBody>
              <a:bodyPr>
                <a:normAutofit/>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r>
                          <a:rPr lang="en-US" b="0" i="1" smtClean="0">
                            <a:latin typeface="Cambria Math" panose="02040503050406030204" pitchFamily="18" charset="0"/>
                          </a:rPr>
                          <m:t>𝑖𝑛𝑝𝑢𝑡</m:t>
                        </m:r>
                        <m:r>
                          <a:rPr lang="en-US" b="0" i="1" smtClean="0">
                            <a:latin typeface="Cambria Math" panose="02040503050406030204" pitchFamily="18" charset="0"/>
                          </a:rPr>
                          <m:t>|</m:t>
                        </m:r>
                      </m:sup>
                    </m:sSup>
                  </m:oMath>
                </a14:m>
                <a:r>
                  <a:rPr lang="en-US" dirty="0"/>
                  <a:t>-Loss in Reduction</a:t>
                </a:r>
              </a:p>
            </p:txBody>
          </p:sp>
        </mc:Choice>
        <mc:Fallback xmlns="">
          <p:sp>
            <p:nvSpPr>
              <p:cNvPr id="2" name="Title 1">
                <a:extLst>
                  <a:ext uri="{FF2B5EF4-FFF2-40B4-BE49-F238E27FC236}">
                    <a16:creationId xmlns:a16="http://schemas.microsoft.com/office/drawing/2014/main" id="{39E8C40B-1EC0-3973-67F6-EBDF0686257E}"/>
                  </a:ext>
                </a:extLst>
              </p:cNvPr>
              <p:cNvSpPr>
                <a:spLocks noGrp="1" noRot="1" noChangeAspect="1" noMove="1" noResize="1" noEditPoints="1" noAdjustHandles="1" noChangeArrowheads="1" noChangeShapeType="1" noTextEdit="1"/>
              </p:cNvSpPr>
              <p:nvPr>
                <p:ph type="title"/>
              </p:nvPr>
            </p:nvSpPr>
            <p:spPr>
              <a:blipFill>
                <a:blip r:embed="rId2"/>
                <a:stretch>
                  <a:fillRect l="-965"/>
                </a:stretch>
              </a:blipFill>
            </p:spPr>
            <p:txBody>
              <a:bodyPr/>
              <a:lstStyle/>
              <a:p>
                <a:r>
                  <a:rPr lang="en-US">
                    <a:noFill/>
                  </a:rPr>
                  <a:t> </a:t>
                </a:r>
              </a:p>
            </p:txBody>
          </p:sp>
        </mc:Fallback>
      </mc:AlternateContent>
      <p:pic>
        <p:nvPicPr>
          <p:cNvPr id="14" name="Picture 13" descr="A picture containing drawing&#10;&#10;Description automatically generated">
            <a:extLst>
              <a:ext uri="{FF2B5EF4-FFF2-40B4-BE49-F238E27FC236}">
                <a16:creationId xmlns:a16="http://schemas.microsoft.com/office/drawing/2014/main" id="{3B7A50DF-77C3-417A-E551-38BF3C2E8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382" y="2902686"/>
            <a:ext cx="851652" cy="898130"/>
          </a:xfrm>
          <a:prstGeom prst="rect">
            <a:avLst/>
          </a:prstGeom>
        </p:spPr>
      </p:pic>
      <p:pic>
        <p:nvPicPr>
          <p:cNvPr id="16" name="Picture 15">
            <a:extLst>
              <a:ext uri="{FF2B5EF4-FFF2-40B4-BE49-F238E27FC236}">
                <a16:creationId xmlns:a16="http://schemas.microsoft.com/office/drawing/2014/main" id="{07F9E98E-F01B-FD82-E888-77A45B53D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907743" y="1925903"/>
            <a:ext cx="774406" cy="884548"/>
          </a:xfrm>
          <a:prstGeom prst="rect">
            <a:avLst/>
          </a:prstGeom>
        </p:spPr>
      </p:pic>
      <p:sp>
        <p:nvSpPr>
          <p:cNvPr id="17" name="Rectangle 16">
            <a:extLst>
              <a:ext uri="{FF2B5EF4-FFF2-40B4-BE49-F238E27FC236}">
                <a16:creationId xmlns:a16="http://schemas.microsoft.com/office/drawing/2014/main" id="{B0B018EC-4547-0D58-3717-D50FE613C697}"/>
              </a:ext>
            </a:extLst>
          </p:cNvPr>
          <p:cNvSpPr/>
          <p:nvPr/>
        </p:nvSpPr>
        <p:spPr>
          <a:xfrm>
            <a:off x="1753590" y="2541319"/>
            <a:ext cx="4601446" cy="195777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5" name="Picture 14" descr="A picture containing drawing&#10;&#10;Description automatically generated">
            <a:extLst>
              <a:ext uri="{FF2B5EF4-FFF2-40B4-BE49-F238E27FC236}">
                <a16:creationId xmlns:a16="http://schemas.microsoft.com/office/drawing/2014/main" id="{591B5E32-8544-D401-DDD6-5C4C911BA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093" y="1307727"/>
            <a:ext cx="2314144" cy="2345484"/>
          </a:xfrm>
          <a:prstGeom prst="rect">
            <a:avLst/>
          </a:prstGeom>
        </p:spPr>
      </p:pic>
      <p:sp>
        <p:nvSpPr>
          <p:cNvPr id="25" name="TextBox 24">
            <a:extLst>
              <a:ext uri="{FF2B5EF4-FFF2-40B4-BE49-F238E27FC236}">
                <a16:creationId xmlns:a16="http://schemas.microsoft.com/office/drawing/2014/main" id="{121B20EA-6258-BEB7-7135-3B87D347149F}"/>
              </a:ext>
            </a:extLst>
          </p:cNvPr>
          <p:cNvSpPr txBox="1"/>
          <p:nvPr/>
        </p:nvSpPr>
        <p:spPr>
          <a:xfrm>
            <a:off x="2117341" y="3773357"/>
            <a:ext cx="2293296" cy="461665"/>
          </a:xfrm>
          <a:prstGeom prst="rect">
            <a:avLst/>
          </a:prstGeom>
          <a:noFill/>
        </p:spPr>
        <p:txBody>
          <a:bodyPr wrap="square" rtlCol="0">
            <a:spAutoFit/>
          </a:bodyPr>
          <a:lstStyle/>
          <a:p>
            <a:pPr algn="ctr"/>
            <a:r>
              <a:rPr lang="en-US" sz="2400" dirty="0"/>
              <a:t>Adv. for </a:t>
            </a:r>
            <a:r>
              <a:rPr lang="en-US" sz="2400" dirty="0" err="1"/>
              <a:t>iO</a:t>
            </a:r>
            <a:endParaRPr lang="en-US" sz="2400"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3360CE1-54B6-4E5A-0DB8-7524CEB47D5D}"/>
                  </a:ext>
                </a:extLst>
              </p:cNvPr>
              <p:cNvSpPr txBox="1"/>
              <p:nvPr/>
            </p:nvSpPr>
            <p:spPr>
              <a:xfrm>
                <a:off x="4892635" y="3528739"/>
                <a:ext cx="3058752" cy="475451"/>
              </a:xfrm>
              <a:prstGeom prst="rect">
                <a:avLst/>
              </a:prstGeom>
              <a:solidFill>
                <a:schemeClr val="bg1"/>
              </a:solidFill>
              <a:ln w="25400">
                <a:solidFill>
                  <a:srgbClr val="0070C0"/>
                </a:solidFill>
              </a:ln>
            </p:spPr>
            <p:txBody>
              <a:bodyPr wrap="square" rtlCol="0">
                <a:spAutoFit/>
              </a:bodyPr>
              <a:lstStyle/>
              <a:p>
                <a:pPr algn="ctr"/>
                <a14:m>
                  <m:oMath xmlns:m="http://schemas.openxmlformats.org/officeDocument/2006/math">
                    <m:sSup>
                      <m:sSupPr>
                        <m:ctrlPr>
                          <a:rPr lang="en-US" sz="2400" b="0" i="1" dirty="0" smtClean="0">
                            <a:latin typeface="Cambria Math" panose="02040503050406030204" pitchFamily="18" charset="0"/>
                          </a:rPr>
                        </m:ctrlPr>
                      </m:sSupPr>
                      <m:e>
                        <m:r>
                          <a:rPr lang="en-US" sz="2400" i="1" dirty="0" smtClean="0">
                            <a:latin typeface="Cambria Math" panose="02040503050406030204" pitchFamily="18" charset="0"/>
                          </a:rPr>
                          <m:t>2</m:t>
                        </m:r>
                      </m:e>
                      <m:sup>
                        <m:r>
                          <a:rPr lang="en-US" sz="2400" b="0" i="1" dirty="0" smtClean="0">
                            <a:latin typeface="Cambria Math" panose="02040503050406030204" pitchFamily="18" charset="0"/>
                          </a:rPr>
                          <m:t>|</m:t>
                        </m:r>
                        <m:r>
                          <a:rPr lang="en-US" sz="2400" b="0" i="1" dirty="0" smtClean="0">
                            <a:latin typeface="Cambria Math" panose="02040503050406030204" pitchFamily="18" charset="0"/>
                          </a:rPr>
                          <m:t>𝑖𝑛𝑝𝑢𝑡</m:t>
                        </m:r>
                        <m:r>
                          <a:rPr lang="en-US" sz="2400" b="0" i="1" dirty="0" smtClean="0">
                            <a:latin typeface="Cambria Math" panose="02040503050406030204" pitchFamily="18" charset="0"/>
                          </a:rPr>
                          <m:t>|</m:t>
                        </m:r>
                      </m:sup>
                    </m:sSup>
                  </m:oMath>
                </a14:m>
                <a:r>
                  <a:rPr lang="en-US" sz="2400" dirty="0"/>
                  <a:t>-time Adv. for </a:t>
                </a:r>
                <a:r>
                  <a:rPr lang="en-US" sz="2400" i="1" dirty="0"/>
                  <a:t>P</a:t>
                </a:r>
              </a:p>
            </p:txBody>
          </p:sp>
        </mc:Choice>
        <mc:Fallback xmlns="">
          <p:sp>
            <p:nvSpPr>
              <p:cNvPr id="26" name="TextBox 25">
                <a:extLst>
                  <a:ext uri="{FF2B5EF4-FFF2-40B4-BE49-F238E27FC236}">
                    <a16:creationId xmlns:a16="http://schemas.microsoft.com/office/drawing/2014/main" id="{A3360CE1-54B6-4E5A-0DB8-7524CEB47D5D}"/>
                  </a:ext>
                </a:extLst>
              </p:cNvPr>
              <p:cNvSpPr txBox="1">
                <a:spLocks noRot="1" noChangeAspect="1" noMove="1" noResize="1" noEditPoints="1" noAdjustHandles="1" noChangeArrowheads="1" noChangeShapeType="1" noTextEdit="1"/>
              </p:cNvSpPr>
              <p:nvPr/>
            </p:nvSpPr>
            <p:spPr>
              <a:xfrm>
                <a:off x="4892635" y="3528739"/>
                <a:ext cx="3058752" cy="475451"/>
              </a:xfrm>
              <a:prstGeom prst="rect">
                <a:avLst/>
              </a:prstGeom>
              <a:blipFill>
                <a:blip r:embed="rId5"/>
                <a:stretch>
                  <a:fillRect r="-2469" b="-24390"/>
                </a:stretch>
              </a:blipFill>
              <a:ln w="25400">
                <a:solidFill>
                  <a:srgbClr val="0070C0"/>
                </a:solidFill>
              </a:ln>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07FC9E42-2765-15FF-E7F8-A80BAB57BB23}"/>
              </a:ext>
            </a:extLst>
          </p:cNvPr>
          <p:cNvCxnSpPr>
            <a:cxnSpLocks/>
          </p:cNvCxnSpPr>
          <p:nvPr/>
        </p:nvCxnSpPr>
        <p:spPr>
          <a:xfrm flipH="1">
            <a:off x="7617039" y="4560027"/>
            <a:ext cx="1681341"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529551-4E67-28BD-0316-218399DE33E6}"/>
              </a:ext>
            </a:extLst>
          </p:cNvPr>
          <p:cNvCxnSpPr>
            <a:cxnSpLocks/>
          </p:cNvCxnSpPr>
          <p:nvPr/>
        </p:nvCxnSpPr>
        <p:spPr>
          <a:xfrm>
            <a:off x="7551948" y="3045666"/>
            <a:ext cx="1746432" cy="0"/>
          </a:xfrm>
          <a:prstGeom prst="line">
            <a:avLst/>
          </a:prstGeom>
          <a:ln w="25400">
            <a:solidFill>
              <a:srgbClr val="0070C0"/>
            </a:solidFill>
            <a:head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239AC5-922C-2213-9F96-6BAE1458553F}"/>
                  </a:ext>
                </a:extLst>
              </p:cNvPr>
              <p:cNvSpPr txBox="1"/>
              <p:nvPr/>
            </p:nvSpPr>
            <p:spPr>
              <a:xfrm>
                <a:off x="9148298" y="2943423"/>
                <a:ext cx="2293296" cy="1200329"/>
              </a:xfrm>
              <a:prstGeom prst="rect">
                <a:avLst/>
              </a:prstGeom>
              <a:noFill/>
            </p:spPr>
            <p:txBody>
              <a:bodyPr wrap="square" rtlCol="0">
                <a:spAutoFit/>
              </a:bodyPr>
              <a:lstStyle/>
              <a:p>
                <a:pPr algn="ctr"/>
                <a:r>
                  <a:rPr lang="en-US" sz="2400" dirty="0"/>
                  <a:t>Good</a:t>
                </a:r>
              </a:p>
              <a:p>
                <a:pPr algn="ctr"/>
                <a:r>
                  <a:rPr lang="en-US" sz="2400" dirty="0"/>
                  <a:t>Assumption </a:t>
                </a:r>
                <a14:m>
                  <m:oMath xmlns:m="http://schemas.openxmlformats.org/officeDocument/2006/math">
                    <m:r>
                      <a:rPr lang="en-US" sz="2400" i="1" dirty="0" smtClean="0">
                        <a:latin typeface="Cambria Math" panose="02040503050406030204" pitchFamily="18" charset="0"/>
                      </a:rPr>
                      <m:t>𝑃</m:t>
                    </m:r>
                  </m:oMath>
                </a14:m>
                <a:endParaRPr lang="en-US" sz="2400" dirty="0"/>
              </a:p>
              <a:p>
                <a:pPr algn="ctr"/>
                <a:r>
                  <a:rPr lang="en-US" sz="2400" dirty="0"/>
                  <a:t>(Falsifiable)</a:t>
                </a:r>
              </a:p>
            </p:txBody>
          </p:sp>
        </mc:Choice>
        <mc:Fallback xmlns="">
          <p:sp>
            <p:nvSpPr>
              <p:cNvPr id="37" name="TextBox 36">
                <a:extLst>
                  <a:ext uri="{FF2B5EF4-FFF2-40B4-BE49-F238E27FC236}">
                    <a16:creationId xmlns:a16="http://schemas.microsoft.com/office/drawing/2014/main" id="{0C239AC5-922C-2213-9F96-6BAE1458553F}"/>
                  </a:ext>
                </a:extLst>
              </p:cNvPr>
              <p:cNvSpPr txBox="1">
                <a:spLocks noRot="1" noChangeAspect="1" noMove="1" noResize="1" noEditPoints="1" noAdjustHandles="1" noChangeArrowheads="1" noChangeShapeType="1" noTextEdit="1"/>
              </p:cNvSpPr>
              <p:nvPr/>
            </p:nvSpPr>
            <p:spPr>
              <a:xfrm>
                <a:off x="9148298" y="2943423"/>
                <a:ext cx="2293296" cy="1200329"/>
              </a:xfrm>
              <a:prstGeom prst="rect">
                <a:avLst/>
              </a:prstGeom>
              <a:blipFill>
                <a:blip r:embed="rId6"/>
                <a:stretch>
                  <a:fillRect t="-3125"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FA73FF26-ED06-C4EC-407F-036AFDE0E279}"/>
                  </a:ext>
                </a:extLst>
              </p:cNvPr>
              <p:cNvSpPr/>
              <p:nvPr/>
            </p:nvSpPr>
            <p:spPr>
              <a:xfrm>
                <a:off x="1137443" y="5100693"/>
                <a:ext cx="7519669" cy="9541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Assume </a:t>
                </a:r>
                <a14:m>
                  <m:oMath xmlns:m="http://schemas.openxmlformats.org/officeDocument/2006/math">
                    <m:sSup>
                      <m:sSupPr>
                        <m:ctrlPr>
                          <a:rPr lang="en-US" sz="2800" i="1">
                            <a:solidFill>
                              <a:srgbClr val="FF0000"/>
                            </a:solidFill>
                            <a:latin typeface="Cambria Math" panose="02040503050406030204" pitchFamily="18" charset="0"/>
                          </a:rPr>
                        </m:ctrlPr>
                      </m:sSupPr>
                      <m:e>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2</m:t>
                            </m:r>
                          </m:e>
                          <m:sup>
                            <m:r>
                              <a:rPr lang="en-US" sz="2800" i="1">
                                <a:solidFill>
                                  <a:srgbClr val="FF0000"/>
                                </a:solidFill>
                                <a:latin typeface="Cambria Math" panose="02040503050406030204" pitchFamily="18" charset="0"/>
                              </a:rPr>
                              <m:t>𝜆</m:t>
                            </m:r>
                          </m:sup>
                        </m:sSup>
                      </m:e>
                      <m:sup>
                        <m:r>
                          <a:rPr lang="en-US" sz="2800" i="1">
                            <a:solidFill>
                              <a:srgbClr val="FF0000"/>
                            </a:solidFill>
                            <a:latin typeface="Cambria Math" panose="02040503050406030204" pitchFamily="18" charset="0"/>
                          </a:rPr>
                          <m:t>𝑐</m:t>
                        </m:r>
                      </m:sup>
                    </m:sSup>
                  </m:oMath>
                </a14:m>
                <a:r>
                  <a:rPr lang="en-US" sz="2800" b="1" dirty="0">
                    <a:solidFill>
                      <a:srgbClr val="FF0000"/>
                    </a:solidFill>
                  </a:rPr>
                  <a:t>-Security</a:t>
                </a:r>
                <a:r>
                  <a:rPr lang="en-US" sz="2800" b="1" i="1" dirty="0">
                    <a:solidFill>
                      <a:srgbClr val="FF0000"/>
                    </a:solidFill>
                  </a:rPr>
                  <a:t> </a:t>
                </a:r>
                <a:r>
                  <a:rPr lang="en-US" sz="2800" b="1" dirty="0">
                    <a:solidFill>
                      <a:srgbClr val="FF0000"/>
                    </a:solidFill>
                  </a:rPr>
                  <a:t>&amp; set </a:t>
                </a:r>
                <a14:m>
                  <m:oMath xmlns:m="http://schemas.openxmlformats.org/officeDocument/2006/math">
                    <m:sSup>
                      <m:sSupPr>
                        <m:ctrlPr>
                          <a:rPr lang="en-US" sz="2800" i="1" smtClean="0">
                            <a:solidFill>
                              <a:srgbClr val="FF0000"/>
                            </a:solidFill>
                            <a:latin typeface="Cambria Math" panose="02040503050406030204" pitchFamily="18" charset="0"/>
                          </a:rPr>
                        </m:ctrlPr>
                      </m:sSupPr>
                      <m:e>
                        <m:sSup>
                          <m:sSupPr>
                            <m:ctrlPr>
                              <a:rPr lang="en-US" sz="280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2</m:t>
                            </m:r>
                          </m:e>
                          <m:sup>
                            <m:r>
                              <a:rPr lang="en-US" sz="2800" b="0" i="1" smtClean="0">
                                <a:solidFill>
                                  <a:srgbClr val="FF0000"/>
                                </a:solidFill>
                                <a:latin typeface="Cambria Math" panose="02040503050406030204" pitchFamily="18" charset="0"/>
                              </a:rPr>
                              <m:t>𝜆</m:t>
                            </m:r>
                          </m:sup>
                        </m:sSup>
                      </m:e>
                      <m:sup>
                        <m:r>
                          <a:rPr lang="en-US" sz="2800" b="0" i="1" smtClean="0">
                            <a:solidFill>
                              <a:srgbClr val="FF0000"/>
                            </a:solidFill>
                            <a:latin typeface="Cambria Math" panose="02040503050406030204" pitchFamily="18" charset="0"/>
                          </a:rPr>
                          <m:t>𝑐</m:t>
                        </m:r>
                      </m:sup>
                    </m:sSup>
                    <m:r>
                      <a:rPr lang="en-US" sz="2800" b="0" i="1" smtClean="0">
                        <a:solidFill>
                          <a:srgbClr val="FF0000"/>
                        </a:solidFill>
                        <a:latin typeface="Cambria Math" panose="02040503050406030204" pitchFamily="18" charset="0"/>
                      </a:rPr>
                      <m:t>&gt;</m:t>
                    </m:r>
                    <m:sSup>
                      <m:sSupPr>
                        <m:ctrlPr>
                          <a:rPr lang="en-US" sz="2800" i="1" smtClean="0">
                            <a:solidFill>
                              <a:srgbClr val="FF0000"/>
                            </a:solidFill>
                            <a:latin typeface="Cambria Math" panose="02040503050406030204" pitchFamily="18" charset="0"/>
                          </a:rPr>
                        </m:ctrlPr>
                      </m:sSupPr>
                      <m:e>
                        <m:r>
                          <a:rPr lang="en-US" sz="2800" b="0" i="1" smtClean="0">
                            <a:solidFill>
                              <a:srgbClr val="FF0000"/>
                            </a:solidFill>
                            <a:latin typeface="Cambria Math" panose="02040503050406030204" pitchFamily="18" charset="0"/>
                          </a:rPr>
                          <m:t>2</m:t>
                        </m:r>
                      </m:e>
                      <m:sup>
                        <m:r>
                          <a:rPr lang="en-US" sz="2800" b="0" i="1">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𝑖𝑛𝑝𝑢𝑡</m:t>
                        </m:r>
                        <m:r>
                          <a:rPr lang="en-US" sz="2800" b="0" i="1">
                            <a:solidFill>
                              <a:srgbClr val="FF0000"/>
                            </a:solidFill>
                            <a:latin typeface="Cambria Math" panose="02040503050406030204" pitchFamily="18" charset="0"/>
                          </a:rPr>
                          <m:t>|</m:t>
                        </m:r>
                      </m:sup>
                    </m:sSup>
                  </m:oMath>
                </a14:m>
                <a:endParaRPr lang="en-US" sz="2800" dirty="0">
                  <a:solidFill>
                    <a:srgbClr val="FF0000"/>
                  </a:solidFill>
                </a:endParaRPr>
              </a:p>
            </p:txBody>
          </p:sp>
        </mc:Choice>
        <mc:Fallback xmlns="">
          <p:sp>
            <p:nvSpPr>
              <p:cNvPr id="40" name="Rectangle 39">
                <a:extLst>
                  <a:ext uri="{FF2B5EF4-FFF2-40B4-BE49-F238E27FC236}">
                    <a16:creationId xmlns:a16="http://schemas.microsoft.com/office/drawing/2014/main" id="{FA73FF26-ED06-C4EC-407F-036AFDE0E279}"/>
                  </a:ext>
                </a:extLst>
              </p:cNvPr>
              <p:cNvSpPr>
                <a:spLocks noRot="1" noChangeAspect="1" noMove="1" noResize="1" noEditPoints="1" noAdjustHandles="1" noChangeArrowheads="1" noChangeShapeType="1" noTextEdit="1"/>
              </p:cNvSpPr>
              <p:nvPr/>
            </p:nvSpPr>
            <p:spPr>
              <a:xfrm>
                <a:off x="1137443" y="5100693"/>
                <a:ext cx="7519669" cy="954107"/>
              </a:xfrm>
              <a:prstGeom prst="rect">
                <a:avLst/>
              </a:prstGeom>
              <a:blipFill>
                <a:blip r:embed="rId7"/>
                <a:stretch>
                  <a:fillRect/>
                </a:stretch>
              </a:blipFill>
              <a:ln w="254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A20B4A8-1E50-1EFD-BC8F-E2CBDEC6189F}"/>
                  </a:ext>
                </a:extLst>
              </p:cNvPr>
              <p:cNvSpPr txBox="1"/>
              <p:nvPr/>
            </p:nvSpPr>
            <p:spPr>
              <a:xfrm>
                <a:off x="8913628" y="5333041"/>
                <a:ext cx="2762635" cy="523220"/>
              </a:xfrm>
              <a:prstGeom prst="rect">
                <a:avLst/>
              </a:prstGeom>
              <a:noFill/>
              <a:ln w="25400">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1" i="1" smtClean="0">
                              <a:solidFill>
                                <a:srgbClr val="FF0000"/>
                              </a:solidFill>
                              <a:latin typeface="Cambria Math" panose="02040503050406030204" pitchFamily="18" charset="0"/>
                            </a:rPr>
                          </m:ctrlPr>
                        </m:dPr>
                        <m:e>
                          <m:r>
                            <a:rPr lang="en-US" sz="2800" b="1" i="1" smtClean="0">
                              <a:solidFill>
                                <a:srgbClr val="FF0000"/>
                              </a:solidFill>
                              <a:latin typeface="Cambria Math" panose="02040503050406030204" pitchFamily="18" charset="0"/>
                            </a:rPr>
                            <m:t>𝒊𝒏𝒑𝒖𝒕</m:t>
                          </m:r>
                        </m:e>
                      </m:d>
                      <m:r>
                        <a:rPr lang="en-US" sz="2800" b="1" i="1" smtClean="0">
                          <a:solidFill>
                            <a:srgbClr val="FF0000"/>
                          </a:solidFill>
                          <a:latin typeface="Cambria Math" panose="02040503050406030204" pitchFamily="18" charset="0"/>
                        </a:rPr>
                        <m:t>&lt;</m:t>
                      </m:r>
                      <m:sSup>
                        <m:sSupPr>
                          <m:ctrlPr>
                            <a:rPr lang="en-US" sz="2800" b="1" i="1" smtClean="0">
                              <a:solidFill>
                                <a:srgbClr val="FF0000"/>
                              </a:solidFill>
                              <a:latin typeface="Cambria Math" panose="02040503050406030204" pitchFamily="18" charset="0"/>
                            </a:rPr>
                          </m:ctrlPr>
                        </m:sSupPr>
                        <m:e>
                          <m:r>
                            <a:rPr lang="en-US" sz="2800" b="1" i="1" smtClean="0">
                              <a:solidFill>
                                <a:srgbClr val="FF0000"/>
                              </a:solidFill>
                              <a:latin typeface="Cambria Math" panose="02040503050406030204" pitchFamily="18" charset="0"/>
                            </a:rPr>
                            <m:t>𝝀</m:t>
                          </m:r>
                        </m:e>
                        <m:sup>
                          <m:r>
                            <a:rPr lang="en-US" sz="2800" b="1" i="1" smtClean="0">
                              <a:solidFill>
                                <a:srgbClr val="FF0000"/>
                              </a:solidFill>
                              <a:latin typeface="Cambria Math" panose="02040503050406030204" pitchFamily="18" charset="0"/>
                            </a:rPr>
                            <m:t>𝒄</m:t>
                          </m:r>
                        </m:sup>
                      </m:sSup>
                    </m:oMath>
                  </m:oMathPara>
                </a14:m>
                <a:endParaRPr lang="en-US" sz="2800" b="1" dirty="0">
                  <a:solidFill>
                    <a:srgbClr val="FF0000"/>
                  </a:solidFill>
                </a:endParaRPr>
              </a:p>
            </p:txBody>
          </p:sp>
        </mc:Choice>
        <mc:Fallback xmlns="">
          <p:sp>
            <p:nvSpPr>
              <p:cNvPr id="44" name="TextBox 43">
                <a:extLst>
                  <a:ext uri="{FF2B5EF4-FFF2-40B4-BE49-F238E27FC236}">
                    <a16:creationId xmlns:a16="http://schemas.microsoft.com/office/drawing/2014/main" id="{3A20B4A8-1E50-1EFD-BC8F-E2CBDEC6189F}"/>
                  </a:ext>
                </a:extLst>
              </p:cNvPr>
              <p:cNvSpPr txBox="1">
                <a:spLocks noRot="1" noChangeAspect="1" noMove="1" noResize="1" noEditPoints="1" noAdjustHandles="1" noChangeArrowheads="1" noChangeShapeType="1" noTextEdit="1"/>
              </p:cNvSpPr>
              <p:nvPr/>
            </p:nvSpPr>
            <p:spPr>
              <a:xfrm>
                <a:off x="8913628" y="5333041"/>
                <a:ext cx="2762635" cy="523220"/>
              </a:xfrm>
              <a:prstGeom prst="rect">
                <a:avLst/>
              </a:prstGeom>
              <a:blipFill>
                <a:blip r:embed="rId8"/>
                <a:stretch>
                  <a:fillRect b="-13636"/>
                </a:stretch>
              </a:blipFill>
              <a:ln w="254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0391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37" grpId="0"/>
      <p:bldP spid="40"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AD643E9-D6FD-C93B-72FB-F83BFF921D3B}"/>
                  </a:ext>
                </a:extLst>
              </p:cNvPr>
              <p:cNvSpPr>
                <a:spLocks noGrp="1"/>
              </p:cNvSpPr>
              <p:nvPr>
                <p:ph type="title"/>
              </p:nvPr>
            </p:nvSpPr>
            <p:spPr/>
            <p:txBody>
              <a:bodyPr/>
              <a:lstStyle/>
              <a:p>
                <a14:m>
                  <m:oMath xmlns:m="http://schemas.openxmlformats.org/officeDocument/2006/math">
                    <m:sSup>
                      <m:sSupPr>
                        <m:ctrlPr>
                          <a:rPr lang="en-US" sz="4400" b="0" i="1" smtClean="0">
                            <a:latin typeface="Cambria Math" panose="02040503050406030204" pitchFamily="18" charset="0"/>
                          </a:rPr>
                        </m:ctrlPr>
                      </m:sSupPr>
                      <m:e>
                        <m:r>
                          <a:rPr lang="en-US" sz="4400" b="0" i="1" smtClean="0">
                            <a:latin typeface="Cambria Math" panose="02040503050406030204" pitchFamily="18" charset="0"/>
                          </a:rPr>
                          <m:t>2</m:t>
                        </m:r>
                      </m:e>
                      <m:sup>
                        <m:r>
                          <a:rPr lang="en-US" sz="4400" b="0" i="1" smtClean="0">
                            <a:latin typeface="Cambria Math" panose="02040503050406030204" pitchFamily="18" charset="0"/>
                          </a:rPr>
                          <m:t>|</m:t>
                        </m:r>
                        <m:r>
                          <a:rPr lang="en-US" sz="4400" b="0" i="1" smtClean="0">
                            <a:latin typeface="Cambria Math" panose="02040503050406030204" pitchFamily="18" charset="0"/>
                          </a:rPr>
                          <m:t>𝑖𝑛𝑝𝑢𝑡</m:t>
                        </m:r>
                        <m:r>
                          <a:rPr lang="en-US" sz="4400" b="0" i="1" smtClean="0">
                            <a:latin typeface="Cambria Math" panose="02040503050406030204" pitchFamily="18" charset="0"/>
                          </a:rPr>
                          <m:t>|</m:t>
                        </m:r>
                      </m:sup>
                    </m:sSup>
                  </m:oMath>
                </a14:m>
                <a:r>
                  <a:rPr lang="en-US" sz="4400" dirty="0"/>
                  <a:t>-Security Loss is Bad</a:t>
                </a:r>
                <a:endParaRPr lang="en-US" dirty="0"/>
              </a:p>
            </p:txBody>
          </p:sp>
        </mc:Choice>
        <mc:Fallback xmlns="">
          <p:sp>
            <p:nvSpPr>
              <p:cNvPr id="2" name="Title 1">
                <a:extLst>
                  <a:ext uri="{FF2B5EF4-FFF2-40B4-BE49-F238E27FC236}">
                    <a16:creationId xmlns:a16="http://schemas.microsoft.com/office/drawing/2014/main" id="{4AD643E9-D6FD-C93B-72FB-F83BFF921D3B}"/>
                  </a:ext>
                </a:extLst>
              </p:cNvPr>
              <p:cNvSpPr>
                <a:spLocks noGrp="1" noRot="1" noChangeAspect="1" noMove="1" noResize="1" noEditPoints="1" noAdjustHandles="1" noChangeArrowheads="1" noChangeShapeType="1" noTextEdit="1"/>
              </p:cNvSpPr>
              <p:nvPr>
                <p:ph type="title"/>
              </p:nvPr>
            </p:nvSpPr>
            <p:spPr>
              <a:blipFill>
                <a:blip r:embed="rId2"/>
                <a:stretch>
                  <a:fillRect l="-96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7CD0A51A-6A5C-384F-0FC7-AEE454E03159}"/>
              </a:ext>
            </a:extLst>
          </p:cNvPr>
          <p:cNvSpPr>
            <a:spLocks noGrp="1"/>
          </p:cNvSpPr>
          <p:nvPr>
            <p:ph idx="1"/>
          </p:nvPr>
        </p:nvSpPr>
        <p:spPr>
          <a:xfrm>
            <a:off x="1080452" y="1921647"/>
            <a:ext cx="10515600" cy="580253"/>
          </a:xfrm>
        </p:spPr>
        <p:txBody>
          <a:bodyPr/>
          <a:lstStyle/>
          <a:p>
            <a:pPr marL="0" indent="0">
              <a:buNone/>
            </a:pPr>
            <a:r>
              <a:rPr lang="en-US" dirty="0" err="1"/>
              <a:t>iO</a:t>
            </a:r>
            <a:r>
              <a:rPr lang="en-US" dirty="0"/>
              <a:t> for Turing Machines: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0564C7-9E99-60EE-0F2D-758C84C02D1A}"/>
                  </a:ext>
                </a:extLst>
              </p:cNvPr>
              <p:cNvSpPr txBox="1"/>
              <p:nvPr/>
            </p:nvSpPr>
            <p:spPr>
              <a:xfrm>
                <a:off x="4974828" y="1870267"/>
                <a:ext cx="5589479" cy="486352"/>
              </a:xfrm>
              <a:prstGeom prst="rect">
                <a:avLst/>
              </a:prstGeom>
              <a:noFill/>
            </p:spPr>
            <p:txBody>
              <a:bodyPr wrap="none" lIns="0" tIns="0" rIns="0" bIns="0" rtlCol="0">
                <a:spAutoFit/>
              </a:bodyPr>
              <a:lstStyle/>
              <a:p>
                <a14:m>
                  <m:oMath xmlns:m="http://schemas.openxmlformats.org/officeDocument/2006/math">
                    <m:r>
                      <a:rPr lang="en-US" sz="2800" i="1" smtClean="0">
                        <a:latin typeface="Cambria Math" panose="02040503050406030204" pitchFamily="18" charset="0"/>
                      </a:rPr>
                      <m:t>𝑀</m:t>
                    </m:r>
                  </m:oMath>
                </a14:m>
                <a:r>
                  <a:rPr lang="en-US" sz="2800" b="0" dirty="0"/>
                  <a:t>: a Turing Machine, </a:t>
                </a:r>
                <a14:m>
                  <m:oMath xmlns:m="http://schemas.openxmlformats.org/officeDocument/2006/math">
                    <m:r>
                      <a:rPr lang="en-US" sz="2800" b="0" i="1" smtClean="0">
                        <a:latin typeface="Cambria Math" panose="02040503050406030204" pitchFamily="18" charset="0"/>
                      </a:rPr>
                      <m:t>𝑖𝑂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m:t>
                            </m:r>
                          </m:e>
                          <m:sup>
                            <m:r>
                              <a:rPr lang="en-US" sz="2800" b="0" i="1" smtClean="0">
                                <a:latin typeface="Cambria Math" panose="02040503050406030204" pitchFamily="18" charset="0"/>
                              </a:rPr>
                              <m:t>𝜆</m:t>
                            </m:r>
                          </m:sup>
                        </m:sSup>
                        <m:r>
                          <a:rPr lang="en-US" sz="2800" b="0" i="1" smtClean="0">
                            <a:latin typeface="Cambria Math" panose="02040503050406030204" pitchFamily="18" charset="0"/>
                          </a:rPr>
                          <m:t>,</m:t>
                        </m:r>
                        <m:r>
                          <a:rPr lang="en-US" sz="2800" b="0" i="1" smtClean="0">
                            <a:latin typeface="Cambria Math" panose="02040503050406030204" pitchFamily="18" charset="0"/>
                          </a:rPr>
                          <m:t>𝑀</m:t>
                        </m:r>
                      </m:e>
                    </m:d>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oMath>
                </a14:m>
                <a:endParaRPr lang="en-US" sz="2800" dirty="0"/>
              </a:p>
            </p:txBody>
          </p:sp>
        </mc:Choice>
        <mc:Fallback xmlns="">
          <p:sp>
            <p:nvSpPr>
              <p:cNvPr id="5" name="TextBox 4">
                <a:extLst>
                  <a:ext uri="{FF2B5EF4-FFF2-40B4-BE49-F238E27FC236}">
                    <a16:creationId xmlns:a16="http://schemas.microsoft.com/office/drawing/2014/main" id="{880564C7-9E99-60EE-0F2D-758C84C02D1A}"/>
                  </a:ext>
                </a:extLst>
              </p:cNvPr>
              <p:cNvSpPr txBox="1">
                <a:spLocks noRot="1" noChangeAspect="1" noMove="1" noResize="1" noEditPoints="1" noAdjustHandles="1" noChangeArrowheads="1" noChangeShapeType="1" noTextEdit="1"/>
              </p:cNvSpPr>
              <p:nvPr/>
            </p:nvSpPr>
            <p:spPr>
              <a:xfrm>
                <a:off x="4974828" y="1870267"/>
                <a:ext cx="5589479" cy="486352"/>
              </a:xfrm>
              <a:prstGeom prst="rect">
                <a:avLst/>
              </a:prstGeom>
              <a:blipFill>
                <a:blip r:embed="rId3"/>
                <a:stretch>
                  <a:fillRect l="-2041" t="-15385" r="-158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CA8C4E-0DB7-3379-8A2D-2E0B6A4D0EFE}"/>
                  </a:ext>
                </a:extLst>
              </p:cNvPr>
              <p:cNvSpPr txBox="1"/>
              <p:nvPr/>
            </p:nvSpPr>
            <p:spPr>
              <a:xfrm>
                <a:off x="1825228" y="2774036"/>
                <a:ext cx="8108516" cy="430887"/>
              </a:xfrm>
              <a:prstGeom prst="rect">
                <a:avLst/>
              </a:prstGeom>
              <a:noFill/>
            </p:spPr>
            <p:txBody>
              <a:bodyPr wrap="square" lIns="0" tIns="0" rIns="0" bIns="0" rtlCol="0">
                <a:spAutoFit/>
              </a:bodyPr>
              <a:lstStyle/>
              <a:p>
                <a:r>
                  <a:rPr lang="en-US" sz="2800" b="1" dirty="0">
                    <a:solidFill>
                      <a:schemeClr val="accent6">
                        <a:lumMod val="75000"/>
                      </a:schemeClr>
                    </a:solidFill>
                  </a:rPr>
                  <a:t>Ideal: </a:t>
                </a:r>
                <a14:m>
                  <m:oMath xmlns:m="http://schemas.openxmlformats.org/officeDocument/2006/math">
                    <m:r>
                      <a:rPr lang="en-US" sz="2800" i="1" dirty="0" smtClean="0">
                        <a:solidFill>
                          <a:schemeClr val="tx1"/>
                        </a:solidFill>
                        <a:latin typeface="Cambria Math" panose="02040503050406030204" pitchFamily="18" charset="0"/>
                      </a:rPr>
                      <m:t>𝑀</m:t>
                    </m:r>
                    <m:r>
                      <a:rPr lang="en-US" sz="2800" b="0" i="1" dirty="0" smtClean="0">
                        <a:solidFill>
                          <a:schemeClr val="tx1"/>
                        </a:solidFill>
                        <a:latin typeface="Cambria Math" panose="02040503050406030204" pitchFamily="18" charset="0"/>
                      </a:rPr>
                      <m:t>′</m:t>
                    </m:r>
                  </m:oMath>
                </a14:m>
                <a:r>
                  <a:rPr lang="en-US" sz="2800" dirty="0"/>
                  <a:t> works for </a:t>
                </a:r>
                <a:r>
                  <a:rPr lang="en-US" sz="2800" b="1" dirty="0">
                    <a:solidFill>
                      <a:schemeClr val="accent6">
                        <a:lumMod val="75000"/>
                      </a:schemeClr>
                    </a:solidFill>
                  </a:rPr>
                  <a:t>unbounded input-length</a:t>
                </a:r>
              </a:p>
            </p:txBody>
          </p:sp>
        </mc:Choice>
        <mc:Fallback xmlns="">
          <p:sp>
            <p:nvSpPr>
              <p:cNvPr id="6" name="TextBox 5">
                <a:extLst>
                  <a:ext uri="{FF2B5EF4-FFF2-40B4-BE49-F238E27FC236}">
                    <a16:creationId xmlns:a16="http://schemas.microsoft.com/office/drawing/2014/main" id="{02CA8C4E-0DB7-3379-8A2D-2E0B6A4D0EFE}"/>
                  </a:ext>
                </a:extLst>
              </p:cNvPr>
              <p:cNvSpPr txBox="1">
                <a:spLocks noRot="1" noChangeAspect="1" noMove="1" noResize="1" noEditPoints="1" noAdjustHandles="1" noChangeArrowheads="1" noChangeShapeType="1" noTextEdit="1"/>
              </p:cNvSpPr>
              <p:nvPr/>
            </p:nvSpPr>
            <p:spPr>
              <a:xfrm>
                <a:off x="1825228" y="2774036"/>
                <a:ext cx="8108516" cy="430887"/>
              </a:xfrm>
              <a:prstGeom prst="rect">
                <a:avLst/>
              </a:prstGeom>
              <a:blipFill>
                <a:blip r:embed="rId4"/>
                <a:stretch>
                  <a:fillRect l="-2656" t="-25714" b="-4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3E23B9-9560-23C3-B45C-1ADB2C036882}"/>
                  </a:ext>
                </a:extLst>
              </p:cNvPr>
              <p:cNvSpPr txBox="1"/>
              <p:nvPr/>
            </p:nvSpPr>
            <p:spPr>
              <a:xfrm>
                <a:off x="1825228" y="3653078"/>
                <a:ext cx="9821624" cy="1969770"/>
              </a:xfrm>
              <a:prstGeom prst="rect">
                <a:avLst/>
              </a:prstGeom>
              <a:noFill/>
            </p:spPr>
            <p:txBody>
              <a:bodyPr wrap="square" lIns="0" tIns="0" rIns="0" bIns="0" rtlCol="0">
                <a:spAutoFit/>
              </a:bodyPr>
              <a:lstStyle/>
              <a:p>
                <a:r>
                  <a:rPr lang="en-US" sz="2800" b="1" dirty="0">
                    <a:solidFill>
                      <a:srgbClr val="FF0000"/>
                    </a:solidFill>
                  </a:rPr>
                  <a:t>Reality:</a:t>
                </a:r>
              </a:p>
              <a:p>
                <a:r>
                  <a:rPr lang="en-US" sz="2800" dirty="0">
                    <a:solidFill>
                      <a:srgbClr val="FF0000"/>
                    </a:solidFill>
                  </a:rPr>
                  <a:t>Input length is </a:t>
                </a:r>
                <a:r>
                  <a:rPr lang="en-US" sz="2800" b="1" dirty="0">
                    <a:solidFill>
                      <a:srgbClr val="FF0000"/>
                    </a:solidFill>
                  </a:rPr>
                  <a:t>a-priori bounded (since </a:t>
                </a:r>
                <a14:m>
                  <m:oMath xmlns:m="http://schemas.openxmlformats.org/officeDocument/2006/math">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𝑖𝑛𝑝𝑢𝑡</m:t>
                        </m:r>
                      </m:e>
                    </m:d>
                    <m:r>
                      <a:rPr lang="en-US" sz="2800" b="0" i="1" smtClean="0">
                        <a:solidFill>
                          <a:srgbClr val="FF0000"/>
                        </a:solidFill>
                        <a:latin typeface="Cambria Math" panose="02040503050406030204" pitchFamily="18" charset="0"/>
                      </a:rPr>
                      <m:t>&lt;</m:t>
                    </m:r>
                    <m:sSup>
                      <m:sSupPr>
                        <m:ctrlPr>
                          <a:rPr lang="en-US" sz="2800" i="1">
                            <a:solidFill>
                              <a:srgbClr val="FF0000"/>
                            </a:solidFill>
                            <a:latin typeface="Cambria Math" panose="02040503050406030204" pitchFamily="18" charset="0"/>
                          </a:rPr>
                        </m:ctrlPr>
                      </m:sSupPr>
                      <m:e>
                        <m:r>
                          <a:rPr lang="en-US" sz="2800" i="1">
                            <a:solidFill>
                              <a:srgbClr val="FF0000"/>
                            </a:solidFill>
                            <a:latin typeface="Cambria Math" panose="02040503050406030204" pitchFamily="18" charset="0"/>
                          </a:rPr>
                          <m:t>𝜆</m:t>
                        </m:r>
                      </m:e>
                      <m:sup>
                        <m:r>
                          <a:rPr lang="en-US" sz="2800" i="1">
                            <a:solidFill>
                              <a:srgbClr val="FF0000"/>
                            </a:solidFill>
                            <a:latin typeface="Cambria Math" panose="02040503050406030204" pitchFamily="18" charset="0"/>
                          </a:rPr>
                          <m:t>𝑐</m:t>
                        </m:r>
                      </m:sup>
                    </m:sSup>
                  </m:oMath>
                </a14:m>
                <a:r>
                  <a:rPr lang="en-US" sz="2800" b="1" dirty="0">
                    <a:solidFill>
                      <a:srgbClr val="FF0000"/>
                    </a:solidFill>
                  </a:rPr>
                  <a:t>)</a:t>
                </a:r>
                <a:endParaRPr lang="en-US" sz="2800" dirty="0">
                  <a:solidFill>
                    <a:srgbClr val="FF0000"/>
                  </a:solidFill>
                </a:endParaRPr>
              </a:p>
              <a:p>
                <a:pPr lvl="1"/>
                <a:endParaRPr lang="en-US" sz="2400" dirty="0">
                  <a:solidFill>
                    <a:srgbClr val="FF0000"/>
                  </a:solidFill>
                </a:endParaRPr>
              </a:p>
              <a:p>
                <a:pPr lvl="1"/>
                <a:r>
                  <a:rPr lang="en-US" sz="2400" dirty="0">
                    <a:solidFill>
                      <a:srgbClr val="FF0000"/>
                    </a:solidFill>
                  </a:rPr>
                  <a:t>[Bitansky-Garg-Lin-Pass-Telang’15][Canetti-Holmgren-Jain-Vaikuntanathan’15][Koppula-Lewko-Waters’15]…</a:t>
                </a:r>
              </a:p>
            </p:txBody>
          </p:sp>
        </mc:Choice>
        <mc:Fallback xmlns="">
          <p:sp>
            <p:nvSpPr>
              <p:cNvPr id="7" name="TextBox 6">
                <a:extLst>
                  <a:ext uri="{FF2B5EF4-FFF2-40B4-BE49-F238E27FC236}">
                    <a16:creationId xmlns:a16="http://schemas.microsoft.com/office/drawing/2014/main" id="{A43E23B9-9560-23C3-B45C-1ADB2C036882}"/>
                  </a:ext>
                </a:extLst>
              </p:cNvPr>
              <p:cNvSpPr txBox="1">
                <a:spLocks noRot="1" noChangeAspect="1" noMove="1" noResize="1" noEditPoints="1" noAdjustHandles="1" noChangeArrowheads="1" noChangeShapeType="1" noTextEdit="1"/>
              </p:cNvSpPr>
              <p:nvPr/>
            </p:nvSpPr>
            <p:spPr>
              <a:xfrm>
                <a:off x="1825228" y="3653078"/>
                <a:ext cx="9821624" cy="1969770"/>
              </a:xfrm>
              <a:prstGeom prst="rect">
                <a:avLst/>
              </a:prstGeom>
              <a:blipFill>
                <a:blip r:embed="rId5"/>
                <a:stretch>
                  <a:fillRect l="-2194" t="-5769" b="-8333"/>
                </a:stretch>
              </a:blipFill>
            </p:spPr>
            <p:txBody>
              <a:bodyPr/>
              <a:lstStyle/>
              <a:p>
                <a:r>
                  <a:rPr lang="en-US">
                    <a:noFill/>
                  </a:rPr>
                  <a:t> </a:t>
                </a:r>
              </a:p>
            </p:txBody>
          </p:sp>
        </mc:Fallback>
      </mc:AlternateContent>
    </p:spTree>
    <p:extLst>
      <p:ext uri="{BB962C8B-B14F-4D97-AF65-F5344CB8AC3E}">
        <p14:creationId xmlns:p14="http://schemas.microsoft.com/office/powerpoint/2010/main" val="18987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6690</TotalTime>
  <Words>3198</Words>
  <Application>Microsoft Macintosh PowerPoint</Application>
  <PresentationFormat>Widescreen</PresentationFormat>
  <Paragraphs>600</Paragraphs>
  <Slides>60</Slides>
  <Notes>16</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Cambria Math</vt:lpstr>
      <vt:lpstr>Courier New</vt:lpstr>
      <vt:lpstr>Wingdings</vt:lpstr>
      <vt:lpstr>Office Theme</vt:lpstr>
      <vt:lpstr>Indistinguishability Obfuscation via Mathematical Proofs of Equivalence</vt:lpstr>
      <vt:lpstr>Program Obfuscation</vt:lpstr>
      <vt:lpstr>Indistinguishability Obfuscation (iO)</vt:lpstr>
      <vt:lpstr>Indistinguishability Security, as a Game</vt:lpstr>
      <vt:lpstr>Good Assumptions are Falsifiable</vt:lpstr>
      <vt:lpstr>Base iO on Good Assumptions?</vt:lpstr>
      <vt:lpstr>Sub-exponential Security</vt:lpstr>
      <vt:lpstr>2^(|input|)-Loss in Reduction</vt:lpstr>
      <vt:lpstr>2^(|input|)-Security Loss is Bad</vt:lpstr>
      <vt:lpstr>iO: the “Central Hub” [Sahai-Waters’13]</vt:lpstr>
      <vt:lpstr>2^(|input|)-Security Loss “Spreads”</vt:lpstr>
      <vt:lpstr>PowerPoint Presentation</vt:lpstr>
      <vt:lpstr>Is 2^(|input|)-Loss Inherent? (folklore)</vt:lpstr>
      <vt:lpstr>Is 2^(|input|)-Loss Inherent? (folklore)</vt:lpstr>
      <vt:lpstr>Broader Perspective</vt:lpstr>
      <vt:lpstr>iO</vt:lpstr>
      <vt:lpstr>Why Such Math. Proofs Exist?</vt:lpstr>
      <vt:lpstr>Our Results I (for Propositional Logic)</vt:lpstr>
      <vt:lpstr>Extended Frege System (EF)</vt:lpstr>
      <vt:lpstr>Our Results II (for Cook’s Theory PV)</vt:lpstr>
      <vt:lpstr>Cook’s Theory PV [Cook’75]</vt:lpstr>
      <vt:lpstr>Relation Between PV and EF</vt:lpstr>
      <vt:lpstr>What Can PV Prove?</vt:lpstr>
      <vt:lpstr>Limitation of PV</vt:lpstr>
      <vt:lpstr>How to leverage math. proofs?</vt:lpstr>
      <vt:lpstr>Key Observation: Math. Proofs are “Local”</vt:lpstr>
      <vt:lpstr>“Local” Equivalence for Circuits</vt:lpstr>
      <vt:lpstr>Sub-Circuits: Defined as Subsets of Gates</vt:lpstr>
      <vt:lpstr>EF-Proofs imply δ-Equivalence</vt:lpstr>
      <vt:lpstr>Focus on δ-Equivalent Ckts</vt:lpstr>
      <vt:lpstr>Constructing δiO</vt:lpstr>
      <vt:lpstr>Security Proof for δiO</vt:lpstr>
      <vt:lpstr>PowerPoint Presentation</vt:lpstr>
      <vt:lpstr>Recall: δ-Equivalence via EF-Proofs</vt:lpstr>
      <vt:lpstr>C_0→C_1, Stage I: “Grow” C_1</vt:lpstr>
      <vt:lpstr>C_0→C_1, Stage II: “Grow” the Proof</vt:lpstr>
      <vt:lpstr>C_0→C_1, Stage III: Switch the Output</vt:lpstr>
      <vt:lpstr>C_0→C_1, Stage IV: “Shrink” the Proof</vt:lpstr>
      <vt:lpstr>C_0→C_1, Stage V: “Shrink” C_0</vt:lpstr>
      <vt:lpstr>More Details (I): Multi-arity ∧-Gate?</vt:lpstr>
      <vt:lpstr>More Details (II): Change of the Topology?</vt:lpstr>
      <vt:lpstr>Build “Helper” Sub-Circuits</vt:lpstr>
      <vt:lpstr>Pad the Circuit</vt:lpstr>
      <vt:lpstr>PowerPoint Presentation</vt:lpstr>
      <vt:lpstr>Construct δiO: Initial Idea</vt:lpstr>
      <vt:lpstr>Encrypt Wire Values</vt:lpstr>
      <vt:lpstr>Mix-and-Match Attack</vt:lpstr>
      <vt:lpstr>δiO Construction: Super High Level</vt:lpstr>
      <vt:lpstr>PowerPoint Presentation</vt:lpstr>
      <vt:lpstr>Recall: Cook’s Translation</vt:lpstr>
      <vt:lpstr>iO for TMs from δiO</vt:lpstr>
      <vt:lpstr>Efficient Construction</vt:lpstr>
      <vt:lpstr>Efficient Construction</vt:lpstr>
      <vt:lpstr>Future Directions</vt:lpstr>
      <vt:lpstr>δ-Equivalence via EF-Proofs</vt:lpstr>
      <vt:lpstr>If iO for δ-Equivalent Ckts Exists…</vt:lpstr>
      <vt:lpstr>Security Proof</vt:lpstr>
      <vt:lpstr>Succinct Description of Cook’s Translation </vt:lpstr>
      <vt:lpstr>Limitation of PV</vt:lpstr>
      <vt:lpstr>Security Proof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Indisitnguishability Obfuscation via </dc:title>
  <dc:creator>Zhengzhong Jin</dc:creator>
  <cp:lastModifiedBy>Jin Zhengzhong</cp:lastModifiedBy>
  <cp:revision>5296</cp:revision>
  <dcterms:created xsi:type="dcterms:W3CDTF">2022-09-07T02:21:48Z</dcterms:created>
  <dcterms:modified xsi:type="dcterms:W3CDTF">2022-10-13T17:35:26Z</dcterms:modified>
</cp:coreProperties>
</file>