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9" r:id="rId3"/>
    <p:sldId id="260" r:id="rId4"/>
    <p:sldId id="266" r:id="rId5"/>
    <p:sldId id="280" r:id="rId6"/>
    <p:sldId id="267" r:id="rId7"/>
    <p:sldId id="268" r:id="rId8"/>
    <p:sldId id="269" r:id="rId9"/>
    <p:sldId id="270" r:id="rId10"/>
    <p:sldId id="278" r:id="rId11"/>
    <p:sldId id="277" r:id="rId12"/>
    <p:sldId id="261" r:id="rId13"/>
    <p:sldId id="272" r:id="rId14"/>
    <p:sldId id="274" r:id="rId15"/>
    <p:sldId id="284" r:id="rId16"/>
    <p:sldId id="285" r:id="rId17"/>
    <p:sldId id="276" r:id="rId18"/>
    <p:sldId id="265" r:id="rId19"/>
    <p:sldId id="263" r:id="rId20"/>
    <p:sldId id="275" r:id="rId21"/>
    <p:sldId id="282" r:id="rId22"/>
    <p:sldId id="281" r:id="rId23"/>
    <p:sldId id="283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6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1E0D95-F6E0-4CA3-B15A-07E16EF41B3E}" type="datetimeFigureOut">
              <a:rPr lang="en-GB" smtClean="0"/>
              <a:t>18/04/2018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185BB2-7473-4C96-9B29-96EAC4B520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865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185BB2-7473-4C96-9B29-96EAC4B520E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87335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185BB2-7473-4C96-9B29-96EAC4B520ED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8319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A55549C-8D9D-46F2-B290-3F7C8AE5BE90}" type="datetime1">
              <a:rPr lang="en-GB" smtClean="0"/>
              <a:t>18/04/2018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61329" y="6268668"/>
            <a:ext cx="2743200" cy="365125"/>
          </a:xfrm>
          <a:prstGeom prst="rect">
            <a:avLst/>
          </a:prstGeom>
        </p:spPr>
        <p:txBody>
          <a:bodyPr/>
          <a:lstStyle/>
          <a:p>
            <a:fld id="{54CFFF61-59CA-4AD2-992D-1BE8801BA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445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9AA42A-6516-4319-85A2-DCDB86F814F2}" type="datetime1">
              <a:rPr lang="en-GB" smtClean="0"/>
              <a:t>18/04/2018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61329" y="6268668"/>
            <a:ext cx="2743200" cy="365125"/>
          </a:xfrm>
          <a:prstGeom prst="rect">
            <a:avLst/>
          </a:prstGeom>
        </p:spPr>
        <p:txBody>
          <a:bodyPr/>
          <a:lstStyle/>
          <a:p>
            <a:fld id="{54CFFF61-59CA-4AD2-992D-1BE8801BA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462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6F1B7B-7CD4-4A67-85D6-BAF8F70C8D81}" type="datetime1">
              <a:rPr lang="en-GB" smtClean="0"/>
              <a:t>18/04/2018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61329" y="6268668"/>
            <a:ext cx="2743200" cy="365125"/>
          </a:xfrm>
          <a:prstGeom prst="rect">
            <a:avLst/>
          </a:prstGeom>
        </p:spPr>
        <p:txBody>
          <a:bodyPr/>
          <a:lstStyle/>
          <a:p>
            <a:fld id="{54CFFF61-59CA-4AD2-992D-1BE8801BA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422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D0A95E-82DC-45F1-9432-369B18EC4816}" type="datetime1">
              <a:rPr lang="en-GB" smtClean="0"/>
              <a:t>18/04/2018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61329" y="6268668"/>
            <a:ext cx="2743200" cy="365125"/>
          </a:xfrm>
          <a:prstGeom prst="rect">
            <a:avLst/>
          </a:prstGeom>
        </p:spPr>
        <p:txBody>
          <a:bodyPr/>
          <a:lstStyle/>
          <a:p>
            <a:fld id="{54CFFF61-59CA-4AD2-992D-1BE8801BA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411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31DE73-EBE5-4511-8553-45483EA46755}" type="datetime1">
              <a:rPr lang="en-GB" smtClean="0"/>
              <a:t>18/04/2018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61329" y="6268668"/>
            <a:ext cx="2743200" cy="365125"/>
          </a:xfrm>
          <a:prstGeom prst="rect">
            <a:avLst/>
          </a:prstGeom>
        </p:spPr>
        <p:txBody>
          <a:bodyPr/>
          <a:lstStyle/>
          <a:p>
            <a:fld id="{54CFFF61-59CA-4AD2-992D-1BE8801BA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189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4A8C-E8DA-4573-840F-992698F73053}" type="datetime1">
              <a:rPr lang="en-GB" smtClean="0"/>
              <a:t>18/04/2018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961329" y="6268668"/>
            <a:ext cx="2743200" cy="365125"/>
          </a:xfrm>
          <a:prstGeom prst="rect">
            <a:avLst/>
          </a:prstGeom>
        </p:spPr>
        <p:txBody>
          <a:bodyPr/>
          <a:lstStyle/>
          <a:p>
            <a:fld id="{54CFFF61-59CA-4AD2-992D-1BE8801BA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452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161D609-A157-4365-9BBD-D323F8224729}" type="datetime1">
              <a:rPr lang="en-GB" smtClean="0"/>
              <a:t>18/04/2018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961329" y="6268668"/>
            <a:ext cx="2743200" cy="365125"/>
          </a:xfrm>
          <a:prstGeom prst="rect">
            <a:avLst/>
          </a:prstGeom>
        </p:spPr>
        <p:txBody>
          <a:bodyPr/>
          <a:lstStyle/>
          <a:p>
            <a:fld id="{54CFFF61-59CA-4AD2-992D-1BE8801BA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207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94B51D5-1982-421A-928C-71DD6676AF1F}" type="datetime1">
              <a:rPr lang="en-GB" smtClean="0"/>
              <a:t>18/04/2018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961329" y="6268668"/>
            <a:ext cx="2743200" cy="365125"/>
          </a:xfrm>
          <a:prstGeom prst="rect">
            <a:avLst/>
          </a:prstGeom>
        </p:spPr>
        <p:txBody>
          <a:bodyPr/>
          <a:lstStyle/>
          <a:p>
            <a:fld id="{54CFFF61-59CA-4AD2-992D-1BE8801BA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440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A33A9C-117F-4C02-88CC-14ECC83587D6}" type="datetime1">
              <a:rPr lang="en-GB" smtClean="0"/>
              <a:t>18/04/2018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961329" y="6268668"/>
            <a:ext cx="2743200" cy="365125"/>
          </a:xfrm>
          <a:prstGeom prst="rect">
            <a:avLst/>
          </a:prstGeom>
        </p:spPr>
        <p:txBody>
          <a:bodyPr/>
          <a:lstStyle/>
          <a:p>
            <a:fld id="{54CFFF61-59CA-4AD2-992D-1BE8801BA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83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558B3C-C1D7-4FD0-806B-0D21053EA63A}" type="datetime1">
              <a:rPr lang="en-GB" smtClean="0"/>
              <a:t>18/04/2018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961329" y="6268668"/>
            <a:ext cx="2743200" cy="365125"/>
          </a:xfrm>
          <a:prstGeom prst="rect">
            <a:avLst/>
          </a:prstGeom>
        </p:spPr>
        <p:txBody>
          <a:bodyPr/>
          <a:lstStyle/>
          <a:p>
            <a:fld id="{54CFFF61-59CA-4AD2-992D-1BE8801BA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671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DC2756-7D9A-4E2D-ABFB-243B99452BA9}" type="datetime1">
              <a:rPr lang="en-GB" smtClean="0"/>
              <a:t>18/04/2018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961329" y="6268668"/>
            <a:ext cx="2743200" cy="365125"/>
          </a:xfrm>
          <a:prstGeom prst="rect">
            <a:avLst/>
          </a:prstGeom>
        </p:spPr>
        <p:txBody>
          <a:bodyPr/>
          <a:lstStyle/>
          <a:p>
            <a:fld id="{54CFFF61-59CA-4AD2-992D-1BE8801BA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406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2608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7" Type="http://schemas.openxmlformats.org/officeDocument/2006/relationships/image" Target="../media/image30.png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29.png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20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75063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C00000"/>
                </a:solidFill>
              </a:rPr>
              <a:t>An average-case lower bound against ACC</a:t>
            </a:r>
            <a:r>
              <a:rPr lang="en-GB" b="1" baseline="30000" dirty="0" smtClean="0">
                <a:solidFill>
                  <a:srgbClr val="C00000"/>
                </a:solidFill>
              </a:rPr>
              <a:t>0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83026" y="5179047"/>
            <a:ext cx="8984974" cy="651910"/>
          </a:xfrm>
        </p:spPr>
        <p:txBody>
          <a:bodyPr>
            <a:normAutofit/>
          </a:bodyPr>
          <a:lstStyle/>
          <a:p>
            <a:r>
              <a:rPr lang="en-GB" dirty="0" smtClean="0"/>
              <a:t>Joint work with  </a:t>
            </a:r>
            <a:r>
              <a:rPr lang="en-GB" b="1" dirty="0" smtClean="0"/>
              <a:t>Ruiwen Chen</a:t>
            </a:r>
            <a:r>
              <a:rPr lang="en-GB" dirty="0" smtClean="0"/>
              <a:t>  and  </a:t>
            </a:r>
            <a:r>
              <a:rPr lang="en-GB" b="1" dirty="0" smtClean="0"/>
              <a:t>Rahul Santhanam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384852" y="3382100"/>
            <a:ext cx="9124122" cy="13621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 smtClean="0"/>
              <a:t>Igor C. Oliveira</a:t>
            </a:r>
          </a:p>
          <a:p>
            <a:r>
              <a:rPr lang="en-GB" dirty="0" smtClean="0"/>
              <a:t>University of Oxford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4CFFF61-59CA-4AD2-992D-1BE8801BA1A2}" type="slidenum">
              <a:rPr lang="en-GB" smtClean="0"/>
              <a:pPr algn="r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462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325218" y="331305"/>
            <a:ext cx="9952382" cy="8425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400" dirty="0" smtClean="0">
                <a:solidFill>
                  <a:schemeClr val="accent5">
                    <a:lumMod val="75000"/>
                  </a:schemeClr>
                </a:solidFill>
              </a:rPr>
              <a:t>Main drawbacks of </a:t>
            </a:r>
            <a:r>
              <a:rPr lang="en-GB" sz="5400" b="1" dirty="0" smtClean="0">
                <a:solidFill>
                  <a:schemeClr val="accent5">
                    <a:lumMod val="75000"/>
                  </a:schemeClr>
                </a:solidFill>
              </a:rPr>
              <a:t>Williams’ Thm</a:t>
            </a:r>
            <a:endParaRPr lang="en-GB" sz="5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86068" y="2172739"/>
            <a:ext cx="108667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Williams’ proof  only gives a </a:t>
            </a:r>
            <a:r>
              <a:rPr lang="en-GB" sz="2400" b="1" dirty="0" smtClean="0"/>
              <a:t>worst-case</a:t>
            </a:r>
            <a:r>
              <a:rPr lang="en-GB" sz="2400" dirty="0" smtClean="0"/>
              <a:t> lower bound:  </a:t>
            </a:r>
          </a:p>
          <a:p>
            <a:r>
              <a:rPr lang="en-GB" sz="2400" dirty="0" smtClean="0"/>
              <a:t>	Language in </a:t>
            </a:r>
            <a:r>
              <a:rPr lang="en-GB" sz="2400" b="1" dirty="0" smtClean="0"/>
              <a:t>NEXP</a:t>
            </a:r>
            <a:r>
              <a:rPr lang="en-GB" sz="2400" dirty="0" smtClean="0"/>
              <a:t>  such that every poly-size </a:t>
            </a:r>
            <a:r>
              <a:rPr lang="en-GB" sz="2400" b="1" dirty="0" smtClean="0"/>
              <a:t>ACC</a:t>
            </a:r>
            <a:r>
              <a:rPr lang="en-GB" sz="2400" b="1" baseline="30000" dirty="0" smtClean="0"/>
              <a:t>0</a:t>
            </a:r>
            <a:r>
              <a:rPr lang="en-GB" sz="2400" dirty="0" smtClean="0"/>
              <a:t> circuit  </a:t>
            </a:r>
            <a:r>
              <a:rPr lang="en-GB" sz="2400" b="1" dirty="0" smtClean="0">
                <a:solidFill>
                  <a:srgbClr val="C00000"/>
                </a:solidFill>
              </a:rPr>
              <a:t>fails on some input</a:t>
            </a:r>
            <a:r>
              <a:rPr lang="en-GB" sz="2400" dirty="0" smtClean="0"/>
              <a:t>.</a:t>
            </a:r>
            <a:endParaRPr lang="en-GB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410818" y="3522944"/>
            <a:ext cx="11197885" cy="1354217"/>
          </a:xfrm>
          <a:prstGeom prst="rect">
            <a:avLst/>
          </a:prstGeom>
          <a:ln w="2540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600" b="1" dirty="0" smtClean="0">
                <a:solidFill>
                  <a:srgbClr val="FF0000"/>
                </a:solidFill>
              </a:rPr>
              <a:t>Average-case lower bound:</a:t>
            </a:r>
          </a:p>
          <a:p>
            <a:r>
              <a:rPr lang="en-GB" sz="2600" dirty="0" smtClean="0"/>
              <a:t>	Any small circuit is correct </a:t>
            </a:r>
            <a:r>
              <a:rPr lang="en-GB" sz="2600" b="1" dirty="0" smtClean="0"/>
              <a:t>only</a:t>
            </a:r>
            <a:r>
              <a:rPr lang="en-GB" sz="2600" dirty="0" smtClean="0"/>
              <a:t> on a  </a:t>
            </a:r>
            <a:r>
              <a:rPr lang="en-GB" sz="3000" b="1" dirty="0" smtClean="0"/>
              <a:t>½ + </a:t>
            </a:r>
            <a:r>
              <a:rPr lang="en-GB" sz="2600" b="1" dirty="0" smtClean="0"/>
              <a:t>o(1) </a:t>
            </a:r>
            <a:r>
              <a:rPr lang="en-GB" sz="2600" dirty="0" smtClean="0"/>
              <a:t> fraction of  </a:t>
            </a:r>
            <a:r>
              <a:rPr lang="en-GB" sz="2600" b="1" dirty="0" smtClean="0"/>
              <a:t>n</a:t>
            </a:r>
            <a:r>
              <a:rPr lang="en-GB" sz="2600" dirty="0" smtClean="0"/>
              <a:t>-bit inputs</a:t>
            </a:r>
          </a:p>
          <a:p>
            <a:endParaRPr lang="en-GB" sz="26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10818" y="5396369"/>
            <a:ext cx="11391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0070C0"/>
                </a:solidFill>
              </a:rPr>
              <a:t>Average-case hardness</a:t>
            </a:r>
            <a:r>
              <a:rPr lang="en-GB" sz="2400" dirty="0" smtClean="0">
                <a:solidFill>
                  <a:srgbClr val="0070C0"/>
                </a:solidFill>
              </a:rPr>
              <a:t> is a requirement for </a:t>
            </a:r>
            <a:r>
              <a:rPr lang="en-GB" sz="2400" b="1" dirty="0" smtClean="0">
                <a:solidFill>
                  <a:srgbClr val="0070C0"/>
                </a:solidFill>
              </a:rPr>
              <a:t>Cryptography</a:t>
            </a:r>
            <a:r>
              <a:rPr lang="en-GB" sz="2400" dirty="0" smtClean="0">
                <a:solidFill>
                  <a:srgbClr val="0070C0"/>
                </a:solidFill>
              </a:rPr>
              <a:t>, and has applications in other areas such as </a:t>
            </a:r>
            <a:r>
              <a:rPr lang="en-GB" sz="2400" b="1" dirty="0" smtClean="0">
                <a:solidFill>
                  <a:srgbClr val="0070C0"/>
                </a:solidFill>
              </a:rPr>
              <a:t>Derandomization</a:t>
            </a:r>
            <a:r>
              <a:rPr lang="en-GB" sz="2400" dirty="0" smtClean="0">
                <a:solidFill>
                  <a:srgbClr val="0070C0"/>
                </a:solidFill>
              </a:rPr>
              <a:t>.</a:t>
            </a:r>
            <a:endParaRPr lang="en-GB" sz="24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9149" y="1510545"/>
            <a:ext cx="721672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>
                <a:solidFill>
                  <a:srgbClr val="C00000"/>
                </a:solidFill>
                <a:latin typeface="Spectral" panose="02020502060000000000" pitchFamily="18" charset="0"/>
              </a:rPr>
              <a:t>▶ </a:t>
            </a:r>
            <a:r>
              <a:rPr lang="en-GB" sz="2600" b="1" dirty="0" smtClean="0">
                <a:solidFill>
                  <a:srgbClr val="C00000"/>
                </a:solidFill>
                <a:latin typeface="Spectral" panose="02020502060000000000" pitchFamily="18" charset="0"/>
              </a:rPr>
              <a:t>  </a:t>
            </a:r>
            <a:r>
              <a:rPr lang="en-GB" sz="2600" b="1" dirty="0" smtClean="0">
                <a:solidFill>
                  <a:srgbClr val="C00000"/>
                </a:solidFill>
              </a:rPr>
              <a:t>Worst-case</a:t>
            </a:r>
            <a:r>
              <a:rPr lang="en-GB" sz="2600" dirty="0" smtClean="0"/>
              <a:t>  vs.  </a:t>
            </a:r>
            <a:r>
              <a:rPr lang="en-GB" sz="2600" b="1" dirty="0" smtClean="0">
                <a:solidFill>
                  <a:srgbClr val="C00000"/>
                </a:solidFill>
              </a:rPr>
              <a:t>Average-case</a:t>
            </a:r>
            <a:r>
              <a:rPr lang="en-GB" sz="2600" dirty="0" smtClean="0"/>
              <a:t> Lower bounds:</a:t>
            </a:r>
            <a:endParaRPr lang="en-GB" sz="26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4CFFF61-59CA-4AD2-992D-1BE8801BA1A2}" type="slidenum">
              <a:rPr lang="en-GB" smtClean="0"/>
              <a:pPr algn="r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788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5658" y="1981829"/>
            <a:ext cx="1055194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>
                <a:solidFill>
                  <a:srgbClr val="C00000"/>
                </a:solidFill>
                <a:latin typeface="Spectral" panose="02020502060000000000" pitchFamily="18" charset="0"/>
              </a:rPr>
              <a:t>▶ </a:t>
            </a:r>
            <a:r>
              <a:rPr lang="en-GB" sz="2600" b="1" dirty="0" smtClean="0">
                <a:solidFill>
                  <a:srgbClr val="C00000"/>
                </a:solidFill>
                <a:latin typeface="Spectral" panose="02020502060000000000" pitchFamily="18" charset="0"/>
              </a:rPr>
              <a:t> </a:t>
            </a:r>
            <a:r>
              <a:rPr lang="en-GB" sz="2600" dirty="0" smtClean="0"/>
              <a:t>Notion of </a:t>
            </a:r>
            <a:r>
              <a:rPr lang="en-GB" sz="2600" b="1" dirty="0" smtClean="0">
                <a:solidFill>
                  <a:srgbClr val="0070C0"/>
                </a:solidFill>
              </a:rPr>
              <a:t>explicitness</a:t>
            </a:r>
            <a:r>
              <a:rPr lang="en-GB" sz="2600" dirty="0" smtClean="0">
                <a:solidFill>
                  <a:srgbClr val="0070C0"/>
                </a:solidFill>
              </a:rPr>
              <a:t> </a:t>
            </a:r>
            <a:r>
              <a:rPr lang="en-GB" sz="2600" dirty="0" smtClean="0"/>
              <a:t>is very weak:  hard problem lies in </a:t>
            </a:r>
            <a:r>
              <a:rPr lang="en-GB" sz="2600" b="1" dirty="0" smtClean="0">
                <a:solidFill>
                  <a:srgbClr val="C00000"/>
                </a:solidFill>
              </a:rPr>
              <a:t>NEXP</a:t>
            </a:r>
            <a:r>
              <a:rPr lang="en-GB" sz="2600" dirty="0" smtClean="0"/>
              <a:t>.</a:t>
            </a:r>
            <a:endParaRPr lang="en-GB" sz="2600" dirty="0"/>
          </a:p>
        </p:txBody>
      </p:sp>
      <p:sp>
        <p:nvSpPr>
          <p:cNvPr id="6" name="TextBox 5"/>
          <p:cNvSpPr txBox="1"/>
          <p:nvPr/>
        </p:nvSpPr>
        <p:spPr>
          <a:xfrm>
            <a:off x="1139483" y="2739667"/>
            <a:ext cx="899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P   </a:t>
            </a:r>
            <a:r>
              <a:rPr lang="en-US" sz="2400" b="1" dirty="0" smtClean="0">
                <a:latin typeface="Arial Unicode MS"/>
                <a:ea typeface="Arial Unicode MS"/>
                <a:cs typeface="Arial Unicode MS"/>
              </a:rPr>
              <a:t>⊆   </a:t>
            </a:r>
            <a:r>
              <a:rPr lang="en-US" sz="2400" b="1" dirty="0" smtClean="0"/>
              <a:t>NP   </a:t>
            </a:r>
            <a:r>
              <a:rPr lang="en-US" sz="2400" b="1" dirty="0" smtClean="0">
                <a:latin typeface="Arial Unicode MS"/>
                <a:ea typeface="Arial Unicode MS"/>
                <a:cs typeface="Arial Unicode MS"/>
              </a:rPr>
              <a:t>⊆ </a:t>
            </a:r>
            <a:r>
              <a:rPr lang="en-US" sz="2400" b="1" dirty="0" smtClean="0"/>
              <a:t>  PH   </a:t>
            </a:r>
            <a:r>
              <a:rPr lang="en-US" sz="2400" b="1" dirty="0" smtClean="0">
                <a:latin typeface="Arial Unicode MS"/>
                <a:ea typeface="Arial Unicode MS"/>
                <a:cs typeface="Arial Unicode MS"/>
              </a:rPr>
              <a:t>⊆   </a:t>
            </a:r>
            <a:r>
              <a:rPr lang="en-US" sz="2400" b="1" dirty="0" smtClean="0"/>
              <a:t>PSPACE   </a:t>
            </a:r>
            <a:r>
              <a:rPr lang="en-US" sz="2400" b="1" dirty="0" smtClean="0">
                <a:latin typeface="Arial Unicode MS"/>
                <a:ea typeface="Arial Unicode MS"/>
                <a:cs typeface="Arial Unicode MS"/>
              </a:rPr>
              <a:t>⊆   </a:t>
            </a:r>
            <a:r>
              <a:rPr lang="en-US" sz="2400" b="1" dirty="0" smtClean="0"/>
              <a:t>EXP   </a:t>
            </a:r>
            <a:r>
              <a:rPr lang="en-US" sz="2400" b="1" dirty="0" smtClean="0">
                <a:latin typeface="Arial Unicode MS"/>
                <a:ea typeface="Arial Unicode MS"/>
                <a:cs typeface="Arial Unicode MS"/>
              </a:rPr>
              <a:t>⊆</a:t>
            </a:r>
            <a:r>
              <a:rPr lang="en-US" sz="2400" b="1" dirty="0" smtClean="0">
                <a:solidFill>
                  <a:srgbClr val="C00000"/>
                </a:solidFill>
                <a:latin typeface="Arial Unicode MS"/>
                <a:ea typeface="Arial Unicode MS"/>
                <a:cs typeface="Arial Unicode MS"/>
              </a:rPr>
              <a:t>   </a:t>
            </a:r>
            <a:r>
              <a:rPr lang="en-US" sz="2400" b="1" dirty="0" smtClean="0">
                <a:solidFill>
                  <a:srgbClr val="C00000"/>
                </a:solidFill>
              </a:rPr>
              <a:t>NEXP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5658" y="3839132"/>
            <a:ext cx="1101068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>
                <a:solidFill>
                  <a:srgbClr val="C00000"/>
                </a:solidFill>
                <a:latin typeface="Spectral" panose="02020502060000000000" pitchFamily="18" charset="0"/>
              </a:rPr>
              <a:t>▶ </a:t>
            </a:r>
            <a:r>
              <a:rPr lang="en-GB" sz="2600" b="1" dirty="0" smtClean="0">
                <a:solidFill>
                  <a:srgbClr val="C00000"/>
                </a:solidFill>
                <a:latin typeface="Spectral" panose="02020502060000000000" pitchFamily="18" charset="0"/>
              </a:rPr>
              <a:t> </a:t>
            </a:r>
            <a:r>
              <a:rPr lang="en-GB" sz="2600" dirty="0" smtClean="0"/>
              <a:t>Most existing lower bounds in circuit complexity are for functions in </a:t>
            </a:r>
            <a:r>
              <a:rPr lang="en-GB" sz="2600" b="1" dirty="0" smtClean="0"/>
              <a:t>P</a:t>
            </a:r>
            <a:r>
              <a:rPr lang="en-GB" sz="2600" dirty="0" smtClean="0"/>
              <a:t> or </a:t>
            </a:r>
            <a:r>
              <a:rPr lang="en-GB" sz="2600" b="1" dirty="0" smtClean="0"/>
              <a:t>NP</a:t>
            </a:r>
            <a:r>
              <a:rPr lang="en-GB" sz="2600" dirty="0" smtClean="0"/>
              <a:t>.</a:t>
            </a:r>
            <a:endParaRPr lang="en-GB" sz="2600" dirty="0"/>
          </a:p>
        </p:txBody>
      </p:sp>
      <p:sp>
        <p:nvSpPr>
          <p:cNvPr id="8" name="TextBox 7"/>
          <p:cNvSpPr txBox="1"/>
          <p:nvPr/>
        </p:nvSpPr>
        <p:spPr>
          <a:xfrm>
            <a:off x="1325218" y="4974042"/>
            <a:ext cx="9543757" cy="892552"/>
          </a:xfrm>
          <a:prstGeom prst="rect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600" dirty="0" smtClean="0"/>
              <a:t>Desirable to get </a:t>
            </a:r>
            <a:r>
              <a:rPr lang="en-GB" sz="2600" b="1" dirty="0" smtClean="0"/>
              <a:t>ACC</a:t>
            </a:r>
            <a:r>
              <a:rPr lang="en-GB" sz="2600" b="1" baseline="30000" dirty="0" smtClean="0"/>
              <a:t>0</a:t>
            </a:r>
            <a:r>
              <a:rPr lang="en-GB" sz="2600" dirty="0" smtClean="0"/>
              <a:t> lower bounds for </a:t>
            </a:r>
            <a:r>
              <a:rPr lang="en-GB" sz="2600" b="1" dirty="0" smtClean="0"/>
              <a:t>EXP</a:t>
            </a:r>
            <a:r>
              <a:rPr lang="en-GB" sz="2600" dirty="0" smtClean="0"/>
              <a:t> or at least </a:t>
            </a:r>
          </a:p>
          <a:p>
            <a:pPr algn="ctr"/>
            <a:r>
              <a:rPr lang="en-GB" sz="2600" dirty="0" smtClean="0"/>
              <a:t>for classes believed to collapse to </a:t>
            </a:r>
            <a:r>
              <a:rPr lang="en-GB" sz="2600" b="1" dirty="0" smtClean="0"/>
              <a:t>EXP</a:t>
            </a:r>
            <a:r>
              <a:rPr lang="en-GB" sz="2600" dirty="0" smtClean="0"/>
              <a:t>.</a:t>
            </a:r>
            <a:endParaRPr lang="en-GB" sz="26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325218" y="331305"/>
            <a:ext cx="9952382" cy="8425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400" dirty="0" smtClean="0">
                <a:solidFill>
                  <a:schemeClr val="accent5">
                    <a:lumMod val="75000"/>
                  </a:schemeClr>
                </a:solidFill>
              </a:rPr>
              <a:t>Main drawbacks of </a:t>
            </a:r>
            <a:r>
              <a:rPr lang="en-GB" sz="5400" b="1" dirty="0" smtClean="0">
                <a:solidFill>
                  <a:schemeClr val="accent5">
                    <a:lumMod val="75000"/>
                  </a:schemeClr>
                </a:solidFill>
              </a:rPr>
              <a:t>Williams’ Thm</a:t>
            </a:r>
            <a:endParaRPr lang="en-GB" sz="5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4CFFF61-59CA-4AD2-992D-1BE8801BA1A2}" type="slidenum">
              <a:rPr lang="en-GB" smtClean="0"/>
              <a:pPr algn="r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479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696279" y="2624139"/>
            <a:ext cx="9303025" cy="14750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400" b="1" dirty="0" smtClean="0">
                <a:solidFill>
                  <a:srgbClr val="002060"/>
                </a:solidFill>
              </a:rPr>
              <a:t>Formal statement of results</a:t>
            </a:r>
          </a:p>
          <a:p>
            <a:r>
              <a:rPr lang="en-GB" sz="5400" b="1" dirty="0" smtClean="0">
                <a:solidFill>
                  <a:srgbClr val="002060"/>
                </a:solidFill>
              </a:rPr>
              <a:t>						+  discussion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4CFFF61-59CA-4AD2-992D-1BE8801BA1A2}" type="slidenum">
              <a:rPr lang="en-GB" smtClean="0"/>
              <a:pPr algn="r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450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416" y="555171"/>
            <a:ext cx="10515600" cy="1325563"/>
          </a:xfrm>
        </p:spPr>
        <p:txBody>
          <a:bodyPr/>
          <a:lstStyle/>
          <a:p>
            <a:r>
              <a:rPr lang="en-GB" b="1" dirty="0" smtClean="0">
                <a:solidFill>
                  <a:srgbClr val="002060"/>
                </a:solidFill>
              </a:rPr>
              <a:t>1.  </a:t>
            </a:r>
            <a:r>
              <a:rPr lang="en-GB" dirty="0" smtClean="0"/>
              <a:t>Average-case lower bound  (Main Result)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461847" y="4781228"/>
            <a:ext cx="466711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 smtClean="0"/>
              <a:t>For a hard language in </a:t>
            </a:r>
            <a:r>
              <a:rPr lang="en-GB" sz="2200" b="1" dirty="0" smtClean="0"/>
              <a:t>E</a:t>
            </a:r>
            <a:r>
              <a:rPr lang="en-GB" sz="2200" b="1" baseline="30000" dirty="0" smtClean="0"/>
              <a:t>NP</a:t>
            </a:r>
            <a:r>
              <a:rPr lang="en-GB" sz="2200" dirty="0" smtClean="0"/>
              <a:t>, we can take </a:t>
            </a:r>
            <a:endParaRPr lang="en-GB" sz="2200" baseline="30000" dirty="0"/>
          </a:p>
        </p:txBody>
      </p:sp>
      <p:pic>
        <p:nvPicPr>
          <p:cNvPr id="10" name="Picture 9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9587" y="4817750"/>
            <a:ext cx="2071312" cy="35784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71" y="2561776"/>
            <a:ext cx="11491290" cy="1173032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4CFFF61-59CA-4AD2-992D-1BE8801BA1A2}" type="slidenum">
              <a:rPr lang="en-GB" smtClean="0"/>
              <a:pPr algn="r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8406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1246" y="480032"/>
            <a:ext cx="10515600" cy="797608"/>
          </a:xfrm>
        </p:spPr>
        <p:txBody>
          <a:bodyPr/>
          <a:lstStyle/>
          <a:p>
            <a:r>
              <a:rPr lang="en-GB" dirty="0" smtClean="0">
                <a:solidFill>
                  <a:srgbClr val="002060"/>
                </a:solidFill>
              </a:rPr>
              <a:t>Towards more </a:t>
            </a:r>
            <a:r>
              <a:rPr lang="en-GB" b="1" u="sng" dirty="0" smtClean="0">
                <a:solidFill>
                  <a:srgbClr val="002060"/>
                </a:solidFill>
              </a:rPr>
              <a:t>explicit</a:t>
            </a:r>
            <a:r>
              <a:rPr lang="en-GB" dirty="0" smtClean="0">
                <a:solidFill>
                  <a:srgbClr val="002060"/>
                </a:solidFill>
              </a:rPr>
              <a:t> lower bounds?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1051" y="2107486"/>
            <a:ext cx="113209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C00000"/>
                </a:solidFill>
                <a:latin typeface="Spectral" panose="02020502060000000000" pitchFamily="18" charset="0"/>
              </a:rPr>
              <a:t>▶ </a:t>
            </a:r>
            <a:r>
              <a:rPr lang="en-GB" sz="2200" b="1" dirty="0" smtClean="0">
                <a:solidFill>
                  <a:srgbClr val="C00000"/>
                </a:solidFill>
                <a:latin typeface="Spectral" panose="02020502060000000000" pitchFamily="18" charset="0"/>
              </a:rPr>
              <a:t> </a:t>
            </a:r>
            <a:r>
              <a:rPr lang="en-GB" sz="2200" dirty="0" smtClean="0">
                <a:latin typeface="Spectral" panose="02020502060000000000" pitchFamily="18" charset="0"/>
              </a:rPr>
              <a:t>W</a:t>
            </a:r>
            <a:r>
              <a:rPr lang="en-GB" sz="2200" dirty="0" smtClean="0"/>
              <a:t>e would like to get lower bounds for more explicit functions than </a:t>
            </a:r>
            <a:r>
              <a:rPr lang="en-GB" sz="2200" b="1" dirty="0" smtClean="0"/>
              <a:t>NEXP </a:t>
            </a:r>
            <a:r>
              <a:rPr lang="en-GB" sz="2200" dirty="0" smtClean="0"/>
              <a:t>(second drawback).</a:t>
            </a:r>
            <a:endParaRPr lang="en-GB" sz="2200" dirty="0"/>
          </a:p>
        </p:txBody>
      </p:sp>
      <p:sp>
        <p:nvSpPr>
          <p:cNvPr id="7" name="TextBox 6"/>
          <p:cNvSpPr txBox="1"/>
          <p:nvPr/>
        </p:nvSpPr>
        <p:spPr>
          <a:xfrm>
            <a:off x="561051" y="3258157"/>
            <a:ext cx="105741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C00000"/>
                </a:solidFill>
                <a:latin typeface="Spectral" panose="02020502060000000000" pitchFamily="18" charset="0"/>
              </a:rPr>
              <a:t>▶ </a:t>
            </a:r>
            <a:r>
              <a:rPr lang="en-GB" sz="2200" b="1" dirty="0" smtClean="0">
                <a:solidFill>
                  <a:srgbClr val="C00000"/>
                </a:solidFill>
                <a:latin typeface="Spectral" panose="02020502060000000000" pitchFamily="18" charset="0"/>
              </a:rPr>
              <a:t> </a:t>
            </a:r>
            <a:r>
              <a:rPr lang="en-GB" sz="2200" dirty="0" smtClean="0"/>
              <a:t>In 2017,  </a:t>
            </a:r>
            <a:r>
              <a:rPr lang="en-GB" sz="2200" b="1" dirty="0" smtClean="0"/>
              <a:t>Oliveira</a:t>
            </a:r>
            <a:r>
              <a:rPr lang="en-GB" sz="2200" dirty="0" smtClean="0"/>
              <a:t> </a:t>
            </a:r>
            <a:r>
              <a:rPr lang="en-GB" sz="2200" b="1" dirty="0" smtClean="0"/>
              <a:t>and</a:t>
            </a:r>
            <a:r>
              <a:rPr lang="en-GB" sz="2200" dirty="0" smtClean="0"/>
              <a:t> </a:t>
            </a:r>
            <a:r>
              <a:rPr lang="en-GB" sz="2200" b="1" dirty="0" smtClean="0"/>
              <a:t>Santhanam</a:t>
            </a:r>
            <a:r>
              <a:rPr lang="en-GB" sz="2200" dirty="0" smtClean="0"/>
              <a:t> proposed an analogue of Williams’ program for lower bounds that relies on  </a:t>
            </a:r>
            <a:r>
              <a:rPr lang="en-GB" sz="2200" b="1" dirty="0" smtClean="0">
                <a:solidFill>
                  <a:srgbClr val="0070C0"/>
                </a:solidFill>
              </a:rPr>
              <a:t>LEARNING ALGORITHMS</a:t>
            </a:r>
            <a:r>
              <a:rPr lang="en-GB" sz="2200" b="1" dirty="0" smtClean="0"/>
              <a:t> </a:t>
            </a:r>
            <a:r>
              <a:rPr lang="en-GB" sz="2200" dirty="0" smtClean="0"/>
              <a:t> instead of  </a:t>
            </a:r>
            <a:r>
              <a:rPr lang="en-GB" sz="2200" b="1" dirty="0" smtClean="0">
                <a:solidFill>
                  <a:srgbClr val="0070C0"/>
                </a:solidFill>
              </a:rPr>
              <a:t>SAT ALGORITHMS</a:t>
            </a:r>
            <a:r>
              <a:rPr lang="en-GB" sz="2200" dirty="0" smtClean="0"/>
              <a:t>.</a:t>
            </a:r>
            <a:endParaRPr lang="en-GB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788581" y="4732634"/>
            <a:ext cx="10346634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LEARNING</a:t>
            </a:r>
            <a:r>
              <a:rPr lang="en-GB" sz="2400" dirty="0" smtClean="0"/>
              <a:t>  gives lower bounds for randomized exponential time classes such as </a:t>
            </a:r>
            <a:r>
              <a:rPr lang="en-GB" sz="2400" b="1" dirty="0" smtClean="0"/>
              <a:t>BPEXP</a:t>
            </a:r>
            <a:r>
              <a:rPr lang="en-GB" sz="2400" dirty="0" smtClean="0"/>
              <a:t> and </a:t>
            </a:r>
            <a:r>
              <a:rPr lang="en-GB" sz="2400" b="1" dirty="0" smtClean="0"/>
              <a:t>REXP</a:t>
            </a:r>
            <a:r>
              <a:rPr lang="en-GB" sz="2400" dirty="0" smtClean="0"/>
              <a:t>.  Under standard assumptions, such classes collapse to </a:t>
            </a:r>
            <a:r>
              <a:rPr lang="en-GB" sz="2400" b="1" dirty="0" smtClean="0"/>
              <a:t>EXP</a:t>
            </a:r>
            <a:r>
              <a:rPr lang="en-GB" sz="2400" dirty="0" smtClean="0"/>
              <a:t>.</a:t>
            </a:r>
            <a:endParaRPr lang="en-GB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4CFFF61-59CA-4AD2-992D-1BE8801BA1A2}" type="slidenum">
              <a:rPr lang="en-GB" smtClean="0"/>
              <a:pPr algn="r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461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53956" y="6317397"/>
            <a:ext cx="580236" cy="365125"/>
          </a:xfrm>
        </p:spPr>
        <p:txBody>
          <a:bodyPr/>
          <a:lstStyle/>
          <a:p>
            <a:fld id="{54CFFF61-59CA-4AD2-992D-1BE8801BA1A2}" type="slidenum">
              <a:rPr lang="en-GB" smtClean="0"/>
              <a:t>15</a:t>
            </a:fld>
            <a:endParaRPr lang="en-GB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74898" y="493284"/>
            <a:ext cx="10515600" cy="797608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rgbClr val="002060"/>
                </a:solidFill>
              </a:rPr>
              <a:t>Learning Algorithms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4648200"/>
            <a:ext cx="3429000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Learning Algorithm 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" y="2667000"/>
            <a:ext cx="2971800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(unknown)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 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Mathematica1"/>
              </a:rPr>
              <a:t>in C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cxnSp>
        <p:nvCxnSpPr>
          <p:cNvPr id="8" name="Straight Arrow Connector 7"/>
          <p:cNvCxnSpPr>
            <a:stCxn id="6" idx="0"/>
            <a:endCxn id="7" idx="2"/>
          </p:cNvCxnSpPr>
          <p:nvPr/>
        </p:nvCxnSpPr>
        <p:spPr>
          <a:xfrm flipV="1">
            <a:off x="2324100" y="3128665"/>
            <a:ext cx="0" cy="15195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04800" y="3657600"/>
            <a:ext cx="1981200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Oracle Access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4800" y="5486400"/>
            <a:ext cx="4648200" cy="8309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Runs in time: </a:t>
            </a:r>
          </a:p>
          <a:p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t</a:t>
            </a:r>
            <a:r>
              <a:rPr lang="en-US" sz="2400" b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(n, size(f), 1/</a:t>
            </a:r>
            <a:r>
              <a:rPr lang="el-GR" sz="2400" b="1" dirty="0" smtClean="0">
                <a:solidFill>
                  <a:schemeClr val="tx1"/>
                </a:solidFill>
                <a:latin typeface="Comic Sans MS"/>
                <a:cs typeface="Times New Roman" pitchFamily="18" charset="0"/>
              </a:rPr>
              <a:t>ε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1/</a:t>
            </a:r>
            <a:r>
              <a:rPr lang="el-GR" sz="2400" b="1" dirty="0" smtClean="0">
                <a:solidFill>
                  <a:schemeClr val="tx1"/>
                </a:solidFill>
                <a:latin typeface="Comic Sans MS"/>
                <a:cs typeface="Times New Roman" pitchFamily="18" charset="0"/>
              </a:rPr>
              <a:t>δ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526774" y="1675415"/>
            <a:ext cx="8153400" cy="685800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US" sz="2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Uniform Distribution</a:t>
            </a: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 </a:t>
            </a:r>
            <a:r>
              <a:rPr kumimoji="0" lang="en-US" sz="2900" b="1" i="0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Randomized</a:t>
            </a:r>
            <a:r>
              <a:rPr kumimoji="0" lang="en-US" sz="2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 Membership Queries.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45155" y="2436167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 smtClean="0">
                <a:latin typeface="Comic Sans MS"/>
                <a:cs typeface="Times New Roman" pitchFamily="18" charset="0"/>
              </a:rPr>
              <a:t>ε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“Accuracy Parameter”.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45155" y="2893367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 smtClean="0">
                <a:latin typeface="Comic Sans MS"/>
                <a:cs typeface="Times New Roman" pitchFamily="18" charset="0"/>
              </a:rPr>
              <a:t>δ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“Confidence Parameter”.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45155" y="3812232"/>
            <a:ext cx="5668618" cy="2438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Goal:</a:t>
            </a:r>
          </a:p>
          <a:p>
            <a:pPr algn="ctr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Output with probability &gt; 1 - </a:t>
            </a:r>
            <a:r>
              <a:rPr lang="el-GR" sz="2400" dirty="0" smtClean="0">
                <a:solidFill>
                  <a:schemeClr val="tx1"/>
                </a:solidFill>
                <a:latin typeface="Comic Sans MS"/>
                <a:cs typeface="Times New Roman" pitchFamily="18" charset="0"/>
              </a:rPr>
              <a:t>δ</a:t>
            </a:r>
            <a:r>
              <a:rPr lang="en-US" sz="2400" b="1" dirty="0" smtClean="0">
                <a:solidFill>
                  <a:schemeClr val="tx1"/>
                </a:solidFill>
                <a:latin typeface="Comic Sans MS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 (general) circuit h such that</a:t>
            </a:r>
          </a:p>
          <a:p>
            <a:pPr algn="ctr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</a:t>
            </a:r>
            <a:r>
              <a:rPr lang="en-US" sz="2800" b="1" baseline="-250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[ h(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Mathematica1"/>
              </a:rPr>
              <a:t>=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f(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] &gt;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Mathematica1"/>
              </a:rPr>
              <a:t>1 -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smtClean="0">
                <a:solidFill>
                  <a:schemeClr val="tx1"/>
                </a:solidFill>
                <a:latin typeface="Comic Sans MS"/>
                <a:cs typeface="Times New Roman" pitchFamily="18" charset="0"/>
              </a:rPr>
              <a:t>ε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Image result for leslie valia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8844" y="583888"/>
            <a:ext cx="1673225" cy="2230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 rot="18784359">
            <a:off x="9596448" y="2007271"/>
            <a:ext cx="2543197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PAC</a:t>
            </a:r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945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5285" y="445958"/>
            <a:ext cx="8882495" cy="1325563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rgbClr val="002060"/>
                </a:solidFill>
              </a:rPr>
              <a:t>Some learning algorithms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80948" y="6193354"/>
            <a:ext cx="644974" cy="365125"/>
          </a:xfrm>
        </p:spPr>
        <p:txBody>
          <a:bodyPr/>
          <a:lstStyle/>
          <a:p>
            <a:fld id="{54CFFF61-59CA-4AD2-992D-1BE8801BA1A2}" type="slidenum">
              <a:rPr lang="en-GB" smtClean="0"/>
              <a:t>16</a:t>
            </a:fld>
            <a:endParaRPr lang="en-GB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7624936"/>
              </p:ext>
            </p:extLst>
          </p:nvPr>
        </p:nvGraphicFramePr>
        <p:xfrm>
          <a:off x="1885070" y="2433708"/>
          <a:ext cx="8862647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9798"/>
                <a:gridCol w="2471620"/>
                <a:gridCol w="4141229"/>
              </a:tblGrid>
              <a:tr h="5053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rgbClr val="0070C0"/>
                          </a:solidFill>
                        </a:rPr>
                        <a:t>Circuit Class</a:t>
                      </a:r>
                      <a:endParaRPr lang="en-GB" sz="24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rgbClr val="0070C0"/>
                          </a:solidFill>
                        </a:rPr>
                        <a:t>Running Time</a:t>
                      </a:r>
                      <a:endParaRPr lang="en-GB" sz="24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rgbClr val="0070C0"/>
                          </a:solidFill>
                        </a:rPr>
                        <a:t>Reference</a:t>
                      </a:r>
                      <a:endParaRPr lang="en-GB" sz="24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05340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DNF, CNF</a:t>
                      </a:r>
                      <a:endParaRPr lang="en-GB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poly</a:t>
                      </a:r>
                      <a:endParaRPr lang="en-GB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Jackson, 1994</a:t>
                      </a:r>
                      <a:endParaRPr lang="en-GB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05340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AC</a:t>
                      </a:r>
                      <a:r>
                        <a:rPr lang="en-GB" b="1" baseline="30000" dirty="0" smtClean="0"/>
                        <a:t>0</a:t>
                      </a:r>
                      <a:endParaRPr lang="en-GB" b="1" baseline="30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quasi-poly</a:t>
                      </a:r>
                      <a:endParaRPr lang="en-GB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Linial</a:t>
                      </a:r>
                      <a:r>
                        <a:rPr lang="en-GB" dirty="0" smtClean="0"/>
                        <a:t>-Mansour-Nisan, 1989</a:t>
                      </a:r>
                      <a:endParaRPr lang="en-GB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05340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AC</a:t>
                      </a:r>
                      <a:r>
                        <a:rPr lang="en-GB" b="1" baseline="30000" dirty="0" smtClean="0"/>
                        <a:t>0</a:t>
                      </a:r>
                      <a:r>
                        <a:rPr lang="en-GB" b="1" baseline="0" dirty="0" smtClean="0"/>
                        <a:t>[p]</a:t>
                      </a:r>
                      <a:endParaRPr lang="en-GB" b="1" baseline="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quasi-poly</a:t>
                      </a:r>
                      <a:endParaRPr lang="en-GB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Carmosino</a:t>
                      </a:r>
                      <a:r>
                        <a:rPr lang="en-GB" dirty="0" smtClean="0"/>
                        <a:t> et al.,  2016</a:t>
                      </a:r>
                      <a:endParaRPr lang="en-GB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721840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AC</a:t>
                      </a:r>
                      <a:r>
                        <a:rPr lang="en-GB" b="1" baseline="30000" dirty="0" smtClean="0"/>
                        <a:t>0</a:t>
                      </a:r>
                      <a:r>
                        <a:rPr lang="en-GB" b="1" baseline="0" dirty="0" smtClean="0"/>
                        <a:t>[m], m composite</a:t>
                      </a:r>
                      <a:endParaRPr lang="en-GB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82" name="TextBox 181"/>
          <p:cNvSpPr txBox="1"/>
          <p:nvPr/>
        </p:nvSpPr>
        <p:spPr>
          <a:xfrm>
            <a:off x="7085138" y="4175425"/>
            <a:ext cx="83488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lgerian" panose="04020705040A02060702" pitchFamily="82" charset="0"/>
              </a:rPr>
              <a:t>?</a:t>
            </a:r>
            <a:endParaRPr lang="en-GB" sz="900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797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900332" y="2894808"/>
            <a:ext cx="10114671" cy="20217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900332" y="298270"/>
            <a:ext cx="12191999" cy="9853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 smtClean="0">
                <a:solidFill>
                  <a:srgbClr val="002060"/>
                </a:solidFill>
              </a:rPr>
              <a:t>2.  </a:t>
            </a:r>
            <a:r>
              <a:rPr lang="en-GB" dirty="0" smtClean="0"/>
              <a:t>Learning Approach to </a:t>
            </a:r>
            <a:r>
              <a:rPr lang="en-GB" b="1" dirty="0" smtClean="0"/>
              <a:t>ACC</a:t>
            </a:r>
            <a:r>
              <a:rPr lang="en-GB" b="1" baseline="30000" dirty="0" smtClean="0"/>
              <a:t>0</a:t>
            </a:r>
            <a:r>
              <a:rPr lang="en-GB" dirty="0" smtClean="0"/>
              <a:t> Lower Bounds</a:t>
            </a:r>
            <a:endParaRPr lang="en-GB" baseline="30000" dirty="0"/>
          </a:p>
        </p:txBody>
      </p:sp>
      <p:sp>
        <p:nvSpPr>
          <p:cNvPr id="5" name="TextBox 4"/>
          <p:cNvSpPr txBox="1"/>
          <p:nvPr/>
        </p:nvSpPr>
        <p:spPr>
          <a:xfrm>
            <a:off x="436306" y="1787302"/>
            <a:ext cx="95519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Definition.</a:t>
            </a:r>
            <a:r>
              <a:rPr lang="en-GB" sz="2200" b="1" dirty="0" smtClean="0"/>
              <a:t> </a:t>
            </a:r>
            <a:r>
              <a:rPr lang="en-GB" sz="2200" dirty="0" smtClean="0"/>
              <a:t> </a:t>
            </a:r>
            <a:r>
              <a:rPr lang="en-GB" sz="2200" b="1" dirty="0" smtClean="0">
                <a:solidFill>
                  <a:srgbClr val="C00000"/>
                </a:solidFill>
              </a:rPr>
              <a:t>“Non-trivial learning algorithm”</a:t>
            </a:r>
            <a:r>
              <a:rPr lang="en-GB" sz="2200" dirty="0" smtClean="0"/>
              <a:t>:  Runs in time &lt;&lt;  </a:t>
            </a:r>
            <a:r>
              <a:rPr lang="en-GB" sz="2200" b="1" dirty="0" smtClean="0"/>
              <a:t>2</a:t>
            </a:r>
            <a:r>
              <a:rPr lang="en-GB" sz="2200" b="1" baseline="30000" dirty="0" smtClean="0"/>
              <a:t>n</a:t>
            </a:r>
            <a:r>
              <a:rPr lang="en-GB" sz="2200" b="1" dirty="0" smtClean="0"/>
              <a:t>/poly(n)</a:t>
            </a:r>
            <a:r>
              <a:rPr lang="en-GB" sz="2200" dirty="0" smtClean="0"/>
              <a:t>.</a:t>
            </a:r>
            <a:endParaRPr lang="en-GB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436306" y="5699192"/>
            <a:ext cx="11623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C00000"/>
                </a:solidFill>
                <a:latin typeface="Spectral" panose="02020502060000000000" pitchFamily="18" charset="0"/>
              </a:rPr>
              <a:t>▶ </a:t>
            </a:r>
            <a:r>
              <a:rPr lang="en-GB" b="1" dirty="0" smtClean="0">
                <a:solidFill>
                  <a:srgbClr val="C00000"/>
                </a:solidFill>
                <a:latin typeface="Spectral" panose="02020502060000000000" pitchFamily="18" charset="0"/>
              </a:rPr>
              <a:t> </a:t>
            </a:r>
            <a:r>
              <a:rPr lang="en-GB" dirty="0" smtClean="0"/>
              <a:t>Argument combines </a:t>
            </a:r>
            <a:r>
              <a:rPr lang="en-GB" dirty="0" smtClean="0"/>
              <a:t>techniques from </a:t>
            </a:r>
            <a:r>
              <a:rPr lang="en-GB" b="1" dirty="0" smtClean="0"/>
              <a:t>Williams</a:t>
            </a:r>
            <a:r>
              <a:rPr lang="en-GB" dirty="0" smtClean="0"/>
              <a:t> (2011, 2013) and </a:t>
            </a:r>
            <a:r>
              <a:rPr lang="en-GB" b="1" dirty="0" smtClean="0"/>
              <a:t>Oliveira-Santhanam</a:t>
            </a:r>
            <a:r>
              <a:rPr lang="en-GB" dirty="0" smtClean="0"/>
              <a:t> (2017).  </a:t>
            </a:r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193" y="3139643"/>
            <a:ext cx="9761202" cy="1467067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4CFFF61-59CA-4AD2-992D-1BE8801BA1A2}" type="slidenum">
              <a:rPr lang="en-GB" smtClean="0"/>
              <a:pPr algn="r"/>
              <a:t>17</a:t>
            </a:fld>
            <a:endParaRPr lang="en-GB" dirty="0"/>
          </a:p>
        </p:txBody>
      </p:sp>
      <p:sp>
        <p:nvSpPr>
          <p:cNvPr id="9" name="Cloud Callout 8"/>
          <p:cNvSpPr/>
          <p:nvPr/>
        </p:nvSpPr>
        <p:spPr>
          <a:xfrm>
            <a:off x="9170505" y="1274872"/>
            <a:ext cx="3021495" cy="984265"/>
          </a:xfrm>
          <a:prstGeom prst="cloudCallout">
            <a:avLst>
              <a:gd name="adj1" fmla="val -35306"/>
              <a:gd name="adj2" fmla="val 1002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rgbClr val="FFFF00"/>
                </a:solidFill>
              </a:rPr>
              <a:t>No Hierarchy Thm …</a:t>
            </a:r>
            <a:endParaRPr lang="en-GB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7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04802" y="198783"/>
            <a:ext cx="9594572" cy="123652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400" b="1" dirty="0" smtClean="0">
                <a:solidFill>
                  <a:srgbClr val="002060"/>
                </a:solidFill>
              </a:rPr>
              <a:t>Some open problems</a:t>
            </a:r>
            <a:endParaRPr lang="en-GB" sz="5400" b="1" dirty="0" smtClean="0">
              <a:solidFill>
                <a:srgbClr val="C000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804453" y="5826884"/>
            <a:ext cx="6109252" cy="10311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 smtClean="0">
                <a:solidFill>
                  <a:srgbClr val="C00000"/>
                </a:solidFill>
              </a:rPr>
              <a:t>Thanks / Gracias / Obrigado!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1500" y="1731961"/>
            <a:ext cx="1152607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rgbClr val="C00000"/>
                </a:solidFill>
                <a:latin typeface="Spectral" panose="02020502060000000000" pitchFamily="18" charset="0"/>
              </a:rPr>
              <a:t>▶</a:t>
            </a:r>
            <a:r>
              <a:rPr lang="en-GB" sz="3000" b="1" dirty="0" smtClean="0">
                <a:solidFill>
                  <a:srgbClr val="C00000"/>
                </a:solidFill>
              </a:rPr>
              <a:t> </a:t>
            </a:r>
            <a:r>
              <a:rPr lang="en-GB" sz="3000" dirty="0" smtClean="0"/>
              <a:t>Stronger average-case lower bounds for </a:t>
            </a:r>
            <a:r>
              <a:rPr lang="en-GB" sz="3000" b="1" dirty="0" smtClean="0"/>
              <a:t>NEXP</a:t>
            </a:r>
            <a:r>
              <a:rPr lang="en-GB" sz="3000" dirty="0" smtClean="0"/>
              <a:t>:</a:t>
            </a:r>
          </a:p>
          <a:p>
            <a:endParaRPr lang="en-GB" sz="3000" dirty="0" smtClean="0"/>
          </a:p>
          <a:p>
            <a:r>
              <a:rPr lang="en-GB" sz="3000" b="1" dirty="0" smtClean="0"/>
              <a:t>	&lt;  ½ + 1/poly(n)</a:t>
            </a:r>
            <a:r>
              <a:rPr lang="en-GB" sz="3000" dirty="0" smtClean="0"/>
              <a:t>  for every polynomial</a:t>
            </a:r>
            <a:r>
              <a:rPr lang="en-GB" sz="3000" baseline="30000" dirty="0" smtClean="0"/>
              <a:t> </a:t>
            </a:r>
            <a:r>
              <a:rPr lang="en-GB" sz="3000" dirty="0" smtClean="0"/>
              <a:t> </a:t>
            </a:r>
            <a:r>
              <a:rPr lang="en-GB" sz="3000" dirty="0"/>
              <a:t>(</a:t>
            </a:r>
            <a:r>
              <a:rPr lang="en-GB" sz="3000" dirty="0" smtClean="0"/>
              <a:t>open even for </a:t>
            </a:r>
            <a:r>
              <a:rPr lang="en-GB" sz="3000" b="1" dirty="0" smtClean="0"/>
              <a:t>AC</a:t>
            </a:r>
            <a:r>
              <a:rPr lang="en-GB" sz="3000" b="1" baseline="30000" dirty="0" smtClean="0"/>
              <a:t>0</a:t>
            </a:r>
            <a:r>
              <a:rPr lang="en-GB" sz="3000" b="1" dirty="0" smtClean="0"/>
              <a:t>[2]</a:t>
            </a:r>
            <a:r>
              <a:rPr lang="en-GB" sz="3000" dirty="0" smtClean="0"/>
              <a:t>)</a:t>
            </a:r>
          </a:p>
          <a:p>
            <a:endParaRPr lang="en-GB" sz="3000" dirty="0"/>
          </a:p>
          <a:p>
            <a:r>
              <a:rPr lang="en-GB" sz="3000" b="1" dirty="0" smtClean="0">
                <a:solidFill>
                  <a:srgbClr val="C00000"/>
                </a:solidFill>
                <a:latin typeface="Spectral" panose="02020502060000000000" pitchFamily="18" charset="0"/>
              </a:rPr>
              <a:t>▶</a:t>
            </a:r>
            <a:r>
              <a:rPr lang="en-GB" sz="3000" b="1" dirty="0" smtClean="0">
                <a:solidFill>
                  <a:srgbClr val="C00000"/>
                </a:solidFill>
              </a:rPr>
              <a:t>  </a:t>
            </a:r>
            <a:r>
              <a:rPr lang="en-GB" sz="3000" dirty="0" smtClean="0"/>
              <a:t>(worst-case) Lower bounds against </a:t>
            </a:r>
            <a:r>
              <a:rPr lang="en-GB" sz="3000" b="1" dirty="0" smtClean="0"/>
              <a:t>ACC</a:t>
            </a:r>
            <a:r>
              <a:rPr lang="en-GB" sz="3000" b="1" baseline="30000" dirty="0" smtClean="0"/>
              <a:t>0</a:t>
            </a:r>
            <a:r>
              <a:rPr lang="en-GB" sz="3000" dirty="0" smtClean="0"/>
              <a:t> for functions in </a:t>
            </a:r>
            <a:r>
              <a:rPr lang="en-GB" sz="3000" b="1" dirty="0" smtClean="0"/>
              <a:t>EXP</a:t>
            </a:r>
            <a:r>
              <a:rPr lang="en-GB" sz="3000" dirty="0" smtClean="0"/>
              <a:t>.</a:t>
            </a:r>
          </a:p>
          <a:p>
            <a:endParaRPr lang="en-GB" sz="3000" dirty="0">
              <a:solidFill>
                <a:srgbClr val="C00000"/>
              </a:solidFill>
            </a:endParaRPr>
          </a:p>
          <a:p>
            <a:r>
              <a:rPr lang="en-GB" sz="3000" b="1" dirty="0">
                <a:solidFill>
                  <a:srgbClr val="C00000"/>
                </a:solidFill>
                <a:latin typeface="Spectral" panose="02020502060000000000" pitchFamily="18" charset="0"/>
              </a:rPr>
              <a:t>▶</a:t>
            </a:r>
            <a:r>
              <a:rPr lang="en-GB" sz="3000" b="1" dirty="0" smtClean="0">
                <a:solidFill>
                  <a:srgbClr val="C00000"/>
                </a:solidFill>
              </a:rPr>
              <a:t>  </a:t>
            </a:r>
            <a:r>
              <a:rPr lang="en-GB" sz="3000" dirty="0" smtClean="0"/>
              <a:t>Are </a:t>
            </a:r>
            <a:r>
              <a:rPr lang="en-GB" sz="3000" b="1" dirty="0"/>
              <a:t>ACC</a:t>
            </a:r>
            <a:r>
              <a:rPr lang="en-GB" sz="3000" b="1" baseline="30000" dirty="0"/>
              <a:t>0</a:t>
            </a:r>
            <a:r>
              <a:rPr lang="en-GB" sz="3000" dirty="0"/>
              <a:t> </a:t>
            </a:r>
            <a:r>
              <a:rPr lang="en-GB" sz="3000" dirty="0" smtClean="0"/>
              <a:t>circuits </a:t>
            </a:r>
            <a:r>
              <a:rPr lang="en-GB" sz="3000" b="1" dirty="0" smtClean="0"/>
              <a:t>learnable</a:t>
            </a:r>
            <a:r>
              <a:rPr lang="en-GB" sz="3000" dirty="0" smtClean="0"/>
              <a:t> in non-trivial time?</a:t>
            </a:r>
            <a:endParaRPr lang="en-GB" sz="3000" dirty="0"/>
          </a:p>
        </p:txBody>
      </p:sp>
      <p:sp>
        <p:nvSpPr>
          <p:cNvPr id="2" name="TextBox 1"/>
          <p:cNvSpPr txBox="1"/>
          <p:nvPr/>
        </p:nvSpPr>
        <p:spPr>
          <a:xfrm>
            <a:off x="5205045" y="5055948"/>
            <a:ext cx="63261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(</a:t>
            </a:r>
            <a:r>
              <a:rPr lang="en-GB" sz="2400" b="1" dirty="0" smtClean="0"/>
              <a:t>Satisfiability</a:t>
            </a:r>
            <a:r>
              <a:rPr lang="en-GB" sz="2400" dirty="0" smtClean="0"/>
              <a:t> can be solved in non-trivial time) </a:t>
            </a: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4CFFF61-59CA-4AD2-992D-1BE8801BA1A2}" type="slidenum">
              <a:rPr lang="en-GB" smtClean="0"/>
              <a:pPr algn="r"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506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469973" y="2737292"/>
            <a:ext cx="9637592" cy="14750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400" b="1" dirty="0" smtClean="0">
                <a:solidFill>
                  <a:srgbClr val="002060"/>
                </a:solidFill>
              </a:rPr>
              <a:t>Overview of the average-case lb</a:t>
            </a:r>
            <a:endParaRPr lang="en-GB" sz="5400" b="1" dirty="0">
              <a:solidFill>
                <a:srgbClr val="C00000"/>
              </a:solidFill>
            </a:endParaRPr>
          </a:p>
          <a:p>
            <a:pPr algn="ctr"/>
            <a:endParaRPr lang="en-GB" sz="3800" b="1" dirty="0">
              <a:solidFill>
                <a:srgbClr val="002060"/>
              </a:solidFill>
            </a:endParaRPr>
          </a:p>
          <a:p>
            <a:pPr algn="ctr"/>
            <a:r>
              <a:rPr lang="en-GB" sz="3800" b="1" dirty="0" smtClean="0">
                <a:solidFill>
                  <a:srgbClr val="002060"/>
                </a:solidFill>
              </a:rPr>
              <a:t>(main ideas)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4CFFF61-59CA-4AD2-992D-1BE8801BA1A2}" type="slidenum">
              <a:rPr lang="en-GB" smtClean="0"/>
              <a:pPr algn="r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8807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716696" y="2540344"/>
            <a:ext cx="8150087" cy="14750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400" b="1" dirty="0" smtClean="0">
                <a:solidFill>
                  <a:srgbClr val="002060"/>
                </a:solidFill>
              </a:rPr>
              <a:t>Context and Background</a:t>
            </a:r>
            <a:endParaRPr lang="en-GB" sz="5400" b="1" dirty="0">
              <a:solidFill>
                <a:srgbClr val="00206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4CFFF61-59CA-4AD2-992D-1BE8801BA1A2}" type="slidenum">
              <a:rPr lang="en-GB" smtClean="0"/>
              <a:pPr algn="r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01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80661" y="2756452"/>
            <a:ext cx="10373139" cy="110379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rgbClr val="002060"/>
                </a:solidFill>
              </a:rPr>
              <a:t>Worst-case to average-case: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>	</a:t>
            </a:r>
            <a:r>
              <a:rPr lang="en-GB" dirty="0" smtClean="0"/>
              <a:t>A standard approach, and how it can fail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622852" y="1992737"/>
            <a:ext cx="10946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Williams’ worst-case lower bound proof doesn’t seem generalizable to average-case.</a:t>
            </a:r>
            <a:endParaRPr lang="en-GB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258956" y="3013387"/>
            <a:ext cx="34455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Hardness Amplification:</a:t>
            </a:r>
            <a:endParaRPr lang="en-GB" sz="2400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59355" y="2937670"/>
            <a:ext cx="65797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dirty="0" smtClean="0"/>
              <a:t>Transforms a function that is </a:t>
            </a:r>
            <a:r>
              <a:rPr lang="en-GB" sz="2200" b="1" dirty="0" smtClean="0"/>
              <a:t>worst-case</a:t>
            </a:r>
            <a:r>
              <a:rPr lang="en-GB" sz="2200" dirty="0" smtClean="0"/>
              <a:t> hard against </a:t>
            </a:r>
            <a:r>
              <a:rPr lang="en-GB" sz="2200" b="1" dirty="0" smtClean="0"/>
              <a:t>C</a:t>
            </a:r>
          </a:p>
          <a:p>
            <a:pPr algn="ctr"/>
            <a:r>
              <a:rPr lang="en-GB" sz="2200" dirty="0" smtClean="0"/>
              <a:t>Into a function that is </a:t>
            </a:r>
            <a:r>
              <a:rPr lang="en-GB" sz="2200" b="1" dirty="0" smtClean="0"/>
              <a:t>average-case</a:t>
            </a:r>
            <a:r>
              <a:rPr lang="en-GB" sz="2200" dirty="0" smtClean="0"/>
              <a:t> hard against </a:t>
            </a:r>
            <a:r>
              <a:rPr lang="en-GB" sz="2200" b="1" dirty="0" smtClean="0"/>
              <a:t>C</a:t>
            </a:r>
            <a:r>
              <a:rPr lang="en-GB" sz="2200" dirty="0" smtClean="0"/>
              <a:t>.</a:t>
            </a:r>
            <a:endParaRPr lang="en-GB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9170504" y="4500892"/>
            <a:ext cx="3021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f  </a:t>
            </a:r>
            <a:r>
              <a:rPr lang="en-GB" sz="2400" dirty="0" smtClean="0">
                <a:sym typeface="Wingdings" panose="05000000000000000000" pitchFamily="2" charset="2"/>
              </a:rPr>
              <a:t>   g = Encode(f)</a:t>
            </a:r>
            <a:endParaRPr lang="en-GB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096164" y="5638939"/>
            <a:ext cx="1060836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C00000"/>
                </a:solidFill>
                <a:latin typeface="Spectral" panose="02020502060000000000" pitchFamily="18" charset="0"/>
              </a:rPr>
              <a:t>▶ </a:t>
            </a:r>
            <a:r>
              <a:rPr lang="en-GB" sz="2200" b="1" dirty="0" smtClean="0">
                <a:solidFill>
                  <a:srgbClr val="C00000"/>
                </a:solidFill>
                <a:latin typeface="Spectral" panose="02020502060000000000" pitchFamily="18" charset="0"/>
              </a:rPr>
              <a:t> </a:t>
            </a:r>
            <a:r>
              <a:rPr lang="en-GB" sz="2200" dirty="0" smtClean="0"/>
              <a:t>A  circuit  </a:t>
            </a:r>
            <a:r>
              <a:rPr lang="en-GB" sz="2600" b="1" dirty="0" smtClean="0"/>
              <a:t>D</a:t>
            </a:r>
            <a:r>
              <a:rPr lang="en-GB" sz="2600" b="1" baseline="-25000" dirty="0" smtClean="0"/>
              <a:t>g</a:t>
            </a:r>
            <a:r>
              <a:rPr lang="en-GB" sz="2200" b="1" baseline="-25000" dirty="0" smtClean="0"/>
              <a:t> </a:t>
            </a:r>
            <a:r>
              <a:rPr lang="en-GB" sz="2200" dirty="0" smtClean="0"/>
              <a:t> </a:t>
            </a:r>
            <a:r>
              <a:rPr lang="en-GB" sz="2200" dirty="0" smtClean="0">
                <a:solidFill>
                  <a:srgbClr val="0070C0"/>
                </a:solidFill>
              </a:rPr>
              <a:t>approximates </a:t>
            </a:r>
            <a:r>
              <a:rPr lang="en-GB" sz="2200" dirty="0" smtClean="0"/>
              <a:t> </a:t>
            </a:r>
            <a:r>
              <a:rPr lang="en-GB" sz="2600" b="1" dirty="0" smtClean="0"/>
              <a:t>g</a:t>
            </a:r>
            <a:r>
              <a:rPr lang="en-GB" sz="2200" b="1" dirty="0" smtClean="0"/>
              <a:t>                         </a:t>
            </a:r>
            <a:r>
              <a:rPr lang="en-GB" sz="2200" dirty="0" smtClean="0">
                <a:sym typeface="Wingdings" panose="05000000000000000000" pitchFamily="2" charset="2"/>
              </a:rPr>
              <a:t>construct a circuit  </a:t>
            </a:r>
            <a:r>
              <a:rPr lang="en-GB" sz="2600" b="1" dirty="0" smtClean="0">
                <a:sym typeface="Wingdings" panose="05000000000000000000" pitchFamily="2" charset="2"/>
              </a:rPr>
              <a:t>D</a:t>
            </a:r>
            <a:r>
              <a:rPr lang="en-GB" sz="2600" b="1" baseline="-25000" dirty="0" smtClean="0">
                <a:sym typeface="Wingdings" panose="05000000000000000000" pitchFamily="2" charset="2"/>
              </a:rPr>
              <a:t>f</a:t>
            </a:r>
            <a:r>
              <a:rPr lang="en-GB" sz="2200" dirty="0" smtClean="0">
                <a:sym typeface="Wingdings" panose="05000000000000000000" pitchFamily="2" charset="2"/>
              </a:rPr>
              <a:t>  that </a:t>
            </a:r>
            <a:r>
              <a:rPr lang="en-GB" sz="2200" dirty="0" smtClean="0">
                <a:solidFill>
                  <a:srgbClr val="0070C0"/>
                </a:solidFill>
                <a:sym typeface="Wingdings" panose="05000000000000000000" pitchFamily="2" charset="2"/>
              </a:rPr>
              <a:t>computes </a:t>
            </a:r>
            <a:r>
              <a:rPr lang="en-GB" sz="2200" dirty="0" smtClean="0">
                <a:sym typeface="Wingdings" panose="05000000000000000000" pitchFamily="2" charset="2"/>
              </a:rPr>
              <a:t> </a:t>
            </a:r>
            <a:r>
              <a:rPr lang="en-GB" sz="2600" b="1" dirty="0" smtClean="0">
                <a:sym typeface="Wingdings" panose="05000000000000000000" pitchFamily="2" charset="2"/>
              </a:rPr>
              <a:t>f</a:t>
            </a:r>
            <a:endParaRPr lang="en-GB" sz="2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78301" y="4117180"/>
            <a:ext cx="87136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Sudan-</a:t>
            </a:r>
            <a:r>
              <a:rPr lang="en-GB" sz="2400" b="1" dirty="0" err="1" smtClean="0"/>
              <a:t>Trevisan</a:t>
            </a:r>
            <a:r>
              <a:rPr lang="en-GB" sz="2400" b="1" dirty="0" smtClean="0"/>
              <a:t>-</a:t>
            </a:r>
            <a:r>
              <a:rPr lang="en-GB" sz="2400" b="1" dirty="0" err="1" smtClean="0"/>
              <a:t>Vadhan</a:t>
            </a:r>
            <a:r>
              <a:rPr lang="en-GB" sz="2400" dirty="0" smtClean="0"/>
              <a:t> (2001): </a:t>
            </a:r>
          </a:p>
          <a:p>
            <a:r>
              <a:rPr lang="en-GB" sz="2400" dirty="0" smtClean="0"/>
              <a:t>view </a:t>
            </a:r>
            <a:r>
              <a:rPr lang="en-GB" sz="2400" b="1" dirty="0" smtClean="0"/>
              <a:t>f</a:t>
            </a:r>
            <a:r>
              <a:rPr lang="en-GB" sz="2400" dirty="0" smtClean="0"/>
              <a:t> as a string, use  (</a:t>
            </a:r>
            <a:r>
              <a:rPr lang="en-GB" sz="2400" b="1" i="1" dirty="0" smtClean="0">
                <a:solidFill>
                  <a:srgbClr val="0070C0"/>
                </a:solidFill>
              </a:rPr>
              <a:t>local-list-decodable</a:t>
            </a:r>
            <a:r>
              <a:rPr lang="en-GB" sz="2400" b="1" dirty="0" smtClean="0"/>
              <a:t>)  error-correcting codes:</a:t>
            </a:r>
            <a:endParaRPr lang="en-GB" sz="2400" b="1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4CFFF61-59CA-4AD2-992D-1BE8801BA1A2}" type="slidenum">
              <a:rPr lang="en-GB" smtClean="0"/>
              <a:pPr algn="r"/>
              <a:t>20</a:t>
            </a:fld>
            <a:endParaRPr lang="en-GB" dirty="0"/>
          </a:p>
        </p:txBody>
      </p:sp>
      <p:sp>
        <p:nvSpPr>
          <p:cNvPr id="12" name="Right Arrow 11"/>
          <p:cNvSpPr/>
          <p:nvPr/>
        </p:nvSpPr>
        <p:spPr>
          <a:xfrm>
            <a:off x="5278880" y="5687490"/>
            <a:ext cx="888350" cy="39534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3489337" y="4917241"/>
            <a:ext cx="2231222" cy="3835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Error rate close to 1/2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0997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09713" y="1070233"/>
            <a:ext cx="1135380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C00000"/>
                </a:solidFill>
              </a:rPr>
              <a:t>Obstacle 1.</a:t>
            </a:r>
            <a:r>
              <a:rPr lang="en-GB" sz="2400" dirty="0" smtClean="0"/>
              <a:t> </a:t>
            </a:r>
            <a:r>
              <a:rPr lang="en-GB" sz="2400" dirty="0"/>
              <a:t>(“Psychological Barrier</a:t>
            </a:r>
            <a:r>
              <a:rPr lang="en-GB" sz="2400" dirty="0" smtClean="0"/>
              <a:t>”) </a:t>
            </a:r>
          </a:p>
          <a:p>
            <a:r>
              <a:rPr lang="en-GB" sz="2200" dirty="0" smtClean="0"/>
              <a:t>It is known that “Black-box hardness amplification proofs require </a:t>
            </a:r>
            <a:r>
              <a:rPr lang="en-GB" sz="2200" b="1" dirty="0" smtClean="0"/>
              <a:t>MAJ</a:t>
            </a:r>
            <a:r>
              <a:rPr lang="en-GB" sz="2200" dirty="0" smtClean="0"/>
              <a:t> gates” (</a:t>
            </a:r>
            <a:r>
              <a:rPr lang="en-GB" sz="2200" b="1" dirty="0" smtClean="0"/>
              <a:t>Shaltiel-Viola</a:t>
            </a:r>
            <a:r>
              <a:rPr lang="en-GB" sz="2200" dirty="0" smtClean="0"/>
              <a:t> 2010).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93264" y="2487063"/>
            <a:ext cx="8386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0070C0"/>
                </a:solidFill>
              </a:rPr>
              <a:t>Often conjectured that </a:t>
            </a:r>
            <a:r>
              <a:rPr lang="en-GB" sz="2800" b="1" dirty="0" smtClean="0">
                <a:solidFill>
                  <a:srgbClr val="0070C0"/>
                </a:solidFill>
              </a:rPr>
              <a:t>ACC</a:t>
            </a:r>
            <a:r>
              <a:rPr lang="en-GB" sz="2800" b="1" baseline="30000" dirty="0" smtClean="0">
                <a:solidFill>
                  <a:srgbClr val="0070C0"/>
                </a:solidFill>
              </a:rPr>
              <a:t>0</a:t>
            </a:r>
            <a:r>
              <a:rPr lang="en-GB" sz="2800" dirty="0" smtClean="0">
                <a:solidFill>
                  <a:srgbClr val="0070C0"/>
                </a:solidFill>
              </a:rPr>
              <a:t> cannot compute </a:t>
            </a:r>
            <a:r>
              <a:rPr lang="en-GB" sz="2800" b="1" dirty="0" smtClean="0">
                <a:solidFill>
                  <a:srgbClr val="0070C0"/>
                </a:solidFill>
              </a:rPr>
              <a:t>Majority</a:t>
            </a:r>
            <a:r>
              <a:rPr lang="en-GB" sz="2800" dirty="0" smtClean="0">
                <a:solidFill>
                  <a:srgbClr val="0070C0"/>
                </a:solidFill>
              </a:rPr>
              <a:t>.</a:t>
            </a:r>
            <a:endParaRPr lang="en-GB" sz="2800" dirty="0">
              <a:solidFill>
                <a:srgbClr val="0070C0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409713" y="3731937"/>
            <a:ext cx="11782287" cy="769441"/>
            <a:chOff x="409712" y="3925755"/>
            <a:chExt cx="11782287" cy="769441"/>
          </a:xfrm>
        </p:grpSpPr>
        <p:sp>
          <p:nvSpPr>
            <p:cNvPr id="9" name="TextBox 8"/>
            <p:cNvSpPr txBox="1"/>
            <p:nvPr/>
          </p:nvSpPr>
          <p:spPr>
            <a:xfrm>
              <a:off x="409712" y="3925755"/>
              <a:ext cx="11782287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200" dirty="0"/>
                <a:t>We explore that our </a:t>
              </a:r>
              <a:r>
                <a:rPr lang="en-GB" sz="2200" dirty="0" smtClean="0"/>
                <a:t>                                       is </a:t>
              </a:r>
              <a:r>
                <a:rPr lang="en-GB" sz="2200" dirty="0"/>
                <a:t>not too </a:t>
              </a:r>
              <a:r>
                <a:rPr lang="en-GB" sz="2200" dirty="0" smtClean="0"/>
                <a:t>small  (connected to parameters of the code).  </a:t>
              </a:r>
              <a:endParaRPr lang="en-GB" sz="2200" dirty="0"/>
            </a:p>
            <a:p>
              <a:endParaRPr lang="en-GB" sz="2200" dirty="0"/>
            </a:p>
          </p:txBody>
        </p:sp>
        <p:pic>
          <p:nvPicPr>
            <p:cNvPr id="3" name="Picture 2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57023" y="3981571"/>
              <a:ext cx="2355047" cy="316800"/>
            </a:xfrm>
            <a:prstGeom prst="rect">
              <a:avLst/>
            </a:prstGeom>
          </p:spPr>
        </p:pic>
      </p:grpSp>
      <p:grpSp>
        <p:nvGrpSpPr>
          <p:cNvPr id="11" name="Group 10"/>
          <p:cNvGrpSpPr/>
          <p:nvPr/>
        </p:nvGrpSpPr>
        <p:grpSpPr>
          <a:xfrm>
            <a:off x="619262" y="5000302"/>
            <a:ext cx="11363187" cy="769441"/>
            <a:chOff x="409712" y="4663614"/>
            <a:chExt cx="11363187" cy="769441"/>
          </a:xfrm>
        </p:grpSpPr>
        <p:sp>
          <p:nvSpPr>
            <p:cNvPr id="10" name="TextBox 9"/>
            <p:cNvSpPr txBox="1"/>
            <p:nvPr/>
          </p:nvSpPr>
          <p:spPr>
            <a:xfrm>
              <a:off x="409712" y="4663614"/>
              <a:ext cx="11363187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200" dirty="0"/>
                <a:t>Construction of </a:t>
              </a:r>
              <a:r>
                <a:rPr lang="en-GB" sz="2200" dirty="0" smtClean="0"/>
                <a:t>codes </a:t>
              </a:r>
              <a:r>
                <a:rPr lang="en-GB" sz="2200" dirty="0"/>
                <a:t>where fan-in of </a:t>
              </a:r>
              <a:r>
                <a:rPr lang="en-GB" sz="2200" b="1" dirty="0"/>
                <a:t>MAJ</a:t>
              </a:r>
              <a:r>
                <a:rPr lang="en-GB" sz="2200" dirty="0"/>
                <a:t> gates in decoder has good dependence on </a:t>
              </a:r>
              <a:r>
                <a:rPr lang="en-GB" sz="2200" dirty="0" smtClean="0"/>
                <a:t>           is known  (</a:t>
              </a:r>
              <a:r>
                <a:rPr lang="en-GB" sz="2200" b="1" dirty="0" err="1"/>
                <a:t>Goldwasser</a:t>
              </a:r>
              <a:r>
                <a:rPr lang="en-GB" sz="2200" b="1" dirty="0"/>
                <a:t> et </a:t>
              </a:r>
              <a:r>
                <a:rPr lang="en-GB" sz="2200" b="1" dirty="0" smtClean="0"/>
                <a:t>al.</a:t>
              </a:r>
              <a:r>
                <a:rPr lang="en-GB" sz="2200" dirty="0" smtClean="0"/>
                <a:t> </a:t>
              </a:r>
              <a:r>
                <a:rPr lang="en-GB" sz="2200" dirty="0"/>
                <a:t>2007, </a:t>
              </a:r>
              <a:r>
                <a:rPr lang="en-GB" sz="2200" b="1" dirty="0" err="1"/>
                <a:t>Gutfreund-Rothblum</a:t>
              </a:r>
              <a:r>
                <a:rPr lang="en-GB" sz="2200" dirty="0"/>
                <a:t> 2008</a:t>
              </a:r>
              <a:r>
                <a:rPr lang="en-GB" sz="2200" dirty="0" smtClean="0"/>
                <a:t>).</a:t>
              </a:r>
              <a:endParaRPr lang="en-GB" sz="2200" dirty="0"/>
            </a:p>
          </p:txBody>
        </p:sp>
        <p:pic>
          <p:nvPicPr>
            <p:cNvPr id="8" name="Picture 7"/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31307" y="4770402"/>
              <a:ext cx="435809" cy="251429"/>
            </a:xfrm>
            <a:prstGeom prst="rect">
              <a:avLst/>
            </a:prstGeom>
          </p:spPr>
        </p:pic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4CFFF61-59CA-4AD2-992D-1BE8801BA1A2}" type="slidenum">
              <a:rPr lang="en-GB" smtClean="0"/>
              <a:pPr algn="r"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449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298714" y="3458817"/>
            <a:ext cx="9223513" cy="227382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58856" y="932347"/>
            <a:ext cx="1135380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C00000"/>
                </a:solidFill>
              </a:rPr>
              <a:t>Obstacle 2.</a:t>
            </a:r>
            <a:r>
              <a:rPr lang="en-GB" sz="2400" dirty="0" smtClean="0"/>
              <a:t>  Applying error-correcting code to  </a:t>
            </a:r>
            <a:r>
              <a:rPr lang="en-GB" sz="2400" b="1" dirty="0" smtClean="0"/>
              <a:t>f</a:t>
            </a:r>
            <a:r>
              <a:rPr lang="en-GB" sz="2400" dirty="0" smtClean="0"/>
              <a:t> in </a:t>
            </a:r>
            <a:r>
              <a:rPr lang="en-GB" sz="2400" b="1" dirty="0" smtClean="0"/>
              <a:t>NEXP</a:t>
            </a:r>
            <a:r>
              <a:rPr lang="en-GB" sz="2400" dirty="0" smtClean="0"/>
              <a:t>  does not provide  </a:t>
            </a:r>
            <a:r>
              <a:rPr lang="en-GB" sz="2400" b="1" dirty="0" smtClean="0"/>
              <a:t>g </a:t>
            </a:r>
            <a:r>
              <a:rPr lang="en-GB" sz="2400" dirty="0" smtClean="0"/>
              <a:t>in </a:t>
            </a:r>
            <a:r>
              <a:rPr lang="en-GB" sz="2400" b="1" dirty="0" smtClean="0"/>
              <a:t>NEXP  </a:t>
            </a:r>
          </a:p>
          <a:p>
            <a:r>
              <a:rPr lang="en-GB" sz="2400" dirty="0" smtClean="0"/>
              <a:t>(</a:t>
            </a:r>
            <a:r>
              <a:rPr lang="en-GB" sz="2400" b="1" dirty="0" smtClean="0"/>
              <a:t>NEXP</a:t>
            </a:r>
            <a:r>
              <a:rPr lang="en-GB" sz="2400" dirty="0" smtClean="0"/>
              <a:t> is not known to be closed under complement) </a:t>
            </a:r>
            <a:endParaRPr lang="en-GB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58856" y="2136860"/>
            <a:ext cx="10421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We use instead a more recent work of </a:t>
            </a:r>
            <a:r>
              <a:rPr lang="en-GB" sz="2400" b="1" dirty="0" smtClean="0"/>
              <a:t>Williams</a:t>
            </a:r>
            <a:r>
              <a:rPr lang="en-GB" sz="2400" dirty="0" smtClean="0"/>
              <a:t> (2013) showing that</a:t>
            </a:r>
            <a:endParaRPr lang="en-GB" sz="2400" dirty="0"/>
          </a:p>
        </p:txBody>
      </p:sp>
      <p:pic>
        <p:nvPicPr>
          <p:cNvPr id="7" name="Picture 6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6971" y="2220644"/>
            <a:ext cx="2491429" cy="294095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1528969" y="3552743"/>
            <a:ext cx="10663031" cy="1938992"/>
            <a:chOff x="1416326" y="4586753"/>
            <a:chExt cx="10663031" cy="1938992"/>
          </a:xfrm>
        </p:grpSpPr>
        <p:sp>
          <p:nvSpPr>
            <p:cNvPr id="9" name="TextBox 8"/>
            <p:cNvSpPr txBox="1"/>
            <p:nvPr/>
          </p:nvSpPr>
          <p:spPr>
            <a:xfrm>
              <a:off x="1416326" y="4586753"/>
              <a:ext cx="10663031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/>
                <a:t>Hardness </a:t>
              </a:r>
              <a:r>
                <a:rPr lang="en-GB" sz="2400" dirty="0" smtClean="0"/>
                <a:t>amplification starting from </a:t>
              </a:r>
              <a:r>
                <a:rPr lang="en-GB" sz="2400" dirty="0"/>
                <a:t>a </a:t>
              </a:r>
              <a:r>
                <a:rPr lang="en-GB" sz="2400" dirty="0" smtClean="0"/>
                <a:t>hard function </a:t>
              </a:r>
              <a:r>
                <a:rPr lang="en-GB" sz="2400" b="1" dirty="0"/>
                <a:t>f</a:t>
              </a:r>
              <a:r>
                <a:rPr lang="en-GB" sz="2400" dirty="0"/>
                <a:t> in </a:t>
              </a:r>
              <a:endParaRPr lang="en-GB" sz="2400" dirty="0" smtClean="0"/>
            </a:p>
            <a:p>
              <a:endParaRPr lang="en-GB" sz="2400" dirty="0" smtClean="0"/>
            </a:p>
            <a:p>
              <a:endParaRPr lang="en-GB" sz="2400" dirty="0" smtClean="0"/>
            </a:p>
            <a:p>
              <a:endParaRPr lang="en-GB" sz="2400" dirty="0"/>
            </a:p>
            <a:p>
              <a:r>
                <a:rPr lang="en-GB" sz="2400" dirty="0" smtClean="0"/>
                <a:t>Possible </a:t>
              </a:r>
              <a:r>
                <a:rPr lang="en-GB" sz="2400" dirty="0"/>
                <a:t>to argue that </a:t>
              </a:r>
              <a:r>
                <a:rPr lang="en-GB" sz="2400" b="1" dirty="0" smtClean="0"/>
                <a:t>g = Encode(f) </a:t>
              </a:r>
              <a:r>
                <a:rPr lang="en-GB" sz="2400" dirty="0"/>
                <a:t>is </a:t>
              </a:r>
              <a:r>
                <a:rPr lang="en-GB" sz="2400" dirty="0" smtClean="0"/>
                <a:t>in</a:t>
              </a:r>
              <a:endParaRPr lang="en-GB" sz="2400" dirty="0"/>
            </a:p>
          </p:txBody>
        </p:sp>
        <p:pic>
          <p:nvPicPr>
            <p:cNvPr id="8" name="Picture 7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33978" y="4729585"/>
              <a:ext cx="1586286" cy="251429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87159" y="6143038"/>
              <a:ext cx="1586286" cy="251429"/>
            </a:xfrm>
            <a:prstGeom prst="rect">
              <a:avLst/>
            </a:prstGeom>
          </p:spPr>
        </p:pic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4CFFF61-59CA-4AD2-992D-1BE8801BA1A2}" type="slidenum">
              <a:rPr lang="en-GB" smtClean="0"/>
              <a:pPr algn="r"/>
              <a:t>22</a:t>
            </a:fld>
            <a:endParaRPr lang="en-GB" dirty="0"/>
          </a:p>
        </p:txBody>
      </p:sp>
      <p:sp>
        <p:nvSpPr>
          <p:cNvPr id="3" name="Down Arrow 2"/>
          <p:cNvSpPr/>
          <p:nvPr/>
        </p:nvSpPr>
        <p:spPr>
          <a:xfrm>
            <a:off x="5291758" y="4104795"/>
            <a:ext cx="755374" cy="834887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12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7881" y="1429534"/>
            <a:ext cx="11353801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C00000"/>
                </a:solidFill>
              </a:rPr>
              <a:t>A final difficulty:</a:t>
            </a:r>
          </a:p>
          <a:p>
            <a:endParaRPr lang="en-GB" sz="2400" b="1" dirty="0" smtClean="0">
              <a:solidFill>
                <a:srgbClr val="C00000"/>
              </a:solidFill>
            </a:endParaRPr>
          </a:p>
          <a:p>
            <a:r>
              <a:rPr lang="en-GB" sz="2400" dirty="0" smtClean="0"/>
              <a:t>These ideas give a hard-on-average function computable with </a:t>
            </a:r>
            <a:r>
              <a:rPr lang="en-GB" sz="2400" b="1" dirty="0" smtClean="0">
                <a:solidFill>
                  <a:srgbClr val="0070C0"/>
                </a:solidFill>
              </a:rPr>
              <a:t>one bit of advice</a:t>
            </a:r>
            <a:r>
              <a:rPr lang="en-GB" sz="2400" dirty="0" smtClean="0"/>
              <a:t>.</a:t>
            </a:r>
            <a:endParaRPr lang="en-GB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036982" y="3495325"/>
            <a:ext cx="100766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  <a:latin typeface="Spectral" panose="02020502060000000000" pitchFamily="18" charset="0"/>
              </a:rPr>
              <a:t>▶ </a:t>
            </a:r>
            <a:r>
              <a:rPr lang="en-GB" sz="2400" b="1" dirty="0" smtClean="0">
                <a:solidFill>
                  <a:srgbClr val="C00000"/>
                </a:solidFill>
                <a:latin typeface="Spectral" panose="02020502060000000000" pitchFamily="18" charset="0"/>
              </a:rPr>
              <a:t>  </a:t>
            </a:r>
            <a:r>
              <a:rPr lang="en-GB" sz="2400" dirty="0" smtClean="0"/>
              <a:t>A careful </a:t>
            </a:r>
            <a:r>
              <a:rPr lang="en-GB" sz="2400" b="1" dirty="0" smtClean="0">
                <a:solidFill>
                  <a:srgbClr val="0070C0"/>
                </a:solidFill>
              </a:rPr>
              <a:t>advice elimination argument </a:t>
            </a:r>
            <a:r>
              <a:rPr lang="en-GB" sz="2400" dirty="0" smtClean="0"/>
              <a:t>allows us to complete the proof:</a:t>
            </a:r>
            <a:endParaRPr lang="en-GB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456083" y="4318688"/>
            <a:ext cx="99523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There is </a:t>
            </a:r>
            <a:r>
              <a:rPr lang="en-GB" sz="2400" b="1" dirty="0" smtClean="0"/>
              <a:t>h</a:t>
            </a:r>
            <a:r>
              <a:rPr lang="en-GB" sz="2400" dirty="0" smtClean="0"/>
              <a:t> in </a:t>
            </a:r>
            <a:r>
              <a:rPr lang="en-GB" sz="2400" b="1" dirty="0" smtClean="0"/>
              <a:t>NEXP</a:t>
            </a:r>
            <a:r>
              <a:rPr lang="en-GB" sz="2400" dirty="0" smtClean="0"/>
              <a:t> such that </a:t>
            </a:r>
            <a:r>
              <a:rPr lang="en-GB" sz="2400" b="1" dirty="0" smtClean="0"/>
              <a:t>h</a:t>
            </a:r>
            <a:r>
              <a:rPr lang="en-GB" sz="2400" dirty="0" smtClean="0"/>
              <a:t> is  </a:t>
            </a:r>
            <a:r>
              <a:rPr lang="en-GB" sz="2400" b="1" dirty="0" smtClean="0"/>
              <a:t>½ + eps(n)</a:t>
            </a:r>
            <a:r>
              <a:rPr lang="en-GB" sz="2400" dirty="0" smtClean="0"/>
              <a:t>  average-case hard against </a:t>
            </a:r>
            <a:r>
              <a:rPr lang="en-GB" sz="2400" b="1" dirty="0" smtClean="0"/>
              <a:t>ACC</a:t>
            </a:r>
            <a:r>
              <a:rPr lang="en-GB" sz="2400" b="1" baseline="30000" dirty="0" smtClean="0"/>
              <a:t>0</a:t>
            </a:r>
            <a:r>
              <a:rPr lang="en-GB" sz="2400" dirty="0" smtClean="0"/>
              <a:t>.</a:t>
            </a:r>
            <a:endParaRPr lang="en-GB" sz="2400" dirty="0"/>
          </a:p>
        </p:txBody>
      </p:sp>
      <p:sp>
        <p:nvSpPr>
          <p:cNvPr id="10" name="Rectangle 9"/>
          <p:cNvSpPr/>
          <p:nvPr/>
        </p:nvSpPr>
        <p:spPr>
          <a:xfrm>
            <a:off x="11268237" y="4409291"/>
            <a:ext cx="280457" cy="2804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4CFFF61-59CA-4AD2-992D-1BE8801BA1A2}" type="slidenum">
              <a:rPr lang="en-GB" smtClean="0"/>
              <a:pPr algn="r"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9128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58202" y="371555"/>
            <a:ext cx="11410121" cy="14750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4800" dirty="0" smtClean="0"/>
          </a:p>
          <a:p>
            <a:pPr algn="ctr"/>
            <a:r>
              <a:rPr lang="en-GB" sz="4800" dirty="0" smtClean="0"/>
              <a:t>Establish </a:t>
            </a:r>
            <a:r>
              <a:rPr lang="en-GB" sz="4800" b="1" dirty="0">
                <a:solidFill>
                  <a:srgbClr val="C00000"/>
                </a:solidFill>
              </a:rPr>
              <a:t>unconditional</a:t>
            </a:r>
            <a:r>
              <a:rPr lang="en-GB" sz="4800" dirty="0">
                <a:solidFill>
                  <a:srgbClr val="C00000"/>
                </a:solidFill>
              </a:rPr>
              <a:t> </a:t>
            </a:r>
            <a:r>
              <a:rPr lang="en-GB" sz="4800" dirty="0"/>
              <a:t>lower bounds on </a:t>
            </a:r>
            <a:r>
              <a:rPr lang="en-GB" sz="4800" dirty="0" smtClean="0"/>
              <a:t>the complexity of computations.</a:t>
            </a:r>
            <a:endParaRPr lang="en-GB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596348" y="2756452"/>
            <a:ext cx="107077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err="1" smtClean="0"/>
              <a:t>Hartmanis</a:t>
            </a:r>
            <a:r>
              <a:rPr lang="en-GB" sz="2800" b="1" dirty="0" smtClean="0"/>
              <a:t>-Stearns (1965):</a:t>
            </a:r>
            <a:r>
              <a:rPr lang="en-GB" sz="2800" dirty="0" smtClean="0"/>
              <a:t>  If </a:t>
            </a:r>
            <a:r>
              <a:rPr lang="en-GB" sz="2800" b="1" dirty="0" smtClean="0"/>
              <a:t>a &lt; b</a:t>
            </a:r>
            <a:r>
              <a:rPr lang="en-GB" sz="2800" dirty="0" smtClean="0"/>
              <a:t>,  Turing Machines running in time </a:t>
            </a:r>
            <a:r>
              <a:rPr lang="en-GB" sz="2800" b="1" dirty="0" smtClean="0"/>
              <a:t>O(</a:t>
            </a:r>
            <a:r>
              <a:rPr lang="en-GB" sz="2800" b="1" dirty="0" err="1" smtClean="0"/>
              <a:t>n</a:t>
            </a:r>
            <a:r>
              <a:rPr lang="en-GB" sz="2800" b="1" baseline="30000" dirty="0" err="1" smtClean="0"/>
              <a:t>b</a:t>
            </a:r>
            <a:r>
              <a:rPr lang="en-GB" sz="2800" b="1" dirty="0"/>
              <a:t>)</a:t>
            </a:r>
            <a:r>
              <a:rPr lang="en-GB" sz="2800" dirty="0" smtClean="0"/>
              <a:t> can solve more problems than TMs running in time </a:t>
            </a:r>
            <a:r>
              <a:rPr lang="en-GB" sz="2800" b="1" dirty="0" smtClean="0"/>
              <a:t>O(</a:t>
            </a:r>
            <a:r>
              <a:rPr lang="en-GB" sz="2800" b="1" dirty="0" err="1" smtClean="0"/>
              <a:t>n</a:t>
            </a:r>
            <a:r>
              <a:rPr lang="en-GB" sz="2800" b="1" baseline="30000" dirty="0" err="1" smtClean="0"/>
              <a:t>a</a:t>
            </a:r>
            <a:r>
              <a:rPr lang="en-GB" sz="2800" b="1" dirty="0" smtClean="0"/>
              <a:t>)</a:t>
            </a:r>
            <a:r>
              <a:rPr lang="en-GB" sz="2800" dirty="0" smtClean="0"/>
              <a:t>.</a:t>
            </a:r>
            <a:endParaRPr lang="en-GB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2372532" y="4130337"/>
            <a:ext cx="93957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Baker-Gill-</a:t>
            </a:r>
            <a:r>
              <a:rPr lang="en-GB" sz="2400" b="1" dirty="0" err="1" smtClean="0"/>
              <a:t>Solovay</a:t>
            </a:r>
            <a:r>
              <a:rPr lang="en-GB" sz="2400" b="1" dirty="0" smtClean="0"/>
              <a:t> (1975):   </a:t>
            </a:r>
            <a:r>
              <a:rPr lang="en-GB" sz="2400" dirty="0" smtClean="0"/>
              <a:t>High-level techniques such as </a:t>
            </a:r>
            <a:r>
              <a:rPr lang="en-GB" sz="2400" b="1" dirty="0" smtClean="0"/>
              <a:t>simulation</a:t>
            </a:r>
            <a:r>
              <a:rPr lang="en-GB" sz="2400" dirty="0" smtClean="0"/>
              <a:t> and </a:t>
            </a:r>
            <a:r>
              <a:rPr lang="en-GB" sz="2400" b="1" dirty="0" smtClean="0"/>
              <a:t>diagonalization</a:t>
            </a:r>
            <a:r>
              <a:rPr lang="en-GB" sz="2400" dirty="0" smtClean="0"/>
              <a:t> alone cannot separate classes such as </a:t>
            </a:r>
            <a:r>
              <a:rPr lang="en-GB" sz="2400" b="1" dirty="0" smtClean="0"/>
              <a:t>P</a:t>
            </a:r>
            <a:r>
              <a:rPr lang="en-GB" sz="2400" dirty="0" smtClean="0"/>
              <a:t> and </a:t>
            </a:r>
            <a:r>
              <a:rPr lang="en-GB" sz="2400" b="1" dirty="0" smtClean="0"/>
              <a:t>NP</a:t>
            </a:r>
            <a:r>
              <a:rPr lang="en-GB" sz="2400" dirty="0" smtClean="0"/>
              <a:t>, etc.</a:t>
            </a:r>
            <a:endParaRPr lang="en-GB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106950" y="5433391"/>
            <a:ext cx="99126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002060"/>
                </a:solidFill>
              </a:rPr>
              <a:t>It seems that we need to understand </a:t>
            </a:r>
            <a:r>
              <a:rPr lang="en-GB" sz="3200" b="1" dirty="0" smtClean="0">
                <a:solidFill>
                  <a:srgbClr val="002060"/>
                </a:solidFill>
              </a:rPr>
              <a:t>low-level</a:t>
            </a:r>
            <a:r>
              <a:rPr lang="en-GB" sz="3200" dirty="0" smtClean="0">
                <a:solidFill>
                  <a:srgbClr val="002060"/>
                </a:solidFill>
              </a:rPr>
              <a:t> details of computation to make progress… </a:t>
            </a:r>
            <a:endParaRPr lang="en-GB" sz="3200" dirty="0">
              <a:solidFill>
                <a:srgbClr val="00206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4CFFF61-59CA-4AD2-992D-1BE8801BA1A2}" type="slidenum">
              <a:rPr lang="en-GB" smtClean="0"/>
              <a:pPr algn="r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74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37322" y="-13252"/>
            <a:ext cx="11410121" cy="14750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400" dirty="0" smtClean="0">
                <a:solidFill>
                  <a:schemeClr val="accent5">
                    <a:lumMod val="75000"/>
                  </a:schemeClr>
                </a:solidFill>
              </a:rPr>
              <a:t>Circuit Complexity</a:t>
            </a:r>
            <a:endParaRPr lang="en-GB" sz="5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4833" y="4750130"/>
            <a:ext cx="107872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C00000"/>
                </a:solidFill>
                <a:latin typeface="Spectral" panose="02020502060000000000" pitchFamily="18" charset="0"/>
              </a:rPr>
              <a:t>▶ </a:t>
            </a:r>
            <a:r>
              <a:rPr lang="en-GB" sz="2800" b="1" dirty="0" smtClean="0">
                <a:solidFill>
                  <a:srgbClr val="C00000"/>
                </a:solidFill>
                <a:latin typeface="Spectral" panose="02020502060000000000" pitchFamily="18" charset="0"/>
              </a:rPr>
              <a:t> </a:t>
            </a:r>
            <a:r>
              <a:rPr lang="en-GB" sz="2600" dirty="0" smtClean="0"/>
              <a:t>A </a:t>
            </a:r>
            <a:r>
              <a:rPr lang="en-GB" sz="2600" b="1" dirty="0" smtClean="0"/>
              <a:t>Boolean circuit</a:t>
            </a:r>
            <a:r>
              <a:rPr lang="en-GB" sz="2600" dirty="0" smtClean="0"/>
              <a:t> computes a function  </a:t>
            </a:r>
            <a:r>
              <a:rPr lang="en-GB" sz="2600" b="1" dirty="0" smtClean="0"/>
              <a:t>f: {0,1}</a:t>
            </a:r>
            <a:r>
              <a:rPr lang="en-GB" sz="2600" b="1" baseline="30000" dirty="0" smtClean="0"/>
              <a:t>n</a:t>
            </a:r>
            <a:r>
              <a:rPr lang="en-GB" sz="2600" b="1" dirty="0" smtClean="0"/>
              <a:t> to {0,1} </a:t>
            </a:r>
            <a:r>
              <a:rPr lang="en-GB" sz="2600" dirty="0" smtClean="0"/>
              <a:t> in the natural way. </a:t>
            </a:r>
            <a:endParaRPr lang="en-GB" sz="2600" dirty="0"/>
          </a:p>
        </p:txBody>
      </p:sp>
      <p:sp>
        <p:nvSpPr>
          <p:cNvPr id="17" name="TextBox 16"/>
          <p:cNvSpPr txBox="1"/>
          <p:nvPr/>
        </p:nvSpPr>
        <p:spPr>
          <a:xfrm>
            <a:off x="684833" y="3893922"/>
            <a:ext cx="111980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C00000"/>
                </a:solidFill>
                <a:latin typeface="Spectral" panose="02020502060000000000" pitchFamily="18" charset="0"/>
              </a:rPr>
              <a:t>▶ </a:t>
            </a:r>
            <a:r>
              <a:rPr lang="en-GB" sz="2800" b="1" dirty="0" smtClean="0">
                <a:solidFill>
                  <a:srgbClr val="C00000"/>
                </a:solidFill>
                <a:latin typeface="Spectral" panose="02020502060000000000" pitchFamily="18" charset="0"/>
              </a:rPr>
              <a:t> </a:t>
            </a:r>
            <a:r>
              <a:rPr lang="en-GB" sz="2600" dirty="0" smtClean="0"/>
              <a:t>Defined by a </a:t>
            </a:r>
            <a:r>
              <a:rPr lang="en-GB" sz="2600" b="1" dirty="0" smtClean="0"/>
              <a:t>DAG,</a:t>
            </a:r>
            <a:r>
              <a:rPr lang="en-GB" sz="2600" dirty="0" smtClean="0"/>
              <a:t>  internal nodes labelled by  </a:t>
            </a:r>
            <a:r>
              <a:rPr lang="en-GB" sz="2600" b="1" dirty="0" smtClean="0"/>
              <a:t>AND / OR. </a:t>
            </a:r>
            <a:r>
              <a:rPr lang="en-GB" sz="2600" dirty="0" smtClean="0"/>
              <a:t>  </a:t>
            </a:r>
            <a:endParaRPr lang="en-GB" sz="2600" dirty="0"/>
          </a:p>
        </p:txBody>
      </p:sp>
      <p:sp>
        <p:nvSpPr>
          <p:cNvPr id="18" name="TextBox 17"/>
          <p:cNvSpPr txBox="1"/>
          <p:nvPr/>
        </p:nvSpPr>
        <p:spPr>
          <a:xfrm>
            <a:off x="649357" y="5584427"/>
            <a:ext cx="109462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C00000"/>
                </a:solidFill>
                <a:latin typeface="Spectral" panose="02020502060000000000" pitchFamily="18" charset="0"/>
              </a:rPr>
              <a:t>▶ </a:t>
            </a:r>
            <a:r>
              <a:rPr lang="en-GB" sz="2800" b="1" dirty="0" smtClean="0">
                <a:solidFill>
                  <a:srgbClr val="C00000"/>
                </a:solidFill>
                <a:latin typeface="Spectral" panose="02020502060000000000" pitchFamily="18" charset="0"/>
              </a:rPr>
              <a:t> </a:t>
            </a:r>
            <a:r>
              <a:rPr lang="en-GB" sz="2600" dirty="0" smtClean="0"/>
              <a:t>Parameters of Interest:  </a:t>
            </a:r>
            <a:r>
              <a:rPr lang="en-GB" sz="2600" b="1" dirty="0" smtClean="0"/>
              <a:t>SIZE</a:t>
            </a:r>
            <a:r>
              <a:rPr lang="en-GB" sz="2600" dirty="0" smtClean="0"/>
              <a:t> (number of gates)  and  </a:t>
            </a:r>
            <a:r>
              <a:rPr lang="en-GB" sz="2600" b="1" dirty="0" smtClean="0"/>
              <a:t>DEPTH</a:t>
            </a:r>
            <a:r>
              <a:rPr lang="en-GB" sz="2600" dirty="0" smtClean="0"/>
              <a:t> (longest path).</a:t>
            </a:r>
            <a:endParaRPr lang="en-GB" sz="2600" dirty="0"/>
          </a:p>
        </p:txBody>
      </p:sp>
      <p:grpSp>
        <p:nvGrpSpPr>
          <p:cNvPr id="6" name="Group 5"/>
          <p:cNvGrpSpPr/>
          <p:nvPr/>
        </p:nvGrpSpPr>
        <p:grpSpPr>
          <a:xfrm>
            <a:off x="8298013" y="523699"/>
            <a:ext cx="424070" cy="541687"/>
            <a:chOff x="8481391" y="478483"/>
            <a:chExt cx="424070" cy="541687"/>
          </a:xfrm>
        </p:grpSpPr>
        <p:sp>
          <p:nvSpPr>
            <p:cNvPr id="3" name="Oval 2"/>
            <p:cNvSpPr/>
            <p:nvPr/>
          </p:nvSpPr>
          <p:spPr>
            <a:xfrm rot="4964316">
              <a:off x="8481391" y="503583"/>
              <a:ext cx="424070" cy="424070"/>
            </a:xfrm>
            <a:prstGeom prst="ellipse">
              <a:avLst/>
            </a:prstGeom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8509022" y="478483"/>
              <a:ext cx="368807" cy="5416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600" dirty="0" smtClean="0"/>
                <a:t>V</a:t>
              </a:r>
              <a:endParaRPr lang="en-GB" sz="2600" dirty="0"/>
            </a:p>
          </p:txBody>
        </p:sp>
      </p:grpSp>
      <p:grpSp>
        <p:nvGrpSpPr>
          <p:cNvPr id="10" name="Group 9"/>
          <p:cNvGrpSpPr/>
          <p:nvPr/>
        </p:nvGrpSpPr>
        <p:grpSpPr>
          <a:xfrm rot="10800000">
            <a:off x="6837463" y="1295526"/>
            <a:ext cx="424070" cy="541687"/>
            <a:chOff x="8481391" y="478483"/>
            <a:chExt cx="424070" cy="541687"/>
          </a:xfrm>
        </p:grpSpPr>
        <p:sp>
          <p:nvSpPr>
            <p:cNvPr id="11" name="Oval 10"/>
            <p:cNvSpPr/>
            <p:nvPr/>
          </p:nvSpPr>
          <p:spPr>
            <a:xfrm rot="4964316">
              <a:off x="8481391" y="503583"/>
              <a:ext cx="424070" cy="424070"/>
            </a:xfrm>
            <a:prstGeom prst="ellipse">
              <a:avLst/>
            </a:prstGeom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497174" y="478483"/>
              <a:ext cx="368807" cy="5416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600" dirty="0" smtClean="0"/>
                <a:t>V</a:t>
              </a:r>
              <a:endParaRPr lang="en-GB" sz="2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 rot="10800000">
            <a:off x="7446313" y="1295527"/>
            <a:ext cx="424070" cy="541687"/>
            <a:chOff x="8481391" y="478483"/>
            <a:chExt cx="424070" cy="541687"/>
          </a:xfrm>
        </p:grpSpPr>
        <p:sp>
          <p:nvSpPr>
            <p:cNvPr id="22" name="Oval 21"/>
            <p:cNvSpPr/>
            <p:nvPr/>
          </p:nvSpPr>
          <p:spPr>
            <a:xfrm rot="4964316">
              <a:off x="8481391" y="503583"/>
              <a:ext cx="424070" cy="424070"/>
            </a:xfrm>
            <a:prstGeom prst="ellipse">
              <a:avLst/>
            </a:prstGeom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8497174" y="478483"/>
              <a:ext cx="368807" cy="5416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600" dirty="0" smtClean="0"/>
                <a:t>V</a:t>
              </a:r>
              <a:endParaRPr lang="en-GB" sz="2600" dirty="0"/>
            </a:p>
          </p:txBody>
        </p:sp>
      </p:grpSp>
      <p:grpSp>
        <p:nvGrpSpPr>
          <p:cNvPr id="27" name="Group 26"/>
          <p:cNvGrpSpPr/>
          <p:nvPr/>
        </p:nvGrpSpPr>
        <p:grpSpPr>
          <a:xfrm rot="10800000">
            <a:off x="9895766" y="1295527"/>
            <a:ext cx="424070" cy="541687"/>
            <a:chOff x="8481391" y="478483"/>
            <a:chExt cx="424070" cy="541687"/>
          </a:xfrm>
        </p:grpSpPr>
        <p:sp>
          <p:nvSpPr>
            <p:cNvPr id="28" name="Oval 27"/>
            <p:cNvSpPr/>
            <p:nvPr/>
          </p:nvSpPr>
          <p:spPr>
            <a:xfrm rot="4964316">
              <a:off x="8481391" y="503583"/>
              <a:ext cx="424070" cy="424070"/>
            </a:xfrm>
            <a:prstGeom prst="ellipse">
              <a:avLst/>
            </a:prstGeom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8497174" y="478483"/>
              <a:ext cx="368807" cy="5416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600" dirty="0" smtClean="0"/>
                <a:t>V</a:t>
              </a:r>
              <a:endParaRPr lang="en-GB" sz="2600" dirty="0"/>
            </a:p>
          </p:txBody>
        </p:sp>
      </p:grpSp>
      <p:grpSp>
        <p:nvGrpSpPr>
          <p:cNvPr id="30" name="Group 29"/>
          <p:cNvGrpSpPr/>
          <p:nvPr/>
        </p:nvGrpSpPr>
        <p:grpSpPr>
          <a:xfrm rot="10800000">
            <a:off x="8060878" y="1295527"/>
            <a:ext cx="424070" cy="541687"/>
            <a:chOff x="8481391" y="478483"/>
            <a:chExt cx="424070" cy="541687"/>
          </a:xfrm>
        </p:grpSpPr>
        <p:sp>
          <p:nvSpPr>
            <p:cNvPr id="31" name="Oval 30"/>
            <p:cNvSpPr/>
            <p:nvPr/>
          </p:nvSpPr>
          <p:spPr>
            <a:xfrm rot="4964316">
              <a:off x="8481391" y="503583"/>
              <a:ext cx="424070" cy="424070"/>
            </a:xfrm>
            <a:prstGeom prst="ellipse">
              <a:avLst/>
            </a:prstGeom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8497174" y="478483"/>
              <a:ext cx="368807" cy="5416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600" dirty="0" smtClean="0"/>
                <a:t>V</a:t>
              </a:r>
              <a:endParaRPr lang="en-GB" sz="2600" dirty="0"/>
            </a:p>
          </p:txBody>
        </p:sp>
      </p:grpSp>
      <p:grpSp>
        <p:nvGrpSpPr>
          <p:cNvPr id="33" name="Group 32"/>
          <p:cNvGrpSpPr/>
          <p:nvPr/>
        </p:nvGrpSpPr>
        <p:grpSpPr>
          <a:xfrm rot="10800000">
            <a:off x="8637641" y="1298072"/>
            <a:ext cx="424070" cy="541687"/>
            <a:chOff x="8481391" y="478483"/>
            <a:chExt cx="424070" cy="541687"/>
          </a:xfrm>
        </p:grpSpPr>
        <p:sp>
          <p:nvSpPr>
            <p:cNvPr id="34" name="Oval 33"/>
            <p:cNvSpPr/>
            <p:nvPr/>
          </p:nvSpPr>
          <p:spPr>
            <a:xfrm rot="4964316">
              <a:off x="8481391" y="503583"/>
              <a:ext cx="424070" cy="424070"/>
            </a:xfrm>
            <a:prstGeom prst="ellipse">
              <a:avLst/>
            </a:prstGeom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8497174" y="478483"/>
              <a:ext cx="368807" cy="5416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600" dirty="0" smtClean="0"/>
                <a:t>V</a:t>
              </a:r>
              <a:endParaRPr lang="en-GB" sz="2600" dirty="0"/>
            </a:p>
          </p:txBody>
        </p:sp>
      </p:grpSp>
      <p:grpSp>
        <p:nvGrpSpPr>
          <p:cNvPr id="36" name="Group 35"/>
          <p:cNvGrpSpPr/>
          <p:nvPr/>
        </p:nvGrpSpPr>
        <p:grpSpPr>
          <a:xfrm rot="10800000">
            <a:off x="9280926" y="1298072"/>
            <a:ext cx="424070" cy="541687"/>
            <a:chOff x="8481391" y="478483"/>
            <a:chExt cx="424070" cy="541687"/>
          </a:xfrm>
        </p:grpSpPr>
        <p:sp>
          <p:nvSpPr>
            <p:cNvPr id="37" name="Oval 36"/>
            <p:cNvSpPr/>
            <p:nvPr/>
          </p:nvSpPr>
          <p:spPr>
            <a:xfrm rot="4964316">
              <a:off x="8481391" y="503583"/>
              <a:ext cx="424070" cy="424070"/>
            </a:xfrm>
            <a:prstGeom prst="ellipse">
              <a:avLst/>
            </a:prstGeom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8497174" y="478483"/>
              <a:ext cx="368807" cy="5416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600" dirty="0" smtClean="0"/>
                <a:t>V</a:t>
              </a:r>
              <a:endParaRPr lang="en-GB" sz="2600" dirty="0"/>
            </a:p>
          </p:txBody>
        </p:sp>
      </p:grpSp>
      <p:cxnSp>
        <p:nvCxnSpPr>
          <p:cNvPr id="44" name="Straight Connector 43"/>
          <p:cNvCxnSpPr/>
          <p:nvPr/>
        </p:nvCxnSpPr>
        <p:spPr>
          <a:xfrm flipV="1">
            <a:off x="7049498" y="974650"/>
            <a:ext cx="1450055" cy="421842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7641424" y="974651"/>
            <a:ext cx="858129" cy="422029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8527689" y="988717"/>
            <a:ext cx="1603717" cy="393896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8260403" y="988718"/>
            <a:ext cx="253219" cy="393895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8541757" y="1002785"/>
            <a:ext cx="309489" cy="393895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8527689" y="988717"/>
            <a:ext cx="942535" cy="407963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/>
          <p:cNvGrpSpPr/>
          <p:nvPr/>
        </p:nvGrpSpPr>
        <p:grpSpPr>
          <a:xfrm>
            <a:off x="6268093" y="2178868"/>
            <a:ext cx="424070" cy="541687"/>
            <a:chOff x="8481391" y="478483"/>
            <a:chExt cx="424070" cy="541687"/>
          </a:xfrm>
        </p:grpSpPr>
        <p:sp>
          <p:nvSpPr>
            <p:cNvPr id="70" name="Oval 69"/>
            <p:cNvSpPr/>
            <p:nvPr/>
          </p:nvSpPr>
          <p:spPr>
            <a:xfrm rot="4964316">
              <a:off x="8481391" y="503583"/>
              <a:ext cx="424070" cy="424070"/>
            </a:xfrm>
            <a:prstGeom prst="ellipse">
              <a:avLst/>
            </a:prstGeom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8497174" y="478483"/>
              <a:ext cx="368807" cy="5416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600" dirty="0" smtClean="0"/>
                <a:t>V</a:t>
              </a:r>
              <a:endParaRPr lang="en-GB" sz="2600" dirty="0"/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6876943" y="2178869"/>
            <a:ext cx="424070" cy="541687"/>
            <a:chOff x="8481391" y="478483"/>
            <a:chExt cx="424070" cy="541687"/>
          </a:xfrm>
        </p:grpSpPr>
        <p:sp>
          <p:nvSpPr>
            <p:cNvPr id="73" name="Oval 72"/>
            <p:cNvSpPr/>
            <p:nvPr/>
          </p:nvSpPr>
          <p:spPr>
            <a:xfrm rot="4964316">
              <a:off x="8481391" y="503583"/>
              <a:ext cx="424070" cy="424070"/>
            </a:xfrm>
            <a:prstGeom prst="ellipse">
              <a:avLst/>
            </a:prstGeom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8497174" y="478483"/>
              <a:ext cx="368807" cy="5416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600" dirty="0" smtClean="0"/>
                <a:t>V</a:t>
              </a:r>
              <a:endParaRPr lang="en-GB" sz="2600" dirty="0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9326396" y="2178869"/>
            <a:ext cx="424070" cy="541687"/>
            <a:chOff x="8481391" y="478483"/>
            <a:chExt cx="424070" cy="541687"/>
          </a:xfrm>
        </p:grpSpPr>
        <p:sp>
          <p:nvSpPr>
            <p:cNvPr id="76" name="Oval 75"/>
            <p:cNvSpPr/>
            <p:nvPr/>
          </p:nvSpPr>
          <p:spPr>
            <a:xfrm rot="4964316">
              <a:off x="8481391" y="503583"/>
              <a:ext cx="424070" cy="424070"/>
            </a:xfrm>
            <a:prstGeom prst="ellipse">
              <a:avLst/>
            </a:prstGeom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8497174" y="478483"/>
              <a:ext cx="368807" cy="5416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600" dirty="0" smtClean="0"/>
                <a:t>V</a:t>
              </a:r>
              <a:endParaRPr lang="en-GB" sz="2600" dirty="0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7491508" y="2178869"/>
            <a:ext cx="424070" cy="541687"/>
            <a:chOff x="8481391" y="478483"/>
            <a:chExt cx="424070" cy="541687"/>
          </a:xfrm>
        </p:grpSpPr>
        <p:sp>
          <p:nvSpPr>
            <p:cNvPr id="79" name="Oval 78"/>
            <p:cNvSpPr/>
            <p:nvPr/>
          </p:nvSpPr>
          <p:spPr>
            <a:xfrm rot="4964316">
              <a:off x="8481391" y="503583"/>
              <a:ext cx="424070" cy="424070"/>
            </a:xfrm>
            <a:prstGeom prst="ellipse">
              <a:avLst/>
            </a:prstGeom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8497174" y="478483"/>
              <a:ext cx="368807" cy="5416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600" dirty="0" smtClean="0"/>
                <a:t>V</a:t>
              </a:r>
              <a:endParaRPr lang="en-GB" sz="2600" dirty="0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8068271" y="2181414"/>
            <a:ext cx="424070" cy="541687"/>
            <a:chOff x="8481391" y="478483"/>
            <a:chExt cx="424070" cy="541687"/>
          </a:xfrm>
        </p:grpSpPr>
        <p:sp>
          <p:nvSpPr>
            <p:cNvPr id="82" name="Oval 81"/>
            <p:cNvSpPr/>
            <p:nvPr/>
          </p:nvSpPr>
          <p:spPr>
            <a:xfrm rot="4964316">
              <a:off x="8481391" y="503583"/>
              <a:ext cx="424070" cy="424070"/>
            </a:xfrm>
            <a:prstGeom prst="ellipse">
              <a:avLst/>
            </a:prstGeom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8497174" y="478483"/>
              <a:ext cx="368807" cy="5416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600" dirty="0" smtClean="0"/>
                <a:t>V</a:t>
              </a:r>
              <a:endParaRPr lang="en-GB" sz="2600" dirty="0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8711556" y="2181414"/>
            <a:ext cx="424070" cy="541687"/>
            <a:chOff x="8481391" y="478483"/>
            <a:chExt cx="424070" cy="541687"/>
          </a:xfrm>
        </p:grpSpPr>
        <p:sp>
          <p:nvSpPr>
            <p:cNvPr id="85" name="Oval 84"/>
            <p:cNvSpPr/>
            <p:nvPr/>
          </p:nvSpPr>
          <p:spPr>
            <a:xfrm rot="4964316">
              <a:off x="8481391" y="503583"/>
              <a:ext cx="424070" cy="424070"/>
            </a:xfrm>
            <a:prstGeom prst="ellipse">
              <a:avLst/>
            </a:prstGeom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8497174" y="478483"/>
              <a:ext cx="368807" cy="5416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600" dirty="0" smtClean="0"/>
                <a:t>V</a:t>
              </a:r>
              <a:endParaRPr lang="en-GB" sz="2600" dirty="0"/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10641444" y="2178868"/>
            <a:ext cx="424070" cy="541687"/>
            <a:chOff x="8481391" y="478483"/>
            <a:chExt cx="424070" cy="541687"/>
          </a:xfrm>
        </p:grpSpPr>
        <p:sp>
          <p:nvSpPr>
            <p:cNvPr id="88" name="Oval 87"/>
            <p:cNvSpPr/>
            <p:nvPr/>
          </p:nvSpPr>
          <p:spPr>
            <a:xfrm rot="4964316">
              <a:off x="8481391" y="503583"/>
              <a:ext cx="424070" cy="424070"/>
            </a:xfrm>
            <a:prstGeom prst="ellipse">
              <a:avLst/>
            </a:prstGeom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8497174" y="478483"/>
              <a:ext cx="368807" cy="5416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600" dirty="0" smtClean="0"/>
                <a:t>V</a:t>
              </a:r>
              <a:endParaRPr lang="en-GB" sz="2600" dirty="0"/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9996470" y="2168913"/>
            <a:ext cx="424070" cy="541687"/>
            <a:chOff x="8481391" y="478483"/>
            <a:chExt cx="424070" cy="541687"/>
          </a:xfrm>
        </p:grpSpPr>
        <p:sp>
          <p:nvSpPr>
            <p:cNvPr id="91" name="Oval 90"/>
            <p:cNvSpPr/>
            <p:nvPr/>
          </p:nvSpPr>
          <p:spPr>
            <a:xfrm rot="4964316">
              <a:off x="8481391" y="503583"/>
              <a:ext cx="424070" cy="424070"/>
            </a:xfrm>
            <a:prstGeom prst="ellipse">
              <a:avLst/>
            </a:prstGeom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8497174" y="478483"/>
              <a:ext cx="368807" cy="5416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600" dirty="0" smtClean="0"/>
                <a:t>V</a:t>
              </a:r>
              <a:endParaRPr lang="en-GB" sz="2600" dirty="0"/>
            </a:p>
          </p:txBody>
        </p:sp>
      </p:grpSp>
      <p:cxnSp>
        <p:nvCxnSpPr>
          <p:cNvPr id="96" name="Straight Connector 95"/>
          <p:cNvCxnSpPr>
            <a:endCxn id="12" idx="0"/>
          </p:cNvCxnSpPr>
          <p:nvPr/>
        </p:nvCxnSpPr>
        <p:spPr>
          <a:xfrm flipV="1">
            <a:off x="6530076" y="1837213"/>
            <a:ext cx="531270" cy="347258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H="1" flipV="1">
            <a:off x="7050581" y="1832780"/>
            <a:ext cx="647114" cy="365759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flipH="1" flipV="1">
            <a:off x="7050581" y="1832779"/>
            <a:ext cx="1871003" cy="351692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V="1">
            <a:off x="7078716" y="1804645"/>
            <a:ext cx="560364" cy="379826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7683627" y="1846847"/>
            <a:ext cx="28136" cy="337624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7711763" y="1818711"/>
            <a:ext cx="548640" cy="379828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V="1">
            <a:off x="7711763" y="1832779"/>
            <a:ext cx="548640" cy="365760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>
            <a:off x="8274470" y="1846847"/>
            <a:ext cx="1252025" cy="337624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8865313" y="1846847"/>
            <a:ext cx="42203" cy="351692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8274470" y="1860914"/>
            <a:ext cx="0" cy="323557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 flipH="1">
            <a:off x="7697695" y="1846847"/>
            <a:ext cx="1181686" cy="323556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>
            <a:off x="8893449" y="1860914"/>
            <a:ext cx="1941341" cy="323557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flipH="1">
            <a:off x="8921584" y="1832779"/>
            <a:ext cx="576776" cy="365760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>
            <a:off x="9540563" y="1846847"/>
            <a:ext cx="647113" cy="337624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>
            <a:off x="10131406" y="1846847"/>
            <a:ext cx="84406" cy="351692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/>
          <p:nvPr/>
        </p:nvCxnSpPr>
        <p:spPr>
          <a:xfrm>
            <a:off x="10117338" y="1832779"/>
            <a:ext cx="745588" cy="351692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 flipH="1">
            <a:off x="9554630" y="1832779"/>
            <a:ext cx="562708" cy="365760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3" name="Picture 15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3460" y="3096803"/>
            <a:ext cx="666750" cy="466725"/>
          </a:xfrm>
          <a:prstGeom prst="rect">
            <a:avLst/>
          </a:prstGeom>
        </p:spPr>
      </p:pic>
      <p:pic>
        <p:nvPicPr>
          <p:cNvPr id="154" name="Picture 15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0814" y="3129308"/>
            <a:ext cx="571500" cy="400050"/>
          </a:xfrm>
          <a:prstGeom prst="rect">
            <a:avLst/>
          </a:prstGeom>
        </p:spPr>
      </p:pic>
      <p:pic>
        <p:nvPicPr>
          <p:cNvPr id="155" name="Picture 15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2761" y="3135772"/>
            <a:ext cx="742950" cy="400050"/>
          </a:xfrm>
          <a:prstGeom prst="rect">
            <a:avLst/>
          </a:prstGeom>
        </p:spPr>
      </p:pic>
      <p:pic>
        <p:nvPicPr>
          <p:cNvPr id="156" name="Picture 15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09085" y="3147795"/>
            <a:ext cx="742950" cy="390525"/>
          </a:xfrm>
          <a:prstGeom prst="rect">
            <a:avLst/>
          </a:prstGeom>
        </p:spPr>
      </p:pic>
      <p:pic>
        <p:nvPicPr>
          <p:cNvPr id="157" name="Picture 15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65894" y="3188000"/>
            <a:ext cx="590550" cy="342900"/>
          </a:xfrm>
          <a:prstGeom prst="rect">
            <a:avLst/>
          </a:prstGeom>
        </p:spPr>
      </p:pic>
      <p:pic>
        <p:nvPicPr>
          <p:cNvPr id="158" name="Picture 15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000269" y="3138833"/>
            <a:ext cx="600075" cy="390525"/>
          </a:xfrm>
          <a:prstGeom prst="rect">
            <a:avLst/>
          </a:prstGeom>
        </p:spPr>
      </p:pic>
      <p:pic>
        <p:nvPicPr>
          <p:cNvPr id="159" name="Picture 15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722250" y="3192053"/>
            <a:ext cx="714375" cy="371475"/>
          </a:xfrm>
          <a:prstGeom prst="rect">
            <a:avLst/>
          </a:prstGeom>
        </p:spPr>
      </p:pic>
      <p:cxnSp>
        <p:nvCxnSpPr>
          <p:cNvPr id="160" name="Straight Connector 159"/>
          <p:cNvCxnSpPr/>
          <p:nvPr/>
        </p:nvCxnSpPr>
        <p:spPr>
          <a:xfrm flipV="1">
            <a:off x="5655212" y="2630659"/>
            <a:ext cx="829994" cy="548639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/>
          <p:nvPr/>
        </p:nvCxnSpPr>
        <p:spPr>
          <a:xfrm flipH="1" flipV="1">
            <a:off x="6471139" y="2672862"/>
            <a:ext cx="801858" cy="464233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/>
          <p:cNvCxnSpPr/>
          <p:nvPr/>
        </p:nvCxnSpPr>
        <p:spPr>
          <a:xfrm flipV="1">
            <a:off x="5655212" y="2659666"/>
            <a:ext cx="1431303" cy="533700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/>
          <p:cNvCxnSpPr/>
          <p:nvPr/>
        </p:nvCxnSpPr>
        <p:spPr>
          <a:xfrm flipH="1" flipV="1">
            <a:off x="7104185" y="2658795"/>
            <a:ext cx="168812" cy="478300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/>
          <p:nvPr/>
        </p:nvCxnSpPr>
        <p:spPr>
          <a:xfrm flipH="1" flipV="1">
            <a:off x="7104186" y="2658795"/>
            <a:ext cx="1814731" cy="436097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/>
          <p:cNvCxnSpPr/>
          <p:nvPr/>
        </p:nvCxnSpPr>
        <p:spPr>
          <a:xfrm flipV="1">
            <a:off x="6513342" y="2658794"/>
            <a:ext cx="1167618" cy="506437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/>
          <p:nvPr/>
        </p:nvCxnSpPr>
        <p:spPr>
          <a:xfrm flipH="1" flipV="1">
            <a:off x="7695028" y="2644726"/>
            <a:ext cx="393895" cy="506437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/>
          <p:nvPr/>
        </p:nvCxnSpPr>
        <p:spPr>
          <a:xfrm flipH="1" flipV="1">
            <a:off x="10227212" y="2644726"/>
            <a:ext cx="14068" cy="464235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/>
          <p:nvPr/>
        </p:nvCxnSpPr>
        <p:spPr>
          <a:xfrm>
            <a:off x="9551963" y="2658794"/>
            <a:ext cx="1683757" cy="522681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/>
          <p:nvPr/>
        </p:nvCxnSpPr>
        <p:spPr>
          <a:xfrm flipV="1">
            <a:off x="9439422" y="2658795"/>
            <a:ext cx="773723" cy="464233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/>
          <p:nvPr/>
        </p:nvCxnSpPr>
        <p:spPr>
          <a:xfrm>
            <a:off x="10874327" y="2644726"/>
            <a:ext cx="337624" cy="548640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Connector 198"/>
          <p:cNvCxnSpPr/>
          <p:nvPr/>
        </p:nvCxnSpPr>
        <p:spPr>
          <a:xfrm flipH="1">
            <a:off x="9833317" y="2644727"/>
            <a:ext cx="1026941" cy="520504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/>
          <p:cNvCxnSpPr/>
          <p:nvPr/>
        </p:nvCxnSpPr>
        <p:spPr>
          <a:xfrm flipH="1" flipV="1">
            <a:off x="10241280" y="2644727"/>
            <a:ext cx="956603" cy="534571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4CFFF61-59CA-4AD2-992D-1BE8801BA1A2}" type="slidenum">
              <a:rPr lang="en-GB" smtClean="0"/>
              <a:pPr algn="r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83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37322" y="0"/>
            <a:ext cx="11410121" cy="14750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400" dirty="0" smtClean="0">
                <a:solidFill>
                  <a:schemeClr val="accent5">
                    <a:lumMod val="75000"/>
                  </a:schemeClr>
                </a:solidFill>
              </a:rPr>
              <a:t>Remarks</a:t>
            </a:r>
            <a:endParaRPr lang="en-GB" sz="5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11437" y="2772046"/>
            <a:ext cx="1131643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 smtClean="0"/>
              <a:t>Shannon (1949):  </a:t>
            </a:r>
            <a:r>
              <a:rPr lang="en-GB" sz="3000" dirty="0" smtClean="0"/>
              <a:t>Random function requires circuits of size </a:t>
            </a:r>
            <a:r>
              <a:rPr lang="en-GB" sz="3000" b="1" dirty="0" smtClean="0"/>
              <a:t>2</a:t>
            </a:r>
            <a:r>
              <a:rPr lang="en-GB" sz="3000" b="1" baseline="30000" dirty="0" smtClean="0"/>
              <a:t>n</a:t>
            </a:r>
            <a:r>
              <a:rPr lang="en-GB" sz="3000" b="1" dirty="0" smtClean="0"/>
              <a:t>/poly(n)</a:t>
            </a:r>
            <a:r>
              <a:rPr lang="en-GB" sz="3000" dirty="0" smtClean="0"/>
              <a:t>.</a:t>
            </a:r>
            <a:endParaRPr lang="en-GB" sz="3000" dirty="0"/>
          </a:p>
        </p:txBody>
      </p:sp>
      <p:sp>
        <p:nvSpPr>
          <p:cNvPr id="105" name="TextBox 104"/>
          <p:cNvSpPr txBox="1"/>
          <p:nvPr/>
        </p:nvSpPr>
        <p:spPr>
          <a:xfrm>
            <a:off x="711437" y="1854123"/>
            <a:ext cx="100503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 smtClean="0"/>
              <a:t>Algorithms</a:t>
            </a:r>
            <a:r>
              <a:rPr lang="en-GB" sz="3000" dirty="0" smtClean="0"/>
              <a:t> running in time </a:t>
            </a:r>
            <a:r>
              <a:rPr lang="en-GB" sz="3000" b="1" dirty="0" smtClean="0"/>
              <a:t>t</a:t>
            </a:r>
            <a:r>
              <a:rPr lang="en-GB" sz="3000" dirty="0" smtClean="0"/>
              <a:t>  provide </a:t>
            </a:r>
            <a:r>
              <a:rPr lang="en-GB" sz="3000" b="1" dirty="0" smtClean="0"/>
              <a:t>circuits</a:t>
            </a:r>
            <a:r>
              <a:rPr lang="en-GB" sz="3000" dirty="0" smtClean="0"/>
              <a:t> of size </a:t>
            </a:r>
            <a:r>
              <a:rPr lang="en-GB" sz="3000" b="1" dirty="0" smtClean="0"/>
              <a:t>poly(t)</a:t>
            </a:r>
            <a:r>
              <a:rPr lang="en-GB" sz="3000" dirty="0" smtClean="0"/>
              <a:t>.</a:t>
            </a:r>
            <a:endParaRPr lang="en-GB" sz="3000" dirty="0"/>
          </a:p>
        </p:txBody>
      </p:sp>
      <p:sp>
        <p:nvSpPr>
          <p:cNvPr id="106" name="TextBox 105"/>
          <p:cNvSpPr txBox="1"/>
          <p:nvPr/>
        </p:nvSpPr>
        <p:spPr>
          <a:xfrm>
            <a:off x="669234" y="3767881"/>
            <a:ext cx="1094629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 smtClean="0">
                <a:solidFill>
                  <a:srgbClr val="C00000"/>
                </a:solidFill>
              </a:rPr>
              <a:t>Interested in lower bounds for  </a:t>
            </a:r>
            <a:r>
              <a:rPr lang="en-GB" sz="3000" b="1" dirty="0" smtClean="0">
                <a:solidFill>
                  <a:srgbClr val="C00000"/>
                </a:solidFill>
              </a:rPr>
              <a:t>“explicit”</a:t>
            </a:r>
            <a:r>
              <a:rPr lang="en-GB" sz="3000" dirty="0" smtClean="0">
                <a:solidFill>
                  <a:srgbClr val="C00000"/>
                </a:solidFill>
              </a:rPr>
              <a:t>  functions/problems.</a:t>
            </a:r>
            <a:endParaRPr lang="en-GB" sz="3000" dirty="0">
              <a:solidFill>
                <a:srgbClr val="C00000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711437" y="4763716"/>
            <a:ext cx="1131643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 smtClean="0">
                <a:solidFill>
                  <a:srgbClr val="002060"/>
                </a:solidFill>
              </a:rPr>
              <a:t>Extremely hard to understand circuits: </a:t>
            </a:r>
          </a:p>
          <a:p>
            <a:r>
              <a:rPr lang="en-GB" sz="3000" dirty="0" smtClean="0"/>
              <a:t>	Bit-level manipulation of objects </a:t>
            </a:r>
            <a:r>
              <a:rPr lang="en-GB" sz="3000" b="1" dirty="0" smtClean="0"/>
              <a:t>brings unexpected power</a:t>
            </a:r>
            <a:r>
              <a:rPr lang="en-GB" sz="3000" dirty="0" smtClean="0"/>
              <a:t> and </a:t>
            </a:r>
            <a:r>
              <a:rPr lang="en-GB" sz="3000" b="1" dirty="0" smtClean="0"/>
              <a:t>hides mathematical structure</a:t>
            </a:r>
            <a:r>
              <a:rPr lang="en-GB" sz="3000" dirty="0" smtClean="0"/>
              <a:t>. </a:t>
            </a:r>
            <a:endParaRPr lang="en-GB" sz="3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4CFFF61-59CA-4AD2-992D-1BE8801BA1A2}" type="slidenum">
              <a:rPr lang="en-GB" smtClean="0"/>
              <a:pPr algn="r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245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156174" y="1527691"/>
            <a:ext cx="4373217" cy="10664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23890" y="0"/>
            <a:ext cx="9973994" cy="11225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400" dirty="0" smtClean="0">
                <a:solidFill>
                  <a:schemeClr val="accent5">
                    <a:lumMod val="75000"/>
                  </a:schemeClr>
                </a:solidFill>
              </a:rPr>
              <a:t>L</a:t>
            </a:r>
            <a:r>
              <a:rPr lang="en-GB" sz="5400" b="1" dirty="0" smtClean="0">
                <a:solidFill>
                  <a:schemeClr val="accent5">
                    <a:lumMod val="75000"/>
                  </a:schemeClr>
                </a:solidFill>
              </a:rPr>
              <a:t>ower bounds</a:t>
            </a:r>
            <a:r>
              <a:rPr lang="en-GB" sz="5400" dirty="0" smtClean="0">
                <a:solidFill>
                  <a:schemeClr val="accent5">
                    <a:lumMod val="75000"/>
                  </a:schemeClr>
                </a:solidFill>
              </a:rPr>
              <a:t> in </a:t>
            </a:r>
            <a:r>
              <a:rPr lang="en-GB" sz="5400" b="1" dirty="0" smtClean="0">
                <a:solidFill>
                  <a:schemeClr val="accent5">
                    <a:lumMod val="75000"/>
                  </a:schemeClr>
                </a:solidFill>
              </a:rPr>
              <a:t>Circuit Complexity</a:t>
            </a:r>
            <a:endParaRPr lang="en-GB" sz="5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1412485" y="1674735"/>
            <a:ext cx="0" cy="3944558"/>
          </a:xfrm>
          <a:prstGeom prst="straightConnector1">
            <a:avLst/>
          </a:prstGeom>
          <a:ln w="254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1412485" y="5591158"/>
            <a:ext cx="10424890" cy="94883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1579" y="1035248"/>
            <a:ext cx="195790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 smtClean="0">
                <a:solidFill>
                  <a:srgbClr val="C00000"/>
                </a:solidFill>
              </a:rPr>
              <a:t>Size Bound</a:t>
            </a:r>
            <a:endParaRPr lang="en-GB" sz="26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911767" y="6167053"/>
            <a:ext cx="101522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 smtClean="0">
                <a:solidFill>
                  <a:srgbClr val="C00000"/>
                </a:solidFill>
              </a:rPr>
              <a:t>Depth</a:t>
            </a:r>
            <a:endParaRPr lang="en-GB" sz="2600" dirty="0">
              <a:solidFill>
                <a:srgbClr val="C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927641" y="1851276"/>
            <a:ext cx="253219" cy="2532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9209" y="5686041"/>
            <a:ext cx="447675" cy="51435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5464" y="5795446"/>
            <a:ext cx="314325" cy="3429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8795" y="5766871"/>
            <a:ext cx="323850" cy="37147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99759" y="5709721"/>
            <a:ext cx="1047750" cy="42862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5350" y="1749379"/>
            <a:ext cx="390525" cy="40957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5325" y="2428081"/>
            <a:ext cx="590550" cy="39052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4280" y="3393743"/>
            <a:ext cx="1104900" cy="40957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2570" y="4239876"/>
            <a:ext cx="704850" cy="43815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9674" y="4797891"/>
            <a:ext cx="1178956" cy="411827"/>
          </a:xfrm>
          <a:prstGeom prst="rect">
            <a:avLst/>
          </a:prstGeom>
        </p:spPr>
      </p:pic>
      <p:sp>
        <p:nvSpPr>
          <p:cNvPr id="23" name="Oval 22"/>
          <p:cNvSpPr/>
          <p:nvPr/>
        </p:nvSpPr>
        <p:spPr>
          <a:xfrm>
            <a:off x="2612161" y="2467502"/>
            <a:ext cx="253219" cy="2532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4124694" y="3379727"/>
            <a:ext cx="253219" cy="2532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6118491" y="4318909"/>
            <a:ext cx="253219" cy="2532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8734056" y="4985821"/>
            <a:ext cx="253219" cy="2532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193916" y="5766871"/>
            <a:ext cx="1333500" cy="53340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408921" y="5824153"/>
            <a:ext cx="752475" cy="342900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71331" y="5252186"/>
            <a:ext cx="665101" cy="381325"/>
          </a:xfrm>
          <a:prstGeom prst="rect">
            <a:avLst/>
          </a:prstGeom>
        </p:spPr>
      </p:pic>
      <p:sp>
        <p:nvSpPr>
          <p:cNvPr id="32" name="Oval 31"/>
          <p:cNvSpPr/>
          <p:nvPr/>
        </p:nvSpPr>
        <p:spPr>
          <a:xfrm>
            <a:off x="10658548" y="5327606"/>
            <a:ext cx="253219" cy="2532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6" name="Straight Connector 35"/>
          <p:cNvCxnSpPr>
            <a:stCxn id="9" idx="4"/>
          </p:cNvCxnSpPr>
          <p:nvPr/>
        </p:nvCxnSpPr>
        <p:spPr>
          <a:xfrm>
            <a:off x="2054251" y="2104495"/>
            <a:ext cx="19415" cy="3491566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23" idx="4"/>
          </p:cNvCxnSpPr>
          <p:nvPr/>
        </p:nvCxnSpPr>
        <p:spPr>
          <a:xfrm>
            <a:off x="2738771" y="2720721"/>
            <a:ext cx="19415" cy="2898572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24" idx="4"/>
          </p:cNvCxnSpPr>
          <p:nvPr/>
        </p:nvCxnSpPr>
        <p:spPr>
          <a:xfrm flipH="1">
            <a:off x="4251303" y="3632946"/>
            <a:ext cx="1" cy="2005653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25" idx="4"/>
          </p:cNvCxnSpPr>
          <p:nvPr/>
        </p:nvCxnSpPr>
        <p:spPr>
          <a:xfrm>
            <a:off x="6245101" y="4572128"/>
            <a:ext cx="954" cy="1069017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26" idx="4"/>
          </p:cNvCxnSpPr>
          <p:nvPr/>
        </p:nvCxnSpPr>
        <p:spPr>
          <a:xfrm>
            <a:off x="8860666" y="5239040"/>
            <a:ext cx="1980" cy="402105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32" idx="4"/>
          </p:cNvCxnSpPr>
          <p:nvPr/>
        </p:nvCxnSpPr>
        <p:spPr>
          <a:xfrm flipH="1">
            <a:off x="10779006" y="5580825"/>
            <a:ext cx="6152" cy="80821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endCxn id="9" idx="2"/>
          </p:cNvCxnSpPr>
          <p:nvPr/>
        </p:nvCxnSpPr>
        <p:spPr>
          <a:xfrm>
            <a:off x="1418916" y="1977885"/>
            <a:ext cx="508725" cy="1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endCxn id="23" idx="2"/>
          </p:cNvCxnSpPr>
          <p:nvPr/>
        </p:nvCxnSpPr>
        <p:spPr>
          <a:xfrm>
            <a:off x="1412485" y="2594111"/>
            <a:ext cx="1199676" cy="1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406769" y="3502855"/>
            <a:ext cx="2724009" cy="3481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1406769" y="5401994"/>
            <a:ext cx="9251779" cy="56769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1406769" y="5050302"/>
            <a:ext cx="7327287" cy="56334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1392702" y="4445391"/>
            <a:ext cx="4726744" cy="14067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54CFFF61-59CA-4AD2-992D-1BE8801BA1A2}" type="slidenum">
              <a:rPr lang="en-GB" smtClean="0"/>
              <a:pPr algn="ctr"/>
              <a:t>6</a:t>
            </a:fld>
            <a:endParaRPr lang="en-GB" dirty="0"/>
          </a:p>
        </p:txBody>
      </p:sp>
      <p:sp>
        <p:nvSpPr>
          <p:cNvPr id="40" name="Oval 39"/>
          <p:cNvSpPr/>
          <p:nvPr/>
        </p:nvSpPr>
        <p:spPr>
          <a:xfrm>
            <a:off x="7473513" y="1864964"/>
            <a:ext cx="253219" cy="2532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7924548" y="1737735"/>
            <a:ext cx="33925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Best known explicit size lower bound for a given depth.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17292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57809" y="253683"/>
            <a:ext cx="11410121" cy="7451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5400" dirty="0" smtClean="0">
                <a:solidFill>
                  <a:schemeClr val="accent5">
                    <a:lumMod val="75000"/>
                  </a:schemeClr>
                </a:solidFill>
              </a:rPr>
              <a:t>A long gap</a:t>
            </a:r>
            <a:endParaRPr lang="en-GB" sz="5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20318" y="2358144"/>
            <a:ext cx="106476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Lots of research and important results since 90s  (time-space trade-offs,  branching programs, k-clique, algebraic models, MA/1, etc.)</a:t>
            </a:r>
            <a:endParaRPr lang="en-GB" sz="2200" dirty="0"/>
          </a:p>
          <a:p>
            <a:endParaRPr lang="en-GB" sz="2200" dirty="0"/>
          </a:p>
          <a:p>
            <a:r>
              <a:rPr lang="en-GB" sz="2200" b="1" dirty="0" smtClean="0">
                <a:solidFill>
                  <a:srgbClr val="C00000"/>
                </a:solidFill>
              </a:rPr>
              <a:t>But in the direction of super-poly lbs against stronger </a:t>
            </a:r>
            <a:r>
              <a:rPr lang="en-GB" sz="2200" b="1" dirty="0" err="1" smtClean="0">
                <a:solidFill>
                  <a:srgbClr val="C00000"/>
                </a:solidFill>
              </a:rPr>
              <a:t>boolean</a:t>
            </a:r>
            <a:r>
              <a:rPr lang="en-GB" sz="2200" b="1" dirty="0" smtClean="0">
                <a:solidFill>
                  <a:srgbClr val="C00000"/>
                </a:solidFill>
              </a:rPr>
              <a:t> circuit classes, large hiatus.  </a:t>
            </a:r>
            <a:endParaRPr lang="en-GB" sz="22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9843" y="1517371"/>
            <a:ext cx="10946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C00000"/>
                </a:solidFill>
                <a:latin typeface="Spectral" panose="02020502060000000000" pitchFamily="18" charset="0"/>
              </a:rPr>
              <a:t>▶ </a:t>
            </a:r>
            <a:r>
              <a:rPr lang="en-GB" sz="2800" b="1" dirty="0" smtClean="0">
                <a:solidFill>
                  <a:srgbClr val="C00000"/>
                </a:solidFill>
                <a:latin typeface="Spectral" panose="02020502060000000000" pitchFamily="18" charset="0"/>
              </a:rPr>
              <a:t> </a:t>
            </a:r>
            <a:r>
              <a:rPr lang="en-GB" sz="2600" dirty="0" smtClean="0"/>
              <a:t>Results in the graph obtained &lt; 1990  (</a:t>
            </a:r>
            <a:r>
              <a:rPr lang="en-GB" sz="2600" b="1" dirty="0" err="1" smtClean="0"/>
              <a:t>Ajtai</a:t>
            </a:r>
            <a:r>
              <a:rPr lang="en-GB" sz="2600" dirty="0" smtClean="0"/>
              <a:t>, </a:t>
            </a:r>
            <a:r>
              <a:rPr lang="en-GB" sz="2600" b="1" dirty="0" err="1" smtClean="0"/>
              <a:t>Furst</a:t>
            </a:r>
            <a:r>
              <a:rPr lang="en-GB" sz="2600" b="1" dirty="0" smtClean="0"/>
              <a:t>-Saxe-</a:t>
            </a:r>
            <a:r>
              <a:rPr lang="en-GB" sz="2600" b="1" dirty="0" err="1" smtClean="0"/>
              <a:t>Sipser</a:t>
            </a:r>
            <a:r>
              <a:rPr lang="en-GB" sz="2600" dirty="0" smtClean="0"/>
              <a:t>, </a:t>
            </a:r>
            <a:r>
              <a:rPr lang="en-GB" sz="2600" b="1" dirty="0" smtClean="0"/>
              <a:t>Yao</a:t>
            </a:r>
            <a:r>
              <a:rPr lang="en-GB" sz="2600" dirty="0" smtClean="0"/>
              <a:t>, </a:t>
            </a:r>
            <a:r>
              <a:rPr lang="en-GB" sz="2600" b="1" dirty="0" err="1" smtClean="0"/>
              <a:t>Hastad</a:t>
            </a:r>
            <a:r>
              <a:rPr lang="en-GB" sz="2600" dirty="0" smtClean="0"/>
              <a:t>)</a:t>
            </a:r>
            <a:endParaRPr lang="en-GB" sz="2600" dirty="0"/>
          </a:p>
        </p:txBody>
      </p:sp>
      <p:sp>
        <p:nvSpPr>
          <p:cNvPr id="7" name="TextBox 6"/>
          <p:cNvSpPr txBox="1"/>
          <p:nvPr/>
        </p:nvSpPr>
        <p:spPr>
          <a:xfrm>
            <a:off x="569844" y="5224243"/>
            <a:ext cx="111980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C00000"/>
                </a:solidFill>
                <a:latin typeface="Spectral" panose="02020502060000000000" pitchFamily="18" charset="0"/>
              </a:rPr>
              <a:t>▶ </a:t>
            </a:r>
            <a:r>
              <a:rPr lang="en-GB" sz="2800" b="1" dirty="0" smtClean="0">
                <a:solidFill>
                  <a:srgbClr val="C00000"/>
                </a:solidFill>
                <a:latin typeface="Spectral" panose="02020502060000000000" pitchFamily="18" charset="0"/>
              </a:rPr>
              <a:t> </a:t>
            </a:r>
            <a:r>
              <a:rPr lang="en-GB" sz="2600" dirty="0" smtClean="0"/>
              <a:t>Subsequent research identified “</a:t>
            </a:r>
            <a:r>
              <a:rPr lang="en-GB" sz="2600" b="1" dirty="0" smtClean="0"/>
              <a:t>minimal obstruction”</a:t>
            </a:r>
            <a:r>
              <a:rPr lang="en-GB" sz="2600" dirty="0" smtClean="0"/>
              <a:t> to stronger results, i.e.,</a:t>
            </a:r>
          </a:p>
          <a:p>
            <a:r>
              <a:rPr lang="en-GB" sz="2600" b="1" dirty="0" smtClean="0"/>
              <a:t>hard subclasses of circuits </a:t>
            </a:r>
            <a:r>
              <a:rPr lang="en-GB" sz="2600" dirty="0" smtClean="0"/>
              <a:t>of depth &lt;&lt; </a:t>
            </a:r>
            <a:r>
              <a:rPr lang="en-GB" sz="2600" b="1" dirty="0" smtClean="0"/>
              <a:t>log n/ log </a:t>
            </a:r>
            <a:r>
              <a:rPr lang="en-GB" sz="2600" b="1" dirty="0" err="1" smtClean="0"/>
              <a:t>log</a:t>
            </a:r>
            <a:r>
              <a:rPr lang="en-GB" sz="2600" b="1" dirty="0" smtClean="0"/>
              <a:t> n</a:t>
            </a:r>
            <a:r>
              <a:rPr lang="en-GB" sz="2600" dirty="0" smtClean="0"/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9844" y="4257125"/>
            <a:ext cx="111980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C00000"/>
                </a:solidFill>
                <a:latin typeface="Spectral" panose="02020502060000000000" pitchFamily="18" charset="0"/>
              </a:rPr>
              <a:t>▶ </a:t>
            </a:r>
            <a:r>
              <a:rPr lang="en-GB" sz="2800" b="1" dirty="0" smtClean="0">
                <a:solidFill>
                  <a:srgbClr val="C00000"/>
                </a:solidFill>
                <a:latin typeface="Spectral" panose="02020502060000000000" pitchFamily="18" charset="0"/>
              </a:rPr>
              <a:t> </a:t>
            </a:r>
            <a:r>
              <a:rPr lang="en-GB" sz="2600" dirty="0" smtClean="0"/>
              <a:t>“Natural proofs” barrier (</a:t>
            </a:r>
            <a:r>
              <a:rPr lang="en-GB" sz="2600" b="1" dirty="0" err="1" smtClean="0"/>
              <a:t>Razborov-Rudich</a:t>
            </a:r>
            <a:r>
              <a:rPr lang="en-GB" sz="2600" dirty="0" smtClean="0"/>
              <a:t>, 1997) at depth &gt; </a:t>
            </a:r>
            <a:r>
              <a:rPr lang="en-GB" sz="2600" b="1" dirty="0" smtClean="0"/>
              <a:t>log n/ log </a:t>
            </a:r>
            <a:r>
              <a:rPr lang="en-GB" sz="2600" b="1" dirty="0" err="1" smtClean="0"/>
              <a:t>log</a:t>
            </a:r>
            <a:r>
              <a:rPr lang="en-GB" sz="2600" b="1" dirty="0" smtClean="0"/>
              <a:t> n</a:t>
            </a:r>
            <a:r>
              <a:rPr lang="en-GB" sz="2600" dirty="0" smtClean="0"/>
              <a:t>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4CFFF61-59CA-4AD2-992D-1BE8801BA1A2}" type="slidenum">
              <a:rPr lang="en-GB" smtClean="0"/>
              <a:pPr algn="r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962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Rectangle 107"/>
          <p:cNvSpPr/>
          <p:nvPr/>
        </p:nvSpPr>
        <p:spPr>
          <a:xfrm>
            <a:off x="1842868" y="3798277"/>
            <a:ext cx="8937663" cy="99880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2960" y="183038"/>
            <a:ext cx="7202223" cy="10410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5400" dirty="0" smtClean="0">
                <a:solidFill>
                  <a:srgbClr val="C00000"/>
                </a:solidFill>
              </a:rPr>
              <a:t>A frontier: </a:t>
            </a:r>
            <a:r>
              <a:rPr lang="en-GB" sz="5400" b="1" dirty="0" smtClean="0">
                <a:solidFill>
                  <a:srgbClr val="C00000"/>
                </a:solidFill>
              </a:rPr>
              <a:t>ACC</a:t>
            </a:r>
            <a:r>
              <a:rPr lang="en-GB" sz="5400" b="1" baseline="30000" dirty="0" smtClean="0">
                <a:solidFill>
                  <a:srgbClr val="C00000"/>
                </a:solidFill>
              </a:rPr>
              <a:t>0</a:t>
            </a:r>
            <a:r>
              <a:rPr lang="en-GB" sz="5400" dirty="0" smtClean="0">
                <a:solidFill>
                  <a:srgbClr val="C00000"/>
                </a:solidFill>
              </a:rPr>
              <a:t> circuits</a:t>
            </a:r>
            <a:endParaRPr lang="en-GB" sz="5400" dirty="0">
              <a:solidFill>
                <a:srgbClr val="C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9285" y="1491823"/>
            <a:ext cx="74941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ACC</a:t>
            </a:r>
            <a:r>
              <a:rPr lang="en-GB" sz="2000" dirty="0" smtClean="0"/>
              <a:t> = Alternating (i.e. “OR/AND”) Circuits with Counting</a:t>
            </a:r>
            <a:endParaRPr lang="en-GB" sz="2000" dirty="0"/>
          </a:p>
        </p:txBody>
      </p:sp>
      <p:sp>
        <p:nvSpPr>
          <p:cNvPr id="6" name="Oval 5"/>
          <p:cNvSpPr/>
          <p:nvPr/>
        </p:nvSpPr>
        <p:spPr>
          <a:xfrm rot="4964316">
            <a:off x="8243754" y="650410"/>
            <a:ext cx="424070" cy="424070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 rot="10800000">
            <a:off x="6783204" y="1397137"/>
            <a:ext cx="424070" cy="541687"/>
            <a:chOff x="8481391" y="478483"/>
            <a:chExt cx="424070" cy="541687"/>
          </a:xfrm>
        </p:grpSpPr>
        <p:sp>
          <p:nvSpPr>
            <p:cNvPr id="9" name="Oval 8"/>
            <p:cNvSpPr/>
            <p:nvPr/>
          </p:nvSpPr>
          <p:spPr>
            <a:xfrm rot="4964316">
              <a:off x="8481391" y="503583"/>
              <a:ext cx="424070" cy="424070"/>
            </a:xfrm>
            <a:prstGeom prst="ellipse">
              <a:avLst/>
            </a:prstGeom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497174" y="478483"/>
              <a:ext cx="368807" cy="5416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600" dirty="0" smtClean="0"/>
                <a:t>V</a:t>
              </a:r>
              <a:endParaRPr lang="en-GB" sz="2600" dirty="0"/>
            </a:p>
          </p:txBody>
        </p:sp>
      </p:grpSp>
      <p:sp>
        <p:nvSpPr>
          <p:cNvPr id="12" name="Oval 11"/>
          <p:cNvSpPr/>
          <p:nvPr/>
        </p:nvSpPr>
        <p:spPr>
          <a:xfrm rot="15764316">
            <a:off x="7392054" y="1489655"/>
            <a:ext cx="424070" cy="424070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4" name="Group 13"/>
          <p:cNvGrpSpPr/>
          <p:nvPr/>
        </p:nvGrpSpPr>
        <p:grpSpPr>
          <a:xfrm rot="10800000">
            <a:off x="9841507" y="1397138"/>
            <a:ext cx="424070" cy="541687"/>
            <a:chOff x="8481391" y="478483"/>
            <a:chExt cx="424070" cy="541687"/>
          </a:xfrm>
        </p:grpSpPr>
        <p:sp>
          <p:nvSpPr>
            <p:cNvPr id="15" name="Oval 14"/>
            <p:cNvSpPr/>
            <p:nvPr/>
          </p:nvSpPr>
          <p:spPr>
            <a:xfrm rot="4964316">
              <a:off x="8481391" y="503583"/>
              <a:ext cx="424070" cy="424070"/>
            </a:xfrm>
            <a:prstGeom prst="ellipse">
              <a:avLst/>
            </a:prstGeom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497174" y="478483"/>
              <a:ext cx="368807" cy="5416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600" dirty="0" smtClean="0"/>
                <a:t>V</a:t>
              </a:r>
              <a:endParaRPr lang="en-GB" sz="2600" dirty="0"/>
            </a:p>
          </p:txBody>
        </p:sp>
      </p:grpSp>
      <p:grpSp>
        <p:nvGrpSpPr>
          <p:cNvPr id="17" name="Group 16"/>
          <p:cNvGrpSpPr/>
          <p:nvPr/>
        </p:nvGrpSpPr>
        <p:grpSpPr>
          <a:xfrm rot="10800000">
            <a:off x="8006619" y="1397138"/>
            <a:ext cx="424070" cy="541687"/>
            <a:chOff x="8481391" y="478483"/>
            <a:chExt cx="424070" cy="541687"/>
          </a:xfrm>
        </p:grpSpPr>
        <p:sp>
          <p:nvSpPr>
            <p:cNvPr id="18" name="Oval 17"/>
            <p:cNvSpPr/>
            <p:nvPr/>
          </p:nvSpPr>
          <p:spPr>
            <a:xfrm rot="4964316">
              <a:off x="8481391" y="503583"/>
              <a:ext cx="424070" cy="424070"/>
            </a:xfrm>
            <a:prstGeom prst="ellipse">
              <a:avLst/>
            </a:prstGeom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497174" y="478483"/>
              <a:ext cx="368807" cy="5416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600" dirty="0" smtClean="0"/>
                <a:t>V</a:t>
              </a:r>
              <a:endParaRPr lang="en-GB" sz="2600" dirty="0"/>
            </a:p>
          </p:txBody>
        </p:sp>
      </p:grpSp>
      <p:grpSp>
        <p:nvGrpSpPr>
          <p:cNvPr id="20" name="Group 19"/>
          <p:cNvGrpSpPr/>
          <p:nvPr/>
        </p:nvGrpSpPr>
        <p:grpSpPr>
          <a:xfrm rot="10800000">
            <a:off x="8583382" y="1399683"/>
            <a:ext cx="424070" cy="541687"/>
            <a:chOff x="8481391" y="478483"/>
            <a:chExt cx="424070" cy="541687"/>
          </a:xfrm>
        </p:grpSpPr>
        <p:sp>
          <p:nvSpPr>
            <p:cNvPr id="21" name="Oval 20"/>
            <p:cNvSpPr/>
            <p:nvPr/>
          </p:nvSpPr>
          <p:spPr>
            <a:xfrm rot="4964316">
              <a:off x="8481391" y="503583"/>
              <a:ext cx="424070" cy="424070"/>
            </a:xfrm>
            <a:prstGeom prst="ellipse">
              <a:avLst/>
            </a:prstGeom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8497174" y="478483"/>
              <a:ext cx="368807" cy="5416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600" dirty="0" smtClean="0"/>
                <a:t>V</a:t>
              </a:r>
              <a:endParaRPr lang="en-GB" sz="2600" dirty="0"/>
            </a:p>
          </p:txBody>
        </p:sp>
      </p:grpSp>
      <p:grpSp>
        <p:nvGrpSpPr>
          <p:cNvPr id="23" name="Group 22"/>
          <p:cNvGrpSpPr/>
          <p:nvPr/>
        </p:nvGrpSpPr>
        <p:grpSpPr>
          <a:xfrm rot="10800000">
            <a:off x="9226667" y="1399683"/>
            <a:ext cx="424070" cy="541687"/>
            <a:chOff x="8481391" y="478483"/>
            <a:chExt cx="424070" cy="541687"/>
          </a:xfrm>
        </p:grpSpPr>
        <p:sp>
          <p:nvSpPr>
            <p:cNvPr id="24" name="Oval 23"/>
            <p:cNvSpPr/>
            <p:nvPr/>
          </p:nvSpPr>
          <p:spPr>
            <a:xfrm rot="4964316">
              <a:off x="8481391" y="503583"/>
              <a:ext cx="424070" cy="424070"/>
            </a:xfrm>
            <a:prstGeom prst="ellipse">
              <a:avLst/>
            </a:prstGeom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497174" y="478483"/>
              <a:ext cx="368807" cy="5416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600" dirty="0" smtClean="0"/>
                <a:t>V</a:t>
              </a:r>
              <a:endParaRPr lang="en-GB" sz="2600" dirty="0"/>
            </a:p>
          </p:txBody>
        </p:sp>
      </p:grpSp>
      <p:cxnSp>
        <p:nvCxnSpPr>
          <p:cNvPr id="26" name="Straight Connector 25"/>
          <p:cNvCxnSpPr/>
          <p:nvPr/>
        </p:nvCxnSpPr>
        <p:spPr>
          <a:xfrm flipV="1">
            <a:off x="6995239" y="1076261"/>
            <a:ext cx="1450055" cy="421842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7587165" y="1076262"/>
            <a:ext cx="858129" cy="422029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8473430" y="1090328"/>
            <a:ext cx="1603717" cy="393896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8206144" y="1090329"/>
            <a:ext cx="253219" cy="393895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8487498" y="1104396"/>
            <a:ext cx="309489" cy="393895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8473430" y="1090328"/>
            <a:ext cx="942535" cy="407963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/>
          <p:cNvGrpSpPr/>
          <p:nvPr/>
        </p:nvGrpSpPr>
        <p:grpSpPr>
          <a:xfrm>
            <a:off x="6213834" y="2280479"/>
            <a:ext cx="424070" cy="541687"/>
            <a:chOff x="8481391" y="478483"/>
            <a:chExt cx="424070" cy="541687"/>
          </a:xfrm>
        </p:grpSpPr>
        <p:sp>
          <p:nvSpPr>
            <p:cNvPr id="33" name="Oval 32"/>
            <p:cNvSpPr/>
            <p:nvPr/>
          </p:nvSpPr>
          <p:spPr>
            <a:xfrm rot="4964316">
              <a:off x="8481391" y="503583"/>
              <a:ext cx="424070" cy="424070"/>
            </a:xfrm>
            <a:prstGeom prst="ellipse">
              <a:avLst/>
            </a:prstGeom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497174" y="478483"/>
              <a:ext cx="368807" cy="5416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600" dirty="0" smtClean="0"/>
                <a:t>V</a:t>
              </a:r>
              <a:endParaRPr lang="en-GB" sz="26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6822684" y="2280480"/>
            <a:ext cx="424070" cy="541687"/>
            <a:chOff x="8481391" y="478483"/>
            <a:chExt cx="424070" cy="541687"/>
          </a:xfrm>
        </p:grpSpPr>
        <p:sp>
          <p:nvSpPr>
            <p:cNvPr id="36" name="Oval 35"/>
            <p:cNvSpPr/>
            <p:nvPr/>
          </p:nvSpPr>
          <p:spPr>
            <a:xfrm rot="4964316">
              <a:off x="8481391" y="503583"/>
              <a:ext cx="424070" cy="424070"/>
            </a:xfrm>
            <a:prstGeom prst="ellipse">
              <a:avLst/>
            </a:prstGeom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497174" y="478483"/>
              <a:ext cx="368807" cy="5416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600" dirty="0" smtClean="0"/>
                <a:t>V</a:t>
              </a:r>
              <a:endParaRPr lang="en-GB" sz="2600" dirty="0"/>
            </a:p>
          </p:txBody>
        </p:sp>
      </p:grpSp>
      <p:sp>
        <p:nvSpPr>
          <p:cNvPr id="39" name="Oval 38"/>
          <p:cNvSpPr/>
          <p:nvPr/>
        </p:nvSpPr>
        <p:spPr>
          <a:xfrm rot="4964316">
            <a:off x="9272137" y="2305580"/>
            <a:ext cx="424070" cy="424070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1" name="Group 40"/>
          <p:cNvGrpSpPr/>
          <p:nvPr/>
        </p:nvGrpSpPr>
        <p:grpSpPr>
          <a:xfrm>
            <a:off x="7437249" y="2280480"/>
            <a:ext cx="424070" cy="541687"/>
            <a:chOff x="8481391" y="478483"/>
            <a:chExt cx="424070" cy="541687"/>
          </a:xfrm>
        </p:grpSpPr>
        <p:sp>
          <p:nvSpPr>
            <p:cNvPr id="42" name="Oval 41"/>
            <p:cNvSpPr/>
            <p:nvPr/>
          </p:nvSpPr>
          <p:spPr>
            <a:xfrm rot="4964316">
              <a:off x="8481391" y="503583"/>
              <a:ext cx="424070" cy="424070"/>
            </a:xfrm>
            <a:prstGeom prst="ellipse">
              <a:avLst/>
            </a:prstGeom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497174" y="478483"/>
              <a:ext cx="368807" cy="5416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600" dirty="0" smtClean="0"/>
                <a:t>V</a:t>
              </a:r>
              <a:endParaRPr lang="en-GB" sz="26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8014012" y="2283025"/>
            <a:ext cx="424070" cy="541687"/>
            <a:chOff x="8481391" y="478483"/>
            <a:chExt cx="424070" cy="541687"/>
          </a:xfrm>
        </p:grpSpPr>
        <p:sp>
          <p:nvSpPr>
            <p:cNvPr id="45" name="Oval 44"/>
            <p:cNvSpPr/>
            <p:nvPr/>
          </p:nvSpPr>
          <p:spPr>
            <a:xfrm rot="4964316">
              <a:off x="8481391" y="503583"/>
              <a:ext cx="424070" cy="424070"/>
            </a:xfrm>
            <a:prstGeom prst="ellipse">
              <a:avLst/>
            </a:prstGeom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8497174" y="478483"/>
              <a:ext cx="368807" cy="5416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600" dirty="0" smtClean="0"/>
                <a:t>V</a:t>
              </a:r>
              <a:endParaRPr lang="en-GB" sz="26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8657297" y="2283025"/>
            <a:ext cx="424070" cy="541687"/>
            <a:chOff x="8481391" y="478483"/>
            <a:chExt cx="424070" cy="541687"/>
          </a:xfrm>
        </p:grpSpPr>
        <p:sp>
          <p:nvSpPr>
            <p:cNvPr id="48" name="Oval 47"/>
            <p:cNvSpPr/>
            <p:nvPr/>
          </p:nvSpPr>
          <p:spPr>
            <a:xfrm rot="4964316">
              <a:off x="8481391" y="503583"/>
              <a:ext cx="424070" cy="424070"/>
            </a:xfrm>
            <a:prstGeom prst="ellipse">
              <a:avLst/>
            </a:prstGeom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8497174" y="478483"/>
              <a:ext cx="368807" cy="5416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600" dirty="0" smtClean="0"/>
                <a:t>V</a:t>
              </a:r>
              <a:endParaRPr lang="en-GB" sz="26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10587185" y="2280479"/>
            <a:ext cx="424070" cy="541687"/>
            <a:chOff x="8481391" y="478483"/>
            <a:chExt cx="424070" cy="541687"/>
          </a:xfrm>
        </p:grpSpPr>
        <p:sp>
          <p:nvSpPr>
            <p:cNvPr id="51" name="Oval 50"/>
            <p:cNvSpPr/>
            <p:nvPr/>
          </p:nvSpPr>
          <p:spPr>
            <a:xfrm rot="4964316">
              <a:off x="8481391" y="503583"/>
              <a:ext cx="424070" cy="424070"/>
            </a:xfrm>
            <a:prstGeom prst="ellipse">
              <a:avLst/>
            </a:prstGeom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8497174" y="478483"/>
              <a:ext cx="368807" cy="5416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600" dirty="0" smtClean="0"/>
                <a:t>V</a:t>
              </a:r>
              <a:endParaRPr lang="en-GB" sz="2600" dirty="0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9942211" y="2270524"/>
            <a:ext cx="424070" cy="541687"/>
            <a:chOff x="8481391" y="478483"/>
            <a:chExt cx="424070" cy="541687"/>
          </a:xfrm>
        </p:grpSpPr>
        <p:sp>
          <p:nvSpPr>
            <p:cNvPr id="54" name="Oval 53"/>
            <p:cNvSpPr/>
            <p:nvPr/>
          </p:nvSpPr>
          <p:spPr>
            <a:xfrm rot="4964316">
              <a:off x="8481391" y="503583"/>
              <a:ext cx="424070" cy="424070"/>
            </a:xfrm>
            <a:prstGeom prst="ellipse">
              <a:avLst/>
            </a:prstGeom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8497174" y="478483"/>
              <a:ext cx="368807" cy="5416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600" dirty="0" smtClean="0"/>
                <a:t>V</a:t>
              </a:r>
              <a:endParaRPr lang="en-GB" sz="2600" dirty="0"/>
            </a:p>
          </p:txBody>
        </p:sp>
      </p:grpSp>
      <p:cxnSp>
        <p:nvCxnSpPr>
          <p:cNvPr id="56" name="Straight Connector 55"/>
          <p:cNvCxnSpPr>
            <a:endCxn id="10" idx="0"/>
          </p:cNvCxnSpPr>
          <p:nvPr/>
        </p:nvCxnSpPr>
        <p:spPr>
          <a:xfrm flipV="1">
            <a:off x="6475817" y="1938824"/>
            <a:ext cx="531270" cy="347258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H="1" flipV="1">
            <a:off x="6996322" y="1934391"/>
            <a:ext cx="647114" cy="365759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H="1" flipV="1">
            <a:off x="6996322" y="1934390"/>
            <a:ext cx="1871003" cy="351692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V="1">
            <a:off x="7024457" y="1906256"/>
            <a:ext cx="560364" cy="379826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7629368" y="1948458"/>
            <a:ext cx="28136" cy="337624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7657504" y="1920322"/>
            <a:ext cx="548640" cy="379828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7657504" y="1934390"/>
            <a:ext cx="548640" cy="365760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8220211" y="1948458"/>
            <a:ext cx="1252025" cy="337624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8811054" y="1948458"/>
            <a:ext cx="42203" cy="351692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8220211" y="1962525"/>
            <a:ext cx="0" cy="323557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7643436" y="1948458"/>
            <a:ext cx="1181686" cy="323556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8839190" y="1962525"/>
            <a:ext cx="1941341" cy="323557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H="1">
            <a:off x="8867325" y="1934390"/>
            <a:ext cx="576776" cy="365760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9486304" y="1948458"/>
            <a:ext cx="647113" cy="337624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10077147" y="1948458"/>
            <a:ext cx="84406" cy="351692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10063079" y="1934390"/>
            <a:ext cx="745588" cy="351692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H="1">
            <a:off x="9500371" y="1934390"/>
            <a:ext cx="562708" cy="365760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3" name="Picture 7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9201" y="3198414"/>
            <a:ext cx="666750" cy="466725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6555" y="3230919"/>
            <a:ext cx="571500" cy="400050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98502" y="3237383"/>
            <a:ext cx="742950" cy="400050"/>
          </a:xfrm>
          <a:prstGeom prst="rect">
            <a:avLst/>
          </a:prstGeom>
        </p:spPr>
      </p:pic>
      <p:pic>
        <p:nvPicPr>
          <p:cNvPr id="76" name="Picture 7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54826" y="3249406"/>
            <a:ext cx="742950" cy="390525"/>
          </a:xfrm>
          <a:prstGeom prst="rect">
            <a:avLst/>
          </a:prstGeom>
        </p:spPr>
      </p:pic>
      <p:pic>
        <p:nvPicPr>
          <p:cNvPr id="77" name="Picture 7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11635" y="3289611"/>
            <a:ext cx="590550" cy="342900"/>
          </a:xfrm>
          <a:prstGeom prst="rect">
            <a:avLst/>
          </a:prstGeom>
        </p:spPr>
      </p:pic>
      <p:pic>
        <p:nvPicPr>
          <p:cNvPr id="78" name="Picture 7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946010" y="3240444"/>
            <a:ext cx="600075" cy="390525"/>
          </a:xfrm>
          <a:prstGeom prst="rect">
            <a:avLst/>
          </a:prstGeom>
        </p:spPr>
      </p:pic>
      <p:pic>
        <p:nvPicPr>
          <p:cNvPr id="79" name="Picture 7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667991" y="3293664"/>
            <a:ext cx="714375" cy="371475"/>
          </a:xfrm>
          <a:prstGeom prst="rect">
            <a:avLst/>
          </a:prstGeom>
        </p:spPr>
      </p:pic>
      <p:cxnSp>
        <p:nvCxnSpPr>
          <p:cNvPr id="80" name="Straight Connector 79"/>
          <p:cNvCxnSpPr/>
          <p:nvPr/>
        </p:nvCxnSpPr>
        <p:spPr>
          <a:xfrm flipV="1">
            <a:off x="5600953" y="2732270"/>
            <a:ext cx="829994" cy="548639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H="1" flipV="1">
            <a:off x="6416880" y="2774473"/>
            <a:ext cx="801858" cy="464233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5600953" y="2761277"/>
            <a:ext cx="1431303" cy="533700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H="1" flipV="1">
            <a:off x="7049926" y="2760406"/>
            <a:ext cx="168812" cy="478300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flipH="1" flipV="1">
            <a:off x="7049927" y="2760406"/>
            <a:ext cx="1814731" cy="436097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V="1">
            <a:off x="6459083" y="2760405"/>
            <a:ext cx="1167618" cy="506437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H="1" flipV="1">
            <a:off x="7640769" y="2746337"/>
            <a:ext cx="393895" cy="506437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H="1" flipV="1">
            <a:off x="10172953" y="2746337"/>
            <a:ext cx="14068" cy="464235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9497704" y="2760405"/>
            <a:ext cx="1683757" cy="522681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9385163" y="2760406"/>
            <a:ext cx="773723" cy="464233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10820068" y="2746337"/>
            <a:ext cx="337624" cy="548640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H="1">
            <a:off x="9779058" y="2746338"/>
            <a:ext cx="1026941" cy="520504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H="1" flipV="1">
            <a:off x="10187021" y="2746338"/>
            <a:ext cx="956603" cy="534571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Oval 92"/>
          <p:cNvSpPr/>
          <p:nvPr/>
        </p:nvSpPr>
        <p:spPr>
          <a:xfrm rot="4964316">
            <a:off x="384523" y="2493412"/>
            <a:ext cx="424070" cy="424070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022872" y="2413059"/>
            <a:ext cx="42675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Modular gate </a:t>
            </a:r>
            <a:r>
              <a:rPr lang="en-GB" sz="3200" b="1" dirty="0" smtClean="0"/>
              <a:t>MOD[m]</a:t>
            </a:r>
            <a:endParaRPr lang="en-GB" sz="3200" b="1" dirty="0"/>
          </a:p>
        </p:txBody>
      </p:sp>
      <p:cxnSp>
        <p:nvCxnSpPr>
          <p:cNvPr id="98" name="Straight Arrow Connector 97"/>
          <p:cNvCxnSpPr/>
          <p:nvPr/>
        </p:nvCxnSpPr>
        <p:spPr>
          <a:xfrm flipH="1" flipV="1">
            <a:off x="11314327" y="625310"/>
            <a:ext cx="1" cy="2671737"/>
          </a:xfrm>
          <a:prstGeom prst="straightConnector1">
            <a:avLst/>
          </a:prstGeom>
          <a:ln w="508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11354230" y="1741455"/>
            <a:ext cx="8457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O(1)</a:t>
            </a:r>
            <a:endParaRPr lang="en-GB" sz="2800" dirty="0"/>
          </a:p>
        </p:txBody>
      </p:sp>
      <p:sp>
        <p:nvSpPr>
          <p:cNvPr id="102" name="TextBox 101"/>
          <p:cNvSpPr txBox="1"/>
          <p:nvPr/>
        </p:nvSpPr>
        <p:spPr>
          <a:xfrm>
            <a:off x="11345301" y="1315736"/>
            <a:ext cx="9953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depth</a:t>
            </a:r>
            <a:endParaRPr lang="en-GB" sz="2200" dirty="0"/>
          </a:p>
        </p:txBody>
      </p:sp>
      <p:pic>
        <p:nvPicPr>
          <p:cNvPr id="105" name="Picture 10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483" y="4084651"/>
            <a:ext cx="7558059" cy="464679"/>
          </a:xfrm>
          <a:prstGeom prst="rect">
            <a:avLst/>
          </a:prstGeom>
        </p:spPr>
      </p:pic>
      <p:sp>
        <p:nvSpPr>
          <p:cNvPr id="106" name="TextBox 105"/>
          <p:cNvSpPr txBox="1"/>
          <p:nvPr/>
        </p:nvSpPr>
        <p:spPr>
          <a:xfrm>
            <a:off x="255878" y="5126587"/>
            <a:ext cx="1243987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 smtClean="0"/>
              <a:t>For </a:t>
            </a:r>
            <a:r>
              <a:rPr lang="en-GB" sz="2600" b="1" dirty="0" smtClean="0"/>
              <a:t>m</a:t>
            </a:r>
            <a:r>
              <a:rPr lang="en-GB" sz="2600" dirty="0" smtClean="0"/>
              <a:t> that is a </a:t>
            </a:r>
            <a:r>
              <a:rPr lang="en-GB" sz="2600" b="1" dirty="0" smtClean="0"/>
              <a:t>prime power</a:t>
            </a:r>
            <a:r>
              <a:rPr lang="en-GB" sz="2600" dirty="0" smtClean="0"/>
              <a:t>, strong lower bounds by </a:t>
            </a:r>
            <a:r>
              <a:rPr lang="en-GB" sz="2600" b="1" dirty="0" err="1" smtClean="0"/>
              <a:t>Razborov</a:t>
            </a:r>
            <a:r>
              <a:rPr lang="en-GB" sz="2600" dirty="0" smtClean="0"/>
              <a:t>, and </a:t>
            </a:r>
            <a:r>
              <a:rPr lang="en-GB" sz="2600" b="1" dirty="0" err="1" smtClean="0"/>
              <a:t>Smolensky</a:t>
            </a:r>
            <a:r>
              <a:rPr lang="en-GB" sz="2600" dirty="0" smtClean="0"/>
              <a:t> (1987). </a:t>
            </a:r>
            <a:endParaRPr lang="en-GB" sz="2600" dirty="0"/>
          </a:p>
        </p:txBody>
      </p:sp>
      <p:sp>
        <p:nvSpPr>
          <p:cNvPr id="107" name="TextBox 106"/>
          <p:cNvSpPr txBox="1"/>
          <p:nvPr/>
        </p:nvSpPr>
        <p:spPr>
          <a:xfrm>
            <a:off x="82960" y="5931104"/>
            <a:ext cx="1195920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dirty="0" smtClean="0">
                <a:solidFill>
                  <a:srgbClr val="002060"/>
                </a:solidFill>
              </a:rPr>
              <a:t>Understanding power of circuits with  </a:t>
            </a:r>
            <a:r>
              <a:rPr lang="en-GB" sz="2600" b="1" dirty="0" smtClean="0">
                <a:solidFill>
                  <a:srgbClr val="002060"/>
                </a:solidFill>
              </a:rPr>
              <a:t>MOD[6]</a:t>
            </a:r>
            <a:r>
              <a:rPr lang="en-GB" sz="2600" dirty="0" smtClean="0">
                <a:solidFill>
                  <a:srgbClr val="002060"/>
                </a:solidFill>
              </a:rPr>
              <a:t>  gates remains a </a:t>
            </a:r>
            <a:r>
              <a:rPr lang="en-GB" sz="2600" u="sng" dirty="0" smtClean="0">
                <a:solidFill>
                  <a:srgbClr val="002060"/>
                </a:solidFill>
              </a:rPr>
              <a:t>major challenge</a:t>
            </a:r>
            <a:r>
              <a:rPr lang="en-GB" sz="2600" dirty="0" smtClean="0">
                <a:solidFill>
                  <a:srgbClr val="002060"/>
                </a:solidFill>
              </a:rPr>
              <a:t>!</a:t>
            </a:r>
            <a:endParaRPr lang="en-GB" sz="2600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4CFFF61-59CA-4AD2-992D-1BE8801BA1A2}" type="slidenum">
              <a:rPr lang="en-GB" smtClean="0"/>
              <a:pPr algn="r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275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576776" y="491374"/>
            <a:ext cx="8964790" cy="6748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400" dirty="0" smtClean="0">
                <a:solidFill>
                  <a:schemeClr val="accent5">
                    <a:lumMod val="75000"/>
                  </a:schemeClr>
                </a:solidFill>
              </a:rPr>
              <a:t>Williams’ Algorithmic Method</a:t>
            </a:r>
            <a:endParaRPr lang="en-GB" sz="5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6775" y="1829422"/>
            <a:ext cx="108743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Williams (2010):  </a:t>
            </a:r>
            <a:r>
              <a:rPr lang="en-GB" sz="2400" dirty="0" smtClean="0"/>
              <a:t>To prove lower bounds against circuit class </a:t>
            </a:r>
            <a:r>
              <a:rPr lang="en-GB" sz="2400" b="1" dirty="0" smtClean="0"/>
              <a:t>C</a:t>
            </a:r>
            <a:r>
              <a:rPr lang="en-GB" sz="2400" dirty="0" smtClean="0"/>
              <a:t>, enough to develop </a:t>
            </a:r>
          </a:p>
          <a:p>
            <a:r>
              <a:rPr lang="en-GB" sz="2400" b="1" dirty="0" smtClean="0"/>
              <a:t>SAT algorithms</a:t>
            </a:r>
            <a:r>
              <a:rPr lang="en-GB" sz="2400" dirty="0" smtClean="0"/>
              <a:t> for </a:t>
            </a:r>
            <a:r>
              <a:rPr lang="en-GB" sz="2400" b="1" dirty="0" smtClean="0"/>
              <a:t>C-circuits</a:t>
            </a:r>
            <a:r>
              <a:rPr lang="en-GB" sz="2400" dirty="0" smtClean="0"/>
              <a:t>.</a:t>
            </a:r>
            <a:endParaRPr lang="en-GB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576775" y="3711504"/>
            <a:ext cx="10874326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smtClean="0"/>
              <a:t>Williams (2011):  </a:t>
            </a:r>
            <a:r>
              <a:rPr lang="en-GB" sz="2400" b="1" dirty="0" smtClean="0"/>
              <a:t>NEXP</a:t>
            </a:r>
            <a:r>
              <a:rPr lang="en-GB" sz="2400" dirty="0" smtClean="0"/>
              <a:t> (nondeterministic exponential time) is not contained in </a:t>
            </a:r>
            <a:r>
              <a:rPr lang="en-GB" sz="2400" b="1" dirty="0" smtClean="0"/>
              <a:t>ACC</a:t>
            </a:r>
            <a:r>
              <a:rPr lang="en-GB" sz="2400" b="1" baseline="30000" dirty="0" smtClean="0"/>
              <a:t>0</a:t>
            </a:r>
            <a:r>
              <a:rPr lang="en-GB" sz="2400" dirty="0" smtClean="0"/>
              <a:t>.</a:t>
            </a:r>
            <a:endParaRPr lang="en-GB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238165" y="4763497"/>
            <a:ext cx="104663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/>
              <a:t>	ACC</a:t>
            </a:r>
            <a:r>
              <a:rPr lang="en-GB" sz="2400" b="1" baseline="30000" dirty="0" smtClean="0"/>
              <a:t>0</a:t>
            </a:r>
            <a:r>
              <a:rPr lang="en-GB" sz="2400" b="1" dirty="0" smtClean="0"/>
              <a:t>-SAT</a:t>
            </a:r>
            <a:r>
              <a:rPr lang="en-GB" sz="2400" dirty="0" smtClean="0"/>
              <a:t> using known results about structure of </a:t>
            </a:r>
            <a:r>
              <a:rPr lang="en-GB" sz="2400" b="1" dirty="0" smtClean="0"/>
              <a:t>ACC</a:t>
            </a:r>
            <a:r>
              <a:rPr lang="en-GB" sz="2400" b="1" baseline="30000" dirty="0" smtClean="0"/>
              <a:t>0</a:t>
            </a:r>
            <a:r>
              <a:rPr lang="en-GB" sz="2400" dirty="0" smtClean="0"/>
              <a:t> circuits.</a:t>
            </a:r>
            <a:endParaRPr lang="en-GB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5815490"/>
            <a:ext cx="112822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rgbClr val="C00000"/>
                </a:solidFill>
              </a:rPr>
              <a:t>New technique  +  Progress on lower bounds for stronger circuit classes.</a:t>
            </a:r>
            <a:endParaRPr lang="en-GB" sz="24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95246" y="2562716"/>
            <a:ext cx="96926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Sufficient to design </a:t>
            </a:r>
            <a:r>
              <a:rPr lang="en-GB" sz="2400" b="1" dirty="0" smtClean="0">
                <a:solidFill>
                  <a:srgbClr val="C00000"/>
                </a:solidFill>
              </a:rPr>
              <a:t>“non-trivial”</a:t>
            </a:r>
            <a:r>
              <a:rPr lang="en-GB" sz="2400" b="1" dirty="0" smtClean="0"/>
              <a:t> </a:t>
            </a:r>
            <a:r>
              <a:rPr lang="en-GB" sz="2400" dirty="0" smtClean="0"/>
              <a:t>algorithm: </a:t>
            </a:r>
          </a:p>
          <a:p>
            <a:r>
              <a:rPr lang="en-GB" sz="2400" dirty="0"/>
              <a:t>	</a:t>
            </a:r>
            <a:r>
              <a:rPr lang="en-GB" sz="2400" dirty="0" smtClean="0"/>
              <a:t>running time  &lt;&lt;                   for every fixed k. </a:t>
            </a:r>
            <a:endParaRPr lang="en-GB" sz="2400" dirty="0"/>
          </a:p>
        </p:txBody>
      </p:sp>
      <p:pic>
        <p:nvPicPr>
          <p:cNvPr id="9" name="Picture 8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3461" y="2978210"/>
            <a:ext cx="948788" cy="413809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4CFFF61-59CA-4AD2-992D-1BE8801BA1A2}" type="slidenum">
              <a:rPr lang="en-GB" smtClean="0"/>
              <a:pPr algn="r"/>
              <a:t>9</a:t>
            </a:fld>
            <a:endParaRPr lang="en-GB" dirty="0"/>
          </a:p>
        </p:txBody>
      </p:sp>
      <p:pic>
        <p:nvPicPr>
          <p:cNvPr id="1028" name="Picture 4" descr="Image result for ryan williams mi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6558" y="223577"/>
            <a:ext cx="1262659" cy="1578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loud Callout 9"/>
          <p:cNvSpPr/>
          <p:nvPr/>
        </p:nvSpPr>
        <p:spPr>
          <a:xfrm>
            <a:off x="198782" y="4321286"/>
            <a:ext cx="3021495" cy="984265"/>
          </a:xfrm>
          <a:prstGeom prst="cloudCallout">
            <a:avLst>
              <a:gd name="adj1" fmla="val 17326"/>
              <a:gd name="adj2" fmla="val 975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chemeClr val="bg1"/>
                </a:solidFill>
              </a:rPr>
              <a:t>Hierarchy Thm + …</a:t>
            </a:r>
            <a:endParaRPr lang="en-GB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58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61.2298"/>
  <p:tag name="ORIGINALWIDTH" val="2622.422"/>
  <p:tag name="LATEXADDIN" val="\documentclass{article}&#10;\usepackage{amsmath}&#10;\pagestyle{empty}&#10;\begin{document}&#10;&#10;$\mathsf{MOD}_m(y_1, \ldots, y_k) = 1 \;\;\text{iff}\;\; \sum_{i=1}^k y_i \equiv 0\;(\mathsf{mod}\;m)$&#10;&#10;&#10;&#10;\end{document}"/>
  <p:tag name="IGUANATEXSIZE" val="20"/>
  <p:tag name="IGUANATEXCURSOR" val="135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3.7346"/>
  <p:tag name="ORIGINALWIDTH" val="780.6525"/>
  <p:tag name="LATEXADDIN" val="\documentclass{article}&#10;\usepackage{amsmath}&#10;\pagestyle{empty}&#10;\begin{document}&#10;&#10;$(\mathsf{NE} \cap \mathsf{coNE})/1$&#10;&#10;&#10;\end{document}"/>
  <p:tag name="IGUANATEXSIZE" val="20"/>
  <p:tag name="IGUANATEXCURSOR" val="82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35.7331"/>
  <p:tag name="ORIGINALWIDTH" val="311.2111"/>
  <p:tag name="LATEXADDIN" val="\documentclass{article}&#10;\usepackage{amsmath}&#10;\pagestyle{empty}&#10;\begin{document}&#10;&#10;&#10;$2^n/n^k$&#10;&#10;\end{document}"/>
  <p:tag name="IGUANATEXSIZE" val="20"/>
  <p:tag name="IGUANATEXCURSOR" val="90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41.7323"/>
  <p:tag name="ORIGINALWIDTH" val="820.3975"/>
  <p:tag name="LATEXADDIN" val="\documentclass{article}&#10;\usepackage{amsmath}&#10;\pagestyle{empty}&#10;\begin{document}&#10;&#10;&#10;$\varepsilon(n) = 1/n^{\Omega(1)}$.&#10;&#10;\end{document}"/>
  <p:tag name="IGUANATEXSIZE" val="20"/>
  <p:tag name="IGUANATEXCURSOR" val="117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437.9453"/>
  <p:tag name="ORIGINALWIDTH" val="4290.213"/>
  <p:tag name="LATEXADDIN" val="\documentclass{article}&#10;\usepackage{amsmath}&#10;\pagestyle{empty}&#10;\begin{document}&#10;&#10;\noindent \textbf{Theorem 1.} Let  $\varepsilon(n) = 1/\log(n)^{\omega(1)}$. There is $L \in \mathsf{NEXP}$ such that $\mathsf{ACC}^0$ circuits of polynomial size compute $L$ correctly on at most a $1/2+\varepsilon(n)$ fraction of inputs of length $n$, for infinitely many values of $n$.&#10;&#10;&#10;\end{document}"/>
  <p:tag name="IGUANATEXSIZE" val="20"/>
  <p:tag name="IGUANATEXCURSOR" val="81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667.4166"/>
  <p:tag name="ORIGINALWIDTH" val="4284.964"/>
  <p:tag name="LATEXADDIN" val="\documentclass{article}&#10;\usepackage{amsmath}&#10;\pagestyle{empty}&#10;\usepackage{amssymb}&#10;\begin{document}&#10;&#10;&#10;\noindent \textbf{Theorem 2.} Assume that $\mathsf{ACC}^0$ circuits of quasi-polynomial size can be non-trivially learned. Then, &#10;$$\mathsf{REXP} \;\nsubseteq\; \mathsf{ACC}^0.&#10;$$&#10;&#10;\noindent ($\mathsf{REXP}$: One-sided Randomized Exponential time. Note that $\mathsf{REXP} \subseteq \mathsf{NEXP}$.)&#10;&#10;\end{document}"/>
  <p:tag name="IGUANATEXSIZE" val="20"/>
  <p:tag name="IGUANATEXCURSOR" val="224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3.7346"/>
  <p:tag name="ORIGINALWIDTH" val="214.4731"/>
  <p:tag name="LATEXADDIN" val="\documentclass{article}&#10;\usepackage{amsmath}&#10;\pagestyle{empty}&#10;\begin{document}&#10;&#10;$\varepsilon(n)$&#10;&#10;&#10;\end{document}"/>
  <p:tag name="IGUANATEXSIZE" val="20"/>
  <p:tag name="IGUANATEXCURSOR" val="96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41.7323"/>
  <p:tag name="ORIGINALWIDTH" val="1053.618"/>
  <p:tag name="LATEXADDIN" val="\documentclass{article}&#10;\usepackage{amsmath}&#10;\pagestyle{empty}&#10;\begin{document}&#10;&#10;&#10;$\varepsilon(n) = 1/(\log n)^{\omega(1)}$&#10;&#10;\end{document}"/>
  <p:tag name="IGUANATEXSIZE" val="20"/>
  <p:tag name="IGUANATEXCURSOR" val="82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44.7319"/>
  <p:tag name="ORIGINALWIDTH" val="1226.097"/>
  <p:tag name="LATEXADDIN" val="\documentclass{article}&#10;\usepackage{amsmath}&#10;\pagestyle{empty}&#10;\begin{document}&#10;&#10;&#10;$(\mathsf{NE} \cap \mathsf{coNE})/1 \notin \mathsf{ACC}^0$&#10;&#10;\end{document}"/>
  <p:tag name="IGUANATEXSIZE" val="20"/>
  <p:tag name="IGUANATEXCURSOR" val="140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3.7346"/>
  <p:tag name="ORIGINALWIDTH" val="780.6525"/>
  <p:tag name="LATEXADDIN" val="\documentclass{article}&#10;\usepackage{amsmath}&#10;\pagestyle{empty}&#10;\begin{document}&#10;&#10;$(\mathsf{NE} \cap \mathsf{coNE})/1$&#10;&#10;&#10;\end{document}"/>
  <p:tag name="IGUANATEXSIZE" val="20"/>
  <p:tag name="IGUANATEXCURSOR" val="82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1549</TotalTime>
  <Words>1142</Words>
  <Application>Microsoft Office PowerPoint</Application>
  <PresentationFormat>Widescreen</PresentationFormat>
  <Paragraphs>196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4" baseType="lpstr">
      <vt:lpstr>Arial Unicode MS</vt:lpstr>
      <vt:lpstr>Algerian</vt:lpstr>
      <vt:lpstr>Arial</vt:lpstr>
      <vt:lpstr>Calibri</vt:lpstr>
      <vt:lpstr>Calibri Light</vt:lpstr>
      <vt:lpstr>Comic Sans MS</vt:lpstr>
      <vt:lpstr>Mathematica1</vt:lpstr>
      <vt:lpstr>Spectral</vt:lpstr>
      <vt:lpstr>Times New Roman</vt:lpstr>
      <vt:lpstr>Wingdings</vt:lpstr>
      <vt:lpstr>Office Theme</vt:lpstr>
      <vt:lpstr>An average-case lower bound against ACC0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1.  Average-case lower bound  (Main Result)</vt:lpstr>
      <vt:lpstr>Towards more explicit lower bounds?</vt:lpstr>
      <vt:lpstr>Learning Algorithms</vt:lpstr>
      <vt:lpstr>Some learning algorithms</vt:lpstr>
      <vt:lpstr>PowerPoint Presentation</vt:lpstr>
      <vt:lpstr>PowerPoint Presentation</vt:lpstr>
      <vt:lpstr>PowerPoint Presentation</vt:lpstr>
      <vt:lpstr>Worst-case to average-case:  A standard approach, and how it can fail</vt:lpstr>
      <vt:lpstr>PowerPoint Presentation</vt:lpstr>
      <vt:lpstr>PowerPoint Presentation</vt:lpstr>
      <vt:lpstr>PowerPoint Presentation</vt:lpstr>
    </vt:vector>
  </TitlesOfParts>
  <Company>University of Oxford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average-case lower</dc:title>
  <dc:creator>igorcarb</dc:creator>
  <cp:lastModifiedBy>igorcarb</cp:lastModifiedBy>
  <cp:revision>467</cp:revision>
  <dcterms:created xsi:type="dcterms:W3CDTF">2018-04-09T09:50:37Z</dcterms:created>
  <dcterms:modified xsi:type="dcterms:W3CDTF">2018-04-18T13:36:41Z</dcterms:modified>
</cp:coreProperties>
</file>