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6"/>
  </p:notesMasterIdLst>
  <p:sldIdLst>
    <p:sldId id="256" r:id="rId2"/>
    <p:sldId id="262" r:id="rId3"/>
    <p:sldId id="257" r:id="rId4"/>
    <p:sldId id="258" r:id="rId5"/>
    <p:sldId id="259" r:id="rId6"/>
    <p:sldId id="260" r:id="rId7"/>
    <p:sldId id="283" r:id="rId8"/>
    <p:sldId id="263" r:id="rId9"/>
    <p:sldId id="285" r:id="rId10"/>
    <p:sldId id="503" r:id="rId11"/>
    <p:sldId id="502" r:id="rId12"/>
    <p:sldId id="441" r:id="rId13"/>
    <p:sldId id="438" r:id="rId14"/>
    <p:sldId id="524" r:id="rId15"/>
    <p:sldId id="532" r:id="rId16"/>
    <p:sldId id="533" r:id="rId17"/>
    <p:sldId id="445" r:id="rId18"/>
    <p:sldId id="443" r:id="rId19"/>
    <p:sldId id="451" r:id="rId20"/>
    <p:sldId id="454" r:id="rId21"/>
    <p:sldId id="455" r:id="rId22"/>
    <p:sldId id="275" r:id="rId23"/>
    <p:sldId id="456" r:id="rId24"/>
    <p:sldId id="457" r:id="rId25"/>
    <p:sldId id="446" r:id="rId26"/>
    <p:sldId id="535" r:id="rId27"/>
    <p:sldId id="534" r:id="rId28"/>
    <p:sldId id="458" r:id="rId29"/>
    <p:sldId id="284" r:id="rId30"/>
    <p:sldId id="276" r:id="rId31"/>
    <p:sldId id="522" r:id="rId32"/>
    <p:sldId id="540" r:id="rId33"/>
    <p:sldId id="508" r:id="rId34"/>
    <p:sldId id="509" r:id="rId35"/>
    <p:sldId id="529" r:id="rId36"/>
    <p:sldId id="462" r:id="rId37"/>
    <p:sldId id="542" r:id="rId38"/>
    <p:sldId id="510" r:id="rId39"/>
    <p:sldId id="511" r:id="rId40"/>
    <p:sldId id="464" r:id="rId41"/>
    <p:sldId id="466" r:id="rId42"/>
    <p:sldId id="467" r:id="rId43"/>
    <p:sldId id="473" r:id="rId44"/>
    <p:sldId id="475" r:id="rId45"/>
    <p:sldId id="480" r:id="rId46"/>
    <p:sldId id="481" r:id="rId47"/>
    <p:sldId id="482" r:id="rId48"/>
    <p:sldId id="472" r:id="rId49"/>
    <p:sldId id="479" r:id="rId50"/>
    <p:sldId id="541" r:id="rId51"/>
    <p:sldId id="515" r:id="rId52"/>
    <p:sldId id="514" r:id="rId53"/>
    <p:sldId id="486" r:id="rId54"/>
    <p:sldId id="489" r:id="rId55"/>
    <p:sldId id="516" r:id="rId56"/>
    <p:sldId id="518" r:id="rId57"/>
    <p:sldId id="519" r:id="rId58"/>
    <p:sldId id="520" r:id="rId59"/>
    <p:sldId id="521" r:id="rId60"/>
    <p:sldId id="280" r:id="rId61"/>
    <p:sldId id="504" r:id="rId62"/>
    <p:sldId id="505" r:id="rId63"/>
    <p:sldId id="525" r:id="rId64"/>
    <p:sldId id="527" r:id="rId65"/>
    <p:sldId id="526" r:id="rId66"/>
    <p:sldId id="507" r:id="rId67"/>
    <p:sldId id="528" r:id="rId68"/>
    <p:sldId id="523" r:id="rId69"/>
    <p:sldId id="506" r:id="rId70"/>
    <p:sldId id="531" r:id="rId71"/>
    <p:sldId id="536" r:id="rId72"/>
    <p:sldId id="537" r:id="rId73"/>
    <p:sldId id="538" r:id="rId74"/>
    <p:sldId id="539" r:id="rId7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917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69985A-BF47-4C35-A5C8-1621622A342D}" type="datetimeFigureOut">
              <a:rPr lang="en-GB" smtClean="0"/>
              <a:t>03/10/2023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335750-24EB-4974-BA87-F8203C45D4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20174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5142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845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0173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5888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4174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3384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7659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9722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5724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1805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1123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1606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15896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83957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67332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80631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37342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0591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74047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7148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None/>
            </a:pPr>
            <a:endParaRPr lang="en-US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912361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79750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83021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588073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60937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81127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88153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16218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35969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289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0744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65902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9017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53140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16578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2885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None/>
            </a:pPr>
            <a:endParaRPr lang="en-GB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68266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None/>
            </a:pPr>
            <a:endParaRPr lang="en-GB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88860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None/>
            </a:pPr>
            <a:endParaRPr lang="en-GB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40157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None/>
            </a:pPr>
            <a:endParaRPr lang="en-GB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68704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795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2E8B65-B936-F4DB-3226-F61B14A454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811E0A-423B-56D4-A437-364D47FD86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AABEB7-8FF5-3D72-20AB-589B81F16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D4265-F2BB-4D13-8B19-6E70F7339D0D}" type="datetimeFigureOut">
              <a:rPr lang="en-GB" smtClean="0"/>
              <a:t>03/10/2023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AE637A-2F4D-7C96-D299-91CC757C3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7EAABA-6A5A-9E93-94F6-76BEC892C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386E8-E37E-4798-9D1B-665553FE60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1120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DDDB7-067D-04DF-91E7-2F58B7CBB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CD80E6-878B-0F54-FF26-D62CC0AA46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E0A793-3D3C-4D75-F612-447995B99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D4265-F2BB-4D13-8B19-6E70F7339D0D}" type="datetimeFigureOut">
              <a:rPr lang="en-GB" smtClean="0"/>
              <a:t>03/10/2023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217931-2F2C-5402-2B1B-85E18062F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78DBD9-B2F3-08D2-45C7-B110D40BA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386E8-E37E-4798-9D1B-665553FE60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28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2D72408-331F-636B-6A80-784953A624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272CEF-80CE-7814-8A6C-5266E7B066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1070F3-C9A6-255F-97EC-A5EB49EB8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D4265-F2BB-4D13-8B19-6E70F7339D0D}" type="datetimeFigureOut">
              <a:rPr lang="en-GB" smtClean="0"/>
              <a:t>03/10/2023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AF20FC-2BB1-BE53-B656-84DF5DB77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DA12E7-5C19-AA6C-C6E7-D3AB52A86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386E8-E37E-4798-9D1B-665553FE60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3213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410286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09E91C-E273-10CD-684D-92FD83A50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A4AF48-17CD-CC0A-BBF8-4D98F10FD0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14413A-34D0-BAC6-8576-19F84D7347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D4265-F2BB-4D13-8B19-6E70F7339D0D}" type="datetimeFigureOut">
              <a:rPr lang="en-GB" smtClean="0"/>
              <a:t>03/10/2023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BEA440-8A8F-1833-0E26-97E094E85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B310E1-3B88-5203-5C3D-2A82298AF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386E8-E37E-4798-9D1B-665553FE60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4480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DC85D6-8935-2206-87A8-F9597548F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743194-DFC5-8C2D-0E29-46826544F1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C346BC-A5E0-B66D-1F1E-FEEBD8873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D4265-F2BB-4D13-8B19-6E70F7339D0D}" type="datetimeFigureOut">
              <a:rPr lang="en-GB" smtClean="0"/>
              <a:t>03/10/2023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3D3BF1-ACFD-CC83-8444-A7C6D9428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FE3A39-BDBC-95EE-12CD-6BB26F97E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386E8-E37E-4798-9D1B-665553FE60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2048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291DF-A01C-F107-00D3-A03F16946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9F2DBE-D4D9-AA01-9FCA-E61796C63E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51A230-1BA6-FE41-E0BF-D199DE9CB1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899633-387A-F166-6189-BB31CD210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D4265-F2BB-4D13-8B19-6E70F7339D0D}" type="datetimeFigureOut">
              <a:rPr lang="en-GB" smtClean="0"/>
              <a:t>03/10/2023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23EC34-623E-C19B-4BDA-F38F98329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128DE0-0568-7364-F18A-648439CF2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386E8-E37E-4798-9D1B-665553FE60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4415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74D5A6-C59E-2470-7A63-E5F5773C2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49F498-F0C7-EB9B-3D1A-0E78BDBD47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0F41A8-B8E6-439B-2BDE-4249E79532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8A9D45-959A-6F0E-DD59-1551AD6D43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996902-487A-EB1B-1861-BE28980F80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E71B94C-5745-AE92-2F53-FE2197795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D4265-F2BB-4D13-8B19-6E70F7339D0D}" type="datetimeFigureOut">
              <a:rPr lang="en-GB" smtClean="0"/>
              <a:t>03/10/2023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A3151DB-DF19-78BF-6C52-A3B899EB0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75F84B-200E-2EDC-B21E-B286A498A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386E8-E37E-4798-9D1B-665553FE60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5402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81F2AB-02A7-097F-DACE-D908D3087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43C519-5F96-20F6-6F06-DAD1269FF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D4265-F2BB-4D13-8B19-6E70F7339D0D}" type="datetimeFigureOut">
              <a:rPr lang="en-GB" smtClean="0"/>
              <a:t>03/10/2023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CA73F7-FEB3-EDB2-E185-1DF347B58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E20F48-4BBC-4CB6-E107-479021EE3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386E8-E37E-4798-9D1B-665553FE60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2092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71D1453-B7D9-86C1-07F0-3961C3F54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D4265-F2BB-4D13-8B19-6E70F7339D0D}" type="datetimeFigureOut">
              <a:rPr lang="en-GB" smtClean="0"/>
              <a:t>03/10/2023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1E98C7-88A5-D754-C12D-C6838DCBA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98E9F6-736E-FE29-2C73-4F93098F5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386E8-E37E-4798-9D1B-665553FE60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2588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D4827-677F-1064-ACCF-C1EC3AB5A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F404C3-A5BF-8EAA-DD1E-F6D6D780A1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682B7F-97AC-A200-3217-69A15EB214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52C713-CE75-2AF6-F59F-AC44DACA7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D4265-F2BB-4D13-8B19-6E70F7339D0D}" type="datetimeFigureOut">
              <a:rPr lang="en-GB" smtClean="0"/>
              <a:t>03/10/2023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1B385C-BAF7-B989-516C-645B3D5DB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B12CDF-8004-D4EA-31EA-292BD0A57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386E8-E37E-4798-9D1B-665553FE60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2200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43A20E-5D5E-7462-9EFE-D7EBC40F7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7C81562-129B-9401-924B-0ED84A413C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AF630B-8356-E418-DBE3-BB909E5E0F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DB20CF-3E59-96CA-6220-61BFA2733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D4265-F2BB-4D13-8B19-6E70F7339D0D}" type="datetimeFigureOut">
              <a:rPr lang="en-GB" smtClean="0"/>
              <a:t>03/10/2023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D6A929-8E91-5609-B4DC-E56A69A54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72205C-0F95-DB87-C568-B672015E0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386E8-E37E-4798-9D1B-665553FE60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5156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6D71FB-01D9-83A1-7F63-186A4BCA6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7E3EB5-2CAE-B318-F07D-92C3157978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2FC133-608B-1256-E426-E5AEBD72F0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1D4265-F2BB-4D13-8B19-6E70F7339D0D}" type="datetimeFigureOut">
              <a:rPr lang="en-GB" smtClean="0"/>
              <a:t>03/10/2023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C34EDD-19EC-BD26-62D4-BC6EE3C32E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BFAB86-8296-9B2A-8430-5AC3400E77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F386E8-E37E-4798-9D1B-665553FE60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4326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10" Type="http://schemas.openxmlformats.org/officeDocument/2006/relationships/image" Target="../media/image2.png"/><Relationship Id="rId9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1.png"/><Relationship Id="rId5" Type="http://schemas.openxmlformats.org/officeDocument/2006/relationships/image" Target="../media/image19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7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0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4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0.png"/><Relationship Id="rId4" Type="http://schemas.openxmlformats.org/officeDocument/2006/relationships/image" Target="../media/image5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5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5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57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0.pn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1.png"/><Relationship Id="rId4" Type="http://schemas.openxmlformats.org/officeDocument/2006/relationships/image" Target="../media/image570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490.pn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0.png"/><Relationship Id="rId5" Type="http://schemas.openxmlformats.org/officeDocument/2006/relationships/image" Target="../media/image51.png"/><Relationship Id="rId4" Type="http://schemas.openxmlformats.org/officeDocument/2006/relationships/image" Target="../media/image60.png"/><Relationship Id="rId9" Type="http://schemas.openxmlformats.org/officeDocument/2006/relationships/image" Target="../media/image63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490.png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0.png"/><Relationship Id="rId5" Type="http://schemas.openxmlformats.org/officeDocument/2006/relationships/image" Target="../media/image51.png"/><Relationship Id="rId4" Type="http://schemas.openxmlformats.org/officeDocument/2006/relationships/image" Target="../media/image64.png"/><Relationship Id="rId9" Type="http://schemas.openxmlformats.org/officeDocument/2006/relationships/image" Target="../media/image6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0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0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0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70.png"/><Relationship Id="rId2" Type="http://schemas.openxmlformats.org/officeDocument/2006/relationships/image" Target="../media/image38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9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10" Type="http://schemas.openxmlformats.org/officeDocument/2006/relationships/image" Target="../media/image2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0DBF277-B060-C13C-1B24-B5E9066E8B22}"/>
              </a:ext>
            </a:extLst>
          </p:cNvPr>
          <p:cNvSpPr txBox="1"/>
          <p:nvPr/>
        </p:nvSpPr>
        <p:spPr>
          <a:xfrm>
            <a:off x="1039906" y="1057834"/>
            <a:ext cx="101121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</a:rPr>
              <a:t>Complexity Theory Through the Lens of Kolmogorov Complexity</a:t>
            </a:r>
            <a:endParaRPr lang="en-GB" sz="4000" b="1" dirty="0">
              <a:solidFill>
                <a:srgbClr val="C0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69EE81C-507A-0362-D6A0-9B047C23E0AF}"/>
              </a:ext>
            </a:extLst>
          </p:cNvPr>
          <p:cNvSpPr txBox="1"/>
          <p:nvPr/>
        </p:nvSpPr>
        <p:spPr>
          <a:xfrm>
            <a:off x="3697941" y="3429000"/>
            <a:ext cx="47961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Igor Carboni Oliveira</a:t>
            </a:r>
            <a:endParaRPr lang="en-GB" sz="24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11D9B6-AE23-3FC8-6ED8-217BB4656A83}"/>
              </a:ext>
            </a:extLst>
          </p:cNvPr>
          <p:cNvSpPr txBox="1"/>
          <p:nvPr/>
        </p:nvSpPr>
        <p:spPr>
          <a:xfrm>
            <a:off x="1169894" y="4751294"/>
            <a:ext cx="9852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Based on joint work with </a:t>
            </a:r>
            <a:r>
              <a:rPr lang="en-US" b="1" dirty="0"/>
              <a:t>Shuichi Hirahara</a:t>
            </a:r>
            <a:r>
              <a:rPr lang="en-US" dirty="0"/>
              <a:t>, </a:t>
            </a:r>
            <a:r>
              <a:rPr lang="en-US" b="1" dirty="0"/>
              <a:t>Rahul Ilango</a:t>
            </a:r>
            <a:r>
              <a:rPr lang="en-US" dirty="0"/>
              <a:t>, </a:t>
            </a:r>
            <a:r>
              <a:rPr lang="en-US" b="1" dirty="0" err="1"/>
              <a:t>Zhenjian</a:t>
            </a:r>
            <a:r>
              <a:rPr lang="en-US" b="1" dirty="0"/>
              <a:t> Lu</a:t>
            </a:r>
            <a:r>
              <a:rPr lang="en-US" dirty="0"/>
              <a:t>, and </a:t>
            </a:r>
            <a:r>
              <a:rPr lang="en-US" b="1" dirty="0" err="1"/>
              <a:t>Mikito</a:t>
            </a:r>
            <a:r>
              <a:rPr lang="en-US" b="1" dirty="0"/>
              <a:t> Nanashima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5379232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566545" y="1950720"/>
            <a:ext cx="9059545" cy="1043940"/>
            <a:chOff x="4228" y="3437"/>
            <a:chExt cx="14267" cy="164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9"/>
                <p:cNvSpPr txBox="1"/>
                <p:nvPr/>
              </p:nvSpPr>
              <p:spPr>
                <a:xfrm>
                  <a:off x="4228" y="4451"/>
                  <a:ext cx="4867" cy="63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1001101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…0111010111</m:t>
                        </m:r>
                      </m:oMath>
                    </m:oMathPara>
                  </a14:m>
                  <a:endParaRPr lang="en-GB" sz="2000" dirty="0"/>
                </a:p>
              </p:txBody>
            </p:sp>
          </mc:Choice>
          <mc:Fallback xmlns="">
            <p:sp>
              <p:nvSpPr>
                <p:cNvPr id="8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28" y="4451"/>
                  <a:ext cx="4867" cy="630"/>
                </a:xfrm>
                <a:prstGeom prst="rect">
                  <a:avLst/>
                </a:prstGeom>
                <a:blipFill rotWithShape="1">
                  <a:blip r:embed="rId3"/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6"/>
                <p:cNvSpPr txBox="1"/>
                <p:nvPr/>
              </p:nvSpPr>
              <p:spPr>
                <a:xfrm>
                  <a:off x="14647" y="4451"/>
                  <a:ext cx="3271" cy="63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010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01110</m:t>
                        </m:r>
                      </m:oMath>
                    </m:oMathPara>
                  </a14:m>
                  <a:endParaRPr lang="en-GB" sz="2000" dirty="0"/>
                </a:p>
              </p:txBody>
            </p:sp>
          </mc:Choice>
          <mc:Fallback xmlns="">
            <p:sp>
              <p:nvSpPr>
                <p:cNvPr id="11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647" y="4451"/>
                  <a:ext cx="3271" cy="630"/>
                </a:xfrm>
                <a:prstGeom prst="rect">
                  <a:avLst/>
                </a:prstGeom>
                <a:blipFill rotWithShape="1">
                  <a:blip r:embed="rId5"/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" name="Straight Arrow Connector 11"/>
            <p:cNvCxnSpPr>
              <a:cxnSpLocks/>
              <a:stCxn id="14" idx="3"/>
              <a:endCxn id="11" idx="1"/>
            </p:cNvCxnSpPr>
            <p:nvPr/>
          </p:nvCxnSpPr>
          <p:spPr>
            <a:xfrm flipV="1">
              <a:off x="12557" y="4766"/>
              <a:ext cx="2090" cy="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/>
                <p:cNvSpPr txBox="1"/>
                <p:nvPr/>
              </p:nvSpPr>
              <p:spPr>
                <a:xfrm>
                  <a:off x="5417" y="3437"/>
                  <a:ext cx="1885" cy="6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2100" dirty="0"/>
                    <a:t>string </a:t>
                  </a:r>
                  <a14:m>
                    <m:oMath xmlns:m="http://schemas.openxmlformats.org/officeDocument/2006/math">
                      <m:r>
                        <a:rPr lang="en-CA" sz="21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a14:m>
                  <a:endParaRPr lang="en-GB" sz="2100" dirty="0"/>
                </a:p>
              </p:txBody>
            </p:sp>
          </mc:Choice>
          <mc:Fallback xmlns="">
            <p:sp>
              <p:nvSpPr>
                <p:cNvPr id="3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7" y="3437"/>
                  <a:ext cx="1885" cy="654"/>
                </a:xfrm>
                <a:prstGeom prst="rect">
                  <a:avLst/>
                </a:prstGeom>
                <a:blipFill>
                  <a:blip r:embed="rId6"/>
                  <a:stretch>
                    <a:fillRect l="-6122" t="-8824" b="-27941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/>
                <p:cNvSpPr txBox="1"/>
                <p:nvPr/>
              </p:nvSpPr>
              <p:spPr>
                <a:xfrm>
                  <a:off x="14070" y="3471"/>
                  <a:ext cx="4425" cy="6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2100" b="0" i="0" dirty="0" smtClean="0">
                            <a:latin typeface="Cambria Math" panose="02040503050406030204" pitchFamily="18" charset="0"/>
                          </a:rPr>
                          <m:t>short</m:t>
                        </m:r>
                        <m:r>
                          <m:rPr>
                            <m:nor/>
                          </m:rPr>
                          <a:rPr lang="en-US" sz="2100" b="0" i="0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100" dirty="0" smtClean="0">
                            <a:latin typeface="Cambria Math" panose="02040503050406030204" pitchFamily="18" charset="0"/>
                          </a:rPr>
                          <m:t>encoding</m:t>
                        </m:r>
                        <m:r>
                          <m:rPr>
                            <m:nor/>
                          </m:rPr>
                          <a:rPr lang="en-US" sz="2100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10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of</m:t>
                        </m:r>
                        <m:r>
                          <a:rPr lang="en-US" sz="21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CA" sz="21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GB" sz="2100" dirty="0"/>
                </a:p>
              </p:txBody>
            </p:sp>
          </mc:Choice>
          <mc:Fallback xmlns="">
            <p:sp>
              <p:nvSpPr>
                <p:cNvPr id="2" name="TextBox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70" y="3471"/>
                  <a:ext cx="4425" cy="654"/>
                </a:xfrm>
                <a:prstGeom prst="rect">
                  <a:avLst/>
                </a:prstGeom>
                <a:blipFill>
                  <a:blip r:embed="rId7"/>
                  <a:stretch>
                    <a:fillRect b="-14706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" name="Rectangle 8"/>
          <p:cNvSpPr/>
          <p:nvPr/>
        </p:nvSpPr>
        <p:spPr>
          <a:xfrm>
            <a:off x="713642" y="406875"/>
            <a:ext cx="10764716" cy="55399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en-GB" sz="3000" b="1" dirty="0">
                <a:latin typeface="Calisto MT" panose="02040603050505030304" pitchFamily="18" charset="0"/>
              </a:rPr>
              <a:t>Kolmogorov Complexity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F4A646B-4892-5ADA-D70C-9BE13BC2645D}"/>
              </a:ext>
            </a:extLst>
          </p:cNvPr>
          <p:cNvGrpSpPr/>
          <p:nvPr/>
        </p:nvGrpSpPr>
        <p:grpSpPr>
          <a:xfrm>
            <a:off x="1566545" y="3807759"/>
            <a:ext cx="7876813" cy="1823996"/>
            <a:chOff x="1566545" y="4230530"/>
            <a:chExt cx="7876813" cy="18239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7"/>
                <p:cNvSpPr txBox="1"/>
                <p:nvPr/>
              </p:nvSpPr>
              <p:spPr>
                <a:xfrm>
                  <a:off x="3243944" y="5654416"/>
                  <a:ext cx="6199414" cy="40011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14:m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  <a:cs typeface="Century Gothic" panose="020B0502020202020204" charset="0"/>
                          <a:sym typeface="+mn-ea"/>
                        </a:rPr>
                        <m:t>"</m:t>
                      </m:r>
                    </m:oMath>
                  </a14:m>
                  <a:r>
                    <a:rPr lang="en-GB" sz="2000" dirty="0"/>
                    <a:t>minimum length of a program</a:t>
                  </a:r>
                  <a:r>
                    <a:rPr lang="en-GB" sz="2000" dirty="0">
                      <a:solidFill>
                        <a:srgbClr val="C00000"/>
                      </a:solidFill>
                    </a:rPr>
                    <a:t> </a:t>
                  </a:r>
                  <a:r>
                    <a:rPr lang="en-GB" sz="2000" dirty="0"/>
                    <a:t>that </a:t>
                  </a:r>
                  <a:r>
                    <a:rPr lang="en-US" sz="2000" dirty="0"/>
                    <a:t>recover</a:t>
                  </a:r>
                  <a:r>
                    <a:rPr lang="en-GB" sz="2000" dirty="0"/>
                    <a:t>s</a:t>
                  </a:r>
                  <a:r>
                    <a:rPr lang="en-GB" sz="2000" dirty="0">
                      <a:solidFill>
                        <a:srgbClr val="C00000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CA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a14:m>
                  <a:r>
                    <a:rPr lang="en-GB" sz="2000" dirty="0"/>
                    <a:t> given </a:t>
                  </a:r>
                  <a14:m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a14:m>
                  <a:r>
                    <a:rPr lang="en-GB" sz="2000" dirty="0"/>
                    <a:t>”</a:t>
                  </a:r>
                </a:p>
              </p:txBody>
            </p:sp>
          </mc:Choice>
          <mc:Fallback xmlns="">
            <p:sp>
              <p:nvSpPr>
                <p:cNvPr id="20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43944" y="5654416"/>
                  <a:ext cx="6199414" cy="400110"/>
                </a:xfrm>
                <a:prstGeom prst="rect">
                  <a:avLst/>
                </a:prstGeom>
                <a:blipFill>
                  <a:blip r:embed="rId8"/>
                  <a:stretch>
                    <a:fillRect t="-5882" b="-23529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6EF55B00-781D-B8A0-80CF-B0C4D5BD41EF}"/>
                </a:ext>
              </a:extLst>
            </p:cNvPr>
            <p:cNvGrpSpPr/>
            <p:nvPr/>
          </p:nvGrpSpPr>
          <p:grpSpPr>
            <a:xfrm>
              <a:off x="1566545" y="4230530"/>
              <a:ext cx="7324090" cy="1116330"/>
              <a:chOff x="2178" y="7426"/>
              <a:chExt cx="11534" cy="175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" name="TextBox 17">
                    <a:extLst>
                      <a:ext uri="{FF2B5EF4-FFF2-40B4-BE49-F238E27FC236}">
                        <a16:creationId xmlns:a16="http://schemas.microsoft.com/office/drawing/2014/main" id="{40EA68BF-F47A-EC24-AC73-618FB9A666DA}"/>
                      </a:ext>
                    </a:extLst>
                  </p:cNvPr>
                  <p:cNvSpPr txBox="1"/>
                  <p:nvPr/>
                </p:nvSpPr>
                <p:spPr>
                  <a:xfrm>
                    <a:off x="5521" y="8410"/>
                    <a:ext cx="8191" cy="774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14:m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00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entury Gothic" panose="020B0502020202020204" charset="0"/>
                            <a:sym typeface="+mn-ea"/>
                          </a:rPr>
                          <m:t>K</m:t>
                        </m:r>
                        <m:d>
                          <m:dPr>
                            <m:ctrlPr>
                              <a:rPr lang="en-US" sz="20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0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| </m:t>
                            </m:r>
                            <m:r>
                              <a:rPr lang="en-US" sz="20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en-CA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a14:m>
                    <a:r>
                      <a:rPr lang="en-GB" sz="2000" i="1" dirty="0">
                        <a:solidFill>
                          <a:schemeClr val="tx1"/>
                        </a:solidFill>
                      </a:rPr>
                      <a:t> </a:t>
                    </a:r>
                    <a14:m>
                      <m:oMath xmlns:m="http://schemas.openxmlformats.org/officeDocument/2006/math">
                        <m:func>
                          <m:funcPr>
                            <m:ctrlPr>
                              <a:rPr lang="en-US" sz="20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sz="20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min</m:t>
                                </m:r>
                                <m:r>
                                  <a:rPr lang="en-US" sz="20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  <m:lim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lim>
                            </m:limLow>
                          </m:fName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CA" sz="20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20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</m:d>
                                <m:r>
                                  <a:rPr lang="en-US" sz="20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:</m:t>
                                </m:r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𝑈</m:t>
                                </m:r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000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000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outputs</m:t>
                                </m:r>
                                <m:r>
                                  <a:rPr lang="en-US" sz="20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0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func>
                      </m:oMath>
                    </a14:m>
                    <a:endParaRPr lang="en-GB" sz="20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" name="TextBox 17">
                    <a:extLst>
                      <a:ext uri="{FF2B5EF4-FFF2-40B4-BE49-F238E27FC236}">
                        <a16:creationId xmlns:a16="http://schemas.microsoft.com/office/drawing/2014/main" id="{40EA68BF-F47A-EC24-AC73-618FB9A666D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521" y="8410"/>
                    <a:ext cx="8191" cy="774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b="-1205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7" name="TextBox 39">
                <a:extLst>
                  <a:ext uri="{FF2B5EF4-FFF2-40B4-BE49-F238E27FC236}">
                    <a16:creationId xmlns:a16="http://schemas.microsoft.com/office/drawing/2014/main" id="{EFD20016-5A2A-49B2-CC53-8C2D1C518420}"/>
                  </a:ext>
                </a:extLst>
              </p:cNvPr>
              <p:cNvSpPr txBox="1"/>
              <p:nvPr/>
            </p:nvSpPr>
            <p:spPr>
              <a:xfrm>
                <a:off x="2178" y="7426"/>
                <a:ext cx="10300" cy="6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100" u="sng" dirty="0">
                    <a:solidFill>
                      <a:srgbClr val="C00000"/>
                    </a:solidFill>
                  </a:rPr>
                  <a:t>Conditional</a:t>
                </a:r>
                <a:r>
                  <a:rPr lang="en-US" sz="2100" u="sng" dirty="0"/>
                  <a:t> Kolmogorov Complexity:</a:t>
                </a:r>
                <a:endParaRPr lang="en-GB" sz="2100" u="sng" dirty="0"/>
              </a:p>
            </p:txBody>
          </p:sp>
        </p:grpSp>
      </p:grpSp>
      <p:pic>
        <p:nvPicPr>
          <p:cNvPr id="14" name="Content Placeholder 13" descr="pngwing.com">
            <a:extLst>
              <a:ext uri="{FF2B5EF4-FFF2-40B4-BE49-F238E27FC236}">
                <a16:creationId xmlns:a16="http://schemas.microsoft.com/office/drawing/2014/main" id="{DFB1FC9E-2124-AEB1-6229-40420816DC5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10"/>
          <a:stretch>
            <a:fillRect/>
          </a:stretch>
        </p:blipFill>
        <p:spPr>
          <a:xfrm>
            <a:off x="5724845" y="2230573"/>
            <a:ext cx="1130300" cy="1130300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B47D63B-D90A-7C73-5421-BEAB3845CC17}"/>
              </a:ext>
            </a:extLst>
          </p:cNvPr>
          <p:cNvCxnSpPr>
            <a:cxnSpLocks/>
            <a:stCxn id="8" idx="3"/>
          </p:cNvCxnSpPr>
          <p:nvPr/>
        </p:nvCxnSpPr>
        <p:spPr>
          <a:xfrm>
            <a:off x="4657090" y="2794635"/>
            <a:ext cx="93272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36300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225182" y="2780665"/>
            <a:ext cx="8144548" cy="1142365"/>
            <a:chOff x="2178" y="7426"/>
            <a:chExt cx="11804" cy="179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17"/>
                <p:cNvSpPr txBox="1"/>
                <p:nvPr/>
              </p:nvSpPr>
              <p:spPr>
                <a:xfrm>
                  <a:off x="4493" y="8447"/>
                  <a:ext cx="9489" cy="778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00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000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Century Gothic" panose="020B0502020202020204" charset="0"/>
                                <a:sym typeface="+mn-ea"/>
                              </a:rPr>
                              <m:t>K</m:t>
                            </m:r>
                          </m:e>
                          <m:sup>
                            <m:r>
                              <a:rPr lang="en-US" sz="200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  <m:d>
                          <m:dPr>
                            <m:ctrlPr>
                              <a:rPr lang="en-US" sz="20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CA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unc>
                          <m:func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 b="0" i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min</m:t>
                                </m:r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  <m:lim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lim>
                            </m:limLow>
                          </m:fName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CA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200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</m:d>
                                <m:r>
                                  <a:rPr lang="en-US" sz="20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𝑈</m:t>
                                </m:r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000" dirty="0">
                                    <a:latin typeface="Cambria Math" panose="02040503050406030204" pitchFamily="18" charset="0"/>
                                  </a:rPr>
                                  <m:t>outputs</m:t>
                                </m:r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0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000" b="0" i="0" dirty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000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within</m:t>
                                </m:r>
                                <m:r>
                                  <a:rPr lang="en-US" sz="2000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000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d>
                                  <m:dPr>
                                    <m:ctrlPr>
                                      <a:rPr lang="en-US" sz="2000" i="1" dirty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en-US" sz="2000" i="1" dirty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000" i="1" dirty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</m:e>
                                </m:d>
                                <m:r>
                                  <a:rPr lang="en-US" sz="2000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000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steps</m:t>
                                </m:r>
                              </m:e>
                            </m:d>
                          </m:e>
                        </m:func>
                      </m:oMath>
                    </m:oMathPara>
                  </a14:m>
                  <a:endParaRPr lang="en-GB" sz="2000" dirty="0"/>
                </a:p>
              </p:txBody>
            </p:sp>
          </mc:Choice>
          <mc:Fallback xmlns="">
            <p:sp>
              <p:nvSpPr>
                <p:cNvPr id="36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93" y="8447"/>
                  <a:ext cx="9489" cy="778"/>
                </a:xfrm>
                <a:prstGeom prst="rect">
                  <a:avLst/>
                </a:prstGeom>
                <a:blipFill>
                  <a:blip r:embed="rId3"/>
                  <a:stretch>
                    <a:fillRect b="-1205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/>
                <p:cNvSpPr txBox="1"/>
                <p:nvPr/>
              </p:nvSpPr>
              <p:spPr>
                <a:xfrm>
                  <a:off x="2178" y="7426"/>
                  <a:ext cx="10688" cy="6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100" i="1" u="sng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a14:m>
                  <a:r>
                    <a:rPr lang="en-US" sz="2100" u="sng" dirty="0">
                      <a:solidFill>
                        <a:srgbClr val="C00000"/>
                      </a:solidFill>
                    </a:rPr>
                    <a:t>-time-bounded </a:t>
                  </a:r>
                  <a:r>
                    <a:rPr lang="en-US" sz="2100" u="sng" dirty="0"/>
                    <a:t>Kolmogorov complexity:</a:t>
                  </a:r>
                  <a:endParaRPr lang="en-GB" sz="2100" u="sng" dirty="0"/>
                </a:p>
              </p:txBody>
            </p:sp>
          </mc:Choice>
          <mc:Fallback xmlns="">
            <p:sp>
              <p:nvSpPr>
                <p:cNvPr id="40" name="TextBox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78" y="7426"/>
                  <a:ext cx="10688" cy="654"/>
                </a:xfrm>
                <a:prstGeom prst="rect">
                  <a:avLst/>
                </a:prstGeom>
                <a:blipFill>
                  <a:blip r:embed="rId4"/>
                  <a:stretch>
                    <a:fillRect t="-8824" b="-29412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" name="Rectangle 8"/>
          <p:cNvSpPr/>
          <p:nvPr/>
        </p:nvSpPr>
        <p:spPr>
          <a:xfrm>
            <a:off x="713642" y="406875"/>
            <a:ext cx="10764716" cy="55399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en-GB" sz="3000" b="1" dirty="0">
                <a:latin typeface="Calisto MT" panose="02040603050505030304" pitchFamily="18" charset="0"/>
              </a:rPr>
              <a:t>Time-Bounded Kolmogorov Complexity</a:t>
            </a:r>
          </a:p>
        </p:txBody>
      </p:sp>
      <p:pic>
        <p:nvPicPr>
          <p:cNvPr id="6" name="Picture 5" descr="A picture containing clock&#10;&#10;Description automatically generated">
            <a:extLst>
              <a:ext uri="{FF2B5EF4-FFF2-40B4-BE49-F238E27FC236}">
                <a16:creationId xmlns:a16="http://schemas.microsoft.com/office/drawing/2014/main" id="{A606FACC-1F58-0AE2-8874-CCD5C1B5813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1442" y="2847685"/>
            <a:ext cx="1162630" cy="1162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7874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>
          <a:xfrm>
            <a:off x="670029" y="478593"/>
            <a:ext cx="10851941" cy="55399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en-GB" sz="3000" b="1" dirty="0">
                <a:latin typeface="Calisto MT" panose="02040603050505030304" pitchFamily="18" charset="0"/>
                <a:sym typeface="+mn-ea"/>
              </a:rPr>
              <a:t>Symmetry of Information</a:t>
            </a:r>
            <a:endParaRPr lang="en-US" altLang="en-GB" sz="3000" b="1" dirty="0">
              <a:latin typeface="Calisto MT" panose="0204060305050503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06441F3-E36E-E2D3-6FC3-D3C54C418201}"/>
                  </a:ext>
                </a:extLst>
              </p:cNvPr>
              <p:cNvSpPr txBox="1"/>
              <p:nvPr/>
            </p:nvSpPr>
            <p:spPr>
              <a:xfrm>
                <a:off x="4208540" y="1689040"/>
                <a:ext cx="3019573" cy="55399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CA" sz="2000" b="0" i="0" smtClean="0">
                          <a:latin typeface="Cambria Math" panose="02040503050406030204" pitchFamily="18" charset="0"/>
                        </a:rPr>
                        <m:t>K</m:t>
                      </m:r>
                      <m:d>
                        <m:dPr>
                          <m:ctrlPr>
                            <a:rPr lang="en-CA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sz="2000" b="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CA" sz="2000" b="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CA" sz="2000" b="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CA" sz="2000" i="1">
                          <a:latin typeface="Cambria Math" panose="02040503050406030204" pitchFamily="18" charset="0"/>
                        </a:rPr>
                        <m:t>≲</m:t>
                      </m:r>
                      <m:r>
                        <m:rPr>
                          <m:sty m:val="p"/>
                        </m:rPr>
                        <a:rPr lang="en-CA" sz="2000" b="0" i="0">
                          <a:latin typeface="Cambria Math" panose="02040503050406030204" pitchFamily="18" charset="0"/>
                        </a:rPr>
                        <m:t>K</m:t>
                      </m:r>
                      <m:d>
                        <m:dPr>
                          <m:ctrlPr>
                            <a:rPr lang="en-CA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sz="2000" b="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CA" sz="2000" b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CA" sz="2000" b="0" i="0">
                          <a:latin typeface="Cambria Math" panose="02040503050406030204" pitchFamily="18" charset="0"/>
                        </a:rPr>
                        <m:t>K</m:t>
                      </m:r>
                      <m:d>
                        <m:dPr>
                          <m:ctrlPr>
                            <a:rPr lang="en-CA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sz="2000" b="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CA" sz="2000" b="0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CA" sz="2000" b="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GB" sz="2000" i="1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06441F3-E36E-E2D3-6FC3-D3C54C4182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8540" y="1689040"/>
                <a:ext cx="3019573" cy="5539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26103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5EEA958-0C6F-6845-9D41-50C192EFD0B3}"/>
                  </a:ext>
                </a:extLst>
              </p:cNvPr>
              <p:cNvSpPr txBox="1"/>
              <p:nvPr/>
            </p:nvSpPr>
            <p:spPr>
              <a:xfrm>
                <a:off x="4208540" y="3413379"/>
                <a:ext cx="3019573" cy="55399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CA" sz="2000" b="0" i="0" smtClean="0">
                          <a:latin typeface="Cambria Math" panose="02040503050406030204" pitchFamily="18" charset="0"/>
                        </a:rPr>
                        <m:t>K</m:t>
                      </m:r>
                      <m:d>
                        <m:dPr>
                          <m:ctrlPr>
                            <a:rPr lang="en-CA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sz="2000" b="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CA" sz="2000" b="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CA" sz="2000" b="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≳</m:t>
                      </m:r>
                      <m:r>
                        <m:rPr>
                          <m:sty m:val="p"/>
                        </m:rPr>
                        <a:rPr lang="en-CA" sz="2000" b="0" i="0">
                          <a:latin typeface="Cambria Math" panose="02040503050406030204" pitchFamily="18" charset="0"/>
                        </a:rPr>
                        <m:t>K</m:t>
                      </m:r>
                      <m:d>
                        <m:dPr>
                          <m:ctrlPr>
                            <a:rPr lang="en-CA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sz="2000" b="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CA" sz="2000" b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CA" sz="2000" b="0" i="0">
                          <a:latin typeface="Cambria Math" panose="02040503050406030204" pitchFamily="18" charset="0"/>
                        </a:rPr>
                        <m:t>K</m:t>
                      </m:r>
                      <m:d>
                        <m:dPr>
                          <m:ctrlPr>
                            <a:rPr lang="en-CA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sz="2000" b="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CA" sz="2000" b="0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CA" sz="2000" b="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GB" sz="2000" i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5EEA958-0C6F-6845-9D41-50C192EFD0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8540" y="3413379"/>
                <a:ext cx="3019573" cy="5539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8">
            <a:extLst>
              <a:ext uri="{FF2B5EF4-FFF2-40B4-BE49-F238E27FC236}">
                <a16:creationId xmlns:a16="http://schemas.microsoft.com/office/drawing/2014/main" id="{28F459BC-7000-8486-EC8E-41FA72BEDCE0}"/>
              </a:ext>
            </a:extLst>
          </p:cNvPr>
          <p:cNvSpPr txBox="1"/>
          <p:nvPr/>
        </p:nvSpPr>
        <p:spPr>
          <a:xfrm>
            <a:off x="1149654" y="2712404"/>
            <a:ext cx="8801170" cy="40011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Symmetry of information (</a:t>
            </a:r>
            <a:r>
              <a:rPr lang="en-US" sz="2000" dirty="0" err="1"/>
              <a:t>SoI</a:t>
            </a:r>
            <a:r>
              <a:rPr lang="en-US" sz="2000" dirty="0"/>
              <a:t>) </a:t>
            </a:r>
            <a:r>
              <a:rPr lang="en-US" sz="2000" dirty="0">
                <a:solidFill>
                  <a:schemeClr val="tx1"/>
                </a:solidFill>
              </a:rPr>
              <a:t>for time-unbounded Kolmogorov co</a:t>
            </a:r>
            <a:r>
              <a:rPr lang="en-US" sz="2000" dirty="0"/>
              <a:t>mplexity:</a:t>
            </a:r>
            <a:endParaRPr lang="en-GB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06441F3-E36E-E2D3-6FC3-D3C54C418201}"/>
                  </a:ext>
                </a:extLst>
              </p:cNvPr>
              <p:cNvSpPr txBox="1"/>
              <p:nvPr/>
            </p:nvSpPr>
            <p:spPr>
              <a:xfrm>
                <a:off x="4208540" y="1689040"/>
                <a:ext cx="3019573" cy="55399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CA" sz="2000" b="0" i="0" smtClean="0">
                          <a:latin typeface="Cambria Math" panose="02040503050406030204" pitchFamily="18" charset="0"/>
                        </a:rPr>
                        <m:t>K</m:t>
                      </m:r>
                      <m:d>
                        <m:dPr>
                          <m:ctrlPr>
                            <a:rPr lang="en-CA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sz="2000" b="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CA" sz="2000" b="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CA" sz="2000" b="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CA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≲</m:t>
                      </m:r>
                      <m:r>
                        <m:rPr>
                          <m:sty m:val="p"/>
                        </m:rPr>
                        <a:rPr lang="en-CA" sz="2000" b="0" i="0">
                          <a:latin typeface="Cambria Math" panose="02040503050406030204" pitchFamily="18" charset="0"/>
                        </a:rPr>
                        <m:t>K</m:t>
                      </m:r>
                      <m:d>
                        <m:dPr>
                          <m:ctrlPr>
                            <a:rPr lang="en-CA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sz="2000" b="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CA" sz="2000" b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CA" sz="2000" b="0" i="0">
                          <a:latin typeface="Cambria Math" panose="02040503050406030204" pitchFamily="18" charset="0"/>
                        </a:rPr>
                        <m:t>K</m:t>
                      </m:r>
                      <m:d>
                        <m:dPr>
                          <m:ctrlPr>
                            <a:rPr lang="en-CA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sz="2000" b="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CA" sz="2000" b="0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CA" sz="2000" b="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GB" sz="2000" i="1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06441F3-E36E-E2D3-6FC3-D3C54C4182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8540" y="1689040"/>
                <a:ext cx="3019573" cy="5539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8">
            <a:extLst>
              <a:ext uri="{FF2B5EF4-FFF2-40B4-BE49-F238E27FC236}">
                <a16:creationId xmlns:a16="http://schemas.microsoft.com/office/drawing/2014/main" id="{4927EB4C-8332-5681-C525-E7F66492F035}"/>
              </a:ext>
            </a:extLst>
          </p:cNvPr>
          <p:cNvSpPr/>
          <p:nvPr/>
        </p:nvSpPr>
        <p:spPr>
          <a:xfrm>
            <a:off x="670029" y="478593"/>
            <a:ext cx="10851941" cy="55399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en-GB" sz="3000" b="1" dirty="0">
                <a:latin typeface="Calisto MT" panose="02040603050505030304" pitchFamily="18" charset="0"/>
                <a:sym typeface="+mn-ea"/>
              </a:rPr>
              <a:t>Symmetry of Information</a:t>
            </a:r>
            <a:endParaRPr lang="en-US" altLang="en-GB" sz="3000" b="1" dirty="0">
              <a:latin typeface="Calisto MT" panose="02040603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1057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5EEA958-0C6F-6845-9D41-50C192EFD0B3}"/>
                  </a:ext>
                </a:extLst>
              </p:cNvPr>
              <p:cNvSpPr txBox="1"/>
              <p:nvPr/>
            </p:nvSpPr>
            <p:spPr>
              <a:xfrm>
                <a:off x="4208540" y="3413379"/>
                <a:ext cx="3019573" cy="55399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CA" sz="2000" b="0" i="0" smtClean="0">
                          <a:latin typeface="Cambria Math" panose="02040503050406030204" pitchFamily="18" charset="0"/>
                        </a:rPr>
                        <m:t>K</m:t>
                      </m:r>
                      <m:d>
                        <m:dPr>
                          <m:ctrlPr>
                            <a:rPr lang="en-CA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sz="2000" b="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CA" sz="2000" b="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CA" sz="2000" b="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≳</m:t>
                      </m:r>
                      <m:r>
                        <m:rPr>
                          <m:sty m:val="p"/>
                        </m:rPr>
                        <a:rPr lang="en-CA" sz="2000" b="0" i="0">
                          <a:latin typeface="Cambria Math" panose="02040503050406030204" pitchFamily="18" charset="0"/>
                        </a:rPr>
                        <m:t>K</m:t>
                      </m:r>
                      <m:d>
                        <m:dPr>
                          <m:ctrlPr>
                            <a:rPr lang="en-CA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sz="2000" b="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CA" sz="2000" b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CA" sz="2000" b="0" i="0">
                          <a:latin typeface="Cambria Math" panose="02040503050406030204" pitchFamily="18" charset="0"/>
                        </a:rPr>
                        <m:t>K</m:t>
                      </m:r>
                      <m:d>
                        <m:dPr>
                          <m:ctrlPr>
                            <a:rPr lang="en-CA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sz="2000" b="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CA" sz="2000" b="0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CA" sz="2000" b="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GB" sz="2000" i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5EEA958-0C6F-6845-9D41-50C192EFD0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8540" y="3413379"/>
                <a:ext cx="3019573" cy="5539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8">
            <a:extLst>
              <a:ext uri="{FF2B5EF4-FFF2-40B4-BE49-F238E27FC236}">
                <a16:creationId xmlns:a16="http://schemas.microsoft.com/office/drawing/2014/main" id="{28F459BC-7000-8486-EC8E-41FA72BEDCE0}"/>
              </a:ext>
            </a:extLst>
          </p:cNvPr>
          <p:cNvSpPr txBox="1"/>
          <p:nvPr/>
        </p:nvSpPr>
        <p:spPr>
          <a:xfrm>
            <a:off x="1149654" y="2712404"/>
            <a:ext cx="9088040" cy="40011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Symmetry of information (</a:t>
            </a:r>
            <a:r>
              <a:rPr lang="en-US" sz="2000" dirty="0" err="1"/>
              <a:t>SoI</a:t>
            </a:r>
            <a:r>
              <a:rPr lang="en-US" sz="2000" dirty="0"/>
              <a:t>) </a:t>
            </a:r>
            <a:r>
              <a:rPr lang="en-US" sz="2000" dirty="0">
                <a:solidFill>
                  <a:schemeClr val="tx1"/>
                </a:solidFill>
              </a:rPr>
              <a:t>for time-unbounded Kolmogorov co</a:t>
            </a:r>
            <a:r>
              <a:rPr lang="en-US" sz="2000" dirty="0"/>
              <a:t>mplexity:</a:t>
            </a:r>
            <a:endParaRPr lang="en-GB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06441F3-E36E-E2D3-6FC3-D3C54C418201}"/>
                  </a:ext>
                </a:extLst>
              </p:cNvPr>
              <p:cNvSpPr txBox="1"/>
              <p:nvPr/>
            </p:nvSpPr>
            <p:spPr>
              <a:xfrm>
                <a:off x="4208540" y="1689040"/>
                <a:ext cx="3019573" cy="55399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CA" sz="2000" b="0" i="0" smtClean="0">
                          <a:latin typeface="Cambria Math" panose="02040503050406030204" pitchFamily="18" charset="0"/>
                        </a:rPr>
                        <m:t>K</m:t>
                      </m:r>
                      <m:d>
                        <m:dPr>
                          <m:ctrlPr>
                            <a:rPr lang="en-CA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sz="2000" b="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CA" sz="2000" b="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CA" sz="2000" b="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CA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≲</m:t>
                      </m:r>
                      <m:r>
                        <m:rPr>
                          <m:sty m:val="p"/>
                        </m:rPr>
                        <a:rPr lang="en-CA" sz="2000" b="0" i="0">
                          <a:latin typeface="Cambria Math" panose="02040503050406030204" pitchFamily="18" charset="0"/>
                        </a:rPr>
                        <m:t>K</m:t>
                      </m:r>
                      <m:d>
                        <m:dPr>
                          <m:ctrlPr>
                            <a:rPr lang="en-CA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sz="2000" b="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CA" sz="2000" b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CA" sz="2000" b="0" i="0">
                          <a:latin typeface="Cambria Math" panose="02040503050406030204" pitchFamily="18" charset="0"/>
                        </a:rPr>
                        <m:t>K</m:t>
                      </m:r>
                      <m:d>
                        <m:dPr>
                          <m:ctrlPr>
                            <a:rPr lang="en-CA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sz="2000" b="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CA" sz="2000" b="0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CA" sz="2000" b="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GB" sz="2000" i="1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06441F3-E36E-E2D3-6FC3-D3C54C4182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8540" y="1689040"/>
                <a:ext cx="3019573" cy="5539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A9FE7A5-9767-0CFA-1FBC-368C0F218F50}"/>
                  </a:ext>
                </a:extLst>
              </p:cNvPr>
              <p:cNvSpPr txBox="1"/>
              <p:nvPr/>
            </p:nvSpPr>
            <p:spPr>
              <a:xfrm>
                <a:off x="3309254" y="4315974"/>
                <a:ext cx="5001987" cy="55399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CA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K</m:t>
                      </m:r>
                      <m:d>
                        <m:dPr>
                          <m:ctrlPr>
                            <a:rPr lang="en-CA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CA" sz="2000" b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CA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K</m:t>
                      </m:r>
                      <m:d>
                        <m:dPr>
                          <m:ctrlPr>
                            <a:rPr lang="en-CA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CA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CA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CA" sz="20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  <m:r>
                        <m:rPr>
                          <m:sty m:val="p"/>
                        </m:rPr>
                        <a:rPr lang="en-CA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K</m:t>
                      </m:r>
                      <m:d>
                        <m:dPr>
                          <m:ctrlPr>
                            <a:rPr lang="en-CA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CA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CA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CA" sz="20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  <m:r>
                        <m:rPr>
                          <m:sty m:val="p"/>
                        </m:rPr>
                        <a:rPr lang="en-CA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K</m:t>
                      </m:r>
                      <m:d>
                        <m:dPr>
                          <m:ctrlPr>
                            <a:rPr lang="en-CA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CA" sz="20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CA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K</m:t>
                      </m:r>
                      <m:d>
                        <m:dPr>
                          <m:ctrlPr>
                            <a:rPr lang="en-CA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CA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CA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en-GB" sz="20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A9FE7A5-9767-0CFA-1FBC-368C0F218F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9254" y="4315974"/>
                <a:ext cx="5001987" cy="5539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8">
            <a:extLst>
              <a:ext uri="{FF2B5EF4-FFF2-40B4-BE49-F238E27FC236}">
                <a16:creationId xmlns:a16="http://schemas.microsoft.com/office/drawing/2014/main" id="{4927EB4C-8332-5681-C525-E7F66492F035}"/>
              </a:ext>
            </a:extLst>
          </p:cNvPr>
          <p:cNvSpPr/>
          <p:nvPr/>
        </p:nvSpPr>
        <p:spPr>
          <a:xfrm>
            <a:off x="670029" y="478593"/>
            <a:ext cx="10851941" cy="55399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en-GB" sz="3000" b="1" dirty="0">
                <a:latin typeface="Calisto MT" panose="02040603050505030304" pitchFamily="18" charset="0"/>
                <a:sym typeface="+mn-ea"/>
              </a:rPr>
              <a:t>Symmetry of Information</a:t>
            </a:r>
            <a:endParaRPr lang="en-US" altLang="en-GB" sz="3000" b="1" dirty="0">
              <a:latin typeface="Calisto MT" panose="02040603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28082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5EEA958-0C6F-6845-9D41-50C192EFD0B3}"/>
                  </a:ext>
                </a:extLst>
              </p:cNvPr>
              <p:cNvSpPr txBox="1"/>
              <p:nvPr/>
            </p:nvSpPr>
            <p:spPr>
              <a:xfrm>
                <a:off x="4208540" y="3413379"/>
                <a:ext cx="3019573" cy="55399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CA" sz="2000" b="0" i="0" smtClean="0">
                          <a:latin typeface="Cambria Math" panose="02040503050406030204" pitchFamily="18" charset="0"/>
                        </a:rPr>
                        <m:t>K</m:t>
                      </m:r>
                      <m:d>
                        <m:dPr>
                          <m:ctrlPr>
                            <a:rPr lang="en-CA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sz="2000" b="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CA" sz="2000" b="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CA" sz="2000" b="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≳</m:t>
                      </m:r>
                      <m:r>
                        <m:rPr>
                          <m:sty m:val="p"/>
                        </m:rPr>
                        <a:rPr lang="en-CA" sz="2000" b="0" i="0">
                          <a:latin typeface="Cambria Math" panose="02040503050406030204" pitchFamily="18" charset="0"/>
                        </a:rPr>
                        <m:t>K</m:t>
                      </m:r>
                      <m:d>
                        <m:dPr>
                          <m:ctrlPr>
                            <a:rPr lang="en-CA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sz="2000" b="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CA" sz="2000" b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CA" sz="2000" b="0" i="0">
                          <a:latin typeface="Cambria Math" panose="02040503050406030204" pitchFamily="18" charset="0"/>
                        </a:rPr>
                        <m:t>K</m:t>
                      </m:r>
                      <m:d>
                        <m:dPr>
                          <m:ctrlPr>
                            <a:rPr lang="en-CA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sz="2000" b="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CA" sz="2000" b="0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CA" sz="2000" b="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GB" sz="2000" i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5EEA958-0C6F-6845-9D41-50C192EFD0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8540" y="3413379"/>
                <a:ext cx="3019573" cy="5539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8">
            <a:extLst>
              <a:ext uri="{FF2B5EF4-FFF2-40B4-BE49-F238E27FC236}">
                <a16:creationId xmlns:a16="http://schemas.microsoft.com/office/drawing/2014/main" id="{28F459BC-7000-8486-EC8E-41FA72BEDCE0}"/>
              </a:ext>
            </a:extLst>
          </p:cNvPr>
          <p:cNvSpPr txBox="1"/>
          <p:nvPr/>
        </p:nvSpPr>
        <p:spPr>
          <a:xfrm>
            <a:off x="1149654" y="2712404"/>
            <a:ext cx="9088040" cy="40011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Symmetry of information (</a:t>
            </a:r>
            <a:r>
              <a:rPr lang="en-US" sz="2000" dirty="0" err="1"/>
              <a:t>SoI</a:t>
            </a:r>
            <a:r>
              <a:rPr lang="en-US" sz="2000" dirty="0"/>
              <a:t>) </a:t>
            </a:r>
            <a:r>
              <a:rPr lang="en-US" sz="2000" dirty="0">
                <a:solidFill>
                  <a:schemeClr val="tx1"/>
                </a:solidFill>
              </a:rPr>
              <a:t>for time-unbounded Kolmogorov co</a:t>
            </a:r>
            <a:r>
              <a:rPr lang="en-US" sz="2000" dirty="0"/>
              <a:t>mplexity:</a:t>
            </a:r>
            <a:endParaRPr lang="en-GB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06441F3-E36E-E2D3-6FC3-D3C54C418201}"/>
                  </a:ext>
                </a:extLst>
              </p:cNvPr>
              <p:cNvSpPr txBox="1"/>
              <p:nvPr/>
            </p:nvSpPr>
            <p:spPr>
              <a:xfrm>
                <a:off x="4208540" y="1689040"/>
                <a:ext cx="3019573" cy="55399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CA" sz="2000" b="0" i="0" smtClean="0">
                          <a:latin typeface="Cambria Math" panose="02040503050406030204" pitchFamily="18" charset="0"/>
                        </a:rPr>
                        <m:t>K</m:t>
                      </m:r>
                      <m:d>
                        <m:dPr>
                          <m:ctrlPr>
                            <a:rPr lang="en-CA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sz="2000" b="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CA" sz="2000" b="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CA" sz="2000" b="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CA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≲</m:t>
                      </m:r>
                      <m:r>
                        <m:rPr>
                          <m:sty m:val="p"/>
                        </m:rPr>
                        <a:rPr lang="en-CA" sz="2000" b="0" i="0">
                          <a:latin typeface="Cambria Math" panose="02040503050406030204" pitchFamily="18" charset="0"/>
                        </a:rPr>
                        <m:t>K</m:t>
                      </m:r>
                      <m:d>
                        <m:dPr>
                          <m:ctrlPr>
                            <a:rPr lang="en-CA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sz="2000" b="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CA" sz="2000" b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CA" sz="2000" b="0" i="0">
                          <a:latin typeface="Cambria Math" panose="02040503050406030204" pitchFamily="18" charset="0"/>
                        </a:rPr>
                        <m:t>K</m:t>
                      </m:r>
                      <m:d>
                        <m:dPr>
                          <m:ctrlPr>
                            <a:rPr lang="en-CA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sz="2000" b="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CA" sz="2000" b="0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CA" sz="2000" b="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GB" sz="2000" i="1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06441F3-E36E-E2D3-6FC3-D3C54C4182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8540" y="1689040"/>
                <a:ext cx="3019573" cy="5539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A9FE7A5-9767-0CFA-1FBC-368C0F218F50}"/>
                  </a:ext>
                </a:extLst>
              </p:cNvPr>
              <p:cNvSpPr txBox="1"/>
              <p:nvPr/>
            </p:nvSpPr>
            <p:spPr>
              <a:xfrm>
                <a:off x="3309254" y="4315974"/>
                <a:ext cx="5001987" cy="55399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CA" sz="20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K</m:t>
                      </m:r>
                      <m:d>
                        <m:dPr>
                          <m:ctrlPr>
                            <a:rPr lang="en-CA" sz="20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sz="2000" b="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CA" sz="2000" b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CA" sz="2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K</m:t>
                      </m:r>
                      <m:d>
                        <m:dPr>
                          <m:ctrlPr>
                            <a:rPr lang="en-CA" sz="20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sz="2000" b="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CA" sz="2000" b="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CA" sz="2000" b="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CA" sz="20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  <m:r>
                        <m:rPr>
                          <m:sty m:val="p"/>
                        </m:rPr>
                        <a:rPr lang="en-CA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K</m:t>
                      </m:r>
                      <m:d>
                        <m:dPr>
                          <m:ctrlPr>
                            <a:rPr lang="en-CA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CA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CA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CA" sz="20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  <m:r>
                        <m:rPr>
                          <m:sty m:val="p"/>
                        </m:rPr>
                        <a:rPr lang="en-CA" sz="20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K</m:t>
                      </m:r>
                      <m:d>
                        <m:dPr>
                          <m:ctrlPr>
                            <a:rPr lang="en-CA" sz="20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sz="2000" b="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CA" sz="20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CA" sz="2000" b="0" i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K</m:t>
                      </m:r>
                      <m:d>
                        <m:dPr>
                          <m:ctrlPr>
                            <a:rPr lang="en-CA" sz="2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sz="2000" b="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CA" sz="2000" b="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CA" sz="2000" b="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en-GB" sz="20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A9FE7A5-9767-0CFA-1FBC-368C0F218F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9254" y="4315974"/>
                <a:ext cx="5001987" cy="5539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F061106-CE6B-8A8F-BE0D-50E3BE69AEAE}"/>
                  </a:ext>
                </a:extLst>
              </p:cNvPr>
              <p:cNvSpPr txBox="1"/>
              <p:nvPr/>
            </p:nvSpPr>
            <p:spPr>
              <a:xfrm>
                <a:off x="3309254" y="5169907"/>
                <a:ext cx="5001987" cy="55399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CA" sz="20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K</m:t>
                      </m:r>
                      <m:d>
                        <m:dPr>
                          <m:ctrlPr>
                            <a:rPr lang="en-CA" sz="20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sz="2000" b="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CA" sz="2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K</m:t>
                      </m:r>
                      <m:d>
                        <m:dPr>
                          <m:ctrlPr>
                            <a:rPr lang="en-CA" sz="2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 | </m:t>
                          </m:r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CA" sz="20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  <m:r>
                        <m:rPr>
                          <m:sty m:val="p"/>
                        </m:rPr>
                        <a:rPr lang="en-CA" sz="20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K</m:t>
                      </m:r>
                      <m:d>
                        <m:dPr>
                          <m:ctrlPr>
                            <a:rPr lang="en-CA" sz="20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sz="2000" b="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CA" sz="2000" b="0" i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K</m:t>
                      </m:r>
                      <m:d>
                        <m:dPr>
                          <m:ctrlPr>
                            <a:rPr lang="en-CA" sz="20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 | </m:t>
                          </m:r>
                          <m:r>
                            <a:rPr lang="en-US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GB" sz="20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F061106-CE6B-8A8F-BE0D-50E3BE69AE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9254" y="5169907"/>
                <a:ext cx="5001987" cy="55399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8">
            <a:extLst>
              <a:ext uri="{FF2B5EF4-FFF2-40B4-BE49-F238E27FC236}">
                <a16:creationId xmlns:a16="http://schemas.microsoft.com/office/drawing/2014/main" id="{4927EB4C-8332-5681-C525-E7F66492F035}"/>
              </a:ext>
            </a:extLst>
          </p:cNvPr>
          <p:cNvSpPr/>
          <p:nvPr/>
        </p:nvSpPr>
        <p:spPr>
          <a:xfrm>
            <a:off x="670029" y="478593"/>
            <a:ext cx="10851941" cy="55399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en-GB" sz="3000" b="1" dirty="0">
                <a:latin typeface="Calisto MT" panose="02040603050505030304" pitchFamily="18" charset="0"/>
                <a:sym typeface="+mn-ea"/>
              </a:rPr>
              <a:t>Symmetry of Information</a:t>
            </a:r>
            <a:endParaRPr lang="en-US" altLang="en-GB" sz="3000" b="1" dirty="0">
              <a:latin typeface="Calisto MT" panose="02040603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8444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5EEA958-0C6F-6845-9D41-50C192EFD0B3}"/>
                  </a:ext>
                </a:extLst>
              </p:cNvPr>
              <p:cNvSpPr txBox="1"/>
              <p:nvPr/>
            </p:nvSpPr>
            <p:spPr>
              <a:xfrm>
                <a:off x="4208540" y="3413379"/>
                <a:ext cx="3019573" cy="55399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CA" sz="2000" b="0" i="0" smtClean="0">
                          <a:latin typeface="Cambria Math" panose="02040503050406030204" pitchFamily="18" charset="0"/>
                        </a:rPr>
                        <m:t>K</m:t>
                      </m:r>
                      <m:d>
                        <m:dPr>
                          <m:ctrlPr>
                            <a:rPr lang="en-CA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sz="2000" b="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CA" sz="2000" b="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CA" sz="2000" b="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≳</m:t>
                      </m:r>
                      <m:r>
                        <m:rPr>
                          <m:sty m:val="p"/>
                        </m:rPr>
                        <a:rPr lang="en-CA" sz="2000" b="0" i="0">
                          <a:latin typeface="Cambria Math" panose="02040503050406030204" pitchFamily="18" charset="0"/>
                        </a:rPr>
                        <m:t>K</m:t>
                      </m:r>
                      <m:d>
                        <m:dPr>
                          <m:ctrlPr>
                            <a:rPr lang="en-CA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sz="2000" b="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CA" sz="2000" b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CA" sz="2000" b="0" i="0">
                          <a:latin typeface="Cambria Math" panose="02040503050406030204" pitchFamily="18" charset="0"/>
                        </a:rPr>
                        <m:t>K</m:t>
                      </m:r>
                      <m:d>
                        <m:dPr>
                          <m:ctrlPr>
                            <a:rPr lang="en-CA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sz="2000" b="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CA" sz="2000" b="0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CA" sz="2000" b="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GB" sz="2000" i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5EEA958-0C6F-6845-9D41-50C192EFD0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8540" y="3413379"/>
                <a:ext cx="3019573" cy="5539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8">
            <a:extLst>
              <a:ext uri="{FF2B5EF4-FFF2-40B4-BE49-F238E27FC236}">
                <a16:creationId xmlns:a16="http://schemas.microsoft.com/office/drawing/2014/main" id="{28F459BC-7000-8486-EC8E-41FA72BEDCE0}"/>
              </a:ext>
            </a:extLst>
          </p:cNvPr>
          <p:cNvSpPr txBox="1"/>
          <p:nvPr/>
        </p:nvSpPr>
        <p:spPr>
          <a:xfrm>
            <a:off x="1149654" y="2712404"/>
            <a:ext cx="9088040" cy="40011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Symmetry of information (</a:t>
            </a:r>
            <a:r>
              <a:rPr lang="en-US" sz="2000" dirty="0" err="1"/>
              <a:t>SoI</a:t>
            </a:r>
            <a:r>
              <a:rPr lang="en-US" sz="2000" dirty="0"/>
              <a:t>) </a:t>
            </a:r>
            <a:r>
              <a:rPr lang="en-US" sz="2000" dirty="0">
                <a:solidFill>
                  <a:schemeClr val="tx1"/>
                </a:solidFill>
              </a:rPr>
              <a:t>for time-unbounded Kolmogorov co</a:t>
            </a:r>
            <a:r>
              <a:rPr lang="en-US" sz="2000" dirty="0"/>
              <a:t>mplexity:</a:t>
            </a:r>
            <a:endParaRPr lang="en-GB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06441F3-E36E-E2D3-6FC3-D3C54C418201}"/>
                  </a:ext>
                </a:extLst>
              </p:cNvPr>
              <p:cNvSpPr txBox="1"/>
              <p:nvPr/>
            </p:nvSpPr>
            <p:spPr>
              <a:xfrm>
                <a:off x="4208540" y="1689040"/>
                <a:ext cx="3019573" cy="55399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CA" sz="2000" b="0" i="0" smtClean="0">
                          <a:latin typeface="Cambria Math" panose="02040503050406030204" pitchFamily="18" charset="0"/>
                        </a:rPr>
                        <m:t>K</m:t>
                      </m:r>
                      <m:d>
                        <m:dPr>
                          <m:ctrlPr>
                            <a:rPr lang="en-CA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sz="2000" b="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CA" sz="2000" b="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CA" sz="2000" b="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CA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≲</m:t>
                      </m:r>
                      <m:r>
                        <m:rPr>
                          <m:sty m:val="p"/>
                        </m:rPr>
                        <a:rPr lang="en-CA" sz="2000" b="0" i="0">
                          <a:latin typeface="Cambria Math" panose="02040503050406030204" pitchFamily="18" charset="0"/>
                        </a:rPr>
                        <m:t>K</m:t>
                      </m:r>
                      <m:d>
                        <m:dPr>
                          <m:ctrlPr>
                            <a:rPr lang="en-CA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sz="2000" b="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CA" sz="2000" b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CA" sz="2000" b="0" i="0">
                          <a:latin typeface="Cambria Math" panose="02040503050406030204" pitchFamily="18" charset="0"/>
                        </a:rPr>
                        <m:t>K</m:t>
                      </m:r>
                      <m:d>
                        <m:dPr>
                          <m:ctrlPr>
                            <a:rPr lang="en-CA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sz="2000" b="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CA" sz="2000" b="0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CA" sz="2000" b="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GB" sz="2000" i="1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06441F3-E36E-E2D3-6FC3-D3C54C4182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8540" y="1689040"/>
                <a:ext cx="3019573" cy="5539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A9FE7A5-9767-0CFA-1FBC-368C0F218F50}"/>
                  </a:ext>
                </a:extLst>
              </p:cNvPr>
              <p:cNvSpPr txBox="1"/>
              <p:nvPr/>
            </p:nvSpPr>
            <p:spPr>
              <a:xfrm>
                <a:off x="3309254" y="4315974"/>
                <a:ext cx="5001987" cy="55399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CA" sz="20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K</m:t>
                      </m:r>
                      <m:d>
                        <m:dPr>
                          <m:ctrlPr>
                            <a:rPr lang="en-CA" sz="20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sz="2000" b="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CA" sz="2000" b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CA" sz="2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K</m:t>
                      </m:r>
                      <m:d>
                        <m:dPr>
                          <m:ctrlPr>
                            <a:rPr lang="en-CA" sz="20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sz="2000" b="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CA" sz="2000" b="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CA" sz="2000" b="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CA" sz="20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  <m:r>
                        <m:rPr>
                          <m:sty m:val="p"/>
                        </m:rPr>
                        <a:rPr lang="en-CA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K</m:t>
                      </m:r>
                      <m:d>
                        <m:dPr>
                          <m:ctrlPr>
                            <a:rPr lang="en-CA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CA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CA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CA" sz="20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  <m:r>
                        <m:rPr>
                          <m:sty m:val="p"/>
                        </m:rPr>
                        <a:rPr lang="en-CA" sz="20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K</m:t>
                      </m:r>
                      <m:d>
                        <m:dPr>
                          <m:ctrlPr>
                            <a:rPr lang="en-CA" sz="20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sz="2000" b="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CA" sz="20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CA" sz="2000" b="0" i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K</m:t>
                      </m:r>
                      <m:d>
                        <m:dPr>
                          <m:ctrlPr>
                            <a:rPr lang="en-CA" sz="2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sz="2000" b="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CA" sz="2000" b="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CA" sz="2000" b="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en-GB" sz="20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A9FE7A5-9767-0CFA-1FBC-368C0F218F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9254" y="4315974"/>
                <a:ext cx="5001987" cy="5539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B1BA8E1-E9C7-1606-06CA-523B99486BCD}"/>
                  </a:ext>
                </a:extLst>
              </p:cNvPr>
              <p:cNvSpPr txBox="1"/>
              <p:nvPr/>
            </p:nvSpPr>
            <p:spPr>
              <a:xfrm>
                <a:off x="3281044" y="5943294"/>
                <a:ext cx="5030197" cy="50783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CA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CA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</m:d>
                      <m: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CA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| 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𝒀</m:t>
                          </m:r>
                        </m:e>
                      </m:d>
                      <m: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CA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𝒀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CA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𝒀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| 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</m:d>
                    </m:oMath>
                  </m:oMathPara>
                </a14:m>
                <a:endParaRPr lang="en-GB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B1BA8E1-E9C7-1606-06CA-523B99486B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1044" y="5943294"/>
                <a:ext cx="5030197" cy="5078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8">
            <a:extLst>
              <a:ext uri="{FF2B5EF4-FFF2-40B4-BE49-F238E27FC236}">
                <a16:creationId xmlns:a16="http://schemas.microsoft.com/office/drawing/2014/main" id="{352FF977-26DF-E96B-0F86-CD295F752EC8}"/>
              </a:ext>
            </a:extLst>
          </p:cNvPr>
          <p:cNvSpPr txBox="1"/>
          <p:nvPr/>
        </p:nvSpPr>
        <p:spPr>
          <a:xfrm>
            <a:off x="8439208" y="5843266"/>
            <a:ext cx="3322486" cy="70788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err="1"/>
              <a:t>SoI</a:t>
            </a:r>
            <a:r>
              <a:rPr lang="en-GB" sz="2000" dirty="0"/>
              <a:t> Principle in Shannon’s Information Theory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F061106-CE6B-8A8F-BE0D-50E3BE69AEAE}"/>
                  </a:ext>
                </a:extLst>
              </p:cNvPr>
              <p:cNvSpPr txBox="1"/>
              <p:nvPr/>
            </p:nvSpPr>
            <p:spPr>
              <a:xfrm>
                <a:off x="3309254" y="5169907"/>
                <a:ext cx="5001987" cy="55399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CA" sz="20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K</m:t>
                      </m:r>
                      <m:d>
                        <m:dPr>
                          <m:ctrlPr>
                            <a:rPr lang="en-CA" sz="20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sz="2000" b="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CA" sz="2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K</m:t>
                      </m:r>
                      <m:d>
                        <m:dPr>
                          <m:ctrlPr>
                            <a:rPr lang="en-CA" sz="2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 | </m:t>
                          </m:r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CA" sz="20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  <m:r>
                        <m:rPr>
                          <m:sty m:val="p"/>
                        </m:rPr>
                        <a:rPr lang="en-CA" sz="20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K</m:t>
                      </m:r>
                      <m:d>
                        <m:dPr>
                          <m:ctrlPr>
                            <a:rPr lang="en-CA" sz="20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sz="2000" b="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CA" sz="2000" b="0" i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K</m:t>
                      </m:r>
                      <m:d>
                        <m:dPr>
                          <m:ctrlPr>
                            <a:rPr lang="en-CA" sz="20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 | </m:t>
                          </m:r>
                          <m:r>
                            <a:rPr lang="en-US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GB" sz="20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F061106-CE6B-8A8F-BE0D-50E3BE69AE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9254" y="5169907"/>
                <a:ext cx="5001987" cy="55399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8">
            <a:extLst>
              <a:ext uri="{FF2B5EF4-FFF2-40B4-BE49-F238E27FC236}">
                <a16:creationId xmlns:a16="http://schemas.microsoft.com/office/drawing/2014/main" id="{4927EB4C-8332-5681-C525-E7F66492F035}"/>
              </a:ext>
            </a:extLst>
          </p:cNvPr>
          <p:cNvSpPr/>
          <p:nvPr/>
        </p:nvSpPr>
        <p:spPr>
          <a:xfrm>
            <a:off x="670029" y="478593"/>
            <a:ext cx="10851941" cy="55399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en-GB" sz="3000" b="1" dirty="0">
                <a:latin typeface="Calisto MT" panose="02040603050505030304" pitchFamily="18" charset="0"/>
                <a:sym typeface="+mn-ea"/>
              </a:rPr>
              <a:t>Symmetry of Information</a:t>
            </a:r>
            <a:endParaRPr lang="en-US" altLang="en-GB" sz="3000" b="1" dirty="0">
              <a:latin typeface="Calisto MT" panose="02040603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84798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5EEA958-0C6F-6845-9D41-50C192EFD0B3}"/>
                  </a:ext>
                </a:extLst>
              </p:cNvPr>
              <p:cNvSpPr txBox="1"/>
              <p:nvPr/>
            </p:nvSpPr>
            <p:spPr>
              <a:xfrm>
                <a:off x="4208540" y="3413379"/>
                <a:ext cx="3019573" cy="55399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CA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K</m:t>
                      </m:r>
                      <m:d>
                        <m:dPr>
                          <m:ctrlPr>
                            <a:rPr lang="en-CA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CA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CA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≳</m:t>
                      </m:r>
                      <m:r>
                        <m:rPr>
                          <m:sty m:val="p"/>
                        </m:rPr>
                        <a:rPr lang="en-CA" sz="2000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K</m:t>
                      </m:r>
                      <m:d>
                        <m:dPr>
                          <m:ctrlPr>
                            <a:rPr lang="en-CA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CA" sz="2000" b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CA" sz="2000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K</m:t>
                      </m:r>
                      <m:d>
                        <m:dPr>
                          <m:ctrlPr>
                            <a:rPr lang="en-CA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CA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CA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GB" sz="20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5EEA958-0C6F-6845-9D41-50C192EFD0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8540" y="3413379"/>
                <a:ext cx="3019573" cy="5539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8">
            <a:extLst>
              <a:ext uri="{FF2B5EF4-FFF2-40B4-BE49-F238E27FC236}">
                <a16:creationId xmlns:a16="http://schemas.microsoft.com/office/drawing/2014/main" id="{28F459BC-7000-8486-EC8E-41FA72BEDCE0}"/>
              </a:ext>
            </a:extLst>
          </p:cNvPr>
          <p:cNvSpPr txBox="1"/>
          <p:nvPr/>
        </p:nvSpPr>
        <p:spPr>
          <a:xfrm>
            <a:off x="1149654" y="2712404"/>
            <a:ext cx="9686408" cy="40011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Symmetry of information (</a:t>
            </a:r>
            <a:r>
              <a:rPr lang="en-US" sz="2000" dirty="0" err="1"/>
              <a:t>SoI</a:t>
            </a:r>
            <a:r>
              <a:rPr lang="en-US" sz="2000" dirty="0"/>
              <a:t>) </a:t>
            </a:r>
            <a:r>
              <a:rPr lang="en-US" sz="2000" dirty="0">
                <a:solidFill>
                  <a:schemeClr val="tx1"/>
                </a:solidFill>
              </a:rPr>
              <a:t>for time-unbounded Kolmogorov c</a:t>
            </a:r>
            <a:r>
              <a:rPr lang="en-US" sz="2000" dirty="0"/>
              <a:t>omplexity:</a:t>
            </a:r>
            <a:endParaRPr lang="en-GB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06441F3-E36E-E2D3-6FC3-D3C54C418201}"/>
                  </a:ext>
                </a:extLst>
              </p:cNvPr>
              <p:cNvSpPr txBox="1"/>
              <p:nvPr/>
            </p:nvSpPr>
            <p:spPr>
              <a:xfrm>
                <a:off x="4208540" y="1689040"/>
                <a:ext cx="3019573" cy="55399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CA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K</m:t>
                      </m:r>
                      <m:d>
                        <m:dPr>
                          <m:ctrlPr>
                            <a:rPr lang="en-CA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CA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CA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CA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≲</m:t>
                      </m:r>
                      <m:r>
                        <m:rPr>
                          <m:sty m:val="p"/>
                        </m:rPr>
                        <a:rPr lang="en-CA" sz="2000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K</m:t>
                      </m:r>
                      <m:d>
                        <m:dPr>
                          <m:ctrlPr>
                            <a:rPr lang="en-CA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CA" sz="2000" b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CA" sz="2000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K</m:t>
                      </m:r>
                      <m:d>
                        <m:dPr>
                          <m:ctrlPr>
                            <a:rPr lang="en-CA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CA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CA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GB" sz="20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06441F3-E36E-E2D3-6FC3-D3C54C4182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8540" y="1689040"/>
                <a:ext cx="3019573" cy="5539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>
            <a:extLst>
              <a:ext uri="{FF2B5EF4-FFF2-40B4-BE49-F238E27FC236}">
                <a16:creationId xmlns:a16="http://schemas.microsoft.com/office/drawing/2014/main" id="{F4F0CA8E-5504-AD24-AABA-74CD3F3CB2D8}"/>
              </a:ext>
            </a:extLst>
          </p:cNvPr>
          <p:cNvGrpSpPr/>
          <p:nvPr/>
        </p:nvGrpSpPr>
        <p:grpSpPr>
          <a:xfrm>
            <a:off x="1144212" y="4459840"/>
            <a:ext cx="8549518" cy="1206243"/>
            <a:chOff x="1057125" y="1520419"/>
            <a:chExt cx="8549518" cy="120624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83065A80-699C-B1C0-C49B-9AFE549DC651}"/>
                    </a:ext>
                  </a:extLst>
                </p:cNvPr>
                <p:cNvSpPr txBox="1"/>
                <p:nvPr/>
              </p:nvSpPr>
              <p:spPr>
                <a:xfrm>
                  <a:off x="2681388" y="2141309"/>
                  <a:ext cx="6655049" cy="585353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CA" sz="2000" b="0" i="0" smtClean="0">
                                <a:latin typeface="Cambria Math" panose="02040503050406030204" pitchFamily="18" charset="0"/>
                              </a:rPr>
                              <m:t>K</m:t>
                            </m:r>
                          </m:e>
                          <m:sup>
                            <m:r>
                              <a:rPr lang="en-US" sz="20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  <m:d>
                          <m:dPr>
                            <m:ctrlPr>
                              <a:rPr lang="en-CA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sz="2000" b="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CA" sz="2000" b="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CA" sz="2000" b="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≥</m:t>
                        </m:r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CA" sz="2000" b="0" i="0">
                                <a:latin typeface="Cambria Math" panose="02040503050406030204" pitchFamily="18" charset="0"/>
                              </a:rPr>
                              <m:t>K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poly</m:t>
                            </m:r>
                            <m:d>
                              <m:dPr>
                                <m:ctrlPr>
                                  <a:rPr lang="en-US" sz="20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sup>
                        </m:sSup>
                        <m:d>
                          <m:dPr>
                            <m:ctrlPr>
                              <a:rPr lang="en-CA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sz="2000" b="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CA" sz="2000" b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CA" sz="2000" b="0" i="0">
                                <a:latin typeface="Cambria Math" panose="02040503050406030204" pitchFamily="18" charset="0"/>
                              </a:rPr>
                              <m:t>K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poly</m:t>
                            </m:r>
                            <m:d>
                              <m:dPr>
                                <m:ctrlPr>
                                  <a:rPr lang="en-US" sz="20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sup>
                        </m:sSup>
                        <m:d>
                          <m:dPr>
                            <m:ctrlPr>
                              <a:rPr lang="en-CA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sz="2000" b="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CA" sz="2000" b="0" i="1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CA" sz="2000" b="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func>
                          <m:func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d>
                              <m:d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d>
                              </m:e>
                            </m:d>
                          </m:e>
                        </m:func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GB" sz="2000" i="1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83065A80-699C-B1C0-C49B-9AFE549DC65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81388" y="2141309"/>
                  <a:ext cx="6655049" cy="58535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590F0553-7657-3213-0FFC-C3EF9EB98B62}"/>
                    </a:ext>
                  </a:extLst>
                </p:cNvPr>
                <p:cNvSpPr txBox="1"/>
                <p:nvPr/>
              </p:nvSpPr>
              <p:spPr>
                <a:xfrm>
                  <a:off x="1057125" y="1520419"/>
                  <a:ext cx="8549518" cy="400110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sz="2000" dirty="0"/>
                    <a:t>Does symmetry of information hold in the </a:t>
                  </a:r>
                  <a:r>
                    <a:rPr lang="en-US" sz="2000" dirty="0">
                      <a:solidFill>
                        <a:srgbClr val="C00000"/>
                      </a:solidFill>
                    </a:rPr>
                    <a:t>time-bounded </a:t>
                  </a:r>
                  <a:r>
                    <a:rPr lang="en-US" sz="2000" dirty="0">
                      <a:solidFill>
                        <a:schemeClr val="tx1"/>
                      </a:solidFill>
                    </a:rPr>
                    <a:t>setting, for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0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K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a14:m>
                  <a:r>
                    <a:rPr lang="en-US" sz="2000" dirty="0"/>
                    <a:t>?</a:t>
                  </a:r>
                  <a:endParaRPr lang="en-GB" sz="2000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590F0553-7657-3213-0FFC-C3EF9EB98B6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7125" y="1520419"/>
                  <a:ext cx="8549518" cy="400110"/>
                </a:xfrm>
                <a:prstGeom prst="rect">
                  <a:avLst/>
                </a:prstGeom>
                <a:blipFill>
                  <a:blip r:embed="rId6"/>
                  <a:stretch>
                    <a:fillRect l="-785" t="-9231" b="-2769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A4C782D-C12A-CF4C-C812-90651C28781B}"/>
              </a:ext>
            </a:extLst>
          </p:cNvPr>
          <p:cNvGrpSpPr/>
          <p:nvPr/>
        </p:nvGrpSpPr>
        <p:grpSpPr>
          <a:xfrm>
            <a:off x="9693730" y="4459840"/>
            <a:ext cx="1407392" cy="1291680"/>
            <a:chOff x="5526070" y="2936218"/>
            <a:chExt cx="1389466" cy="1286540"/>
          </a:xfrm>
        </p:grpSpPr>
        <p:pic>
          <p:nvPicPr>
            <p:cNvPr id="5" name="Picture 4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4F6FF768-8C9C-E405-382C-B3A61FC1133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26070" y="3141689"/>
              <a:ext cx="1127782" cy="1081069"/>
            </a:xfrm>
            <a:prstGeom prst="rect">
              <a:avLst/>
            </a:prstGeom>
          </p:spPr>
        </p:pic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4677B860-BED4-7010-ED07-B9395679B68C}"/>
                </a:ext>
              </a:extLst>
            </p:cNvPr>
            <p:cNvSpPr txBox="1"/>
            <p:nvPr/>
          </p:nvSpPr>
          <p:spPr>
            <a:xfrm>
              <a:off x="6392168" y="2936218"/>
              <a:ext cx="523368" cy="5517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3000" b="1" dirty="0">
                  <a:latin typeface="Adobe Devanagari" panose="02040503050201020203" pitchFamily="18" charset="0"/>
                  <a:cs typeface="Adobe Devanagari" panose="02040503050201020203" pitchFamily="18" charset="0"/>
                </a:rPr>
                <a:t>?</a:t>
              </a:r>
              <a:endParaRPr lang="en-GB" sz="3000" b="1" dirty="0">
                <a:latin typeface="Adobe Devanagari" panose="02040503050201020203" pitchFamily="18" charset="0"/>
                <a:cs typeface="Adobe Devanagari" panose="02040503050201020203" pitchFamily="18" charset="0"/>
              </a:endParaRPr>
            </a:p>
          </p:txBody>
        </p:sp>
      </p:grpSp>
      <p:sp>
        <p:nvSpPr>
          <p:cNvPr id="11" name="Rectangle 8">
            <a:extLst>
              <a:ext uri="{FF2B5EF4-FFF2-40B4-BE49-F238E27FC236}">
                <a16:creationId xmlns:a16="http://schemas.microsoft.com/office/drawing/2014/main" id="{D91C0B41-3B14-5690-169F-D26924D70B83}"/>
              </a:ext>
            </a:extLst>
          </p:cNvPr>
          <p:cNvSpPr/>
          <p:nvPr/>
        </p:nvSpPr>
        <p:spPr>
          <a:xfrm>
            <a:off x="670029" y="478593"/>
            <a:ext cx="10851941" cy="55399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en-GB" sz="3000" b="1" dirty="0">
                <a:latin typeface="Calisto MT" panose="02040603050505030304" pitchFamily="18" charset="0"/>
                <a:sym typeface="+mn-ea"/>
              </a:rPr>
              <a:t>Symmetry of Information</a:t>
            </a:r>
            <a:endParaRPr lang="en-US" altLang="en-GB" sz="3000" b="1" dirty="0">
              <a:latin typeface="Calisto MT" panose="02040603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86237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>
          <a:xfrm>
            <a:off x="713641" y="406875"/>
            <a:ext cx="10851941" cy="55399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en-GB" sz="3000" b="1" dirty="0">
                <a:latin typeface="Calisto MT" panose="02040603050505030304" pitchFamily="18" charset="0"/>
                <a:sym typeface="+mn-ea"/>
              </a:rPr>
              <a:t>Symmetry of Information and One-Way Functions</a:t>
            </a:r>
            <a:endParaRPr lang="en-US" altLang="en-GB" sz="3000" b="1" dirty="0">
              <a:latin typeface="Calisto MT" panose="02040603050505030304" pitchFamily="18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9D9B660-2140-1D2F-04F9-E97296B1B208}"/>
              </a:ext>
            </a:extLst>
          </p:cNvPr>
          <p:cNvGrpSpPr/>
          <p:nvPr/>
        </p:nvGrpSpPr>
        <p:grpSpPr>
          <a:xfrm>
            <a:off x="991953" y="1760067"/>
            <a:ext cx="9158703" cy="1217930"/>
            <a:chOff x="1057125" y="1988667"/>
            <a:chExt cx="9158703" cy="1217930"/>
          </a:xfrm>
        </p:grpSpPr>
        <p:sp>
          <p:nvSpPr>
            <p:cNvPr id="9" name="TextBox 39">
              <a:extLst>
                <a:ext uri="{FF2B5EF4-FFF2-40B4-BE49-F238E27FC236}">
                  <a16:creationId xmlns:a16="http://schemas.microsoft.com/office/drawing/2014/main" id="{452D9AA2-3890-3D25-9D9A-F35FD0149781}"/>
                </a:ext>
              </a:extLst>
            </p:cNvPr>
            <p:cNvSpPr txBox="1"/>
            <p:nvPr/>
          </p:nvSpPr>
          <p:spPr>
            <a:xfrm>
              <a:off x="1057125" y="1988667"/>
              <a:ext cx="65405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100" b="1" u="sng" dirty="0"/>
                <a:t>Theorem</a:t>
              </a:r>
              <a:r>
                <a:rPr lang="en-US" sz="2100" b="1" dirty="0"/>
                <a:t> </a:t>
              </a:r>
              <a:r>
                <a:rPr lang="en-US" sz="2100" dirty="0">
                  <a:solidFill>
                    <a:schemeClr val="accent1"/>
                  </a:solidFill>
                  <a:latin typeface="Calibri (Body)"/>
                </a:rPr>
                <a:t>[</a:t>
              </a:r>
              <a:r>
                <a:rPr lang="en-GB" sz="2100" b="0" i="0" dirty="0">
                  <a:solidFill>
                    <a:schemeClr val="accent1"/>
                  </a:solidFill>
                  <a:effectLst/>
                  <a:latin typeface="Calibri (Body)"/>
                </a:rPr>
                <a:t>Longpré-Watanabe’95</a:t>
              </a:r>
              <a:r>
                <a:rPr lang="en-US" sz="2100" dirty="0">
                  <a:solidFill>
                    <a:schemeClr val="accent1"/>
                  </a:solidFill>
                  <a:latin typeface="Calibri (Body)"/>
                </a:rPr>
                <a:t>]:</a:t>
              </a:r>
              <a:endParaRPr lang="en-GB" sz="2100" dirty="0">
                <a:solidFill>
                  <a:schemeClr val="accent1"/>
                </a:solidFill>
                <a:latin typeface="Calibri (Body)"/>
              </a:endParaRP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AF6CA11E-3276-B59F-9376-2A7CE29C4BEB}"/>
                </a:ext>
              </a:extLst>
            </p:cNvPr>
            <p:cNvGrpSpPr/>
            <p:nvPr/>
          </p:nvGrpSpPr>
          <p:grpSpPr>
            <a:xfrm>
              <a:off x="5134721" y="2791307"/>
              <a:ext cx="5081107" cy="415290"/>
              <a:chOff x="12279" y="6054"/>
              <a:chExt cx="7886" cy="65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TextBox 17">
                    <a:extLst>
                      <a:ext uri="{FF2B5EF4-FFF2-40B4-BE49-F238E27FC236}">
                        <a16:creationId xmlns:a16="http://schemas.microsoft.com/office/drawing/2014/main" id="{0E727FDF-69A0-B4EF-2045-193D4024AEF1}"/>
                      </a:ext>
                    </a:extLst>
                  </p:cNvPr>
                  <p:cNvSpPr txBox="1"/>
                  <p:nvPr/>
                </p:nvSpPr>
                <p:spPr>
                  <a:xfrm>
                    <a:off x="13927" y="6054"/>
                    <a:ext cx="6238" cy="654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r>
                      <a:rPr lang="en-US" sz="2000" dirty="0">
                        <a:solidFill>
                          <a:schemeClr val="tx1"/>
                        </a:solidFill>
                        <a:latin typeface="Calibri (Body)"/>
                        <a:cs typeface="Cambria Math" panose="02040503050406030204" pitchFamily="18" charset="0"/>
                      </a:rPr>
                      <a:t>No symmetry of </a:t>
                    </a:r>
                    <a:r>
                      <a:rPr lang="en-US" sz="2000" dirty="0">
                        <a:latin typeface="Calibri (Body)"/>
                        <a:cs typeface="Cambria Math" panose="02040503050406030204" pitchFamily="18" charset="0"/>
                      </a:rPr>
                      <a:t>information for </a:t>
                    </a:r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en-US" sz="200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K</m:t>
                            </m:r>
                          </m:e>
                          <m:sup>
                            <m:r>
                              <a:rPr lang="en-US" sz="20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oMath>
                    </a14:m>
                    <a:endParaRPr lang="en-US" sz="2000" dirty="0">
                      <a:solidFill>
                        <a:schemeClr val="tx1"/>
                      </a:solidFill>
                      <a:latin typeface="Calibri (Body)"/>
                      <a:cs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3" name="TextBox 17">
                    <a:extLst>
                      <a:ext uri="{FF2B5EF4-FFF2-40B4-BE49-F238E27FC236}">
                        <a16:creationId xmlns:a16="http://schemas.microsoft.com/office/drawing/2014/main" id="{0E727FDF-69A0-B4EF-2045-193D4024AEF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927" y="6054"/>
                    <a:ext cx="6238" cy="654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t="-5634" b="-18310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4" name="Arrow: Right 1">
                <a:extLst>
                  <a:ext uri="{FF2B5EF4-FFF2-40B4-BE49-F238E27FC236}">
                    <a16:creationId xmlns:a16="http://schemas.microsoft.com/office/drawing/2014/main" id="{213F4D7D-A291-B299-37A3-33DF06D77112}"/>
                  </a:ext>
                </a:extLst>
              </p:cNvPr>
              <p:cNvSpPr/>
              <p:nvPr/>
            </p:nvSpPr>
            <p:spPr>
              <a:xfrm>
                <a:off x="12279" y="6168"/>
                <a:ext cx="1351" cy="458"/>
              </a:xfrm>
              <a:prstGeom prst="rightArrow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20" name="TextBox 17">
              <a:extLst>
                <a:ext uri="{FF2B5EF4-FFF2-40B4-BE49-F238E27FC236}">
                  <a16:creationId xmlns:a16="http://schemas.microsoft.com/office/drawing/2014/main" id="{7CFA04F2-BC80-6AAE-AD2B-8633AE79033C}"/>
                </a:ext>
              </a:extLst>
            </p:cNvPr>
            <p:cNvSpPr txBox="1"/>
            <p:nvPr/>
          </p:nvSpPr>
          <p:spPr>
            <a:xfrm>
              <a:off x="1879622" y="2781481"/>
              <a:ext cx="3007685" cy="40011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dirty="0">
                  <a:sym typeface="+mn-ea"/>
                </a:rPr>
                <a:t>One-way functions exist</a:t>
              </a:r>
              <a:endParaRPr lang="en-US" sz="2000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907934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>
          <a:xfrm>
            <a:off x="713641" y="406875"/>
            <a:ext cx="10851941" cy="55399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en-GB" sz="3000" b="1" dirty="0">
                <a:latin typeface="Calisto MT" panose="02040603050505030304" pitchFamily="18" charset="0"/>
                <a:sym typeface="+mn-ea"/>
              </a:rPr>
              <a:t>Symmetry of Information and One-Way Functions</a:t>
            </a:r>
            <a:endParaRPr lang="en-US" altLang="en-GB" sz="3000" b="1" dirty="0">
              <a:latin typeface="Calisto MT" panose="02040603050505030304" pitchFamily="18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9D9B660-2140-1D2F-04F9-E97296B1B208}"/>
              </a:ext>
            </a:extLst>
          </p:cNvPr>
          <p:cNvGrpSpPr/>
          <p:nvPr/>
        </p:nvGrpSpPr>
        <p:grpSpPr>
          <a:xfrm>
            <a:off x="991811" y="1760067"/>
            <a:ext cx="6540500" cy="2484833"/>
            <a:chOff x="1057125" y="1988667"/>
            <a:chExt cx="6540500" cy="2484833"/>
          </a:xfrm>
        </p:grpSpPr>
        <p:sp>
          <p:nvSpPr>
            <p:cNvPr id="9" name="TextBox 39">
              <a:extLst>
                <a:ext uri="{FF2B5EF4-FFF2-40B4-BE49-F238E27FC236}">
                  <a16:creationId xmlns:a16="http://schemas.microsoft.com/office/drawing/2014/main" id="{452D9AA2-3890-3D25-9D9A-F35FD0149781}"/>
                </a:ext>
              </a:extLst>
            </p:cNvPr>
            <p:cNvSpPr txBox="1"/>
            <p:nvPr/>
          </p:nvSpPr>
          <p:spPr>
            <a:xfrm>
              <a:off x="1057125" y="1988667"/>
              <a:ext cx="65405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100" b="1" u="sng" dirty="0"/>
                <a:t>Theorem</a:t>
              </a:r>
              <a:r>
                <a:rPr lang="en-US" sz="2100" b="1" dirty="0"/>
                <a:t> </a:t>
              </a:r>
              <a:r>
                <a:rPr lang="en-US" sz="2100" dirty="0">
                  <a:solidFill>
                    <a:schemeClr val="accent1"/>
                  </a:solidFill>
                  <a:latin typeface="Calibri (Body)"/>
                </a:rPr>
                <a:t>[</a:t>
              </a:r>
              <a:r>
                <a:rPr lang="en-GB" sz="2100" b="0" i="0" dirty="0">
                  <a:solidFill>
                    <a:schemeClr val="accent1"/>
                  </a:solidFill>
                  <a:effectLst/>
                  <a:latin typeface="Calibri (Body)"/>
                </a:rPr>
                <a:t>Longpré-Watanabe’95</a:t>
              </a:r>
              <a:r>
                <a:rPr lang="en-US" sz="2100" dirty="0">
                  <a:solidFill>
                    <a:schemeClr val="accent1"/>
                  </a:solidFill>
                  <a:latin typeface="Calibri (Body)"/>
                </a:rPr>
                <a:t>]:</a:t>
              </a:r>
              <a:endParaRPr lang="en-GB" sz="2100" dirty="0">
                <a:solidFill>
                  <a:schemeClr val="accent1"/>
                </a:solidFill>
                <a:latin typeface="Calibri (Body)"/>
              </a:endParaRPr>
            </a:p>
          </p:txBody>
        </p:sp>
        <p:sp>
          <p:nvSpPr>
            <p:cNvPr id="14" name="Arrow: Right 1">
              <a:extLst>
                <a:ext uri="{FF2B5EF4-FFF2-40B4-BE49-F238E27FC236}">
                  <a16:creationId xmlns:a16="http://schemas.microsoft.com/office/drawing/2014/main" id="{213F4D7D-A291-B299-37A3-33DF06D77112}"/>
                </a:ext>
              </a:extLst>
            </p:cNvPr>
            <p:cNvSpPr/>
            <p:nvPr/>
          </p:nvSpPr>
          <p:spPr>
            <a:xfrm>
              <a:off x="5134721" y="2863697"/>
              <a:ext cx="870476" cy="290830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" name="TextBox 17">
              <a:extLst>
                <a:ext uri="{FF2B5EF4-FFF2-40B4-BE49-F238E27FC236}">
                  <a16:creationId xmlns:a16="http://schemas.microsoft.com/office/drawing/2014/main" id="{7CFA04F2-BC80-6AAE-AD2B-8633AE79033C}"/>
                </a:ext>
              </a:extLst>
            </p:cNvPr>
            <p:cNvSpPr txBox="1"/>
            <p:nvPr/>
          </p:nvSpPr>
          <p:spPr>
            <a:xfrm>
              <a:off x="1879622" y="2781481"/>
              <a:ext cx="3007685" cy="40011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dirty="0">
                  <a:sym typeface="+mn-ea"/>
                </a:rPr>
                <a:t>One-way functions exist</a:t>
              </a:r>
              <a:endParaRPr lang="en-US" sz="2000" dirty="0">
                <a:solidFill>
                  <a:srgbClr val="C00000"/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D4BB685-9E33-35BB-D576-2D5FA94961A4}"/>
                </a:ext>
              </a:extLst>
            </p:cNvPr>
            <p:cNvSpPr txBox="1"/>
            <p:nvPr/>
          </p:nvSpPr>
          <p:spPr>
            <a:xfrm>
              <a:off x="5364958" y="3611726"/>
              <a:ext cx="54613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000" b="1" dirty="0">
                  <a:solidFill>
                    <a:srgbClr val="FF0000"/>
                  </a:solidFill>
                  <a:latin typeface="Adobe Devanagari" panose="02040503050201020203" pitchFamily="18" charset="0"/>
                  <a:cs typeface="Adobe Devanagari" panose="02040503050201020203" pitchFamily="18" charset="0"/>
                </a:rPr>
                <a:t>?</a:t>
              </a:r>
              <a:endParaRPr lang="en-GB" sz="5000" b="1" dirty="0">
                <a:solidFill>
                  <a:srgbClr val="FF0000"/>
                </a:solidFill>
                <a:latin typeface="Adobe Devanagari" panose="02040503050201020203" pitchFamily="18" charset="0"/>
                <a:cs typeface="Adobe Devanagari" panose="02040503050201020203" pitchFamily="18" charset="0"/>
              </a:endParaRPr>
            </a:p>
          </p:txBody>
        </p:sp>
        <p:sp>
          <p:nvSpPr>
            <p:cNvPr id="23" name="Arrow: Right 1">
              <a:extLst>
                <a:ext uri="{FF2B5EF4-FFF2-40B4-BE49-F238E27FC236}">
                  <a16:creationId xmlns:a16="http://schemas.microsoft.com/office/drawing/2014/main" id="{5B2CC950-0F16-0446-8F8D-7D8873A3761C}"/>
                </a:ext>
              </a:extLst>
            </p:cNvPr>
            <p:cNvSpPr/>
            <p:nvPr/>
          </p:nvSpPr>
          <p:spPr>
            <a:xfrm rot="10800000">
              <a:off x="5134721" y="3466311"/>
              <a:ext cx="870476" cy="290830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17">
                <a:extLst>
                  <a:ext uri="{FF2B5EF4-FFF2-40B4-BE49-F238E27FC236}">
                    <a16:creationId xmlns:a16="http://schemas.microsoft.com/office/drawing/2014/main" id="{86CE7731-421B-FED4-5B64-E1A8C87872F4}"/>
                  </a:ext>
                </a:extLst>
              </p:cNvPr>
              <p:cNvSpPr txBox="1"/>
              <p:nvPr/>
            </p:nvSpPr>
            <p:spPr>
              <a:xfrm>
                <a:off x="6131388" y="2562707"/>
                <a:ext cx="4019268" cy="41529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000" dirty="0">
                    <a:solidFill>
                      <a:schemeClr val="tx1"/>
                    </a:solidFill>
                    <a:latin typeface="Calibri (Body)"/>
                    <a:cs typeface="Cambria Math" panose="02040503050406030204" pitchFamily="18" charset="0"/>
                  </a:rPr>
                  <a:t>No symmetry of </a:t>
                </a:r>
                <a:r>
                  <a:rPr lang="en-US" sz="2000" dirty="0">
                    <a:latin typeface="Calibri (Body)"/>
                    <a:cs typeface="Cambria Math" panose="02040503050406030204" pitchFamily="18" charset="0"/>
                  </a:rPr>
                  <a:t>information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K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endParaRPr lang="en-US" sz="2000" dirty="0">
                  <a:solidFill>
                    <a:schemeClr val="tx1"/>
                  </a:solidFill>
                  <a:latin typeface="Calibri (Body)"/>
                  <a:cs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17">
                <a:extLst>
                  <a:ext uri="{FF2B5EF4-FFF2-40B4-BE49-F238E27FC236}">
                    <a16:creationId xmlns:a16="http://schemas.microsoft.com/office/drawing/2014/main" id="{86CE7731-421B-FED4-5B64-E1A8C87872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1388" y="2562707"/>
                <a:ext cx="4019268" cy="415290"/>
              </a:xfrm>
              <a:prstGeom prst="rect">
                <a:avLst/>
              </a:prstGeom>
              <a:blipFill>
                <a:blip r:embed="rId3"/>
                <a:stretch>
                  <a:fillRect t="-5634" b="-1831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58290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12773-3C95-4044-7B08-3C6FEF05B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Overview</a:t>
            </a:r>
            <a:endParaRPr lang="en-GB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4567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>
          <a:xfrm>
            <a:off x="713641" y="406875"/>
            <a:ext cx="10851941" cy="6001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en-GB" sz="3300" b="1" dirty="0">
                <a:latin typeface="Calisto MT" panose="02040603050505030304" pitchFamily="18" charset="0"/>
                <a:sym typeface="+mn-ea"/>
              </a:rPr>
              <a:t>One-Way Functions</a:t>
            </a:r>
            <a:endParaRPr lang="en-US" altLang="en-GB" sz="3300" b="1" dirty="0">
              <a:latin typeface="Calisto MT" panose="02040603050505030304" pitchFamily="18" charset="0"/>
            </a:endParaRPr>
          </a:p>
        </p:txBody>
      </p:sp>
      <p:sp>
        <p:nvSpPr>
          <p:cNvPr id="9" name="TextBox 39">
            <a:extLst>
              <a:ext uri="{FF2B5EF4-FFF2-40B4-BE49-F238E27FC236}">
                <a16:creationId xmlns:a16="http://schemas.microsoft.com/office/drawing/2014/main" id="{452D9AA2-3890-3D25-9D9A-F35FD0149781}"/>
              </a:ext>
            </a:extLst>
          </p:cNvPr>
          <p:cNvSpPr txBox="1"/>
          <p:nvPr/>
        </p:nvSpPr>
        <p:spPr>
          <a:xfrm>
            <a:off x="991811" y="1760067"/>
            <a:ext cx="99646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u="sng" dirty="0"/>
              <a:t>Definition</a:t>
            </a:r>
            <a:r>
              <a:rPr lang="en-US" sz="2100" b="1" dirty="0"/>
              <a:t> </a:t>
            </a:r>
            <a:r>
              <a:rPr lang="en-US" sz="2100" dirty="0">
                <a:latin typeface="Calibri (Body)"/>
              </a:rPr>
              <a:t>(</a:t>
            </a:r>
            <a:r>
              <a:rPr lang="en-GB" sz="2100" i="0" dirty="0">
                <a:effectLst/>
                <a:latin typeface="Calibri (Body)"/>
              </a:rPr>
              <a:t>One-Way Functions</a:t>
            </a:r>
            <a:r>
              <a:rPr lang="en-US" sz="2100" i="0" dirty="0">
                <a:effectLst/>
                <a:latin typeface="Calibri (Body)"/>
              </a:rPr>
              <a:t>)</a:t>
            </a:r>
            <a:r>
              <a:rPr lang="en-US" sz="2100" dirty="0">
                <a:latin typeface="Calibri (Body)"/>
              </a:rPr>
              <a:t>:</a:t>
            </a:r>
          </a:p>
          <a:p>
            <a:endParaRPr lang="en-US" sz="2100" b="1" dirty="0">
              <a:latin typeface="Calibri (Body)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17">
                <a:extLst>
                  <a:ext uri="{FF2B5EF4-FFF2-40B4-BE49-F238E27FC236}">
                    <a16:creationId xmlns:a16="http://schemas.microsoft.com/office/drawing/2014/main" id="{D0E07F87-9E5F-4D97-5564-E0A3D8510B2F}"/>
                  </a:ext>
                </a:extLst>
              </p:cNvPr>
              <p:cNvSpPr txBox="1"/>
              <p:nvPr/>
            </p:nvSpPr>
            <p:spPr>
              <a:xfrm>
                <a:off x="1944437" y="2447559"/>
                <a:ext cx="8303126" cy="147245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000" dirty="0">
                    <a:latin typeface="Calibri (Body)"/>
                  </a:rPr>
                  <a:t>An efficiently computable function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000" dirty="0">
                    <a:latin typeface="Calibri (Body)"/>
                  </a:rPr>
                  <a:t> is a one-way function if for every </a:t>
                </a:r>
                <a:r>
                  <a:rPr lang="en-US" sz="2000" dirty="0">
                    <a:solidFill>
                      <a:srgbClr val="C00000"/>
                    </a:solidFill>
                    <a:latin typeface="Calibri (Body)"/>
                  </a:rPr>
                  <a:t>probabilistic </a:t>
                </a:r>
                <a:r>
                  <a:rPr lang="en-US" sz="2000" dirty="0">
                    <a:latin typeface="Calibri (Body)"/>
                  </a:rPr>
                  <a:t>polynomial-time algorithm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000" dirty="0">
                    <a:latin typeface="Calibri (Body)"/>
                  </a:rPr>
                  <a:t>,</a:t>
                </a:r>
              </a:p>
              <a:p>
                <a:endParaRPr lang="en-US" sz="2000" dirty="0">
                  <a:latin typeface="Calibri (Body)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e>
                            <m:lim>
                              <m:r>
                                <a:rPr lang="en-US" sz="200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00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∼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sz="20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d>
                            </m:e>
                          </m:d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≤1/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(1)</m:t>
                              </m:r>
                            </m:sup>
                          </m:sSup>
                        </m:e>
                      </m:func>
                    </m:oMath>
                  </m:oMathPara>
                </a14:m>
                <a:endParaRPr lang="en-GB" sz="2000" dirty="0">
                  <a:latin typeface="Calibri (Body)"/>
                </a:endParaRPr>
              </a:p>
            </p:txBody>
          </p:sp>
        </mc:Choice>
        <mc:Fallback xmlns="">
          <p:sp>
            <p:nvSpPr>
              <p:cNvPr id="6" name="TextBox 17">
                <a:extLst>
                  <a:ext uri="{FF2B5EF4-FFF2-40B4-BE49-F238E27FC236}">
                    <a16:creationId xmlns:a16="http://schemas.microsoft.com/office/drawing/2014/main" id="{D0E07F87-9E5F-4D97-5564-E0A3D8510B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4437" y="2447559"/>
                <a:ext cx="8303126" cy="1472454"/>
              </a:xfrm>
              <a:prstGeom prst="rect">
                <a:avLst/>
              </a:prstGeom>
              <a:blipFill>
                <a:blip r:embed="rId3"/>
                <a:stretch>
                  <a:fillRect l="-733" t="-2058" r="-14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93529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>
          <a:xfrm>
            <a:off x="713641" y="406875"/>
            <a:ext cx="10851941" cy="6001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en-GB" sz="3300" b="1" dirty="0">
                <a:latin typeface="Calisto MT" panose="02040603050505030304" pitchFamily="18" charset="0"/>
                <a:sym typeface="+mn-ea"/>
              </a:rPr>
              <a:t>One-Way Functions</a:t>
            </a:r>
            <a:endParaRPr lang="en-US" altLang="en-GB" sz="3300" b="1" dirty="0">
              <a:latin typeface="Calisto MT" panose="02040603050505030304" pitchFamily="18" charset="0"/>
            </a:endParaRPr>
          </a:p>
        </p:txBody>
      </p:sp>
      <p:sp>
        <p:nvSpPr>
          <p:cNvPr id="9" name="TextBox 39">
            <a:extLst>
              <a:ext uri="{FF2B5EF4-FFF2-40B4-BE49-F238E27FC236}">
                <a16:creationId xmlns:a16="http://schemas.microsoft.com/office/drawing/2014/main" id="{452D9AA2-3890-3D25-9D9A-F35FD0149781}"/>
              </a:ext>
            </a:extLst>
          </p:cNvPr>
          <p:cNvSpPr txBox="1"/>
          <p:nvPr/>
        </p:nvSpPr>
        <p:spPr>
          <a:xfrm>
            <a:off x="991811" y="1760067"/>
            <a:ext cx="99646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u="sng" dirty="0"/>
              <a:t>Definition</a:t>
            </a:r>
            <a:r>
              <a:rPr lang="en-US" sz="2100" b="1" dirty="0"/>
              <a:t> </a:t>
            </a:r>
            <a:r>
              <a:rPr lang="en-US" sz="2100" dirty="0">
                <a:latin typeface="Calibri (Body)"/>
              </a:rPr>
              <a:t>(</a:t>
            </a:r>
            <a:r>
              <a:rPr lang="en-GB" sz="2100" i="0" dirty="0">
                <a:effectLst/>
                <a:latin typeface="Calibri (Body)"/>
              </a:rPr>
              <a:t>One-Way Functions</a:t>
            </a:r>
            <a:r>
              <a:rPr lang="en-US" sz="2100" i="0" dirty="0">
                <a:effectLst/>
                <a:latin typeface="Calibri (Body)"/>
              </a:rPr>
              <a:t>)</a:t>
            </a:r>
            <a:r>
              <a:rPr lang="en-US" sz="2100" dirty="0">
                <a:latin typeface="Calibri (Body)"/>
              </a:rPr>
              <a:t>:</a:t>
            </a:r>
          </a:p>
          <a:p>
            <a:endParaRPr lang="en-US" sz="2100" b="1" dirty="0">
              <a:latin typeface="Calibri (Body)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17">
                <a:extLst>
                  <a:ext uri="{FF2B5EF4-FFF2-40B4-BE49-F238E27FC236}">
                    <a16:creationId xmlns:a16="http://schemas.microsoft.com/office/drawing/2014/main" id="{D0E07F87-9E5F-4D97-5564-E0A3D8510B2F}"/>
                  </a:ext>
                </a:extLst>
              </p:cNvPr>
              <p:cNvSpPr txBox="1"/>
              <p:nvPr/>
            </p:nvSpPr>
            <p:spPr>
              <a:xfrm>
                <a:off x="1944437" y="2447559"/>
                <a:ext cx="8303126" cy="147245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000" dirty="0">
                    <a:latin typeface="Calibri (Body)"/>
                  </a:rPr>
                  <a:t>An efficiently computable function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000" dirty="0">
                    <a:latin typeface="Calibri (Body)"/>
                  </a:rPr>
                  <a:t> is a one-way function if for every </a:t>
                </a:r>
                <a:r>
                  <a:rPr lang="en-US" sz="2000" dirty="0">
                    <a:solidFill>
                      <a:srgbClr val="C00000"/>
                    </a:solidFill>
                    <a:latin typeface="Calibri (Body)"/>
                  </a:rPr>
                  <a:t>probabilistic </a:t>
                </a:r>
                <a:r>
                  <a:rPr lang="en-US" sz="2000" dirty="0">
                    <a:latin typeface="Calibri (Body)"/>
                  </a:rPr>
                  <a:t>polynomial-time algorithm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000" dirty="0">
                    <a:latin typeface="Calibri (Body)"/>
                  </a:rPr>
                  <a:t>,</a:t>
                </a:r>
              </a:p>
              <a:p>
                <a:endParaRPr lang="en-US" sz="2000" dirty="0">
                  <a:latin typeface="Calibri (Body)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e>
                            <m:lim>
                              <m:r>
                                <a:rPr lang="en-US" sz="200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00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∼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sz="20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d>
                            </m:e>
                          </m:d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≤1/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(1)</m:t>
                              </m:r>
                            </m:sup>
                          </m:sSup>
                        </m:e>
                      </m:func>
                    </m:oMath>
                  </m:oMathPara>
                </a14:m>
                <a:endParaRPr lang="en-GB" sz="2000" dirty="0">
                  <a:latin typeface="Calibri (Body)"/>
                </a:endParaRPr>
              </a:p>
            </p:txBody>
          </p:sp>
        </mc:Choice>
        <mc:Fallback xmlns="">
          <p:sp>
            <p:nvSpPr>
              <p:cNvPr id="6" name="TextBox 17">
                <a:extLst>
                  <a:ext uri="{FF2B5EF4-FFF2-40B4-BE49-F238E27FC236}">
                    <a16:creationId xmlns:a16="http://schemas.microsoft.com/office/drawing/2014/main" id="{D0E07F87-9E5F-4D97-5564-E0A3D8510B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4437" y="2447559"/>
                <a:ext cx="8303126" cy="1472454"/>
              </a:xfrm>
              <a:prstGeom prst="rect">
                <a:avLst/>
              </a:prstGeom>
              <a:blipFill>
                <a:blip r:embed="rId3"/>
                <a:stretch>
                  <a:fillRect l="-733" t="-2058" r="-14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16889D5-CF1E-8600-1216-D8C1DC95B71C}"/>
                  </a:ext>
                </a:extLst>
              </p:cNvPr>
              <p:cNvSpPr txBox="1"/>
              <p:nvPr/>
            </p:nvSpPr>
            <p:spPr>
              <a:xfrm>
                <a:off x="1944437" y="5093216"/>
                <a:ext cx="8548915" cy="967957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schemeClr val="accent2"/>
                    </a:solidFill>
                  </a:rPr>
                  <a:t>Average-case </a:t>
                </a:r>
                <a:r>
                  <a:rPr lang="en-US" sz="2000" dirty="0"/>
                  <a:t>symmetry of information? --- Consider “average” pairs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2000" dirty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srgbClr val="C00000"/>
                    </a:solidFill>
                  </a:rPr>
                  <a:t>Probabilistic</a:t>
                </a:r>
                <a:r>
                  <a:rPr lang="en-US" sz="2000" dirty="0"/>
                  <a:t> versions of time-bounded Kolmogorov complexity?</a:t>
                </a:r>
                <a:endParaRPr lang="en-GB" sz="20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16889D5-CF1E-8600-1216-D8C1DC95B7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4437" y="5093216"/>
                <a:ext cx="8548915" cy="967957"/>
              </a:xfrm>
              <a:prstGeom prst="rect">
                <a:avLst/>
              </a:prstGeom>
              <a:blipFill>
                <a:blip r:embed="rId4"/>
                <a:stretch>
                  <a:fillRect l="-570" b="-10000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A60C164A-268D-CF62-AB92-F357688B5358}"/>
              </a:ext>
            </a:extLst>
          </p:cNvPr>
          <p:cNvSpPr txBox="1"/>
          <p:nvPr/>
        </p:nvSpPr>
        <p:spPr>
          <a:xfrm>
            <a:off x="991811" y="4464132"/>
            <a:ext cx="385482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/>
              <a:t>Two key points:</a:t>
            </a:r>
            <a:endParaRPr lang="en-GB" sz="2100" b="1" dirty="0"/>
          </a:p>
        </p:txBody>
      </p:sp>
    </p:spTree>
    <p:extLst>
      <p:ext uri="{BB962C8B-B14F-4D97-AF65-F5344CB8AC3E}">
        <p14:creationId xmlns:p14="http://schemas.microsoft.com/office/powerpoint/2010/main" val="36153065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>
          <a:xfrm>
            <a:off x="713642" y="406875"/>
            <a:ext cx="10764716" cy="55399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en-GB" sz="3000" b="1" dirty="0">
                <a:latin typeface="Calisto MT" panose="02040603050505030304" pitchFamily="18" charset="0"/>
              </a:rPr>
              <a:t>Probabilistic Versions of Kolmogorov Complexity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A510595-0880-750E-0D96-78A3B71D1F10}"/>
              </a:ext>
            </a:extLst>
          </p:cNvPr>
          <p:cNvGrpSpPr/>
          <p:nvPr/>
        </p:nvGrpSpPr>
        <p:grpSpPr>
          <a:xfrm>
            <a:off x="1216931" y="1589661"/>
            <a:ext cx="9940925" cy="1747917"/>
            <a:chOff x="925829" y="1652744"/>
            <a:chExt cx="9940925" cy="174791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6">
                  <a:extLst>
                    <a:ext uri="{FF2B5EF4-FFF2-40B4-BE49-F238E27FC236}">
                      <a16:creationId xmlns:a16="http://schemas.microsoft.com/office/drawing/2014/main" id="{5AB7D505-3232-C0D1-D87C-2924F4366C85}"/>
                    </a:ext>
                  </a:extLst>
                </p:cNvPr>
                <p:cNvSpPr txBox="1"/>
                <p:nvPr/>
              </p:nvSpPr>
              <p:spPr>
                <a:xfrm>
                  <a:off x="1228905" y="3031329"/>
                  <a:ext cx="9367158" cy="369332"/>
                </a:xfrm>
                <a:prstGeom prst="rect">
                  <a:avLst/>
                </a:prstGeom>
                <a:noFill/>
                <a:ln>
                  <a:solidFill>
                    <a:schemeClr val="bg1"/>
                  </a:solidFill>
                </a:ln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dirty="0"/>
                    <a:t>There exists a </a:t>
                  </a:r>
                  <a:r>
                    <a:rPr lang="en-US" b="1" dirty="0">
                      <a:solidFill>
                        <a:srgbClr val="7030A0"/>
                      </a:solidFill>
                    </a:rPr>
                    <a:t>fixed</a:t>
                  </a:r>
                  <a:r>
                    <a:rPr lang="en-US" dirty="0">
                      <a:solidFill>
                        <a:srgbClr val="7030A0"/>
                      </a:solidFill>
                    </a:rPr>
                    <a:t> </a:t>
                  </a:r>
                  <a:r>
                    <a:rPr lang="en-US" dirty="0"/>
                    <a:t>small (randomized) program that outputs </a:t>
                  </a:r>
                  <a14:m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𝑥</m:t>
                      </m:r>
                    </m:oMath>
                  </a14:m>
                  <a:r>
                    <a:rPr lang="en-GB" dirty="0"/>
                    <a:t> </a:t>
                  </a:r>
                  <a:r>
                    <a:rPr lang="en-GB" b="1" dirty="0" err="1">
                      <a:solidFill>
                        <a:srgbClr val="7030A0"/>
                      </a:solidFill>
                    </a:rPr>
                    <a:t>w.h.p</a:t>
                  </a:r>
                  <a:r>
                    <a:rPr lang="en-GB" b="1" dirty="0">
                      <a:solidFill>
                        <a:srgbClr val="7030A0"/>
                      </a:solidFill>
                    </a:rPr>
                    <a:t> over its internal randomness</a:t>
                  </a:r>
                </a:p>
              </p:txBody>
            </p:sp>
          </mc:Choice>
          <mc:Fallback xmlns="">
            <p:sp>
              <p:nvSpPr>
                <p:cNvPr id="16" name="TextBox 16">
                  <a:extLst>
                    <a:ext uri="{FF2B5EF4-FFF2-40B4-BE49-F238E27FC236}">
                      <a16:creationId xmlns:a16="http://schemas.microsoft.com/office/drawing/2014/main" id="{5AB7D505-3232-C0D1-D87C-2924F4366C8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28905" y="3031329"/>
                  <a:ext cx="9367158" cy="369332"/>
                </a:xfrm>
                <a:prstGeom prst="rect">
                  <a:avLst/>
                </a:prstGeom>
                <a:blipFill>
                  <a:blip r:embed="rId3"/>
                  <a:stretch>
                    <a:fillRect l="-455" t="-7937" r="-520" b="-22222"/>
                  </a:stretch>
                </a:blipFill>
                <a:ln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A5B1F679-966E-5AE1-8BC0-3F4A5762EF5D}"/>
                </a:ext>
              </a:extLst>
            </p:cNvPr>
            <p:cNvGrpSpPr/>
            <p:nvPr/>
          </p:nvGrpSpPr>
          <p:grpSpPr>
            <a:xfrm>
              <a:off x="925829" y="1652744"/>
              <a:ext cx="9940925" cy="1155065"/>
              <a:chOff x="2678" y="7708"/>
              <a:chExt cx="15655" cy="181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TextBox 17">
                    <a:extLst>
                      <a:ext uri="{FF2B5EF4-FFF2-40B4-BE49-F238E27FC236}">
                        <a16:creationId xmlns:a16="http://schemas.microsoft.com/office/drawing/2014/main" id="{DCDDE746-A61C-DABB-8EA2-7D9B0C54FE3E}"/>
                      </a:ext>
                    </a:extLst>
                  </p:cNvPr>
                  <p:cNvSpPr txBox="1"/>
                  <p:nvPr/>
                </p:nvSpPr>
                <p:spPr>
                  <a:xfrm>
                    <a:off x="2729" y="8629"/>
                    <a:ext cx="15604" cy="898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sz="2000" b="1" i="1" dirty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000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Century Gothic" panose="020B0502020202020204" charset="0"/>
                                  <a:sym typeface="+mn-ea"/>
                                </a:rPr>
                                <m:t>rK</m:t>
                              </m:r>
                            </m:e>
                            <m:sup>
                              <m:r>
                                <a:rPr lang="en-US" sz="2000" i="1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CA" sz="2000" i="1" dirty="0">
                              <a:latin typeface="Cambria Math" panose="02040503050406030204" pitchFamily="18" charset="0"/>
                            </a:rPr>
                            <m:t>=</m:t>
                          </m:r>
                          <m:func>
                            <m:func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 dirty="0">
                                      <a:latin typeface="Cambria Math" panose="02040503050406030204" pitchFamily="18" charset="0"/>
                                    </a:rPr>
                                    <m:t>min</m:t>
                                  </m:r>
                                </m:e>
                                <m:lim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lim>
                              </m:limLow>
                            </m:fName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 :∃ </m:t>
                                  </m:r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d>
                                    <m:dPr>
                                      <m:ctrlP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sz="2000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i="1" dirty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d>
                                    </m:e>
                                  </m:d>
                                  <m:r>
                                    <a:rPr lang="en-US" sz="2000" dirty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000" dirty="0">
                                      <a:latin typeface="Cambria Math" panose="02040503050406030204" pitchFamily="18" charset="0"/>
                                    </a:rPr>
                                    <m:t>time</m:t>
                                  </m:r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000" dirty="0">
                                      <a:latin typeface="Cambria Math" panose="02040503050406030204" pitchFamily="18" charset="0"/>
                                    </a:rPr>
                                    <m:t>program</m:t>
                                  </m:r>
                                  <m:r>
                                    <a:rPr lang="en-US" sz="2000" dirty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𝑀</m:t>
                                  </m:r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∈</m:t>
                                  </m:r>
                                  <m:sSup>
                                    <m:sSupPr>
                                      <m:ctrlPr>
                                        <a:rPr lang="en-US" sz="2000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{"/>
                                          <m:endChr m:val="}"/>
                                          <m:ctrlPr>
                                            <a:rPr lang="en-US" sz="2000" i="1" dirty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i="1" dirty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  <m:r>
                                            <a:rPr lang="en-US" sz="2000" i="1" dirty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sz="2000" i="1" dirty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000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</m:t>
                                      </m:r>
                                    </m:sup>
                                  </m:sSup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000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s</m:t>
                                  </m:r>
                                  <m:r>
                                    <a:rPr lang="en-US" sz="2000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.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000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t</m:t>
                                  </m:r>
                                  <m:r>
                                    <a:rPr lang="en-US" sz="2000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. </m:t>
                                  </m:r>
                                  <m:func>
                                    <m:funcPr>
                                      <m:ctrlP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limLow>
                                        <m:limLowPr>
                                          <m:ctrlPr>
                                            <a:rPr lang="en-US" sz="2000" b="1" i="1" dirty="0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limLowPr>
                                        <m:e>
                                          <m:r>
                                            <a:rPr lang="en-US" sz="2000" b="1" i="1" dirty="0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𝐏𝐫</m:t>
                                          </m:r>
                                        </m:e>
                                        <m:lim>
                                          <m:r>
                                            <a:rPr lang="en-US" sz="2000" b="1" dirty="0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𝐫𝐚𝐧𝐝𝐨𝐦𝐧𝐞𝐬𝐬</m:t>
                                          </m:r>
                                          <m:r>
                                            <a:rPr lang="en-US" sz="2000" b="1" dirty="0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  <m:r>
                                            <a:rPr lang="en-US" sz="2000" b="1" dirty="0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𝐨𝐟</m:t>
                                          </m:r>
                                          <m:r>
                                            <a:rPr lang="en-US" sz="2000" b="1" dirty="0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  <m:r>
                                            <a:rPr lang="en-US" sz="2000" b="1" i="1" dirty="0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𝑴</m:t>
                                          </m:r>
                                        </m:lim>
                                      </m:limLow>
                                    </m:fName>
                                    <m:e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en-US" sz="2000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i="1" dirty="0">
                                              <a:latin typeface="Cambria Math" panose="02040503050406030204" pitchFamily="18" charset="0"/>
                                            </a:rPr>
                                            <m:t>𝑀</m:t>
                                          </m:r>
                                          <m:r>
                                            <a:rPr lang="en-US" sz="2000" dirty="0">
                                              <a:latin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000" dirty="0" smtClean="0">
                                              <a:latin typeface="Cambria Math" panose="02040503050406030204" pitchFamily="18" charset="0"/>
                                            </a:rPr>
                                            <m:t>output</m:t>
                                          </m:r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000" dirty="0">
                                              <a:latin typeface="Cambria Math" panose="02040503050406030204" pitchFamily="18" charset="0"/>
                                            </a:rPr>
                                            <m:t>s</m:t>
                                          </m:r>
                                          <m:r>
                                            <a:rPr lang="en-US" sz="2000" i="1" dirty="0">
                                              <a:latin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  <m:r>
                                            <a:rPr lang="en-US" sz="2000" i="1" dirty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d>
                                    </m:e>
                                  </m:func>
                                  <m:r>
                                    <a:rPr lang="en-US" sz="2000" b="1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≥</m:t>
                                  </m:r>
                                  <m:box>
                                    <m:boxPr>
                                      <m:ctrlPr>
                                        <a:rPr lang="en-US" sz="2000" b="1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boxPr>
                                    <m:e>
                                      <m:argPr>
                                        <m:argSz m:val="-1"/>
                                      </m:argPr>
                                      <m:f>
                                        <m:fPr>
                                          <m:ctrlPr>
                                            <a:rPr lang="en-US" sz="2000" b="1" i="1" dirty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2000" b="1" i="1" dirty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𝟐</m:t>
                                          </m:r>
                                        </m:num>
                                        <m:den>
                                          <m:r>
                                            <a:rPr lang="en-US" sz="2000" b="1" i="1" dirty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𝟑</m:t>
                                          </m:r>
                                        </m:den>
                                      </m:f>
                                    </m:e>
                                  </m:box>
                                </m:e>
                              </m:d>
                            </m:e>
                          </m:func>
                        </m:oMath>
                      </m:oMathPara>
                    </a14:m>
                    <a:endParaRPr lang="en-GB" sz="2000" dirty="0"/>
                  </a:p>
                </p:txBody>
              </p:sp>
            </mc:Choice>
            <mc:Fallback xmlns="">
              <p:sp>
                <p:nvSpPr>
                  <p:cNvPr id="23" name="TextBox 17">
                    <a:extLst>
                      <a:ext uri="{FF2B5EF4-FFF2-40B4-BE49-F238E27FC236}">
                        <a16:creationId xmlns:a16="http://schemas.microsoft.com/office/drawing/2014/main" id="{DCDDE746-A61C-DABB-8EA2-7D9B0C54FE3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29" y="8629"/>
                    <a:ext cx="15604" cy="898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TextBox 23">
                    <a:extLst>
                      <a:ext uri="{FF2B5EF4-FFF2-40B4-BE49-F238E27FC236}">
                        <a16:creationId xmlns:a16="http://schemas.microsoft.com/office/drawing/2014/main" id="{DAA6B7E6-5B9C-3C3D-ECDC-FD23F19781C6}"/>
                      </a:ext>
                    </a:extLst>
                  </p:cNvPr>
                  <p:cNvSpPr txBox="1"/>
                  <p:nvPr/>
                </p:nvSpPr>
                <p:spPr>
                  <a:xfrm>
                    <a:off x="2678" y="7708"/>
                    <a:ext cx="13465" cy="67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100" u="sng" dirty="0">
                        <a:solidFill>
                          <a:srgbClr val="7030A0"/>
                        </a:solidFill>
                      </a:rPr>
                      <a:t>Randomized</a:t>
                    </a:r>
                    <a:r>
                      <a:rPr lang="en-US" sz="2100" u="sng" dirty="0">
                        <a:solidFill>
                          <a:srgbClr val="00B050"/>
                        </a:solidFill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2100" i="1" u="sng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oMath>
                    </a14:m>
                    <a:r>
                      <a:rPr lang="en-US" sz="2100" u="sng" dirty="0">
                        <a:solidFill>
                          <a:schemeClr val="tx1"/>
                        </a:solidFill>
                      </a:rPr>
                      <a:t>-time-bounded </a:t>
                    </a:r>
                    <a:r>
                      <a:rPr lang="en-US" sz="2100" u="sng" dirty="0"/>
                      <a:t>Kolmogorov complexity:</a:t>
                    </a:r>
                    <a:endParaRPr lang="en-GB" sz="2100" u="sng" dirty="0"/>
                  </a:p>
                </p:txBody>
              </p:sp>
            </mc:Choice>
            <mc:Fallback xmlns="">
              <p:sp>
                <p:nvSpPr>
                  <p:cNvPr id="24" name="TextBox 23">
                    <a:extLst>
                      <a:ext uri="{FF2B5EF4-FFF2-40B4-BE49-F238E27FC236}">
                        <a16:creationId xmlns:a16="http://schemas.microsoft.com/office/drawing/2014/main" id="{DAA6B7E6-5B9C-3C3D-ECDC-FD23F19781C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678" y="7708"/>
                    <a:ext cx="13465" cy="679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856" t="-8451" b="-22535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2" name="さいころ">
            <a:extLst>
              <a:ext uri="{FF2B5EF4-FFF2-40B4-BE49-F238E27FC236}">
                <a16:creationId xmlns:a16="http://schemas.microsoft.com/office/drawing/2014/main" id="{1ADD3FDB-C2D8-A280-A123-89B243AA3618}"/>
              </a:ext>
            </a:extLst>
          </p:cNvPr>
          <p:cNvSpPr/>
          <p:nvPr/>
        </p:nvSpPr>
        <p:spPr>
          <a:xfrm rot="1423537">
            <a:off x="10801298" y="318827"/>
            <a:ext cx="763523" cy="889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29" extrusionOk="0">
                <a:moveTo>
                  <a:pt x="10799" y="0"/>
                </a:moveTo>
                <a:cubicBezTo>
                  <a:pt x="10349" y="0"/>
                  <a:pt x="9901" y="98"/>
                  <a:pt x="9496" y="293"/>
                </a:cubicBezTo>
                <a:lnTo>
                  <a:pt x="1179" y="4309"/>
                </a:lnTo>
                <a:cubicBezTo>
                  <a:pt x="660" y="4560"/>
                  <a:pt x="660" y="5199"/>
                  <a:pt x="1179" y="5449"/>
                </a:cubicBezTo>
                <a:lnTo>
                  <a:pt x="9125" y="9287"/>
                </a:lnTo>
                <a:cubicBezTo>
                  <a:pt x="10164" y="9788"/>
                  <a:pt x="11435" y="9788"/>
                  <a:pt x="12473" y="9287"/>
                </a:cubicBezTo>
                <a:lnTo>
                  <a:pt x="20419" y="5449"/>
                </a:lnTo>
                <a:cubicBezTo>
                  <a:pt x="20939" y="5199"/>
                  <a:pt x="20939" y="4560"/>
                  <a:pt x="20419" y="4309"/>
                </a:cubicBezTo>
                <a:lnTo>
                  <a:pt x="12104" y="293"/>
                </a:lnTo>
                <a:cubicBezTo>
                  <a:pt x="11699" y="98"/>
                  <a:pt x="11249" y="0"/>
                  <a:pt x="10799" y="0"/>
                </a:cubicBezTo>
                <a:close/>
                <a:moveTo>
                  <a:pt x="10799" y="1150"/>
                </a:moveTo>
                <a:cubicBezTo>
                  <a:pt x="11133" y="1150"/>
                  <a:pt x="11467" y="1213"/>
                  <a:pt x="11723" y="1336"/>
                </a:cubicBezTo>
                <a:cubicBezTo>
                  <a:pt x="12233" y="1582"/>
                  <a:pt x="12233" y="1980"/>
                  <a:pt x="11723" y="2227"/>
                </a:cubicBezTo>
                <a:cubicBezTo>
                  <a:pt x="11212" y="2473"/>
                  <a:pt x="10386" y="2473"/>
                  <a:pt x="9876" y="2227"/>
                </a:cubicBezTo>
                <a:cubicBezTo>
                  <a:pt x="9365" y="1980"/>
                  <a:pt x="9365" y="1582"/>
                  <a:pt x="9876" y="1336"/>
                </a:cubicBezTo>
                <a:cubicBezTo>
                  <a:pt x="10131" y="1213"/>
                  <a:pt x="10465" y="1150"/>
                  <a:pt x="10799" y="1150"/>
                </a:cubicBezTo>
                <a:close/>
                <a:moveTo>
                  <a:pt x="4625" y="4132"/>
                </a:moveTo>
                <a:cubicBezTo>
                  <a:pt x="4960" y="4132"/>
                  <a:pt x="5294" y="4195"/>
                  <a:pt x="5549" y="4318"/>
                </a:cubicBezTo>
                <a:cubicBezTo>
                  <a:pt x="6059" y="4564"/>
                  <a:pt x="6059" y="4964"/>
                  <a:pt x="5549" y="5210"/>
                </a:cubicBezTo>
                <a:cubicBezTo>
                  <a:pt x="5039" y="5456"/>
                  <a:pt x="4212" y="5456"/>
                  <a:pt x="3702" y="5210"/>
                </a:cubicBezTo>
                <a:cubicBezTo>
                  <a:pt x="3192" y="4964"/>
                  <a:pt x="3192" y="4564"/>
                  <a:pt x="3702" y="4318"/>
                </a:cubicBezTo>
                <a:cubicBezTo>
                  <a:pt x="3957" y="4195"/>
                  <a:pt x="4291" y="4132"/>
                  <a:pt x="4625" y="4132"/>
                </a:cubicBezTo>
                <a:close/>
                <a:moveTo>
                  <a:pt x="10799" y="4132"/>
                </a:moveTo>
                <a:cubicBezTo>
                  <a:pt x="11133" y="4132"/>
                  <a:pt x="11467" y="4195"/>
                  <a:pt x="11723" y="4318"/>
                </a:cubicBezTo>
                <a:cubicBezTo>
                  <a:pt x="12233" y="4564"/>
                  <a:pt x="12233" y="4964"/>
                  <a:pt x="11723" y="5210"/>
                </a:cubicBezTo>
                <a:cubicBezTo>
                  <a:pt x="11212" y="5456"/>
                  <a:pt x="10386" y="5456"/>
                  <a:pt x="9876" y="5210"/>
                </a:cubicBezTo>
                <a:cubicBezTo>
                  <a:pt x="9365" y="4964"/>
                  <a:pt x="9365" y="4564"/>
                  <a:pt x="9876" y="4318"/>
                </a:cubicBezTo>
                <a:cubicBezTo>
                  <a:pt x="10131" y="4195"/>
                  <a:pt x="10465" y="4132"/>
                  <a:pt x="10799" y="4132"/>
                </a:cubicBezTo>
                <a:close/>
                <a:moveTo>
                  <a:pt x="16973" y="4132"/>
                </a:moveTo>
                <a:cubicBezTo>
                  <a:pt x="17307" y="4132"/>
                  <a:pt x="17641" y="4195"/>
                  <a:pt x="17896" y="4318"/>
                </a:cubicBezTo>
                <a:cubicBezTo>
                  <a:pt x="18406" y="4564"/>
                  <a:pt x="18406" y="4964"/>
                  <a:pt x="17896" y="5210"/>
                </a:cubicBezTo>
                <a:cubicBezTo>
                  <a:pt x="17386" y="5456"/>
                  <a:pt x="16559" y="5456"/>
                  <a:pt x="16049" y="5210"/>
                </a:cubicBezTo>
                <a:cubicBezTo>
                  <a:pt x="15539" y="4964"/>
                  <a:pt x="15539" y="4564"/>
                  <a:pt x="16049" y="4318"/>
                </a:cubicBezTo>
                <a:cubicBezTo>
                  <a:pt x="16304" y="4195"/>
                  <a:pt x="16638" y="4132"/>
                  <a:pt x="16973" y="4132"/>
                </a:cubicBezTo>
                <a:close/>
                <a:moveTo>
                  <a:pt x="751" y="6059"/>
                </a:moveTo>
                <a:cubicBezTo>
                  <a:pt x="356" y="6067"/>
                  <a:pt x="0" y="6338"/>
                  <a:pt x="0" y="6713"/>
                </a:cubicBezTo>
                <a:lnTo>
                  <a:pt x="0" y="15191"/>
                </a:lnTo>
                <a:cubicBezTo>
                  <a:pt x="0" y="15970"/>
                  <a:pt x="471" y="16694"/>
                  <a:pt x="1248" y="17105"/>
                </a:cubicBezTo>
                <a:lnTo>
                  <a:pt x="9225" y="21329"/>
                </a:lnTo>
                <a:cubicBezTo>
                  <a:pt x="9737" y="21600"/>
                  <a:pt x="10398" y="21287"/>
                  <a:pt x="10398" y="20773"/>
                </a:cubicBezTo>
                <a:lnTo>
                  <a:pt x="10398" y="12278"/>
                </a:lnTo>
                <a:cubicBezTo>
                  <a:pt x="10398" y="11234"/>
                  <a:pt x="9739" y="10271"/>
                  <a:pt x="8671" y="9759"/>
                </a:cubicBezTo>
                <a:lnTo>
                  <a:pt x="1146" y="6144"/>
                </a:lnTo>
                <a:cubicBezTo>
                  <a:pt x="1017" y="6083"/>
                  <a:pt x="882" y="6056"/>
                  <a:pt x="751" y="6059"/>
                </a:cubicBezTo>
                <a:close/>
                <a:moveTo>
                  <a:pt x="20847" y="6059"/>
                </a:moveTo>
                <a:cubicBezTo>
                  <a:pt x="20716" y="6056"/>
                  <a:pt x="20581" y="6083"/>
                  <a:pt x="20453" y="6144"/>
                </a:cubicBezTo>
                <a:lnTo>
                  <a:pt x="12927" y="9759"/>
                </a:lnTo>
                <a:cubicBezTo>
                  <a:pt x="11859" y="10271"/>
                  <a:pt x="11200" y="11234"/>
                  <a:pt x="11200" y="12278"/>
                </a:cubicBezTo>
                <a:lnTo>
                  <a:pt x="11200" y="20773"/>
                </a:lnTo>
                <a:cubicBezTo>
                  <a:pt x="11200" y="21287"/>
                  <a:pt x="11863" y="21600"/>
                  <a:pt x="12375" y="21329"/>
                </a:cubicBezTo>
                <a:lnTo>
                  <a:pt x="20350" y="17105"/>
                </a:lnTo>
                <a:cubicBezTo>
                  <a:pt x="21127" y="16694"/>
                  <a:pt x="21600" y="15970"/>
                  <a:pt x="21600" y="15191"/>
                </a:cubicBezTo>
                <a:lnTo>
                  <a:pt x="21600" y="6713"/>
                </a:lnTo>
                <a:cubicBezTo>
                  <a:pt x="21600" y="6338"/>
                  <a:pt x="21242" y="6067"/>
                  <a:pt x="20847" y="6059"/>
                </a:cubicBezTo>
                <a:close/>
                <a:moveTo>
                  <a:pt x="10799" y="7115"/>
                </a:moveTo>
                <a:cubicBezTo>
                  <a:pt x="11133" y="7115"/>
                  <a:pt x="11467" y="7176"/>
                  <a:pt x="11723" y="7299"/>
                </a:cubicBezTo>
                <a:cubicBezTo>
                  <a:pt x="12233" y="7546"/>
                  <a:pt x="12233" y="7945"/>
                  <a:pt x="11723" y="8192"/>
                </a:cubicBezTo>
                <a:cubicBezTo>
                  <a:pt x="11212" y="8438"/>
                  <a:pt x="10386" y="8438"/>
                  <a:pt x="9876" y="8192"/>
                </a:cubicBezTo>
                <a:cubicBezTo>
                  <a:pt x="9365" y="7945"/>
                  <a:pt x="9365" y="7546"/>
                  <a:pt x="9876" y="7299"/>
                </a:cubicBezTo>
                <a:cubicBezTo>
                  <a:pt x="10131" y="7176"/>
                  <a:pt x="10465" y="7115"/>
                  <a:pt x="10799" y="7115"/>
                </a:cubicBezTo>
                <a:close/>
                <a:moveTo>
                  <a:pt x="1745" y="8061"/>
                </a:moveTo>
                <a:cubicBezTo>
                  <a:pt x="1851" y="8064"/>
                  <a:pt x="1968" y="8093"/>
                  <a:pt x="2091" y="8152"/>
                </a:cubicBezTo>
                <a:cubicBezTo>
                  <a:pt x="2582" y="8385"/>
                  <a:pt x="2979" y="8996"/>
                  <a:pt x="2979" y="9516"/>
                </a:cubicBezTo>
                <a:cubicBezTo>
                  <a:pt x="2979" y="10036"/>
                  <a:pt x="2582" y="10264"/>
                  <a:pt x="2091" y="10027"/>
                </a:cubicBezTo>
                <a:cubicBezTo>
                  <a:pt x="1600" y="9790"/>
                  <a:pt x="1201" y="9181"/>
                  <a:pt x="1201" y="8665"/>
                </a:cubicBezTo>
                <a:cubicBezTo>
                  <a:pt x="1201" y="8279"/>
                  <a:pt x="1426" y="8052"/>
                  <a:pt x="1745" y="8061"/>
                </a:cubicBezTo>
                <a:close/>
                <a:moveTo>
                  <a:pt x="19855" y="8061"/>
                </a:moveTo>
                <a:cubicBezTo>
                  <a:pt x="20174" y="8052"/>
                  <a:pt x="20397" y="8279"/>
                  <a:pt x="20397" y="8665"/>
                </a:cubicBezTo>
                <a:cubicBezTo>
                  <a:pt x="20397" y="9181"/>
                  <a:pt x="19999" y="9790"/>
                  <a:pt x="19507" y="10027"/>
                </a:cubicBezTo>
                <a:cubicBezTo>
                  <a:pt x="19016" y="10264"/>
                  <a:pt x="18619" y="10036"/>
                  <a:pt x="18619" y="9516"/>
                </a:cubicBezTo>
                <a:cubicBezTo>
                  <a:pt x="18619" y="8996"/>
                  <a:pt x="19016" y="8385"/>
                  <a:pt x="19507" y="8152"/>
                </a:cubicBezTo>
                <a:cubicBezTo>
                  <a:pt x="19630" y="8093"/>
                  <a:pt x="19749" y="8064"/>
                  <a:pt x="19855" y="8061"/>
                </a:cubicBezTo>
                <a:close/>
                <a:moveTo>
                  <a:pt x="7689" y="10947"/>
                </a:moveTo>
                <a:cubicBezTo>
                  <a:pt x="7795" y="10952"/>
                  <a:pt x="7912" y="10983"/>
                  <a:pt x="8034" y="11044"/>
                </a:cubicBezTo>
                <a:cubicBezTo>
                  <a:pt x="8526" y="11290"/>
                  <a:pt x="8925" y="11922"/>
                  <a:pt x="8925" y="12456"/>
                </a:cubicBezTo>
                <a:cubicBezTo>
                  <a:pt x="8925" y="12989"/>
                  <a:pt x="8526" y="13219"/>
                  <a:pt x="8034" y="12970"/>
                </a:cubicBezTo>
                <a:cubicBezTo>
                  <a:pt x="7543" y="12721"/>
                  <a:pt x="7146" y="12090"/>
                  <a:pt x="7146" y="11560"/>
                </a:cubicBezTo>
                <a:cubicBezTo>
                  <a:pt x="7146" y="11163"/>
                  <a:pt x="7369" y="10934"/>
                  <a:pt x="7689" y="10947"/>
                </a:cubicBezTo>
                <a:close/>
                <a:moveTo>
                  <a:pt x="13909" y="10947"/>
                </a:moveTo>
                <a:cubicBezTo>
                  <a:pt x="14229" y="10934"/>
                  <a:pt x="14452" y="11163"/>
                  <a:pt x="14452" y="11560"/>
                </a:cubicBezTo>
                <a:cubicBezTo>
                  <a:pt x="14452" y="12090"/>
                  <a:pt x="14055" y="12721"/>
                  <a:pt x="13564" y="12970"/>
                </a:cubicBezTo>
                <a:cubicBezTo>
                  <a:pt x="13072" y="13219"/>
                  <a:pt x="12674" y="12989"/>
                  <a:pt x="12674" y="12456"/>
                </a:cubicBezTo>
                <a:cubicBezTo>
                  <a:pt x="12674" y="11922"/>
                  <a:pt x="13072" y="11290"/>
                  <a:pt x="13564" y="11044"/>
                </a:cubicBezTo>
                <a:cubicBezTo>
                  <a:pt x="13686" y="10983"/>
                  <a:pt x="13803" y="10952"/>
                  <a:pt x="13909" y="10947"/>
                </a:cubicBezTo>
                <a:close/>
                <a:moveTo>
                  <a:pt x="1745" y="11188"/>
                </a:moveTo>
                <a:cubicBezTo>
                  <a:pt x="1851" y="11193"/>
                  <a:pt x="1968" y="11224"/>
                  <a:pt x="2091" y="11284"/>
                </a:cubicBezTo>
                <a:cubicBezTo>
                  <a:pt x="2582" y="11524"/>
                  <a:pt x="2979" y="12142"/>
                  <a:pt x="2979" y="12662"/>
                </a:cubicBezTo>
                <a:cubicBezTo>
                  <a:pt x="2979" y="13181"/>
                  <a:pt x="2582" y="13403"/>
                  <a:pt x="2091" y="13159"/>
                </a:cubicBezTo>
                <a:cubicBezTo>
                  <a:pt x="1600" y="12915"/>
                  <a:pt x="1201" y="12300"/>
                  <a:pt x="1201" y="11784"/>
                </a:cubicBezTo>
                <a:cubicBezTo>
                  <a:pt x="1201" y="11398"/>
                  <a:pt x="1426" y="11175"/>
                  <a:pt x="1745" y="11188"/>
                </a:cubicBezTo>
                <a:close/>
                <a:moveTo>
                  <a:pt x="7689" y="14158"/>
                </a:moveTo>
                <a:cubicBezTo>
                  <a:pt x="7795" y="14164"/>
                  <a:pt x="7912" y="14198"/>
                  <a:pt x="8034" y="14261"/>
                </a:cubicBezTo>
                <a:cubicBezTo>
                  <a:pt x="8526" y="14513"/>
                  <a:pt x="8925" y="15152"/>
                  <a:pt x="8925" y="15685"/>
                </a:cubicBezTo>
                <a:cubicBezTo>
                  <a:pt x="8925" y="16219"/>
                  <a:pt x="8526" y="16443"/>
                  <a:pt x="8034" y="16186"/>
                </a:cubicBezTo>
                <a:cubicBezTo>
                  <a:pt x="7543" y="15930"/>
                  <a:pt x="7146" y="15294"/>
                  <a:pt x="7146" y="14764"/>
                </a:cubicBezTo>
                <a:cubicBezTo>
                  <a:pt x="7146" y="14367"/>
                  <a:pt x="7369" y="14141"/>
                  <a:pt x="7689" y="14158"/>
                </a:cubicBezTo>
                <a:close/>
                <a:moveTo>
                  <a:pt x="1745" y="14317"/>
                </a:moveTo>
                <a:cubicBezTo>
                  <a:pt x="1851" y="14324"/>
                  <a:pt x="1968" y="14356"/>
                  <a:pt x="2091" y="14418"/>
                </a:cubicBezTo>
                <a:cubicBezTo>
                  <a:pt x="2582" y="14665"/>
                  <a:pt x="2979" y="15288"/>
                  <a:pt x="2979" y="15807"/>
                </a:cubicBezTo>
                <a:cubicBezTo>
                  <a:pt x="2979" y="16327"/>
                  <a:pt x="2582" y="16543"/>
                  <a:pt x="2091" y="16291"/>
                </a:cubicBezTo>
                <a:cubicBezTo>
                  <a:pt x="1600" y="16041"/>
                  <a:pt x="1201" y="15421"/>
                  <a:pt x="1201" y="14905"/>
                </a:cubicBezTo>
                <a:cubicBezTo>
                  <a:pt x="1201" y="14518"/>
                  <a:pt x="1426" y="14299"/>
                  <a:pt x="1745" y="14317"/>
                </a:cubicBezTo>
                <a:close/>
                <a:moveTo>
                  <a:pt x="19855" y="14317"/>
                </a:moveTo>
                <a:cubicBezTo>
                  <a:pt x="20174" y="14299"/>
                  <a:pt x="20397" y="14518"/>
                  <a:pt x="20397" y="14905"/>
                </a:cubicBezTo>
                <a:cubicBezTo>
                  <a:pt x="20397" y="15421"/>
                  <a:pt x="19999" y="16041"/>
                  <a:pt x="19507" y="16291"/>
                </a:cubicBezTo>
                <a:cubicBezTo>
                  <a:pt x="19016" y="16543"/>
                  <a:pt x="18619" y="16326"/>
                  <a:pt x="18619" y="15806"/>
                </a:cubicBezTo>
                <a:cubicBezTo>
                  <a:pt x="18619" y="15286"/>
                  <a:pt x="19016" y="14665"/>
                  <a:pt x="19507" y="14418"/>
                </a:cubicBezTo>
                <a:cubicBezTo>
                  <a:pt x="19630" y="14356"/>
                  <a:pt x="19749" y="14324"/>
                  <a:pt x="19855" y="14317"/>
                </a:cubicBezTo>
                <a:close/>
                <a:moveTo>
                  <a:pt x="7689" y="17371"/>
                </a:moveTo>
                <a:cubicBezTo>
                  <a:pt x="7795" y="17379"/>
                  <a:pt x="7912" y="17414"/>
                  <a:pt x="8034" y="17478"/>
                </a:cubicBezTo>
                <a:cubicBezTo>
                  <a:pt x="8526" y="17738"/>
                  <a:pt x="8925" y="18381"/>
                  <a:pt x="8925" y="18915"/>
                </a:cubicBezTo>
                <a:cubicBezTo>
                  <a:pt x="8925" y="19448"/>
                  <a:pt x="8526" y="19665"/>
                  <a:pt x="8034" y="19402"/>
                </a:cubicBezTo>
                <a:cubicBezTo>
                  <a:pt x="7543" y="19139"/>
                  <a:pt x="7146" y="18498"/>
                  <a:pt x="7146" y="17969"/>
                </a:cubicBezTo>
                <a:cubicBezTo>
                  <a:pt x="7146" y="17572"/>
                  <a:pt x="7369" y="17349"/>
                  <a:pt x="7689" y="17371"/>
                </a:cubicBezTo>
                <a:close/>
                <a:moveTo>
                  <a:pt x="13909" y="17371"/>
                </a:moveTo>
                <a:cubicBezTo>
                  <a:pt x="14229" y="17349"/>
                  <a:pt x="14452" y="17572"/>
                  <a:pt x="14452" y="17969"/>
                </a:cubicBezTo>
                <a:cubicBezTo>
                  <a:pt x="14452" y="18498"/>
                  <a:pt x="14055" y="19139"/>
                  <a:pt x="13564" y="19402"/>
                </a:cubicBezTo>
                <a:cubicBezTo>
                  <a:pt x="13072" y="19666"/>
                  <a:pt x="12674" y="19448"/>
                  <a:pt x="12674" y="18915"/>
                </a:cubicBezTo>
                <a:cubicBezTo>
                  <a:pt x="12674" y="18381"/>
                  <a:pt x="13072" y="17738"/>
                  <a:pt x="13564" y="17478"/>
                </a:cubicBezTo>
                <a:cubicBezTo>
                  <a:pt x="13686" y="17414"/>
                  <a:pt x="13803" y="17379"/>
                  <a:pt x="13909" y="17371"/>
                </a:cubicBezTo>
                <a:close/>
              </a:path>
            </a:pathLst>
          </a:custGeom>
          <a:solidFill>
            <a:srgbClr val="C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  <a:endParaRPr>
              <a:solidFill>
                <a:srgbClr val="7030A0"/>
              </a:solidFill>
            </a:endParaRPr>
          </a:p>
        </p:txBody>
      </p:sp>
      <p:sp>
        <p:nvSpPr>
          <p:cNvPr id="3" name="さいころ">
            <a:extLst>
              <a:ext uri="{FF2B5EF4-FFF2-40B4-BE49-F238E27FC236}">
                <a16:creationId xmlns:a16="http://schemas.microsoft.com/office/drawing/2014/main" id="{32ACA0FB-F2D7-E91D-E37B-31433D2F6E04}"/>
              </a:ext>
            </a:extLst>
          </p:cNvPr>
          <p:cNvSpPr/>
          <p:nvPr/>
        </p:nvSpPr>
        <p:spPr>
          <a:xfrm rot="12868163">
            <a:off x="10054089" y="974241"/>
            <a:ext cx="741707" cy="863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29" extrusionOk="0">
                <a:moveTo>
                  <a:pt x="10799" y="0"/>
                </a:moveTo>
                <a:cubicBezTo>
                  <a:pt x="10349" y="0"/>
                  <a:pt x="9901" y="98"/>
                  <a:pt x="9496" y="293"/>
                </a:cubicBezTo>
                <a:lnTo>
                  <a:pt x="1179" y="4309"/>
                </a:lnTo>
                <a:cubicBezTo>
                  <a:pt x="660" y="4560"/>
                  <a:pt x="660" y="5199"/>
                  <a:pt x="1179" y="5449"/>
                </a:cubicBezTo>
                <a:lnTo>
                  <a:pt x="9125" y="9287"/>
                </a:lnTo>
                <a:cubicBezTo>
                  <a:pt x="10164" y="9788"/>
                  <a:pt x="11435" y="9788"/>
                  <a:pt x="12473" y="9287"/>
                </a:cubicBezTo>
                <a:lnTo>
                  <a:pt x="20419" y="5449"/>
                </a:lnTo>
                <a:cubicBezTo>
                  <a:pt x="20939" y="5199"/>
                  <a:pt x="20939" y="4560"/>
                  <a:pt x="20419" y="4309"/>
                </a:cubicBezTo>
                <a:lnTo>
                  <a:pt x="12104" y="293"/>
                </a:lnTo>
                <a:cubicBezTo>
                  <a:pt x="11699" y="98"/>
                  <a:pt x="11249" y="0"/>
                  <a:pt x="10799" y="0"/>
                </a:cubicBezTo>
                <a:close/>
                <a:moveTo>
                  <a:pt x="10799" y="4132"/>
                </a:moveTo>
                <a:cubicBezTo>
                  <a:pt x="11133" y="4132"/>
                  <a:pt x="11467" y="4195"/>
                  <a:pt x="11723" y="4318"/>
                </a:cubicBezTo>
                <a:cubicBezTo>
                  <a:pt x="12233" y="4564"/>
                  <a:pt x="12233" y="4964"/>
                  <a:pt x="11723" y="5210"/>
                </a:cubicBezTo>
                <a:cubicBezTo>
                  <a:pt x="11212" y="5456"/>
                  <a:pt x="10386" y="5456"/>
                  <a:pt x="9876" y="5210"/>
                </a:cubicBezTo>
                <a:cubicBezTo>
                  <a:pt x="9365" y="4964"/>
                  <a:pt x="9365" y="4564"/>
                  <a:pt x="9876" y="4318"/>
                </a:cubicBezTo>
                <a:cubicBezTo>
                  <a:pt x="10131" y="4195"/>
                  <a:pt x="10465" y="4132"/>
                  <a:pt x="10799" y="4132"/>
                </a:cubicBezTo>
                <a:close/>
                <a:moveTo>
                  <a:pt x="751" y="6059"/>
                </a:moveTo>
                <a:cubicBezTo>
                  <a:pt x="356" y="6067"/>
                  <a:pt x="0" y="6338"/>
                  <a:pt x="0" y="6713"/>
                </a:cubicBezTo>
                <a:lnTo>
                  <a:pt x="0" y="15191"/>
                </a:lnTo>
                <a:cubicBezTo>
                  <a:pt x="0" y="15970"/>
                  <a:pt x="471" y="16694"/>
                  <a:pt x="1248" y="17105"/>
                </a:cubicBezTo>
                <a:lnTo>
                  <a:pt x="9225" y="21329"/>
                </a:lnTo>
                <a:cubicBezTo>
                  <a:pt x="9737" y="21600"/>
                  <a:pt x="10398" y="21287"/>
                  <a:pt x="10398" y="20773"/>
                </a:cubicBezTo>
                <a:lnTo>
                  <a:pt x="10398" y="12278"/>
                </a:lnTo>
                <a:cubicBezTo>
                  <a:pt x="10398" y="11234"/>
                  <a:pt x="9739" y="10271"/>
                  <a:pt x="8671" y="9759"/>
                </a:cubicBezTo>
                <a:lnTo>
                  <a:pt x="1146" y="6144"/>
                </a:lnTo>
                <a:cubicBezTo>
                  <a:pt x="1017" y="6083"/>
                  <a:pt x="882" y="6056"/>
                  <a:pt x="751" y="6059"/>
                </a:cubicBezTo>
                <a:close/>
                <a:moveTo>
                  <a:pt x="20849" y="6059"/>
                </a:moveTo>
                <a:cubicBezTo>
                  <a:pt x="20718" y="6056"/>
                  <a:pt x="20581" y="6083"/>
                  <a:pt x="20452" y="6144"/>
                </a:cubicBezTo>
                <a:lnTo>
                  <a:pt x="12929" y="9759"/>
                </a:lnTo>
                <a:cubicBezTo>
                  <a:pt x="11861" y="10271"/>
                  <a:pt x="11200" y="11234"/>
                  <a:pt x="11200" y="12278"/>
                </a:cubicBezTo>
                <a:lnTo>
                  <a:pt x="11200" y="20773"/>
                </a:lnTo>
                <a:cubicBezTo>
                  <a:pt x="11200" y="21287"/>
                  <a:pt x="11863" y="21600"/>
                  <a:pt x="12375" y="21329"/>
                </a:cubicBezTo>
                <a:lnTo>
                  <a:pt x="20350" y="17105"/>
                </a:lnTo>
                <a:cubicBezTo>
                  <a:pt x="21127" y="16694"/>
                  <a:pt x="21600" y="15970"/>
                  <a:pt x="21600" y="15191"/>
                </a:cubicBezTo>
                <a:lnTo>
                  <a:pt x="21600" y="6713"/>
                </a:lnTo>
                <a:cubicBezTo>
                  <a:pt x="21600" y="6338"/>
                  <a:pt x="21244" y="6067"/>
                  <a:pt x="20849" y="6059"/>
                </a:cubicBezTo>
                <a:close/>
                <a:moveTo>
                  <a:pt x="1745" y="8061"/>
                </a:moveTo>
                <a:cubicBezTo>
                  <a:pt x="1851" y="8064"/>
                  <a:pt x="1968" y="8093"/>
                  <a:pt x="2091" y="8152"/>
                </a:cubicBezTo>
                <a:cubicBezTo>
                  <a:pt x="2582" y="8385"/>
                  <a:pt x="2981" y="8996"/>
                  <a:pt x="2981" y="9516"/>
                </a:cubicBezTo>
                <a:cubicBezTo>
                  <a:pt x="2981" y="10036"/>
                  <a:pt x="2582" y="10264"/>
                  <a:pt x="2091" y="10027"/>
                </a:cubicBezTo>
                <a:cubicBezTo>
                  <a:pt x="1600" y="9790"/>
                  <a:pt x="1201" y="9181"/>
                  <a:pt x="1201" y="8665"/>
                </a:cubicBezTo>
                <a:cubicBezTo>
                  <a:pt x="1201" y="8279"/>
                  <a:pt x="1426" y="8052"/>
                  <a:pt x="1745" y="8061"/>
                </a:cubicBezTo>
                <a:close/>
                <a:moveTo>
                  <a:pt x="19855" y="8061"/>
                </a:moveTo>
                <a:cubicBezTo>
                  <a:pt x="20174" y="8052"/>
                  <a:pt x="20397" y="8279"/>
                  <a:pt x="20397" y="8665"/>
                </a:cubicBezTo>
                <a:cubicBezTo>
                  <a:pt x="20397" y="9181"/>
                  <a:pt x="20000" y="9790"/>
                  <a:pt x="19509" y="10027"/>
                </a:cubicBezTo>
                <a:cubicBezTo>
                  <a:pt x="19018" y="10264"/>
                  <a:pt x="18619" y="10036"/>
                  <a:pt x="18619" y="9516"/>
                </a:cubicBezTo>
                <a:cubicBezTo>
                  <a:pt x="18619" y="8996"/>
                  <a:pt x="19018" y="8385"/>
                  <a:pt x="19509" y="8152"/>
                </a:cubicBezTo>
                <a:cubicBezTo>
                  <a:pt x="19632" y="8093"/>
                  <a:pt x="19749" y="8064"/>
                  <a:pt x="19855" y="8061"/>
                </a:cubicBezTo>
                <a:close/>
                <a:moveTo>
                  <a:pt x="16882" y="12655"/>
                </a:moveTo>
                <a:cubicBezTo>
                  <a:pt x="17201" y="12639"/>
                  <a:pt x="17425" y="12864"/>
                  <a:pt x="17425" y="13256"/>
                </a:cubicBezTo>
                <a:cubicBezTo>
                  <a:pt x="17425" y="13779"/>
                  <a:pt x="17028" y="14404"/>
                  <a:pt x="16536" y="14654"/>
                </a:cubicBezTo>
                <a:cubicBezTo>
                  <a:pt x="16045" y="14905"/>
                  <a:pt x="15646" y="14682"/>
                  <a:pt x="15646" y="14155"/>
                </a:cubicBezTo>
                <a:cubicBezTo>
                  <a:pt x="15646" y="13628"/>
                  <a:pt x="16045" y="13000"/>
                  <a:pt x="16536" y="12754"/>
                </a:cubicBezTo>
                <a:cubicBezTo>
                  <a:pt x="16659" y="12692"/>
                  <a:pt x="16776" y="12660"/>
                  <a:pt x="16882" y="12655"/>
                </a:cubicBezTo>
                <a:close/>
                <a:moveTo>
                  <a:pt x="7689" y="17371"/>
                </a:moveTo>
                <a:cubicBezTo>
                  <a:pt x="7795" y="17379"/>
                  <a:pt x="7914" y="17414"/>
                  <a:pt x="8036" y="17478"/>
                </a:cubicBezTo>
                <a:cubicBezTo>
                  <a:pt x="8528" y="17738"/>
                  <a:pt x="8925" y="18381"/>
                  <a:pt x="8925" y="18915"/>
                </a:cubicBezTo>
                <a:cubicBezTo>
                  <a:pt x="8925" y="19448"/>
                  <a:pt x="8528" y="19665"/>
                  <a:pt x="8036" y="19402"/>
                </a:cubicBezTo>
                <a:cubicBezTo>
                  <a:pt x="7545" y="19139"/>
                  <a:pt x="7146" y="18498"/>
                  <a:pt x="7146" y="17969"/>
                </a:cubicBezTo>
                <a:cubicBezTo>
                  <a:pt x="7146" y="17572"/>
                  <a:pt x="7369" y="17349"/>
                  <a:pt x="7689" y="17371"/>
                </a:cubicBezTo>
                <a:close/>
                <a:moveTo>
                  <a:pt x="13909" y="17371"/>
                </a:moveTo>
                <a:cubicBezTo>
                  <a:pt x="14229" y="17349"/>
                  <a:pt x="14454" y="17572"/>
                  <a:pt x="14454" y="17969"/>
                </a:cubicBezTo>
                <a:cubicBezTo>
                  <a:pt x="14454" y="18498"/>
                  <a:pt x="14055" y="19139"/>
                  <a:pt x="13564" y="19402"/>
                </a:cubicBezTo>
                <a:cubicBezTo>
                  <a:pt x="13072" y="19665"/>
                  <a:pt x="12674" y="19448"/>
                  <a:pt x="12674" y="18915"/>
                </a:cubicBezTo>
                <a:cubicBezTo>
                  <a:pt x="12674" y="18381"/>
                  <a:pt x="13072" y="17738"/>
                  <a:pt x="13564" y="17478"/>
                </a:cubicBezTo>
                <a:cubicBezTo>
                  <a:pt x="13686" y="17414"/>
                  <a:pt x="13803" y="17379"/>
                  <a:pt x="13909" y="17371"/>
                </a:cubicBezTo>
                <a:close/>
              </a:path>
            </a:pathLst>
          </a:custGeom>
          <a:solidFill>
            <a:srgbClr val="C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  <a:endParaRPr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>
          <a:xfrm>
            <a:off x="713642" y="406875"/>
            <a:ext cx="10764716" cy="55399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en-GB" sz="3000" b="1" dirty="0">
                <a:latin typeface="Calisto MT" panose="02040603050505030304" pitchFamily="18" charset="0"/>
              </a:rPr>
              <a:t>Probabilistic Versions of Kolmogorov Complexity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1808D74-8CE8-DE82-688D-AEA3B6F74B90}"/>
              </a:ext>
            </a:extLst>
          </p:cNvPr>
          <p:cNvGrpSpPr/>
          <p:nvPr/>
        </p:nvGrpSpPr>
        <p:grpSpPr>
          <a:xfrm>
            <a:off x="1216931" y="4046677"/>
            <a:ext cx="9940925" cy="1835547"/>
            <a:chOff x="925829" y="1582894"/>
            <a:chExt cx="9940925" cy="183554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16"/>
                <p:cNvSpPr txBox="1"/>
                <p:nvPr/>
              </p:nvSpPr>
              <p:spPr>
                <a:xfrm>
                  <a:off x="1327200" y="3049109"/>
                  <a:ext cx="8955395" cy="369332"/>
                </a:xfrm>
                <a:prstGeom prst="rect">
                  <a:avLst/>
                </a:prstGeom>
                <a:noFill/>
                <a:ln>
                  <a:solidFill>
                    <a:schemeClr val="bg1"/>
                  </a:solidFill>
                </a:ln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dirty="0">
                      <a:solidFill>
                        <a:schemeClr val="tx1"/>
                      </a:solidFill>
                    </a:rPr>
                    <a:t>For </a:t>
                  </a:r>
                  <a:r>
                    <a:rPr lang="en-US" b="1" dirty="0">
                      <a:solidFill>
                        <a:srgbClr val="00B050"/>
                      </a:solidFill>
                    </a:rPr>
                    <a:t>most </a:t>
                  </a:r>
                  <a14:m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𝒘</m:t>
                      </m:r>
                    </m:oMath>
                  </a14:m>
                  <a:r>
                    <a:rPr lang="en-US" dirty="0">
                      <a:solidFill>
                        <a:schemeClr val="tx1"/>
                      </a:solidFill>
                    </a:rPr>
                    <a:t>, there exists a small program, </a:t>
                  </a:r>
                  <a:r>
                    <a:rPr lang="en-US" b="1" dirty="0">
                      <a:solidFill>
                        <a:srgbClr val="00B050"/>
                      </a:solidFill>
                    </a:rPr>
                    <a:t>which can depend on </a:t>
                  </a:r>
                  <a14:m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𝒘</m:t>
                      </m:r>
                      <m:r>
                        <a:rPr lang="en-US" b="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</m:oMath>
                  </a14:m>
                  <a:r>
                    <a:rPr lang="en-US" dirty="0">
                      <a:solidFill>
                        <a:schemeClr val="tx1"/>
                      </a:solidFill>
                    </a:rPr>
                    <a:t> that outputs </a:t>
                  </a:r>
                  <a14:m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given</m:t>
                      </m:r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𝒘</m:t>
                      </m:r>
                    </m:oMath>
                  </a14:m>
                  <a:endParaRPr lang="en-GB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1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7200" y="3049109"/>
                  <a:ext cx="8955395" cy="369332"/>
                </a:xfrm>
                <a:prstGeom prst="rect">
                  <a:avLst/>
                </a:prstGeom>
                <a:blipFill>
                  <a:blip r:embed="rId3"/>
                  <a:stretch>
                    <a:fillRect l="-476" t="-6349" b="-22222"/>
                  </a:stretch>
                </a:blipFill>
                <a:ln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3" name="Group 42"/>
            <p:cNvGrpSpPr/>
            <p:nvPr/>
          </p:nvGrpSpPr>
          <p:grpSpPr>
            <a:xfrm>
              <a:off x="925829" y="1582894"/>
              <a:ext cx="9940925" cy="1242695"/>
              <a:chOff x="2678" y="7598"/>
              <a:chExt cx="15655" cy="195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4" name="TextBox 17"/>
                  <p:cNvSpPr txBox="1"/>
                  <p:nvPr/>
                </p:nvSpPr>
                <p:spPr>
                  <a:xfrm>
                    <a:off x="2729" y="8629"/>
                    <a:ext cx="15604" cy="926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sz="200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000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entury Gothic" panose="020B0502020202020204" charset="0"/>
                                  <a:sym typeface="+mn-ea"/>
                                </a:rPr>
                                <m:t>pK</m:t>
                              </m:r>
                            </m:e>
                            <m:sup>
                              <m:r>
                                <a:rPr lang="en-US" sz="200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0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CA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func>
                            <m:func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sz="20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 b="0" i="0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min</m:t>
                                  </m:r>
                                </m:e>
                                <m:lim>
                                  <m:r>
                                    <a:rPr lang="en-US" sz="20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lim>
                              </m:limLow>
                            </m:fName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20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</a:rPr>
                                    <m:t> :</m:t>
                                  </m:r>
                                  <m:r>
                                    <a:rPr lang="en-US" sz="2000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2000" b="0" i="1" dirty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func>
                                    <m:funcPr>
                                      <m:ctrlP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limLow>
                                        <m:limLowPr>
                                          <m:ctrlPr>
                                            <a:rPr lang="en-US" sz="2000" b="1" i="1" dirty="0" smtClean="0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limLowPr>
                                        <m:e>
                                          <m:r>
                                            <a:rPr lang="en-US" sz="2000" b="1" i="1" dirty="0" smtClean="0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𝐏𝐫</m:t>
                                          </m:r>
                                        </m:e>
                                        <m:lim>
                                          <m:r>
                                            <a:rPr lang="en-US" sz="2000" b="1" i="1" dirty="0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𝒘</m:t>
                                          </m:r>
                                          <m:r>
                                            <a:rPr lang="en-US" sz="2000" b="1" i="1" dirty="0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∈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en-US" sz="2000" b="1" i="1" dirty="0">
                                                  <a:solidFill>
                                                    <a:srgbClr val="00B05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d>
                                                <m:dPr>
                                                  <m:begChr m:val="{"/>
                                                  <m:endChr m:val="}"/>
                                                  <m:ctrlPr>
                                                    <a:rPr lang="en-US" sz="2000" b="1" i="1" dirty="0">
                                                      <a:solidFill>
                                                        <a:srgbClr val="00B05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sz="2000" b="1" i="1" dirty="0">
                                                      <a:solidFill>
                                                        <a:srgbClr val="00B05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𝟎</m:t>
                                                  </m:r>
                                                  <m:r>
                                                    <a:rPr lang="en-US" sz="2000" b="1" i="1" dirty="0">
                                                      <a:solidFill>
                                                        <a:srgbClr val="00B05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,</m:t>
                                                  </m:r>
                                                  <m:r>
                                                    <a:rPr lang="en-US" sz="2000" b="1" i="1" dirty="0">
                                                      <a:solidFill>
                                                        <a:srgbClr val="00B05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𝟏</m:t>
                                                  </m:r>
                                                </m:e>
                                              </m:d>
                                            </m:e>
                                            <m:sup>
                                              <m:r>
                                                <a:rPr lang="en-US" sz="2000" b="1" i="1" dirty="0" smtClean="0">
                                                  <a:solidFill>
                                                    <a:srgbClr val="00B05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𝒕</m:t>
                                              </m:r>
                                              <m:d>
                                                <m:dPr>
                                                  <m:ctrlPr>
                                                    <a:rPr lang="en-US" sz="2000" b="1" i="1" dirty="0">
                                                      <a:solidFill>
                                                        <a:srgbClr val="00B05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d>
                                                    <m:dPr>
                                                      <m:begChr m:val="|"/>
                                                      <m:endChr m:val="|"/>
                                                      <m:ctrlPr>
                                                        <a:rPr lang="en-US" sz="2000" b="1" i="1" dirty="0">
                                                          <a:solidFill>
                                                            <a:srgbClr val="00B05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dPr>
                                                    <m:e>
                                                      <m:r>
                                                        <a:rPr lang="en-US" sz="2000" b="1" i="1" dirty="0">
                                                          <a:solidFill>
                                                            <a:srgbClr val="00B050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𝒙</m:t>
                                                      </m:r>
                                                    </m:e>
                                                  </m:d>
                                                </m:e>
                                              </m:d>
                                            </m:sup>
                                          </m:sSup>
                                        </m:lim>
                                      </m:limLow>
                                    </m:fName>
                                    <m:e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en-US" sz="2000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i="1" dirty="0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∃ </m:t>
                                          </m:r>
                                          <m:r>
                                            <a:rPr lang="en-US" sz="2000" b="0" i="1" dirty="0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𝑀</m:t>
                                          </m:r>
                                          <m:r>
                                            <a:rPr lang="en-US" sz="2000" i="1" dirty="0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∈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en-US" sz="2000" i="1" dirty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d>
                                                <m:dPr>
                                                  <m:begChr m:val="{"/>
                                                  <m:endChr m:val="}"/>
                                                  <m:ctrlPr>
                                                    <a:rPr lang="en-US" sz="2000" i="1" dirty="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sz="2000" i="1" dirty="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0,1</m:t>
                                                  </m:r>
                                                </m:e>
                                              </m:d>
                                            </m:e>
                                            <m:sup>
                                              <m:r>
                                                <a:rPr lang="en-US" sz="2000" i="1" dirty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sup>
                                          </m:sSup>
                                          <m:r>
                                            <a:rPr lang="en-US" sz="2000" i="1" dirty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000" i="0" dirty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s</m:t>
                                          </m:r>
                                          <m:r>
                                            <a:rPr lang="en-US" sz="2000" i="0" dirty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.</m:t>
                                          </m:r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000" i="0" dirty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t</m:t>
                                          </m:r>
                                          <m:r>
                                            <a:rPr lang="en-US" sz="2000" i="0" dirty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. </m:t>
                                          </m:r>
                                          <m:r>
                                            <a:rPr lang="en-US" sz="2000" b="0" i="1" dirty="0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𝑀</m:t>
                                          </m:r>
                                          <m:r>
                                            <a:rPr lang="en-US" sz="2000" b="0" i="1" dirty="0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US" sz="2000" b="0" i="1" dirty="0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𝑤</m:t>
                                          </m:r>
                                          <m:r>
                                            <a:rPr lang="en-US" sz="2000" b="0" i="1" dirty="0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  <m:r>
                                            <a:rPr lang="en-US" sz="2000" dirty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000" dirty="0">
                                              <a:latin typeface="Cambria Math" panose="02040503050406030204" pitchFamily="18" charset="0"/>
                                            </a:rPr>
                                            <m:t>outputs</m:t>
                                          </m:r>
                                          <m:r>
                                            <a:rPr lang="en-US" sz="2000" i="1" dirty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  <m:r>
                                            <a:rPr lang="en-US" sz="2000" i="1" dirty="0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  <m:r>
                                            <a:rPr lang="en-US" sz="2000" i="1" dirty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000" i="0" dirty="0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within</m:t>
                                          </m:r>
                                          <m:r>
                                            <a:rPr lang="en-US" sz="2000" i="0" dirty="0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  <m:r>
                                            <a:rPr lang="en-US" sz="2000" i="1" dirty="0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sz="2000" i="1" dirty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d>
                                                <m:dPr>
                                                  <m:begChr m:val="|"/>
                                                  <m:endChr m:val="|"/>
                                                  <m:ctrlPr>
                                                    <a:rPr lang="en-US" sz="2000" i="1" dirty="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sz="2000" i="1" dirty="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𝑥</m:t>
                                                  </m:r>
                                                </m:e>
                                              </m:d>
                                            </m:e>
                                          </m:d>
                                          <m:r>
                                            <a:rPr lang="en-US" sz="2000" b="0" i="0" dirty="0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000" i="0" dirty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steps</m:t>
                                          </m:r>
                                        </m:e>
                                      </m:d>
                                      <m:r>
                                        <a:rPr lang="en-US" sz="2000" b="1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≥</m:t>
                                      </m:r>
                                      <m:box>
                                        <m:boxPr>
                                          <m:ctrlPr>
                                            <a:rPr lang="en-US" sz="2000" b="1" i="1" dirty="0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boxPr>
                                        <m:e>
                                          <m:argPr>
                                            <m:argSz m:val="-1"/>
                                          </m:argPr>
                                          <m:f>
                                            <m:fPr>
                                              <m:ctrlPr>
                                                <a:rPr lang="en-US" sz="2000" b="1" i="1" dirty="0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US" sz="2000" b="1" i="1" dirty="0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𝟐</m:t>
                                              </m:r>
                                            </m:num>
                                            <m:den>
                                              <m:r>
                                                <a:rPr lang="en-US" sz="2000" b="1" i="1" dirty="0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𝟑</m:t>
                                              </m:r>
                                            </m:den>
                                          </m:f>
                                        </m:e>
                                      </m:box>
                                    </m:e>
                                  </m:func>
                                </m:e>
                              </m:d>
                            </m:e>
                          </m:func>
                        </m:oMath>
                      </m:oMathPara>
                    </a14:m>
                    <a:endParaRPr lang="en-GB" sz="2000" dirty="0"/>
                  </a:p>
                </p:txBody>
              </p:sp>
            </mc:Choice>
            <mc:Fallback xmlns="">
              <p:sp>
                <p:nvSpPr>
                  <p:cNvPr id="44" name="TextBox 1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29" y="8629"/>
                    <a:ext cx="15604" cy="926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5" name="TextBox 44"/>
                  <p:cNvSpPr txBox="1"/>
                  <p:nvPr/>
                </p:nvSpPr>
                <p:spPr>
                  <a:xfrm>
                    <a:off x="2678" y="7598"/>
                    <a:ext cx="13465" cy="67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100" u="sng" dirty="0">
                        <a:solidFill>
                          <a:srgbClr val="00B050"/>
                        </a:solidFill>
                      </a:rPr>
                      <a:t>Probabilistic </a:t>
                    </a:r>
                    <a14:m>
                      <m:oMath xmlns:m="http://schemas.openxmlformats.org/officeDocument/2006/math">
                        <m:r>
                          <a:rPr lang="en-US" sz="2100" i="1" u="sng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oMath>
                    </a14:m>
                    <a:r>
                      <a:rPr lang="en-US" sz="2100" u="sng" dirty="0">
                        <a:solidFill>
                          <a:schemeClr val="tx1"/>
                        </a:solidFill>
                      </a:rPr>
                      <a:t>-time-bounded </a:t>
                    </a:r>
                    <a:r>
                      <a:rPr lang="en-US" sz="2100" u="sng" dirty="0"/>
                      <a:t>Kolmogorov complexity:</a:t>
                    </a:r>
                    <a:endParaRPr lang="en-GB" sz="2100" u="sng" dirty="0"/>
                  </a:p>
                </p:txBody>
              </p:sp>
            </mc:Choice>
            <mc:Fallback xmlns="">
              <p:sp>
                <p:nvSpPr>
                  <p:cNvPr id="45" name="TextBox 4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678" y="7598"/>
                    <a:ext cx="13465" cy="679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856" t="-8451" b="-22535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A510595-0880-750E-0D96-78A3B71D1F10}"/>
              </a:ext>
            </a:extLst>
          </p:cNvPr>
          <p:cNvGrpSpPr/>
          <p:nvPr/>
        </p:nvGrpSpPr>
        <p:grpSpPr>
          <a:xfrm>
            <a:off x="1216931" y="1589661"/>
            <a:ext cx="9940925" cy="1747917"/>
            <a:chOff x="925829" y="1652744"/>
            <a:chExt cx="9940925" cy="174791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6">
                  <a:extLst>
                    <a:ext uri="{FF2B5EF4-FFF2-40B4-BE49-F238E27FC236}">
                      <a16:creationId xmlns:a16="http://schemas.microsoft.com/office/drawing/2014/main" id="{5AB7D505-3232-C0D1-D87C-2924F4366C85}"/>
                    </a:ext>
                  </a:extLst>
                </p:cNvPr>
                <p:cNvSpPr txBox="1"/>
                <p:nvPr/>
              </p:nvSpPr>
              <p:spPr>
                <a:xfrm>
                  <a:off x="1228905" y="3031329"/>
                  <a:ext cx="9367158" cy="369332"/>
                </a:xfrm>
                <a:prstGeom prst="rect">
                  <a:avLst/>
                </a:prstGeom>
                <a:noFill/>
                <a:ln>
                  <a:solidFill>
                    <a:schemeClr val="bg1"/>
                  </a:solidFill>
                </a:ln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dirty="0"/>
                    <a:t>There exists a </a:t>
                  </a:r>
                  <a:r>
                    <a:rPr lang="en-US" b="1" dirty="0">
                      <a:solidFill>
                        <a:srgbClr val="7030A0"/>
                      </a:solidFill>
                    </a:rPr>
                    <a:t>fixed</a:t>
                  </a:r>
                  <a:r>
                    <a:rPr lang="en-US" dirty="0">
                      <a:solidFill>
                        <a:srgbClr val="7030A0"/>
                      </a:solidFill>
                    </a:rPr>
                    <a:t> </a:t>
                  </a:r>
                  <a:r>
                    <a:rPr lang="en-US" dirty="0"/>
                    <a:t>small (randomized) program that outputs </a:t>
                  </a:r>
                  <a14:m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𝑥</m:t>
                      </m:r>
                    </m:oMath>
                  </a14:m>
                  <a:r>
                    <a:rPr lang="en-GB" dirty="0"/>
                    <a:t> </a:t>
                  </a:r>
                  <a:r>
                    <a:rPr lang="en-GB" b="1" dirty="0" err="1">
                      <a:solidFill>
                        <a:srgbClr val="7030A0"/>
                      </a:solidFill>
                    </a:rPr>
                    <a:t>w.h.p</a:t>
                  </a:r>
                  <a:r>
                    <a:rPr lang="en-GB" b="1" dirty="0">
                      <a:solidFill>
                        <a:srgbClr val="7030A0"/>
                      </a:solidFill>
                    </a:rPr>
                    <a:t> over its internal randomness</a:t>
                  </a:r>
                </a:p>
              </p:txBody>
            </p:sp>
          </mc:Choice>
          <mc:Fallback xmlns="">
            <p:sp>
              <p:nvSpPr>
                <p:cNvPr id="16" name="TextBox 16">
                  <a:extLst>
                    <a:ext uri="{FF2B5EF4-FFF2-40B4-BE49-F238E27FC236}">
                      <a16:creationId xmlns:a16="http://schemas.microsoft.com/office/drawing/2014/main" id="{5AB7D505-3232-C0D1-D87C-2924F4366C8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28905" y="3031329"/>
                  <a:ext cx="9367158" cy="369332"/>
                </a:xfrm>
                <a:prstGeom prst="rect">
                  <a:avLst/>
                </a:prstGeom>
                <a:blipFill>
                  <a:blip r:embed="rId6"/>
                  <a:stretch>
                    <a:fillRect l="-455" t="-7937" r="-520" b="-22222"/>
                  </a:stretch>
                </a:blipFill>
                <a:ln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A5B1F679-966E-5AE1-8BC0-3F4A5762EF5D}"/>
                </a:ext>
              </a:extLst>
            </p:cNvPr>
            <p:cNvGrpSpPr/>
            <p:nvPr/>
          </p:nvGrpSpPr>
          <p:grpSpPr>
            <a:xfrm>
              <a:off x="925829" y="1652744"/>
              <a:ext cx="9940925" cy="1155065"/>
              <a:chOff x="2678" y="7708"/>
              <a:chExt cx="15655" cy="181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TextBox 17">
                    <a:extLst>
                      <a:ext uri="{FF2B5EF4-FFF2-40B4-BE49-F238E27FC236}">
                        <a16:creationId xmlns:a16="http://schemas.microsoft.com/office/drawing/2014/main" id="{DCDDE746-A61C-DABB-8EA2-7D9B0C54FE3E}"/>
                      </a:ext>
                    </a:extLst>
                  </p:cNvPr>
                  <p:cNvSpPr txBox="1"/>
                  <p:nvPr/>
                </p:nvSpPr>
                <p:spPr>
                  <a:xfrm>
                    <a:off x="2729" y="8629"/>
                    <a:ext cx="15604" cy="898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sz="2000" b="1" i="1" dirty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000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Century Gothic" panose="020B0502020202020204" charset="0"/>
                                  <a:sym typeface="+mn-ea"/>
                                </a:rPr>
                                <m:t>rK</m:t>
                              </m:r>
                            </m:e>
                            <m:sup>
                              <m:r>
                                <a:rPr lang="en-US" sz="2000" i="1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CA" sz="2000" i="1" dirty="0">
                              <a:latin typeface="Cambria Math" panose="02040503050406030204" pitchFamily="18" charset="0"/>
                            </a:rPr>
                            <m:t>=</m:t>
                          </m:r>
                          <m:func>
                            <m:func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 dirty="0">
                                      <a:latin typeface="Cambria Math" panose="02040503050406030204" pitchFamily="18" charset="0"/>
                                    </a:rPr>
                                    <m:t>min</m:t>
                                  </m:r>
                                </m:e>
                                <m:lim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lim>
                              </m:limLow>
                            </m:fName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 :∃ </m:t>
                                  </m:r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d>
                                    <m:dPr>
                                      <m:ctrlP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sz="2000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i="1" dirty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d>
                                    </m:e>
                                  </m:d>
                                  <m:r>
                                    <a:rPr lang="en-US" sz="2000" dirty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000" dirty="0">
                                      <a:latin typeface="Cambria Math" panose="02040503050406030204" pitchFamily="18" charset="0"/>
                                    </a:rPr>
                                    <m:t>time</m:t>
                                  </m:r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000" dirty="0">
                                      <a:latin typeface="Cambria Math" panose="02040503050406030204" pitchFamily="18" charset="0"/>
                                    </a:rPr>
                                    <m:t>program</m:t>
                                  </m:r>
                                  <m:r>
                                    <a:rPr lang="en-US" sz="2000" dirty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𝑀</m:t>
                                  </m:r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∈</m:t>
                                  </m:r>
                                  <m:sSup>
                                    <m:sSupPr>
                                      <m:ctrlPr>
                                        <a:rPr lang="en-US" sz="2000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{"/>
                                          <m:endChr m:val="}"/>
                                          <m:ctrlPr>
                                            <a:rPr lang="en-US" sz="2000" i="1" dirty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i="1" dirty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0,1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000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</m:t>
                                      </m:r>
                                    </m:sup>
                                  </m:sSup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000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s</m:t>
                                  </m:r>
                                  <m:r>
                                    <a:rPr lang="en-US" sz="2000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.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000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t</m:t>
                                  </m:r>
                                  <m:r>
                                    <a:rPr lang="en-US" sz="2000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. </m:t>
                                  </m:r>
                                  <m:func>
                                    <m:funcPr>
                                      <m:ctrlP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limLow>
                                        <m:limLowPr>
                                          <m:ctrlPr>
                                            <a:rPr lang="en-US" sz="2000" b="1" i="1" dirty="0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limLowPr>
                                        <m:e>
                                          <m:r>
                                            <a:rPr lang="en-US" sz="2000" b="1" i="1" dirty="0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𝐏𝐫</m:t>
                                          </m:r>
                                        </m:e>
                                        <m:lim>
                                          <m:r>
                                            <a:rPr lang="en-US" sz="2000" b="1" dirty="0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𝐫𝐚𝐧𝐝𝐨𝐦𝐧𝐞𝐬𝐬</m:t>
                                          </m:r>
                                          <m:r>
                                            <a:rPr lang="en-US" sz="2000" b="1" dirty="0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  <m:r>
                                            <a:rPr lang="en-US" sz="2000" b="1" dirty="0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𝐨𝐟</m:t>
                                          </m:r>
                                          <m:r>
                                            <a:rPr lang="en-US" sz="2000" b="1" dirty="0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  <m:r>
                                            <a:rPr lang="en-US" sz="2000" b="1" i="1" dirty="0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𝑴</m:t>
                                          </m:r>
                                        </m:lim>
                                      </m:limLow>
                                    </m:fName>
                                    <m:e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en-US" sz="2000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i="1" dirty="0">
                                              <a:latin typeface="Cambria Math" panose="02040503050406030204" pitchFamily="18" charset="0"/>
                                            </a:rPr>
                                            <m:t>𝑀</m:t>
                                          </m:r>
                                          <m:r>
                                            <a:rPr lang="en-US" sz="2000" dirty="0">
                                              <a:latin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000" dirty="0" smtClean="0">
                                              <a:latin typeface="Cambria Math" panose="02040503050406030204" pitchFamily="18" charset="0"/>
                                            </a:rPr>
                                            <m:t>output</m:t>
                                          </m:r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000" dirty="0">
                                              <a:latin typeface="Cambria Math" panose="02040503050406030204" pitchFamily="18" charset="0"/>
                                            </a:rPr>
                                            <m:t>s</m:t>
                                          </m:r>
                                          <m:r>
                                            <a:rPr lang="en-US" sz="2000" i="1" dirty="0">
                                              <a:latin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  <m:r>
                                            <a:rPr lang="en-US" sz="2000" i="1" dirty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d>
                                    </m:e>
                                  </m:func>
                                  <m:r>
                                    <a:rPr lang="en-US" sz="2000" b="1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≥</m:t>
                                  </m:r>
                                  <m:box>
                                    <m:boxPr>
                                      <m:ctrlPr>
                                        <a:rPr lang="en-US" sz="2000" b="1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boxPr>
                                    <m:e>
                                      <m:argPr>
                                        <m:argSz m:val="-1"/>
                                      </m:argPr>
                                      <m:f>
                                        <m:fPr>
                                          <m:ctrlPr>
                                            <a:rPr lang="en-US" sz="2000" b="1" i="1" dirty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2000" b="1" i="1" dirty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𝟐</m:t>
                                          </m:r>
                                        </m:num>
                                        <m:den>
                                          <m:r>
                                            <a:rPr lang="en-US" sz="2000" b="1" i="1" dirty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𝟑</m:t>
                                          </m:r>
                                        </m:den>
                                      </m:f>
                                    </m:e>
                                  </m:box>
                                </m:e>
                              </m:d>
                            </m:e>
                          </m:func>
                        </m:oMath>
                      </m:oMathPara>
                    </a14:m>
                    <a:endParaRPr lang="en-GB" sz="2000" dirty="0"/>
                  </a:p>
                </p:txBody>
              </p:sp>
            </mc:Choice>
            <mc:Fallback xmlns="">
              <p:sp>
                <p:nvSpPr>
                  <p:cNvPr id="23" name="TextBox 17">
                    <a:extLst>
                      <a:ext uri="{FF2B5EF4-FFF2-40B4-BE49-F238E27FC236}">
                        <a16:creationId xmlns:a16="http://schemas.microsoft.com/office/drawing/2014/main" id="{DCDDE746-A61C-DABB-8EA2-7D9B0C54FE3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29" y="8629"/>
                    <a:ext cx="15604" cy="898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TextBox 23">
                    <a:extLst>
                      <a:ext uri="{FF2B5EF4-FFF2-40B4-BE49-F238E27FC236}">
                        <a16:creationId xmlns:a16="http://schemas.microsoft.com/office/drawing/2014/main" id="{DAA6B7E6-5B9C-3C3D-ECDC-FD23F19781C6}"/>
                      </a:ext>
                    </a:extLst>
                  </p:cNvPr>
                  <p:cNvSpPr txBox="1"/>
                  <p:nvPr/>
                </p:nvSpPr>
                <p:spPr>
                  <a:xfrm>
                    <a:off x="2678" y="7708"/>
                    <a:ext cx="13465" cy="67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100" u="sng" dirty="0">
                        <a:solidFill>
                          <a:srgbClr val="7030A0"/>
                        </a:solidFill>
                      </a:rPr>
                      <a:t>Randomized</a:t>
                    </a:r>
                    <a:r>
                      <a:rPr lang="en-US" sz="2100" u="sng" dirty="0">
                        <a:solidFill>
                          <a:srgbClr val="00B050"/>
                        </a:solidFill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2100" i="1" u="sng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oMath>
                    </a14:m>
                    <a:r>
                      <a:rPr lang="en-US" sz="2100" u="sng" dirty="0">
                        <a:solidFill>
                          <a:schemeClr val="tx1"/>
                        </a:solidFill>
                      </a:rPr>
                      <a:t>-time-bounded </a:t>
                    </a:r>
                    <a:r>
                      <a:rPr lang="en-US" sz="2100" u="sng" dirty="0"/>
                      <a:t>Kolmogorov complexity:</a:t>
                    </a:r>
                    <a:endParaRPr lang="en-GB" sz="2100" u="sng" dirty="0"/>
                  </a:p>
                </p:txBody>
              </p:sp>
            </mc:Choice>
            <mc:Fallback xmlns="">
              <p:sp>
                <p:nvSpPr>
                  <p:cNvPr id="24" name="TextBox 23">
                    <a:extLst>
                      <a:ext uri="{FF2B5EF4-FFF2-40B4-BE49-F238E27FC236}">
                        <a16:creationId xmlns:a16="http://schemas.microsoft.com/office/drawing/2014/main" id="{DAA6B7E6-5B9C-3C3D-ECDC-FD23F19781C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678" y="7708"/>
                    <a:ext cx="13465" cy="679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856" t="-8451" b="-22535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0486C284-D3D7-9A45-38F0-DD52EFD09A48}"/>
              </a:ext>
            </a:extLst>
          </p:cNvPr>
          <p:cNvCxnSpPr/>
          <p:nvPr/>
        </p:nvCxnSpPr>
        <p:spPr>
          <a:xfrm flipV="1">
            <a:off x="0" y="3590266"/>
            <a:ext cx="12192000" cy="5987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さいころ">
            <a:extLst>
              <a:ext uri="{FF2B5EF4-FFF2-40B4-BE49-F238E27FC236}">
                <a16:creationId xmlns:a16="http://schemas.microsoft.com/office/drawing/2014/main" id="{A2F99707-241C-F695-4C56-57E569AD0AB5}"/>
              </a:ext>
            </a:extLst>
          </p:cNvPr>
          <p:cNvSpPr/>
          <p:nvPr/>
        </p:nvSpPr>
        <p:spPr>
          <a:xfrm rot="1423537">
            <a:off x="10801298" y="318827"/>
            <a:ext cx="763523" cy="889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29" extrusionOk="0">
                <a:moveTo>
                  <a:pt x="10799" y="0"/>
                </a:moveTo>
                <a:cubicBezTo>
                  <a:pt x="10349" y="0"/>
                  <a:pt x="9901" y="98"/>
                  <a:pt x="9496" y="293"/>
                </a:cubicBezTo>
                <a:lnTo>
                  <a:pt x="1179" y="4309"/>
                </a:lnTo>
                <a:cubicBezTo>
                  <a:pt x="660" y="4560"/>
                  <a:pt x="660" y="5199"/>
                  <a:pt x="1179" y="5449"/>
                </a:cubicBezTo>
                <a:lnTo>
                  <a:pt x="9125" y="9287"/>
                </a:lnTo>
                <a:cubicBezTo>
                  <a:pt x="10164" y="9788"/>
                  <a:pt x="11435" y="9788"/>
                  <a:pt x="12473" y="9287"/>
                </a:cubicBezTo>
                <a:lnTo>
                  <a:pt x="20419" y="5449"/>
                </a:lnTo>
                <a:cubicBezTo>
                  <a:pt x="20939" y="5199"/>
                  <a:pt x="20939" y="4560"/>
                  <a:pt x="20419" y="4309"/>
                </a:cubicBezTo>
                <a:lnTo>
                  <a:pt x="12104" y="293"/>
                </a:lnTo>
                <a:cubicBezTo>
                  <a:pt x="11699" y="98"/>
                  <a:pt x="11249" y="0"/>
                  <a:pt x="10799" y="0"/>
                </a:cubicBezTo>
                <a:close/>
                <a:moveTo>
                  <a:pt x="10799" y="1150"/>
                </a:moveTo>
                <a:cubicBezTo>
                  <a:pt x="11133" y="1150"/>
                  <a:pt x="11467" y="1213"/>
                  <a:pt x="11723" y="1336"/>
                </a:cubicBezTo>
                <a:cubicBezTo>
                  <a:pt x="12233" y="1582"/>
                  <a:pt x="12233" y="1980"/>
                  <a:pt x="11723" y="2227"/>
                </a:cubicBezTo>
                <a:cubicBezTo>
                  <a:pt x="11212" y="2473"/>
                  <a:pt x="10386" y="2473"/>
                  <a:pt x="9876" y="2227"/>
                </a:cubicBezTo>
                <a:cubicBezTo>
                  <a:pt x="9365" y="1980"/>
                  <a:pt x="9365" y="1582"/>
                  <a:pt x="9876" y="1336"/>
                </a:cubicBezTo>
                <a:cubicBezTo>
                  <a:pt x="10131" y="1213"/>
                  <a:pt x="10465" y="1150"/>
                  <a:pt x="10799" y="1150"/>
                </a:cubicBezTo>
                <a:close/>
                <a:moveTo>
                  <a:pt x="4625" y="4132"/>
                </a:moveTo>
                <a:cubicBezTo>
                  <a:pt x="4960" y="4132"/>
                  <a:pt x="5294" y="4195"/>
                  <a:pt x="5549" y="4318"/>
                </a:cubicBezTo>
                <a:cubicBezTo>
                  <a:pt x="6059" y="4564"/>
                  <a:pt x="6059" y="4964"/>
                  <a:pt x="5549" y="5210"/>
                </a:cubicBezTo>
                <a:cubicBezTo>
                  <a:pt x="5039" y="5456"/>
                  <a:pt x="4212" y="5456"/>
                  <a:pt x="3702" y="5210"/>
                </a:cubicBezTo>
                <a:cubicBezTo>
                  <a:pt x="3192" y="4964"/>
                  <a:pt x="3192" y="4564"/>
                  <a:pt x="3702" y="4318"/>
                </a:cubicBezTo>
                <a:cubicBezTo>
                  <a:pt x="3957" y="4195"/>
                  <a:pt x="4291" y="4132"/>
                  <a:pt x="4625" y="4132"/>
                </a:cubicBezTo>
                <a:close/>
                <a:moveTo>
                  <a:pt x="10799" y="4132"/>
                </a:moveTo>
                <a:cubicBezTo>
                  <a:pt x="11133" y="4132"/>
                  <a:pt x="11467" y="4195"/>
                  <a:pt x="11723" y="4318"/>
                </a:cubicBezTo>
                <a:cubicBezTo>
                  <a:pt x="12233" y="4564"/>
                  <a:pt x="12233" y="4964"/>
                  <a:pt x="11723" y="5210"/>
                </a:cubicBezTo>
                <a:cubicBezTo>
                  <a:pt x="11212" y="5456"/>
                  <a:pt x="10386" y="5456"/>
                  <a:pt x="9876" y="5210"/>
                </a:cubicBezTo>
                <a:cubicBezTo>
                  <a:pt x="9365" y="4964"/>
                  <a:pt x="9365" y="4564"/>
                  <a:pt x="9876" y="4318"/>
                </a:cubicBezTo>
                <a:cubicBezTo>
                  <a:pt x="10131" y="4195"/>
                  <a:pt x="10465" y="4132"/>
                  <a:pt x="10799" y="4132"/>
                </a:cubicBezTo>
                <a:close/>
                <a:moveTo>
                  <a:pt x="16973" y="4132"/>
                </a:moveTo>
                <a:cubicBezTo>
                  <a:pt x="17307" y="4132"/>
                  <a:pt x="17641" y="4195"/>
                  <a:pt x="17896" y="4318"/>
                </a:cubicBezTo>
                <a:cubicBezTo>
                  <a:pt x="18406" y="4564"/>
                  <a:pt x="18406" y="4964"/>
                  <a:pt x="17896" y="5210"/>
                </a:cubicBezTo>
                <a:cubicBezTo>
                  <a:pt x="17386" y="5456"/>
                  <a:pt x="16559" y="5456"/>
                  <a:pt x="16049" y="5210"/>
                </a:cubicBezTo>
                <a:cubicBezTo>
                  <a:pt x="15539" y="4964"/>
                  <a:pt x="15539" y="4564"/>
                  <a:pt x="16049" y="4318"/>
                </a:cubicBezTo>
                <a:cubicBezTo>
                  <a:pt x="16304" y="4195"/>
                  <a:pt x="16638" y="4132"/>
                  <a:pt x="16973" y="4132"/>
                </a:cubicBezTo>
                <a:close/>
                <a:moveTo>
                  <a:pt x="751" y="6059"/>
                </a:moveTo>
                <a:cubicBezTo>
                  <a:pt x="356" y="6067"/>
                  <a:pt x="0" y="6338"/>
                  <a:pt x="0" y="6713"/>
                </a:cubicBezTo>
                <a:lnTo>
                  <a:pt x="0" y="15191"/>
                </a:lnTo>
                <a:cubicBezTo>
                  <a:pt x="0" y="15970"/>
                  <a:pt x="471" y="16694"/>
                  <a:pt x="1248" y="17105"/>
                </a:cubicBezTo>
                <a:lnTo>
                  <a:pt x="9225" y="21329"/>
                </a:lnTo>
                <a:cubicBezTo>
                  <a:pt x="9737" y="21600"/>
                  <a:pt x="10398" y="21287"/>
                  <a:pt x="10398" y="20773"/>
                </a:cubicBezTo>
                <a:lnTo>
                  <a:pt x="10398" y="12278"/>
                </a:lnTo>
                <a:cubicBezTo>
                  <a:pt x="10398" y="11234"/>
                  <a:pt x="9739" y="10271"/>
                  <a:pt x="8671" y="9759"/>
                </a:cubicBezTo>
                <a:lnTo>
                  <a:pt x="1146" y="6144"/>
                </a:lnTo>
                <a:cubicBezTo>
                  <a:pt x="1017" y="6083"/>
                  <a:pt x="882" y="6056"/>
                  <a:pt x="751" y="6059"/>
                </a:cubicBezTo>
                <a:close/>
                <a:moveTo>
                  <a:pt x="20847" y="6059"/>
                </a:moveTo>
                <a:cubicBezTo>
                  <a:pt x="20716" y="6056"/>
                  <a:pt x="20581" y="6083"/>
                  <a:pt x="20453" y="6144"/>
                </a:cubicBezTo>
                <a:lnTo>
                  <a:pt x="12927" y="9759"/>
                </a:lnTo>
                <a:cubicBezTo>
                  <a:pt x="11859" y="10271"/>
                  <a:pt x="11200" y="11234"/>
                  <a:pt x="11200" y="12278"/>
                </a:cubicBezTo>
                <a:lnTo>
                  <a:pt x="11200" y="20773"/>
                </a:lnTo>
                <a:cubicBezTo>
                  <a:pt x="11200" y="21287"/>
                  <a:pt x="11863" y="21600"/>
                  <a:pt x="12375" y="21329"/>
                </a:cubicBezTo>
                <a:lnTo>
                  <a:pt x="20350" y="17105"/>
                </a:lnTo>
                <a:cubicBezTo>
                  <a:pt x="21127" y="16694"/>
                  <a:pt x="21600" y="15970"/>
                  <a:pt x="21600" y="15191"/>
                </a:cubicBezTo>
                <a:lnTo>
                  <a:pt x="21600" y="6713"/>
                </a:lnTo>
                <a:cubicBezTo>
                  <a:pt x="21600" y="6338"/>
                  <a:pt x="21242" y="6067"/>
                  <a:pt x="20847" y="6059"/>
                </a:cubicBezTo>
                <a:close/>
                <a:moveTo>
                  <a:pt x="10799" y="7115"/>
                </a:moveTo>
                <a:cubicBezTo>
                  <a:pt x="11133" y="7115"/>
                  <a:pt x="11467" y="7176"/>
                  <a:pt x="11723" y="7299"/>
                </a:cubicBezTo>
                <a:cubicBezTo>
                  <a:pt x="12233" y="7546"/>
                  <a:pt x="12233" y="7945"/>
                  <a:pt x="11723" y="8192"/>
                </a:cubicBezTo>
                <a:cubicBezTo>
                  <a:pt x="11212" y="8438"/>
                  <a:pt x="10386" y="8438"/>
                  <a:pt x="9876" y="8192"/>
                </a:cubicBezTo>
                <a:cubicBezTo>
                  <a:pt x="9365" y="7945"/>
                  <a:pt x="9365" y="7546"/>
                  <a:pt x="9876" y="7299"/>
                </a:cubicBezTo>
                <a:cubicBezTo>
                  <a:pt x="10131" y="7176"/>
                  <a:pt x="10465" y="7115"/>
                  <a:pt x="10799" y="7115"/>
                </a:cubicBezTo>
                <a:close/>
                <a:moveTo>
                  <a:pt x="1745" y="8061"/>
                </a:moveTo>
                <a:cubicBezTo>
                  <a:pt x="1851" y="8064"/>
                  <a:pt x="1968" y="8093"/>
                  <a:pt x="2091" y="8152"/>
                </a:cubicBezTo>
                <a:cubicBezTo>
                  <a:pt x="2582" y="8385"/>
                  <a:pt x="2979" y="8996"/>
                  <a:pt x="2979" y="9516"/>
                </a:cubicBezTo>
                <a:cubicBezTo>
                  <a:pt x="2979" y="10036"/>
                  <a:pt x="2582" y="10264"/>
                  <a:pt x="2091" y="10027"/>
                </a:cubicBezTo>
                <a:cubicBezTo>
                  <a:pt x="1600" y="9790"/>
                  <a:pt x="1201" y="9181"/>
                  <a:pt x="1201" y="8665"/>
                </a:cubicBezTo>
                <a:cubicBezTo>
                  <a:pt x="1201" y="8279"/>
                  <a:pt x="1426" y="8052"/>
                  <a:pt x="1745" y="8061"/>
                </a:cubicBezTo>
                <a:close/>
                <a:moveTo>
                  <a:pt x="19855" y="8061"/>
                </a:moveTo>
                <a:cubicBezTo>
                  <a:pt x="20174" y="8052"/>
                  <a:pt x="20397" y="8279"/>
                  <a:pt x="20397" y="8665"/>
                </a:cubicBezTo>
                <a:cubicBezTo>
                  <a:pt x="20397" y="9181"/>
                  <a:pt x="19999" y="9790"/>
                  <a:pt x="19507" y="10027"/>
                </a:cubicBezTo>
                <a:cubicBezTo>
                  <a:pt x="19016" y="10264"/>
                  <a:pt x="18619" y="10036"/>
                  <a:pt x="18619" y="9516"/>
                </a:cubicBezTo>
                <a:cubicBezTo>
                  <a:pt x="18619" y="8996"/>
                  <a:pt x="19016" y="8385"/>
                  <a:pt x="19507" y="8152"/>
                </a:cubicBezTo>
                <a:cubicBezTo>
                  <a:pt x="19630" y="8093"/>
                  <a:pt x="19749" y="8064"/>
                  <a:pt x="19855" y="8061"/>
                </a:cubicBezTo>
                <a:close/>
                <a:moveTo>
                  <a:pt x="7689" y="10947"/>
                </a:moveTo>
                <a:cubicBezTo>
                  <a:pt x="7795" y="10952"/>
                  <a:pt x="7912" y="10983"/>
                  <a:pt x="8034" y="11044"/>
                </a:cubicBezTo>
                <a:cubicBezTo>
                  <a:pt x="8526" y="11290"/>
                  <a:pt x="8925" y="11922"/>
                  <a:pt x="8925" y="12456"/>
                </a:cubicBezTo>
                <a:cubicBezTo>
                  <a:pt x="8925" y="12989"/>
                  <a:pt x="8526" y="13219"/>
                  <a:pt x="8034" y="12970"/>
                </a:cubicBezTo>
                <a:cubicBezTo>
                  <a:pt x="7543" y="12721"/>
                  <a:pt x="7146" y="12090"/>
                  <a:pt x="7146" y="11560"/>
                </a:cubicBezTo>
                <a:cubicBezTo>
                  <a:pt x="7146" y="11163"/>
                  <a:pt x="7369" y="10934"/>
                  <a:pt x="7689" y="10947"/>
                </a:cubicBezTo>
                <a:close/>
                <a:moveTo>
                  <a:pt x="13909" y="10947"/>
                </a:moveTo>
                <a:cubicBezTo>
                  <a:pt x="14229" y="10934"/>
                  <a:pt x="14452" y="11163"/>
                  <a:pt x="14452" y="11560"/>
                </a:cubicBezTo>
                <a:cubicBezTo>
                  <a:pt x="14452" y="12090"/>
                  <a:pt x="14055" y="12721"/>
                  <a:pt x="13564" y="12970"/>
                </a:cubicBezTo>
                <a:cubicBezTo>
                  <a:pt x="13072" y="13219"/>
                  <a:pt x="12674" y="12989"/>
                  <a:pt x="12674" y="12456"/>
                </a:cubicBezTo>
                <a:cubicBezTo>
                  <a:pt x="12674" y="11922"/>
                  <a:pt x="13072" y="11290"/>
                  <a:pt x="13564" y="11044"/>
                </a:cubicBezTo>
                <a:cubicBezTo>
                  <a:pt x="13686" y="10983"/>
                  <a:pt x="13803" y="10952"/>
                  <a:pt x="13909" y="10947"/>
                </a:cubicBezTo>
                <a:close/>
                <a:moveTo>
                  <a:pt x="1745" y="11188"/>
                </a:moveTo>
                <a:cubicBezTo>
                  <a:pt x="1851" y="11193"/>
                  <a:pt x="1968" y="11224"/>
                  <a:pt x="2091" y="11284"/>
                </a:cubicBezTo>
                <a:cubicBezTo>
                  <a:pt x="2582" y="11524"/>
                  <a:pt x="2979" y="12142"/>
                  <a:pt x="2979" y="12662"/>
                </a:cubicBezTo>
                <a:cubicBezTo>
                  <a:pt x="2979" y="13181"/>
                  <a:pt x="2582" y="13403"/>
                  <a:pt x="2091" y="13159"/>
                </a:cubicBezTo>
                <a:cubicBezTo>
                  <a:pt x="1600" y="12915"/>
                  <a:pt x="1201" y="12300"/>
                  <a:pt x="1201" y="11784"/>
                </a:cubicBezTo>
                <a:cubicBezTo>
                  <a:pt x="1201" y="11398"/>
                  <a:pt x="1426" y="11175"/>
                  <a:pt x="1745" y="11188"/>
                </a:cubicBezTo>
                <a:close/>
                <a:moveTo>
                  <a:pt x="7689" y="14158"/>
                </a:moveTo>
                <a:cubicBezTo>
                  <a:pt x="7795" y="14164"/>
                  <a:pt x="7912" y="14198"/>
                  <a:pt x="8034" y="14261"/>
                </a:cubicBezTo>
                <a:cubicBezTo>
                  <a:pt x="8526" y="14513"/>
                  <a:pt x="8925" y="15152"/>
                  <a:pt x="8925" y="15685"/>
                </a:cubicBezTo>
                <a:cubicBezTo>
                  <a:pt x="8925" y="16219"/>
                  <a:pt x="8526" y="16443"/>
                  <a:pt x="8034" y="16186"/>
                </a:cubicBezTo>
                <a:cubicBezTo>
                  <a:pt x="7543" y="15930"/>
                  <a:pt x="7146" y="15294"/>
                  <a:pt x="7146" y="14764"/>
                </a:cubicBezTo>
                <a:cubicBezTo>
                  <a:pt x="7146" y="14367"/>
                  <a:pt x="7369" y="14141"/>
                  <a:pt x="7689" y="14158"/>
                </a:cubicBezTo>
                <a:close/>
                <a:moveTo>
                  <a:pt x="1745" y="14317"/>
                </a:moveTo>
                <a:cubicBezTo>
                  <a:pt x="1851" y="14324"/>
                  <a:pt x="1968" y="14356"/>
                  <a:pt x="2091" y="14418"/>
                </a:cubicBezTo>
                <a:cubicBezTo>
                  <a:pt x="2582" y="14665"/>
                  <a:pt x="2979" y="15288"/>
                  <a:pt x="2979" y="15807"/>
                </a:cubicBezTo>
                <a:cubicBezTo>
                  <a:pt x="2979" y="16327"/>
                  <a:pt x="2582" y="16543"/>
                  <a:pt x="2091" y="16291"/>
                </a:cubicBezTo>
                <a:cubicBezTo>
                  <a:pt x="1600" y="16041"/>
                  <a:pt x="1201" y="15421"/>
                  <a:pt x="1201" y="14905"/>
                </a:cubicBezTo>
                <a:cubicBezTo>
                  <a:pt x="1201" y="14518"/>
                  <a:pt x="1426" y="14299"/>
                  <a:pt x="1745" y="14317"/>
                </a:cubicBezTo>
                <a:close/>
                <a:moveTo>
                  <a:pt x="19855" y="14317"/>
                </a:moveTo>
                <a:cubicBezTo>
                  <a:pt x="20174" y="14299"/>
                  <a:pt x="20397" y="14518"/>
                  <a:pt x="20397" y="14905"/>
                </a:cubicBezTo>
                <a:cubicBezTo>
                  <a:pt x="20397" y="15421"/>
                  <a:pt x="19999" y="16041"/>
                  <a:pt x="19507" y="16291"/>
                </a:cubicBezTo>
                <a:cubicBezTo>
                  <a:pt x="19016" y="16543"/>
                  <a:pt x="18619" y="16326"/>
                  <a:pt x="18619" y="15806"/>
                </a:cubicBezTo>
                <a:cubicBezTo>
                  <a:pt x="18619" y="15286"/>
                  <a:pt x="19016" y="14665"/>
                  <a:pt x="19507" y="14418"/>
                </a:cubicBezTo>
                <a:cubicBezTo>
                  <a:pt x="19630" y="14356"/>
                  <a:pt x="19749" y="14324"/>
                  <a:pt x="19855" y="14317"/>
                </a:cubicBezTo>
                <a:close/>
                <a:moveTo>
                  <a:pt x="7689" y="17371"/>
                </a:moveTo>
                <a:cubicBezTo>
                  <a:pt x="7795" y="17379"/>
                  <a:pt x="7912" y="17414"/>
                  <a:pt x="8034" y="17478"/>
                </a:cubicBezTo>
                <a:cubicBezTo>
                  <a:pt x="8526" y="17738"/>
                  <a:pt x="8925" y="18381"/>
                  <a:pt x="8925" y="18915"/>
                </a:cubicBezTo>
                <a:cubicBezTo>
                  <a:pt x="8925" y="19448"/>
                  <a:pt x="8526" y="19665"/>
                  <a:pt x="8034" y="19402"/>
                </a:cubicBezTo>
                <a:cubicBezTo>
                  <a:pt x="7543" y="19139"/>
                  <a:pt x="7146" y="18498"/>
                  <a:pt x="7146" y="17969"/>
                </a:cubicBezTo>
                <a:cubicBezTo>
                  <a:pt x="7146" y="17572"/>
                  <a:pt x="7369" y="17349"/>
                  <a:pt x="7689" y="17371"/>
                </a:cubicBezTo>
                <a:close/>
                <a:moveTo>
                  <a:pt x="13909" y="17371"/>
                </a:moveTo>
                <a:cubicBezTo>
                  <a:pt x="14229" y="17349"/>
                  <a:pt x="14452" y="17572"/>
                  <a:pt x="14452" y="17969"/>
                </a:cubicBezTo>
                <a:cubicBezTo>
                  <a:pt x="14452" y="18498"/>
                  <a:pt x="14055" y="19139"/>
                  <a:pt x="13564" y="19402"/>
                </a:cubicBezTo>
                <a:cubicBezTo>
                  <a:pt x="13072" y="19666"/>
                  <a:pt x="12674" y="19448"/>
                  <a:pt x="12674" y="18915"/>
                </a:cubicBezTo>
                <a:cubicBezTo>
                  <a:pt x="12674" y="18381"/>
                  <a:pt x="13072" y="17738"/>
                  <a:pt x="13564" y="17478"/>
                </a:cubicBezTo>
                <a:cubicBezTo>
                  <a:pt x="13686" y="17414"/>
                  <a:pt x="13803" y="17379"/>
                  <a:pt x="13909" y="17371"/>
                </a:cubicBezTo>
                <a:close/>
              </a:path>
            </a:pathLst>
          </a:custGeom>
          <a:solidFill>
            <a:srgbClr val="C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  <a:endParaRPr>
              <a:solidFill>
                <a:srgbClr val="7030A0"/>
              </a:solidFill>
            </a:endParaRPr>
          </a:p>
        </p:txBody>
      </p:sp>
      <p:sp>
        <p:nvSpPr>
          <p:cNvPr id="7" name="さいころ">
            <a:extLst>
              <a:ext uri="{FF2B5EF4-FFF2-40B4-BE49-F238E27FC236}">
                <a16:creationId xmlns:a16="http://schemas.microsoft.com/office/drawing/2014/main" id="{A08931FB-BC44-4304-2385-79865FA4D35A}"/>
              </a:ext>
            </a:extLst>
          </p:cNvPr>
          <p:cNvSpPr/>
          <p:nvPr/>
        </p:nvSpPr>
        <p:spPr>
          <a:xfrm rot="12868163">
            <a:off x="10054089" y="974241"/>
            <a:ext cx="741707" cy="863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29" extrusionOk="0">
                <a:moveTo>
                  <a:pt x="10799" y="0"/>
                </a:moveTo>
                <a:cubicBezTo>
                  <a:pt x="10349" y="0"/>
                  <a:pt x="9901" y="98"/>
                  <a:pt x="9496" y="293"/>
                </a:cubicBezTo>
                <a:lnTo>
                  <a:pt x="1179" y="4309"/>
                </a:lnTo>
                <a:cubicBezTo>
                  <a:pt x="660" y="4560"/>
                  <a:pt x="660" y="5199"/>
                  <a:pt x="1179" y="5449"/>
                </a:cubicBezTo>
                <a:lnTo>
                  <a:pt x="9125" y="9287"/>
                </a:lnTo>
                <a:cubicBezTo>
                  <a:pt x="10164" y="9788"/>
                  <a:pt x="11435" y="9788"/>
                  <a:pt x="12473" y="9287"/>
                </a:cubicBezTo>
                <a:lnTo>
                  <a:pt x="20419" y="5449"/>
                </a:lnTo>
                <a:cubicBezTo>
                  <a:pt x="20939" y="5199"/>
                  <a:pt x="20939" y="4560"/>
                  <a:pt x="20419" y="4309"/>
                </a:cubicBezTo>
                <a:lnTo>
                  <a:pt x="12104" y="293"/>
                </a:lnTo>
                <a:cubicBezTo>
                  <a:pt x="11699" y="98"/>
                  <a:pt x="11249" y="0"/>
                  <a:pt x="10799" y="0"/>
                </a:cubicBezTo>
                <a:close/>
                <a:moveTo>
                  <a:pt x="10799" y="4132"/>
                </a:moveTo>
                <a:cubicBezTo>
                  <a:pt x="11133" y="4132"/>
                  <a:pt x="11467" y="4195"/>
                  <a:pt x="11723" y="4318"/>
                </a:cubicBezTo>
                <a:cubicBezTo>
                  <a:pt x="12233" y="4564"/>
                  <a:pt x="12233" y="4964"/>
                  <a:pt x="11723" y="5210"/>
                </a:cubicBezTo>
                <a:cubicBezTo>
                  <a:pt x="11212" y="5456"/>
                  <a:pt x="10386" y="5456"/>
                  <a:pt x="9876" y="5210"/>
                </a:cubicBezTo>
                <a:cubicBezTo>
                  <a:pt x="9365" y="4964"/>
                  <a:pt x="9365" y="4564"/>
                  <a:pt x="9876" y="4318"/>
                </a:cubicBezTo>
                <a:cubicBezTo>
                  <a:pt x="10131" y="4195"/>
                  <a:pt x="10465" y="4132"/>
                  <a:pt x="10799" y="4132"/>
                </a:cubicBezTo>
                <a:close/>
                <a:moveTo>
                  <a:pt x="751" y="6059"/>
                </a:moveTo>
                <a:cubicBezTo>
                  <a:pt x="356" y="6067"/>
                  <a:pt x="0" y="6338"/>
                  <a:pt x="0" y="6713"/>
                </a:cubicBezTo>
                <a:lnTo>
                  <a:pt x="0" y="15191"/>
                </a:lnTo>
                <a:cubicBezTo>
                  <a:pt x="0" y="15970"/>
                  <a:pt x="471" y="16694"/>
                  <a:pt x="1248" y="17105"/>
                </a:cubicBezTo>
                <a:lnTo>
                  <a:pt x="9225" y="21329"/>
                </a:lnTo>
                <a:cubicBezTo>
                  <a:pt x="9737" y="21600"/>
                  <a:pt x="10398" y="21287"/>
                  <a:pt x="10398" y="20773"/>
                </a:cubicBezTo>
                <a:lnTo>
                  <a:pt x="10398" y="12278"/>
                </a:lnTo>
                <a:cubicBezTo>
                  <a:pt x="10398" y="11234"/>
                  <a:pt x="9739" y="10271"/>
                  <a:pt x="8671" y="9759"/>
                </a:cubicBezTo>
                <a:lnTo>
                  <a:pt x="1146" y="6144"/>
                </a:lnTo>
                <a:cubicBezTo>
                  <a:pt x="1017" y="6083"/>
                  <a:pt x="882" y="6056"/>
                  <a:pt x="751" y="6059"/>
                </a:cubicBezTo>
                <a:close/>
                <a:moveTo>
                  <a:pt x="20849" y="6059"/>
                </a:moveTo>
                <a:cubicBezTo>
                  <a:pt x="20718" y="6056"/>
                  <a:pt x="20581" y="6083"/>
                  <a:pt x="20452" y="6144"/>
                </a:cubicBezTo>
                <a:lnTo>
                  <a:pt x="12929" y="9759"/>
                </a:lnTo>
                <a:cubicBezTo>
                  <a:pt x="11861" y="10271"/>
                  <a:pt x="11200" y="11234"/>
                  <a:pt x="11200" y="12278"/>
                </a:cubicBezTo>
                <a:lnTo>
                  <a:pt x="11200" y="20773"/>
                </a:lnTo>
                <a:cubicBezTo>
                  <a:pt x="11200" y="21287"/>
                  <a:pt x="11863" y="21600"/>
                  <a:pt x="12375" y="21329"/>
                </a:cubicBezTo>
                <a:lnTo>
                  <a:pt x="20350" y="17105"/>
                </a:lnTo>
                <a:cubicBezTo>
                  <a:pt x="21127" y="16694"/>
                  <a:pt x="21600" y="15970"/>
                  <a:pt x="21600" y="15191"/>
                </a:cubicBezTo>
                <a:lnTo>
                  <a:pt x="21600" y="6713"/>
                </a:lnTo>
                <a:cubicBezTo>
                  <a:pt x="21600" y="6338"/>
                  <a:pt x="21244" y="6067"/>
                  <a:pt x="20849" y="6059"/>
                </a:cubicBezTo>
                <a:close/>
                <a:moveTo>
                  <a:pt x="1745" y="8061"/>
                </a:moveTo>
                <a:cubicBezTo>
                  <a:pt x="1851" y="8064"/>
                  <a:pt x="1968" y="8093"/>
                  <a:pt x="2091" y="8152"/>
                </a:cubicBezTo>
                <a:cubicBezTo>
                  <a:pt x="2582" y="8385"/>
                  <a:pt x="2981" y="8996"/>
                  <a:pt x="2981" y="9516"/>
                </a:cubicBezTo>
                <a:cubicBezTo>
                  <a:pt x="2981" y="10036"/>
                  <a:pt x="2582" y="10264"/>
                  <a:pt x="2091" y="10027"/>
                </a:cubicBezTo>
                <a:cubicBezTo>
                  <a:pt x="1600" y="9790"/>
                  <a:pt x="1201" y="9181"/>
                  <a:pt x="1201" y="8665"/>
                </a:cubicBezTo>
                <a:cubicBezTo>
                  <a:pt x="1201" y="8279"/>
                  <a:pt x="1426" y="8052"/>
                  <a:pt x="1745" y="8061"/>
                </a:cubicBezTo>
                <a:close/>
                <a:moveTo>
                  <a:pt x="19855" y="8061"/>
                </a:moveTo>
                <a:cubicBezTo>
                  <a:pt x="20174" y="8052"/>
                  <a:pt x="20397" y="8279"/>
                  <a:pt x="20397" y="8665"/>
                </a:cubicBezTo>
                <a:cubicBezTo>
                  <a:pt x="20397" y="9181"/>
                  <a:pt x="20000" y="9790"/>
                  <a:pt x="19509" y="10027"/>
                </a:cubicBezTo>
                <a:cubicBezTo>
                  <a:pt x="19018" y="10264"/>
                  <a:pt x="18619" y="10036"/>
                  <a:pt x="18619" y="9516"/>
                </a:cubicBezTo>
                <a:cubicBezTo>
                  <a:pt x="18619" y="8996"/>
                  <a:pt x="19018" y="8385"/>
                  <a:pt x="19509" y="8152"/>
                </a:cubicBezTo>
                <a:cubicBezTo>
                  <a:pt x="19632" y="8093"/>
                  <a:pt x="19749" y="8064"/>
                  <a:pt x="19855" y="8061"/>
                </a:cubicBezTo>
                <a:close/>
                <a:moveTo>
                  <a:pt x="16882" y="12655"/>
                </a:moveTo>
                <a:cubicBezTo>
                  <a:pt x="17201" y="12639"/>
                  <a:pt x="17425" y="12864"/>
                  <a:pt x="17425" y="13256"/>
                </a:cubicBezTo>
                <a:cubicBezTo>
                  <a:pt x="17425" y="13779"/>
                  <a:pt x="17028" y="14404"/>
                  <a:pt x="16536" y="14654"/>
                </a:cubicBezTo>
                <a:cubicBezTo>
                  <a:pt x="16045" y="14905"/>
                  <a:pt x="15646" y="14682"/>
                  <a:pt x="15646" y="14155"/>
                </a:cubicBezTo>
                <a:cubicBezTo>
                  <a:pt x="15646" y="13628"/>
                  <a:pt x="16045" y="13000"/>
                  <a:pt x="16536" y="12754"/>
                </a:cubicBezTo>
                <a:cubicBezTo>
                  <a:pt x="16659" y="12692"/>
                  <a:pt x="16776" y="12660"/>
                  <a:pt x="16882" y="12655"/>
                </a:cubicBezTo>
                <a:close/>
                <a:moveTo>
                  <a:pt x="7689" y="17371"/>
                </a:moveTo>
                <a:cubicBezTo>
                  <a:pt x="7795" y="17379"/>
                  <a:pt x="7914" y="17414"/>
                  <a:pt x="8036" y="17478"/>
                </a:cubicBezTo>
                <a:cubicBezTo>
                  <a:pt x="8528" y="17738"/>
                  <a:pt x="8925" y="18381"/>
                  <a:pt x="8925" y="18915"/>
                </a:cubicBezTo>
                <a:cubicBezTo>
                  <a:pt x="8925" y="19448"/>
                  <a:pt x="8528" y="19665"/>
                  <a:pt x="8036" y="19402"/>
                </a:cubicBezTo>
                <a:cubicBezTo>
                  <a:pt x="7545" y="19139"/>
                  <a:pt x="7146" y="18498"/>
                  <a:pt x="7146" y="17969"/>
                </a:cubicBezTo>
                <a:cubicBezTo>
                  <a:pt x="7146" y="17572"/>
                  <a:pt x="7369" y="17349"/>
                  <a:pt x="7689" y="17371"/>
                </a:cubicBezTo>
                <a:close/>
                <a:moveTo>
                  <a:pt x="13909" y="17371"/>
                </a:moveTo>
                <a:cubicBezTo>
                  <a:pt x="14229" y="17349"/>
                  <a:pt x="14454" y="17572"/>
                  <a:pt x="14454" y="17969"/>
                </a:cubicBezTo>
                <a:cubicBezTo>
                  <a:pt x="14454" y="18498"/>
                  <a:pt x="14055" y="19139"/>
                  <a:pt x="13564" y="19402"/>
                </a:cubicBezTo>
                <a:cubicBezTo>
                  <a:pt x="13072" y="19665"/>
                  <a:pt x="12674" y="19448"/>
                  <a:pt x="12674" y="18915"/>
                </a:cubicBezTo>
                <a:cubicBezTo>
                  <a:pt x="12674" y="18381"/>
                  <a:pt x="13072" y="17738"/>
                  <a:pt x="13564" y="17478"/>
                </a:cubicBezTo>
                <a:cubicBezTo>
                  <a:pt x="13686" y="17414"/>
                  <a:pt x="13803" y="17379"/>
                  <a:pt x="13909" y="17371"/>
                </a:cubicBezTo>
                <a:close/>
              </a:path>
            </a:pathLst>
          </a:custGeom>
          <a:solidFill>
            <a:srgbClr val="C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  <a:endParaRPr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3120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>
          <a:xfrm>
            <a:off x="713641" y="406875"/>
            <a:ext cx="10851941" cy="55399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en-GB" sz="3000" b="1" dirty="0">
                <a:latin typeface="Calisto MT" panose="02040603050505030304" pitchFamily="18" charset="0"/>
                <a:sym typeface="+mn-ea"/>
              </a:rPr>
              <a:t>Symmetry of Information and One-Way Functions</a:t>
            </a:r>
            <a:endParaRPr lang="en-US" altLang="en-GB" sz="3000" b="1" dirty="0">
              <a:latin typeface="Calisto MT" panose="0204060305050503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22D1ED8-BAD2-7DB5-C8EC-0F28314D24E2}"/>
              </a:ext>
            </a:extLst>
          </p:cNvPr>
          <p:cNvGrpSpPr/>
          <p:nvPr/>
        </p:nvGrpSpPr>
        <p:grpSpPr>
          <a:xfrm>
            <a:off x="1045450" y="1601378"/>
            <a:ext cx="9578778" cy="1270000"/>
            <a:chOff x="1063624" y="1574165"/>
            <a:chExt cx="9578778" cy="1270000"/>
          </a:xfrm>
        </p:grpSpPr>
        <p:sp>
          <p:nvSpPr>
            <p:cNvPr id="3" name="TextBox 39">
              <a:extLst>
                <a:ext uri="{FF2B5EF4-FFF2-40B4-BE49-F238E27FC236}">
                  <a16:creationId xmlns:a16="http://schemas.microsoft.com/office/drawing/2014/main" id="{5B18D927-9CF0-2EB5-AAA5-9B478D9C4F34}"/>
                </a:ext>
              </a:extLst>
            </p:cNvPr>
            <p:cNvSpPr txBox="1"/>
            <p:nvPr/>
          </p:nvSpPr>
          <p:spPr>
            <a:xfrm>
              <a:off x="1063624" y="1574165"/>
              <a:ext cx="696458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100" b="1" u="sng" dirty="0"/>
                <a:t>Theorem</a:t>
              </a:r>
              <a:r>
                <a:rPr lang="en-US" sz="2100" b="1" dirty="0"/>
                <a:t> </a:t>
              </a:r>
              <a:r>
                <a:rPr lang="en-US" sz="2100" dirty="0">
                  <a:latin typeface="Calibri (Body)"/>
                </a:rPr>
                <a:t>[</a:t>
              </a:r>
              <a:r>
                <a:rPr lang="en-GB" sz="2100" dirty="0"/>
                <a:t>This Work</a:t>
              </a:r>
              <a:r>
                <a:rPr lang="en-US" sz="2100" dirty="0">
                  <a:latin typeface="Calibri (Body)"/>
                </a:rPr>
                <a:t>]:</a:t>
              </a:r>
              <a:endParaRPr lang="en-GB" sz="2100" dirty="0">
                <a:latin typeface="Calibri (Body)"/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72BABAA7-BD7D-F454-F457-8C6E9DA1452E}"/>
                </a:ext>
              </a:extLst>
            </p:cNvPr>
            <p:cNvGrpSpPr/>
            <p:nvPr/>
          </p:nvGrpSpPr>
          <p:grpSpPr>
            <a:xfrm>
              <a:off x="1476955" y="2430145"/>
              <a:ext cx="9165447" cy="414020"/>
              <a:chOff x="6592" y="6138"/>
              <a:chExt cx="14225" cy="65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TextBox 17">
                    <a:extLst>
                      <a:ext uri="{FF2B5EF4-FFF2-40B4-BE49-F238E27FC236}">
                        <a16:creationId xmlns:a16="http://schemas.microsoft.com/office/drawing/2014/main" id="{30397E30-D398-19A7-9314-4018305CB5E8}"/>
                      </a:ext>
                    </a:extLst>
                  </p:cNvPr>
                  <p:cNvSpPr txBox="1"/>
                  <p:nvPr/>
                </p:nvSpPr>
                <p:spPr>
                  <a:xfrm>
                    <a:off x="14511" y="6138"/>
                    <a:ext cx="6306" cy="652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r>
                      <a:rPr lang="en-US" sz="2000" dirty="0">
                        <a:latin typeface="Calibri (Body)"/>
                        <a:cs typeface="Cambria Math" panose="02040503050406030204" pitchFamily="18" charset="0"/>
                      </a:rPr>
                      <a:t>“</a:t>
                    </a:r>
                    <a:r>
                      <a:rPr lang="en-US" sz="2000" dirty="0">
                        <a:solidFill>
                          <a:schemeClr val="accent2"/>
                        </a:solidFill>
                        <a:latin typeface="Calibri (Body)"/>
                        <a:cs typeface="Cambria Math" panose="02040503050406030204" pitchFamily="18" charset="0"/>
                      </a:rPr>
                      <a:t>Average-case</a:t>
                    </a:r>
                    <a:r>
                      <a:rPr lang="en-US" sz="2000" dirty="0">
                        <a:latin typeface="Calibri (Body)"/>
                        <a:cs typeface="Cambria Math" panose="02040503050406030204" pitchFamily="18" charset="0"/>
                      </a:rPr>
                      <a:t>” </a:t>
                    </a:r>
                    <a:r>
                      <a:rPr lang="en-US" sz="2000" dirty="0" err="1">
                        <a:latin typeface="Calibri (Body)"/>
                        <a:cs typeface="Cambria Math" panose="02040503050406030204" pitchFamily="18" charset="0"/>
                      </a:rPr>
                      <a:t>SoI</a:t>
                    </a:r>
                    <a:r>
                      <a:rPr lang="en-US" sz="2000" dirty="0">
                        <a:latin typeface="Calibri (Body)"/>
                        <a:cs typeface="Cambria Math" panose="02040503050406030204" pitchFamily="18" charset="0"/>
                      </a:rPr>
                      <a:t> for </a:t>
                    </a:r>
                    <a14:m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  <m:sSup>
                          <m:sSupPr>
                            <m:ctrlPr>
                              <a:rPr lang="en-US" sz="20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K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sz="20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poly</m:t>
                            </m:r>
                          </m:sup>
                        </m:sSup>
                        <m: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a14:m>
                    <a:r>
                      <a:rPr lang="en-US" sz="2000" dirty="0">
                        <a:latin typeface="Calibri (Body)"/>
                        <a:cs typeface="Cambria Math" panose="02040503050406030204" pitchFamily="18" charset="0"/>
                      </a:rPr>
                      <a:t>holds</a:t>
                    </a:r>
                  </a:p>
                </p:txBody>
              </p:sp>
            </mc:Choice>
            <mc:Fallback xmlns="">
              <p:sp>
                <p:nvSpPr>
                  <p:cNvPr id="7" name="TextBox 17">
                    <a:extLst>
                      <a:ext uri="{FF2B5EF4-FFF2-40B4-BE49-F238E27FC236}">
                        <a16:creationId xmlns:a16="http://schemas.microsoft.com/office/drawing/2014/main" id="{30397E30-D398-19A7-9314-4018305CB5E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511" y="6138"/>
                    <a:ext cx="6306" cy="652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t="-1429" b="-24286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8" name="TextBox 17">
                <a:extLst>
                  <a:ext uri="{FF2B5EF4-FFF2-40B4-BE49-F238E27FC236}">
                    <a16:creationId xmlns:a16="http://schemas.microsoft.com/office/drawing/2014/main" id="{1E78BB6B-D65F-BBC8-8833-82D11BB3E1D0}"/>
                  </a:ext>
                </a:extLst>
              </p:cNvPr>
              <p:cNvSpPr txBox="1"/>
              <p:nvPr/>
            </p:nvSpPr>
            <p:spPr>
              <a:xfrm>
                <a:off x="6592" y="6138"/>
                <a:ext cx="5752" cy="63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000" dirty="0">
                    <a:sym typeface="+mn-ea"/>
                  </a:rPr>
                  <a:t>One-way functions do not exist</a:t>
                </a:r>
                <a:endParaRPr lang="en-US" sz="2000" dirty="0">
                  <a:solidFill>
                    <a:srgbClr val="C00000"/>
                  </a:solidFill>
                </a:endParaRPr>
              </a:p>
            </p:txBody>
          </p:sp>
        </p:grpSp>
      </p:grpSp>
      <p:sp>
        <p:nvSpPr>
          <p:cNvPr id="18" name="Arrow: Left-Right 17">
            <a:extLst>
              <a:ext uri="{FF2B5EF4-FFF2-40B4-BE49-F238E27FC236}">
                <a16:creationId xmlns:a16="http://schemas.microsoft.com/office/drawing/2014/main" id="{9BF21552-FB3F-B8D7-FA8C-43397C25579D}"/>
              </a:ext>
            </a:extLst>
          </p:cNvPr>
          <p:cNvSpPr/>
          <p:nvPr/>
        </p:nvSpPr>
        <p:spPr>
          <a:xfrm>
            <a:off x="5414242" y="2505844"/>
            <a:ext cx="952501" cy="334191"/>
          </a:xfrm>
          <a:prstGeom prst="left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17">
                <a:extLst>
                  <a:ext uri="{FF2B5EF4-FFF2-40B4-BE49-F238E27FC236}">
                    <a16:creationId xmlns:a16="http://schemas.microsoft.com/office/drawing/2014/main" id="{5BF792EF-57ED-0251-C52A-BA47E8E8319A}"/>
                  </a:ext>
                </a:extLst>
              </p:cNvPr>
              <p:cNvSpPr txBox="1"/>
              <p:nvPr/>
            </p:nvSpPr>
            <p:spPr>
              <a:xfrm>
                <a:off x="1458781" y="3210835"/>
                <a:ext cx="9165676" cy="268958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000" dirty="0">
                    <a:latin typeface="Calibri (Body)"/>
                  </a:rPr>
                  <a:t>The following are equivalent:</a:t>
                </a:r>
              </a:p>
              <a:p>
                <a:endParaRPr lang="en-US" sz="2000" dirty="0">
                  <a:latin typeface="Calibri (Body)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Calibri (Body)"/>
                  </a:rPr>
                  <a:t>One-way functions do not exist.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000" dirty="0">
                  <a:latin typeface="Calibri (Body)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Calibri (Body)"/>
                  </a:rPr>
                  <a:t>For every poly-time-</a:t>
                </a:r>
                <a:r>
                  <a:rPr lang="en-US" sz="2000" dirty="0" err="1">
                    <a:latin typeface="Calibri (Body)"/>
                  </a:rPr>
                  <a:t>samplable</a:t>
                </a:r>
                <a:r>
                  <a:rPr lang="en-US" sz="2000" dirty="0">
                    <a:latin typeface="Calibri (Body)"/>
                  </a:rPr>
                  <a:t> distribution </a:t>
                </a:r>
                <a14:m>
                  <m:oMath xmlns:m="http://schemas.openxmlformats.org/officeDocument/2006/math">
                    <m:r>
                      <a:rPr lang="en-US" sz="2000" b="0" i="0" dirty="0" smtClean="0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000" dirty="0">
                    <a:latin typeface="Calibri (Body)"/>
                  </a:rPr>
                  <a:t> over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000" dirty="0">
                    <a:latin typeface="Calibri (Body)"/>
                  </a:rPr>
                  <a:t>, constant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000" dirty="0">
                    <a:latin typeface="Calibri (Body)"/>
                  </a:rPr>
                  <a:t>, and sufficiently large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≥</m:t>
                    </m:r>
                    <m:r>
                      <m:rPr>
                        <m:sty m:val="p"/>
                      </m:rPr>
                      <a:rPr lang="en-US" sz="2000" b="0" i="1" dirty="0" smtClean="0">
                        <a:latin typeface="Cambria Math" panose="02040503050406030204" pitchFamily="18" charset="0"/>
                      </a:rPr>
                      <m:t>poly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latin typeface="Calibri (Body)"/>
                  </a:rPr>
                  <a:t>, there are infinitely many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000" dirty="0">
                    <a:latin typeface="Calibri (Body)"/>
                  </a:rPr>
                  <a:t> such that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000" dirty="0">
                  <a:latin typeface="Calibri (Body)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e>
                            <m:lim>
                              <m:r>
                                <a:rPr lang="en-US" sz="20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0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0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0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)∼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 b="0" i="0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p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CA" sz="200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K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CA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CA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CA" sz="20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CA" sz="20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sSup>
                                <m:sSupPr>
                                  <m:ctrlPr>
                                    <a:rPr lang="en-US" sz="200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 b="0" i="0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p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CA" sz="200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K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CA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CA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CA" sz="200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00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 b="0" i="0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p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CA" sz="200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K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CA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CA" sz="20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CA" sz="2000" i="1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CA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≥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p>
                          </m:sSup>
                        </m:e>
                      </m:func>
                    </m:oMath>
                  </m:oMathPara>
                </a14:m>
                <a:endParaRPr lang="en-GB" sz="2000" dirty="0">
                  <a:latin typeface="Calibri (Body)"/>
                </a:endParaRPr>
              </a:p>
            </p:txBody>
          </p:sp>
        </mc:Choice>
        <mc:Fallback xmlns="">
          <p:sp>
            <p:nvSpPr>
              <p:cNvPr id="9" name="TextBox 17">
                <a:extLst>
                  <a:ext uri="{FF2B5EF4-FFF2-40B4-BE49-F238E27FC236}">
                    <a16:creationId xmlns:a16="http://schemas.microsoft.com/office/drawing/2014/main" id="{5BF792EF-57ED-0251-C52A-BA47E8E831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8781" y="3210835"/>
                <a:ext cx="9165676" cy="2689582"/>
              </a:xfrm>
              <a:prstGeom prst="rect">
                <a:avLst/>
              </a:prstGeom>
              <a:blipFill>
                <a:blip r:embed="rId4"/>
                <a:stretch>
                  <a:fillRect l="-598" t="-1129" b="-45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81778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>
          <a:xfrm>
            <a:off x="713641" y="406875"/>
            <a:ext cx="10851941" cy="55399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en-GB" sz="3000" b="1" dirty="0">
                <a:latin typeface="Calisto MT" panose="02040603050505030304" pitchFamily="18" charset="0"/>
                <a:sym typeface="+mn-ea"/>
              </a:rPr>
              <a:t>Symmetry of Information and One-Way Functions</a:t>
            </a:r>
            <a:endParaRPr lang="en-US" altLang="en-GB" sz="3000" b="1" dirty="0">
              <a:latin typeface="Calisto MT" panose="0204060305050503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22D1ED8-BAD2-7DB5-C8EC-0F28314D24E2}"/>
              </a:ext>
            </a:extLst>
          </p:cNvPr>
          <p:cNvGrpSpPr/>
          <p:nvPr/>
        </p:nvGrpSpPr>
        <p:grpSpPr>
          <a:xfrm>
            <a:off x="1045450" y="1601378"/>
            <a:ext cx="9578779" cy="1270000"/>
            <a:chOff x="1063624" y="1574165"/>
            <a:chExt cx="9578779" cy="1270000"/>
          </a:xfrm>
        </p:grpSpPr>
        <p:sp>
          <p:nvSpPr>
            <p:cNvPr id="3" name="TextBox 39">
              <a:extLst>
                <a:ext uri="{FF2B5EF4-FFF2-40B4-BE49-F238E27FC236}">
                  <a16:creationId xmlns:a16="http://schemas.microsoft.com/office/drawing/2014/main" id="{5B18D927-9CF0-2EB5-AAA5-9B478D9C4F34}"/>
                </a:ext>
              </a:extLst>
            </p:cNvPr>
            <p:cNvSpPr txBox="1"/>
            <p:nvPr/>
          </p:nvSpPr>
          <p:spPr>
            <a:xfrm>
              <a:off x="1063624" y="1574165"/>
              <a:ext cx="696458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100" b="1" u="sng" dirty="0"/>
                <a:t>Theorem</a:t>
              </a:r>
              <a:r>
                <a:rPr lang="en-US" sz="2100" b="1" dirty="0"/>
                <a:t> </a:t>
              </a:r>
              <a:r>
                <a:rPr lang="en-US" sz="2100" dirty="0">
                  <a:latin typeface="Calibri (Body)"/>
                </a:rPr>
                <a:t>[</a:t>
              </a:r>
              <a:r>
                <a:rPr lang="en-GB" sz="2100" dirty="0"/>
                <a:t>This Work</a:t>
              </a:r>
              <a:r>
                <a:rPr lang="en-US" sz="2100" dirty="0">
                  <a:latin typeface="Calibri (Body)"/>
                </a:rPr>
                <a:t>]:</a:t>
              </a:r>
              <a:endParaRPr lang="en-GB" sz="2100" dirty="0">
                <a:latin typeface="Calibri (Body)"/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72BABAA7-BD7D-F454-F457-8C6E9DA1452E}"/>
                </a:ext>
              </a:extLst>
            </p:cNvPr>
            <p:cNvGrpSpPr/>
            <p:nvPr/>
          </p:nvGrpSpPr>
          <p:grpSpPr>
            <a:xfrm>
              <a:off x="1476955" y="2430145"/>
              <a:ext cx="9165448" cy="414020"/>
              <a:chOff x="6592" y="6138"/>
              <a:chExt cx="14225" cy="65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TextBox 17">
                    <a:extLst>
                      <a:ext uri="{FF2B5EF4-FFF2-40B4-BE49-F238E27FC236}">
                        <a16:creationId xmlns:a16="http://schemas.microsoft.com/office/drawing/2014/main" id="{30397E30-D398-19A7-9314-4018305CB5E8}"/>
                      </a:ext>
                    </a:extLst>
                  </p:cNvPr>
                  <p:cNvSpPr txBox="1"/>
                  <p:nvPr/>
                </p:nvSpPr>
                <p:spPr>
                  <a:xfrm>
                    <a:off x="14511" y="6138"/>
                    <a:ext cx="6306" cy="652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r>
                      <a:rPr lang="en-US" sz="2000" dirty="0">
                        <a:latin typeface="Calibri (Body)"/>
                        <a:cs typeface="Cambria Math" panose="02040503050406030204" pitchFamily="18" charset="0"/>
                      </a:rPr>
                      <a:t>“</a:t>
                    </a:r>
                    <a:r>
                      <a:rPr lang="en-US" sz="2000" dirty="0">
                        <a:solidFill>
                          <a:schemeClr val="accent2"/>
                        </a:solidFill>
                        <a:latin typeface="Calibri (Body)"/>
                        <a:cs typeface="Cambria Math" panose="02040503050406030204" pitchFamily="18" charset="0"/>
                      </a:rPr>
                      <a:t>Average-case</a:t>
                    </a:r>
                    <a:r>
                      <a:rPr lang="en-US" sz="2000" dirty="0">
                        <a:latin typeface="Calibri (Body)"/>
                        <a:cs typeface="Cambria Math" panose="02040503050406030204" pitchFamily="18" charset="0"/>
                      </a:rPr>
                      <a:t>”</a:t>
                    </a:r>
                    <a:r>
                      <a:rPr lang="en-US" sz="2000" dirty="0">
                        <a:solidFill>
                          <a:schemeClr val="tx1"/>
                        </a:solidFill>
                        <a:latin typeface="Calibri (Body)"/>
                        <a:cs typeface="Cambria Math" panose="02040503050406030204" pitchFamily="18" charset="0"/>
                      </a:rPr>
                      <a:t> </a:t>
                    </a:r>
                    <a:r>
                      <a:rPr lang="en-US" sz="2000" dirty="0" err="1">
                        <a:solidFill>
                          <a:schemeClr val="tx1"/>
                        </a:solidFill>
                        <a:latin typeface="Calibri (Body)"/>
                        <a:cs typeface="Cambria Math" panose="02040503050406030204" pitchFamily="18" charset="0"/>
                      </a:rPr>
                      <a:t>SoI</a:t>
                    </a:r>
                    <a:r>
                      <a:rPr lang="en-US" sz="2000" dirty="0">
                        <a:latin typeface="Calibri (Body)"/>
                        <a:cs typeface="Cambria Math" panose="02040503050406030204" pitchFamily="18" charset="0"/>
                      </a:rPr>
                      <a:t> for </a:t>
                    </a:r>
                    <a14:m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  <m:sSup>
                          <m:sSupPr>
                            <m:ctrlPr>
                              <a:rPr lang="en-US" sz="200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K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sz="20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poly</m:t>
                            </m:r>
                          </m:sup>
                        </m:sSup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a14:m>
                    <a:r>
                      <a:rPr lang="en-US" sz="2000" dirty="0">
                        <a:solidFill>
                          <a:schemeClr val="tx1"/>
                        </a:solidFill>
                        <a:latin typeface="Calibri (Body)"/>
                        <a:cs typeface="Cambria Math" panose="02040503050406030204" pitchFamily="18" charset="0"/>
                      </a:rPr>
                      <a:t>holds</a:t>
                    </a:r>
                  </a:p>
                </p:txBody>
              </p:sp>
            </mc:Choice>
            <mc:Fallback xmlns="">
              <p:sp>
                <p:nvSpPr>
                  <p:cNvPr id="7" name="TextBox 17">
                    <a:extLst>
                      <a:ext uri="{FF2B5EF4-FFF2-40B4-BE49-F238E27FC236}">
                        <a16:creationId xmlns:a16="http://schemas.microsoft.com/office/drawing/2014/main" id="{30397E30-D398-19A7-9314-4018305CB5E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511" y="6138"/>
                    <a:ext cx="6306" cy="652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t="-1429" b="-24286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8" name="TextBox 17">
                <a:extLst>
                  <a:ext uri="{FF2B5EF4-FFF2-40B4-BE49-F238E27FC236}">
                    <a16:creationId xmlns:a16="http://schemas.microsoft.com/office/drawing/2014/main" id="{1E78BB6B-D65F-BBC8-8833-82D11BB3E1D0}"/>
                  </a:ext>
                </a:extLst>
              </p:cNvPr>
              <p:cNvSpPr txBox="1"/>
              <p:nvPr/>
            </p:nvSpPr>
            <p:spPr>
              <a:xfrm>
                <a:off x="6592" y="6138"/>
                <a:ext cx="5752" cy="63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000" dirty="0">
                    <a:sym typeface="+mn-ea"/>
                  </a:rPr>
                  <a:t>One-way functions do not exist</a:t>
                </a:r>
                <a:endParaRPr lang="en-US" sz="2000" dirty="0">
                  <a:solidFill>
                    <a:srgbClr val="C00000"/>
                  </a:solidFill>
                </a:endParaRPr>
              </a:p>
            </p:txBody>
          </p:sp>
        </p:grpSp>
      </p:grpSp>
      <p:sp>
        <p:nvSpPr>
          <p:cNvPr id="18" name="Arrow: Left-Right 17">
            <a:extLst>
              <a:ext uri="{FF2B5EF4-FFF2-40B4-BE49-F238E27FC236}">
                <a16:creationId xmlns:a16="http://schemas.microsoft.com/office/drawing/2014/main" id="{9BF21552-FB3F-B8D7-FA8C-43397C25579D}"/>
              </a:ext>
            </a:extLst>
          </p:cNvPr>
          <p:cNvSpPr/>
          <p:nvPr/>
        </p:nvSpPr>
        <p:spPr>
          <a:xfrm>
            <a:off x="5414242" y="2505844"/>
            <a:ext cx="952501" cy="334191"/>
          </a:xfrm>
          <a:prstGeom prst="left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17">
                <a:extLst>
                  <a:ext uri="{FF2B5EF4-FFF2-40B4-BE49-F238E27FC236}">
                    <a16:creationId xmlns:a16="http://schemas.microsoft.com/office/drawing/2014/main" id="{5BF792EF-57ED-0251-C52A-BA47E8E8319A}"/>
                  </a:ext>
                </a:extLst>
              </p:cNvPr>
              <p:cNvSpPr txBox="1"/>
              <p:nvPr/>
            </p:nvSpPr>
            <p:spPr>
              <a:xfrm>
                <a:off x="1458781" y="3210835"/>
                <a:ext cx="9165676" cy="268958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000" dirty="0">
                    <a:latin typeface="Calibri (Body)"/>
                  </a:rPr>
                  <a:t>The following are equivalent:</a:t>
                </a:r>
              </a:p>
              <a:p>
                <a:endParaRPr lang="en-US" sz="2000" dirty="0">
                  <a:latin typeface="Calibri (Body)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srgbClr val="C00000"/>
                    </a:solidFill>
                    <a:latin typeface="Calibri (Body)"/>
                  </a:rPr>
                  <a:t>Infinitely-often</a:t>
                </a:r>
                <a:r>
                  <a:rPr lang="en-US" sz="2000" dirty="0">
                    <a:latin typeface="Calibri (Body)"/>
                  </a:rPr>
                  <a:t> one-way functions do not exist.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000" dirty="0">
                  <a:latin typeface="Calibri (Body)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Calibri (Body)"/>
                  </a:rPr>
                  <a:t>For every poly-time-</a:t>
                </a:r>
                <a:r>
                  <a:rPr lang="en-US" sz="2000" dirty="0" err="1">
                    <a:latin typeface="Calibri (Body)"/>
                  </a:rPr>
                  <a:t>samplable</a:t>
                </a:r>
                <a:r>
                  <a:rPr lang="en-US" sz="2000" dirty="0">
                    <a:latin typeface="Calibri (Body)"/>
                  </a:rPr>
                  <a:t> distribution </a:t>
                </a:r>
                <a14:m>
                  <m:oMath xmlns:m="http://schemas.openxmlformats.org/officeDocument/2006/math">
                    <m:r>
                      <a:rPr lang="en-US" sz="2000" b="0" i="0" dirty="0" smtClean="0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000" dirty="0">
                    <a:latin typeface="Calibri (Body)"/>
                  </a:rPr>
                  <a:t> over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000" dirty="0">
                    <a:latin typeface="Calibri (Body)"/>
                  </a:rPr>
                  <a:t>, constant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sz="2000" dirty="0">
                    <a:latin typeface="Calibri (Body)"/>
                  </a:rPr>
                  <a:t>, and sufficiently large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≥</m:t>
                    </m:r>
                    <m:r>
                      <m:rPr>
                        <m:sty m:val="p"/>
                      </m:rPr>
                      <a:rPr lang="en-US" sz="2000" b="0" i="1" dirty="0" smtClean="0">
                        <a:latin typeface="Cambria Math" panose="02040503050406030204" pitchFamily="18" charset="0"/>
                      </a:rPr>
                      <m:t>poly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latin typeface="Calibri (Body)"/>
                  </a:rPr>
                  <a:t>, and for </a:t>
                </a:r>
                <a:r>
                  <a:rPr lang="en-US" sz="2000" dirty="0">
                    <a:solidFill>
                      <a:srgbClr val="C00000"/>
                    </a:solidFill>
                    <a:latin typeface="Calibri (Body)"/>
                  </a:rPr>
                  <a:t>all but finitely many</a:t>
                </a:r>
                <a:r>
                  <a:rPr lang="en-US" sz="2000" dirty="0">
                    <a:latin typeface="Calibri (Body)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000" dirty="0">
                    <a:latin typeface="Calibri (Body)"/>
                  </a:rPr>
                  <a:t>,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000" dirty="0">
                  <a:latin typeface="Calibri (Body)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e>
                            <m:lim>
                              <m:r>
                                <a:rPr lang="en-US" sz="20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0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0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0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)∼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 b="0" i="0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p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CA" sz="200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K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CA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CA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CA" sz="20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CA" sz="20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sSup>
                                <m:sSupPr>
                                  <m:ctrlPr>
                                    <a:rPr lang="en-US" sz="200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 b="0" i="0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p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CA" sz="200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K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CA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CA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CA" sz="200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00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 b="0" i="0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p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CA" sz="200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K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CA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CA" sz="20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CA" sz="2000" i="1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CA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≥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−1/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p>
                          </m:sSup>
                        </m:e>
                      </m:func>
                    </m:oMath>
                  </m:oMathPara>
                </a14:m>
                <a:endParaRPr lang="en-GB" sz="2000" dirty="0">
                  <a:latin typeface="Calibri (Body)"/>
                </a:endParaRPr>
              </a:p>
            </p:txBody>
          </p:sp>
        </mc:Choice>
        <mc:Fallback xmlns="">
          <p:sp>
            <p:nvSpPr>
              <p:cNvPr id="9" name="TextBox 17">
                <a:extLst>
                  <a:ext uri="{FF2B5EF4-FFF2-40B4-BE49-F238E27FC236}">
                    <a16:creationId xmlns:a16="http://schemas.microsoft.com/office/drawing/2014/main" id="{5BF792EF-57ED-0251-C52A-BA47E8E831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8781" y="3210835"/>
                <a:ext cx="9165676" cy="2689582"/>
              </a:xfrm>
              <a:prstGeom prst="rect">
                <a:avLst/>
              </a:prstGeom>
              <a:blipFill>
                <a:blip r:embed="rId4"/>
                <a:stretch>
                  <a:fillRect l="-598" t="-1129" b="-45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36293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FCA41-5402-B0D0-C75D-DFB07FD4B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Relevance to foundations of cryptography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670907-F550-074F-3FB2-4592A8AECD41}"/>
              </a:ext>
            </a:extLst>
          </p:cNvPr>
          <p:cNvSpPr txBox="1"/>
          <p:nvPr/>
        </p:nvSpPr>
        <p:spPr>
          <a:xfrm>
            <a:off x="974912" y="2680335"/>
            <a:ext cx="1024217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Failure of symmetry of information</a:t>
            </a:r>
            <a:r>
              <a:rPr lang="en-US" sz="3200" dirty="0"/>
              <a:t> </a:t>
            </a:r>
          </a:p>
          <a:p>
            <a:pPr algn="ctr"/>
            <a:r>
              <a:rPr lang="en-US" sz="3200" dirty="0"/>
              <a:t>for a non-negligible fraction of pairs (</a:t>
            </a:r>
            <a:r>
              <a:rPr lang="en-US" sz="3200" i="1" dirty="0" err="1"/>
              <a:t>x,y</a:t>
            </a:r>
            <a:r>
              <a:rPr lang="en-US" sz="3200" dirty="0"/>
              <a:t>) of strings </a:t>
            </a:r>
          </a:p>
          <a:p>
            <a:pPr algn="ctr"/>
            <a:r>
              <a:rPr lang="en-US" sz="3200" dirty="0"/>
              <a:t>produced by a </a:t>
            </a:r>
            <a:r>
              <a:rPr lang="en-US" sz="3200" b="1" dirty="0" err="1"/>
              <a:t>samplable</a:t>
            </a:r>
            <a:r>
              <a:rPr lang="en-US" sz="3200" b="1" dirty="0"/>
              <a:t> distribution</a:t>
            </a:r>
            <a:r>
              <a:rPr lang="en-US" sz="3200" dirty="0"/>
              <a:t> is all we need to </a:t>
            </a:r>
          </a:p>
          <a:p>
            <a:pPr algn="ctr"/>
            <a:r>
              <a:rPr lang="en-US" sz="3200" dirty="0"/>
              <a:t>construct key cryptographic primitives and protocols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1837005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864DB6-4204-3A48-6CCC-E3BDDB706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What </a:t>
            </a:r>
            <a:r>
              <a:rPr lang="en-US"/>
              <a:t>about </a:t>
            </a:r>
            <a:r>
              <a:rPr lang="en-US" b="1">
                <a:solidFill>
                  <a:srgbClr val="7030A0"/>
                </a:solidFill>
              </a:rPr>
              <a:t>rK</a:t>
            </a:r>
            <a:r>
              <a:rPr lang="en-US" b="1" baseline="30000">
                <a:solidFill>
                  <a:srgbClr val="7030A0"/>
                </a:solidFill>
              </a:rPr>
              <a:t>poly</a:t>
            </a:r>
            <a:r>
              <a:rPr lang="en-US"/>
              <a:t> </a:t>
            </a:r>
            <a:r>
              <a:rPr lang="en-US" dirty="0"/>
              <a:t>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0304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>
          <a:xfrm>
            <a:off x="713641" y="406875"/>
            <a:ext cx="10851941" cy="55399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en-GB" sz="3000" b="1" dirty="0">
                <a:latin typeface="Calisto MT" panose="02040603050505030304" pitchFamily="18" charset="0"/>
                <a:sym typeface="+mn-ea"/>
              </a:rPr>
              <a:t>Symmetry of Information and One-Way Functions</a:t>
            </a:r>
            <a:endParaRPr lang="en-US" altLang="en-GB" sz="3000" b="1" dirty="0">
              <a:latin typeface="Calisto MT" panose="0204060305050503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22D1ED8-BAD2-7DB5-C8EC-0F28314D24E2}"/>
              </a:ext>
            </a:extLst>
          </p:cNvPr>
          <p:cNvGrpSpPr/>
          <p:nvPr/>
        </p:nvGrpSpPr>
        <p:grpSpPr>
          <a:xfrm>
            <a:off x="1045450" y="1601378"/>
            <a:ext cx="9856479" cy="1343660"/>
            <a:chOff x="1063624" y="1574165"/>
            <a:chExt cx="9856479" cy="1343660"/>
          </a:xfrm>
        </p:grpSpPr>
        <p:sp>
          <p:nvSpPr>
            <p:cNvPr id="3" name="TextBox 39">
              <a:extLst>
                <a:ext uri="{FF2B5EF4-FFF2-40B4-BE49-F238E27FC236}">
                  <a16:creationId xmlns:a16="http://schemas.microsoft.com/office/drawing/2014/main" id="{5B18D927-9CF0-2EB5-AAA5-9B478D9C4F34}"/>
                </a:ext>
              </a:extLst>
            </p:cNvPr>
            <p:cNvSpPr txBox="1"/>
            <p:nvPr/>
          </p:nvSpPr>
          <p:spPr>
            <a:xfrm>
              <a:off x="1063624" y="1574165"/>
              <a:ext cx="696458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100" b="1" u="sng" dirty="0"/>
                <a:t>Theorem</a:t>
              </a:r>
              <a:r>
                <a:rPr lang="en-US" sz="2100" b="1" dirty="0"/>
                <a:t> </a:t>
              </a:r>
              <a:r>
                <a:rPr lang="en-US" sz="2100" dirty="0">
                  <a:latin typeface="Calibri (Body)"/>
                </a:rPr>
                <a:t>[</a:t>
              </a:r>
              <a:r>
                <a:rPr lang="en-GB" sz="2100" dirty="0"/>
                <a:t>This Work</a:t>
              </a:r>
              <a:r>
                <a:rPr lang="en-US" sz="2100" dirty="0">
                  <a:latin typeface="Calibri (Body)"/>
                </a:rPr>
                <a:t>]:</a:t>
              </a:r>
              <a:endParaRPr lang="en-GB" sz="2100" dirty="0">
                <a:latin typeface="Calibri (Body)"/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72BABAA7-BD7D-F454-F457-8C6E9DA1452E}"/>
                </a:ext>
              </a:extLst>
            </p:cNvPr>
            <p:cNvGrpSpPr/>
            <p:nvPr/>
          </p:nvGrpSpPr>
          <p:grpSpPr>
            <a:xfrm>
              <a:off x="1531722" y="2209800"/>
              <a:ext cx="9388381" cy="708025"/>
              <a:chOff x="6677" y="5791"/>
              <a:chExt cx="14571" cy="111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TextBox 17">
                    <a:extLst>
                      <a:ext uri="{FF2B5EF4-FFF2-40B4-BE49-F238E27FC236}">
                        <a16:creationId xmlns:a16="http://schemas.microsoft.com/office/drawing/2014/main" id="{30397E30-D398-19A7-9314-4018305CB5E8}"/>
                      </a:ext>
                    </a:extLst>
                  </p:cNvPr>
                  <p:cNvSpPr txBox="1"/>
                  <p:nvPr/>
                </p:nvSpPr>
                <p:spPr>
                  <a:xfrm>
                    <a:off x="14511" y="6138"/>
                    <a:ext cx="6737" cy="677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r>
                      <a:rPr lang="en-US" sz="2000" dirty="0">
                        <a:latin typeface="Calibri (Body)"/>
                        <a:cs typeface="Cambria Math" panose="02040503050406030204" pitchFamily="18" charset="0"/>
                      </a:rPr>
                      <a:t>“</a:t>
                    </a:r>
                    <a:r>
                      <a:rPr lang="en-US" sz="2000" dirty="0">
                        <a:solidFill>
                          <a:schemeClr val="accent2"/>
                        </a:solidFill>
                        <a:latin typeface="Calibri (Body)"/>
                        <a:cs typeface="Cambria Math" panose="02040503050406030204" pitchFamily="18" charset="0"/>
                      </a:rPr>
                      <a:t>Average-case</a:t>
                    </a:r>
                    <a:r>
                      <a:rPr lang="en-US" sz="2000" dirty="0">
                        <a:latin typeface="Calibri (Body)"/>
                        <a:cs typeface="Cambria Math" panose="02040503050406030204" pitchFamily="18" charset="0"/>
                      </a:rPr>
                      <a:t>”</a:t>
                    </a:r>
                    <a:r>
                      <a:rPr lang="en-US" sz="2000" dirty="0">
                        <a:solidFill>
                          <a:schemeClr val="tx1"/>
                        </a:solidFill>
                        <a:latin typeface="Calibri (Body)"/>
                        <a:cs typeface="Cambria Math" panose="02040503050406030204" pitchFamily="18" charset="0"/>
                      </a:rPr>
                      <a:t> </a:t>
                    </a:r>
                    <a:r>
                      <a:rPr lang="en-US" sz="2000" dirty="0" err="1">
                        <a:solidFill>
                          <a:schemeClr val="tx1"/>
                        </a:solidFill>
                        <a:latin typeface="Calibri (Body)"/>
                        <a:cs typeface="Cambria Math" panose="02040503050406030204" pitchFamily="18" charset="0"/>
                      </a:rPr>
                      <a:t>SoI</a:t>
                    </a:r>
                    <a:r>
                      <a:rPr lang="en-US" sz="2000" dirty="0">
                        <a:latin typeface="Calibri (Body)"/>
                        <a:cs typeface="Cambria Math" panose="02040503050406030204" pitchFamily="18" charset="0"/>
                      </a:rPr>
                      <a:t> for </a:t>
                    </a:r>
                    <a14:m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r</m:t>
                        </m:r>
                        <m:sSup>
                          <m:sSupPr>
                            <m:ctrlPr>
                              <a:rPr lang="en-US" sz="200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K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sz="2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quasipoly</m:t>
                            </m:r>
                          </m:sup>
                        </m:sSup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a14:m>
                    <a:r>
                      <a:rPr lang="en-US" sz="2000" dirty="0">
                        <a:solidFill>
                          <a:schemeClr val="tx1"/>
                        </a:solidFill>
                        <a:latin typeface="Calibri (Body)"/>
                        <a:cs typeface="Cambria Math" panose="02040503050406030204" pitchFamily="18" charset="0"/>
                      </a:rPr>
                      <a:t>holds</a:t>
                    </a:r>
                  </a:p>
                </p:txBody>
              </p:sp>
            </mc:Choice>
            <mc:Fallback xmlns="">
              <p:sp>
                <p:nvSpPr>
                  <p:cNvPr id="7" name="TextBox 17">
                    <a:extLst>
                      <a:ext uri="{FF2B5EF4-FFF2-40B4-BE49-F238E27FC236}">
                        <a16:creationId xmlns:a16="http://schemas.microsoft.com/office/drawing/2014/main" id="{30397E30-D398-19A7-9314-4018305CB5E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511" y="6138"/>
                    <a:ext cx="6737" cy="677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1261" t="-1370" r="-420" b="-19178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8" name="TextBox 17">
                <a:extLst>
                  <a:ext uri="{FF2B5EF4-FFF2-40B4-BE49-F238E27FC236}">
                    <a16:creationId xmlns:a16="http://schemas.microsoft.com/office/drawing/2014/main" id="{1E78BB6B-D65F-BBC8-8833-82D11BB3E1D0}"/>
                  </a:ext>
                </a:extLst>
              </p:cNvPr>
              <p:cNvSpPr txBox="1"/>
              <p:nvPr/>
            </p:nvSpPr>
            <p:spPr>
              <a:xfrm>
                <a:off x="6677" y="5791"/>
                <a:ext cx="5752" cy="111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000" dirty="0" err="1">
                    <a:solidFill>
                      <a:srgbClr val="C00000"/>
                    </a:solidFill>
                    <a:sym typeface="+mn-ea"/>
                  </a:rPr>
                  <a:t>Quasipoly</a:t>
                </a:r>
                <a:r>
                  <a:rPr lang="en-US" sz="2000" dirty="0">
                    <a:solidFill>
                      <a:srgbClr val="C00000"/>
                    </a:solidFill>
                    <a:sym typeface="+mn-ea"/>
                  </a:rPr>
                  <a:t>-time secure</a:t>
                </a:r>
                <a:r>
                  <a:rPr lang="en-US" sz="2000" dirty="0">
                    <a:sym typeface="+mn-ea"/>
                  </a:rPr>
                  <a:t> one-way functions do not exist</a:t>
                </a:r>
                <a:endParaRPr lang="en-US" sz="2000" dirty="0">
                  <a:solidFill>
                    <a:srgbClr val="C00000"/>
                  </a:solidFill>
                </a:endParaRPr>
              </a:p>
            </p:txBody>
          </p:sp>
        </p:grpSp>
      </p:grpSp>
      <p:sp>
        <p:nvSpPr>
          <p:cNvPr id="18" name="Arrow: Left-Right 17">
            <a:extLst>
              <a:ext uri="{FF2B5EF4-FFF2-40B4-BE49-F238E27FC236}">
                <a16:creationId xmlns:a16="http://schemas.microsoft.com/office/drawing/2014/main" id="{9BF21552-FB3F-B8D7-FA8C-43397C25579D}"/>
              </a:ext>
            </a:extLst>
          </p:cNvPr>
          <p:cNvSpPr/>
          <p:nvPr/>
        </p:nvSpPr>
        <p:spPr>
          <a:xfrm>
            <a:off x="5414242" y="2505844"/>
            <a:ext cx="952501" cy="334191"/>
          </a:xfrm>
          <a:prstGeom prst="left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17">
                <a:extLst>
                  <a:ext uri="{FF2B5EF4-FFF2-40B4-BE49-F238E27FC236}">
                    <a16:creationId xmlns:a16="http://schemas.microsoft.com/office/drawing/2014/main" id="{5BF792EF-57ED-0251-C52A-BA47E8E8319A}"/>
                  </a:ext>
                </a:extLst>
              </p:cNvPr>
              <p:cNvSpPr txBox="1"/>
              <p:nvPr/>
            </p:nvSpPr>
            <p:spPr>
              <a:xfrm>
                <a:off x="1458781" y="3210835"/>
                <a:ext cx="9443148" cy="272055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000" dirty="0">
                    <a:latin typeface="Calibri (Body)"/>
                  </a:rPr>
                  <a:t>The following are equivalent:</a:t>
                </a:r>
              </a:p>
              <a:p>
                <a:endParaRPr lang="en-US" sz="2000" dirty="0">
                  <a:latin typeface="Calibri (Body)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 err="1">
                    <a:solidFill>
                      <a:srgbClr val="C00000"/>
                    </a:solidFill>
                    <a:sym typeface="+mn-ea"/>
                  </a:rPr>
                  <a:t>Quasipoly</a:t>
                </a:r>
                <a:r>
                  <a:rPr lang="en-US" sz="2000" dirty="0">
                    <a:solidFill>
                      <a:srgbClr val="C00000"/>
                    </a:solidFill>
                    <a:sym typeface="+mn-ea"/>
                  </a:rPr>
                  <a:t>-time secure</a:t>
                </a:r>
                <a:r>
                  <a:rPr lang="en-US" sz="2000" dirty="0">
                    <a:sym typeface="+mn-ea"/>
                  </a:rPr>
                  <a:t> </a:t>
                </a:r>
                <a:r>
                  <a:rPr lang="en-US" sz="2000" dirty="0">
                    <a:latin typeface="Calibri (Body)"/>
                    <a:sym typeface="+mn-ea"/>
                  </a:rPr>
                  <a:t>o</a:t>
                </a:r>
                <a:r>
                  <a:rPr lang="en-US" sz="2000" dirty="0">
                    <a:latin typeface="Calibri (Body)"/>
                  </a:rPr>
                  <a:t>ne-way functions do not exist.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000" dirty="0">
                  <a:latin typeface="Calibri (Body)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Calibri (Body)"/>
                  </a:rPr>
                  <a:t>For every poly-time-</a:t>
                </a:r>
                <a:r>
                  <a:rPr lang="en-US" sz="2000" dirty="0" err="1">
                    <a:latin typeface="Calibri (Body)"/>
                  </a:rPr>
                  <a:t>samplable</a:t>
                </a:r>
                <a:r>
                  <a:rPr lang="en-US" sz="2000" dirty="0">
                    <a:latin typeface="Calibri (Body)"/>
                  </a:rPr>
                  <a:t> distribution </a:t>
                </a:r>
                <a14:m>
                  <m:oMath xmlns:m="http://schemas.openxmlformats.org/officeDocument/2006/math">
                    <m:r>
                      <a:rPr lang="en-US" sz="2000" b="0" i="0" dirty="0" smtClean="0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000" dirty="0">
                    <a:latin typeface="Calibri (Body)"/>
                  </a:rPr>
                  <a:t> over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000" dirty="0">
                    <a:latin typeface="Calibri (Body)"/>
                  </a:rPr>
                  <a:t>, constant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000" dirty="0">
                    <a:latin typeface="Calibri (Body)"/>
                  </a:rPr>
                  <a:t>, and sufficiently large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≥</m:t>
                    </m:r>
                    <m:r>
                      <m:rPr>
                        <m:sty m:val="p"/>
                      </m:rPr>
                      <a:rPr lang="en-US" sz="20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quasipoly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latin typeface="Calibri (Body)"/>
                  </a:rPr>
                  <a:t>, there are infinitely many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000" dirty="0">
                    <a:latin typeface="Calibri (Body)"/>
                  </a:rPr>
                  <a:t> such that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000" dirty="0">
                  <a:latin typeface="Calibri (Body)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e>
                            <m:lim>
                              <m:r>
                                <a:rPr lang="en-US" sz="20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0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0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0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)∼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 b="0" i="0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r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CA" sz="200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K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CA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CA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CA" sz="20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CA" sz="20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sSup>
                                <m:sSupPr>
                                  <m:ctrlPr>
                                    <a:rPr lang="en-US" sz="200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 b="0" i="0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r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CA" sz="200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K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CA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CA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CA" sz="200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00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 b="0" i="0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r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CA" sz="200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K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CA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CA" sz="20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CA" sz="2000" i="1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CA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≥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unc>
                                <m:func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000" b="0" i="0" smtClean="0">
                                      <a:latin typeface="Cambria Math" panose="02040503050406030204" pitchFamily="18" charset="0"/>
                                    </a:rPr>
                                    <m:t>exp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000" b="0" i="0" smtClean="0"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sz="2000" b="0" i="0" baseline="30000" smtClean="0">
                                          <a:latin typeface="Cambria Math" panose="02040503050406030204" pitchFamily="18" charset="0"/>
                                        </a:rPr>
                                        <m:t>c</m:t>
                                      </m:r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d>
                                </m:e>
                              </m:func>
                            </m:e>
                            <m:sup/>
                          </m:sSup>
                        </m:e>
                      </m:func>
                    </m:oMath>
                  </m:oMathPara>
                </a14:m>
                <a:endParaRPr lang="en-GB" sz="2000" dirty="0">
                  <a:latin typeface="Calibri (Body)"/>
                </a:endParaRPr>
              </a:p>
            </p:txBody>
          </p:sp>
        </mc:Choice>
        <mc:Fallback xmlns="">
          <p:sp>
            <p:nvSpPr>
              <p:cNvPr id="9" name="TextBox 17">
                <a:extLst>
                  <a:ext uri="{FF2B5EF4-FFF2-40B4-BE49-F238E27FC236}">
                    <a16:creationId xmlns:a16="http://schemas.microsoft.com/office/drawing/2014/main" id="{5BF792EF-57ED-0251-C52A-BA47E8E831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8781" y="3210835"/>
                <a:ext cx="9443148" cy="2720553"/>
              </a:xfrm>
              <a:prstGeom prst="rect">
                <a:avLst/>
              </a:prstGeom>
              <a:blipFill>
                <a:blip r:embed="rId4"/>
                <a:stretch>
                  <a:fillRect l="-580" t="-1116" r="-903" b="-44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49311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12773-3C95-4044-7B08-3C6FEF05B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Techniques (pK</a:t>
            </a:r>
            <a:r>
              <a:rPr lang="en-US" baseline="30000" dirty="0">
                <a:solidFill>
                  <a:srgbClr val="C00000"/>
                </a:solidFill>
              </a:rPr>
              <a:t>poly</a:t>
            </a:r>
            <a:r>
              <a:rPr lang="en-US" dirty="0">
                <a:solidFill>
                  <a:srgbClr val="C00000"/>
                </a:solidFill>
              </a:rPr>
              <a:t>)</a:t>
            </a:r>
            <a:endParaRPr lang="en-GB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924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EF7E6-0E91-EBDB-0EC5-CB2F16B0B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6160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What this talk is about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7CEAA3-60DA-04D0-3200-D389BB03B6CE}"/>
              </a:ext>
            </a:extLst>
          </p:cNvPr>
          <p:cNvSpPr txBox="1"/>
          <p:nvPr/>
        </p:nvSpPr>
        <p:spPr>
          <a:xfrm>
            <a:off x="683560" y="1626320"/>
            <a:ext cx="10515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b="1" dirty="0">
                <a:solidFill>
                  <a:schemeClr val="accent2"/>
                </a:solidFill>
              </a:rPr>
              <a:t>Computational Complexity Theory</a:t>
            </a:r>
            <a:r>
              <a:rPr lang="en-US" sz="2300" b="1" dirty="0"/>
              <a:t> </a:t>
            </a:r>
            <a:r>
              <a:rPr lang="en-US" sz="2300" dirty="0"/>
              <a:t>versus </a:t>
            </a:r>
            <a:r>
              <a:rPr lang="en-US" sz="2300" b="1" dirty="0">
                <a:solidFill>
                  <a:schemeClr val="accent6"/>
                </a:solidFill>
              </a:rPr>
              <a:t>Kolmogorov Complexity Theory</a:t>
            </a:r>
            <a:endParaRPr lang="en-GB" sz="2300" b="1" dirty="0">
              <a:solidFill>
                <a:schemeClr val="accent6"/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2A24900-5172-B1A2-D26A-C4FE8C0CFF6C}"/>
              </a:ext>
            </a:extLst>
          </p:cNvPr>
          <p:cNvGrpSpPr/>
          <p:nvPr/>
        </p:nvGrpSpPr>
        <p:grpSpPr>
          <a:xfrm>
            <a:off x="1512210" y="2482348"/>
            <a:ext cx="3339082" cy="2502496"/>
            <a:chOff x="964823" y="2494307"/>
            <a:chExt cx="3845859" cy="2832847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9D740D2-C5FD-5C8D-2DD3-58B9F5AE6E66}"/>
                </a:ext>
              </a:extLst>
            </p:cNvPr>
            <p:cNvSpPr/>
            <p:nvPr/>
          </p:nvSpPr>
          <p:spPr>
            <a:xfrm>
              <a:off x="964823" y="2494307"/>
              <a:ext cx="3845859" cy="283284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76200"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D6B62D0-FF9B-6CF8-B355-1B30DC498E80}"/>
                </a:ext>
              </a:extLst>
            </p:cNvPr>
            <p:cNvSpPr txBox="1"/>
            <p:nvPr/>
          </p:nvSpPr>
          <p:spPr>
            <a:xfrm>
              <a:off x="1547524" y="2880818"/>
              <a:ext cx="2537013" cy="5922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/>
                <a:t>NP</a:t>
              </a:r>
              <a:r>
                <a:rPr lang="en-US" sz="2800" dirty="0"/>
                <a:t> vs </a:t>
              </a:r>
              <a:r>
                <a:rPr lang="en-US" sz="2800" b="1" dirty="0"/>
                <a:t>BPP</a:t>
              </a:r>
              <a:endParaRPr lang="en-GB" sz="2800" b="1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08B0080-BC62-D112-D0AB-2F31483C611C}"/>
                </a:ext>
              </a:extLst>
            </p:cNvPr>
            <p:cNvSpPr txBox="1"/>
            <p:nvPr/>
          </p:nvSpPr>
          <p:spPr>
            <a:xfrm>
              <a:off x="1135392" y="3626278"/>
              <a:ext cx="3525371" cy="5922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/>
                <a:t>DistNP</a:t>
              </a:r>
              <a:r>
                <a:rPr lang="en-US" sz="2800" dirty="0"/>
                <a:t> vs </a:t>
              </a:r>
              <a:r>
                <a:rPr lang="en-US" sz="2800" b="1" dirty="0" err="1"/>
                <a:t>HeurBPP</a:t>
              </a:r>
              <a:endParaRPr lang="en-GB" sz="2800" b="1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D7460E2-D9F2-CCD7-1418-74DDA67E2E91}"/>
                </a:ext>
              </a:extLst>
            </p:cNvPr>
            <p:cNvSpPr txBox="1"/>
            <p:nvPr/>
          </p:nvSpPr>
          <p:spPr>
            <a:xfrm>
              <a:off x="1196381" y="4422010"/>
              <a:ext cx="3301254" cy="5922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Existence of </a:t>
              </a:r>
              <a:r>
                <a:rPr lang="en-US" sz="2800" b="1" dirty="0"/>
                <a:t>OWFs</a:t>
              </a:r>
              <a:endParaRPr lang="en-GB" sz="2800" b="1" dirty="0"/>
            </a:p>
          </p:txBody>
        </p:sp>
      </p:grpSp>
      <p:sp>
        <p:nvSpPr>
          <p:cNvPr id="10" name="Arrow: Left-Right 9">
            <a:extLst>
              <a:ext uri="{FF2B5EF4-FFF2-40B4-BE49-F238E27FC236}">
                <a16:creationId xmlns:a16="http://schemas.microsoft.com/office/drawing/2014/main" id="{07C3D20A-5326-91C9-3CCD-9C5915C488A0}"/>
              </a:ext>
            </a:extLst>
          </p:cNvPr>
          <p:cNvSpPr/>
          <p:nvPr/>
        </p:nvSpPr>
        <p:spPr>
          <a:xfrm>
            <a:off x="5314669" y="3442341"/>
            <a:ext cx="1473015" cy="582509"/>
          </a:xfrm>
          <a:prstGeom prst="left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74DF086-2456-A93E-35F1-60CAC7FE4D33}"/>
              </a:ext>
            </a:extLst>
          </p:cNvPr>
          <p:cNvGrpSpPr/>
          <p:nvPr/>
        </p:nvGrpSpPr>
        <p:grpSpPr>
          <a:xfrm>
            <a:off x="7174205" y="2482348"/>
            <a:ext cx="3339081" cy="2502496"/>
            <a:chOff x="6797485" y="2494307"/>
            <a:chExt cx="3845859" cy="2832847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2E6C936-AA45-10AD-E65C-2CDD57BC60E6}"/>
                </a:ext>
              </a:extLst>
            </p:cNvPr>
            <p:cNvSpPr/>
            <p:nvPr/>
          </p:nvSpPr>
          <p:spPr>
            <a:xfrm>
              <a:off x="6797485" y="2494307"/>
              <a:ext cx="3845859" cy="283284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76200">
              <a:solidFill>
                <a:schemeClr val="accent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D1C6A85-14EC-0401-13D8-2E499CE8CC02}"/>
                </a:ext>
              </a:extLst>
            </p:cNvPr>
            <p:cNvSpPr txBox="1"/>
            <p:nvPr/>
          </p:nvSpPr>
          <p:spPr>
            <a:xfrm>
              <a:off x="6886006" y="2888529"/>
              <a:ext cx="3665445" cy="1384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Theory of </a:t>
              </a:r>
            </a:p>
            <a:p>
              <a:pPr algn="ctr"/>
              <a:r>
                <a:rPr lang="en-US" sz="2800" b="1" dirty="0"/>
                <a:t>Time-Bounded</a:t>
              </a:r>
              <a:r>
                <a:rPr lang="en-US" sz="2800" dirty="0"/>
                <a:t> </a:t>
              </a:r>
            </a:p>
            <a:p>
              <a:pPr algn="ctr"/>
              <a:r>
                <a:rPr lang="en-US" sz="2800" dirty="0"/>
                <a:t>Kolmogorov Complexity</a:t>
              </a:r>
              <a:endParaRPr lang="en-GB" sz="2800" dirty="0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41669DC4-1955-48B9-3730-4148A1181D67}"/>
              </a:ext>
            </a:extLst>
          </p:cNvPr>
          <p:cNvSpPr txBox="1"/>
          <p:nvPr/>
        </p:nvSpPr>
        <p:spPr>
          <a:xfrm>
            <a:off x="1423975" y="5409984"/>
            <a:ext cx="92544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FF0000"/>
                </a:solidFill>
              </a:rPr>
              <a:t>Why?</a:t>
            </a:r>
            <a:r>
              <a:rPr lang="en-US" sz="2200" b="1" dirty="0"/>
              <a:t> </a:t>
            </a:r>
            <a:r>
              <a:rPr lang="en-US" sz="2200" dirty="0"/>
              <a:t>Import methods and perspectives from Kolmogorov complexity; investigate relations between main open problems from complexity theory, etc.</a:t>
            </a: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3366933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45" name="Map of Proofs for"/>
              <p:cNvSpPr txBox="1"/>
              <p:nvPr/>
            </p:nvSpPr>
            <p:spPr>
              <a:xfrm>
                <a:off x="397954" y="326958"/>
                <a:ext cx="3868431" cy="530210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wrap="none" lIns="25400" tIns="25400" rIns="25400" bIns="25400" anchor="ctr">
                <a:spAutoFit/>
              </a:bodyPr>
              <a:lstStyle/>
              <a:p>
                <a:pPr algn="l">
                  <a:defRPr sz="6000" u="sng">
                    <a:latin typeface="ヒラギノ丸ゴ ProN W4"/>
                    <a:ea typeface="ヒラギノ丸ゴ ProN W4"/>
                    <a:cs typeface="ヒラギノ丸ゴ ProN W4"/>
                    <a:sym typeface="ヒラギノ丸ゴ ProN W4"/>
                  </a:defRPr>
                </a:pPr>
                <a:r>
                  <a:rPr sz="3000" dirty="0"/>
                  <a:t>Map of Proofs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AE" sz="3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3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pK</m:t>
                        </m:r>
                      </m:e>
                      <m:sup>
                        <m:r>
                          <a:rPr lang="ar-AE" sz="3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𝗉𝗈𝗅𝗒</m:t>
                        </m:r>
                      </m:sup>
                    </m:sSup>
                  </m:oMath>
                </a14:m>
                <a:endParaRPr sz="3000" dirty="0"/>
              </a:p>
            </p:txBody>
          </p:sp>
        </mc:Choice>
        <mc:Fallback xmlns="">
          <p:sp>
            <p:nvSpPr>
              <p:cNvPr id="645" name="Map of Proofs for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954" y="326958"/>
                <a:ext cx="3868431" cy="530210"/>
              </a:xfrm>
              <a:prstGeom prst="rect">
                <a:avLst/>
              </a:prstGeom>
              <a:blipFill>
                <a:blip r:embed="rId2"/>
                <a:stretch>
                  <a:fillRect l="-5354" t="-13793" b="-40230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6" name="1.   One-Way Function"/>
              <p:cNvSpPr txBox="1"/>
              <p:nvPr/>
            </p:nvSpPr>
            <p:spPr>
              <a:xfrm>
                <a:off x="4052891" y="1300872"/>
                <a:ext cx="3189527" cy="406714"/>
              </a:xfrm>
              <a:prstGeom prst="rect">
                <a:avLst/>
              </a:prstGeom>
              <a:ln w="25400">
                <a:solidFill>
                  <a:srgbClr val="5E5E5E"/>
                </a:solidFill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wrap="none" lIns="25400" tIns="25400" rIns="25400" bIns="25400" anchor="ctr">
                <a:spAutoFit/>
              </a:bodyPr>
              <a:lstStyle/>
              <a:p>
                <a:pPr algn="l">
                  <a:lnSpc>
                    <a:spcPct val="70000"/>
                  </a:lnSpc>
                  <a:defRPr sz="6200">
                    <a:latin typeface="ヒラギノ丸ゴ ProN W4"/>
                    <a:ea typeface="ヒラギノ丸ゴ ProN W4"/>
                    <a:cs typeface="ヒラギノ丸ゴ ProN W4"/>
                    <a:sym typeface="ヒラギノ丸ゴ ProN W4"/>
                  </a:defRPr>
                </a:pPr>
                <a:r>
                  <a:rPr sz="2850">
                    <a:latin typeface="Impact"/>
                    <a:ea typeface="Impact"/>
                    <a:cs typeface="Impact"/>
                    <a:sym typeface="Impact"/>
                  </a:rPr>
                  <a:t>1.</a:t>
                </a:r>
                <a:r>
                  <a:rPr sz="3100"/>
                  <a:t> </a:t>
                </a:r>
                <a14:m>
                  <m:oMath xmlns:m="http://schemas.openxmlformats.org/officeDocument/2006/math">
                    <m:r>
                      <a:rPr sz="2650" i="1">
                        <a:solidFill>
                          <a:srgbClr val="ED220B"/>
                        </a:solidFill>
                        <a:latin typeface="Cambria Math" panose="02040503050406030204" pitchFamily="18" charset="0"/>
                      </a:rPr>
                      <m:t>∄</m:t>
                    </m:r>
                  </m:oMath>
                </a14:m>
                <a:r>
                  <a:rPr sz="2650"/>
                  <a:t> One-Way Function</a:t>
                </a:r>
                <a:endParaRPr sz="2650">
                  <a:solidFill>
                    <a:srgbClr val="EE220C"/>
                  </a:solidFill>
                </a:endParaRPr>
              </a:p>
            </p:txBody>
          </p:sp>
        </mc:Choice>
        <mc:Fallback xmlns="">
          <p:sp>
            <p:nvSpPr>
              <p:cNvPr id="646" name="1.   One-Way Func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2891" y="1300872"/>
                <a:ext cx="3189527" cy="406714"/>
              </a:xfrm>
              <a:prstGeom prst="rect">
                <a:avLst/>
              </a:prstGeom>
              <a:blipFill>
                <a:blip r:embed="rId3"/>
                <a:stretch>
                  <a:fillRect l="-5693" t="-40845" r="-4175" b="-35211"/>
                </a:stretch>
              </a:blipFill>
              <a:ln w="25400">
                <a:solidFill>
                  <a:srgbClr val="5E5E5E"/>
                </a:solidFill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49" name="グループ"/>
          <p:cNvGrpSpPr/>
          <p:nvPr/>
        </p:nvGrpSpPr>
        <p:grpSpPr>
          <a:xfrm>
            <a:off x="678404" y="1602493"/>
            <a:ext cx="3411190" cy="3804564"/>
            <a:chOff x="0" y="-4320626"/>
            <a:chExt cx="6822379" cy="7685183"/>
          </a:xfrm>
        </p:grpSpPr>
        <p:sp>
          <p:nvSpPr>
            <p:cNvPr id="663" name="接続の線"/>
            <p:cNvSpPr/>
            <p:nvPr/>
          </p:nvSpPr>
          <p:spPr>
            <a:xfrm>
              <a:off x="3225310" y="-4320626"/>
              <a:ext cx="2811059" cy="62663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081" h="21600" extrusionOk="0">
                  <a:moveTo>
                    <a:pt x="5087" y="21600"/>
                  </a:moveTo>
                  <a:cubicBezTo>
                    <a:pt x="-4519" y="11786"/>
                    <a:pt x="-521" y="4586"/>
                    <a:pt x="17081" y="0"/>
                  </a:cubicBezTo>
                </a:path>
              </a:pathLst>
            </a:custGeom>
            <a:noFill/>
            <a:ln w="63500" cap="flat">
              <a:solidFill>
                <a:srgbClr val="5E5E5E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/>
            <a:lstStyle/>
            <a:p>
              <a:endParaRPr sz="900"/>
            </a:p>
          </p:txBody>
        </p:sp>
        <p:sp>
          <p:nvSpPr>
            <p:cNvPr id="648" name="3. Conditional Coding"/>
            <p:cNvSpPr txBox="1"/>
            <p:nvPr/>
          </p:nvSpPr>
          <p:spPr>
            <a:xfrm>
              <a:off x="0" y="2551129"/>
              <a:ext cx="6822379" cy="813428"/>
            </a:xfrm>
            <a:prstGeom prst="rect">
              <a:avLst/>
            </a:prstGeom>
            <a:noFill/>
            <a:ln w="25400" cap="flat">
              <a:solidFill>
                <a:srgbClr val="5E5E5E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25400" tIns="25400" rIns="25400" bIns="25400" numCol="1" anchor="ctr">
              <a:spAutoFit/>
            </a:bodyPr>
            <a:lstStyle/>
            <a:p>
              <a:pPr algn="l">
                <a:lnSpc>
                  <a:spcPct val="70000"/>
                </a:lnSpc>
                <a:defRPr sz="6200">
                  <a:latin typeface="ヒラギノ丸ゴ ProN W4"/>
                  <a:ea typeface="ヒラギノ丸ゴ ProN W4"/>
                  <a:cs typeface="ヒラギノ丸ゴ ProN W4"/>
                  <a:sym typeface="ヒラギノ丸ゴ ProN W4"/>
                </a:defRPr>
              </a:pPr>
              <a:r>
                <a:rPr sz="2800">
                  <a:latin typeface="Arial Black"/>
                  <a:ea typeface="Arial Black"/>
                  <a:cs typeface="Arial Black"/>
                  <a:sym typeface="Arial Black"/>
                </a:rPr>
                <a:t>3.</a:t>
              </a:r>
              <a:r>
                <a:rPr sz="3100"/>
                <a:t> </a:t>
              </a:r>
              <a:r>
                <a:rPr sz="2950"/>
                <a:t>Conditional Coding</a:t>
              </a:r>
            </a:p>
          </p:txBody>
        </p:sp>
      </p:grpSp>
      <p:grpSp>
        <p:nvGrpSpPr>
          <p:cNvPr id="653" name="グループ"/>
          <p:cNvGrpSpPr/>
          <p:nvPr/>
        </p:nvGrpSpPr>
        <p:grpSpPr>
          <a:xfrm>
            <a:off x="4597452" y="4694041"/>
            <a:ext cx="6280557" cy="1133715"/>
            <a:chOff x="0" y="-1"/>
            <a:chExt cx="11915915" cy="2129557"/>
          </a:xfrm>
        </p:grpSpPr>
        <p:sp>
          <p:nvSpPr>
            <p:cNvPr id="650" name="2. Symmetry of Information"/>
            <p:cNvSpPr txBox="1"/>
            <p:nvPr/>
          </p:nvSpPr>
          <p:spPr>
            <a:xfrm>
              <a:off x="3181344" y="529590"/>
              <a:ext cx="8734571" cy="813427"/>
            </a:xfrm>
            <a:prstGeom prst="rect">
              <a:avLst/>
            </a:prstGeom>
            <a:noFill/>
            <a:ln w="25400" cap="flat">
              <a:solidFill>
                <a:srgbClr val="5E5E5E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25400" tIns="25400" rIns="25400" bIns="25400" numCol="1" anchor="ctr">
              <a:spAutoFit/>
            </a:bodyPr>
            <a:lstStyle/>
            <a:p>
              <a:pPr algn="l">
                <a:lnSpc>
                  <a:spcPct val="70000"/>
                </a:lnSpc>
                <a:defRPr sz="6200">
                  <a:latin typeface="ヒラギノ丸ゴ ProN W4"/>
                  <a:ea typeface="ヒラギノ丸ゴ ProN W4"/>
                  <a:cs typeface="ヒラギノ丸ゴ ProN W4"/>
                  <a:sym typeface="ヒラギノ丸ゴ ProN W4"/>
                </a:defRPr>
              </a:pPr>
              <a:r>
                <a:rPr sz="2800" dirty="0">
                  <a:latin typeface="Arial Black"/>
                  <a:ea typeface="Arial Black"/>
                  <a:cs typeface="Arial Black"/>
                  <a:sym typeface="Arial Black"/>
                </a:rPr>
                <a:t>2.</a:t>
              </a:r>
              <a:r>
                <a:rPr sz="3100" dirty="0"/>
                <a:t> </a:t>
              </a:r>
              <a:r>
                <a:rPr sz="2950" dirty="0"/>
                <a:t>Symmetry of Information</a:t>
              </a:r>
            </a:p>
          </p:txBody>
        </p:sp>
        <p:sp>
          <p:nvSpPr>
            <p:cNvPr id="664" name="接続の線"/>
            <p:cNvSpPr/>
            <p:nvPr/>
          </p:nvSpPr>
          <p:spPr>
            <a:xfrm>
              <a:off x="58256" y="1801131"/>
              <a:ext cx="2498310" cy="3284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16" extrusionOk="0">
                  <a:moveTo>
                    <a:pt x="21600" y="0"/>
                  </a:moveTo>
                  <a:cubicBezTo>
                    <a:pt x="15762" y="20940"/>
                    <a:pt x="8562" y="21600"/>
                    <a:pt x="0" y="1979"/>
                  </a:cubicBezTo>
                </a:path>
              </a:pathLst>
            </a:custGeom>
            <a:noFill/>
            <a:ln w="50800" cap="flat">
              <a:solidFill>
                <a:srgbClr val="5E5E5E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/>
            <a:lstStyle/>
            <a:p>
              <a:endParaRPr sz="900"/>
            </a:p>
          </p:txBody>
        </p:sp>
        <p:sp>
          <p:nvSpPr>
            <p:cNvPr id="665" name="接続の線"/>
            <p:cNvSpPr/>
            <p:nvPr/>
          </p:nvSpPr>
          <p:spPr>
            <a:xfrm>
              <a:off x="0" y="-1"/>
              <a:ext cx="2545675" cy="4730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24" extrusionOk="0">
                  <a:moveTo>
                    <a:pt x="21600" y="13841"/>
                  </a:moveTo>
                  <a:cubicBezTo>
                    <a:pt x="12727" y="-5376"/>
                    <a:pt x="5527" y="-4582"/>
                    <a:pt x="0" y="16224"/>
                  </a:cubicBezTo>
                </a:path>
              </a:pathLst>
            </a:custGeom>
            <a:noFill/>
            <a:ln w="50800" cap="flat">
              <a:solidFill>
                <a:srgbClr val="5E5E5E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/>
            <a:lstStyle/>
            <a:p>
              <a:endParaRPr sz="900"/>
            </a:p>
          </p:txBody>
        </p:sp>
      </p:grpSp>
      <p:grpSp>
        <p:nvGrpSpPr>
          <p:cNvPr id="656" name="グループ"/>
          <p:cNvGrpSpPr/>
          <p:nvPr/>
        </p:nvGrpSpPr>
        <p:grpSpPr>
          <a:xfrm>
            <a:off x="4321039" y="3208845"/>
            <a:ext cx="6673562" cy="1747636"/>
            <a:chOff x="0" y="158437"/>
            <a:chExt cx="12367517" cy="3109213"/>
          </a:xfrm>
        </p:grpSpPr>
        <p:sp>
          <p:nvSpPr>
            <p:cNvPr id="666" name="接続の線"/>
            <p:cNvSpPr/>
            <p:nvPr/>
          </p:nvSpPr>
          <p:spPr>
            <a:xfrm>
              <a:off x="0" y="478841"/>
              <a:ext cx="4013953" cy="2788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509" extrusionOk="0">
                  <a:moveTo>
                    <a:pt x="21600" y="607"/>
                  </a:moveTo>
                  <a:cubicBezTo>
                    <a:pt x="10517" y="-2091"/>
                    <a:pt x="3317" y="4210"/>
                    <a:pt x="0" y="19509"/>
                  </a:cubicBezTo>
                </a:path>
              </a:pathLst>
            </a:custGeom>
            <a:noFill/>
            <a:ln w="50800" cap="flat">
              <a:solidFill>
                <a:srgbClr val="5E5E5E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/>
            <a:lstStyle/>
            <a:p>
              <a:endParaRPr sz="900"/>
            </a:p>
          </p:txBody>
        </p:sp>
        <p:sp>
          <p:nvSpPr>
            <p:cNvPr id="655" name="4. Language Compression"/>
            <p:cNvSpPr txBox="1"/>
            <p:nvPr/>
          </p:nvSpPr>
          <p:spPr>
            <a:xfrm>
              <a:off x="4288641" y="158437"/>
              <a:ext cx="8078876" cy="813428"/>
            </a:xfrm>
            <a:prstGeom prst="rect">
              <a:avLst/>
            </a:prstGeom>
            <a:noFill/>
            <a:ln w="25400" cap="flat">
              <a:solidFill>
                <a:srgbClr val="5E5E5E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25400" tIns="25400" rIns="25400" bIns="25400" numCol="1" anchor="ctr">
              <a:spAutoFit/>
            </a:bodyPr>
            <a:lstStyle/>
            <a:p>
              <a:pPr algn="l">
                <a:lnSpc>
                  <a:spcPct val="70000"/>
                </a:lnSpc>
                <a:defRPr sz="6200">
                  <a:latin typeface="ヒラギノ丸ゴ ProN W4"/>
                  <a:ea typeface="ヒラギノ丸ゴ ProN W4"/>
                  <a:cs typeface="ヒラギノ丸ゴ ProN W4"/>
                  <a:sym typeface="ヒラギノ丸ゴ ProN W4"/>
                </a:defRPr>
              </a:pPr>
              <a:r>
                <a:rPr sz="2800" dirty="0">
                  <a:latin typeface="Arial Black"/>
                  <a:ea typeface="Arial Black"/>
                  <a:cs typeface="Arial Black"/>
                  <a:sym typeface="Arial Black"/>
                </a:rPr>
                <a:t>4.</a:t>
              </a:r>
              <a:r>
                <a:rPr sz="3100" dirty="0"/>
                <a:t> </a:t>
              </a:r>
              <a:r>
                <a:rPr sz="2950" dirty="0"/>
                <a:t>Language Compression</a:t>
              </a:r>
            </a:p>
          </p:txBody>
        </p:sp>
      </p:grpSp>
      <p:sp>
        <p:nvSpPr>
          <p:cNvPr id="667" name="接続の線"/>
          <p:cNvSpPr/>
          <p:nvPr/>
        </p:nvSpPr>
        <p:spPr>
          <a:xfrm>
            <a:off x="7511292" y="1445146"/>
            <a:ext cx="1121393" cy="15084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384" h="21600" extrusionOk="0">
                <a:moveTo>
                  <a:pt x="0" y="0"/>
                </a:moveTo>
                <a:cubicBezTo>
                  <a:pt x="19533" y="4161"/>
                  <a:pt x="21600" y="11361"/>
                  <a:pt x="6202" y="21600"/>
                </a:cubicBezTo>
              </a:path>
            </a:pathLst>
          </a:custGeom>
          <a:ln w="50800">
            <a:solidFill>
              <a:srgbClr val="5E5E5E"/>
            </a:solidFill>
            <a:miter lim="400000"/>
            <a:headEnd type="triangle"/>
          </a:ln>
        </p:spPr>
        <p:txBody>
          <a:bodyPr/>
          <a:lstStyle/>
          <a:p>
            <a:endParaRPr sz="9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1125025-A672-E244-58AD-0E72D972CF5E}"/>
              </a:ext>
            </a:extLst>
          </p:cNvPr>
          <p:cNvSpPr txBox="1"/>
          <p:nvPr/>
        </p:nvSpPr>
        <p:spPr>
          <a:xfrm>
            <a:off x="1412518" y="5448649"/>
            <a:ext cx="1757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(average-case)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40BAC6-C8D8-4458-5EF9-56C7330E3985}"/>
              </a:ext>
            </a:extLst>
          </p:cNvPr>
          <p:cNvSpPr txBox="1"/>
          <p:nvPr/>
        </p:nvSpPr>
        <p:spPr>
          <a:xfrm>
            <a:off x="7936363" y="3736633"/>
            <a:ext cx="1757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(average-case)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2AEFE6-F068-D0B4-0796-562811875D85}"/>
              </a:ext>
            </a:extLst>
          </p:cNvPr>
          <p:cNvSpPr txBox="1"/>
          <p:nvPr/>
        </p:nvSpPr>
        <p:spPr>
          <a:xfrm>
            <a:off x="7697590" y="5467389"/>
            <a:ext cx="1757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(average-case)</a:t>
            </a:r>
            <a:endParaRPr lang="en-GB" dirty="0"/>
          </a:p>
        </p:txBody>
      </p:sp>
    </p:spTree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45" name="Map of Proofs for"/>
              <p:cNvSpPr txBox="1"/>
              <p:nvPr/>
            </p:nvSpPr>
            <p:spPr>
              <a:xfrm>
                <a:off x="397954" y="326958"/>
                <a:ext cx="3868431" cy="530210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wrap="none" lIns="25400" tIns="25400" rIns="25400" bIns="25400" anchor="ctr">
                <a:spAutoFit/>
              </a:bodyPr>
              <a:lstStyle/>
              <a:p>
                <a:pPr algn="l">
                  <a:defRPr sz="6000" u="sng">
                    <a:latin typeface="ヒラギノ丸ゴ ProN W4"/>
                    <a:ea typeface="ヒラギノ丸ゴ ProN W4"/>
                    <a:cs typeface="ヒラギノ丸ゴ ProN W4"/>
                    <a:sym typeface="ヒラギノ丸ゴ ProN W4"/>
                  </a:defRPr>
                </a:pPr>
                <a:r>
                  <a:rPr sz="3000" dirty="0"/>
                  <a:t>Map of Proofs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AE" sz="3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3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pK</m:t>
                        </m:r>
                      </m:e>
                      <m:sup>
                        <m:r>
                          <a:rPr lang="ar-AE" sz="3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𝗉𝗈𝗅𝗒</m:t>
                        </m:r>
                      </m:sup>
                    </m:sSup>
                  </m:oMath>
                </a14:m>
                <a:endParaRPr sz="3000" dirty="0"/>
              </a:p>
            </p:txBody>
          </p:sp>
        </mc:Choice>
        <mc:Fallback xmlns="">
          <p:sp>
            <p:nvSpPr>
              <p:cNvPr id="645" name="Map of Proofs for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954" y="326958"/>
                <a:ext cx="3868431" cy="530210"/>
              </a:xfrm>
              <a:prstGeom prst="rect">
                <a:avLst/>
              </a:prstGeom>
              <a:blipFill>
                <a:blip r:embed="rId2"/>
                <a:stretch>
                  <a:fillRect l="-5354" t="-13793" b="-40230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6" name="1.   One-Way Function"/>
              <p:cNvSpPr txBox="1"/>
              <p:nvPr/>
            </p:nvSpPr>
            <p:spPr>
              <a:xfrm>
                <a:off x="4052891" y="1300872"/>
                <a:ext cx="3189527" cy="406714"/>
              </a:xfrm>
              <a:prstGeom prst="rect">
                <a:avLst/>
              </a:prstGeom>
              <a:ln w="25400">
                <a:solidFill>
                  <a:srgbClr val="FF0000"/>
                </a:solidFill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wrap="none" lIns="25400" tIns="25400" rIns="25400" bIns="25400" anchor="ctr">
                <a:spAutoFit/>
              </a:bodyPr>
              <a:lstStyle/>
              <a:p>
                <a:pPr algn="l">
                  <a:lnSpc>
                    <a:spcPct val="70000"/>
                  </a:lnSpc>
                  <a:defRPr sz="6200">
                    <a:latin typeface="ヒラギノ丸ゴ ProN W4"/>
                    <a:ea typeface="ヒラギノ丸ゴ ProN W4"/>
                    <a:cs typeface="ヒラギノ丸ゴ ProN W4"/>
                    <a:sym typeface="ヒラギノ丸ゴ ProN W4"/>
                  </a:defRPr>
                </a:pPr>
                <a:r>
                  <a:rPr sz="2850" dirty="0">
                    <a:latin typeface="Impact"/>
                    <a:ea typeface="Impact"/>
                    <a:cs typeface="Impact"/>
                    <a:sym typeface="Impact"/>
                  </a:rPr>
                  <a:t>1.</a:t>
                </a:r>
                <a:r>
                  <a:rPr sz="3100" dirty="0"/>
                  <a:t> </a:t>
                </a:r>
                <a14:m>
                  <m:oMath xmlns:m="http://schemas.openxmlformats.org/officeDocument/2006/math">
                    <m:r>
                      <a:rPr sz="2650" i="1">
                        <a:solidFill>
                          <a:srgbClr val="ED220B"/>
                        </a:solidFill>
                        <a:latin typeface="Cambria Math" panose="02040503050406030204" pitchFamily="18" charset="0"/>
                      </a:rPr>
                      <m:t>∄</m:t>
                    </m:r>
                  </m:oMath>
                </a14:m>
                <a:r>
                  <a:rPr sz="2650" dirty="0"/>
                  <a:t> One-Way Function</a:t>
                </a:r>
                <a:endParaRPr sz="2650" dirty="0">
                  <a:solidFill>
                    <a:srgbClr val="EE220C"/>
                  </a:solidFill>
                </a:endParaRPr>
              </a:p>
            </p:txBody>
          </p:sp>
        </mc:Choice>
        <mc:Fallback xmlns="">
          <p:sp>
            <p:nvSpPr>
              <p:cNvPr id="646" name="1.   One-Way Func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2891" y="1300872"/>
                <a:ext cx="3189527" cy="406714"/>
              </a:xfrm>
              <a:prstGeom prst="rect">
                <a:avLst/>
              </a:prstGeom>
              <a:blipFill>
                <a:blip r:embed="rId3"/>
                <a:stretch>
                  <a:fillRect l="-5693" t="-40845" r="-4175" b="-35211"/>
                </a:stretch>
              </a:blipFill>
              <a:ln w="25400">
                <a:solidFill>
                  <a:srgbClr val="FF0000"/>
                </a:solidFill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49" name="グループ"/>
          <p:cNvGrpSpPr/>
          <p:nvPr/>
        </p:nvGrpSpPr>
        <p:grpSpPr>
          <a:xfrm>
            <a:off x="678404" y="1602493"/>
            <a:ext cx="3411190" cy="3804564"/>
            <a:chOff x="0" y="-4320626"/>
            <a:chExt cx="6822379" cy="7685183"/>
          </a:xfrm>
        </p:grpSpPr>
        <p:sp>
          <p:nvSpPr>
            <p:cNvPr id="663" name="接続の線"/>
            <p:cNvSpPr/>
            <p:nvPr/>
          </p:nvSpPr>
          <p:spPr>
            <a:xfrm>
              <a:off x="3225310" y="-4320626"/>
              <a:ext cx="2811059" cy="62663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081" h="21600" extrusionOk="0">
                  <a:moveTo>
                    <a:pt x="5087" y="21600"/>
                  </a:moveTo>
                  <a:cubicBezTo>
                    <a:pt x="-4519" y="11786"/>
                    <a:pt x="-521" y="4586"/>
                    <a:pt x="17081" y="0"/>
                  </a:cubicBezTo>
                </a:path>
              </a:pathLst>
            </a:custGeom>
            <a:noFill/>
            <a:ln w="63500" cap="flat">
              <a:solidFill>
                <a:srgbClr val="FF0000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/>
            <a:lstStyle/>
            <a:p>
              <a:endParaRPr sz="900"/>
            </a:p>
          </p:txBody>
        </p:sp>
        <p:sp>
          <p:nvSpPr>
            <p:cNvPr id="648" name="3. Conditional Coding"/>
            <p:cNvSpPr txBox="1"/>
            <p:nvPr/>
          </p:nvSpPr>
          <p:spPr>
            <a:xfrm>
              <a:off x="0" y="2551129"/>
              <a:ext cx="6822379" cy="813428"/>
            </a:xfrm>
            <a:prstGeom prst="rect">
              <a:avLst/>
            </a:prstGeom>
            <a:noFill/>
            <a:ln w="25400" cap="flat">
              <a:solidFill>
                <a:srgbClr val="FF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25400" tIns="25400" rIns="25400" bIns="25400" numCol="1" anchor="ctr">
              <a:spAutoFit/>
            </a:bodyPr>
            <a:lstStyle/>
            <a:p>
              <a:pPr algn="l">
                <a:lnSpc>
                  <a:spcPct val="70000"/>
                </a:lnSpc>
                <a:defRPr sz="6200">
                  <a:latin typeface="ヒラギノ丸ゴ ProN W4"/>
                  <a:ea typeface="ヒラギノ丸ゴ ProN W4"/>
                  <a:cs typeface="ヒラギノ丸ゴ ProN W4"/>
                  <a:sym typeface="ヒラギノ丸ゴ ProN W4"/>
                </a:defRPr>
              </a:pPr>
              <a:r>
                <a:rPr sz="2800">
                  <a:latin typeface="Arial Black"/>
                  <a:ea typeface="Arial Black"/>
                  <a:cs typeface="Arial Black"/>
                  <a:sym typeface="Arial Black"/>
                </a:rPr>
                <a:t>3.</a:t>
              </a:r>
              <a:r>
                <a:rPr sz="3100"/>
                <a:t> </a:t>
              </a:r>
              <a:r>
                <a:rPr sz="2950"/>
                <a:t>Conditional Coding</a:t>
              </a:r>
            </a:p>
          </p:txBody>
        </p:sp>
      </p:grpSp>
      <p:grpSp>
        <p:nvGrpSpPr>
          <p:cNvPr id="653" name="グループ"/>
          <p:cNvGrpSpPr/>
          <p:nvPr/>
        </p:nvGrpSpPr>
        <p:grpSpPr>
          <a:xfrm>
            <a:off x="4597452" y="4694041"/>
            <a:ext cx="6280557" cy="1133715"/>
            <a:chOff x="0" y="-1"/>
            <a:chExt cx="11915915" cy="2129557"/>
          </a:xfrm>
        </p:grpSpPr>
        <p:sp>
          <p:nvSpPr>
            <p:cNvPr id="650" name="2. Symmetry of Information"/>
            <p:cNvSpPr txBox="1"/>
            <p:nvPr/>
          </p:nvSpPr>
          <p:spPr>
            <a:xfrm>
              <a:off x="3181344" y="529590"/>
              <a:ext cx="8734571" cy="813427"/>
            </a:xfrm>
            <a:prstGeom prst="rect">
              <a:avLst/>
            </a:prstGeom>
            <a:noFill/>
            <a:ln w="25400" cap="flat">
              <a:solidFill>
                <a:srgbClr val="FF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25400" tIns="25400" rIns="25400" bIns="25400" numCol="1" anchor="ctr">
              <a:spAutoFit/>
            </a:bodyPr>
            <a:lstStyle/>
            <a:p>
              <a:pPr algn="l">
                <a:lnSpc>
                  <a:spcPct val="70000"/>
                </a:lnSpc>
                <a:defRPr sz="6200">
                  <a:latin typeface="ヒラギノ丸ゴ ProN W4"/>
                  <a:ea typeface="ヒラギノ丸ゴ ProN W4"/>
                  <a:cs typeface="ヒラギノ丸ゴ ProN W4"/>
                  <a:sym typeface="ヒラギノ丸ゴ ProN W4"/>
                </a:defRPr>
              </a:pPr>
              <a:r>
                <a:rPr sz="2800" dirty="0">
                  <a:latin typeface="Arial Black"/>
                  <a:ea typeface="Arial Black"/>
                  <a:cs typeface="Arial Black"/>
                  <a:sym typeface="Arial Black"/>
                </a:rPr>
                <a:t>2.</a:t>
              </a:r>
              <a:r>
                <a:rPr sz="3100" dirty="0"/>
                <a:t> </a:t>
              </a:r>
              <a:r>
                <a:rPr sz="2950" dirty="0"/>
                <a:t>Symmetry of Information</a:t>
              </a:r>
            </a:p>
          </p:txBody>
        </p:sp>
        <p:sp>
          <p:nvSpPr>
            <p:cNvPr id="664" name="接続の線"/>
            <p:cNvSpPr/>
            <p:nvPr/>
          </p:nvSpPr>
          <p:spPr>
            <a:xfrm>
              <a:off x="58256" y="1801131"/>
              <a:ext cx="2498310" cy="3284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16" extrusionOk="0">
                  <a:moveTo>
                    <a:pt x="21600" y="0"/>
                  </a:moveTo>
                  <a:cubicBezTo>
                    <a:pt x="15762" y="20940"/>
                    <a:pt x="8562" y="21600"/>
                    <a:pt x="0" y="1979"/>
                  </a:cubicBezTo>
                </a:path>
              </a:pathLst>
            </a:custGeom>
            <a:noFill/>
            <a:ln w="50800" cap="flat">
              <a:solidFill>
                <a:srgbClr val="FF0000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/>
            <a:lstStyle/>
            <a:p>
              <a:endParaRPr sz="900"/>
            </a:p>
          </p:txBody>
        </p:sp>
        <p:sp>
          <p:nvSpPr>
            <p:cNvPr id="665" name="接続の線"/>
            <p:cNvSpPr/>
            <p:nvPr/>
          </p:nvSpPr>
          <p:spPr>
            <a:xfrm>
              <a:off x="0" y="-1"/>
              <a:ext cx="2545675" cy="4730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24" extrusionOk="0">
                  <a:moveTo>
                    <a:pt x="21600" y="13841"/>
                  </a:moveTo>
                  <a:cubicBezTo>
                    <a:pt x="12727" y="-5376"/>
                    <a:pt x="5527" y="-4582"/>
                    <a:pt x="0" y="16224"/>
                  </a:cubicBezTo>
                </a:path>
              </a:pathLst>
            </a:custGeom>
            <a:noFill/>
            <a:ln w="50800" cap="flat">
              <a:solidFill>
                <a:srgbClr val="FF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/>
            <a:lstStyle/>
            <a:p>
              <a:endParaRPr sz="900"/>
            </a:p>
          </p:txBody>
        </p:sp>
      </p:grpSp>
      <p:grpSp>
        <p:nvGrpSpPr>
          <p:cNvPr id="656" name="グループ"/>
          <p:cNvGrpSpPr/>
          <p:nvPr/>
        </p:nvGrpSpPr>
        <p:grpSpPr>
          <a:xfrm>
            <a:off x="4321039" y="3208845"/>
            <a:ext cx="6673562" cy="1747636"/>
            <a:chOff x="0" y="158437"/>
            <a:chExt cx="12367517" cy="3109213"/>
          </a:xfrm>
        </p:grpSpPr>
        <p:sp>
          <p:nvSpPr>
            <p:cNvPr id="666" name="接続の線"/>
            <p:cNvSpPr/>
            <p:nvPr/>
          </p:nvSpPr>
          <p:spPr>
            <a:xfrm>
              <a:off x="0" y="478841"/>
              <a:ext cx="4013953" cy="2788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509" extrusionOk="0">
                  <a:moveTo>
                    <a:pt x="21600" y="607"/>
                  </a:moveTo>
                  <a:cubicBezTo>
                    <a:pt x="10517" y="-2091"/>
                    <a:pt x="3317" y="4210"/>
                    <a:pt x="0" y="19509"/>
                  </a:cubicBezTo>
                </a:path>
              </a:pathLst>
            </a:custGeom>
            <a:noFill/>
            <a:ln w="50800" cap="flat">
              <a:solidFill>
                <a:schemeClr val="accent1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/>
            <a:lstStyle/>
            <a:p>
              <a:endParaRPr sz="900"/>
            </a:p>
          </p:txBody>
        </p:sp>
        <p:sp>
          <p:nvSpPr>
            <p:cNvPr id="655" name="4. Language Compression"/>
            <p:cNvSpPr txBox="1"/>
            <p:nvPr/>
          </p:nvSpPr>
          <p:spPr>
            <a:xfrm>
              <a:off x="4288641" y="158437"/>
              <a:ext cx="8078876" cy="813428"/>
            </a:xfrm>
            <a:prstGeom prst="rect">
              <a:avLst/>
            </a:prstGeom>
            <a:noFill/>
            <a:ln w="25400" cap="flat">
              <a:solidFill>
                <a:schemeClr val="accent1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25400" tIns="25400" rIns="25400" bIns="25400" numCol="1" anchor="ctr">
              <a:spAutoFit/>
            </a:bodyPr>
            <a:lstStyle/>
            <a:p>
              <a:pPr algn="l">
                <a:lnSpc>
                  <a:spcPct val="70000"/>
                </a:lnSpc>
                <a:defRPr sz="6200">
                  <a:latin typeface="ヒラギノ丸ゴ ProN W4"/>
                  <a:ea typeface="ヒラギノ丸ゴ ProN W4"/>
                  <a:cs typeface="ヒラギノ丸ゴ ProN W4"/>
                  <a:sym typeface="ヒラギノ丸ゴ ProN W4"/>
                </a:defRPr>
              </a:pPr>
              <a:r>
                <a:rPr sz="2800" dirty="0">
                  <a:latin typeface="Arial Black"/>
                  <a:ea typeface="Arial Black"/>
                  <a:cs typeface="Arial Black"/>
                  <a:sym typeface="Arial Black"/>
                </a:rPr>
                <a:t>4.</a:t>
              </a:r>
              <a:r>
                <a:rPr sz="3100" dirty="0"/>
                <a:t> </a:t>
              </a:r>
              <a:r>
                <a:rPr sz="2950" dirty="0"/>
                <a:t>Language Compression</a:t>
              </a:r>
            </a:p>
          </p:txBody>
        </p:sp>
      </p:grpSp>
      <p:sp>
        <p:nvSpPr>
          <p:cNvPr id="667" name="接続の線"/>
          <p:cNvSpPr/>
          <p:nvPr/>
        </p:nvSpPr>
        <p:spPr>
          <a:xfrm>
            <a:off x="7511292" y="1445146"/>
            <a:ext cx="1121393" cy="15084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384" h="21600" extrusionOk="0">
                <a:moveTo>
                  <a:pt x="0" y="0"/>
                </a:moveTo>
                <a:cubicBezTo>
                  <a:pt x="19533" y="4161"/>
                  <a:pt x="21600" y="11361"/>
                  <a:pt x="6202" y="21600"/>
                </a:cubicBezTo>
              </a:path>
            </a:pathLst>
          </a:custGeom>
          <a:ln w="50800">
            <a:solidFill>
              <a:schemeClr val="accent1"/>
            </a:solidFill>
            <a:miter lim="400000"/>
            <a:headEnd type="triangle"/>
          </a:ln>
        </p:spPr>
        <p:txBody>
          <a:bodyPr/>
          <a:lstStyle/>
          <a:p>
            <a:endParaRPr sz="9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1125025-A672-E244-58AD-0E72D972CF5E}"/>
              </a:ext>
            </a:extLst>
          </p:cNvPr>
          <p:cNvSpPr txBox="1"/>
          <p:nvPr/>
        </p:nvSpPr>
        <p:spPr>
          <a:xfrm>
            <a:off x="1412518" y="5448649"/>
            <a:ext cx="1757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(average-case)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40BAC6-C8D8-4458-5EF9-56C7330E3985}"/>
              </a:ext>
            </a:extLst>
          </p:cNvPr>
          <p:cNvSpPr txBox="1"/>
          <p:nvPr/>
        </p:nvSpPr>
        <p:spPr>
          <a:xfrm>
            <a:off x="7936363" y="3736633"/>
            <a:ext cx="1757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(average-case)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2AEFE6-F068-D0B4-0796-562811875D85}"/>
              </a:ext>
            </a:extLst>
          </p:cNvPr>
          <p:cNvSpPr txBox="1"/>
          <p:nvPr/>
        </p:nvSpPr>
        <p:spPr>
          <a:xfrm>
            <a:off x="7697590" y="5467389"/>
            <a:ext cx="1757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(average-case)</a:t>
            </a:r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F81DDE1-64B1-4093-F723-17E0B8429261}"/>
              </a:ext>
            </a:extLst>
          </p:cNvPr>
          <p:cNvSpPr txBox="1"/>
          <p:nvPr/>
        </p:nvSpPr>
        <p:spPr>
          <a:xfrm>
            <a:off x="5468797" y="2643356"/>
            <a:ext cx="1829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Similar to [LW95]</a:t>
            </a:r>
            <a:endParaRPr lang="en-GB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82052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45" name="Map of Proofs for"/>
              <p:cNvSpPr txBox="1"/>
              <p:nvPr/>
            </p:nvSpPr>
            <p:spPr>
              <a:xfrm>
                <a:off x="397954" y="326958"/>
                <a:ext cx="3868431" cy="530210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wrap="none" lIns="25400" tIns="25400" rIns="25400" bIns="25400" anchor="ctr">
                <a:spAutoFit/>
              </a:bodyPr>
              <a:lstStyle/>
              <a:p>
                <a:pPr algn="l">
                  <a:defRPr sz="6000" u="sng">
                    <a:latin typeface="ヒラギノ丸ゴ ProN W4"/>
                    <a:ea typeface="ヒラギノ丸ゴ ProN W4"/>
                    <a:cs typeface="ヒラギノ丸ゴ ProN W4"/>
                    <a:sym typeface="ヒラギノ丸ゴ ProN W4"/>
                  </a:defRPr>
                </a:pPr>
                <a:r>
                  <a:rPr sz="3000" dirty="0"/>
                  <a:t>Map of Proofs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AE" sz="3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3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pK</m:t>
                        </m:r>
                      </m:e>
                      <m:sup>
                        <m:r>
                          <a:rPr lang="ar-AE" sz="3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𝗉𝗈𝗅𝗒</m:t>
                        </m:r>
                      </m:sup>
                    </m:sSup>
                  </m:oMath>
                </a14:m>
                <a:endParaRPr sz="3000" dirty="0"/>
              </a:p>
            </p:txBody>
          </p:sp>
        </mc:Choice>
        <mc:Fallback xmlns="">
          <p:sp>
            <p:nvSpPr>
              <p:cNvPr id="645" name="Map of Proofs for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954" y="326958"/>
                <a:ext cx="3868431" cy="530210"/>
              </a:xfrm>
              <a:prstGeom prst="rect">
                <a:avLst/>
              </a:prstGeom>
              <a:blipFill>
                <a:blip r:embed="rId2"/>
                <a:stretch>
                  <a:fillRect l="-5354" t="-13793" b="-40230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6" name="1.   One-Way Function"/>
              <p:cNvSpPr txBox="1"/>
              <p:nvPr/>
            </p:nvSpPr>
            <p:spPr>
              <a:xfrm>
                <a:off x="4052891" y="1300872"/>
                <a:ext cx="3189527" cy="406714"/>
              </a:xfrm>
              <a:prstGeom prst="rect">
                <a:avLst/>
              </a:prstGeom>
              <a:ln w="25400">
                <a:solidFill>
                  <a:srgbClr val="5E5E5E"/>
                </a:solidFill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wrap="none" lIns="25400" tIns="25400" rIns="25400" bIns="25400" anchor="ctr">
                <a:spAutoFit/>
              </a:bodyPr>
              <a:lstStyle/>
              <a:p>
                <a:pPr algn="l">
                  <a:lnSpc>
                    <a:spcPct val="70000"/>
                  </a:lnSpc>
                  <a:defRPr sz="6200">
                    <a:latin typeface="ヒラギノ丸ゴ ProN W4"/>
                    <a:ea typeface="ヒラギノ丸ゴ ProN W4"/>
                    <a:cs typeface="ヒラギノ丸ゴ ProN W4"/>
                    <a:sym typeface="ヒラギノ丸ゴ ProN W4"/>
                  </a:defRPr>
                </a:pPr>
                <a:r>
                  <a:rPr sz="2850">
                    <a:latin typeface="Impact"/>
                    <a:ea typeface="Impact"/>
                    <a:cs typeface="Impact"/>
                    <a:sym typeface="Impact"/>
                  </a:rPr>
                  <a:t>1.</a:t>
                </a:r>
                <a:r>
                  <a:rPr sz="3100"/>
                  <a:t> </a:t>
                </a:r>
                <a14:m>
                  <m:oMath xmlns:m="http://schemas.openxmlformats.org/officeDocument/2006/math">
                    <m:r>
                      <a:rPr sz="2650" i="1">
                        <a:solidFill>
                          <a:srgbClr val="ED220B"/>
                        </a:solidFill>
                        <a:latin typeface="Cambria Math" panose="02040503050406030204" pitchFamily="18" charset="0"/>
                      </a:rPr>
                      <m:t>∄</m:t>
                    </m:r>
                  </m:oMath>
                </a14:m>
                <a:r>
                  <a:rPr sz="2650"/>
                  <a:t> One-Way Function</a:t>
                </a:r>
                <a:endParaRPr sz="2650">
                  <a:solidFill>
                    <a:srgbClr val="EE220C"/>
                  </a:solidFill>
                </a:endParaRPr>
              </a:p>
            </p:txBody>
          </p:sp>
        </mc:Choice>
        <mc:Fallback xmlns="">
          <p:sp>
            <p:nvSpPr>
              <p:cNvPr id="646" name="1.   One-Way Func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2891" y="1300872"/>
                <a:ext cx="3189527" cy="406714"/>
              </a:xfrm>
              <a:prstGeom prst="rect">
                <a:avLst/>
              </a:prstGeom>
              <a:blipFill>
                <a:blip r:embed="rId3"/>
                <a:stretch>
                  <a:fillRect l="-5693" t="-40845" r="-4175" b="-35211"/>
                </a:stretch>
              </a:blipFill>
              <a:ln w="25400">
                <a:solidFill>
                  <a:srgbClr val="5E5E5E"/>
                </a:solidFill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49" name="グループ"/>
          <p:cNvGrpSpPr/>
          <p:nvPr/>
        </p:nvGrpSpPr>
        <p:grpSpPr>
          <a:xfrm>
            <a:off x="678404" y="1602493"/>
            <a:ext cx="3411190" cy="3804564"/>
            <a:chOff x="0" y="-4320626"/>
            <a:chExt cx="6822379" cy="7685183"/>
          </a:xfrm>
        </p:grpSpPr>
        <p:sp>
          <p:nvSpPr>
            <p:cNvPr id="663" name="接続の線"/>
            <p:cNvSpPr/>
            <p:nvPr/>
          </p:nvSpPr>
          <p:spPr>
            <a:xfrm>
              <a:off x="3225310" y="-4320626"/>
              <a:ext cx="2811059" cy="62663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081" h="21600" extrusionOk="0">
                  <a:moveTo>
                    <a:pt x="5087" y="21600"/>
                  </a:moveTo>
                  <a:cubicBezTo>
                    <a:pt x="-4519" y="11786"/>
                    <a:pt x="-521" y="4586"/>
                    <a:pt x="17081" y="0"/>
                  </a:cubicBezTo>
                </a:path>
              </a:pathLst>
            </a:custGeom>
            <a:noFill/>
            <a:ln w="63500" cap="flat">
              <a:solidFill>
                <a:schemeClr val="tx1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/>
            <a:lstStyle/>
            <a:p>
              <a:endParaRPr sz="900"/>
            </a:p>
          </p:txBody>
        </p:sp>
        <p:sp>
          <p:nvSpPr>
            <p:cNvPr id="648" name="3. Conditional Coding"/>
            <p:cNvSpPr txBox="1"/>
            <p:nvPr/>
          </p:nvSpPr>
          <p:spPr>
            <a:xfrm>
              <a:off x="0" y="2551129"/>
              <a:ext cx="6822379" cy="813428"/>
            </a:xfrm>
            <a:prstGeom prst="rect">
              <a:avLst/>
            </a:prstGeom>
            <a:noFill/>
            <a:ln w="25400" cap="flat">
              <a:solidFill>
                <a:srgbClr val="FF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25400" tIns="25400" rIns="25400" bIns="25400" numCol="1" anchor="ctr">
              <a:spAutoFit/>
            </a:bodyPr>
            <a:lstStyle/>
            <a:p>
              <a:pPr algn="l">
                <a:lnSpc>
                  <a:spcPct val="70000"/>
                </a:lnSpc>
                <a:defRPr sz="6200">
                  <a:latin typeface="ヒラギノ丸ゴ ProN W4"/>
                  <a:ea typeface="ヒラギノ丸ゴ ProN W4"/>
                  <a:cs typeface="ヒラギノ丸ゴ ProN W4"/>
                  <a:sym typeface="ヒラギノ丸ゴ ProN W4"/>
                </a:defRPr>
              </a:pPr>
              <a:r>
                <a:rPr sz="2800">
                  <a:latin typeface="Arial Black"/>
                  <a:ea typeface="Arial Black"/>
                  <a:cs typeface="Arial Black"/>
                  <a:sym typeface="Arial Black"/>
                </a:rPr>
                <a:t>3.</a:t>
              </a:r>
              <a:r>
                <a:rPr sz="3100"/>
                <a:t> </a:t>
              </a:r>
              <a:r>
                <a:rPr sz="2950"/>
                <a:t>Conditional Coding</a:t>
              </a:r>
            </a:p>
          </p:txBody>
        </p:sp>
      </p:grpSp>
      <p:grpSp>
        <p:nvGrpSpPr>
          <p:cNvPr id="653" name="グループ"/>
          <p:cNvGrpSpPr/>
          <p:nvPr/>
        </p:nvGrpSpPr>
        <p:grpSpPr>
          <a:xfrm>
            <a:off x="4597452" y="4694041"/>
            <a:ext cx="6280557" cy="1133715"/>
            <a:chOff x="0" y="-1"/>
            <a:chExt cx="11915915" cy="2129557"/>
          </a:xfrm>
        </p:grpSpPr>
        <p:sp>
          <p:nvSpPr>
            <p:cNvPr id="650" name="2. Symmetry of Information"/>
            <p:cNvSpPr txBox="1"/>
            <p:nvPr/>
          </p:nvSpPr>
          <p:spPr>
            <a:xfrm>
              <a:off x="3181344" y="529590"/>
              <a:ext cx="8734571" cy="813427"/>
            </a:xfrm>
            <a:prstGeom prst="rect">
              <a:avLst/>
            </a:prstGeom>
            <a:noFill/>
            <a:ln w="25400" cap="flat">
              <a:solidFill>
                <a:srgbClr val="FF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25400" tIns="25400" rIns="25400" bIns="25400" numCol="1" anchor="ctr">
              <a:spAutoFit/>
            </a:bodyPr>
            <a:lstStyle/>
            <a:p>
              <a:pPr algn="l">
                <a:lnSpc>
                  <a:spcPct val="70000"/>
                </a:lnSpc>
                <a:defRPr sz="6200">
                  <a:latin typeface="ヒラギノ丸ゴ ProN W4"/>
                  <a:ea typeface="ヒラギノ丸ゴ ProN W4"/>
                  <a:cs typeface="ヒラギノ丸ゴ ProN W4"/>
                  <a:sym typeface="ヒラギノ丸ゴ ProN W4"/>
                </a:defRPr>
              </a:pPr>
              <a:r>
                <a:rPr sz="2800" dirty="0">
                  <a:latin typeface="Arial Black"/>
                  <a:ea typeface="Arial Black"/>
                  <a:cs typeface="Arial Black"/>
                  <a:sym typeface="Arial Black"/>
                </a:rPr>
                <a:t>2.</a:t>
              </a:r>
              <a:r>
                <a:rPr sz="3100" dirty="0"/>
                <a:t> </a:t>
              </a:r>
              <a:r>
                <a:rPr sz="2950" dirty="0"/>
                <a:t>Symmetry of Information</a:t>
              </a:r>
            </a:p>
          </p:txBody>
        </p:sp>
        <p:sp>
          <p:nvSpPr>
            <p:cNvPr id="664" name="接続の線"/>
            <p:cNvSpPr/>
            <p:nvPr/>
          </p:nvSpPr>
          <p:spPr>
            <a:xfrm>
              <a:off x="58256" y="1801131"/>
              <a:ext cx="2498310" cy="3284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16" extrusionOk="0">
                  <a:moveTo>
                    <a:pt x="21600" y="0"/>
                  </a:moveTo>
                  <a:cubicBezTo>
                    <a:pt x="15762" y="20940"/>
                    <a:pt x="8562" y="21600"/>
                    <a:pt x="0" y="1979"/>
                  </a:cubicBezTo>
                </a:path>
              </a:pathLst>
            </a:custGeom>
            <a:noFill/>
            <a:ln w="50800" cap="flat">
              <a:solidFill>
                <a:srgbClr val="FF0000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/>
            <a:lstStyle/>
            <a:p>
              <a:endParaRPr sz="900"/>
            </a:p>
          </p:txBody>
        </p:sp>
        <p:sp>
          <p:nvSpPr>
            <p:cNvPr id="665" name="接続の線"/>
            <p:cNvSpPr/>
            <p:nvPr/>
          </p:nvSpPr>
          <p:spPr>
            <a:xfrm>
              <a:off x="0" y="-1"/>
              <a:ext cx="2545675" cy="4730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24" extrusionOk="0">
                  <a:moveTo>
                    <a:pt x="21600" y="13841"/>
                  </a:moveTo>
                  <a:cubicBezTo>
                    <a:pt x="12727" y="-5376"/>
                    <a:pt x="5527" y="-4582"/>
                    <a:pt x="0" y="16224"/>
                  </a:cubicBezTo>
                </a:path>
              </a:pathLst>
            </a:custGeom>
            <a:noFill/>
            <a:ln w="50800" cap="flat">
              <a:solidFill>
                <a:srgbClr val="FF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/>
            <a:lstStyle/>
            <a:p>
              <a:endParaRPr sz="900"/>
            </a:p>
          </p:txBody>
        </p:sp>
      </p:grpSp>
      <p:grpSp>
        <p:nvGrpSpPr>
          <p:cNvPr id="656" name="グループ"/>
          <p:cNvGrpSpPr/>
          <p:nvPr/>
        </p:nvGrpSpPr>
        <p:grpSpPr>
          <a:xfrm>
            <a:off x="4321039" y="3208845"/>
            <a:ext cx="6673562" cy="1747636"/>
            <a:chOff x="0" y="158437"/>
            <a:chExt cx="12367517" cy="3109213"/>
          </a:xfrm>
        </p:grpSpPr>
        <p:sp>
          <p:nvSpPr>
            <p:cNvPr id="666" name="接続の線"/>
            <p:cNvSpPr/>
            <p:nvPr/>
          </p:nvSpPr>
          <p:spPr>
            <a:xfrm>
              <a:off x="0" y="478841"/>
              <a:ext cx="4013953" cy="2788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509" extrusionOk="0">
                  <a:moveTo>
                    <a:pt x="21600" y="607"/>
                  </a:moveTo>
                  <a:cubicBezTo>
                    <a:pt x="10517" y="-2091"/>
                    <a:pt x="3317" y="4210"/>
                    <a:pt x="0" y="19509"/>
                  </a:cubicBezTo>
                </a:path>
              </a:pathLst>
            </a:custGeom>
            <a:noFill/>
            <a:ln w="50800" cap="flat">
              <a:solidFill>
                <a:schemeClr val="tx1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/>
            <a:lstStyle/>
            <a:p>
              <a:endParaRPr sz="900"/>
            </a:p>
          </p:txBody>
        </p:sp>
        <p:sp>
          <p:nvSpPr>
            <p:cNvPr id="655" name="4. Language Compression"/>
            <p:cNvSpPr txBox="1"/>
            <p:nvPr/>
          </p:nvSpPr>
          <p:spPr>
            <a:xfrm>
              <a:off x="4288641" y="158437"/>
              <a:ext cx="8078876" cy="813428"/>
            </a:xfrm>
            <a:prstGeom prst="rect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25400" tIns="25400" rIns="25400" bIns="25400" numCol="1" anchor="ctr">
              <a:spAutoFit/>
            </a:bodyPr>
            <a:lstStyle/>
            <a:p>
              <a:pPr algn="l">
                <a:lnSpc>
                  <a:spcPct val="70000"/>
                </a:lnSpc>
                <a:defRPr sz="6200">
                  <a:latin typeface="ヒラギノ丸ゴ ProN W4"/>
                  <a:ea typeface="ヒラギノ丸ゴ ProN W4"/>
                  <a:cs typeface="ヒラギノ丸ゴ ProN W4"/>
                  <a:sym typeface="ヒラギノ丸ゴ ProN W4"/>
                </a:defRPr>
              </a:pPr>
              <a:r>
                <a:rPr sz="2800" dirty="0">
                  <a:latin typeface="Arial Black"/>
                  <a:ea typeface="Arial Black"/>
                  <a:cs typeface="Arial Black"/>
                  <a:sym typeface="Arial Black"/>
                </a:rPr>
                <a:t>4.</a:t>
              </a:r>
              <a:r>
                <a:rPr sz="3100" dirty="0"/>
                <a:t> </a:t>
              </a:r>
              <a:r>
                <a:rPr sz="2950" dirty="0"/>
                <a:t>Language Compression</a:t>
              </a:r>
            </a:p>
          </p:txBody>
        </p:sp>
      </p:grpSp>
      <p:sp>
        <p:nvSpPr>
          <p:cNvPr id="667" name="接続の線"/>
          <p:cNvSpPr/>
          <p:nvPr/>
        </p:nvSpPr>
        <p:spPr>
          <a:xfrm>
            <a:off x="7511292" y="1445146"/>
            <a:ext cx="1121393" cy="15084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384" h="21600" extrusionOk="0">
                <a:moveTo>
                  <a:pt x="0" y="0"/>
                </a:moveTo>
                <a:cubicBezTo>
                  <a:pt x="19533" y="4161"/>
                  <a:pt x="21600" y="11361"/>
                  <a:pt x="6202" y="21600"/>
                </a:cubicBezTo>
              </a:path>
            </a:pathLst>
          </a:custGeom>
          <a:ln w="50800">
            <a:solidFill>
              <a:schemeClr val="tx1"/>
            </a:solidFill>
            <a:miter lim="400000"/>
            <a:headEnd type="triangle"/>
          </a:ln>
        </p:spPr>
        <p:txBody>
          <a:bodyPr/>
          <a:lstStyle/>
          <a:p>
            <a:endParaRPr sz="9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1125025-A672-E244-58AD-0E72D972CF5E}"/>
              </a:ext>
            </a:extLst>
          </p:cNvPr>
          <p:cNvSpPr txBox="1"/>
          <p:nvPr/>
        </p:nvSpPr>
        <p:spPr>
          <a:xfrm>
            <a:off x="1412518" y="5448649"/>
            <a:ext cx="1757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(average-case)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40BAC6-C8D8-4458-5EF9-56C7330E3985}"/>
              </a:ext>
            </a:extLst>
          </p:cNvPr>
          <p:cNvSpPr txBox="1"/>
          <p:nvPr/>
        </p:nvSpPr>
        <p:spPr>
          <a:xfrm>
            <a:off x="7936363" y="3736633"/>
            <a:ext cx="1757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(average-case)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2AEFE6-F068-D0B4-0796-562811875D85}"/>
              </a:ext>
            </a:extLst>
          </p:cNvPr>
          <p:cNvSpPr txBox="1"/>
          <p:nvPr/>
        </p:nvSpPr>
        <p:spPr>
          <a:xfrm>
            <a:off x="7697590" y="5467389"/>
            <a:ext cx="1757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(average-case)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3861224"/>
      </p:ext>
    </p:extLst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>
          <a:xfrm>
            <a:off x="713641" y="406875"/>
            <a:ext cx="10851941" cy="55399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en-GB" sz="3000" b="1" dirty="0">
                <a:latin typeface="Calisto MT" panose="02040603050505030304" pitchFamily="18" charset="0"/>
                <a:sym typeface="+mn-ea"/>
              </a:rPr>
              <a:t>Coding Theorem</a:t>
            </a:r>
            <a:endParaRPr lang="en-US" altLang="en-GB" sz="3000" b="1" dirty="0">
              <a:latin typeface="Calisto MT" panose="02040603050505030304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8907E3B-F486-91FE-FDB6-5D7B4D22490D}"/>
              </a:ext>
            </a:extLst>
          </p:cNvPr>
          <p:cNvGrpSpPr/>
          <p:nvPr/>
        </p:nvGrpSpPr>
        <p:grpSpPr>
          <a:xfrm>
            <a:off x="1144212" y="2364232"/>
            <a:ext cx="8435213" cy="783869"/>
            <a:chOff x="1144212" y="2309802"/>
            <a:chExt cx="8435213" cy="78386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A5EEA958-0C6F-6845-9D41-50C192EFD0B3}"/>
                    </a:ext>
                  </a:extLst>
                </p:cNvPr>
                <p:cNvSpPr txBox="1"/>
                <p:nvPr/>
              </p:nvSpPr>
              <p:spPr>
                <a:xfrm>
                  <a:off x="1144212" y="2347794"/>
                  <a:ext cx="4219899" cy="707886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CA" sz="2000" b="0" dirty="0"/>
                    <a:t>A </a:t>
                  </a:r>
                  <a:r>
                    <a:rPr lang="en-CA" sz="2000" dirty="0"/>
                    <a:t>computable distribution </a:t>
                  </a:r>
                  <a14:m>
                    <m:oMath xmlns:m="http://schemas.openxmlformats.org/officeDocument/2006/math"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a14:m>
                  <a:r>
                    <a:rPr lang="en-CA" sz="2000" dirty="0"/>
                    <a:t> that samples </a:t>
                  </a:r>
                  <a14:m>
                    <m:oMath xmlns:m="http://schemas.openxmlformats.org/officeDocument/2006/math">
                      <m:r>
                        <a:rPr lang="en-CA" sz="2000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a14:m>
                  <a:r>
                    <a:rPr lang="en-GB" sz="2000" b="1" dirty="0"/>
                    <a:t> </a:t>
                  </a:r>
                  <a:r>
                    <a:rPr lang="en-GB" sz="2000" dirty="0"/>
                    <a:t>with probability</a:t>
                  </a:r>
                  <a14:m>
                    <m:oMath xmlns:m="http://schemas.openxmlformats.org/officeDocument/2006/math"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CA" sz="2000" b="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 </m:t>
                      </m:r>
                    </m:oMath>
                  </a14:m>
                  <a:endParaRPr lang="en-GB" sz="2000" dirty="0"/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A5EEA958-0C6F-6845-9D41-50C192EFD0B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44212" y="2347794"/>
                  <a:ext cx="4219899" cy="707886"/>
                </a:xfrm>
                <a:prstGeom prst="rect">
                  <a:avLst/>
                </a:prstGeom>
                <a:blipFill>
                  <a:blip r:embed="rId3"/>
                  <a:stretch>
                    <a:fillRect t="-3390" b="-13559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D8FFA50A-B657-CAD5-BC13-E2763B550E24}"/>
                    </a:ext>
                  </a:extLst>
                </p:cNvPr>
                <p:cNvSpPr txBox="1"/>
                <p:nvPr/>
              </p:nvSpPr>
              <p:spPr>
                <a:xfrm>
                  <a:off x="6773445" y="2309802"/>
                  <a:ext cx="2805980" cy="783869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CA" sz="2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K</m:t>
                        </m:r>
                        <m:r>
                          <a:rPr lang="en-CA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CA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CA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)≲</m:t>
                        </m:r>
                        <m:func>
                          <m:funcPr>
                            <m:ctrlPr>
                              <a:rPr lang="en-CA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CA" sz="20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CA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0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0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  <m:r>
                                      <a:rPr lang="en-US" sz="20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20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20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</m:oMath>
                    </m:oMathPara>
                  </a14:m>
                  <a:endParaRPr lang="en-GB" sz="2000" dirty="0">
                    <a:solidFill>
                      <a:schemeClr val="accent1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D8FFA50A-B657-CAD5-BC13-E2763B550E2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73445" y="2309802"/>
                  <a:ext cx="2805980" cy="783869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" name="Arrow: Right 1">
              <a:extLst>
                <a:ext uri="{FF2B5EF4-FFF2-40B4-BE49-F238E27FC236}">
                  <a16:creationId xmlns:a16="http://schemas.microsoft.com/office/drawing/2014/main" id="{9953D17A-CB43-4A4C-F1F8-FEF696B1E02F}"/>
                </a:ext>
              </a:extLst>
            </p:cNvPr>
            <p:cNvSpPr/>
            <p:nvPr/>
          </p:nvSpPr>
          <p:spPr>
            <a:xfrm>
              <a:off x="5660762" y="2563517"/>
              <a:ext cx="870476" cy="290830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1" name="TextBox 8">
            <a:extLst>
              <a:ext uri="{FF2B5EF4-FFF2-40B4-BE49-F238E27FC236}">
                <a16:creationId xmlns:a16="http://schemas.microsoft.com/office/drawing/2014/main" id="{75A1BE5F-7507-66DE-B275-208262B4EC06}"/>
              </a:ext>
            </a:extLst>
          </p:cNvPr>
          <p:cNvSpPr txBox="1"/>
          <p:nvPr/>
        </p:nvSpPr>
        <p:spPr>
          <a:xfrm>
            <a:off x="1144210" y="1701195"/>
            <a:ext cx="6981976" cy="41549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00" u="sng" dirty="0">
                <a:solidFill>
                  <a:schemeClr val="tx1"/>
                </a:solidFill>
              </a:rPr>
              <a:t>Coding theorem for </a:t>
            </a:r>
            <a:r>
              <a:rPr lang="en-US" sz="2100" b="1" u="sng" dirty="0">
                <a:solidFill>
                  <a:schemeClr val="tx1"/>
                </a:solidFill>
              </a:rPr>
              <a:t>time-unbounded</a:t>
            </a:r>
            <a:r>
              <a:rPr lang="en-US" sz="2100" u="sng" dirty="0">
                <a:solidFill>
                  <a:schemeClr val="tx1"/>
                </a:solidFill>
              </a:rPr>
              <a:t> Kolmogorov complexity:</a:t>
            </a:r>
            <a:endParaRPr lang="en-GB" sz="2100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0142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>
          <a:xfrm>
            <a:off x="713641" y="406875"/>
            <a:ext cx="10851941" cy="55399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en-GB" sz="3000" b="1" dirty="0">
                <a:latin typeface="Calisto MT" panose="02040603050505030304" pitchFamily="18" charset="0"/>
                <a:sym typeface="+mn-ea"/>
              </a:rPr>
              <a:t>Coding Theorem</a:t>
            </a:r>
            <a:endParaRPr lang="en-US" altLang="en-GB" sz="3000" b="1" dirty="0">
              <a:latin typeface="Calisto MT" panose="0204060305050503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8">
                <a:extLst>
                  <a:ext uri="{FF2B5EF4-FFF2-40B4-BE49-F238E27FC236}">
                    <a16:creationId xmlns:a16="http://schemas.microsoft.com/office/drawing/2014/main" id="{E7022375-B472-9E2E-8C73-319FCABFC327}"/>
                  </a:ext>
                </a:extLst>
              </p:cNvPr>
              <p:cNvSpPr txBox="1"/>
              <p:nvPr/>
            </p:nvSpPr>
            <p:spPr>
              <a:xfrm>
                <a:off x="1144210" y="3796248"/>
                <a:ext cx="8435215" cy="429861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100" b="1" dirty="0"/>
                  <a:t>We don’t have a coding theorem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1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100" b="1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𝐊</m:t>
                        </m:r>
                      </m:e>
                      <m:sup>
                        <m:r>
                          <a:rPr lang="en-US" sz="2100" b="1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𝐩𝐨𝐥𝐲</m:t>
                        </m:r>
                      </m:sup>
                    </m:sSup>
                  </m:oMath>
                </a14:m>
                <a:endParaRPr lang="en-GB" sz="2100" b="1" dirty="0"/>
              </a:p>
            </p:txBody>
          </p:sp>
        </mc:Choice>
        <mc:Fallback xmlns="">
          <p:sp>
            <p:nvSpPr>
              <p:cNvPr id="18" name="TextBox 8">
                <a:extLst>
                  <a:ext uri="{FF2B5EF4-FFF2-40B4-BE49-F238E27FC236}">
                    <a16:creationId xmlns:a16="http://schemas.microsoft.com/office/drawing/2014/main" id="{E7022375-B472-9E2E-8C73-319FCABFC3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4210" y="3796248"/>
                <a:ext cx="8435215" cy="429861"/>
              </a:xfrm>
              <a:prstGeom prst="rect">
                <a:avLst/>
              </a:prstGeom>
              <a:blipFill>
                <a:blip r:embed="rId3"/>
                <a:stretch>
                  <a:fillRect l="-794" t="-5556" b="-25000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68907E3B-F486-91FE-FDB6-5D7B4D22490D}"/>
              </a:ext>
            </a:extLst>
          </p:cNvPr>
          <p:cNvGrpSpPr/>
          <p:nvPr/>
        </p:nvGrpSpPr>
        <p:grpSpPr>
          <a:xfrm>
            <a:off x="1144212" y="2364232"/>
            <a:ext cx="8435213" cy="783869"/>
            <a:chOff x="1144212" y="2309802"/>
            <a:chExt cx="8435213" cy="78386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A5EEA958-0C6F-6845-9D41-50C192EFD0B3}"/>
                    </a:ext>
                  </a:extLst>
                </p:cNvPr>
                <p:cNvSpPr txBox="1"/>
                <p:nvPr/>
              </p:nvSpPr>
              <p:spPr>
                <a:xfrm>
                  <a:off x="1144212" y="2347794"/>
                  <a:ext cx="4219899" cy="707886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CA" sz="2000" b="0" dirty="0"/>
                    <a:t>A </a:t>
                  </a:r>
                  <a:r>
                    <a:rPr lang="en-CA" sz="2000" dirty="0"/>
                    <a:t>computable distribution </a:t>
                  </a:r>
                  <a14:m>
                    <m:oMath xmlns:m="http://schemas.openxmlformats.org/officeDocument/2006/math"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a14:m>
                  <a:r>
                    <a:rPr lang="en-CA" sz="2000" dirty="0"/>
                    <a:t> that samples </a:t>
                  </a:r>
                  <a14:m>
                    <m:oMath xmlns:m="http://schemas.openxmlformats.org/officeDocument/2006/math">
                      <m:r>
                        <a:rPr lang="en-CA" sz="2000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a14:m>
                  <a:r>
                    <a:rPr lang="en-GB" sz="2000" b="1" dirty="0"/>
                    <a:t> </a:t>
                  </a:r>
                  <a:r>
                    <a:rPr lang="en-GB" sz="2000" dirty="0"/>
                    <a:t>with probability</a:t>
                  </a:r>
                  <a14:m>
                    <m:oMath xmlns:m="http://schemas.openxmlformats.org/officeDocument/2006/math"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CA" sz="2000" b="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 </m:t>
                      </m:r>
                    </m:oMath>
                  </a14:m>
                  <a:endParaRPr lang="en-GB" sz="2000" dirty="0"/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A5EEA958-0C6F-6845-9D41-50C192EFD0B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44212" y="2347794"/>
                  <a:ext cx="4219899" cy="707886"/>
                </a:xfrm>
                <a:prstGeom prst="rect">
                  <a:avLst/>
                </a:prstGeom>
                <a:blipFill>
                  <a:blip r:embed="rId4"/>
                  <a:stretch>
                    <a:fillRect t="-3390" b="-13559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D8FFA50A-B657-CAD5-BC13-E2763B550E24}"/>
                    </a:ext>
                  </a:extLst>
                </p:cNvPr>
                <p:cNvSpPr txBox="1"/>
                <p:nvPr/>
              </p:nvSpPr>
              <p:spPr>
                <a:xfrm>
                  <a:off x="6773445" y="2309802"/>
                  <a:ext cx="2805980" cy="783869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CA" sz="2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K</m:t>
                        </m:r>
                        <m:r>
                          <a:rPr lang="en-CA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CA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CA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)≲</m:t>
                        </m:r>
                        <m:func>
                          <m:funcPr>
                            <m:ctrlPr>
                              <a:rPr lang="en-CA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CA" sz="20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CA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0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0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  <m:r>
                                      <a:rPr lang="en-US" sz="20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20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20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</m:oMath>
                    </m:oMathPara>
                  </a14:m>
                  <a:endParaRPr lang="en-GB" sz="2000" dirty="0">
                    <a:solidFill>
                      <a:schemeClr val="accent1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D8FFA50A-B657-CAD5-BC13-E2763B550E2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73445" y="2309802"/>
                  <a:ext cx="2805980" cy="783869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" name="Arrow: Right 1">
              <a:extLst>
                <a:ext uri="{FF2B5EF4-FFF2-40B4-BE49-F238E27FC236}">
                  <a16:creationId xmlns:a16="http://schemas.microsoft.com/office/drawing/2014/main" id="{9953D17A-CB43-4A4C-F1F8-FEF696B1E02F}"/>
                </a:ext>
              </a:extLst>
            </p:cNvPr>
            <p:cNvSpPr/>
            <p:nvPr/>
          </p:nvSpPr>
          <p:spPr>
            <a:xfrm>
              <a:off x="5660762" y="2563517"/>
              <a:ext cx="870476" cy="290830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1" name="TextBox 8">
            <a:extLst>
              <a:ext uri="{FF2B5EF4-FFF2-40B4-BE49-F238E27FC236}">
                <a16:creationId xmlns:a16="http://schemas.microsoft.com/office/drawing/2014/main" id="{75A1BE5F-7507-66DE-B275-208262B4EC06}"/>
              </a:ext>
            </a:extLst>
          </p:cNvPr>
          <p:cNvSpPr txBox="1"/>
          <p:nvPr/>
        </p:nvSpPr>
        <p:spPr>
          <a:xfrm>
            <a:off x="1144210" y="1701195"/>
            <a:ext cx="6981976" cy="41549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00" u="sng" dirty="0">
                <a:solidFill>
                  <a:schemeClr val="tx1"/>
                </a:solidFill>
              </a:rPr>
              <a:t>Coding theorem for </a:t>
            </a:r>
            <a:r>
              <a:rPr lang="en-US" sz="2100" b="1" u="sng" dirty="0">
                <a:solidFill>
                  <a:schemeClr val="tx1"/>
                </a:solidFill>
              </a:rPr>
              <a:t>time-unbounded</a:t>
            </a:r>
            <a:r>
              <a:rPr lang="en-US" sz="2100" u="sng" dirty="0">
                <a:solidFill>
                  <a:schemeClr val="tx1"/>
                </a:solidFill>
              </a:rPr>
              <a:t> Kolmogorov complexity:</a:t>
            </a:r>
            <a:endParaRPr lang="en-GB" sz="2100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3159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>
          <a:xfrm>
            <a:off x="713641" y="406875"/>
            <a:ext cx="10851941" cy="55399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en-GB" sz="3000" b="1" dirty="0">
                <a:latin typeface="Calisto MT" panose="02040603050505030304" pitchFamily="18" charset="0"/>
                <a:sym typeface="+mn-ea"/>
              </a:rPr>
              <a:t>Coding Theorem</a:t>
            </a:r>
            <a:endParaRPr lang="en-US" altLang="en-GB" sz="3000" b="1" dirty="0">
              <a:latin typeface="Calisto MT" panose="0204060305050503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8">
                <a:extLst>
                  <a:ext uri="{FF2B5EF4-FFF2-40B4-BE49-F238E27FC236}">
                    <a16:creationId xmlns:a16="http://schemas.microsoft.com/office/drawing/2014/main" id="{E7022375-B472-9E2E-8C73-319FCABFC327}"/>
                  </a:ext>
                </a:extLst>
              </p:cNvPr>
              <p:cNvSpPr txBox="1"/>
              <p:nvPr/>
            </p:nvSpPr>
            <p:spPr>
              <a:xfrm>
                <a:off x="1144210" y="3796248"/>
                <a:ext cx="8435215" cy="429861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100" b="1" dirty="0"/>
                  <a:t>We don’t have a coding theorem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1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100" b="1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𝐊</m:t>
                        </m:r>
                      </m:e>
                      <m:sup>
                        <m:r>
                          <a:rPr lang="en-US" sz="2100" b="1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𝐩𝐨𝐥𝐲</m:t>
                        </m:r>
                      </m:sup>
                    </m:sSup>
                  </m:oMath>
                </a14:m>
                <a:endParaRPr lang="en-GB" sz="2100" b="1" dirty="0"/>
              </a:p>
            </p:txBody>
          </p:sp>
        </mc:Choice>
        <mc:Fallback xmlns="">
          <p:sp>
            <p:nvSpPr>
              <p:cNvPr id="18" name="TextBox 8">
                <a:extLst>
                  <a:ext uri="{FF2B5EF4-FFF2-40B4-BE49-F238E27FC236}">
                    <a16:creationId xmlns:a16="http://schemas.microsoft.com/office/drawing/2014/main" id="{E7022375-B472-9E2E-8C73-319FCABFC3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4210" y="3796248"/>
                <a:ext cx="8435215" cy="429861"/>
              </a:xfrm>
              <a:prstGeom prst="rect">
                <a:avLst/>
              </a:prstGeom>
              <a:blipFill>
                <a:blip r:embed="rId3"/>
                <a:stretch>
                  <a:fillRect l="-794" t="-5556" b="-25000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68907E3B-F486-91FE-FDB6-5D7B4D22490D}"/>
              </a:ext>
            </a:extLst>
          </p:cNvPr>
          <p:cNvGrpSpPr/>
          <p:nvPr/>
        </p:nvGrpSpPr>
        <p:grpSpPr>
          <a:xfrm>
            <a:off x="1144212" y="2364232"/>
            <a:ext cx="8435213" cy="783869"/>
            <a:chOff x="1144212" y="2309802"/>
            <a:chExt cx="8435213" cy="78386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A5EEA958-0C6F-6845-9D41-50C192EFD0B3}"/>
                    </a:ext>
                  </a:extLst>
                </p:cNvPr>
                <p:cNvSpPr txBox="1"/>
                <p:nvPr/>
              </p:nvSpPr>
              <p:spPr>
                <a:xfrm>
                  <a:off x="1144212" y="2347794"/>
                  <a:ext cx="4219899" cy="707886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CA" sz="2000" b="0" dirty="0"/>
                    <a:t>A </a:t>
                  </a:r>
                  <a:r>
                    <a:rPr lang="en-CA" sz="2000" dirty="0"/>
                    <a:t>computable distribution </a:t>
                  </a:r>
                  <a14:m>
                    <m:oMath xmlns:m="http://schemas.openxmlformats.org/officeDocument/2006/math"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a14:m>
                  <a:r>
                    <a:rPr lang="en-CA" sz="2000" dirty="0"/>
                    <a:t> that samples </a:t>
                  </a:r>
                  <a14:m>
                    <m:oMath xmlns:m="http://schemas.openxmlformats.org/officeDocument/2006/math">
                      <m:r>
                        <a:rPr lang="en-CA" sz="2000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a14:m>
                  <a:r>
                    <a:rPr lang="en-GB" sz="2000" b="1" dirty="0"/>
                    <a:t> </a:t>
                  </a:r>
                  <a:r>
                    <a:rPr lang="en-GB" sz="2000" dirty="0"/>
                    <a:t>with probability</a:t>
                  </a:r>
                  <a14:m>
                    <m:oMath xmlns:m="http://schemas.openxmlformats.org/officeDocument/2006/math"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CA" sz="2000" b="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 </m:t>
                      </m:r>
                    </m:oMath>
                  </a14:m>
                  <a:endParaRPr lang="en-GB" sz="2000" dirty="0"/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A5EEA958-0C6F-6845-9D41-50C192EFD0B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44212" y="2347794"/>
                  <a:ext cx="4219899" cy="707886"/>
                </a:xfrm>
                <a:prstGeom prst="rect">
                  <a:avLst/>
                </a:prstGeom>
                <a:blipFill>
                  <a:blip r:embed="rId4"/>
                  <a:stretch>
                    <a:fillRect t="-3390" b="-13559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D8FFA50A-B657-CAD5-BC13-E2763B550E24}"/>
                    </a:ext>
                  </a:extLst>
                </p:cNvPr>
                <p:cNvSpPr txBox="1"/>
                <p:nvPr/>
              </p:nvSpPr>
              <p:spPr>
                <a:xfrm>
                  <a:off x="6773445" y="2309802"/>
                  <a:ext cx="2805980" cy="783869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CA" sz="2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K</m:t>
                        </m:r>
                        <m:r>
                          <a:rPr lang="en-CA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CA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CA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)≲</m:t>
                        </m:r>
                        <m:func>
                          <m:funcPr>
                            <m:ctrlPr>
                              <a:rPr lang="en-CA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CA" sz="20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CA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0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0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  <m:r>
                                      <a:rPr lang="en-US" sz="20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20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20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</m:oMath>
                    </m:oMathPara>
                  </a14:m>
                  <a:endParaRPr lang="en-GB" sz="2000" dirty="0">
                    <a:solidFill>
                      <a:schemeClr val="accent1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D8FFA50A-B657-CAD5-BC13-E2763B550E2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73445" y="2309802"/>
                  <a:ext cx="2805980" cy="783869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" name="Arrow: Right 1">
              <a:extLst>
                <a:ext uri="{FF2B5EF4-FFF2-40B4-BE49-F238E27FC236}">
                  <a16:creationId xmlns:a16="http://schemas.microsoft.com/office/drawing/2014/main" id="{9953D17A-CB43-4A4C-F1F8-FEF696B1E02F}"/>
                </a:ext>
              </a:extLst>
            </p:cNvPr>
            <p:cNvSpPr/>
            <p:nvPr/>
          </p:nvSpPr>
          <p:spPr>
            <a:xfrm>
              <a:off x="5660762" y="2563517"/>
              <a:ext cx="870476" cy="290830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23" name="Arrow: Right 1">
            <a:extLst>
              <a:ext uri="{FF2B5EF4-FFF2-40B4-BE49-F238E27FC236}">
                <a16:creationId xmlns:a16="http://schemas.microsoft.com/office/drawing/2014/main" id="{104C3594-9B8A-F9FE-98FC-46550F75C46C}"/>
              </a:ext>
            </a:extLst>
          </p:cNvPr>
          <p:cNvSpPr/>
          <p:nvPr/>
        </p:nvSpPr>
        <p:spPr>
          <a:xfrm>
            <a:off x="5660762" y="4937647"/>
            <a:ext cx="870476" cy="2908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extBox 8">
            <a:extLst>
              <a:ext uri="{FF2B5EF4-FFF2-40B4-BE49-F238E27FC236}">
                <a16:creationId xmlns:a16="http://schemas.microsoft.com/office/drawing/2014/main" id="{75A1BE5F-7507-66DE-B275-208262B4EC06}"/>
              </a:ext>
            </a:extLst>
          </p:cNvPr>
          <p:cNvSpPr txBox="1"/>
          <p:nvPr/>
        </p:nvSpPr>
        <p:spPr>
          <a:xfrm>
            <a:off x="1144210" y="1701195"/>
            <a:ext cx="6981976" cy="41549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00" u="sng" dirty="0">
                <a:solidFill>
                  <a:schemeClr val="tx1"/>
                </a:solidFill>
              </a:rPr>
              <a:t>Coding theorem for </a:t>
            </a:r>
            <a:r>
              <a:rPr lang="en-US" sz="2100" b="1" u="sng" dirty="0">
                <a:solidFill>
                  <a:schemeClr val="tx1"/>
                </a:solidFill>
              </a:rPr>
              <a:t>time-unbounded</a:t>
            </a:r>
            <a:r>
              <a:rPr lang="en-US" sz="2100" u="sng" dirty="0">
                <a:solidFill>
                  <a:schemeClr val="tx1"/>
                </a:solidFill>
              </a:rPr>
              <a:t> Kolmogorov complexity:</a:t>
            </a:r>
            <a:endParaRPr lang="en-GB" sz="2100" u="sng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6D8DE75-C2D3-1CFE-307E-15207180E6B0}"/>
                  </a:ext>
                </a:extLst>
              </p:cNvPr>
              <p:cNvSpPr txBox="1"/>
              <p:nvPr/>
            </p:nvSpPr>
            <p:spPr>
              <a:xfrm>
                <a:off x="1144212" y="4704976"/>
                <a:ext cx="4219900" cy="70788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CA" sz="2000" b="0" dirty="0"/>
                  <a:t>An </a:t>
                </a:r>
                <a:r>
                  <a:rPr lang="en-CA" sz="2000" dirty="0">
                    <a:solidFill>
                      <a:srgbClr val="C00000"/>
                    </a:solidFill>
                  </a:rPr>
                  <a:t>efficiently </a:t>
                </a:r>
                <a:r>
                  <a:rPr lang="en-CA" sz="2000" dirty="0" err="1">
                    <a:solidFill>
                      <a:srgbClr val="C00000"/>
                    </a:solidFill>
                  </a:rPr>
                  <a:t>samplable</a:t>
                </a:r>
                <a:r>
                  <a:rPr lang="en-CA" sz="2000" dirty="0">
                    <a:solidFill>
                      <a:srgbClr val="C00000"/>
                    </a:solidFill>
                  </a:rPr>
                  <a:t> </a:t>
                </a:r>
                <a:r>
                  <a:rPr lang="en-CA" sz="2000" dirty="0"/>
                  <a:t>distribution </a:t>
                </a:r>
                <a14:m>
                  <m:oMath xmlns:m="http://schemas.openxmlformats.org/officeDocument/2006/math">
                    <m:r>
                      <a:rPr lang="en-CA" sz="2000" i="1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CA" sz="2000" dirty="0"/>
                  <a:t> that samples </a:t>
                </a:r>
                <a14:m>
                  <m:oMath xmlns:m="http://schemas.openxmlformats.org/officeDocument/2006/math">
                    <m:r>
                      <a:rPr lang="en-CA" sz="20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000" b="1" dirty="0"/>
                  <a:t> </a:t>
                </a:r>
                <a:r>
                  <a:rPr lang="en-GB" sz="2000" dirty="0"/>
                  <a:t>w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ith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probability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endParaRPr lang="en-GB" sz="2000" b="1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6D8DE75-C2D3-1CFE-307E-15207180E6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4212" y="4704976"/>
                <a:ext cx="4219900" cy="707886"/>
              </a:xfrm>
              <a:prstGeom prst="rect">
                <a:avLst/>
              </a:prstGeom>
              <a:blipFill>
                <a:blip r:embed="rId6"/>
                <a:stretch>
                  <a:fillRect l="-720" t="-4237" b="-1355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E0FBECA-6F1B-3E36-59A3-8BC0DEB431A1}"/>
                  </a:ext>
                </a:extLst>
              </p:cNvPr>
              <p:cNvSpPr txBox="1"/>
              <p:nvPr/>
            </p:nvSpPr>
            <p:spPr>
              <a:xfrm>
                <a:off x="6770914" y="4655525"/>
                <a:ext cx="2808512" cy="78386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K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poly</m:t>
                          </m:r>
                        </m:sup>
                      </m:sSup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CA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CA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≲</m:t>
                      </m:r>
                      <m:func>
                        <m:funcPr>
                          <m:ctrlPr>
                            <a:rPr lang="en-CA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CA" sz="20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CA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0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  <m:r>
                                    <a:rPr lang="en-US" sz="20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0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0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GB" sz="20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E0FBECA-6F1B-3E36-59A3-8BC0DEB431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0914" y="4655525"/>
                <a:ext cx="2808512" cy="78386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597FB00B-1D32-9DB1-C1DA-BD735E37796A}"/>
              </a:ext>
            </a:extLst>
          </p:cNvPr>
          <p:cNvSpPr txBox="1"/>
          <p:nvPr/>
        </p:nvSpPr>
        <p:spPr>
          <a:xfrm>
            <a:off x="5794448" y="4050176"/>
            <a:ext cx="5461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accent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?</a:t>
            </a:r>
            <a:endParaRPr lang="en-GB" sz="6000" b="1" dirty="0">
              <a:solidFill>
                <a:schemeClr val="accent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17939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>
          <a:xfrm>
            <a:off x="713641" y="406875"/>
            <a:ext cx="10851941" cy="55399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en-GB" sz="3000" b="1" dirty="0">
                <a:latin typeface="Calisto MT" panose="02040603050505030304" pitchFamily="18" charset="0"/>
                <a:sym typeface="+mn-ea"/>
              </a:rPr>
              <a:t>Coding Theorem</a:t>
            </a:r>
            <a:endParaRPr lang="en-US" altLang="en-GB" sz="3000" b="1" dirty="0">
              <a:latin typeface="Calisto MT" panose="02040603050505030304" pitchFamily="18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52C3A69-A31D-43C7-B024-EB1225C743C0}"/>
              </a:ext>
            </a:extLst>
          </p:cNvPr>
          <p:cNvGrpSpPr/>
          <p:nvPr/>
        </p:nvGrpSpPr>
        <p:grpSpPr>
          <a:xfrm>
            <a:off x="1157281" y="1473966"/>
            <a:ext cx="9964660" cy="2113267"/>
            <a:chOff x="991811" y="1760067"/>
            <a:chExt cx="9964660" cy="2113267"/>
          </a:xfrm>
        </p:grpSpPr>
        <p:sp>
          <p:nvSpPr>
            <p:cNvPr id="12" name="TextBox 39">
              <a:extLst>
                <a:ext uri="{FF2B5EF4-FFF2-40B4-BE49-F238E27FC236}">
                  <a16:creationId xmlns:a16="http://schemas.microsoft.com/office/drawing/2014/main" id="{79234BF6-86F6-7E3D-FEF2-2A7C0A4F2B9C}"/>
                </a:ext>
              </a:extLst>
            </p:cNvPr>
            <p:cNvSpPr txBox="1"/>
            <p:nvPr/>
          </p:nvSpPr>
          <p:spPr>
            <a:xfrm>
              <a:off x="991811" y="1760067"/>
              <a:ext cx="996466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100" b="1" u="sng" dirty="0"/>
                <a:t>Theorem</a:t>
              </a:r>
              <a:r>
                <a:rPr lang="en-US" sz="2100" b="1" dirty="0"/>
                <a:t> </a:t>
              </a:r>
              <a:r>
                <a:rPr lang="en-US" sz="2100" dirty="0">
                  <a:latin typeface="Calibri (Body)"/>
                </a:rPr>
                <a:t>[Lu-Oliveira-Zimand’22]:</a:t>
              </a:r>
            </a:p>
            <a:p>
              <a:endParaRPr lang="en-US" sz="2100" b="1" dirty="0">
                <a:latin typeface="Calibri (Body)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7">
                  <a:extLst>
                    <a:ext uri="{FF2B5EF4-FFF2-40B4-BE49-F238E27FC236}">
                      <a16:creationId xmlns:a16="http://schemas.microsoft.com/office/drawing/2014/main" id="{F30C06C6-F5C6-7D0F-20EC-37EF9F294244}"/>
                    </a:ext>
                  </a:extLst>
                </p:cNvPr>
                <p:cNvSpPr txBox="1"/>
                <p:nvPr/>
              </p:nvSpPr>
              <p:spPr>
                <a:xfrm>
                  <a:off x="1944437" y="2447559"/>
                  <a:ext cx="8303126" cy="1425775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sz="2000" dirty="0">
                      <a:solidFill>
                        <a:schemeClr val="tx1"/>
                      </a:solidFill>
                      <a:latin typeface="Calibri (Body)"/>
                    </a:rPr>
                    <a:t>For every poly-time-</a:t>
                  </a:r>
                  <a:r>
                    <a:rPr lang="en-US" sz="2000" dirty="0" err="1">
                      <a:solidFill>
                        <a:schemeClr val="tx1"/>
                      </a:solidFill>
                      <a:latin typeface="Calibri (Body)"/>
                    </a:rPr>
                    <a:t>samplable</a:t>
                  </a:r>
                  <a:r>
                    <a:rPr lang="en-US" sz="2000" dirty="0">
                      <a:solidFill>
                        <a:schemeClr val="tx1"/>
                      </a:solidFill>
                      <a:latin typeface="Calibri (Body)"/>
                    </a:rPr>
                    <a:t> distribution </a:t>
                  </a:r>
                  <a14:m>
                    <m:oMath xmlns:m="http://schemas.openxmlformats.org/officeDocument/2006/math">
                      <m:r>
                        <a:rPr lang="en-US" sz="200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{</m:t>
                      </m:r>
                      <m:sSub>
                        <m:sSubPr>
                          <m:ctrlPr>
                            <a:rPr lang="en-US" sz="2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2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0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</m:oMath>
                  </a14:m>
                  <a:r>
                    <a:rPr lang="en-US" sz="2000" dirty="0">
                      <a:solidFill>
                        <a:schemeClr val="tx1"/>
                      </a:solidFill>
                      <a:latin typeface="Calibri (Body)"/>
                    </a:rPr>
                    <a:t> over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  <m:sup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a14:m>
                  <a:r>
                    <a:rPr lang="en-US" sz="2000" dirty="0">
                      <a:solidFill>
                        <a:schemeClr val="tx1"/>
                      </a:solidFill>
                      <a:latin typeface="Calibri (Body)"/>
                    </a:rPr>
                    <a:t>, and every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m:rPr>
                          <m:sty m:val="p"/>
                        </m:rP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support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endParaRPr lang="en-US" sz="2000" dirty="0">
                    <a:solidFill>
                      <a:schemeClr val="tx1"/>
                    </a:solidFill>
                    <a:latin typeface="Calibri (Body)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00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  <m:sSup>
                          <m:sSupPr>
                            <m:ctrlPr>
                              <a:rPr lang="en-US" sz="20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K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sz="200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poly</m:t>
                            </m:r>
                          </m:sup>
                        </m:sSup>
                        <m:d>
                          <m:d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  <m:func>
                          <m:funcPr>
                            <m:ctrlPr>
                              <a:rPr lang="en-CA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CA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CA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𝐷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</m:den>
                                </m:f>
                              </m:e>
                            </m:d>
                          </m:e>
                        </m:func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O</m:t>
                            </m:r>
                            <m:r>
                              <a:rPr lang="en-US" sz="20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oMath>
                    </m:oMathPara>
                  </a14:m>
                  <a:endParaRPr lang="en-GB" sz="2000" dirty="0">
                    <a:solidFill>
                      <a:schemeClr val="tx1"/>
                    </a:solidFill>
                    <a:latin typeface="Calibri (Body)"/>
                  </a:endParaRPr>
                </a:p>
              </p:txBody>
            </p:sp>
          </mc:Choice>
          <mc:Fallback xmlns="">
            <p:sp>
              <p:nvSpPr>
                <p:cNvPr id="13" name="TextBox 17">
                  <a:extLst>
                    <a:ext uri="{FF2B5EF4-FFF2-40B4-BE49-F238E27FC236}">
                      <a16:creationId xmlns:a16="http://schemas.microsoft.com/office/drawing/2014/main" id="{F30C06C6-F5C6-7D0F-20EC-37EF9F29424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44437" y="2447559"/>
                  <a:ext cx="8303126" cy="1425775"/>
                </a:xfrm>
                <a:prstGeom prst="rect">
                  <a:avLst/>
                </a:prstGeom>
                <a:blipFill>
                  <a:blip r:embed="rId3"/>
                  <a:stretch>
                    <a:fillRect l="-660" t="-2128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16700641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>
          <a:xfrm>
            <a:off x="713641" y="406875"/>
            <a:ext cx="10851941" cy="55399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en-GB" sz="3000" b="1" dirty="0">
                <a:latin typeface="Calisto MT" panose="02040603050505030304" pitchFamily="18" charset="0"/>
                <a:sym typeface="+mn-ea"/>
              </a:rPr>
              <a:t>Coding Theorem</a:t>
            </a:r>
            <a:endParaRPr lang="en-US" altLang="en-GB" sz="3000" b="1" dirty="0">
              <a:latin typeface="Calisto MT" panose="02040603050505030304" pitchFamily="18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52C3A69-A31D-43C7-B024-EB1225C743C0}"/>
              </a:ext>
            </a:extLst>
          </p:cNvPr>
          <p:cNvGrpSpPr/>
          <p:nvPr/>
        </p:nvGrpSpPr>
        <p:grpSpPr>
          <a:xfrm>
            <a:off x="1157281" y="1473966"/>
            <a:ext cx="9964660" cy="2113267"/>
            <a:chOff x="991811" y="1760067"/>
            <a:chExt cx="9964660" cy="2113267"/>
          </a:xfrm>
        </p:grpSpPr>
        <p:sp>
          <p:nvSpPr>
            <p:cNvPr id="12" name="TextBox 39">
              <a:extLst>
                <a:ext uri="{FF2B5EF4-FFF2-40B4-BE49-F238E27FC236}">
                  <a16:creationId xmlns:a16="http://schemas.microsoft.com/office/drawing/2014/main" id="{79234BF6-86F6-7E3D-FEF2-2A7C0A4F2B9C}"/>
                </a:ext>
              </a:extLst>
            </p:cNvPr>
            <p:cNvSpPr txBox="1"/>
            <p:nvPr/>
          </p:nvSpPr>
          <p:spPr>
            <a:xfrm>
              <a:off x="991811" y="1760067"/>
              <a:ext cx="996466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100" b="1" u="sng" dirty="0"/>
                <a:t>Theorem</a:t>
              </a:r>
              <a:r>
                <a:rPr lang="en-US" sz="2100" b="1" dirty="0"/>
                <a:t> </a:t>
              </a:r>
              <a:r>
                <a:rPr lang="en-US" sz="2100" dirty="0">
                  <a:latin typeface="Calibri (Body)"/>
                </a:rPr>
                <a:t>[Lu-Oliveira-Zimand’22]:</a:t>
              </a:r>
            </a:p>
            <a:p>
              <a:endParaRPr lang="en-US" sz="2100" b="1" dirty="0">
                <a:latin typeface="Calibri (Body)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7">
                  <a:extLst>
                    <a:ext uri="{FF2B5EF4-FFF2-40B4-BE49-F238E27FC236}">
                      <a16:creationId xmlns:a16="http://schemas.microsoft.com/office/drawing/2014/main" id="{F30C06C6-F5C6-7D0F-20EC-37EF9F294244}"/>
                    </a:ext>
                  </a:extLst>
                </p:cNvPr>
                <p:cNvSpPr txBox="1"/>
                <p:nvPr/>
              </p:nvSpPr>
              <p:spPr>
                <a:xfrm>
                  <a:off x="1944437" y="2447559"/>
                  <a:ext cx="8303126" cy="1425775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sz="2000" dirty="0">
                      <a:solidFill>
                        <a:schemeClr val="tx1"/>
                      </a:solidFill>
                      <a:latin typeface="Calibri (Body)"/>
                    </a:rPr>
                    <a:t>For every poly-time-</a:t>
                  </a:r>
                  <a:r>
                    <a:rPr lang="en-US" sz="2000" dirty="0" err="1">
                      <a:solidFill>
                        <a:schemeClr val="tx1"/>
                      </a:solidFill>
                      <a:latin typeface="Calibri (Body)"/>
                    </a:rPr>
                    <a:t>samplable</a:t>
                  </a:r>
                  <a:r>
                    <a:rPr lang="en-US" sz="2000" dirty="0">
                      <a:solidFill>
                        <a:schemeClr val="tx1"/>
                      </a:solidFill>
                      <a:latin typeface="Calibri (Body)"/>
                    </a:rPr>
                    <a:t> distribution </a:t>
                  </a:r>
                  <a14:m>
                    <m:oMath xmlns:m="http://schemas.openxmlformats.org/officeDocument/2006/math">
                      <m:r>
                        <a:rPr lang="en-US" sz="200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{</m:t>
                      </m:r>
                      <m:sSub>
                        <m:sSubPr>
                          <m:ctrlPr>
                            <a:rPr lang="en-US" sz="2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2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0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</m:oMath>
                  </a14:m>
                  <a:r>
                    <a:rPr lang="en-US" sz="2000" dirty="0">
                      <a:solidFill>
                        <a:schemeClr val="tx1"/>
                      </a:solidFill>
                      <a:latin typeface="Calibri (Body)"/>
                    </a:rPr>
                    <a:t> over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a14:m>
                  <a:r>
                    <a:rPr lang="en-US" sz="2000" dirty="0">
                      <a:solidFill>
                        <a:schemeClr val="tx1"/>
                      </a:solidFill>
                      <a:latin typeface="Calibri (Body)"/>
                    </a:rPr>
                    <a:t>, and every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m:rPr>
                          <m:sty m:val="p"/>
                        </m:rP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support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endParaRPr lang="en-US" sz="2000" dirty="0">
                    <a:solidFill>
                      <a:schemeClr val="tx1"/>
                    </a:solidFill>
                    <a:latin typeface="Calibri (Body)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00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  <m:sSup>
                          <m:sSupPr>
                            <m:ctrlPr>
                              <a:rPr lang="en-US" sz="20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K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sz="200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poly</m:t>
                            </m:r>
                          </m:sup>
                        </m:sSup>
                        <m:d>
                          <m:d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  <m:func>
                          <m:funcPr>
                            <m:ctrlPr>
                              <a:rPr lang="en-CA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CA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CA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𝐷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</m:den>
                                </m:f>
                              </m:e>
                            </m:d>
                          </m:e>
                        </m:func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O</m:t>
                            </m:r>
                            <m:r>
                              <a:rPr lang="en-US" sz="20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oMath>
                    </m:oMathPara>
                  </a14:m>
                  <a:endParaRPr lang="en-GB" sz="2000" dirty="0">
                    <a:solidFill>
                      <a:schemeClr val="tx1"/>
                    </a:solidFill>
                    <a:latin typeface="Calibri (Body)"/>
                  </a:endParaRPr>
                </a:p>
              </p:txBody>
            </p:sp>
          </mc:Choice>
          <mc:Fallback xmlns="">
            <p:sp>
              <p:nvSpPr>
                <p:cNvPr id="13" name="TextBox 17">
                  <a:extLst>
                    <a:ext uri="{FF2B5EF4-FFF2-40B4-BE49-F238E27FC236}">
                      <a16:creationId xmlns:a16="http://schemas.microsoft.com/office/drawing/2014/main" id="{F30C06C6-F5C6-7D0F-20EC-37EF9F29424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44437" y="2447559"/>
                  <a:ext cx="8303126" cy="1425775"/>
                </a:xfrm>
                <a:prstGeom prst="rect">
                  <a:avLst/>
                </a:prstGeom>
                <a:blipFill>
                  <a:blip r:embed="rId3"/>
                  <a:stretch>
                    <a:fillRect l="-660" t="-2128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39">
                <a:extLst>
                  <a:ext uri="{FF2B5EF4-FFF2-40B4-BE49-F238E27FC236}">
                    <a16:creationId xmlns:a16="http://schemas.microsoft.com/office/drawing/2014/main" id="{764B8254-20AB-F20D-6858-54447B1FFC02}"/>
                  </a:ext>
                </a:extLst>
              </p:cNvPr>
              <p:cNvSpPr txBox="1"/>
              <p:nvPr/>
            </p:nvSpPr>
            <p:spPr>
              <a:xfrm>
                <a:off x="2109907" y="4322303"/>
                <a:ext cx="8303126" cy="41389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K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≳</m:t>
                    </m:r>
                    <m:func>
                      <m:funcPr>
                        <m:ctrlPr>
                          <a:rPr lang="en-CA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CA" sz="20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CA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1/</m:t>
                            </m:r>
                            <m:sSub>
                              <m:sSubPr>
                                <m:ctrlP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2000" i="1" dirty="0">
                    <a:solidFill>
                      <a:schemeClr val="tx1"/>
                    </a:solidFill>
                    <a:latin typeface="Calibri (Body)"/>
                  </a:rPr>
                  <a:t> </a:t>
                </a:r>
                <a:r>
                  <a:rPr lang="en-US" sz="2000" dirty="0">
                    <a:solidFill>
                      <a:schemeClr val="tx1"/>
                    </a:solidFill>
                    <a:latin typeface="Calibri (Body)"/>
                  </a:rPr>
                  <a:t>w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over</m:t>
                    </m:r>
                    <m:r>
                      <a:rPr lang="en-US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∼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000" i="1" dirty="0">
                    <a:solidFill>
                      <a:schemeClr val="tx1"/>
                    </a:solidFill>
                    <a:latin typeface="Calibri (Body)"/>
                  </a:rPr>
                  <a:t> </a:t>
                </a:r>
              </a:p>
            </p:txBody>
          </p:sp>
        </mc:Choice>
        <mc:Fallback xmlns="">
          <p:sp>
            <p:nvSpPr>
              <p:cNvPr id="14" name="TextBox 39">
                <a:extLst>
                  <a:ext uri="{FF2B5EF4-FFF2-40B4-BE49-F238E27FC236}">
                    <a16:creationId xmlns:a16="http://schemas.microsoft.com/office/drawing/2014/main" id="{764B8254-20AB-F20D-6858-54447B1FFC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9907" y="4322303"/>
                <a:ext cx="8303126" cy="413896"/>
              </a:xfrm>
              <a:prstGeom prst="rect">
                <a:avLst/>
              </a:prstGeom>
              <a:blipFill>
                <a:blip r:embed="rId4"/>
                <a:stretch>
                  <a:fillRect t="-5714" b="-2000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39">
            <a:extLst>
              <a:ext uri="{FF2B5EF4-FFF2-40B4-BE49-F238E27FC236}">
                <a16:creationId xmlns:a16="http://schemas.microsoft.com/office/drawing/2014/main" id="{FF961297-179A-78CB-F886-0E0752942179}"/>
              </a:ext>
            </a:extLst>
          </p:cNvPr>
          <p:cNvSpPr txBox="1"/>
          <p:nvPr/>
        </p:nvSpPr>
        <p:spPr>
          <a:xfrm>
            <a:off x="1157281" y="3821659"/>
            <a:ext cx="996466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u="sng" dirty="0"/>
              <a:t>Incompressibility (extension of counting argument)</a:t>
            </a:r>
            <a:r>
              <a:rPr lang="en-US" sz="2100" dirty="0">
                <a:latin typeface="Calibri (Body)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37359553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>
          <a:xfrm>
            <a:off x="713641" y="406875"/>
            <a:ext cx="10851941" cy="55399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en-GB" sz="3000" b="1" dirty="0">
                <a:latin typeface="Calisto MT" panose="02040603050505030304" pitchFamily="18" charset="0"/>
                <a:sym typeface="+mn-ea"/>
              </a:rPr>
              <a:t>Coding Theorem</a:t>
            </a:r>
            <a:endParaRPr lang="en-US" altLang="en-GB" sz="3000" b="1" dirty="0">
              <a:latin typeface="Calisto MT" panose="02040603050505030304" pitchFamily="18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52C3A69-A31D-43C7-B024-EB1225C743C0}"/>
              </a:ext>
            </a:extLst>
          </p:cNvPr>
          <p:cNvGrpSpPr/>
          <p:nvPr/>
        </p:nvGrpSpPr>
        <p:grpSpPr>
          <a:xfrm>
            <a:off x="1157281" y="1473966"/>
            <a:ext cx="9964660" cy="2113267"/>
            <a:chOff x="991811" y="1760067"/>
            <a:chExt cx="9964660" cy="2113267"/>
          </a:xfrm>
        </p:grpSpPr>
        <p:sp>
          <p:nvSpPr>
            <p:cNvPr id="12" name="TextBox 39">
              <a:extLst>
                <a:ext uri="{FF2B5EF4-FFF2-40B4-BE49-F238E27FC236}">
                  <a16:creationId xmlns:a16="http://schemas.microsoft.com/office/drawing/2014/main" id="{79234BF6-86F6-7E3D-FEF2-2A7C0A4F2B9C}"/>
                </a:ext>
              </a:extLst>
            </p:cNvPr>
            <p:cNvSpPr txBox="1"/>
            <p:nvPr/>
          </p:nvSpPr>
          <p:spPr>
            <a:xfrm>
              <a:off x="991811" y="1760067"/>
              <a:ext cx="996466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100" b="1" u="sng" dirty="0"/>
                <a:t>Theorem</a:t>
              </a:r>
              <a:r>
                <a:rPr lang="en-US" sz="2100" b="1" dirty="0"/>
                <a:t> </a:t>
              </a:r>
              <a:r>
                <a:rPr lang="en-US" sz="2100" dirty="0">
                  <a:latin typeface="Calibri (Body)"/>
                </a:rPr>
                <a:t>[Lu-Oliveira-Zimand’22]:</a:t>
              </a:r>
            </a:p>
            <a:p>
              <a:endParaRPr lang="en-US" sz="2100" b="1" dirty="0">
                <a:latin typeface="Calibri (Body)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7">
                  <a:extLst>
                    <a:ext uri="{FF2B5EF4-FFF2-40B4-BE49-F238E27FC236}">
                      <a16:creationId xmlns:a16="http://schemas.microsoft.com/office/drawing/2014/main" id="{F30C06C6-F5C6-7D0F-20EC-37EF9F294244}"/>
                    </a:ext>
                  </a:extLst>
                </p:cNvPr>
                <p:cNvSpPr txBox="1"/>
                <p:nvPr/>
              </p:nvSpPr>
              <p:spPr>
                <a:xfrm>
                  <a:off x="1944437" y="2447559"/>
                  <a:ext cx="8303126" cy="1425775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sz="2000" dirty="0">
                      <a:solidFill>
                        <a:schemeClr val="tx1"/>
                      </a:solidFill>
                      <a:latin typeface="Calibri (Body)"/>
                    </a:rPr>
                    <a:t>For every poly-time-</a:t>
                  </a:r>
                  <a:r>
                    <a:rPr lang="en-US" sz="2000" dirty="0" err="1">
                      <a:solidFill>
                        <a:schemeClr val="tx1"/>
                      </a:solidFill>
                      <a:latin typeface="Calibri (Body)"/>
                    </a:rPr>
                    <a:t>samplable</a:t>
                  </a:r>
                  <a:r>
                    <a:rPr lang="en-US" sz="2000" dirty="0">
                      <a:solidFill>
                        <a:schemeClr val="tx1"/>
                      </a:solidFill>
                      <a:latin typeface="Calibri (Body)"/>
                    </a:rPr>
                    <a:t> distribution </a:t>
                  </a:r>
                  <a14:m>
                    <m:oMath xmlns:m="http://schemas.openxmlformats.org/officeDocument/2006/math">
                      <m:r>
                        <a:rPr lang="en-US" sz="200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{</m:t>
                      </m:r>
                      <m:sSub>
                        <m:sSubPr>
                          <m:ctrlPr>
                            <a:rPr lang="en-US" sz="2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2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0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</m:oMath>
                  </a14:m>
                  <a:r>
                    <a:rPr lang="en-US" sz="2000" dirty="0">
                      <a:solidFill>
                        <a:schemeClr val="tx1"/>
                      </a:solidFill>
                      <a:latin typeface="Calibri (Body)"/>
                    </a:rPr>
                    <a:t> over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a14:m>
                  <a:r>
                    <a:rPr lang="en-US" sz="2000" dirty="0">
                      <a:solidFill>
                        <a:schemeClr val="tx1"/>
                      </a:solidFill>
                      <a:latin typeface="Calibri (Body)"/>
                    </a:rPr>
                    <a:t>, and every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m:rPr>
                          <m:sty m:val="p"/>
                        </m:rP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support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endParaRPr lang="en-US" sz="2000" dirty="0">
                    <a:solidFill>
                      <a:schemeClr val="tx1"/>
                    </a:solidFill>
                    <a:latin typeface="Calibri (Body)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00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  <m:sSup>
                          <m:sSupPr>
                            <m:ctrlPr>
                              <a:rPr lang="en-US" sz="20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K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sz="200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poly</m:t>
                            </m:r>
                          </m:sup>
                        </m:sSup>
                        <m:d>
                          <m:d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  <m:func>
                          <m:funcPr>
                            <m:ctrlPr>
                              <a:rPr lang="en-CA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CA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CA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𝐷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</m:den>
                                </m:f>
                              </m:e>
                            </m:d>
                          </m:e>
                        </m:func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O</m:t>
                            </m:r>
                            <m:r>
                              <a:rPr lang="en-US" sz="20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oMath>
                    </m:oMathPara>
                  </a14:m>
                  <a:endParaRPr lang="en-GB" sz="2000" dirty="0">
                    <a:solidFill>
                      <a:schemeClr val="tx1"/>
                    </a:solidFill>
                    <a:latin typeface="Calibri (Body)"/>
                  </a:endParaRPr>
                </a:p>
              </p:txBody>
            </p:sp>
          </mc:Choice>
          <mc:Fallback xmlns="">
            <p:sp>
              <p:nvSpPr>
                <p:cNvPr id="13" name="TextBox 17">
                  <a:extLst>
                    <a:ext uri="{FF2B5EF4-FFF2-40B4-BE49-F238E27FC236}">
                      <a16:creationId xmlns:a16="http://schemas.microsoft.com/office/drawing/2014/main" id="{F30C06C6-F5C6-7D0F-20EC-37EF9F29424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44437" y="2447559"/>
                  <a:ext cx="8303126" cy="1425775"/>
                </a:xfrm>
                <a:prstGeom prst="rect">
                  <a:avLst/>
                </a:prstGeom>
                <a:blipFill>
                  <a:blip r:embed="rId3"/>
                  <a:stretch>
                    <a:fillRect l="-660" t="-2128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39">
                <a:extLst>
                  <a:ext uri="{FF2B5EF4-FFF2-40B4-BE49-F238E27FC236}">
                    <a16:creationId xmlns:a16="http://schemas.microsoft.com/office/drawing/2014/main" id="{764B8254-20AB-F20D-6858-54447B1FFC02}"/>
                  </a:ext>
                </a:extLst>
              </p:cNvPr>
              <p:cNvSpPr txBox="1"/>
              <p:nvPr/>
            </p:nvSpPr>
            <p:spPr>
              <a:xfrm>
                <a:off x="2109907" y="4322303"/>
                <a:ext cx="8303126" cy="41389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K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≳</m:t>
                    </m:r>
                    <m:func>
                      <m:funcPr>
                        <m:ctrlPr>
                          <a:rPr lang="en-CA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CA" sz="20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CA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1/</m:t>
                            </m:r>
                            <m:sSub>
                              <m:sSubPr>
                                <m:ctrlP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2000" i="1" dirty="0">
                    <a:solidFill>
                      <a:schemeClr val="tx1"/>
                    </a:solidFill>
                    <a:latin typeface="Calibri (Body)"/>
                  </a:rPr>
                  <a:t> </a:t>
                </a:r>
                <a:r>
                  <a:rPr lang="en-US" sz="2000" dirty="0">
                    <a:solidFill>
                      <a:schemeClr val="tx1"/>
                    </a:solidFill>
                    <a:latin typeface="Calibri (Body)"/>
                  </a:rPr>
                  <a:t>w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over</m:t>
                    </m:r>
                    <m:r>
                      <a:rPr lang="en-US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∼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000" i="1" dirty="0">
                    <a:solidFill>
                      <a:schemeClr val="tx1"/>
                    </a:solidFill>
                    <a:latin typeface="Calibri (Body)"/>
                  </a:rPr>
                  <a:t> </a:t>
                </a:r>
              </a:p>
            </p:txBody>
          </p:sp>
        </mc:Choice>
        <mc:Fallback xmlns="">
          <p:sp>
            <p:nvSpPr>
              <p:cNvPr id="14" name="TextBox 39">
                <a:extLst>
                  <a:ext uri="{FF2B5EF4-FFF2-40B4-BE49-F238E27FC236}">
                    <a16:creationId xmlns:a16="http://schemas.microsoft.com/office/drawing/2014/main" id="{764B8254-20AB-F20D-6858-54447B1FFC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9907" y="4322303"/>
                <a:ext cx="8303126" cy="413896"/>
              </a:xfrm>
              <a:prstGeom prst="rect">
                <a:avLst/>
              </a:prstGeom>
              <a:blipFill>
                <a:blip r:embed="rId4"/>
                <a:stretch>
                  <a:fillRect t="-5714" b="-2000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39">
            <a:extLst>
              <a:ext uri="{FF2B5EF4-FFF2-40B4-BE49-F238E27FC236}">
                <a16:creationId xmlns:a16="http://schemas.microsoft.com/office/drawing/2014/main" id="{FF961297-179A-78CB-F886-0E0752942179}"/>
              </a:ext>
            </a:extLst>
          </p:cNvPr>
          <p:cNvSpPr txBox="1"/>
          <p:nvPr/>
        </p:nvSpPr>
        <p:spPr>
          <a:xfrm>
            <a:off x="1157281" y="3821659"/>
            <a:ext cx="996466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u="sng" dirty="0"/>
              <a:t>Incompressibility (extension of counting argument)</a:t>
            </a:r>
            <a:r>
              <a:rPr lang="en-US" sz="2100" dirty="0">
                <a:latin typeface="Calibri (Body)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39">
                <a:extLst>
                  <a:ext uri="{FF2B5EF4-FFF2-40B4-BE49-F238E27FC236}">
                    <a16:creationId xmlns:a16="http://schemas.microsoft.com/office/drawing/2014/main" id="{20B7837A-576D-BD00-9881-FB574138FB23}"/>
                  </a:ext>
                </a:extLst>
              </p:cNvPr>
              <p:cNvSpPr txBox="1"/>
              <p:nvPr/>
            </p:nvSpPr>
            <p:spPr>
              <a:xfrm>
                <a:off x="2109907" y="5521923"/>
                <a:ext cx="8303126" cy="42646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  <m:r>
                          <m:rPr>
                            <m:sty m:val="p"/>
                          </m:rPr>
                          <a:rPr lang="en-US" sz="2000" i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K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poly</m:t>
                        </m:r>
                      </m:sup>
                    </m:sSup>
                    <m:d>
                      <m:d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func>
                      <m:funcPr>
                        <m:ctrlPr>
                          <a:rPr lang="en-CA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≈</m:t>
                        </m:r>
                        <m:r>
                          <m:rPr>
                            <m:sty m:val="p"/>
                          </m:rPr>
                          <a:rPr lang="en-CA" sz="20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CA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1/</m:t>
                            </m:r>
                            <m:sSub>
                              <m:sSubPr>
                                <m:ctrlP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2000" i="1" dirty="0">
                    <a:solidFill>
                      <a:schemeClr val="tx1"/>
                    </a:solidFill>
                    <a:latin typeface="Calibri (Body)"/>
                  </a:rPr>
                  <a:t> </a:t>
                </a:r>
                <a:r>
                  <a:rPr lang="en-US" sz="2000" dirty="0">
                    <a:latin typeface="Calibri (Body)"/>
                  </a:rPr>
                  <a:t>w</a:t>
                </a:r>
                <a14:m>
                  <m:oMath xmlns:m="http://schemas.openxmlformats.org/officeDocument/2006/math">
                    <m:r>
                      <a:rPr lang="en-US" sz="200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over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∼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sz="2000" i="1" dirty="0">
                  <a:latin typeface="Calibri (Body)"/>
                </a:endParaRPr>
              </a:p>
            </p:txBody>
          </p:sp>
        </mc:Choice>
        <mc:Fallback xmlns="">
          <p:sp>
            <p:nvSpPr>
              <p:cNvPr id="16" name="TextBox 39">
                <a:extLst>
                  <a:ext uri="{FF2B5EF4-FFF2-40B4-BE49-F238E27FC236}">
                    <a16:creationId xmlns:a16="http://schemas.microsoft.com/office/drawing/2014/main" id="{20B7837A-576D-BD00-9881-FB574138FB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9907" y="5521923"/>
                <a:ext cx="8303126" cy="426463"/>
              </a:xfrm>
              <a:prstGeom prst="rect">
                <a:avLst/>
              </a:prstGeom>
              <a:blipFill>
                <a:blip r:embed="rId5"/>
                <a:stretch>
                  <a:fillRect t="-2778" b="-2083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39">
            <a:extLst>
              <a:ext uri="{FF2B5EF4-FFF2-40B4-BE49-F238E27FC236}">
                <a16:creationId xmlns:a16="http://schemas.microsoft.com/office/drawing/2014/main" id="{EC0C440F-806B-5133-DFF5-DB752B5BDBB2}"/>
              </a:ext>
            </a:extLst>
          </p:cNvPr>
          <p:cNvSpPr txBox="1"/>
          <p:nvPr/>
        </p:nvSpPr>
        <p:spPr>
          <a:xfrm>
            <a:off x="1157281" y="4988513"/>
            <a:ext cx="996466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u="sng" dirty="0"/>
              <a:t>Corollary</a:t>
            </a:r>
            <a:r>
              <a:rPr lang="en-US" sz="2100" dirty="0">
                <a:latin typeface="Calibri (Body)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55328730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>
          <a:xfrm>
            <a:off x="713641" y="406875"/>
            <a:ext cx="10851941" cy="55399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en-GB" sz="3000" b="1" dirty="0">
                <a:solidFill>
                  <a:srgbClr val="C00000"/>
                </a:solidFill>
                <a:latin typeface="Calisto MT" panose="02040603050505030304" pitchFamily="18" charset="0"/>
                <a:sym typeface="+mn-ea"/>
              </a:rPr>
              <a:t>Conditional</a:t>
            </a:r>
            <a:r>
              <a:rPr lang="en-US" altLang="en-GB" sz="3000" b="1" dirty="0">
                <a:latin typeface="Calisto MT" panose="02040603050505030304" pitchFamily="18" charset="0"/>
                <a:sym typeface="+mn-ea"/>
              </a:rPr>
              <a:t> Coding</a:t>
            </a:r>
            <a:endParaRPr lang="en-US" altLang="en-GB" sz="3000" b="1" dirty="0">
              <a:latin typeface="Calisto MT" panose="020406030505050303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81A77F6-0778-06FC-FB07-D2300670D0E2}"/>
              </a:ext>
            </a:extLst>
          </p:cNvPr>
          <p:cNvGrpSpPr/>
          <p:nvPr/>
        </p:nvGrpSpPr>
        <p:grpSpPr>
          <a:xfrm>
            <a:off x="1157281" y="1473966"/>
            <a:ext cx="9964660" cy="2086914"/>
            <a:chOff x="991811" y="1760067"/>
            <a:chExt cx="9964660" cy="2086914"/>
          </a:xfrm>
        </p:grpSpPr>
        <p:sp>
          <p:nvSpPr>
            <p:cNvPr id="5" name="TextBox 39">
              <a:extLst>
                <a:ext uri="{FF2B5EF4-FFF2-40B4-BE49-F238E27FC236}">
                  <a16:creationId xmlns:a16="http://schemas.microsoft.com/office/drawing/2014/main" id="{DBF4D201-FD7C-A702-40CB-FE49098E11F7}"/>
                </a:ext>
              </a:extLst>
            </p:cNvPr>
            <p:cNvSpPr txBox="1"/>
            <p:nvPr/>
          </p:nvSpPr>
          <p:spPr>
            <a:xfrm>
              <a:off x="991811" y="1760067"/>
              <a:ext cx="996466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100" b="1" u="sng" dirty="0"/>
                <a:t>Definition</a:t>
              </a:r>
              <a:r>
                <a:rPr lang="en-US" sz="2100" b="1" dirty="0"/>
                <a:t> </a:t>
              </a:r>
              <a:r>
                <a:rPr lang="en-US" sz="2100" dirty="0">
                  <a:latin typeface="Calibri (Body)"/>
                </a:rPr>
                <a:t>(Conditional </a:t>
              </a:r>
              <a:r>
                <a:rPr lang="en-GB" sz="2100" i="0" dirty="0">
                  <a:effectLst/>
                  <a:latin typeface="Calibri (Body)"/>
                </a:rPr>
                <a:t>Coding for </a:t>
              </a:r>
              <a:r>
                <a:rPr lang="en-GB" sz="2100" i="0" dirty="0" err="1">
                  <a:effectLst/>
                  <a:latin typeface="Calibri (Body)"/>
                </a:rPr>
                <a:t>pK</a:t>
              </a:r>
              <a:r>
                <a:rPr lang="en-US" sz="2100" i="0" dirty="0">
                  <a:effectLst/>
                  <a:latin typeface="Calibri (Body)"/>
                </a:rPr>
                <a:t>)</a:t>
              </a:r>
              <a:r>
                <a:rPr lang="en-US" sz="2100" dirty="0">
                  <a:latin typeface="Calibri (Body)"/>
                </a:rPr>
                <a:t>:</a:t>
              </a:r>
            </a:p>
            <a:p>
              <a:endParaRPr lang="en-US" sz="2100" b="1" dirty="0">
                <a:latin typeface="Calibri (Body)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17">
                  <a:extLst>
                    <a:ext uri="{FF2B5EF4-FFF2-40B4-BE49-F238E27FC236}">
                      <a16:creationId xmlns:a16="http://schemas.microsoft.com/office/drawing/2014/main" id="{E285B761-E55D-813B-22A2-1ABD3B04B3A1}"/>
                    </a:ext>
                  </a:extLst>
                </p:cNvPr>
                <p:cNvSpPr txBox="1"/>
                <p:nvPr/>
              </p:nvSpPr>
              <p:spPr>
                <a:xfrm>
                  <a:off x="1944437" y="2447559"/>
                  <a:ext cx="8303126" cy="139942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sz="2000" dirty="0">
                      <a:latin typeface="Calibri (Body)"/>
                    </a:rPr>
                    <a:t>For every poly-time-</a:t>
                  </a:r>
                  <a:r>
                    <a:rPr lang="en-US" sz="2000" dirty="0" err="1">
                      <a:latin typeface="Calibri (Body)"/>
                    </a:rPr>
                    <a:t>samplable</a:t>
                  </a:r>
                  <a:r>
                    <a:rPr lang="en-US" sz="2000" dirty="0">
                      <a:latin typeface="Calibri (Body)"/>
                    </a:rPr>
                    <a:t> distribution </a:t>
                  </a:r>
                  <a14:m>
                    <m:oMath xmlns:m="http://schemas.openxmlformats.org/officeDocument/2006/math">
                      <m:r>
                        <a:rPr lang="en-US" sz="2000" dirty="0">
                          <a:latin typeface="Cambria Math" panose="02040503050406030204" pitchFamily="18" charset="0"/>
                        </a:rPr>
                        <m:t>{</m:t>
                      </m:r>
                      <m:sSub>
                        <m:sSub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}</m:t>
                      </m:r>
                    </m:oMath>
                  </a14:m>
                  <a:r>
                    <a:rPr lang="en-US" sz="2000" dirty="0">
                      <a:latin typeface="Calibri (Body)"/>
                    </a:rPr>
                    <a:t> over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2000" i="1"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a14:m>
                  <a:r>
                    <a:rPr lang="en-US" sz="2000" dirty="0">
                      <a:latin typeface="Calibri (Body)"/>
                    </a:rPr>
                    <a:t>, and every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m:rPr>
                          <m:sty m:val="p"/>
                        </m:rPr>
                        <a:rPr lang="en-US" sz="2000" b="0" i="1" smtClean="0">
                          <a:latin typeface="Cambria Math" panose="02040503050406030204" pitchFamily="18" charset="0"/>
                        </a:rPr>
                        <m:t>support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endParaRPr lang="en-US" sz="2000" dirty="0">
                    <a:latin typeface="Calibri (Body)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00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  <m:sSup>
                          <m:sSupPr>
                            <m:ctrlPr>
                              <a:rPr lang="en-US" sz="20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K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sz="200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poly</m:t>
                            </m:r>
                          </m:sup>
                        </m:sSup>
                        <m:d>
                          <m:dPr>
                            <m:endChr m:val="|"/>
                            <m:ctrlPr>
                              <a:rPr lang="en-US" sz="20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sz="20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0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  <m:r>
                          <a:rPr lang="en-US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≲</m:t>
                        </m:r>
                        <m:func>
                          <m:funcPr>
                            <m:ctrlPr>
                              <a:rPr lang="en-CA" sz="20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CA" sz="2000" i="1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CA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sz="2000" b="0" i="1" smtClean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 smtClean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𝐷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  <m:d>
                                      <m:dPr>
                                        <m:endChr m:val="|"/>
                                        <m:ctrlPr>
                                          <a:rPr lang="en-US" sz="2000" i="1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000" i="1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  <m:r>
                                          <a:rPr lang="en-US" sz="2000" b="0" i="1" smtClean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</m:e>
                                    </m:d>
                                    <m:r>
                                      <a:rPr lang="en-US" sz="2000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2000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  <m:r>
                                      <a:rPr lang="en-US" sz="20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</m:oMath>
                    </m:oMathPara>
                  </a14:m>
                  <a:endParaRPr lang="en-GB" sz="2000" dirty="0">
                    <a:latin typeface="Calibri (Body)"/>
                  </a:endParaRPr>
                </a:p>
              </p:txBody>
            </p:sp>
          </mc:Choice>
          <mc:Fallback xmlns="">
            <p:sp>
              <p:nvSpPr>
                <p:cNvPr id="12" name="TextBox 17">
                  <a:extLst>
                    <a:ext uri="{FF2B5EF4-FFF2-40B4-BE49-F238E27FC236}">
                      <a16:creationId xmlns:a16="http://schemas.microsoft.com/office/drawing/2014/main" id="{4FB1E6E1-3BBE-15CF-D786-E1203C91508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44437" y="2447559"/>
                  <a:ext cx="8303126" cy="1399422"/>
                </a:xfrm>
                <a:prstGeom prst="rect">
                  <a:avLst/>
                </a:prstGeom>
                <a:blipFill>
                  <a:blip r:embed="rId3"/>
                  <a:stretch>
                    <a:fillRect l="-660" t="-2165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7228614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565B4-74B1-0BD0-7485-FAB27DC9C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9690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Usefulness of time-bounded Kolmogorov complexity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9A74C6-0FFA-8771-1CAC-E13A85179067}"/>
              </a:ext>
            </a:extLst>
          </p:cNvPr>
          <p:cNvSpPr txBox="1"/>
          <p:nvPr/>
        </p:nvSpPr>
        <p:spPr>
          <a:xfrm>
            <a:off x="2985245" y="2263866"/>
            <a:ext cx="79967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tx2"/>
                </a:solidFill>
              </a:rPr>
              <a:t>[CIKK’16]</a:t>
            </a:r>
            <a:r>
              <a:rPr lang="en-US" sz="2200" dirty="0"/>
              <a:t>: Quasi-poly time learning algorithm for </a:t>
            </a:r>
            <a:r>
              <a:rPr lang="en-US" sz="2200" b="1" dirty="0"/>
              <a:t>AC</a:t>
            </a:r>
            <a:r>
              <a:rPr lang="en-US" sz="2200" b="1" baseline="30000" dirty="0"/>
              <a:t>0</a:t>
            </a:r>
            <a:r>
              <a:rPr lang="en-US" sz="2200" b="1" dirty="0"/>
              <a:t>[2]</a:t>
            </a:r>
            <a:r>
              <a:rPr lang="en-US" sz="2200" dirty="0"/>
              <a:t> circuits via natural property</a:t>
            </a:r>
            <a:endParaRPr lang="en-GB" sz="2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9EF748-69CF-2731-E197-E96CBE51CF2E}"/>
              </a:ext>
            </a:extLst>
          </p:cNvPr>
          <p:cNvSpPr txBox="1"/>
          <p:nvPr/>
        </p:nvSpPr>
        <p:spPr>
          <a:xfrm>
            <a:off x="2985246" y="3795238"/>
            <a:ext cx="887505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tx2"/>
                </a:solidFill>
              </a:rPr>
              <a:t>[LP’20]: </a:t>
            </a:r>
            <a:r>
              <a:rPr lang="en-US" sz="2200" b="1" dirty="0"/>
              <a:t>OWFs</a:t>
            </a:r>
            <a:r>
              <a:rPr lang="en-US" sz="2200" dirty="0"/>
              <a:t> exists if and only if computing </a:t>
            </a:r>
            <a:r>
              <a:rPr lang="en-US" sz="2200" b="1" dirty="0"/>
              <a:t>K</a:t>
            </a:r>
            <a:r>
              <a:rPr lang="en-US" sz="2200" b="1" baseline="30000" dirty="0"/>
              <a:t>poly</a:t>
            </a:r>
            <a:r>
              <a:rPr lang="en-US" sz="2200" b="1" dirty="0"/>
              <a:t> is hard on average  </a:t>
            </a:r>
            <a:endParaRPr lang="en-GB" sz="22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C8B4FD-15FE-5253-A10E-FC573BA91429}"/>
              </a:ext>
            </a:extLst>
          </p:cNvPr>
          <p:cNvSpPr txBox="1"/>
          <p:nvPr/>
        </p:nvSpPr>
        <p:spPr>
          <a:xfrm>
            <a:off x="2985245" y="5025090"/>
            <a:ext cx="81168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tx2"/>
                </a:solidFill>
              </a:rPr>
              <a:t>[Hirahara’21]:</a:t>
            </a:r>
            <a:r>
              <a:rPr lang="en-US" sz="2200" dirty="0"/>
              <a:t> If </a:t>
            </a:r>
            <a:r>
              <a:rPr lang="en-US" sz="2200" b="1" dirty="0" err="1"/>
              <a:t>DistPH</a:t>
            </a:r>
            <a:r>
              <a:rPr lang="en-US" sz="2200" dirty="0"/>
              <a:t> is contained in </a:t>
            </a:r>
            <a:r>
              <a:rPr lang="en-US" sz="2200" b="1" dirty="0" err="1"/>
              <a:t>AvgP</a:t>
            </a:r>
            <a:r>
              <a:rPr lang="en-US" sz="2200" dirty="0"/>
              <a:t> then </a:t>
            </a:r>
            <a:r>
              <a:rPr lang="en-US" sz="2200" b="1" dirty="0"/>
              <a:t>PH</a:t>
            </a:r>
            <a:r>
              <a:rPr lang="en-US" sz="2200" dirty="0"/>
              <a:t> is contained in </a:t>
            </a:r>
            <a:r>
              <a:rPr lang="en-US" sz="2200" b="1" dirty="0"/>
              <a:t>DTIME[2</a:t>
            </a:r>
            <a:r>
              <a:rPr lang="en-US" sz="2200" b="1" baseline="30000" dirty="0"/>
              <a:t>n/log n</a:t>
            </a:r>
            <a:r>
              <a:rPr lang="en-US" sz="2200" b="1" dirty="0"/>
              <a:t>] </a:t>
            </a:r>
            <a:endParaRPr lang="en-GB" sz="2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39DA07-013B-6BF2-0F65-0FC36CB8D21A}"/>
              </a:ext>
            </a:extLst>
          </p:cNvPr>
          <p:cNvSpPr txBox="1"/>
          <p:nvPr/>
        </p:nvSpPr>
        <p:spPr>
          <a:xfrm>
            <a:off x="552826" y="2263866"/>
            <a:ext cx="21890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b="1" dirty="0">
                <a:solidFill>
                  <a:srgbClr val="C00000"/>
                </a:solidFill>
              </a:rPr>
              <a:t>LEARNING THEORY:</a:t>
            </a:r>
            <a:endParaRPr lang="en-GB" sz="2200" b="1" dirty="0">
              <a:solidFill>
                <a:srgbClr val="C0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D7F406-A061-859A-F83C-C7F91D10DE95}"/>
              </a:ext>
            </a:extLst>
          </p:cNvPr>
          <p:cNvSpPr txBox="1"/>
          <p:nvPr/>
        </p:nvSpPr>
        <p:spPr>
          <a:xfrm>
            <a:off x="609601" y="3795238"/>
            <a:ext cx="218901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C00000"/>
                </a:solidFill>
              </a:rPr>
              <a:t>CRYPTOGRAPHY:</a:t>
            </a:r>
            <a:endParaRPr lang="en-GB" sz="2200" b="1" dirty="0">
              <a:solidFill>
                <a:srgbClr val="C0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7519F7-474F-E16D-166B-09106A0A4056}"/>
              </a:ext>
            </a:extLst>
          </p:cNvPr>
          <p:cNvSpPr txBox="1"/>
          <p:nvPr/>
        </p:nvSpPr>
        <p:spPr>
          <a:xfrm>
            <a:off x="552826" y="5019363"/>
            <a:ext cx="21890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b="1" dirty="0">
                <a:solidFill>
                  <a:srgbClr val="C00000"/>
                </a:solidFill>
              </a:rPr>
              <a:t>AVERAGE-CASE </a:t>
            </a:r>
          </a:p>
          <a:p>
            <a:pPr algn="r"/>
            <a:r>
              <a:rPr lang="en-US" sz="2200" b="1" dirty="0">
                <a:solidFill>
                  <a:srgbClr val="C00000"/>
                </a:solidFill>
              </a:rPr>
              <a:t>COMPLEXITY:</a:t>
            </a:r>
            <a:endParaRPr lang="en-GB" sz="2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77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>
          <a:xfrm>
            <a:off x="713641" y="406875"/>
            <a:ext cx="10851941" cy="55399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en-GB" sz="3000" b="1" dirty="0">
                <a:solidFill>
                  <a:srgbClr val="C00000"/>
                </a:solidFill>
                <a:latin typeface="Calisto MT" panose="02040603050505030304" pitchFamily="18" charset="0"/>
                <a:sym typeface="+mn-ea"/>
              </a:rPr>
              <a:t>Conditional</a:t>
            </a:r>
            <a:r>
              <a:rPr lang="en-US" altLang="en-GB" sz="3000" b="1" dirty="0">
                <a:latin typeface="Calisto MT" panose="02040603050505030304" pitchFamily="18" charset="0"/>
                <a:sym typeface="+mn-ea"/>
              </a:rPr>
              <a:t> Coding</a:t>
            </a:r>
            <a:endParaRPr lang="en-US" altLang="en-GB" sz="3000" b="1" dirty="0">
              <a:latin typeface="Calisto MT" panose="02040603050505030304" pitchFamily="18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CC1FF84-E57E-4B40-719E-F86C5A6F98CD}"/>
              </a:ext>
            </a:extLst>
          </p:cNvPr>
          <p:cNvGrpSpPr/>
          <p:nvPr/>
        </p:nvGrpSpPr>
        <p:grpSpPr>
          <a:xfrm>
            <a:off x="1157281" y="1473966"/>
            <a:ext cx="9964660" cy="2086914"/>
            <a:chOff x="991811" y="1760067"/>
            <a:chExt cx="9964660" cy="2086914"/>
          </a:xfrm>
        </p:grpSpPr>
        <p:sp>
          <p:nvSpPr>
            <p:cNvPr id="10" name="TextBox 39">
              <a:extLst>
                <a:ext uri="{FF2B5EF4-FFF2-40B4-BE49-F238E27FC236}">
                  <a16:creationId xmlns:a16="http://schemas.microsoft.com/office/drawing/2014/main" id="{490B9642-A0B1-E02B-3DFF-264E357E390F}"/>
                </a:ext>
              </a:extLst>
            </p:cNvPr>
            <p:cNvSpPr txBox="1"/>
            <p:nvPr/>
          </p:nvSpPr>
          <p:spPr>
            <a:xfrm>
              <a:off x="991811" y="1760067"/>
              <a:ext cx="996466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100" b="1" u="sng" dirty="0"/>
                <a:t>Definition</a:t>
              </a:r>
              <a:r>
                <a:rPr lang="en-US" sz="2100" b="1" dirty="0"/>
                <a:t> </a:t>
              </a:r>
              <a:r>
                <a:rPr lang="en-US" sz="2100" dirty="0">
                  <a:latin typeface="Calibri (Body)"/>
                </a:rPr>
                <a:t>(Conditional </a:t>
              </a:r>
              <a:r>
                <a:rPr lang="en-GB" sz="2100" i="0" dirty="0">
                  <a:effectLst/>
                  <a:latin typeface="Calibri (Body)"/>
                </a:rPr>
                <a:t>Coding for </a:t>
              </a:r>
              <a:r>
                <a:rPr lang="en-GB" sz="2100" i="0" dirty="0" err="1">
                  <a:effectLst/>
                  <a:latin typeface="Calibri (Body)"/>
                </a:rPr>
                <a:t>pK</a:t>
              </a:r>
              <a:r>
                <a:rPr lang="en-US" sz="2100" i="0" dirty="0">
                  <a:effectLst/>
                  <a:latin typeface="Calibri (Body)"/>
                </a:rPr>
                <a:t>)</a:t>
              </a:r>
              <a:r>
                <a:rPr lang="en-US" sz="2100" dirty="0">
                  <a:latin typeface="Calibri (Body)"/>
                </a:rPr>
                <a:t>:</a:t>
              </a:r>
            </a:p>
            <a:p>
              <a:endParaRPr lang="en-US" sz="2100" b="1" dirty="0">
                <a:latin typeface="Calibri (Body)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7">
                  <a:extLst>
                    <a:ext uri="{FF2B5EF4-FFF2-40B4-BE49-F238E27FC236}">
                      <a16:creationId xmlns:a16="http://schemas.microsoft.com/office/drawing/2014/main" id="{4FB1E6E1-3BBE-15CF-D786-E1203C91508F}"/>
                    </a:ext>
                  </a:extLst>
                </p:cNvPr>
                <p:cNvSpPr txBox="1"/>
                <p:nvPr/>
              </p:nvSpPr>
              <p:spPr>
                <a:xfrm>
                  <a:off x="1944437" y="2447559"/>
                  <a:ext cx="8303126" cy="139942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sz="2000" dirty="0">
                      <a:latin typeface="Calibri (Body)"/>
                    </a:rPr>
                    <a:t>For every poly-time-</a:t>
                  </a:r>
                  <a:r>
                    <a:rPr lang="en-US" sz="2000" dirty="0" err="1">
                      <a:latin typeface="Calibri (Body)"/>
                    </a:rPr>
                    <a:t>samplable</a:t>
                  </a:r>
                  <a:r>
                    <a:rPr lang="en-US" sz="2000" dirty="0">
                      <a:latin typeface="Calibri (Body)"/>
                    </a:rPr>
                    <a:t> distribution </a:t>
                  </a:r>
                  <a14:m>
                    <m:oMath xmlns:m="http://schemas.openxmlformats.org/officeDocument/2006/math">
                      <m:r>
                        <a:rPr lang="en-US" sz="2000" dirty="0">
                          <a:latin typeface="Cambria Math" panose="02040503050406030204" pitchFamily="18" charset="0"/>
                        </a:rPr>
                        <m:t>{</m:t>
                      </m:r>
                      <m:sSub>
                        <m:sSub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}</m:t>
                      </m:r>
                    </m:oMath>
                  </a14:m>
                  <a:r>
                    <a:rPr lang="en-US" sz="2000" dirty="0">
                      <a:latin typeface="Calibri (Body)"/>
                    </a:rPr>
                    <a:t> over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2000" i="1"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a14:m>
                  <a:r>
                    <a:rPr lang="en-US" sz="2000" dirty="0">
                      <a:latin typeface="Calibri (Body)"/>
                    </a:rPr>
                    <a:t>, and every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m:rPr>
                          <m:sty m:val="p"/>
                        </m:rPr>
                        <a:rPr lang="en-US" sz="2000" b="0" i="1" smtClean="0">
                          <a:latin typeface="Cambria Math" panose="02040503050406030204" pitchFamily="18" charset="0"/>
                        </a:rPr>
                        <m:t>support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endParaRPr lang="en-US" sz="2000" dirty="0">
                    <a:latin typeface="Calibri (Body)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00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  <m:sSup>
                          <m:sSupPr>
                            <m:ctrlPr>
                              <a:rPr lang="en-US" sz="20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K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sz="200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poly</m:t>
                            </m:r>
                          </m:sup>
                        </m:sSup>
                        <m:d>
                          <m:dPr>
                            <m:endChr m:val="|"/>
                            <m:ctrlPr>
                              <a:rPr lang="en-US" sz="20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sz="20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0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  <m:r>
                          <a:rPr lang="en-US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≲</m:t>
                        </m:r>
                        <m:func>
                          <m:funcPr>
                            <m:ctrlPr>
                              <a:rPr lang="en-CA" sz="20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CA" sz="2000" i="1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CA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sz="2000" b="0" i="1" smtClean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 smtClean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𝐷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  <m:d>
                                      <m:dPr>
                                        <m:endChr m:val="|"/>
                                        <m:ctrlPr>
                                          <a:rPr lang="en-US" sz="2000" i="1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000" i="1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  <m:r>
                                          <a:rPr lang="en-US" sz="2000" b="0" i="1" smtClean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</m:e>
                                    </m:d>
                                    <m:r>
                                      <a:rPr lang="en-US" sz="2000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2000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  <m:r>
                                      <a:rPr lang="en-US" sz="20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</m:oMath>
                    </m:oMathPara>
                  </a14:m>
                  <a:endParaRPr lang="en-GB" sz="2000" dirty="0">
                    <a:latin typeface="Calibri (Body)"/>
                  </a:endParaRPr>
                </a:p>
              </p:txBody>
            </p:sp>
          </mc:Choice>
          <mc:Fallback xmlns="">
            <p:sp>
              <p:nvSpPr>
                <p:cNvPr id="12" name="TextBox 17">
                  <a:extLst>
                    <a:ext uri="{FF2B5EF4-FFF2-40B4-BE49-F238E27FC236}">
                      <a16:creationId xmlns:a16="http://schemas.microsoft.com/office/drawing/2014/main" id="{4FB1E6E1-3BBE-15CF-D786-E1203C91508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44437" y="2447559"/>
                  <a:ext cx="8303126" cy="1399422"/>
                </a:xfrm>
                <a:prstGeom prst="rect">
                  <a:avLst/>
                </a:prstGeom>
                <a:blipFill>
                  <a:blip r:embed="rId3"/>
                  <a:stretch>
                    <a:fillRect l="-660" t="-2165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83712E4A-BBE0-9414-7180-4BCAE1F9F0CE}"/>
              </a:ext>
            </a:extLst>
          </p:cNvPr>
          <p:cNvGrpSpPr/>
          <p:nvPr/>
        </p:nvGrpSpPr>
        <p:grpSpPr>
          <a:xfrm>
            <a:off x="1157281" y="3904626"/>
            <a:ext cx="9964660" cy="2086914"/>
            <a:chOff x="991811" y="1760067"/>
            <a:chExt cx="9964660" cy="2086914"/>
          </a:xfrm>
        </p:grpSpPr>
        <p:sp>
          <p:nvSpPr>
            <p:cNvPr id="11" name="TextBox 39">
              <a:extLst>
                <a:ext uri="{FF2B5EF4-FFF2-40B4-BE49-F238E27FC236}">
                  <a16:creationId xmlns:a16="http://schemas.microsoft.com/office/drawing/2014/main" id="{FB036B74-48F0-83BD-BBB7-8A7D5BF0F1D1}"/>
                </a:ext>
              </a:extLst>
            </p:cNvPr>
            <p:cNvSpPr txBox="1"/>
            <p:nvPr/>
          </p:nvSpPr>
          <p:spPr>
            <a:xfrm>
              <a:off x="991811" y="1760067"/>
              <a:ext cx="996466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100" b="1" u="sng" dirty="0"/>
                <a:t>Definition</a:t>
              </a:r>
              <a:r>
                <a:rPr lang="en-US" sz="2100" b="1" dirty="0"/>
                <a:t> </a:t>
              </a:r>
              <a:r>
                <a:rPr lang="en-US" sz="2100" dirty="0">
                  <a:latin typeface="Calibri (Body)"/>
                </a:rPr>
                <a:t>(</a:t>
              </a:r>
              <a:r>
                <a:rPr lang="en-US" sz="2100" dirty="0">
                  <a:solidFill>
                    <a:schemeClr val="accent2"/>
                  </a:solidFill>
                  <a:latin typeface="Calibri (Body)"/>
                </a:rPr>
                <a:t>Average-Case</a:t>
              </a:r>
              <a:r>
                <a:rPr lang="en-US" sz="2100" dirty="0">
                  <a:latin typeface="Calibri (Body)"/>
                </a:rPr>
                <a:t> Conditional </a:t>
              </a:r>
              <a:r>
                <a:rPr lang="en-GB" sz="2100" i="0" dirty="0">
                  <a:effectLst/>
                  <a:latin typeface="Calibri (Body)"/>
                </a:rPr>
                <a:t>Coding for </a:t>
              </a:r>
              <a:r>
                <a:rPr lang="en-GB" sz="2100" i="0" dirty="0" err="1">
                  <a:effectLst/>
                  <a:latin typeface="Calibri (Body)"/>
                </a:rPr>
                <a:t>pK</a:t>
              </a:r>
              <a:r>
                <a:rPr lang="en-US" sz="2100" i="0" dirty="0">
                  <a:effectLst/>
                  <a:latin typeface="Calibri (Body)"/>
                </a:rPr>
                <a:t>)</a:t>
              </a:r>
              <a:r>
                <a:rPr lang="en-US" sz="2100" dirty="0">
                  <a:latin typeface="Calibri (Body)"/>
                </a:rPr>
                <a:t>:</a:t>
              </a:r>
            </a:p>
            <a:p>
              <a:endParaRPr lang="en-US" sz="2100" b="1" dirty="0">
                <a:latin typeface="Calibri (Body)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7">
                  <a:extLst>
                    <a:ext uri="{FF2B5EF4-FFF2-40B4-BE49-F238E27FC236}">
                      <a16:creationId xmlns:a16="http://schemas.microsoft.com/office/drawing/2014/main" id="{DAD6E29E-EC8B-7B95-4AE1-CFB522AEDEB4}"/>
                    </a:ext>
                  </a:extLst>
                </p:cNvPr>
                <p:cNvSpPr txBox="1"/>
                <p:nvPr/>
              </p:nvSpPr>
              <p:spPr>
                <a:xfrm>
                  <a:off x="1944437" y="2447559"/>
                  <a:ext cx="8303126" cy="139942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sz="2000" dirty="0">
                      <a:solidFill>
                        <a:schemeClr val="tx1"/>
                      </a:solidFill>
                      <a:latin typeface="Calibri (Body)"/>
                    </a:rPr>
                    <a:t>For every poly-time-</a:t>
                  </a:r>
                  <a:r>
                    <a:rPr lang="en-US" sz="2000" dirty="0" err="1">
                      <a:solidFill>
                        <a:schemeClr val="tx1"/>
                      </a:solidFill>
                      <a:latin typeface="Calibri (Body)"/>
                    </a:rPr>
                    <a:t>samplable</a:t>
                  </a:r>
                  <a:r>
                    <a:rPr lang="en-US" sz="2000" dirty="0">
                      <a:solidFill>
                        <a:schemeClr val="tx1"/>
                      </a:solidFill>
                      <a:latin typeface="Calibri (Body)"/>
                    </a:rPr>
                    <a:t> distribution </a:t>
                  </a:r>
                  <a14:m>
                    <m:oMath xmlns:m="http://schemas.openxmlformats.org/officeDocument/2006/math">
                      <m:r>
                        <a:rPr lang="en-US" sz="200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{</m:t>
                      </m:r>
                      <m:sSub>
                        <m:sSubPr>
                          <m:ctrlPr>
                            <a:rPr lang="en-US" sz="2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2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0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</m:oMath>
                  </a14:m>
                  <a:r>
                    <a:rPr lang="en-US" sz="2000" dirty="0">
                      <a:solidFill>
                        <a:schemeClr val="tx1"/>
                      </a:solidFill>
                      <a:latin typeface="Calibri (Body)"/>
                    </a:rPr>
                    <a:t> over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a14:m>
                  <a:r>
                    <a:rPr lang="en-US" sz="2000" dirty="0">
                      <a:solidFill>
                        <a:schemeClr val="tx1"/>
                      </a:solidFill>
                      <a:latin typeface="Calibri (Body)"/>
                    </a:rPr>
                    <a:t>, </a:t>
                  </a:r>
                </a:p>
                <a:p>
                  <a:endParaRPr lang="en-US" sz="2000" dirty="0">
                    <a:solidFill>
                      <a:schemeClr val="tx1"/>
                    </a:solidFill>
                    <a:latin typeface="Calibri (Body)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limLow>
                          <m:limLow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Pr</m:t>
                            </m:r>
                          </m:e>
                          <m:lim>
                            <m:r>
                              <a:rPr lang="en-US" sz="200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00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00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00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)∼</m:t>
                            </m:r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lim>
                        </m:limLow>
                        <m:d>
                          <m:dPr>
                            <m:begChr m:val="["/>
                            <m:endChr m:val="]"/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200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p</m:t>
                            </m:r>
                            <m:sSup>
                              <m:sSupPr>
                                <m:ctrlPr>
                                  <a:rPr lang="en-US" sz="20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K</m:t>
                                </m:r>
                              </m:e>
                              <m:sup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poly</m:t>
                                </m:r>
                              </m:sup>
                            </m:sSup>
                            <m:d>
                              <m:dPr>
                                <m:endChr m:val="|"/>
                                <m:ctrlPr>
                                  <a:rPr lang="en-US" sz="20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CA" sz="20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0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d>
                            <m:r>
                              <a:rPr lang="en-US" sz="20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0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0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)≲</m:t>
                            </m:r>
                            <m:func>
                              <m:funcPr>
                                <m:ctrlPr>
                                  <a:rPr lang="en-CA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CA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CA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sSub>
                                          <m:sSubPr>
                                            <m:ctrlPr>
                                              <a:rPr lang="en-US" sz="2000" b="0" i="1" smtClean="0">
                                                <a:solidFill>
                                                  <a:srgbClr val="00B05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000" i="1" smtClean="0">
                                                <a:solidFill>
                                                  <a:srgbClr val="00B05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𝐷</m:t>
                                            </m:r>
                                          </m:e>
                                          <m:sub>
                                            <m:r>
                                              <a:rPr lang="en-US" sz="2000" b="0" i="1" smtClean="0">
                                                <a:solidFill>
                                                  <a:srgbClr val="00B05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sub>
                                        </m:sSub>
                                        <m:d>
                                          <m:dPr>
                                            <m:endChr m:val="|"/>
                                            <m:ctrlPr>
                                              <a:rPr lang="en-US" sz="2000" i="1">
                                                <a:solidFill>
                                                  <a:srgbClr val="00B05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2000" i="1">
                                                <a:solidFill>
                                                  <a:srgbClr val="00B05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  <m:r>
                                              <a:rPr lang="en-US" sz="2000" i="1">
                                                <a:solidFill>
                                                  <a:srgbClr val="00B05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 </m:t>
                                            </m:r>
                                          </m:e>
                                        </m:d>
                                        <m:r>
                                          <a:rPr lang="en-US" sz="2000" i="1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a:rPr lang="en-US" sz="2000" i="1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  <m:r>
                                          <a:rPr lang="en-US" sz="2000" i="1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</m:func>
                            <m:r>
                              <m:rPr>
                                <m:nor/>
                              </m:rPr>
                              <a:rPr lang="en-GB" sz="2000" dirty="0">
                                <a:solidFill>
                                  <a:schemeClr val="tx1"/>
                                </a:solidFill>
                                <a:latin typeface="Calibri (Body)"/>
                              </a:rPr>
                              <m:t> </m:t>
                            </m:r>
                          </m:e>
                        </m:d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≥1−</m:t>
                        </m:r>
                        <m:f>
                          <m:f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poly</m:t>
                            </m:r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den>
                        </m:f>
                      </m:oMath>
                    </m:oMathPara>
                  </a14:m>
                  <a:endParaRPr lang="en-GB" sz="2000" dirty="0">
                    <a:solidFill>
                      <a:schemeClr val="tx1"/>
                    </a:solidFill>
                    <a:latin typeface="Calibri (Body)"/>
                  </a:endParaRPr>
                </a:p>
              </p:txBody>
            </p:sp>
          </mc:Choice>
          <mc:Fallback xmlns="">
            <p:sp>
              <p:nvSpPr>
                <p:cNvPr id="14" name="TextBox 17">
                  <a:extLst>
                    <a:ext uri="{FF2B5EF4-FFF2-40B4-BE49-F238E27FC236}">
                      <a16:creationId xmlns:a16="http://schemas.microsoft.com/office/drawing/2014/main" id="{DAD6E29E-EC8B-7B95-4AE1-CFB522AEDEB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44437" y="2447559"/>
                  <a:ext cx="8303126" cy="1399422"/>
                </a:xfrm>
                <a:prstGeom prst="rect">
                  <a:avLst/>
                </a:prstGeom>
                <a:blipFill>
                  <a:blip r:embed="rId4"/>
                  <a:stretch>
                    <a:fillRect l="-660" t="-1724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29323989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39">
            <a:extLst>
              <a:ext uri="{FF2B5EF4-FFF2-40B4-BE49-F238E27FC236}">
                <a16:creationId xmlns:a16="http://schemas.microsoft.com/office/drawing/2014/main" id="{F673A7DD-C89A-8A98-66E2-8F313CCF7F08}"/>
              </a:ext>
            </a:extLst>
          </p:cNvPr>
          <p:cNvSpPr txBox="1"/>
          <p:nvPr/>
        </p:nvSpPr>
        <p:spPr>
          <a:xfrm>
            <a:off x="713641" y="1347902"/>
            <a:ext cx="99646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u="sng" dirty="0"/>
              <a:t>Lemma</a:t>
            </a:r>
            <a:r>
              <a:rPr lang="en-US" sz="2100" b="1" dirty="0"/>
              <a:t>:</a:t>
            </a:r>
            <a:endParaRPr lang="en-US" sz="2100" dirty="0">
              <a:latin typeface="Calibri (Body)"/>
            </a:endParaRPr>
          </a:p>
          <a:p>
            <a:endParaRPr lang="en-US" sz="2100" b="1" dirty="0">
              <a:latin typeface="Calibri (Body)"/>
            </a:endParaRPr>
          </a:p>
        </p:txBody>
      </p:sp>
      <p:sp>
        <p:nvSpPr>
          <p:cNvPr id="4" name="Rectangle 8"/>
          <p:cNvSpPr/>
          <p:nvPr/>
        </p:nvSpPr>
        <p:spPr>
          <a:xfrm>
            <a:off x="713641" y="406875"/>
            <a:ext cx="10851941" cy="55399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en-GB" sz="3000" b="1" dirty="0">
                <a:latin typeface="Calisto MT" panose="02040603050505030304" pitchFamily="18" charset="0"/>
                <a:sym typeface="+mn-ea"/>
              </a:rPr>
              <a:t>Conditional Coding and </a:t>
            </a:r>
            <a:r>
              <a:rPr lang="en-US" altLang="en-GB" sz="3000" b="1" dirty="0" err="1">
                <a:latin typeface="Calisto MT" panose="02040603050505030304" pitchFamily="18" charset="0"/>
                <a:sym typeface="+mn-ea"/>
              </a:rPr>
              <a:t>SoI</a:t>
            </a:r>
            <a:endParaRPr lang="en-US" altLang="en-GB" sz="3000" b="1" dirty="0">
              <a:latin typeface="Calisto MT" panose="02040603050505030304" pitchFamily="18" charset="0"/>
            </a:endParaRPr>
          </a:p>
        </p:txBody>
      </p:sp>
      <p:sp>
        <p:nvSpPr>
          <p:cNvPr id="5" name="TextBox 17">
            <a:extLst>
              <a:ext uri="{FF2B5EF4-FFF2-40B4-BE49-F238E27FC236}">
                <a16:creationId xmlns:a16="http://schemas.microsoft.com/office/drawing/2014/main" id="{6F1148F9-2E73-554A-C9F5-57926009EC0B}"/>
              </a:ext>
            </a:extLst>
          </p:cNvPr>
          <p:cNvSpPr txBox="1"/>
          <p:nvPr/>
        </p:nvSpPr>
        <p:spPr>
          <a:xfrm>
            <a:off x="1758043" y="1909594"/>
            <a:ext cx="4472401" cy="4154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>
                <a:latin typeface="Calibri (Body)"/>
                <a:cs typeface="Cambria Math" panose="02040503050406030204" pitchFamily="18" charset="0"/>
              </a:rPr>
              <a:t>Average-case </a:t>
            </a:r>
            <a:r>
              <a:rPr lang="en-US" sz="2000" b="1" dirty="0">
                <a:latin typeface="Calibri (Body)"/>
                <a:cs typeface="Cambria Math" panose="02040503050406030204" pitchFamily="18" charset="0"/>
              </a:rPr>
              <a:t>conditional coding </a:t>
            </a:r>
            <a:r>
              <a:rPr lang="en-US" sz="2000" dirty="0">
                <a:latin typeface="Calibri (Body)"/>
                <a:cs typeface="Cambria Math" panose="02040503050406030204" pitchFamily="18" charset="0"/>
              </a:rPr>
              <a:t>holds</a:t>
            </a:r>
          </a:p>
        </p:txBody>
      </p:sp>
      <p:sp>
        <p:nvSpPr>
          <p:cNvPr id="3" name="TextBox 17">
            <a:extLst>
              <a:ext uri="{FF2B5EF4-FFF2-40B4-BE49-F238E27FC236}">
                <a16:creationId xmlns:a16="http://schemas.microsoft.com/office/drawing/2014/main" id="{2EF494C3-717D-592C-B8E3-78E9E0535CE1}"/>
              </a:ext>
            </a:extLst>
          </p:cNvPr>
          <p:cNvSpPr txBox="1"/>
          <p:nvPr/>
        </p:nvSpPr>
        <p:spPr>
          <a:xfrm>
            <a:off x="7369097" y="1909594"/>
            <a:ext cx="2716517" cy="4154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>
                <a:solidFill>
                  <a:schemeClr val="tx1"/>
                </a:solidFill>
                <a:latin typeface="Calibri (Body)"/>
                <a:cs typeface="Cambria Math" panose="02040503050406030204" pitchFamily="18" charset="0"/>
              </a:rPr>
              <a:t>Average-case </a:t>
            </a:r>
            <a:r>
              <a:rPr lang="en-US" sz="2000" b="1" dirty="0" err="1">
                <a:solidFill>
                  <a:schemeClr val="tx1"/>
                </a:solidFill>
                <a:latin typeface="Calibri (Body)"/>
                <a:cs typeface="Cambria Math" panose="02040503050406030204" pitchFamily="18" charset="0"/>
              </a:rPr>
              <a:t>SoI</a:t>
            </a:r>
            <a:r>
              <a:rPr lang="en-US" sz="2000" dirty="0">
                <a:solidFill>
                  <a:schemeClr val="tx1"/>
                </a:solidFill>
                <a:latin typeface="Calibri (Body)"/>
                <a:cs typeface="Cambria Math" panose="02040503050406030204" pitchFamily="18" charset="0"/>
              </a:rPr>
              <a:t> holds</a:t>
            </a:r>
          </a:p>
        </p:txBody>
      </p:sp>
      <p:sp>
        <p:nvSpPr>
          <p:cNvPr id="9" name="Arrow: Left-Right 8">
            <a:extLst>
              <a:ext uri="{FF2B5EF4-FFF2-40B4-BE49-F238E27FC236}">
                <a16:creationId xmlns:a16="http://schemas.microsoft.com/office/drawing/2014/main" id="{782FAC3C-5EF1-A8A5-4DCC-FBDDFB3816AA}"/>
              </a:ext>
            </a:extLst>
          </p:cNvPr>
          <p:cNvSpPr/>
          <p:nvPr/>
        </p:nvSpPr>
        <p:spPr>
          <a:xfrm>
            <a:off x="6373509" y="1981271"/>
            <a:ext cx="874400" cy="272143"/>
          </a:xfrm>
          <a:prstGeom prst="left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698113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39">
            <a:extLst>
              <a:ext uri="{FF2B5EF4-FFF2-40B4-BE49-F238E27FC236}">
                <a16:creationId xmlns:a16="http://schemas.microsoft.com/office/drawing/2014/main" id="{F673A7DD-C89A-8A98-66E2-8F313CCF7F08}"/>
              </a:ext>
            </a:extLst>
          </p:cNvPr>
          <p:cNvSpPr txBox="1"/>
          <p:nvPr/>
        </p:nvSpPr>
        <p:spPr>
          <a:xfrm>
            <a:off x="713641" y="1347902"/>
            <a:ext cx="99646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u="sng" dirty="0"/>
              <a:t>Lemma</a:t>
            </a:r>
            <a:r>
              <a:rPr lang="en-US" sz="2200" b="1" dirty="0"/>
              <a:t>:</a:t>
            </a:r>
            <a:endParaRPr lang="en-US" sz="2200" dirty="0">
              <a:latin typeface="Calibri (Body)"/>
            </a:endParaRPr>
          </a:p>
          <a:p>
            <a:endParaRPr lang="en-US" sz="2200" b="1" dirty="0">
              <a:latin typeface="Calibri (Body)"/>
            </a:endParaRPr>
          </a:p>
        </p:txBody>
      </p:sp>
      <p:sp>
        <p:nvSpPr>
          <p:cNvPr id="4" name="Rectangle 8"/>
          <p:cNvSpPr/>
          <p:nvPr/>
        </p:nvSpPr>
        <p:spPr>
          <a:xfrm>
            <a:off x="713641" y="406875"/>
            <a:ext cx="10851941" cy="55399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en-GB" sz="3000" b="1" dirty="0">
                <a:latin typeface="Calisto MT" panose="02040603050505030304" pitchFamily="18" charset="0"/>
                <a:sym typeface="+mn-ea"/>
              </a:rPr>
              <a:t>Conditional Coding and </a:t>
            </a:r>
            <a:r>
              <a:rPr lang="en-US" altLang="en-GB" sz="3000" b="1" dirty="0" err="1">
                <a:latin typeface="Calisto MT" panose="02040603050505030304" pitchFamily="18" charset="0"/>
                <a:sym typeface="+mn-ea"/>
              </a:rPr>
              <a:t>SoI</a:t>
            </a:r>
            <a:endParaRPr lang="en-US" altLang="en-GB" sz="3000" b="1" dirty="0">
              <a:latin typeface="Calisto MT" panose="02040603050505030304" pitchFamily="18" charset="0"/>
            </a:endParaRPr>
          </a:p>
        </p:txBody>
      </p:sp>
      <p:sp>
        <p:nvSpPr>
          <p:cNvPr id="5" name="TextBox 17">
            <a:extLst>
              <a:ext uri="{FF2B5EF4-FFF2-40B4-BE49-F238E27FC236}">
                <a16:creationId xmlns:a16="http://schemas.microsoft.com/office/drawing/2014/main" id="{6F1148F9-2E73-554A-C9F5-57926009EC0B}"/>
              </a:ext>
            </a:extLst>
          </p:cNvPr>
          <p:cNvSpPr txBox="1"/>
          <p:nvPr/>
        </p:nvSpPr>
        <p:spPr>
          <a:xfrm>
            <a:off x="1758043" y="1909594"/>
            <a:ext cx="4472401" cy="4154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>
                <a:latin typeface="Calibri (Body)"/>
                <a:cs typeface="Cambria Math" panose="02040503050406030204" pitchFamily="18" charset="0"/>
              </a:rPr>
              <a:t>Average-case </a:t>
            </a:r>
            <a:r>
              <a:rPr lang="en-US" sz="2000" dirty="0">
                <a:solidFill>
                  <a:srgbClr val="C00000"/>
                </a:solidFill>
                <a:latin typeface="Calibri (Body)"/>
                <a:cs typeface="Cambria Math" panose="02040503050406030204" pitchFamily="18" charset="0"/>
              </a:rPr>
              <a:t>conditional coding </a:t>
            </a:r>
            <a:r>
              <a:rPr lang="en-US" sz="2000" dirty="0">
                <a:latin typeface="Calibri (Body)"/>
                <a:cs typeface="Cambria Math" panose="02040503050406030204" pitchFamily="18" charset="0"/>
              </a:rPr>
              <a:t>holds</a:t>
            </a:r>
          </a:p>
        </p:txBody>
      </p:sp>
      <p:sp>
        <p:nvSpPr>
          <p:cNvPr id="3" name="TextBox 17">
            <a:extLst>
              <a:ext uri="{FF2B5EF4-FFF2-40B4-BE49-F238E27FC236}">
                <a16:creationId xmlns:a16="http://schemas.microsoft.com/office/drawing/2014/main" id="{2EF494C3-717D-592C-B8E3-78E9E0535CE1}"/>
              </a:ext>
            </a:extLst>
          </p:cNvPr>
          <p:cNvSpPr txBox="1"/>
          <p:nvPr/>
        </p:nvSpPr>
        <p:spPr>
          <a:xfrm>
            <a:off x="7369097" y="1909594"/>
            <a:ext cx="2716517" cy="4154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>
                <a:solidFill>
                  <a:schemeClr val="tx1"/>
                </a:solidFill>
                <a:latin typeface="Calibri (Body)"/>
                <a:cs typeface="Cambria Math" panose="02040503050406030204" pitchFamily="18" charset="0"/>
              </a:rPr>
              <a:t>Average-case </a:t>
            </a:r>
            <a:r>
              <a:rPr lang="en-US" sz="2000" dirty="0" err="1">
                <a:solidFill>
                  <a:srgbClr val="0070C0"/>
                </a:solidFill>
                <a:latin typeface="Calibri (Body)"/>
                <a:cs typeface="Cambria Math" panose="02040503050406030204" pitchFamily="18" charset="0"/>
              </a:rPr>
              <a:t>SoI</a:t>
            </a:r>
            <a:r>
              <a:rPr lang="en-US" sz="2000" dirty="0">
                <a:solidFill>
                  <a:schemeClr val="tx1"/>
                </a:solidFill>
                <a:latin typeface="Calibri (Body)"/>
                <a:cs typeface="Cambria Math" panose="02040503050406030204" pitchFamily="18" charset="0"/>
              </a:rPr>
              <a:t> holds</a:t>
            </a: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0A00A843-B61D-7B53-0AE2-171825107BB8}"/>
              </a:ext>
            </a:extLst>
          </p:cNvPr>
          <p:cNvSpPr/>
          <p:nvPr/>
        </p:nvSpPr>
        <p:spPr>
          <a:xfrm>
            <a:off x="6440542" y="1986218"/>
            <a:ext cx="718457" cy="28889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39">
            <a:extLst>
              <a:ext uri="{FF2B5EF4-FFF2-40B4-BE49-F238E27FC236}">
                <a16:creationId xmlns:a16="http://schemas.microsoft.com/office/drawing/2014/main" id="{C2590ED6-9583-E068-CFE7-6477144A8E1A}"/>
              </a:ext>
            </a:extLst>
          </p:cNvPr>
          <p:cNvSpPr txBox="1"/>
          <p:nvPr/>
        </p:nvSpPr>
        <p:spPr>
          <a:xfrm>
            <a:off x="713641" y="2502063"/>
            <a:ext cx="99646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u="sng" dirty="0"/>
              <a:t>Proof</a:t>
            </a:r>
            <a:r>
              <a:rPr lang="en-US" sz="2100" b="1" dirty="0"/>
              <a:t>:</a:t>
            </a:r>
            <a:endParaRPr lang="en-US" sz="2100" dirty="0">
              <a:latin typeface="Calibri (Body)"/>
            </a:endParaRPr>
          </a:p>
          <a:p>
            <a:endParaRPr lang="en-US" sz="2100" b="1" dirty="0">
              <a:latin typeface="Calibri (Body)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9E2AE71-9069-5E40-039E-4D3149C0C208}"/>
                  </a:ext>
                </a:extLst>
              </p:cNvPr>
              <p:cNvSpPr txBox="1"/>
              <p:nvPr/>
            </p:nvSpPr>
            <p:spPr>
              <a:xfrm>
                <a:off x="1654097" y="3002612"/>
                <a:ext cx="6466646" cy="71468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Pr</m:t>
                          </m:r>
                        </m:e>
                        <m:lim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)∼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lim>
                      </m:limLow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p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K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poly</m:t>
                              </m:r>
                            </m:sup>
                          </m:sSup>
                          <m:d>
                            <m:dPr>
                              <m:endChr m:val="|"/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CA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)≲</m:t>
                          </m:r>
                          <m:func>
                            <m:funcPr>
                              <m:ctrlPr>
                                <a:rPr lang="en-CA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CA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CA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𝐷</m:t>
                                      </m:r>
                                      <m:d>
                                        <m:dPr>
                                          <m:endChr m:val="|"/>
                                          <m:ctrlPr>
                                            <a:rPr lang="en-US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</m:e>
                                      </m:d>
                                      <m:r>
                                        <a:rPr lang="en-US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en-US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  <m:r>
                                        <a:rPr lang="en-US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  <m:r>
                            <m:rPr>
                              <m:nor/>
                            </m:rPr>
                            <a:rPr lang="en-GB" dirty="0">
                              <a:solidFill>
                                <a:schemeClr val="tx1"/>
                              </a:solidFill>
                              <a:latin typeface="Calibri (Body)"/>
                            </a:rPr>
                            <m:t> </m:t>
                          </m:r>
                        </m:e>
                      </m:d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≥1−1/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p>
                    </m:oMath>
                  </m:oMathPara>
                </a14:m>
                <a:endParaRPr lang="en-GB" dirty="0">
                  <a:solidFill>
                    <a:schemeClr val="tx1"/>
                  </a:solidFill>
                  <a:latin typeface="Calibri (Body)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9E2AE71-9069-5E40-039E-4D3149C0C2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4097" y="3002612"/>
                <a:ext cx="6466646" cy="71468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EBDD2D4-64A3-F2D7-633B-581807D0F730}"/>
                  </a:ext>
                </a:extLst>
              </p:cNvPr>
              <p:cNvSpPr txBox="1"/>
              <p:nvPr/>
            </p:nvSpPr>
            <p:spPr>
              <a:xfrm>
                <a:off x="1654097" y="5466555"/>
                <a:ext cx="6515632" cy="50840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  <a:prstDash val="lgDash"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Pr</m:t>
                          </m:r>
                        </m:e>
                        <m:lim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)∼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lim>
                      </m:limLow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p</m:t>
                              </m:r>
                              <m:r>
                                <m:rPr>
                                  <m:sty m:val="p"/>
                                </m:rPr>
                                <a:rPr lang="en-CA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K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poly</m:t>
                              </m:r>
                            </m:sup>
                          </m:sSup>
                          <m:d>
                            <m:dPr>
                              <m:ctrlPr>
                                <a:rPr lang="en-CA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CA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CA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CA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≳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p</m:t>
                              </m:r>
                              <m:r>
                                <m:rPr>
                                  <m:sty m:val="p"/>
                                </m:rPr>
                                <a:rPr lang="en-CA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K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poly</m:t>
                              </m:r>
                            </m:sup>
                          </m:sSup>
                          <m:d>
                            <m:dPr>
                              <m:ctrlPr>
                                <a:rPr lang="en-CA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CA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p</m:t>
                              </m:r>
                              <m:r>
                                <m:rPr>
                                  <m:sty m:val="p"/>
                                </m:rPr>
                                <a:rPr lang="en-CA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K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poly</m:t>
                              </m:r>
                            </m:sup>
                          </m:sSup>
                          <m:d>
                            <m:dPr>
                              <m:ctrlPr>
                                <a:rPr lang="en-CA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 | 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</m:d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≥1−1/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p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EBDD2D4-64A3-F2D7-633B-581807D0F7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4097" y="5466555"/>
                <a:ext cx="6515632" cy="508409"/>
              </a:xfrm>
              <a:prstGeom prst="rect">
                <a:avLst/>
              </a:prstGeom>
              <a:blipFill>
                <a:blip r:embed="rId4"/>
                <a:stretch>
                  <a:fillRect b="-5882"/>
                </a:stretch>
              </a:blipFill>
              <a:ln>
                <a:solidFill>
                  <a:schemeClr val="tx1"/>
                </a:solidFill>
                <a:prstDash val="lgDash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659018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39">
            <a:extLst>
              <a:ext uri="{FF2B5EF4-FFF2-40B4-BE49-F238E27FC236}">
                <a16:creationId xmlns:a16="http://schemas.microsoft.com/office/drawing/2014/main" id="{F673A7DD-C89A-8A98-66E2-8F313CCF7F08}"/>
              </a:ext>
            </a:extLst>
          </p:cNvPr>
          <p:cNvSpPr txBox="1"/>
          <p:nvPr/>
        </p:nvSpPr>
        <p:spPr>
          <a:xfrm>
            <a:off x="713641" y="1347902"/>
            <a:ext cx="99646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u="sng" dirty="0"/>
              <a:t>Lemma</a:t>
            </a:r>
            <a:r>
              <a:rPr lang="en-US" sz="2100" b="1" dirty="0"/>
              <a:t>:</a:t>
            </a:r>
            <a:endParaRPr lang="en-US" sz="2100" dirty="0">
              <a:latin typeface="Calibri (Body)"/>
            </a:endParaRPr>
          </a:p>
          <a:p>
            <a:endParaRPr lang="en-US" sz="2100" b="1" dirty="0">
              <a:latin typeface="Calibri (Body)"/>
            </a:endParaRPr>
          </a:p>
        </p:txBody>
      </p:sp>
      <p:sp>
        <p:nvSpPr>
          <p:cNvPr id="4" name="Rectangle 8"/>
          <p:cNvSpPr/>
          <p:nvPr/>
        </p:nvSpPr>
        <p:spPr>
          <a:xfrm>
            <a:off x="713641" y="406875"/>
            <a:ext cx="10851941" cy="55399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en-GB" sz="3000" b="1" dirty="0">
                <a:latin typeface="Calisto MT" panose="02040603050505030304" pitchFamily="18" charset="0"/>
                <a:sym typeface="+mn-ea"/>
              </a:rPr>
              <a:t>Conditional Coding and </a:t>
            </a:r>
            <a:r>
              <a:rPr lang="en-US" altLang="en-GB" sz="3000" b="1" dirty="0" err="1">
                <a:latin typeface="Calisto MT" panose="02040603050505030304" pitchFamily="18" charset="0"/>
                <a:sym typeface="+mn-ea"/>
              </a:rPr>
              <a:t>SoI</a:t>
            </a:r>
            <a:endParaRPr lang="en-US" altLang="en-GB" sz="3000" b="1" dirty="0">
              <a:latin typeface="Calisto MT" panose="02040603050505030304" pitchFamily="18" charset="0"/>
            </a:endParaRPr>
          </a:p>
        </p:txBody>
      </p:sp>
      <p:sp>
        <p:nvSpPr>
          <p:cNvPr id="5" name="TextBox 17">
            <a:extLst>
              <a:ext uri="{FF2B5EF4-FFF2-40B4-BE49-F238E27FC236}">
                <a16:creationId xmlns:a16="http://schemas.microsoft.com/office/drawing/2014/main" id="{6F1148F9-2E73-554A-C9F5-57926009EC0B}"/>
              </a:ext>
            </a:extLst>
          </p:cNvPr>
          <p:cNvSpPr txBox="1"/>
          <p:nvPr/>
        </p:nvSpPr>
        <p:spPr>
          <a:xfrm>
            <a:off x="1758043" y="1909594"/>
            <a:ext cx="4472401" cy="4154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>
                <a:latin typeface="Calibri (Body)"/>
                <a:cs typeface="Cambria Math" panose="02040503050406030204" pitchFamily="18" charset="0"/>
              </a:rPr>
              <a:t>Average-case </a:t>
            </a:r>
            <a:r>
              <a:rPr lang="en-US" sz="2000" b="1" dirty="0">
                <a:latin typeface="Calibri (Body)"/>
                <a:cs typeface="Cambria Math" panose="02040503050406030204" pitchFamily="18" charset="0"/>
              </a:rPr>
              <a:t>conditional coding </a:t>
            </a:r>
            <a:r>
              <a:rPr lang="en-US" sz="2000" dirty="0">
                <a:latin typeface="Calibri (Body)"/>
                <a:cs typeface="Cambria Math" panose="02040503050406030204" pitchFamily="18" charset="0"/>
              </a:rPr>
              <a:t>holds</a:t>
            </a:r>
          </a:p>
        </p:txBody>
      </p:sp>
      <p:sp>
        <p:nvSpPr>
          <p:cNvPr id="3" name="TextBox 17">
            <a:extLst>
              <a:ext uri="{FF2B5EF4-FFF2-40B4-BE49-F238E27FC236}">
                <a16:creationId xmlns:a16="http://schemas.microsoft.com/office/drawing/2014/main" id="{2EF494C3-717D-592C-B8E3-78E9E0535CE1}"/>
              </a:ext>
            </a:extLst>
          </p:cNvPr>
          <p:cNvSpPr txBox="1"/>
          <p:nvPr/>
        </p:nvSpPr>
        <p:spPr>
          <a:xfrm>
            <a:off x="7369097" y="1909594"/>
            <a:ext cx="2716517" cy="4154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>
                <a:solidFill>
                  <a:schemeClr val="tx1"/>
                </a:solidFill>
                <a:latin typeface="Calibri (Body)"/>
                <a:cs typeface="Cambria Math" panose="02040503050406030204" pitchFamily="18" charset="0"/>
              </a:rPr>
              <a:t>Average-case </a:t>
            </a:r>
            <a:r>
              <a:rPr lang="en-US" sz="2000" b="1" dirty="0" err="1">
                <a:solidFill>
                  <a:schemeClr val="tx1"/>
                </a:solidFill>
                <a:latin typeface="Calibri (Body)"/>
                <a:cs typeface="Cambria Math" panose="02040503050406030204" pitchFamily="18" charset="0"/>
              </a:rPr>
              <a:t>SoI</a:t>
            </a:r>
            <a:r>
              <a:rPr lang="en-US" sz="2000" dirty="0">
                <a:solidFill>
                  <a:schemeClr val="tx1"/>
                </a:solidFill>
                <a:latin typeface="Calibri (Body)"/>
                <a:cs typeface="Cambria Math" panose="02040503050406030204" pitchFamily="18" charset="0"/>
              </a:rPr>
              <a:t> holds</a:t>
            </a: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0A00A843-B61D-7B53-0AE2-171825107BB8}"/>
              </a:ext>
            </a:extLst>
          </p:cNvPr>
          <p:cNvSpPr/>
          <p:nvPr/>
        </p:nvSpPr>
        <p:spPr>
          <a:xfrm>
            <a:off x="6440542" y="1986218"/>
            <a:ext cx="718457" cy="28889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39">
            <a:extLst>
              <a:ext uri="{FF2B5EF4-FFF2-40B4-BE49-F238E27FC236}">
                <a16:creationId xmlns:a16="http://schemas.microsoft.com/office/drawing/2014/main" id="{C2590ED6-9583-E068-CFE7-6477144A8E1A}"/>
              </a:ext>
            </a:extLst>
          </p:cNvPr>
          <p:cNvSpPr txBox="1"/>
          <p:nvPr/>
        </p:nvSpPr>
        <p:spPr>
          <a:xfrm>
            <a:off x="713641" y="2504417"/>
            <a:ext cx="99646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u="sng" dirty="0"/>
              <a:t>Proof</a:t>
            </a:r>
            <a:r>
              <a:rPr lang="en-US" sz="2100" b="1" dirty="0"/>
              <a:t>:</a:t>
            </a:r>
            <a:endParaRPr lang="en-US" sz="2100" dirty="0">
              <a:latin typeface="Calibri (Body)"/>
            </a:endParaRPr>
          </a:p>
          <a:p>
            <a:endParaRPr lang="en-US" sz="2100" b="1" dirty="0">
              <a:latin typeface="Calibri (Body)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9E2AE71-9069-5E40-039E-4D3149C0C208}"/>
                  </a:ext>
                </a:extLst>
              </p:cNvPr>
              <p:cNvSpPr txBox="1"/>
              <p:nvPr/>
            </p:nvSpPr>
            <p:spPr>
              <a:xfrm>
                <a:off x="1728106" y="3025755"/>
                <a:ext cx="4712436" cy="71468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p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K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poly</m:t>
                          </m:r>
                        </m:sup>
                      </m:sSup>
                      <m:d>
                        <m:dPr>
                          <m:endChr m:val="|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)≲</m:t>
                      </m:r>
                      <m:func>
                        <m:funcPr>
                          <m:ctrlPr>
                            <a:rPr lang="en-CA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CA" i="1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CA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  <m:d>
                                    <m:dPr>
                                      <m:endChr m:val="|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</m:e>
                                  </m:d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9E2AE71-9069-5E40-039E-4D3149C0C2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8106" y="3025755"/>
                <a:ext cx="4712436" cy="71468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1FDBEE9-E8F7-8E16-E457-E9A4F021B86A}"/>
                  </a:ext>
                </a:extLst>
              </p:cNvPr>
              <p:cNvSpPr txBox="1"/>
              <p:nvPr/>
            </p:nvSpPr>
            <p:spPr>
              <a:xfrm>
                <a:off x="1728106" y="2519806"/>
                <a:ext cx="188867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en-US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GB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1FDBEE9-E8F7-8E16-E457-E9A4F021B8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8106" y="2519806"/>
                <a:ext cx="1888672" cy="369332"/>
              </a:xfrm>
              <a:prstGeom prst="rect">
                <a:avLst/>
              </a:prstGeom>
              <a:blipFill>
                <a:blip r:embed="rId4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0753AAE-2DD9-CF45-3BB4-1CBF0D685A80}"/>
                  </a:ext>
                </a:extLst>
              </p:cNvPr>
              <p:cNvSpPr txBox="1"/>
              <p:nvPr/>
            </p:nvSpPr>
            <p:spPr>
              <a:xfrm>
                <a:off x="1717219" y="5670059"/>
                <a:ext cx="4723323" cy="38164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  <a:prstDash val="lgDash"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p</m:t>
                          </m:r>
                          <m:r>
                            <m:rPr>
                              <m:sty m:val="p"/>
                            </m:rPr>
                            <a:rPr lang="en-CA">
                              <a:latin typeface="Cambria Math" panose="02040503050406030204" pitchFamily="18" charset="0"/>
                            </a:rPr>
                            <m:t>K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poly</m:t>
                          </m:r>
                        </m:sup>
                      </m:sSup>
                      <m:d>
                        <m:dPr>
                          <m:ctrlPr>
                            <a:rPr lang="en-CA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CA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CA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≳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p</m:t>
                          </m:r>
                          <m:r>
                            <m:rPr>
                              <m:sty m:val="p"/>
                            </m:rPr>
                            <a:rPr lang="en-CA">
                              <a:latin typeface="Cambria Math" panose="02040503050406030204" pitchFamily="18" charset="0"/>
                            </a:rPr>
                            <m:t>K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poly</m:t>
                          </m:r>
                        </m:sup>
                      </m:sSup>
                      <m:d>
                        <m:dPr>
                          <m:ctrlPr>
                            <a:rPr lang="en-CA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CA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p</m:t>
                          </m:r>
                          <m:r>
                            <m:rPr>
                              <m:sty m:val="p"/>
                            </m:rPr>
                            <a:rPr lang="en-CA">
                              <a:latin typeface="Cambria Math" panose="02040503050406030204" pitchFamily="18" charset="0"/>
                            </a:rPr>
                            <m:t>K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poly</m:t>
                          </m:r>
                        </m:sup>
                      </m:sSup>
                      <m:d>
                        <m:dPr>
                          <m:ctrlPr>
                            <a:rPr lang="en-CA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|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0753AAE-2DD9-CF45-3BB4-1CBF0D685A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7219" y="5670059"/>
                <a:ext cx="4723323" cy="381643"/>
              </a:xfrm>
              <a:prstGeom prst="rect">
                <a:avLst/>
              </a:prstGeom>
              <a:blipFill>
                <a:blip r:embed="rId5"/>
                <a:stretch>
                  <a:fillRect b="-10769"/>
                </a:stretch>
              </a:blipFill>
              <a:ln>
                <a:solidFill>
                  <a:schemeClr val="tx1"/>
                </a:solidFill>
                <a:prstDash val="lgDash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556823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39">
            <a:extLst>
              <a:ext uri="{FF2B5EF4-FFF2-40B4-BE49-F238E27FC236}">
                <a16:creationId xmlns:a16="http://schemas.microsoft.com/office/drawing/2014/main" id="{F673A7DD-C89A-8A98-66E2-8F313CCF7F08}"/>
              </a:ext>
            </a:extLst>
          </p:cNvPr>
          <p:cNvSpPr txBox="1"/>
          <p:nvPr/>
        </p:nvSpPr>
        <p:spPr>
          <a:xfrm>
            <a:off x="713641" y="1347902"/>
            <a:ext cx="99646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u="sng" dirty="0"/>
              <a:t>Lemma</a:t>
            </a:r>
            <a:r>
              <a:rPr lang="en-US" sz="2100" b="1" dirty="0"/>
              <a:t>:</a:t>
            </a:r>
            <a:endParaRPr lang="en-US" sz="2100" dirty="0">
              <a:latin typeface="Calibri (Body)"/>
            </a:endParaRPr>
          </a:p>
          <a:p>
            <a:endParaRPr lang="en-US" sz="2100" b="1" dirty="0">
              <a:latin typeface="Calibri (Body)"/>
            </a:endParaRPr>
          </a:p>
        </p:txBody>
      </p:sp>
      <p:sp>
        <p:nvSpPr>
          <p:cNvPr id="4" name="Rectangle 8"/>
          <p:cNvSpPr/>
          <p:nvPr/>
        </p:nvSpPr>
        <p:spPr>
          <a:xfrm>
            <a:off x="713641" y="406875"/>
            <a:ext cx="10851941" cy="55399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en-GB" sz="3000" b="1" dirty="0">
                <a:latin typeface="Calisto MT" panose="02040603050505030304" pitchFamily="18" charset="0"/>
                <a:sym typeface="+mn-ea"/>
              </a:rPr>
              <a:t>Conditional Coding and </a:t>
            </a:r>
            <a:r>
              <a:rPr lang="en-US" altLang="en-GB" sz="3000" b="1" dirty="0" err="1">
                <a:latin typeface="Calisto MT" panose="02040603050505030304" pitchFamily="18" charset="0"/>
                <a:sym typeface="+mn-ea"/>
              </a:rPr>
              <a:t>SoI</a:t>
            </a:r>
            <a:endParaRPr lang="en-US" altLang="en-GB" sz="3000" b="1" dirty="0">
              <a:latin typeface="Calisto MT" panose="02040603050505030304" pitchFamily="18" charset="0"/>
            </a:endParaRPr>
          </a:p>
        </p:txBody>
      </p:sp>
      <p:sp>
        <p:nvSpPr>
          <p:cNvPr id="3" name="TextBox 17">
            <a:extLst>
              <a:ext uri="{FF2B5EF4-FFF2-40B4-BE49-F238E27FC236}">
                <a16:creationId xmlns:a16="http://schemas.microsoft.com/office/drawing/2014/main" id="{2EF494C3-717D-592C-B8E3-78E9E0535CE1}"/>
              </a:ext>
            </a:extLst>
          </p:cNvPr>
          <p:cNvSpPr txBox="1"/>
          <p:nvPr/>
        </p:nvSpPr>
        <p:spPr>
          <a:xfrm>
            <a:off x="7369097" y="1909594"/>
            <a:ext cx="2716517" cy="4154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>
                <a:solidFill>
                  <a:schemeClr val="tx1"/>
                </a:solidFill>
                <a:latin typeface="Calibri (Body)"/>
                <a:cs typeface="Cambria Math" panose="02040503050406030204" pitchFamily="18" charset="0"/>
              </a:rPr>
              <a:t>Average-case </a:t>
            </a:r>
            <a:r>
              <a:rPr lang="en-US" sz="2000" b="1" dirty="0" err="1">
                <a:solidFill>
                  <a:schemeClr val="tx1"/>
                </a:solidFill>
                <a:latin typeface="Calibri (Body)"/>
                <a:cs typeface="Cambria Math" panose="02040503050406030204" pitchFamily="18" charset="0"/>
              </a:rPr>
              <a:t>SoI</a:t>
            </a:r>
            <a:r>
              <a:rPr lang="en-US" sz="2000" dirty="0">
                <a:solidFill>
                  <a:schemeClr val="tx1"/>
                </a:solidFill>
                <a:latin typeface="Calibri (Body)"/>
                <a:cs typeface="Cambria Math" panose="02040503050406030204" pitchFamily="18" charset="0"/>
              </a:rPr>
              <a:t> holds</a:t>
            </a: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0A00A843-B61D-7B53-0AE2-171825107BB8}"/>
              </a:ext>
            </a:extLst>
          </p:cNvPr>
          <p:cNvSpPr/>
          <p:nvPr/>
        </p:nvSpPr>
        <p:spPr>
          <a:xfrm>
            <a:off x="6440542" y="1986218"/>
            <a:ext cx="718457" cy="28889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39">
            <a:extLst>
              <a:ext uri="{FF2B5EF4-FFF2-40B4-BE49-F238E27FC236}">
                <a16:creationId xmlns:a16="http://schemas.microsoft.com/office/drawing/2014/main" id="{C2590ED6-9583-E068-CFE7-6477144A8E1A}"/>
              </a:ext>
            </a:extLst>
          </p:cNvPr>
          <p:cNvSpPr txBox="1"/>
          <p:nvPr/>
        </p:nvSpPr>
        <p:spPr>
          <a:xfrm>
            <a:off x="713641" y="2502063"/>
            <a:ext cx="99646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u="sng" dirty="0"/>
              <a:t>Proof</a:t>
            </a:r>
            <a:r>
              <a:rPr lang="en-US" sz="2100" b="1" dirty="0"/>
              <a:t>:</a:t>
            </a:r>
            <a:endParaRPr lang="en-US" sz="2100" dirty="0">
              <a:latin typeface="Calibri (Body)"/>
            </a:endParaRPr>
          </a:p>
          <a:p>
            <a:endParaRPr lang="en-US" sz="2100" b="1" dirty="0">
              <a:latin typeface="Calibri (Body)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9E2AE71-9069-5E40-039E-4D3149C0C208}"/>
                  </a:ext>
                </a:extLst>
              </p:cNvPr>
              <p:cNvSpPr txBox="1"/>
              <p:nvPr/>
            </p:nvSpPr>
            <p:spPr>
              <a:xfrm>
                <a:off x="1728106" y="3025755"/>
                <a:ext cx="4712436" cy="71468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K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poly</m:t>
                          </m:r>
                        </m:sup>
                      </m:sSup>
                      <m:d>
                        <m:dPr>
                          <m:endChr m:val="|"/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)≲</m:t>
                      </m:r>
                      <m:func>
                        <m:funcPr>
                          <m:ctrlPr>
                            <a:rPr lang="en-CA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CA" i="1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CA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  <m:d>
                                    <m:dPr>
                                      <m:endChr m:val="|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</m:e>
                                  </m:d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9E2AE71-9069-5E40-039E-4D3149C0C2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8106" y="3025755"/>
                <a:ext cx="4712436" cy="71468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1FDBEE9-E8F7-8E16-E457-E9A4F021B86A}"/>
                  </a:ext>
                </a:extLst>
              </p:cNvPr>
              <p:cNvSpPr txBox="1"/>
              <p:nvPr/>
            </p:nvSpPr>
            <p:spPr>
              <a:xfrm>
                <a:off x="1728106" y="2519806"/>
                <a:ext cx="188867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en-US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GB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1FDBEE9-E8F7-8E16-E457-E9A4F021B8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8106" y="2519806"/>
                <a:ext cx="1888672" cy="369332"/>
              </a:xfrm>
              <a:prstGeom prst="rect">
                <a:avLst/>
              </a:prstGeom>
              <a:blipFill>
                <a:blip r:embed="rId4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B18BDA3-6BAC-512D-F88A-1F831675846A}"/>
                  </a:ext>
                </a:extLst>
              </p:cNvPr>
              <p:cNvSpPr txBox="1"/>
              <p:nvPr/>
            </p:nvSpPr>
            <p:spPr>
              <a:xfrm>
                <a:off x="1717219" y="5670059"/>
                <a:ext cx="4723323" cy="38164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  <a:prstDash val="lgDash"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p</m:t>
                          </m:r>
                          <m:r>
                            <m:rPr>
                              <m:sty m:val="p"/>
                            </m:rPr>
                            <a:rPr lang="en-CA">
                              <a:latin typeface="Cambria Math" panose="02040503050406030204" pitchFamily="18" charset="0"/>
                            </a:rPr>
                            <m:t>K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poly</m:t>
                          </m:r>
                        </m:sup>
                      </m:sSup>
                      <m:d>
                        <m:dPr>
                          <m:ctrlPr>
                            <a:rPr lang="en-CA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CA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CA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≳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p</m:t>
                          </m:r>
                          <m:r>
                            <m:rPr>
                              <m:sty m:val="p"/>
                            </m:rPr>
                            <a:rPr lang="en-CA">
                              <a:latin typeface="Cambria Math" panose="02040503050406030204" pitchFamily="18" charset="0"/>
                            </a:rPr>
                            <m:t>K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poly</m:t>
                          </m:r>
                        </m:sup>
                      </m:sSup>
                      <m:d>
                        <m:dPr>
                          <m:ctrlPr>
                            <a:rPr lang="en-CA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CA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p</m:t>
                          </m:r>
                          <m:r>
                            <m:rPr>
                              <m:sty m:val="p"/>
                            </m:rPr>
                            <a:rPr lang="en-CA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K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poly</m:t>
                          </m:r>
                        </m:sup>
                      </m:sSup>
                      <m:d>
                        <m:dPr>
                          <m:ctrlPr>
                            <a:rPr lang="en-CA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| </m:t>
                          </m:r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B18BDA3-6BAC-512D-F88A-1F83167584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7219" y="5670059"/>
                <a:ext cx="4723323" cy="381643"/>
              </a:xfrm>
              <a:prstGeom prst="rect">
                <a:avLst/>
              </a:prstGeom>
              <a:blipFill>
                <a:blip r:embed="rId5"/>
                <a:stretch>
                  <a:fillRect b="-10769"/>
                </a:stretch>
              </a:blipFill>
              <a:ln>
                <a:solidFill>
                  <a:schemeClr val="tx1"/>
                </a:solidFill>
                <a:prstDash val="lgDash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17">
            <a:extLst>
              <a:ext uri="{FF2B5EF4-FFF2-40B4-BE49-F238E27FC236}">
                <a16:creationId xmlns:a16="http://schemas.microsoft.com/office/drawing/2014/main" id="{796D2496-EF9F-9324-A094-26574091F8CD}"/>
              </a:ext>
            </a:extLst>
          </p:cNvPr>
          <p:cNvSpPr txBox="1"/>
          <p:nvPr/>
        </p:nvSpPr>
        <p:spPr>
          <a:xfrm>
            <a:off x="1758043" y="1909594"/>
            <a:ext cx="4472401" cy="4154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>
                <a:latin typeface="Calibri (Body)"/>
                <a:cs typeface="Cambria Math" panose="02040503050406030204" pitchFamily="18" charset="0"/>
              </a:rPr>
              <a:t>Average-case </a:t>
            </a:r>
            <a:r>
              <a:rPr lang="en-US" sz="2000" b="1" dirty="0">
                <a:latin typeface="Calibri (Body)"/>
                <a:cs typeface="Cambria Math" panose="02040503050406030204" pitchFamily="18" charset="0"/>
              </a:rPr>
              <a:t>conditional coding </a:t>
            </a:r>
            <a:r>
              <a:rPr lang="en-US" sz="2000" dirty="0">
                <a:latin typeface="Calibri (Body)"/>
                <a:cs typeface="Cambria Math" panose="02040503050406030204" pitchFamily="18" charset="0"/>
              </a:rPr>
              <a:t>holds</a:t>
            </a:r>
          </a:p>
        </p:txBody>
      </p:sp>
    </p:spTree>
    <p:extLst>
      <p:ext uri="{BB962C8B-B14F-4D97-AF65-F5344CB8AC3E}">
        <p14:creationId xmlns:p14="http://schemas.microsoft.com/office/powerpoint/2010/main" val="180099504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39">
            <a:extLst>
              <a:ext uri="{FF2B5EF4-FFF2-40B4-BE49-F238E27FC236}">
                <a16:creationId xmlns:a16="http://schemas.microsoft.com/office/drawing/2014/main" id="{F673A7DD-C89A-8A98-66E2-8F313CCF7F08}"/>
              </a:ext>
            </a:extLst>
          </p:cNvPr>
          <p:cNvSpPr txBox="1"/>
          <p:nvPr/>
        </p:nvSpPr>
        <p:spPr>
          <a:xfrm>
            <a:off x="713641" y="1347902"/>
            <a:ext cx="99646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u="sng" dirty="0"/>
              <a:t>Lemma</a:t>
            </a:r>
            <a:r>
              <a:rPr lang="en-US" sz="2100" b="1" dirty="0"/>
              <a:t>:</a:t>
            </a:r>
            <a:endParaRPr lang="en-US" sz="2100" dirty="0">
              <a:latin typeface="Calibri (Body)"/>
            </a:endParaRPr>
          </a:p>
          <a:p>
            <a:endParaRPr lang="en-US" sz="2100" b="1" dirty="0">
              <a:latin typeface="Calibri (Body)"/>
            </a:endParaRPr>
          </a:p>
        </p:txBody>
      </p:sp>
      <p:sp>
        <p:nvSpPr>
          <p:cNvPr id="4" name="Rectangle 8"/>
          <p:cNvSpPr/>
          <p:nvPr/>
        </p:nvSpPr>
        <p:spPr>
          <a:xfrm>
            <a:off x="713641" y="406875"/>
            <a:ext cx="10851941" cy="55399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en-GB" sz="3000" b="1" dirty="0">
                <a:latin typeface="Calisto MT" panose="02040603050505030304" pitchFamily="18" charset="0"/>
                <a:sym typeface="+mn-ea"/>
              </a:rPr>
              <a:t>Conditional Coding and </a:t>
            </a:r>
            <a:r>
              <a:rPr lang="en-US" altLang="en-GB" sz="3000" b="1" dirty="0" err="1">
                <a:latin typeface="Calisto MT" panose="02040603050505030304" pitchFamily="18" charset="0"/>
                <a:sym typeface="+mn-ea"/>
              </a:rPr>
              <a:t>SoI</a:t>
            </a:r>
            <a:endParaRPr lang="en-US" altLang="en-GB" sz="3000" b="1" dirty="0">
              <a:latin typeface="Calisto MT" panose="02040603050505030304" pitchFamily="18" charset="0"/>
            </a:endParaRPr>
          </a:p>
        </p:txBody>
      </p:sp>
      <p:sp>
        <p:nvSpPr>
          <p:cNvPr id="5" name="TextBox 17">
            <a:extLst>
              <a:ext uri="{FF2B5EF4-FFF2-40B4-BE49-F238E27FC236}">
                <a16:creationId xmlns:a16="http://schemas.microsoft.com/office/drawing/2014/main" id="{6F1148F9-2E73-554A-C9F5-57926009EC0B}"/>
              </a:ext>
            </a:extLst>
          </p:cNvPr>
          <p:cNvSpPr txBox="1"/>
          <p:nvPr/>
        </p:nvSpPr>
        <p:spPr>
          <a:xfrm>
            <a:off x="1758043" y="1909594"/>
            <a:ext cx="4472401" cy="4154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>
                <a:latin typeface="Calibri (Body)"/>
                <a:cs typeface="Cambria Math" panose="02040503050406030204" pitchFamily="18" charset="0"/>
              </a:rPr>
              <a:t>Average-case </a:t>
            </a:r>
            <a:r>
              <a:rPr lang="en-US" sz="2000" b="1" dirty="0">
                <a:latin typeface="Calibri (Body)"/>
                <a:cs typeface="Cambria Math" panose="02040503050406030204" pitchFamily="18" charset="0"/>
              </a:rPr>
              <a:t>conditional coding </a:t>
            </a:r>
            <a:r>
              <a:rPr lang="en-US" sz="2000" dirty="0">
                <a:latin typeface="Calibri (Body)"/>
                <a:cs typeface="Cambria Math" panose="02040503050406030204" pitchFamily="18" charset="0"/>
              </a:rPr>
              <a:t>holds</a:t>
            </a:r>
          </a:p>
        </p:txBody>
      </p:sp>
      <p:sp>
        <p:nvSpPr>
          <p:cNvPr id="3" name="TextBox 17">
            <a:extLst>
              <a:ext uri="{FF2B5EF4-FFF2-40B4-BE49-F238E27FC236}">
                <a16:creationId xmlns:a16="http://schemas.microsoft.com/office/drawing/2014/main" id="{2EF494C3-717D-592C-B8E3-78E9E0535CE1}"/>
              </a:ext>
            </a:extLst>
          </p:cNvPr>
          <p:cNvSpPr txBox="1"/>
          <p:nvPr/>
        </p:nvSpPr>
        <p:spPr>
          <a:xfrm>
            <a:off x="7369097" y="1909594"/>
            <a:ext cx="2716517" cy="4154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>
                <a:solidFill>
                  <a:schemeClr val="tx1"/>
                </a:solidFill>
                <a:latin typeface="Calibri (Body)"/>
                <a:cs typeface="Cambria Math" panose="02040503050406030204" pitchFamily="18" charset="0"/>
              </a:rPr>
              <a:t>Average-case </a:t>
            </a:r>
            <a:r>
              <a:rPr lang="en-US" sz="2000" b="1" dirty="0" err="1">
                <a:solidFill>
                  <a:schemeClr val="tx1"/>
                </a:solidFill>
                <a:latin typeface="Calibri (Body)"/>
                <a:cs typeface="Cambria Math" panose="02040503050406030204" pitchFamily="18" charset="0"/>
              </a:rPr>
              <a:t>SoI</a:t>
            </a:r>
            <a:r>
              <a:rPr lang="en-US" sz="2000" dirty="0">
                <a:solidFill>
                  <a:schemeClr val="tx1"/>
                </a:solidFill>
                <a:latin typeface="Calibri (Body)"/>
                <a:cs typeface="Cambria Math" panose="02040503050406030204" pitchFamily="18" charset="0"/>
              </a:rPr>
              <a:t> holds</a:t>
            </a: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0A00A843-B61D-7B53-0AE2-171825107BB8}"/>
              </a:ext>
            </a:extLst>
          </p:cNvPr>
          <p:cNvSpPr/>
          <p:nvPr/>
        </p:nvSpPr>
        <p:spPr>
          <a:xfrm>
            <a:off x="6440542" y="1986218"/>
            <a:ext cx="718457" cy="28889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39">
            <a:extLst>
              <a:ext uri="{FF2B5EF4-FFF2-40B4-BE49-F238E27FC236}">
                <a16:creationId xmlns:a16="http://schemas.microsoft.com/office/drawing/2014/main" id="{C2590ED6-9583-E068-CFE7-6477144A8E1A}"/>
              </a:ext>
            </a:extLst>
          </p:cNvPr>
          <p:cNvSpPr txBox="1"/>
          <p:nvPr/>
        </p:nvSpPr>
        <p:spPr>
          <a:xfrm>
            <a:off x="713641" y="2502063"/>
            <a:ext cx="99646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u="sng" dirty="0"/>
              <a:t>Proof</a:t>
            </a:r>
            <a:r>
              <a:rPr lang="en-US" sz="2100" b="1" dirty="0"/>
              <a:t>:</a:t>
            </a:r>
            <a:endParaRPr lang="en-US" sz="2100" dirty="0">
              <a:latin typeface="Calibri (Body)"/>
            </a:endParaRPr>
          </a:p>
          <a:p>
            <a:endParaRPr lang="en-US" sz="2100" b="1" dirty="0">
              <a:latin typeface="Calibri (Body)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9E2AE71-9069-5E40-039E-4D3149C0C208}"/>
                  </a:ext>
                </a:extLst>
              </p:cNvPr>
              <p:cNvSpPr txBox="1"/>
              <p:nvPr/>
            </p:nvSpPr>
            <p:spPr>
              <a:xfrm>
                <a:off x="1728106" y="3025755"/>
                <a:ext cx="4712436" cy="71468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K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poly</m:t>
                          </m:r>
                        </m:sup>
                      </m:sSup>
                      <m:d>
                        <m:dPr>
                          <m:endChr m:val="|"/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)≲</m:t>
                      </m:r>
                      <m:func>
                        <m:funcPr>
                          <m:ctrlPr>
                            <a:rPr lang="en-CA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CA" i="1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CA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  <m:d>
                                    <m:dPr>
                                      <m:endChr m:val="|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</m:e>
                                  </m:d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9E2AE71-9069-5E40-039E-4D3149C0C2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8106" y="3025755"/>
                <a:ext cx="4712436" cy="71468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1FDBEE9-E8F7-8E16-E457-E9A4F021B86A}"/>
                  </a:ext>
                </a:extLst>
              </p:cNvPr>
              <p:cNvSpPr txBox="1"/>
              <p:nvPr/>
            </p:nvSpPr>
            <p:spPr>
              <a:xfrm>
                <a:off x="1728106" y="2519806"/>
                <a:ext cx="188867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en-US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GB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1FDBEE9-E8F7-8E16-E457-E9A4F021B8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8106" y="2519806"/>
                <a:ext cx="1888672" cy="369332"/>
              </a:xfrm>
              <a:prstGeom prst="rect">
                <a:avLst/>
              </a:prstGeom>
              <a:blipFill>
                <a:blip r:embed="rId4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2076563-F8F4-1E5B-D1D1-C9391B4ED3EB}"/>
                  </a:ext>
                </a:extLst>
              </p:cNvPr>
              <p:cNvSpPr txBox="1"/>
              <p:nvPr/>
            </p:nvSpPr>
            <p:spPr>
              <a:xfrm>
                <a:off x="1717220" y="5670059"/>
                <a:ext cx="4723316" cy="38164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  <a:prstDash val="lgDash"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p</m:t>
                          </m:r>
                          <m:r>
                            <m:rPr>
                              <m:sty m:val="p"/>
                            </m:rPr>
                            <a:rPr lang="en-CA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K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poly</m:t>
                          </m:r>
                        </m:sup>
                      </m:sSup>
                      <m:d>
                        <m:dPr>
                          <m:ctrlPr>
                            <a:rPr lang="en-CA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| </m:t>
                          </m:r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≲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p</m:t>
                          </m:r>
                          <m:r>
                            <m:rPr>
                              <m:sty m:val="p"/>
                            </m:rPr>
                            <a:rPr lang="en-CA">
                              <a:latin typeface="Cambria Math" panose="02040503050406030204" pitchFamily="18" charset="0"/>
                            </a:rPr>
                            <m:t>K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poly</m:t>
                          </m:r>
                        </m:sup>
                      </m:sSup>
                      <m:d>
                        <m:dPr>
                          <m:ctrlPr>
                            <a:rPr lang="en-CA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CA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CA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p</m:t>
                          </m:r>
                          <m:r>
                            <m:rPr>
                              <m:sty m:val="p"/>
                            </m:rPr>
                            <a:rPr lang="en-CA">
                              <a:latin typeface="Cambria Math" panose="02040503050406030204" pitchFamily="18" charset="0"/>
                            </a:rPr>
                            <m:t>K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poly</m:t>
                          </m:r>
                        </m:sup>
                      </m:sSup>
                      <m:d>
                        <m:dPr>
                          <m:ctrlPr>
                            <a:rPr lang="en-CA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2076563-F8F4-1E5B-D1D1-C9391B4ED3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7220" y="5670059"/>
                <a:ext cx="4723316" cy="381643"/>
              </a:xfrm>
              <a:prstGeom prst="rect">
                <a:avLst/>
              </a:prstGeom>
              <a:blipFill>
                <a:blip r:embed="rId5"/>
                <a:stretch>
                  <a:fillRect b="-10769"/>
                </a:stretch>
              </a:blipFill>
              <a:ln>
                <a:solidFill>
                  <a:schemeClr val="tx1"/>
                </a:solidFill>
                <a:prstDash val="lgDash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236325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39">
            <a:extLst>
              <a:ext uri="{FF2B5EF4-FFF2-40B4-BE49-F238E27FC236}">
                <a16:creationId xmlns:a16="http://schemas.microsoft.com/office/drawing/2014/main" id="{F673A7DD-C89A-8A98-66E2-8F313CCF7F08}"/>
              </a:ext>
            </a:extLst>
          </p:cNvPr>
          <p:cNvSpPr txBox="1"/>
          <p:nvPr/>
        </p:nvSpPr>
        <p:spPr>
          <a:xfrm>
            <a:off x="713641" y="1347902"/>
            <a:ext cx="99646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u="sng" dirty="0"/>
              <a:t>Lemma</a:t>
            </a:r>
            <a:r>
              <a:rPr lang="en-US" sz="2100" b="1" dirty="0"/>
              <a:t>:</a:t>
            </a:r>
            <a:endParaRPr lang="en-US" sz="2100" dirty="0">
              <a:latin typeface="Calibri (Body)"/>
            </a:endParaRPr>
          </a:p>
          <a:p>
            <a:endParaRPr lang="en-US" sz="2100" b="1" dirty="0">
              <a:latin typeface="Calibri (Body)"/>
            </a:endParaRPr>
          </a:p>
        </p:txBody>
      </p:sp>
      <p:sp>
        <p:nvSpPr>
          <p:cNvPr id="4" name="Rectangle 8"/>
          <p:cNvSpPr/>
          <p:nvPr/>
        </p:nvSpPr>
        <p:spPr>
          <a:xfrm>
            <a:off x="713641" y="406875"/>
            <a:ext cx="10851941" cy="55399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en-GB" sz="3000" b="1" dirty="0">
                <a:latin typeface="Calisto MT" panose="02040603050505030304" pitchFamily="18" charset="0"/>
                <a:sym typeface="+mn-ea"/>
              </a:rPr>
              <a:t>Conditional Coding and </a:t>
            </a:r>
            <a:r>
              <a:rPr lang="en-US" altLang="en-GB" sz="3000" b="1" dirty="0" err="1">
                <a:latin typeface="Calisto MT" panose="02040603050505030304" pitchFamily="18" charset="0"/>
                <a:sym typeface="+mn-ea"/>
              </a:rPr>
              <a:t>SoI</a:t>
            </a:r>
            <a:endParaRPr lang="en-US" altLang="en-GB" sz="3000" b="1" dirty="0">
              <a:latin typeface="Calisto MT" panose="02040603050505030304" pitchFamily="18" charset="0"/>
            </a:endParaRPr>
          </a:p>
        </p:txBody>
      </p:sp>
      <p:sp>
        <p:nvSpPr>
          <p:cNvPr id="5" name="TextBox 17">
            <a:extLst>
              <a:ext uri="{FF2B5EF4-FFF2-40B4-BE49-F238E27FC236}">
                <a16:creationId xmlns:a16="http://schemas.microsoft.com/office/drawing/2014/main" id="{6F1148F9-2E73-554A-C9F5-57926009EC0B}"/>
              </a:ext>
            </a:extLst>
          </p:cNvPr>
          <p:cNvSpPr txBox="1"/>
          <p:nvPr/>
        </p:nvSpPr>
        <p:spPr>
          <a:xfrm>
            <a:off x="1758043" y="1909594"/>
            <a:ext cx="4472401" cy="4154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>
                <a:latin typeface="Calibri (Body)"/>
                <a:cs typeface="Cambria Math" panose="02040503050406030204" pitchFamily="18" charset="0"/>
              </a:rPr>
              <a:t>Average-case </a:t>
            </a:r>
            <a:r>
              <a:rPr lang="en-US" sz="2000" b="1" dirty="0">
                <a:latin typeface="Calibri (Body)"/>
                <a:cs typeface="Cambria Math" panose="02040503050406030204" pitchFamily="18" charset="0"/>
              </a:rPr>
              <a:t>conditional coding </a:t>
            </a:r>
            <a:r>
              <a:rPr lang="en-US" sz="2000" dirty="0">
                <a:latin typeface="Calibri (Body)"/>
                <a:cs typeface="Cambria Math" panose="02040503050406030204" pitchFamily="18" charset="0"/>
              </a:rPr>
              <a:t>holds</a:t>
            </a:r>
          </a:p>
        </p:txBody>
      </p:sp>
      <p:sp>
        <p:nvSpPr>
          <p:cNvPr id="3" name="TextBox 17">
            <a:extLst>
              <a:ext uri="{FF2B5EF4-FFF2-40B4-BE49-F238E27FC236}">
                <a16:creationId xmlns:a16="http://schemas.microsoft.com/office/drawing/2014/main" id="{2EF494C3-717D-592C-B8E3-78E9E0535CE1}"/>
              </a:ext>
            </a:extLst>
          </p:cNvPr>
          <p:cNvSpPr txBox="1"/>
          <p:nvPr/>
        </p:nvSpPr>
        <p:spPr>
          <a:xfrm>
            <a:off x="7369097" y="1909594"/>
            <a:ext cx="2716517" cy="4154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>
                <a:solidFill>
                  <a:schemeClr val="tx1"/>
                </a:solidFill>
                <a:latin typeface="Calibri (Body)"/>
                <a:cs typeface="Cambria Math" panose="02040503050406030204" pitchFamily="18" charset="0"/>
              </a:rPr>
              <a:t>Average-case </a:t>
            </a:r>
            <a:r>
              <a:rPr lang="en-US" sz="2000" b="1" dirty="0" err="1">
                <a:solidFill>
                  <a:schemeClr val="tx1"/>
                </a:solidFill>
                <a:latin typeface="Calibri (Body)"/>
                <a:cs typeface="Cambria Math" panose="02040503050406030204" pitchFamily="18" charset="0"/>
              </a:rPr>
              <a:t>SoI</a:t>
            </a:r>
            <a:r>
              <a:rPr lang="en-US" sz="2000" dirty="0">
                <a:solidFill>
                  <a:schemeClr val="tx1"/>
                </a:solidFill>
                <a:latin typeface="Calibri (Body)"/>
                <a:cs typeface="Cambria Math" panose="02040503050406030204" pitchFamily="18" charset="0"/>
              </a:rPr>
              <a:t> holds</a:t>
            </a: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0A00A843-B61D-7B53-0AE2-171825107BB8}"/>
              </a:ext>
            </a:extLst>
          </p:cNvPr>
          <p:cNvSpPr/>
          <p:nvPr/>
        </p:nvSpPr>
        <p:spPr>
          <a:xfrm>
            <a:off x="6440542" y="1986218"/>
            <a:ext cx="718457" cy="28889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39">
            <a:extLst>
              <a:ext uri="{FF2B5EF4-FFF2-40B4-BE49-F238E27FC236}">
                <a16:creationId xmlns:a16="http://schemas.microsoft.com/office/drawing/2014/main" id="{C2590ED6-9583-E068-CFE7-6477144A8E1A}"/>
              </a:ext>
            </a:extLst>
          </p:cNvPr>
          <p:cNvSpPr txBox="1"/>
          <p:nvPr/>
        </p:nvSpPr>
        <p:spPr>
          <a:xfrm>
            <a:off x="713641" y="2502063"/>
            <a:ext cx="99646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u="sng" dirty="0"/>
              <a:t>Proof</a:t>
            </a:r>
            <a:r>
              <a:rPr lang="en-US" sz="2100" b="1" dirty="0"/>
              <a:t>:</a:t>
            </a:r>
            <a:endParaRPr lang="en-US" sz="2100" dirty="0">
              <a:latin typeface="Calibri (Body)"/>
            </a:endParaRPr>
          </a:p>
          <a:p>
            <a:endParaRPr lang="en-US" sz="2100" b="1" dirty="0">
              <a:latin typeface="Calibri (Body)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9E2AE71-9069-5E40-039E-4D3149C0C208}"/>
                  </a:ext>
                </a:extLst>
              </p:cNvPr>
              <p:cNvSpPr txBox="1"/>
              <p:nvPr/>
            </p:nvSpPr>
            <p:spPr>
              <a:xfrm>
                <a:off x="1728106" y="3025755"/>
                <a:ext cx="4712436" cy="71468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p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K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poly</m:t>
                          </m:r>
                        </m:sup>
                      </m:sSup>
                      <m:d>
                        <m:dPr>
                          <m:endChr m:val="|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)≲</m:t>
                      </m:r>
                      <m:func>
                        <m:funcPr>
                          <m:ctrlPr>
                            <a:rPr lang="en-CA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CA" i="1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CA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  <m:d>
                                    <m:dPr>
                                      <m:endChr m:val="|"/>
                                      <m:ctrlPr>
                                        <a:rPr lang="en-US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</m:e>
                                  </m:d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9E2AE71-9069-5E40-039E-4D3149C0C2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8106" y="3025755"/>
                <a:ext cx="4712436" cy="71468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1FDBEE9-E8F7-8E16-E457-E9A4F021B86A}"/>
                  </a:ext>
                </a:extLst>
              </p:cNvPr>
              <p:cNvSpPr txBox="1"/>
              <p:nvPr/>
            </p:nvSpPr>
            <p:spPr>
              <a:xfrm>
                <a:off x="1728106" y="2519806"/>
                <a:ext cx="188867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GB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1FDBEE9-E8F7-8E16-E457-E9A4F021B8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8106" y="2519806"/>
                <a:ext cx="1888672" cy="369332"/>
              </a:xfrm>
              <a:prstGeom prst="rect">
                <a:avLst/>
              </a:prstGeom>
              <a:blipFill>
                <a:blip r:embed="rId4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3536086-AB70-7E45-CC48-BD80F60F5DE0}"/>
                  </a:ext>
                </a:extLst>
              </p:cNvPr>
              <p:cNvSpPr txBox="1"/>
              <p:nvPr/>
            </p:nvSpPr>
            <p:spPr>
              <a:xfrm>
                <a:off x="1728106" y="3853926"/>
                <a:ext cx="4712436" cy="80823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mtClean="0">
                          <a:latin typeface="Cambria Math" panose="02040503050406030204" pitchFamily="18" charset="0"/>
                        </a:rPr>
                        <m:t>p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K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poly</m:t>
                          </m:r>
                        </m:sup>
                      </m:sSup>
                      <m:d>
                        <m:dPr>
                          <m:endChr m:val="|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)≲</m:t>
                      </m:r>
                      <m:func>
                        <m:funcPr>
                          <m:ctrlPr>
                            <a:rPr lang="en-CA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CA" i="1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CA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𝐷</m:t>
                                      </m:r>
                                    </m:e>
                                    <m:sup>
                                      <m:d>
                                        <m:dPr>
                                          <m:ctrlPr>
                                            <a:rPr lang="en-US" b="0" i="1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e>
                                      </m:d>
                                    </m:sup>
                                  </m:sSup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num>
                                <m:den>
                                  <m:r>
                                    <a:rPr lang="en-US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3536086-AB70-7E45-CC48-BD80F60F5D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8106" y="3853926"/>
                <a:ext cx="4712436" cy="80823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954A369-9A89-F1F8-C6BB-109F892A56B9}"/>
                  </a:ext>
                </a:extLst>
              </p:cNvPr>
              <p:cNvSpPr txBox="1"/>
              <p:nvPr/>
            </p:nvSpPr>
            <p:spPr>
              <a:xfrm>
                <a:off x="6890657" y="4080430"/>
                <a:ext cx="3866561" cy="4909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600" dirty="0"/>
                  <a:t>Because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endChr m:val="|"/>
                        <m:ctrlPr>
                          <a:rPr lang="en-US" sz="1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sz="16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6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  <m:d>
                          <m:dPr>
                            <m:ctrlPr>
                              <a:rPr lang="en-US" sz="16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16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6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num>
                      <m:den>
                        <m:sSup>
                          <m:sSupPr>
                            <m:ctrlPr>
                              <a:rPr lang="en-US" sz="1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16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6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d>
                          </m:sup>
                        </m:sSup>
                        <m:r>
                          <a:rPr lang="en-US" sz="1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1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endParaRPr lang="en-GB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954A369-9A89-F1F8-C6BB-109F892A56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0657" y="4080430"/>
                <a:ext cx="3866561" cy="490968"/>
              </a:xfrm>
              <a:prstGeom prst="rect">
                <a:avLst/>
              </a:prstGeom>
              <a:blipFill>
                <a:blip r:embed="rId6"/>
                <a:stretch>
                  <a:fillRect l="-787" b="-37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6419273-0032-1503-8AEE-79C33A988BDD}"/>
                  </a:ext>
                </a:extLst>
              </p:cNvPr>
              <p:cNvSpPr txBox="1"/>
              <p:nvPr/>
            </p:nvSpPr>
            <p:spPr>
              <a:xfrm>
                <a:off x="1717220" y="5670059"/>
                <a:ext cx="4723316" cy="38164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  <a:prstDash val="lgDash"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p</m:t>
                          </m:r>
                          <m:r>
                            <m:rPr>
                              <m:sty m:val="p"/>
                            </m:rPr>
                            <a:rPr lang="en-CA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K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poly</m:t>
                          </m:r>
                        </m:sup>
                      </m:sSup>
                      <m:d>
                        <m:dPr>
                          <m:ctrlPr>
                            <a:rPr lang="en-CA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| 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sSup>
                        <m:s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≲</m:t>
                          </m:r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p</m:t>
                          </m:r>
                          <m:r>
                            <m:rPr>
                              <m:sty m:val="p"/>
                            </m:rPr>
                            <a:rPr lang="en-CA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K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poly</m:t>
                          </m:r>
                        </m:sup>
                      </m:sSup>
                      <m:d>
                        <m:dPr>
                          <m:ctrlPr>
                            <a:rPr lang="en-CA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CA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CA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p</m:t>
                          </m:r>
                          <m:r>
                            <m:rPr>
                              <m:sty m:val="p"/>
                            </m:rPr>
                            <a:rPr lang="en-CA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K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poly</m:t>
                          </m:r>
                        </m:sup>
                      </m:sSup>
                      <m:d>
                        <m:dPr>
                          <m:ctrlPr>
                            <a:rPr lang="en-CA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6419273-0032-1503-8AEE-79C33A988B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7220" y="5670059"/>
                <a:ext cx="4723316" cy="381643"/>
              </a:xfrm>
              <a:prstGeom prst="rect">
                <a:avLst/>
              </a:prstGeom>
              <a:blipFill>
                <a:blip r:embed="rId7"/>
                <a:stretch>
                  <a:fillRect b="-10769"/>
                </a:stretch>
              </a:blipFill>
              <a:ln>
                <a:solidFill>
                  <a:schemeClr val="tx1"/>
                </a:solidFill>
                <a:prstDash val="lgDash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881816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39">
            <a:extLst>
              <a:ext uri="{FF2B5EF4-FFF2-40B4-BE49-F238E27FC236}">
                <a16:creationId xmlns:a16="http://schemas.microsoft.com/office/drawing/2014/main" id="{F673A7DD-C89A-8A98-66E2-8F313CCF7F08}"/>
              </a:ext>
            </a:extLst>
          </p:cNvPr>
          <p:cNvSpPr txBox="1"/>
          <p:nvPr/>
        </p:nvSpPr>
        <p:spPr>
          <a:xfrm>
            <a:off x="713641" y="1347902"/>
            <a:ext cx="99646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u="sng" dirty="0"/>
              <a:t>Lemma</a:t>
            </a:r>
            <a:r>
              <a:rPr lang="en-US" sz="2100" b="1" dirty="0"/>
              <a:t>:</a:t>
            </a:r>
            <a:endParaRPr lang="en-US" sz="2100" dirty="0">
              <a:latin typeface="Calibri (Body)"/>
            </a:endParaRPr>
          </a:p>
          <a:p>
            <a:endParaRPr lang="en-US" sz="2100" b="1" dirty="0">
              <a:latin typeface="Calibri (Body)"/>
            </a:endParaRPr>
          </a:p>
        </p:txBody>
      </p:sp>
      <p:sp>
        <p:nvSpPr>
          <p:cNvPr id="4" name="Rectangle 8"/>
          <p:cNvSpPr/>
          <p:nvPr/>
        </p:nvSpPr>
        <p:spPr>
          <a:xfrm>
            <a:off x="713641" y="406875"/>
            <a:ext cx="10851941" cy="55399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en-GB" sz="3000" b="1" dirty="0">
                <a:latin typeface="Calisto MT" panose="02040603050505030304" pitchFamily="18" charset="0"/>
                <a:sym typeface="+mn-ea"/>
              </a:rPr>
              <a:t>Conditional Coding and </a:t>
            </a:r>
            <a:r>
              <a:rPr lang="en-US" altLang="en-GB" sz="3000" b="1" dirty="0" err="1">
                <a:latin typeface="Calisto MT" panose="02040603050505030304" pitchFamily="18" charset="0"/>
                <a:sym typeface="+mn-ea"/>
              </a:rPr>
              <a:t>SoI</a:t>
            </a:r>
            <a:endParaRPr lang="en-US" altLang="en-GB" sz="3000" b="1" dirty="0">
              <a:latin typeface="Calisto MT" panose="02040603050505030304" pitchFamily="18" charset="0"/>
            </a:endParaRPr>
          </a:p>
        </p:txBody>
      </p:sp>
      <p:sp>
        <p:nvSpPr>
          <p:cNvPr id="5" name="TextBox 17">
            <a:extLst>
              <a:ext uri="{FF2B5EF4-FFF2-40B4-BE49-F238E27FC236}">
                <a16:creationId xmlns:a16="http://schemas.microsoft.com/office/drawing/2014/main" id="{6F1148F9-2E73-554A-C9F5-57926009EC0B}"/>
              </a:ext>
            </a:extLst>
          </p:cNvPr>
          <p:cNvSpPr txBox="1"/>
          <p:nvPr/>
        </p:nvSpPr>
        <p:spPr>
          <a:xfrm>
            <a:off x="1758043" y="1909594"/>
            <a:ext cx="4472401" cy="4154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>
                <a:latin typeface="Calibri (Body)"/>
                <a:cs typeface="Cambria Math" panose="02040503050406030204" pitchFamily="18" charset="0"/>
              </a:rPr>
              <a:t>Average-case </a:t>
            </a:r>
            <a:r>
              <a:rPr lang="en-US" sz="2000" b="1" dirty="0">
                <a:latin typeface="Calibri (Body)"/>
                <a:cs typeface="Cambria Math" panose="02040503050406030204" pitchFamily="18" charset="0"/>
              </a:rPr>
              <a:t>conditional coding </a:t>
            </a:r>
            <a:r>
              <a:rPr lang="en-US" sz="2000" dirty="0">
                <a:latin typeface="Calibri (Body)"/>
                <a:cs typeface="Cambria Math" panose="02040503050406030204" pitchFamily="18" charset="0"/>
              </a:rPr>
              <a:t>holds</a:t>
            </a:r>
          </a:p>
        </p:txBody>
      </p:sp>
      <p:sp>
        <p:nvSpPr>
          <p:cNvPr id="3" name="TextBox 17">
            <a:extLst>
              <a:ext uri="{FF2B5EF4-FFF2-40B4-BE49-F238E27FC236}">
                <a16:creationId xmlns:a16="http://schemas.microsoft.com/office/drawing/2014/main" id="{2EF494C3-717D-592C-B8E3-78E9E0535CE1}"/>
              </a:ext>
            </a:extLst>
          </p:cNvPr>
          <p:cNvSpPr txBox="1"/>
          <p:nvPr/>
        </p:nvSpPr>
        <p:spPr>
          <a:xfrm>
            <a:off x="7369097" y="1909594"/>
            <a:ext cx="2716517" cy="4154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>
                <a:solidFill>
                  <a:schemeClr val="tx1"/>
                </a:solidFill>
                <a:latin typeface="Calibri (Body)"/>
                <a:cs typeface="Cambria Math" panose="02040503050406030204" pitchFamily="18" charset="0"/>
              </a:rPr>
              <a:t>Average-case </a:t>
            </a:r>
            <a:r>
              <a:rPr lang="en-US" sz="2000" b="1" dirty="0" err="1">
                <a:solidFill>
                  <a:schemeClr val="tx1"/>
                </a:solidFill>
                <a:latin typeface="Calibri (Body)"/>
                <a:cs typeface="Cambria Math" panose="02040503050406030204" pitchFamily="18" charset="0"/>
              </a:rPr>
              <a:t>SoI</a:t>
            </a:r>
            <a:r>
              <a:rPr lang="en-US" sz="2000" dirty="0">
                <a:solidFill>
                  <a:schemeClr val="tx1"/>
                </a:solidFill>
                <a:latin typeface="Calibri (Body)"/>
                <a:cs typeface="Cambria Math" panose="02040503050406030204" pitchFamily="18" charset="0"/>
              </a:rPr>
              <a:t> holds</a:t>
            </a: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0A00A843-B61D-7B53-0AE2-171825107BB8}"/>
              </a:ext>
            </a:extLst>
          </p:cNvPr>
          <p:cNvSpPr/>
          <p:nvPr/>
        </p:nvSpPr>
        <p:spPr>
          <a:xfrm>
            <a:off x="6440542" y="1986218"/>
            <a:ext cx="718457" cy="28889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39">
            <a:extLst>
              <a:ext uri="{FF2B5EF4-FFF2-40B4-BE49-F238E27FC236}">
                <a16:creationId xmlns:a16="http://schemas.microsoft.com/office/drawing/2014/main" id="{C2590ED6-9583-E068-CFE7-6477144A8E1A}"/>
              </a:ext>
            </a:extLst>
          </p:cNvPr>
          <p:cNvSpPr txBox="1"/>
          <p:nvPr/>
        </p:nvSpPr>
        <p:spPr>
          <a:xfrm>
            <a:off x="713641" y="2502063"/>
            <a:ext cx="99646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u="sng" dirty="0"/>
              <a:t>Proof</a:t>
            </a:r>
            <a:r>
              <a:rPr lang="en-US" sz="2100" b="1" dirty="0"/>
              <a:t>:</a:t>
            </a:r>
            <a:endParaRPr lang="en-US" sz="2100" dirty="0">
              <a:latin typeface="Calibri (Body)"/>
            </a:endParaRPr>
          </a:p>
          <a:p>
            <a:endParaRPr lang="en-US" sz="2100" b="1" dirty="0">
              <a:latin typeface="Calibri (Body)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9E2AE71-9069-5E40-039E-4D3149C0C208}"/>
                  </a:ext>
                </a:extLst>
              </p:cNvPr>
              <p:cNvSpPr txBox="1"/>
              <p:nvPr/>
            </p:nvSpPr>
            <p:spPr>
              <a:xfrm>
                <a:off x="1728106" y="3025755"/>
                <a:ext cx="4712436" cy="71468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p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K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poly</m:t>
                          </m:r>
                        </m:sup>
                      </m:sSup>
                      <m:d>
                        <m:dPr>
                          <m:endChr m:val="|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)≲</m:t>
                      </m:r>
                      <m:func>
                        <m:funcPr>
                          <m:ctrlPr>
                            <a:rPr lang="en-CA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CA" i="1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CA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  <m:d>
                                    <m:dPr>
                                      <m:endChr m:val="|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</m:e>
                                  </m:d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9E2AE71-9069-5E40-039E-4D3149C0C2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8106" y="3025755"/>
                <a:ext cx="4712436" cy="71468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EBDD2D4-64A3-F2D7-633B-581807D0F730}"/>
                  </a:ext>
                </a:extLst>
              </p:cNvPr>
              <p:cNvSpPr txBox="1"/>
              <p:nvPr/>
            </p:nvSpPr>
            <p:spPr>
              <a:xfrm>
                <a:off x="1717219" y="5670059"/>
                <a:ext cx="4723323" cy="38164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  <a:prstDash val="lgDash"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p</m:t>
                          </m:r>
                          <m:r>
                            <m:rPr>
                              <m:sty m:val="p"/>
                            </m:rPr>
                            <a:rPr lang="en-CA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K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poly</m:t>
                          </m:r>
                        </m:sup>
                      </m:sSup>
                      <m:d>
                        <m:dPr>
                          <m:ctrlPr>
                            <a:rPr lang="en-CA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CA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sSup>
                        <m:sSup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≲</m:t>
                          </m:r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p</m:t>
                          </m:r>
                          <m:r>
                            <m:rPr>
                              <m:sty m:val="p"/>
                            </m:rPr>
                            <a:rPr lang="en-CA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K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poly</m:t>
                          </m:r>
                        </m:sup>
                      </m:sSup>
                      <m:d>
                        <m:dPr>
                          <m:ctrlPr>
                            <a:rPr lang="en-CA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CA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CA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p</m:t>
                          </m:r>
                          <m:r>
                            <m:rPr>
                              <m:sty m:val="p"/>
                            </m:rPr>
                            <a:rPr lang="en-CA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K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poly</m:t>
                          </m:r>
                        </m:sup>
                      </m:sSup>
                      <m:d>
                        <m:dPr>
                          <m:ctrlPr>
                            <a:rPr lang="en-CA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EBDD2D4-64A3-F2D7-633B-581807D0F7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7219" y="5670059"/>
                <a:ext cx="4723323" cy="381643"/>
              </a:xfrm>
              <a:prstGeom prst="rect">
                <a:avLst/>
              </a:prstGeom>
              <a:blipFill>
                <a:blip r:embed="rId4"/>
                <a:stretch>
                  <a:fillRect b="-10769"/>
                </a:stretch>
              </a:blipFill>
              <a:ln>
                <a:solidFill>
                  <a:schemeClr val="tx1"/>
                </a:solidFill>
                <a:prstDash val="lgDash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1FDBEE9-E8F7-8E16-E457-E9A4F021B86A}"/>
                  </a:ext>
                </a:extLst>
              </p:cNvPr>
              <p:cNvSpPr txBox="1"/>
              <p:nvPr/>
            </p:nvSpPr>
            <p:spPr>
              <a:xfrm>
                <a:off x="1728106" y="2519806"/>
                <a:ext cx="188867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GB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1FDBEE9-E8F7-8E16-E457-E9A4F021B8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8106" y="2519806"/>
                <a:ext cx="1888672" cy="369332"/>
              </a:xfrm>
              <a:prstGeom prst="rect">
                <a:avLst/>
              </a:prstGeom>
              <a:blipFill>
                <a:blip r:embed="rId5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3536086-AB70-7E45-CC48-BD80F60F5DE0}"/>
                  </a:ext>
                </a:extLst>
              </p:cNvPr>
              <p:cNvSpPr txBox="1"/>
              <p:nvPr/>
            </p:nvSpPr>
            <p:spPr>
              <a:xfrm>
                <a:off x="1728106" y="3853926"/>
                <a:ext cx="4712436" cy="80823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mtClean="0">
                          <a:latin typeface="Cambria Math" panose="02040503050406030204" pitchFamily="18" charset="0"/>
                        </a:rPr>
                        <m:t>p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K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poly</m:t>
                          </m:r>
                        </m:sup>
                      </m:sSup>
                      <m:d>
                        <m:dPr>
                          <m:endChr m:val="|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)≲</m:t>
                      </m:r>
                      <m:func>
                        <m:funcPr>
                          <m:ctrlPr>
                            <a:rPr lang="en-CA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CA" i="1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CA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𝐷</m:t>
                                      </m:r>
                                    </m:e>
                                    <m:sup>
                                      <m:d>
                                        <m:dPr>
                                          <m:ctrlPr>
                                            <a:rPr lang="en-US" b="0" i="1" smtClean="0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e>
                                      </m:d>
                                    </m:sup>
                                  </m:sSup>
                                  <m:r>
                                    <a:rPr lang="en-US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num>
                                <m:den>
                                  <m:r>
                                    <a:rPr lang="en-US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3536086-AB70-7E45-CC48-BD80F60F5D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8106" y="3853926"/>
                <a:ext cx="4712436" cy="80823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107A7BD-CF1C-BDB1-C65C-23F702C8397E}"/>
                  </a:ext>
                </a:extLst>
              </p:cNvPr>
              <p:cNvSpPr txBox="1"/>
              <p:nvPr/>
            </p:nvSpPr>
            <p:spPr>
              <a:xfrm>
                <a:off x="1728106" y="4778301"/>
                <a:ext cx="4712436" cy="71468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K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poly</m:t>
                          </m:r>
                        </m:sup>
                      </m:sSup>
                      <m:d>
                        <m:dPr>
                          <m:endChr m:val="|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)≲</m:t>
                      </m:r>
                      <m:func>
                        <m:funcPr>
                          <m:ctrlPr>
                            <a:rPr lang="en-CA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CA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CA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d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CA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CA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CA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𝐷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(2)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d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107A7BD-CF1C-BDB1-C65C-23F702C839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8106" y="4778301"/>
                <a:ext cx="4712436" cy="71468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33332DD-108F-FC47-8264-CA8AA8FA3F6A}"/>
                  </a:ext>
                </a:extLst>
              </p:cNvPr>
              <p:cNvSpPr txBox="1"/>
              <p:nvPr/>
            </p:nvSpPr>
            <p:spPr>
              <a:xfrm>
                <a:off x="6890657" y="4080430"/>
                <a:ext cx="3866561" cy="4909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600" dirty="0"/>
                  <a:t>Because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endChr m:val="|"/>
                        <m:ctrlPr>
                          <a:rPr lang="en-US" sz="1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6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sz="16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6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  <m:d>
                          <m:dPr>
                            <m:ctrlPr>
                              <a:rPr lang="en-US" sz="16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16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6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num>
                      <m:den>
                        <m:sSup>
                          <m:sSupPr>
                            <m:ctrlPr>
                              <a:rPr lang="en-US" sz="1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16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6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d>
                          </m:sup>
                        </m:sSup>
                        <m:r>
                          <a:rPr lang="en-US" sz="1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1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endParaRPr lang="en-GB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33332DD-108F-FC47-8264-CA8AA8FA3F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0657" y="4080430"/>
                <a:ext cx="3866561" cy="490968"/>
              </a:xfrm>
              <a:prstGeom prst="rect">
                <a:avLst/>
              </a:prstGeom>
              <a:blipFill>
                <a:blip r:embed="rId4"/>
                <a:stretch>
                  <a:fillRect l="-787" b="-37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80936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39">
            <a:extLst>
              <a:ext uri="{FF2B5EF4-FFF2-40B4-BE49-F238E27FC236}">
                <a16:creationId xmlns:a16="http://schemas.microsoft.com/office/drawing/2014/main" id="{F673A7DD-C89A-8A98-66E2-8F313CCF7F08}"/>
              </a:ext>
            </a:extLst>
          </p:cNvPr>
          <p:cNvSpPr txBox="1"/>
          <p:nvPr/>
        </p:nvSpPr>
        <p:spPr>
          <a:xfrm>
            <a:off x="713641" y="1347902"/>
            <a:ext cx="99646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u="sng" dirty="0"/>
              <a:t>Lemma</a:t>
            </a:r>
            <a:r>
              <a:rPr lang="en-US" sz="2100" b="1" dirty="0"/>
              <a:t>:</a:t>
            </a:r>
            <a:endParaRPr lang="en-US" sz="2100" dirty="0">
              <a:latin typeface="Calibri (Body)"/>
            </a:endParaRPr>
          </a:p>
          <a:p>
            <a:endParaRPr lang="en-US" sz="2100" b="1" dirty="0">
              <a:latin typeface="Calibri (Body)"/>
            </a:endParaRPr>
          </a:p>
        </p:txBody>
      </p:sp>
      <p:sp>
        <p:nvSpPr>
          <p:cNvPr id="4" name="Rectangle 8"/>
          <p:cNvSpPr/>
          <p:nvPr/>
        </p:nvSpPr>
        <p:spPr>
          <a:xfrm>
            <a:off x="713641" y="406875"/>
            <a:ext cx="10851941" cy="55399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en-GB" sz="3000" b="1" dirty="0">
                <a:latin typeface="Calisto MT" panose="02040603050505030304" pitchFamily="18" charset="0"/>
                <a:sym typeface="+mn-ea"/>
              </a:rPr>
              <a:t>Conditional Coding and </a:t>
            </a:r>
            <a:r>
              <a:rPr lang="en-US" altLang="en-GB" sz="3000" b="1" dirty="0" err="1">
                <a:latin typeface="Calisto MT" panose="02040603050505030304" pitchFamily="18" charset="0"/>
                <a:sym typeface="+mn-ea"/>
              </a:rPr>
              <a:t>SoI</a:t>
            </a:r>
            <a:endParaRPr lang="en-US" altLang="en-GB" sz="3000" b="1" dirty="0">
              <a:latin typeface="Calisto MT" panose="02040603050505030304" pitchFamily="18" charset="0"/>
            </a:endParaRPr>
          </a:p>
        </p:txBody>
      </p:sp>
      <p:sp>
        <p:nvSpPr>
          <p:cNvPr id="5" name="TextBox 17">
            <a:extLst>
              <a:ext uri="{FF2B5EF4-FFF2-40B4-BE49-F238E27FC236}">
                <a16:creationId xmlns:a16="http://schemas.microsoft.com/office/drawing/2014/main" id="{6F1148F9-2E73-554A-C9F5-57926009EC0B}"/>
              </a:ext>
            </a:extLst>
          </p:cNvPr>
          <p:cNvSpPr txBox="1"/>
          <p:nvPr/>
        </p:nvSpPr>
        <p:spPr>
          <a:xfrm>
            <a:off x="1758043" y="1909594"/>
            <a:ext cx="4472401" cy="4154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>
                <a:latin typeface="Calibri (Body)"/>
                <a:cs typeface="Cambria Math" panose="02040503050406030204" pitchFamily="18" charset="0"/>
              </a:rPr>
              <a:t>Average-case </a:t>
            </a:r>
            <a:r>
              <a:rPr lang="en-US" sz="2000" b="1" dirty="0">
                <a:latin typeface="Calibri (Body)"/>
                <a:cs typeface="Cambria Math" panose="02040503050406030204" pitchFamily="18" charset="0"/>
              </a:rPr>
              <a:t>conditional coding </a:t>
            </a:r>
            <a:r>
              <a:rPr lang="en-US" sz="2000" dirty="0">
                <a:latin typeface="Calibri (Body)"/>
                <a:cs typeface="Cambria Math" panose="02040503050406030204" pitchFamily="18" charset="0"/>
              </a:rPr>
              <a:t>holds</a:t>
            </a:r>
          </a:p>
        </p:txBody>
      </p:sp>
      <p:sp>
        <p:nvSpPr>
          <p:cNvPr id="3" name="TextBox 17">
            <a:extLst>
              <a:ext uri="{FF2B5EF4-FFF2-40B4-BE49-F238E27FC236}">
                <a16:creationId xmlns:a16="http://schemas.microsoft.com/office/drawing/2014/main" id="{2EF494C3-717D-592C-B8E3-78E9E0535CE1}"/>
              </a:ext>
            </a:extLst>
          </p:cNvPr>
          <p:cNvSpPr txBox="1"/>
          <p:nvPr/>
        </p:nvSpPr>
        <p:spPr>
          <a:xfrm>
            <a:off x="7369097" y="1909594"/>
            <a:ext cx="2716517" cy="4154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>
                <a:solidFill>
                  <a:schemeClr val="tx1"/>
                </a:solidFill>
                <a:latin typeface="Calibri (Body)"/>
                <a:cs typeface="Cambria Math" panose="02040503050406030204" pitchFamily="18" charset="0"/>
              </a:rPr>
              <a:t>Average-case </a:t>
            </a:r>
            <a:r>
              <a:rPr lang="en-US" sz="2000" b="1" dirty="0" err="1">
                <a:solidFill>
                  <a:schemeClr val="tx1"/>
                </a:solidFill>
                <a:latin typeface="Calibri (Body)"/>
                <a:cs typeface="Cambria Math" panose="02040503050406030204" pitchFamily="18" charset="0"/>
              </a:rPr>
              <a:t>SoI</a:t>
            </a:r>
            <a:r>
              <a:rPr lang="en-US" sz="2000" dirty="0">
                <a:solidFill>
                  <a:schemeClr val="tx1"/>
                </a:solidFill>
                <a:latin typeface="Calibri (Body)"/>
                <a:cs typeface="Cambria Math" panose="02040503050406030204" pitchFamily="18" charset="0"/>
              </a:rPr>
              <a:t> holds</a:t>
            </a: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0A00A843-B61D-7B53-0AE2-171825107BB8}"/>
              </a:ext>
            </a:extLst>
          </p:cNvPr>
          <p:cNvSpPr/>
          <p:nvPr/>
        </p:nvSpPr>
        <p:spPr>
          <a:xfrm>
            <a:off x="6440542" y="1986218"/>
            <a:ext cx="718457" cy="28889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39">
            <a:extLst>
              <a:ext uri="{FF2B5EF4-FFF2-40B4-BE49-F238E27FC236}">
                <a16:creationId xmlns:a16="http://schemas.microsoft.com/office/drawing/2014/main" id="{C2590ED6-9583-E068-CFE7-6477144A8E1A}"/>
              </a:ext>
            </a:extLst>
          </p:cNvPr>
          <p:cNvSpPr txBox="1"/>
          <p:nvPr/>
        </p:nvSpPr>
        <p:spPr>
          <a:xfrm>
            <a:off x="713641" y="2502063"/>
            <a:ext cx="99646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u="sng" dirty="0"/>
              <a:t>Proof</a:t>
            </a:r>
            <a:r>
              <a:rPr lang="en-US" sz="2100" b="1" dirty="0"/>
              <a:t>:</a:t>
            </a:r>
            <a:endParaRPr lang="en-US" sz="2100" dirty="0">
              <a:latin typeface="Calibri (Body)"/>
            </a:endParaRPr>
          </a:p>
          <a:p>
            <a:endParaRPr lang="en-US" sz="2100" b="1" dirty="0">
              <a:latin typeface="Calibri (Body)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9E2AE71-9069-5E40-039E-4D3149C0C208}"/>
                  </a:ext>
                </a:extLst>
              </p:cNvPr>
              <p:cNvSpPr txBox="1"/>
              <p:nvPr/>
            </p:nvSpPr>
            <p:spPr>
              <a:xfrm>
                <a:off x="1728106" y="3025755"/>
                <a:ext cx="4712436" cy="71468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p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K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poly</m:t>
                          </m:r>
                        </m:sup>
                      </m:sSup>
                      <m:d>
                        <m:dPr>
                          <m:endChr m:val="|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)≲</m:t>
                      </m:r>
                      <m:func>
                        <m:funcPr>
                          <m:ctrlPr>
                            <a:rPr lang="en-CA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CA" i="1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CA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  <m:d>
                                    <m:dPr>
                                      <m:endChr m:val="|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</m:e>
                                  </m:d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9E2AE71-9069-5E40-039E-4D3149C0C2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8106" y="3025755"/>
                <a:ext cx="4712436" cy="71468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EBDD2D4-64A3-F2D7-633B-581807D0F730}"/>
                  </a:ext>
                </a:extLst>
              </p:cNvPr>
              <p:cNvSpPr txBox="1"/>
              <p:nvPr/>
            </p:nvSpPr>
            <p:spPr>
              <a:xfrm>
                <a:off x="1717219" y="5670059"/>
                <a:ext cx="4723323" cy="38164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p</m:t>
                          </m:r>
                          <m:r>
                            <m:rPr>
                              <m:sty m:val="p"/>
                            </m:rPr>
                            <a:rPr lang="en-CA">
                              <a:latin typeface="Cambria Math" panose="02040503050406030204" pitchFamily="18" charset="0"/>
                            </a:rPr>
                            <m:t>K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poly</m:t>
                          </m:r>
                        </m:sup>
                      </m:sSup>
                      <m:d>
                        <m:dPr>
                          <m:ctrlPr>
                            <a:rPr lang="en-CA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CA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sSup>
                        <m:sSupPr>
                          <m:ctrlP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≲</m:t>
                          </m:r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p</m:t>
                          </m:r>
                          <m:r>
                            <m:rPr>
                              <m:sty m:val="p"/>
                            </m:rPr>
                            <a:rPr lang="en-CA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K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poly</m:t>
                          </m:r>
                        </m:sup>
                      </m:sSup>
                      <m:d>
                        <m:dPr>
                          <m:ctrlPr>
                            <a:rPr lang="en-CA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CA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CA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p</m:t>
                          </m:r>
                          <m:r>
                            <m:rPr>
                              <m:sty m:val="p"/>
                            </m:rPr>
                            <a:rPr lang="en-CA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K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poly</m:t>
                          </m:r>
                        </m:sup>
                      </m:sSup>
                      <m:d>
                        <m:dPr>
                          <m:ctrlPr>
                            <a:rPr lang="en-CA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EBDD2D4-64A3-F2D7-633B-581807D0F7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7219" y="5670059"/>
                <a:ext cx="4723323" cy="381643"/>
              </a:xfrm>
              <a:prstGeom prst="rect">
                <a:avLst/>
              </a:prstGeom>
              <a:blipFill>
                <a:blip r:embed="rId4"/>
                <a:stretch>
                  <a:fillRect b="-1076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1FDBEE9-E8F7-8E16-E457-E9A4F021B86A}"/>
                  </a:ext>
                </a:extLst>
              </p:cNvPr>
              <p:cNvSpPr txBox="1"/>
              <p:nvPr/>
            </p:nvSpPr>
            <p:spPr>
              <a:xfrm>
                <a:off x="1728106" y="2519806"/>
                <a:ext cx="188867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GB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1FDBEE9-E8F7-8E16-E457-E9A4F021B8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8106" y="2519806"/>
                <a:ext cx="1888672" cy="369332"/>
              </a:xfrm>
              <a:prstGeom prst="rect">
                <a:avLst/>
              </a:prstGeom>
              <a:blipFill>
                <a:blip r:embed="rId5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3536086-AB70-7E45-CC48-BD80F60F5DE0}"/>
                  </a:ext>
                </a:extLst>
              </p:cNvPr>
              <p:cNvSpPr txBox="1"/>
              <p:nvPr/>
            </p:nvSpPr>
            <p:spPr>
              <a:xfrm>
                <a:off x="1728106" y="3853926"/>
                <a:ext cx="4712436" cy="80823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mtClean="0">
                          <a:latin typeface="Cambria Math" panose="02040503050406030204" pitchFamily="18" charset="0"/>
                        </a:rPr>
                        <m:t>p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K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poly</m:t>
                          </m:r>
                        </m:sup>
                      </m:sSup>
                      <m:d>
                        <m:dPr>
                          <m:endChr m:val="|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)≲</m:t>
                      </m:r>
                      <m:func>
                        <m:funcPr>
                          <m:ctrlPr>
                            <a:rPr lang="en-CA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CA" i="1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CA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𝐷</m:t>
                                      </m:r>
                                    </m:e>
                                    <m:sup>
                                      <m:d>
                                        <m:d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e>
                                      </m:d>
                                    </m:sup>
                                  </m:s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3536086-AB70-7E45-CC48-BD80F60F5D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8106" y="3853926"/>
                <a:ext cx="4712436" cy="80823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CA7DC30-DF02-C720-5009-AF82547A7DCA}"/>
                  </a:ext>
                </a:extLst>
              </p:cNvPr>
              <p:cNvSpPr txBox="1"/>
              <p:nvPr/>
            </p:nvSpPr>
            <p:spPr>
              <a:xfrm>
                <a:off x="6890657" y="5135642"/>
                <a:ext cx="4860472" cy="9632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600" dirty="0"/>
                  <a:t>Because by coding theorem,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160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  <m:r>
                          <m:rPr>
                            <m:sty m:val="p"/>
                          </m:rPr>
                          <a:rPr lang="en-CA" sz="160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K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16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poly</m:t>
                        </m:r>
                      </m:sup>
                    </m:sSup>
                    <m:d>
                      <m:dPr>
                        <m:ctrlPr>
                          <a:rPr lang="en-CA" sz="16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16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CA" sz="16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CA" sz="16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≈</m:t>
                    </m:r>
                    <m:func>
                      <m:funcPr>
                        <m:ctrlPr>
                          <a:rPr lang="en-CA" sz="16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CA" sz="16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CA" sz="16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16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6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16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  <m:d>
                                  <m:dPr>
                                    <m:ctrlPr>
                                      <a:rPr lang="en-US" sz="16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16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6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d>
                              </m:den>
                            </m:f>
                          </m:e>
                        </m:d>
                      </m:e>
                    </m:func>
                  </m:oMath>
                </a14:m>
                <a:r>
                  <a:rPr lang="en-GB" sz="1600" dirty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16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  <m:r>
                          <m:rPr>
                            <m:sty m:val="p"/>
                          </m:rPr>
                          <a:rPr lang="en-CA" sz="16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K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1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poly</m:t>
                        </m:r>
                      </m:sup>
                    </m:sSup>
                    <m:d>
                      <m:dPr>
                        <m:ctrlPr>
                          <a:rPr lang="en-CA" sz="1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1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≈</m:t>
                    </m:r>
                    <m:func>
                      <m:funcPr>
                        <m:ctrlPr>
                          <a:rPr lang="en-CA" sz="1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CA" sz="1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CA" sz="16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16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6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sz="16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  <m:sup>
                                    <m:r>
                                      <a:rPr lang="en-US" sz="16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16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sz="16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en-US" sz="16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d>
                              </m:den>
                            </m:f>
                          </m:e>
                        </m:d>
                      </m:e>
                    </m:func>
                    <m:r>
                      <a:rPr lang="en-US" sz="16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1600" dirty="0">
                    <a:solidFill>
                      <a:schemeClr val="tx1"/>
                    </a:solidFill>
                  </a:rPr>
                  <a:t>for most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6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6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6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16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sz="1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endParaRPr lang="en-GB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CA7DC30-DF02-C720-5009-AF82547A7D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0657" y="5135642"/>
                <a:ext cx="4860472" cy="963212"/>
              </a:xfrm>
              <a:prstGeom prst="rect">
                <a:avLst/>
              </a:prstGeom>
              <a:blipFill>
                <a:blip r:embed="rId7"/>
                <a:stretch>
                  <a:fillRect l="-62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BE41F4F-6A95-5E9D-A57F-85BD6F30F2E6}"/>
                  </a:ext>
                </a:extLst>
              </p:cNvPr>
              <p:cNvSpPr txBox="1"/>
              <p:nvPr/>
            </p:nvSpPr>
            <p:spPr>
              <a:xfrm>
                <a:off x="6890657" y="4080430"/>
                <a:ext cx="3866561" cy="4909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600" dirty="0">
                    <a:solidFill>
                      <a:schemeClr val="tx1"/>
                    </a:solidFill>
                  </a:rPr>
                  <a:t>Because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endChr m:val="|"/>
                        <m:ctrlP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  <m:d>
                          <m:dPr>
                            <m:ctrlP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num>
                      <m:den>
                        <m:sSup>
                          <m:sSupPr>
                            <m:ctrlP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d>
                          </m:sup>
                        </m:sSup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endParaRPr lang="en-GB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BE41F4F-6A95-5E9D-A57F-85BD6F30F2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0657" y="4080430"/>
                <a:ext cx="3866561" cy="490968"/>
              </a:xfrm>
              <a:prstGeom prst="rect">
                <a:avLst/>
              </a:prstGeom>
              <a:blipFill>
                <a:blip r:embed="rId8"/>
                <a:stretch>
                  <a:fillRect l="-787" b="-37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06ADA80-4F42-06E8-B2C5-A543893DC486}"/>
                  </a:ext>
                </a:extLst>
              </p:cNvPr>
              <p:cNvSpPr txBox="1"/>
              <p:nvPr/>
            </p:nvSpPr>
            <p:spPr>
              <a:xfrm>
                <a:off x="1728106" y="4775649"/>
                <a:ext cx="4712436" cy="71468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K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poly</m:t>
                          </m:r>
                        </m:sup>
                      </m:sSup>
                      <m:d>
                        <m:dPr>
                          <m:endChr m:val="|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)≲</m:t>
                      </m:r>
                      <m:func>
                        <m:funcPr>
                          <m:ctrlPr>
                            <a:rPr lang="en-CA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CA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CA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d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CA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CA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CA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𝐷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d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06ADA80-4F42-06E8-B2C5-A543893DC4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8106" y="4775649"/>
                <a:ext cx="4712436" cy="71468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311450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39">
            <a:extLst>
              <a:ext uri="{FF2B5EF4-FFF2-40B4-BE49-F238E27FC236}">
                <a16:creationId xmlns:a16="http://schemas.microsoft.com/office/drawing/2014/main" id="{F673A7DD-C89A-8A98-66E2-8F313CCF7F08}"/>
              </a:ext>
            </a:extLst>
          </p:cNvPr>
          <p:cNvSpPr txBox="1"/>
          <p:nvPr/>
        </p:nvSpPr>
        <p:spPr>
          <a:xfrm>
            <a:off x="713641" y="1347902"/>
            <a:ext cx="99646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u="sng" dirty="0"/>
              <a:t>Lemma</a:t>
            </a:r>
            <a:r>
              <a:rPr lang="en-US" sz="2100" b="1" dirty="0"/>
              <a:t>:</a:t>
            </a:r>
            <a:endParaRPr lang="en-US" sz="2100" dirty="0">
              <a:latin typeface="Calibri (Body)"/>
            </a:endParaRPr>
          </a:p>
          <a:p>
            <a:endParaRPr lang="en-US" sz="2100" b="1" dirty="0">
              <a:latin typeface="Calibri (Body)"/>
            </a:endParaRPr>
          </a:p>
        </p:txBody>
      </p:sp>
      <p:sp>
        <p:nvSpPr>
          <p:cNvPr id="4" name="Rectangle 8"/>
          <p:cNvSpPr/>
          <p:nvPr/>
        </p:nvSpPr>
        <p:spPr>
          <a:xfrm>
            <a:off x="713641" y="406875"/>
            <a:ext cx="10851941" cy="55399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en-GB" sz="3000" b="1" dirty="0">
                <a:latin typeface="Calisto MT" panose="02040603050505030304" pitchFamily="18" charset="0"/>
                <a:sym typeface="+mn-ea"/>
              </a:rPr>
              <a:t>Conditional Coding and </a:t>
            </a:r>
            <a:r>
              <a:rPr lang="en-US" altLang="en-GB" sz="3000" b="1" dirty="0" err="1">
                <a:latin typeface="Calisto MT" panose="02040603050505030304" pitchFamily="18" charset="0"/>
                <a:sym typeface="+mn-ea"/>
              </a:rPr>
              <a:t>SoI</a:t>
            </a:r>
            <a:endParaRPr lang="en-US" altLang="en-GB" sz="3000" b="1" dirty="0">
              <a:latin typeface="Calisto MT" panose="02040603050505030304" pitchFamily="18" charset="0"/>
            </a:endParaRPr>
          </a:p>
        </p:txBody>
      </p:sp>
      <p:sp>
        <p:nvSpPr>
          <p:cNvPr id="5" name="TextBox 17">
            <a:extLst>
              <a:ext uri="{FF2B5EF4-FFF2-40B4-BE49-F238E27FC236}">
                <a16:creationId xmlns:a16="http://schemas.microsoft.com/office/drawing/2014/main" id="{6F1148F9-2E73-554A-C9F5-57926009EC0B}"/>
              </a:ext>
            </a:extLst>
          </p:cNvPr>
          <p:cNvSpPr txBox="1"/>
          <p:nvPr/>
        </p:nvSpPr>
        <p:spPr>
          <a:xfrm>
            <a:off x="1758043" y="1909594"/>
            <a:ext cx="4472401" cy="4154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>
                <a:latin typeface="Calibri (Body)"/>
                <a:cs typeface="Cambria Math" panose="02040503050406030204" pitchFamily="18" charset="0"/>
              </a:rPr>
              <a:t>Average-case </a:t>
            </a:r>
            <a:r>
              <a:rPr lang="en-US" sz="2000" b="1" dirty="0">
                <a:latin typeface="Calibri (Body)"/>
                <a:cs typeface="Cambria Math" panose="02040503050406030204" pitchFamily="18" charset="0"/>
              </a:rPr>
              <a:t>conditional coding </a:t>
            </a:r>
            <a:r>
              <a:rPr lang="en-US" sz="2000" dirty="0">
                <a:latin typeface="Calibri (Body)"/>
                <a:cs typeface="Cambria Math" panose="02040503050406030204" pitchFamily="18" charset="0"/>
              </a:rPr>
              <a:t>holds</a:t>
            </a:r>
          </a:p>
        </p:txBody>
      </p:sp>
      <p:sp>
        <p:nvSpPr>
          <p:cNvPr id="3" name="TextBox 17">
            <a:extLst>
              <a:ext uri="{FF2B5EF4-FFF2-40B4-BE49-F238E27FC236}">
                <a16:creationId xmlns:a16="http://schemas.microsoft.com/office/drawing/2014/main" id="{2EF494C3-717D-592C-B8E3-78E9E0535CE1}"/>
              </a:ext>
            </a:extLst>
          </p:cNvPr>
          <p:cNvSpPr txBox="1"/>
          <p:nvPr/>
        </p:nvSpPr>
        <p:spPr>
          <a:xfrm>
            <a:off x="7369097" y="1909594"/>
            <a:ext cx="2716517" cy="4154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>
                <a:solidFill>
                  <a:schemeClr val="tx1"/>
                </a:solidFill>
                <a:latin typeface="Calibri (Body)"/>
                <a:cs typeface="Cambria Math" panose="02040503050406030204" pitchFamily="18" charset="0"/>
              </a:rPr>
              <a:t>Average-case </a:t>
            </a:r>
            <a:r>
              <a:rPr lang="en-US" sz="2000" b="1" dirty="0" err="1">
                <a:solidFill>
                  <a:schemeClr val="tx1"/>
                </a:solidFill>
                <a:latin typeface="Calibri (Body)"/>
                <a:cs typeface="Cambria Math" panose="02040503050406030204" pitchFamily="18" charset="0"/>
              </a:rPr>
              <a:t>SoI</a:t>
            </a:r>
            <a:r>
              <a:rPr lang="en-US" sz="2000" dirty="0">
                <a:solidFill>
                  <a:schemeClr val="tx1"/>
                </a:solidFill>
                <a:latin typeface="Calibri (Body)"/>
                <a:cs typeface="Cambria Math" panose="02040503050406030204" pitchFamily="18" charset="0"/>
              </a:rPr>
              <a:t> holds</a:t>
            </a: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0A00A843-B61D-7B53-0AE2-171825107BB8}"/>
              </a:ext>
            </a:extLst>
          </p:cNvPr>
          <p:cNvSpPr/>
          <p:nvPr/>
        </p:nvSpPr>
        <p:spPr>
          <a:xfrm rot="10800000">
            <a:off x="6440542" y="1986218"/>
            <a:ext cx="718457" cy="288896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39">
            <a:extLst>
              <a:ext uri="{FF2B5EF4-FFF2-40B4-BE49-F238E27FC236}">
                <a16:creationId xmlns:a16="http://schemas.microsoft.com/office/drawing/2014/main" id="{C2590ED6-9583-E068-CFE7-6477144A8E1A}"/>
              </a:ext>
            </a:extLst>
          </p:cNvPr>
          <p:cNvSpPr txBox="1"/>
          <p:nvPr/>
        </p:nvSpPr>
        <p:spPr>
          <a:xfrm>
            <a:off x="713641" y="2502063"/>
            <a:ext cx="99646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u="sng" dirty="0"/>
              <a:t>Proof</a:t>
            </a:r>
            <a:r>
              <a:rPr lang="en-US" sz="2100" b="1" dirty="0"/>
              <a:t>:</a:t>
            </a:r>
            <a:endParaRPr lang="en-US" sz="2100" dirty="0">
              <a:latin typeface="Calibri (Body)"/>
            </a:endParaRPr>
          </a:p>
          <a:p>
            <a:endParaRPr lang="en-US" sz="2100" b="1" dirty="0">
              <a:latin typeface="Calibri (Body)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9E2AE71-9069-5E40-039E-4D3149C0C208}"/>
                  </a:ext>
                </a:extLst>
              </p:cNvPr>
              <p:cNvSpPr txBox="1"/>
              <p:nvPr/>
            </p:nvSpPr>
            <p:spPr>
              <a:xfrm>
                <a:off x="1728106" y="3025755"/>
                <a:ext cx="4712434" cy="71468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p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K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poly</m:t>
                          </m:r>
                        </m:sup>
                      </m:sSup>
                      <m:d>
                        <m:dPr>
                          <m:endChr m:val="|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)≲</m:t>
                      </m:r>
                      <m:func>
                        <m:funcPr>
                          <m:ctrlPr>
                            <a:rPr lang="en-CA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CA" i="1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CA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  <m:d>
                                    <m:dPr>
                                      <m:endChr m:val="|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</m:e>
                                  </m:d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9E2AE71-9069-5E40-039E-4D3149C0C2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8106" y="3025755"/>
                <a:ext cx="4712434" cy="71468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EBDD2D4-64A3-F2D7-633B-581807D0F730}"/>
                  </a:ext>
                </a:extLst>
              </p:cNvPr>
              <p:cNvSpPr txBox="1"/>
              <p:nvPr/>
            </p:nvSpPr>
            <p:spPr>
              <a:xfrm>
                <a:off x="1717220" y="5670059"/>
                <a:ext cx="4723316" cy="38164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p</m:t>
                          </m:r>
                          <m:r>
                            <m:rPr>
                              <m:sty m:val="p"/>
                            </m:rPr>
                            <a:rPr lang="en-CA">
                              <a:latin typeface="Cambria Math" panose="02040503050406030204" pitchFamily="18" charset="0"/>
                            </a:rPr>
                            <m:t>K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poly</m:t>
                          </m:r>
                        </m:sup>
                      </m:sSup>
                      <m:d>
                        <m:dPr>
                          <m:ctrlPr>
                            <a:rPr lang="en-CA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CA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sSup>
                        <m:sSupPr>
                          <m:ctrlP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≲</m:t>
                          </m:r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p</m:t>
                          </m:r>
                          <m:r>
                            <m:rPr>
                              <m:sty m:val="p"/>
                            </m:rPr>
                            <a:rPr lang="en-CA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K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poly</m:t>
                          </m:r>
                        </m:sup>
                      </m:sSup>
                      <m:d>
                        <m:dPr>
                          <m:ctrlPr>
                            <a:rPr lang="en-CA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CA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CA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p</m:t>
                          </m:r>
                          <m:r>
                            <m:rPr>
                              <m:sty m:val="p"/>
                            </m:rPr>
                            <a:rPr lang="en-CA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K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poly</m:t>
                          </m:r>
                        </m:sup>
                      </m:sSup>
                      <m:d>
                        <m:dPr>
                          <m:ctrlPr>
                            <a:rPr lang="en-CA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EBDD2D4-64A3-F2D7-633B-581807D0F7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7220" y="5670059"/>
                <a:ext cx="4723316" cy="381643"/>
              </a:xfrm>
              <a:prstGeom prst="rect">
                <a:avLst/>
              </a:prstGeom>
              <a:blipFill>
                <a:blip r:embed="rId4"/>
                <a:stretch>
                  <a:fillRect b="-1076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1FDBEE9-E8F7-8E16-E457-E9A4F021B86A}"/>
                  </a:ext>
                </a:extLst>
              </p:cNvPr>
              <p:cNvSpPr txBox="1"/>
              <p:nvPr/>
            </p:nvSpPr>
            <p:spPr>
              <a:xfrm>
                <a:off x="1728106" y="2519806"/>
                <a:ext cx="188867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en-US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GB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1FDBEE9-E8F7-8E16-E457-E9A4F021B8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8106" y="2519806"/>
                <a:ext cx="1888672" cy="369332"/>
              </a:xfrm>
              <a:prstGeom prst="rect">
                <a:avLst/>
              </a:prstGeom>
              <a:blipFill>
                <a:blip r:embed="rId5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3536086-AB70-7E45-CC48-BD80F60F5DE0}"/>
                  </a:ext>
                </a:extLst>
              </p:cNvPr>
              <p:cNvSpPr txBox="1"/>
              <p:nvPr/>
            </p:nvSpPr>
            <p:spPr>
              <a:xfrm>
                <a:off x="1728106" y="3853926"/>
                <a:ext cx="4712431" cy="80823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mtClean="0">
                          <a:latin typeface="Cambria Math" panose="02040503050406030204" pitchFamily="18" charset="0"/>
                        </a:rPr>
                        <m:t>p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K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poly</m:t>
                          </m:r>
                        </m:sup>
                      </m:sSup>
                      <m:d>
                        <m:dPr>
                          <m:endChr m:val="|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)≲</m:t>
                      </m:r>
                      <m:func>
                        <m:funcPr>
                          <m:ctrlPr>
                            <a:rPr lang="en-CA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CA" i="1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CA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𝐷</m:t>
                                      </m:r>
                                    </m:e>
                                    <m:sup>
                                      <m:d>
                                        <m:d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e>
                                      </m:d>
                                    </m:sup>
                                  </m:s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3536086-AB70-7E45-CC48-BD80F60F5D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8106" y="3853926"/>
                <a:ext cx="4712431" cy="80823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107A7BD-CF1C-BDB1-C65C-23F702C8397E}"/>
                  </a:ext>
                </a:extLst>
              </p:cNvPr>
              <p:cNvSpPr txBox="1"/>
              <p:nvPr/>
            </p:nvSpPr>
            <p:spPr>
              <a:xfrm>
                <a:off x="1728106" y="4778301"/>
                <a:ext cx="4712429" cy="71468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mtClean="0">
                          <a:latin typeface="Cambria Math" panose="02040503050406030204" pitchFamily="18" charset="0"/>
                        </a:rPr>
                        <m:t>p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K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poly</m:t>
                          </m:r>
                        </m:sup>
                      </m:sSup>
                      <m:d>
                        <m:dPr>
                          <m:endChr m:val="|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)≲</m:t>
                      </m:r>
                      <m:func>
                        <m:funcPr>
                          <m:ctrlPr>
                            <a:rPr lang="en-CA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CA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CA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d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CA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CA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CA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𝐷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(2)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d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107A7BD-CF1C-BDB1-C65C-23F702C839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8106" y="4778301"/>
                <a:ext cx="4712429" cy="71468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C14EC6F-2C33-BF25-709B-9CD2CD47E907}"/>
              </a:ext>
            </a:extLst>
          </p:cNvPr>
          <p:cNvCxnSpPr/>
          <p:nvPr/>
        </p:nvCxnSpPr>
        <p:spPr>
          <a:xfrm flipV="1">
            <a:off x="1099458" y="3219245"/>
            <a:ext cx="0" cy="2767050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F51F545-9FE3-794F-42AF-C02983DE13B6}"/>
                  </a:ext>
                </a:extLst>
              </p:cNvPr>
              <p:cNvSpPr txBox="1"/>
              <p:nvPr/>
            </p:nvSpPr>
            <p:spPr>
              <a:xfrm>
                <a:off x="6890657" y="5135642"/>
                <a:ext cx="4860472" cy="9632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600" dirty="0"/>
                  <a:t>Because by coding theorem,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160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  <m:r>
                          <m:rPr>
                            <m:sty m:val="p"/>
                          </m:rPr>
                          <a:rPr lang="en-CA" sz="160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K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16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poly</m:t>
                        </m:r>
                      </m:sup>
                    </m:sSup>
                    <m:d>
                      <m:dPr>
                        <m:ctrlPr>
                          <a:rPr lang="en-CA" sz="16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16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CA" sz="16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CA" sz="16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≈</m:t>
                    </m:r>
                    <m:func>
                      <m:funcPr>
                        <m:ctrlPr>
                          <a:rPr lang="en-CA" sz="16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CA" sz="16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CA" sz="16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16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6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16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  <m:d>
                                  <m:dPr>
                                    <m:ctrlPr>
                                      <a:rPr lang="en-US" sz="16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16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6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d>
                              </m:den>
                            </m:f>
                          </m:e>
                        </m:d>
                      </m:e>
                    </m:func>
                  </m:oMath>
                </a14:m>
                <a:r>
                  <a:rPr lang="en-GB" sz="1600" dirty="0">
                    <a:solidFill>
                      <a:srgbClr val="00B050"/>
                    </a:solidFill>
                  </a:rPr>
                  <a:t> </a:t>
                </a:r>
                <a:r>
                  <a:rPr lang="en-GB" sz="1600" dirty="0">
                    <a:solidFill>
                      <a:schemeClr val="tx1"/>
                    </a:solidFill>
                  </a:rPr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16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  <m:r>
                          <m:rPr>
                            <m:sty m:val="p"/>
                          </m:rPr>
                          <a:rPr lang="en-CA" sz="16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K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1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poly</m:t>
                        </m:r>
                      </m:sup>
                    </m:sSup>
                    <m:d>
                      <m:dPr>
                        <m:ctrlPr>
                          <a:rPr lang="en-CA" sz="1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1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≈</m:t>
                    </m:r>
                    <m:func>
                      <m:funcPr>
                        <m:ctrlPr>
                          <a:rPr lang="en-CA" sz="1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CA" sz="1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CA" sz="16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16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6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sz="16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  <m:sup>
                                    <m:r>
                                      <a:rPr lang="en-US" sz="16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(2)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en-US" sz="16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d>
                              </m:den>
                            </m:f>
                          </m:e>
                        </m:d>
                      </m:e>
                    </m:func>
                    <m:r>
                      <a:rPr lang="en-US" sz="16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1600" dirty="0">
                    <a:solidFill>
                      <a:schemeClr val="tx1"/>
                    </a:solidFill>
                  </a:rPr>
                  <a:t>for most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6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6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6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16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sz="1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endParaRPr lang="en-GB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F51F545-9FE3-794F-42AF-C02983DE13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0657" y="5135642"/>
                <a:ext cx="4860472" cy="963212"/>
              </a:xfrm>
              <a:prstGeom prst="rect">
                <a:avLst/>
              </a:prstGeom>
              <a:blipFill>
                <a:blip r:embed="rId8"/>
                <a:stretch>
                  <a:fillRect l="-62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0B89EF7-846B-09A2-A128-B702306570AE}"/>
                  </a:ext>
                </a:extLst>
              </p:cNvPr>
              <p:cNvSpPr txBox="1"/>
              <p:nvPr/>
            </p:nvSpPr>
            <p:spPr>
              <a:xfrm>
                <a:off x="6890657" y="4080430"/>
                <a:ext cx="3866561" cy="4909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600" dirty="0">
                    <a:solidFill>
                      <a:schemeClr val="tx1"/>
                    </a:solidFill>
                  </a:rPr>
                  <a:t>Because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endChr m:val="|"/>
                        <m:ctrlP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  <m:d>
                          <m:dPr>
                            <m:ctrlP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num>
                      <m:den>
                        <m:sSup>
                          <m:sSupPr>
                            <m:ctrlP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d>
                          </m:sup>
                        </m:sSup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endParaRPr lang="en-GB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0B89EF7-846B-09A2-A128-B702306570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0657" y="4080430"/>
                <a:ext cx="3866561" cy="490968"/>
              </a:xfrm>
              <a:prstGeom prst="rect">
                <a:avLst/>
              </a:prstGeom>
              <a:blipFill>
                <a:blip r:embed="rId9"/>
                <a:stretch>
                  <a:fillRect l="-787" b="-37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21213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F48A0-6A7D-FAC3-722E-34CE19889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 different correspondence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14C3AD2-3282-ECD9-3676-663B768786A9}"/>
              </a:ext>
            </a:extLst>
          </p:cNvPr>
          <p:cNvSpPr txBox="1"/>
          <p:nvPr/>
        </p:nvSpPr>
        <p:spPr>
          <a:xfrm>
            <a:off x="1281953" y="2621118"/>
            <a:ext cx="93860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Previous results:  </a:t>
            </a:r>
            <a:r>
              <a:rPr lang="en-US" sz="2200" dirty="0"/>
              <a:t>Consider the</a:t>
            </a:r>
            <a:r>
              <a:rPr lang="en-US" sz="2200" b="1" dirty="0"/>
              <a:t> </a:t>
            </a:r>
            <a:r>
              <a:rPr lang="en-US" sz="2200" b="1" dirty="0">
                <a:solidFill>
                  <a:schemeClr val="accent1"/>
                </a:solidFill>
              </a:rPr>
              <a:t>computational complexity </a:t>
            </a:r>
            <a:r>
              <a:rPr lang="en-US" sz="2200" dirty="0"/>
              <a:t>of solving problems about Kolmogorov complexity (“meta-complexity”)</a:t>
            </a:r>
            <a:endParaRPr lang="en-GB" sz="2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F0B828-4542-B260-968A-779B86B44A98}"/>
              </a:ext>
            </a:extLst>
          </p:cNvPr>
          <p:cNvSpPr txBox="1"/>
          <p:nvPr/>
        </p:nvSpPr>
        <p:spPr>
          <a:xfrm>
            <a:off x="1281953" y="4320989"/>
            <a:ext cx="96998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This talk:  </a:t>
            </a:r>
            <a:r>
              <a:rPr lang="en-US" sz="2200" b="1" dirty="0">
                <a:solidFill>
                  <a:schemeClr val="accent1"/>
                </a:solidFill>
              </a:rPr>
              <a:t>Structure/theory of Kolmogorov complexity </a:t>
            </a:r>
            <a:r>
              <a:rPr lang="en-US" sz="2200" dirty="0"/>
              <a:t>(instead of computational problems)</a:t>
            </a: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316025723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45" name="Map of Proofs for"/>
              <p:cNvSpPr txBox="1"/>
              <p:nvPr/>
            </p:nvSpPr>
            <p:spPr>
              <a:xfrm>
                <a:off x="397954" y="326958"/>
                <a:ext cx="3868431" cy="530210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wrap="none" lIns="25400" tIns="25400" rIns="25400" bIns="25400" anchor="ctr">
                <a:spAutoFit/>
              </a:bodyPr>
              <a:lstStyle/>
              <a:p>
                <a:pPr algn="l">
                  <a:defRPr sz="6000" u="sng">
                    <a:latin typeface="ヒラギノ丸ゴ ProN W4"/>
                    <a:ea typeface="ヒラギノ丸ゴ ProN W4"/>
                    <a:cs typeface="ヒラギノ丸ゴ ProN W4"/>
                    <a:sym typeface="ヒラギノ丸ゴ ProN W4"/>
                  </a:defRPr>
                </a:pPr>
                <a:r>
                  <a:rPr sz="3000" dirty="0"/>
                  <a:t>Map of Proofs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AE" sz="3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3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pK</m:t>
                        </m:r>
                      </m:e>
                      <m:sup>
                        <m:r>
                          <a:rPr lang="ar-AE" sz="3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𝗉𝗈𝗅𝗒</m:t>
                        </m:r>
                      </m:sup>
                    </m:sSup>
                  </m:oMath>
                </a14:m>
                <a:endParaRPr sz="3000" dirty="0"/>
              </a:p>
            </p:txBody>
          </p:sp>
        </mc:Choice>
        <mc:Fallback xmlns="">
          <p:sp>
            <p:nvSpPr>
              <p:cNvPr id="645" name="Map of Proofs for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954" y="326958"/>
                <a:ext cx="3868431" cy="530210"/>
              </a:xfrm>
              <a:prstGeom prst="rect">
                <a:avLst/>
              </a:prstGeom>
              <a:blipFill>
                <a:blip r:embed="rId2"/>
                <a:stretch>
                  <a:fillRect l="-5354" t="-13793" b="-40230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6" name="1.   One-Way Function"/>
              <p:cNvSpPr txBox="1"/>
              <p:nvPr/>
            </p:nvSpPr>
            <p:spPr>
              <a:xfrm>
                <a:off x="4052891" y="1300872"/>
                <a:ext cx="3189527" cy="406714"/>
              </a:xfrm>
              <a:prstGeom prst="rect">
                <a:avLst/>
              </a:prstGeom>
              <a:ln w="25400">
                <a:solidFill>
                  <a:srgbClr val="FF0000"/>
                </a:solidFill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wrap="none" lIns="25400" tIns="25400" rIns="25400" bIns="25400" anchor="ctr">
                <a:spAutoFit/>
              </a:bodyPr>
              <a:lstStyle/>
              <a:p>
                <a:pPr algn="l">
                  <a:lnSpc>
                    <a:spcPct val="70000"/>
                  </a:lnSpc>
                  <a:defRPr sz="6200">
                    <a:latin typeface="ヒラギノ丸ゴ ProN W4"/>
                    <a:ea typeface="ヒラギノ丸ゴ ProN W4"/>
                    <a:cs typeface="ヒラギノ丸ゴ ProN W4"/>
                    <a:sym typeface="ヒラギノ丸ゴ ProN W4"/>
                  </a:defRPr>
                </a:pPr>
                <a:r>
                  <a:rPr sz="2850">
                    <a:latin typeface="Impact"/>
                    <a:ea typeface="Impact"/>
                    <a:cs typeface="Impact"/>
                    <a:sym typeface="Impact"/>
                  </a:rPr>
                  <a:t>1.</a:t>
                </a:r>
                <a:r>
                  <a:rPr sz="3100"/>
                  <a:t> </a:t>
                </a:r>
                <a14:m>
                  <m:oMath xmlns:m="http://schemas.openxmlformats.org/officeDocument/2006/math">
                    <m:r>
                      <a:rPr sz="2650" i="1">
                        <a:solidFill>
                          <a:srgbClr val="ED220B"/>
                        </a:solidFill>
                        <a:latin typeface="Cambria Math" panose="02040503050406030204" pitchFamily="18" charset="0"/>
                      </a:rPr>
                      <m:t>∄</m:t>
                    </m:r>
                  </m:oMath>
                </a14:m>
                <a:r>
                  <a:rPr sz="2650"/>
                  <a:t> One-Way Function</a:t>
                </a:r>
                <a:endParaRPr sz="2650">
                  <a:solidFill>
                    <a:srgbClr val="EE220C"/>
                  </a:solidFill>
                </a:endParaRPr>
              </a:p>
            </p:txBody>
          </p:sp>
        </mc:Choice>
        <mc:Fallback xmlns="">
          <p:sp>
            <p:nvSpPr>
              <p:cNvPr id="646" name="1.   One-Way Func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2891" y="1300872"/>
                <a:ext cx="3189527" cy="406714"/>
              </a:xfrm>
              <a:prstGeom prst="rect">
                <a:avLst/>
              </a:prstGeom>
              <a:blipFill>
                <a:blip r:embed="rId3"/>
                <a:stretch>
                  <a:fillRect l="-5693" t="-40845" r="-4175" b="-35211"/>
                </a:stretch>
              </a:blipFill>
              <a:ln w="25400">
                <a:solidFill>
                  <a:srgbClr val="FF0000"/>
                </a:solidFill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49" name="グループ"/>
          <p:cNvGrpSpPr/>
          <p:nvPr/>
        </p:nvGrpSpPr>
        <p:grpSpPr>
          <a:xfrm>
            <a:off x="678404" y="1602493"/>
            <a:ext cx="3411190" cy="3804564"/>
            <a:chOff x="0" y="-4320626"/>
            <a:chExt cx="6822379" cy="7685183"/>
          </a:xfrm>
        </p:grpSpPr>
        <p:sp>
          <p:nvSpPr>
            <p:cNvPr id="663" name="接続の線"/>
            <p:cNvSpPr/>
            <p:nvPr/>
          </p:nvSpPr>
          <p:spPr>
            <a:xfrm>
              <a:off x="3225310" y="-4320626"/>
              <a:ext cx="2811059" cy="62663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081" h="21600" extrusionOk="0">
                  <a:moveTo>
                    <a:pt x="5087" y="21600"/>
                  </a:moveTo>
                  <a:cubicBezTo>
                    <a:pt x="-4519" y="11786"/>
                    <a:pt x="-521" y="4586"/>
                    <a:pt x="17081" y="0"/>
                  </a:cubicBezTo>
                </a:path>
              </a:pathLst>
            </a:custGeom>
            <a:noFill/>
            <a:ln w="63500" cap="flat">
              <a:solidFill>
                <a:srgbClr val="FF0000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/>
            <a:lstStyle/>
            <a:p>
              <a:endParaRPr sz="900"/>
            </a:p>
          </p:txBody>
        </p:sp>
        <p:sp>
          <p:nvSpPr>
            <p:cNvPr id="648" name="3. Conditional Coding"/>
            <p:cNvSpPr txBox="1"/>
            <p:nvPr/>
          </p:nvSpPr>
          <p:spPr>
            <a:xfrm>
              <a:off x="0" y="2551129"/>
              <a:ext cx="6822379" cy="813428"/>
            </a:xfrm>
            <a:prstGeom prst="rect">
              <a:avLst/>
            </a:prstGeom>
            <a:noFill/>
            <a:ln w="25400" cap="flat">
              <a:solidFill>
                <a:srgbClr val="FF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25400" tIns="25400" rIns="25400" bIns="25400" numCol="1" anchor="ctr">
              <a:spAutoFit/>
            </a:bodyPr>
            <a:lstStyle/>
            <a:p>
              <a:pPr algn="l">
                <a:lnSpc>
                  <a:spcPct val="70000"/>
                </a:lnSpc>
                <a:defRPr sz="6200">
                  <a:latin typeface="ヒラギノ丸ゴ ProN W4"/>
                  <a:ea typeface="ヒラギノ丸ゴ ProN W4"/>
                  <a:cs typeface="ヒラギノ丸ゴ ProN W4"/>
                  <a:sym typeface="ヒラギノ丸ゴ ProN W4"/>
                </a:defRPr>
              </a:pPr>
              <a:r>
                <a:rPr sz="2800">
                  <a:latin typeface="Arial Black"/>
                  <a:ea typeface="Arial Black"/>
                  <a:cs typeface="Arial Black"/>
                  <a:sym typeface="Arial Black"/>
                </a:rPr>
                <a:t>3.</a:t>
              </a:r>
              <a:r>
                <a:rPr sz="3100"/>
                <a:t> </a:t>
              </a:r>
              <a:r>
                <a:rPr sz="2950"/>
                <a:t>Conditional Coding</a:t>
              </a:r>
            </a:p>
          </p:txBody>
        </p:sp>
      </p:grpSp>
      <p:grpSp>
        <p:nvGrpSpPr>
          <p:cNvPr id="653" name="グループ"/>
          <p:cNvGrpSpPr/>
          <p:nvPr/>
        </p:nvGrpSpPr>
        <p:grpSpPr>
          <a:xfrm>
            <a:off x="4597452" y="4694041"/>
            <a:ext cx="6280557" cy="1133715"/>
            <a:chOff x="0" y="-1"/>
            <a:chExt cx="11915915" cy="2129557"/>
          </a:xfrm>
        </p:grpSpPr>
        <p:sp>
          <p:nvSpPr>
            <p:cNvPr id="650" name="2. Symmetry of Information"/>
            <p:cNvSpPr txBox="1"/>
            <p:nvPr/>
          </p:nvSpPr>
          <p:spPr>
            <a:xfrm>
              <a:off x="3181344" y="529590"/>
              <a:ext cx="8734571" cy="813427"/>
            </a:xfrm>
            <a:prstGeom prst="rect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25400" tIns="25400" rIns="25400" bIns="25400" numCol="1" anchor="ctr">
              <a:spAutoFit/>
            </a:bodyPr>
            <a:lstStyle/>
            <a:p>
              <a:pPr algn="l">
                <a:lnSpc>
                  <a:spcPct val="70000"/>
                </a:lnSpc>
                <a:defRPr sz="6200">
                  <a:latin typeface="ヒラギノ丸ゴ ProN W4"/>
                  <a:ea typeface="ヒラギノ丸ゴ ProN W4"/>
                  <a:cs typeface="ヒラギノ丸ゴ ProN W4"/>
                  <a:sym typeface="ヒラギノ丸ゴ ProN W4"/>
                </a:defRPr>
              </a:pPr>
              <a:r>
                <a:rPr sz="2800" dirty="0">
                  <a:latin typeface="Arial Black"/>
                  <a:ea typeface="Arial Black"/>
                  <a:cs typeface="Arial Black"/>
                  <a:sym typeface="Arial Black"/>
                </a:rPr>
                <a:t>2.</a:t>
              </a:r>
              <a:r>
                <a:rPr sz="3100" dirty="0"/>
                <a:t> </a:t>
              </a:r>
              <a:r>
                <a:rPr sz="2950" dirty="0"/>
                <a:t>Symmetry of Information</a:t>
              </a:r>
            </a:p>
          </p:txBody>
        </p:sp>
        <p:sp>
          <p:nvSpPr>
            <p:cNvPr id="664" name="接続の線"/>
            <p:cNvSpPr/>
            <p:nvPr/>
          </p:nvSpPr>
          <p:spPr>
            <a:xfrm>
              <a:off x="58256" y="1801131"/>
              <a:ext cx="2498310" cy="3284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16" extrusionOk="0">
                  <a:moveTo>
                    <a:pt x="21600" y="0"/>
                  </a:moveTo>
                  <a:cubicBezTo>
                    <a:pt x="15762" y="20940"/>
                    <a:pt x="8562" y="21600"/>
                    <a:pt x="0" y="1979"/>
                  </a:cubicBezTo>
                </a:path>
              </a:pathLst>
            </a:custGeom>
            <a:noFill/>
            <a:ln w="50800" cap="flat">
              <a:solidFill>
                <a:schemeClr val="tx1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/>
            <a:lstStyle/>
            <a:p>
              <a:endParaRPr sz="900"/>
            </a:p>
          </p:txBody>
        </p:sp>
        <p:sp>
          <p:nvSpPr>
            <p:cNvPr id="665" name="接続の線"/>
            <p:cNvSpPr/>
            <p:nvPr/>
          </p:nvSpPr>
          <p:spPr>
            <a:xfrm>
              <a:off x="0" y="-1"/>
              <a:ext cx="2545675" cy="4730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24" extrusionOk="0">
                  <a:moveTo>
                    <a:pt x="21600" y="13841"/>
                  </a:moveTo>
                  <a:cubicBezTo>
                    <a:pt x="12727" y="-5376"/>
                    <a:pt x="5527" y="-4582"/>
                    <a:pt x="0" y="16224"/>
                  </a:cubicBezTo>
                </a:path>
              </a:pathLst>
            </a:custGeom>
            <a:noFill/>
            <a:ln w="50800" cap="flat">
              <a:solidFill>
                <a:schemeClr val="tx1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/>
            <a:lstStyle/>
            <a:p>
              <a:endParaRPr sz="900"/>
            </a:p>
          </p:txBody>
        </p:sp>
      </p:grpSp>
      <p:grpSp>
        <p:nvGrpSpPr>
          <p:cNvPr id="656" name="グループ"/>
          <p:cNvGrpSpPr/>
          <p:nvPr/>
        </p:nvGrpSpPr>
        <p:grpSpPr>
          <a:xfrm>
            <a:off x="4321039" y="3208845"/>
            <a:ext cx="6673562" cy="1747636"/>
            <a:chOff x="0" y="158437"/>
            <a:chExt cx="12367517" cy="3109213"/>
          </a:xfrm>
        </p:grpSpPr>
        <p:sp>
          <p:nvSpPr>
            <p:cNvPr id="666" name="接続の線"/>
            <p:cNvSpPr/>
            <p:nvPr/>
          </p:nvSpPr>
          <p:spPr>
            <a:xfrm>
              <a:off x="0" y="478841"/>
              <a:ext cx="4013953" cy="2788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509" extrusionOk="0">
                  <a:moveTo>
                    <a:pt x="21600" y="607"/>
                  </a:moveTo>
                  <a:cubicBezTo>
                    <a:pt x="10517" y="-2091"/>
                    <a:pt x="3317" y="4210"/>
                    <a:pt x="0" y="19509"/>
                  </a:cubicBezTo>
                </a:path>
              </a:pathLst>
            </a:custGeom>
            <a:noFill/>
            <a:ln w="50800" cap="flat">
              <a:solidFill>
                <a:schemeClr val="tx1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/>
            <a:lstStyle/>
            <a:p>
              <a:endParaRPr sz="900"/>
            </a:p>
          </p:txBody>
        </p:sp>
        <p:sp>
          <p:nvSpPr>
            <p:cNvPr id="655" name="4. Language Compression"/>
            <p:cNvSpPr txBox="1"/>
            <p:nvPr/>
          </p:nvSpPr>
          <p:spPr>
            <a:xfrm>
              <a:off x="4288641" y="158437"/>
              <a:ext cx="8078876" cy="813428"/>
            </a:xfrm>
            <a:prstGeom prst="rect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25400" tIns="25400" rIns="25400" bIns="25400" numCol="1" anchor="ctr">
              <a:spAutoFit/>
            </a:bodyPr>
            <a:lstStyle/>
            <a:p>
              <a:pPr algn="l">
                <a:lnSpc>
                  <a:spcPct val="70000"/>
                </a:lnSpc>
                <a:defRPr sz="6200">
                  <a:latin typeface="ヒラギノ丸ゴ ProN W4"/>
                  <a:ea typeface="ヒラギノ丸ゴ ProN W4"/>
                  <a:cs typeface="ヒラギノ丸ゴ ProN W4"/>
                  <a:sym typeface="ヒラギノ丸ゴ ProN W4"/>
                </a:defRPr>
              </a:pPr>
              <a:r>
                <a:rPr sz="2800" dirty="0">
                  <a:latin typeface="Arial Black"/>
                  <a:ea typeface="Arial Black"/>
                  <a:cs typeface="Arial Black"/>
                  <a:sym typeface="Arial Black"/>
                </a:rPr>
                <a:t>4.</a:t>
              </a:r>
              <a:r>
                <a:rPr sz="3100" dirty="0"/>
                <a:t> </a:t>
              </a:r>
              <a:r>
                <a:rPr sz="2950" dirty="0"/>
                <a:t>Language Compression</a:t>
              </a:r>
            </a:p>
          </p:txBody>
        </p:sp>
      </p:grpSp>
      <p:sp>
        <p:nvSpPr>
          <p:cNvPr id="667" name="接続の線"/>
          <p:cNvSpPr/>
          <p:nvPr/>
        </p:nvSpPr>
        <p:spPr>
          <a:xfrm>
            <a:off x="7511292" y="1445146"/>
            <a:ext cx="1121393" cy="15084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384" h="21600" extrusionOk="0">
                <a:moveTo>
                  <a:pt x="0" y="0"/>
                </a:moveTo>
                <a:cubicBezTo>
                  <a:pt x="19533" y="4161"/>
                  <a:pt x="21600" y="11361"/>
                  <a:pt x="6202" y="21600"/>
                </a:cubicBezTo>
              </a:path>
            </a:pathLst>
          </a:custGeom>
          <a:ln w="50800">
            <a:solidFill>
              <a:schemeClr val="tx1"/>
            </a:solidFill>
            <a:miter lim="400000"/>
            <a:headEnd type="triangle"/>
          </a:ln>
        </p:spPr>
        <p:txBody>
          <a:bodyPr/>
          <a:lstStyle/>
          <a:p>
            <a:endParaRPr sz="9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1125025-A672-E244-58AD-0E72D972CF5E}"/>
              </a:ext>
            </a:extLst>
          </p:cNvPr>
          <p:cNvSpPr txBox="1"/>
          <p:nvPr/>
        </p:nvSpPr>
        <p:spPr>
          <a:xfrm>
            <a:off x="1412518" y="5448649"/>
            <a:ext cx="1757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(average-case)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40BAC6-C8D8-4458-5EF9-56C7330E3985}"/>
              </a:ext>
            </a:extLst>
          </p:cNvPr>
          <p:cNvSpPr txBox="1"/>
          <p:nvPr/>
        </p:nvSpPr>
        <p:spPr>
          <a:xfrm>
            <a:off x="7936363" y="3736633"/>
            <a:ext cx="1757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(average-case)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2AEFE6-F068-D0B4-0796-562811875D85}"/>
              </a:ext>
            </a:extLst>
          </p:cNvPr>
          <p:cNvSpPr txBox="1"/>
          <p:nvPr/>
        </p:nvSpPr>
        <p:spPr>
          <a:xfrm>
            <a:off x="7697590" y="5467389"/>
            <a:ext cx="1757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(average-case)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4630845"/>
      </p:ext>
    </p:extLst>
  </p:cSld>
  <p:clrMapOvr>
    <a:masterClrMapping/>
  </p:clrMapOvr>
  <p:transition spd="med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39">
            <a:extLst>
              <a:ext uri="{FF2B5EF4-FFF2-40B4-BE49-F238E27FC236}">
                <a16:creationId xmlns:a16="http://schemas.microsoft.com/office/drawing/2014/main" id="{F673A7DD-C89A-8A98-66E2-8F313CCF7F08}"/>
              </a:ext>
            </a:extLst>
          </p:cNvPr>
          <p:cNvSpPr txBox="1"/>
          <p:nvPr/>
        </p:nvSpPr>
        <p:spPr>
          <a:xfrm>
            <a:off x="713641" y="1347902"/>
            <a:ext cx="99646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u="sng" dirty="0"/>
              <a:t>Lemma</a:t>
            </a:r>
            <a:r>
              <a:rPr lang="en-US" sz="2100" b="1" dirty="0"/>
              <a:t>:</a:t>
            </a:r>
            <a:endParaRPr lang="en-US" sz="2100" dirty="0">
              <a:latin typeface="Calibri (Body)"/>
            </a:endParaRPr>
          </a:p>
          <a:p>
            <a:endParaRPr lang="en-US" sz="2100" b="1" dirty="0">
              <a:latin typeface="Calibri (Body)"/>
            </a:endParaRPr>
          </a:p>
        </p:txBody>
      </p:sp>
      <p:sp>
        <p:nvSpPr>
          <p:cNvPr id="4" name="Rectangle 8"/>
          <p:cNvSpPr/>
          <p:nvPr/>
        </p:nvSpPr>
        <p:spPr>
          <a:xfrm>
            <a:off x="713641" y="406875"/>
            <a:ext cx="10851941" cy="55399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en-GB" sz="3000" b="1" dirty="0">
                <a:latin typeface="Calisto MT" panose="02040603050505030304" pitchFamily="18" charset="0"/>
                <a:sym typeface="+mn-ea"/>
              </a:rPr>
              <a:t>OWFs and Average-Case Conditional Coding</a:t>
            </a:r>
            <a:endParaRPr lang="en-US" altLang="en-GB" sz="3000" b="1" dirty="0">
              <a:latin typeface="Calisto MT" panose="02040603050505030304" pitchFamily="18" charset="0"/>
            </a:endParaRPr>
          </a:p>
        </p:txBody>
      </p:sp>
      <p:sp>
        <p:nvSpPr>
          <p:cNvPr id="5" name="TextBox 17">
            <a:extLst>
              <a:ext uri="{FF2B5EF4-FFF2-40B4-BE49-F238E27FC236}">
                <a16:creationId xmlns:a16="http://schemas.microsoft.com/office/drawing/2014/main" id="{6F1148F9-2E73-554A-C9F5-57926009EC0B}"/>
              </a:ext>
            </a:extLst>
          </p:cNvPr>
          <p:cNvSpPr txBox="1"/>
          <p:nvPr/>
        </p:nvSpPr>
        <p:spPr>
          <a:xfrm>
            <a:off x="1758043" y="1748010"/>
            <a:ext cx="3194957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>
                <a:solidFill>
                  <a:schemeClr val="tx1"/>
                </a:solidFill>
                <a:latin typeface="Calibri (Body)"/>
                <a:cs typeface="Cambria Math" panose="02040503050406030204" pitchFamily="18" charset="0"/>
              </a:rPr>
              <a:t>Infinitely-often one-way functions do not exist</a:t>
            </a:r>
          </a:p>
        </p:txBody>
      </p:sp>
      <p:sp>
        <p:nvSpPr>
          <p:cNvPr id="3" name="TextBox 17">
            <a:extLst>
              <a:ext uri="{FF2B5EF4-FFF2-40B4-BE49-F238E27FC236}">
                <a16:creationId xmlns:a16="http://schemas.microsoft.com/office/drawing/2014/main" id="{2EF494C3-717D-592C-B8E3-78E9E0535CE1}"/>
              </a:ext>
            </a:extLst>
          </p:cNvPr>
          <p:cNvSpPr txBox="1"/>
          <p:nvPr/>
        </p:nvSpPr>
        <p:spPr>
          <a:xfrm>
            <a:off x="6411687" y="1909594"/>
            <a:ext cx="4425042" cy="4154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>
                <a:solidFill>
                  <a:schemeClr val="tx1"/>
                </a:solidFill>
                <a:latin typeface="Calibri (Body)"/>
                <a:cs typeface="Cambria Math" panose="02040503050406030204" pitchFamily="18" charset="0"/>
              </a:rPr>
              <a:t>Average-case </a:t>
            </a:r>
            <a:r>
              <a:rPr lang="en-US" sz="2000" dirty="0">
                <a:latin typeface="Calibri (Body)"/>
                <a:cs typeface="Cambria Math" panose="02040503050406030204" pitchFamily="18" charset="0"/>
              </a:rPr>
              <a:t>conditional coding</a:t>
            </a:r>
            <a:r>
              <a:rPr lang="en-US" sz="2000" dirty="0">
                <a:solidFill>
                  <a:schemeClr val="tx1"/>
                </a:solidFill>
                <a:latin typeface="Calibri (Body)"/>
                <a:cs typeface="Cambria Math" panose="02040503050406030204" pitchFamily="18" charset="0"/>
              </a:rPr>
              <a:t> holds</a:t>
            </a: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52FC7979-C157-9A18-0124-F2B5BC8A018C}"/>
              </a:ext>
            </a:extLst>
          </p:cNvPr>
          <p:cNvSpPr/>
          <p:nvPr/>
        </p:nvSpPr>
        <p:spPr>
          <a:xfrm>
            <a:off x="5286029" y="1972894"/>
            <a:ext cx="718457" cy="28889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48D05B6-4128-6230-277C-184CBE3FBBCB}"/>
                  </a:ext>
                </a:extLst>
              </p:cNvPr>
              <p:cNvSpPr txBox="1"/>
              <p:nvPr/>
            </p:nvSpPr>
            <p:spPr>
              <a:xfrm>
                <a:off x="4084648" y="3251863"/>
                <a:ext cx="3222645" cy="71468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mtClean="0">
                          <a:latin typeface="Cambria Math" panose="02040503050406030204" pitchFamily="18" charset="0"/>
                        </a:rPr>
                        <m:t>p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K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poly</m:t>
                          </m:r>
                        </m:sup>
                      </m:sSup>
                      <m:d>
                        <m:dPr>
                          <m:endChr m:val="|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)≲</m:t>
                      </m:r>
                      <m:func>
                        <m:funcPr>
                          <m:ctrlPr>
                            <a:rPr lang="en-CA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CA" i="1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CA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  <m:d>
                                    <m:dPr>
                                      <m:endChr m:val="|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</m:e>
                                  </m:d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48D05B6-4128-6230-277C-184CBE3FBB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4648" y="3251863"/>
                <a:ext cx="3222645" cy="71468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39">
                <a:extLst>
                  <a:ext uri="{FF2B5EF4-FFF2-40B4-BE49-F238E27FC236}">
                    <a16:creationId xmlns:a16="http://schemas.microsoft.com/office/drawing/2014/main" id="{263A345E-AA6D-B261-12C9-ED99C291636E}"/>
                  </a:ext>
                </a:extLst>
              </p:cNvPr>
              <p:cNvSpPr txBox="1"/>
              <p:nvPr/>
            </p:nvSpPr>
            <p:spPr>
              <a:xfrm>
                <a:off x="713641" y="2697248"/>
                <a:ext cx="9964660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100" b="1" u="sng" dirty="0"/>
                  <a:t>Proof Sketch</a:t>
                </a:r>
                <a:r>
                  <a:rPr lang="en-US" sz="2100" b="1" dirty="0"/>
                  <a:t>:</a:t>
                </a:r>
                <a:r>
                  <a:rPr lang="en-US" sz="2100" dirty="0">
                    <a:latin typeface="Calibri (Body)"/>
                  </a:rPr>
                  <a:t> </a:t>
                </a:r>
                <a:r>
                  <a:rPr lang="en-US" sz="2000" dirty="0">
                    <a:latin typeface="Calibri (Body)"/>
                  </a:rPr>
                  <a:t>Assume we can invert OWFs, we want to show w.h.p over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endParaRPr lang="en-US" sz="2000" dirty="0">
                  <a:latin typeface="Calibri (Body)"/>
                </a:endParaRPr>
              </a:p>
            </p:txBody>
          </p:sp>
        </mc:Choice>
        <mc:Fallback xmlns="">
          <p:sp>
            <p:nvSpPr>
              <p:cNvPr id="11" name="TextBox 39">
                <a:extLst>
                  <a:ext uri="{FF2B5EF4-FFF2-40B4-BE49-F238E27FC236}">
                    <a16:creationId xmlns:a16="http://schemas.microsoft.com/office/drawing/2014/main" id="{263A345E-AA6D-B261-12C9-ED99C29163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641" y="2697248"/>
                <a:ext cx="9964660" cy="415498"/>
              </a:xfrm>
              <a:prstGeom prst="rect">
                <a:avLst/>
              </a:prstGeom>
              <a:blipFill>
                <a:blip r:embed="rId4"/>
                <a:stretch>
                  <a:fillRect l="-734" t="-8696" b="-275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996456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39">
            <a:extLst>
              <a:ext uri="{FF2B5EF4-FFF2-40B4-BE49-F238E27FC236}">
                <a16:creationId xmlns:a16="http://schemas.microsoft.com/office/drawing/2014/main" id="{F673A7DD-C89A-8A98-66E2-8F313CCF7F08}"/>
              </a:ext>
            </a:extLst>
          </p:cNvPr>
          <p:cNvSpPr txBox="1"/>
          <p:nvPr/>
        </p:nvSpPr>
        <p:spPr>
          <a:xfrm>
            <a:off x="713641" y="1347902"/>
            <a:ext cx="99646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u="sng" dirty="0"/>
              <a:t>Lemma</a:t>
            </a:r>
            <a:r>
              <a:rPr lang="en-US" sz="2100" b="1" dirty="0"/>
              <a:t>:</a:t>
            </a:r>
            <a:endParaRPr lang="en-US" sz="2100" dirty="0">
              <a:latin typeface="Calibri (Body)"/>
            </a:endParaRPr>
          </a:p>
          <a:p>
            <a:endParaRPr lang="en-US" sz="2100" b="1" dirty="0">
              <a:latin typeface="Calibri (Body)"/>
            </a:endParaRPr>
          </a:p>
        </p:txBody>
      </p:sp>
      <p:sp>
        <p:nvSpPr>
          <p:cNvPr id="4" name="Rectangle 8"/>
          <p:cNvSpPr/>
          <p:nvPr/>
        </p:nvSpPr>
        <p:spPr>
          <a:xfrm>
            <a:off x="713641" y="406875"/>
            <a:ext cx="10851941" cy="55399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en-GB" sz="3000" b="1" dirty="0">
                <a:latin typeface="Calisto MT" panose="02040603050505030304" pitchFamily="18" charset="0"/>
                <a:sym typeface="+mn-ea"/>
              </a:rPr>
              <a:t>OWFs and Average-Case Conditional Coding</a:t>
            </a:r>
            <a:endParaRPr lang="en-US" altLang="en-GB" sz="3000" b="1" dirty="0">
              <a:latin typeface="Calisto MT" panose="02040603050505030304" pitchFamily="18" charset="0"/>
            </a:endParaRPr>
          </a:p>
        </p:txBody>
      </p:sp>
      <p:sp>
        <p:nvSpPr>
          <p:cNvPr id="5" name="TextBox 17">
            <a:extLst>
              <a:ext uri="{FF2B5EF4-FFF2-40B4-BE49-F238E27FC236}">
                <a16:creationId xmlns:a16="http://schemas.microsoft.com/office/drawing/2014/main" id="{6F1148F9-2E73-554A-C9F5-57926009EC0B}"/>
              </a:ext>
            </a:extLst>
          </p:cNvPr>
          <p:cNvSpPr txBox="1"/>
          <p:nvPr/>
        </p:nvSpPr>
        <p:spPr>
          <a:xfrm>
            <a:off x="1758043" y="1748010"/>
            <a:ext cx="3194957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>
                <a:solidFill>
                  <a:schemeClr val="tx1"/>
                </a:solidFill>
                <a:latin typeface="Calibri (Body)"/>
                <a:cs typeface="Cambria Math" panose="02040503050406030204" pitchFamily="18" charset="0"/>
              </a:rPr>
              <a:t>Infinitely-often one-way functions do not exist</a:t>
            </a:r>
          </a:p>
        </p:txBody>
      </p:sp>
      <p:sp>
        <p:nvSpPr>
          <p:cNvPr id="3" name="TextBox 17">
            <a:extLst>
              <a:ext uri="{FF2B5EF4-FFF2-40B4-BE49-F238E27FC236}">
                <a16:creationId xmlns:a16="http://schemas.microsoft.com/office/drawing/2014/main" id="{2EF494C3-717D-592C-B8E3-78E9E0535CE1}"/>
              </a:ext>
            </a:extLst>
          </p:cNvPr>
          <p:cNvSpPr txBox="1"/>
          <p:nvPr/>
        </p:nvSpPr>
        <p:spPr>
          <a:xfrm>
            <a:off x="6411687" y="1909594"/>
            <a:ext cx="4425042" cy="4154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>
                <a:solidFill>
                  <a:schemeClr val="tx1"/>
                </a:solidFill>
                <a:latin typeface="Calibri (Body)"/>
                <a:cs typeface="Cambria Math" panose="02040503050406030204" pitchFamily="18" charset="0"/>
              </a:rPr>
              <a:t>Average-case </a:t>
            </a:r>
            <a:r>
              <a:rPr lang="en-US" sz="2000" dirty="0">
                <a:latin typeface="Calibri (Body)"/>
                <a:cs typeface="Cambria Math" panose="02040503050406030204" pitchFamily="18" charset="0"/>
              </a:rPr>
              <a:t>conditional coding</a:t>
            </a:r>
            <a:r>
              <a:rPr lang="en-US" sz="2000" dirty="0">
                <a:solidFill>
                  <a:schemeClr val="tx1"/>
                </a:solidFill>
                <a:latin typeface="Calibri (Body)"/>
                <a:cs typeface="Cambria Math" panose="02040503050406030204" pitchFamily="18" charset="0"/>
              </a:rPr>
              <a:t> holds</a:t>
            </a: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52FC7979-C157-9A18-0124-F2B5BC8A018C}"/>
              </a:ext>
            </a:extLst>
          </p:cNvPr>
          <p:cNvSpPr/>
          <p:nvPr/>
        </p:nvSpPr>
        <p:spPr>
          <a:xfrm>
            <a:off x="5286029" y="1972894"/>
            <a:ext cx="718457" cy="28889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48D05B6-4128-6230-277C-184CBE3FBBCB}"/>
                  </a:ext>
                </a:extLst>
              </p:cNvPr>
              <p:cNvSpPr txBox="1"/>
              <p:nvPr/>
            </p:nvSpPr>
            <p:spPr>
              <a:xfrm>
                <a:off x="4084648" y="3251863"/>
                <a:ext cx="3222645" cy="71468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mtClean="0">
                          <a:latin typeface="Cambria Math" panose="02040503050406030204" pitchFamily="18" charset="0"/>
                        </a:rPr>
                        <m:t>p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K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poly</m:t>
                          </m:r>
                        </m:sup>
                      </m:sSup>
                      <m:d>
                        <m:dPr>
                          <m:endChr m:val="|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)≲</m:t>
                      </m:r>
                      <m:func>
                        <m:funcPr>
                          <m:ctrlPr>
                            <a:rPr lang="en-CA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CA" i="1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CA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  <m:d>
                                    <m:dPr>
                                      <m:endChr m:val="|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</m:e>
                                  </m:d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48D05B6-4128-6230-277C-184CBE3FBB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4648" y="3251863"/>
                <a:ext cx="3222645" cy="71468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39">
                <a:extLst>
                  <a:ext uri="{FF2B5EF4-FFF2-40B4-BE49-F238E27FC236}">
                    <a16:creationId xmlns:a16="http://schemas.microsoft.com/office/drawing/2014/main" id="{263A345E-AA6D-B261-12C9-ED99C291636E}"/>
                  </a:ext>
                </a:extLst>
              </p:cNvPr>
              <p:cNvSpPr txBox="1"/>
              <p:nvPr/>
            </p:nvSpPr>
            <p:spPr>
              <a:xfrm>
                <a:off x="713641" y="2697248"/>
                <a:ext cx="9964660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100" b="1" u="sng" dirty="0"/>
                  <a:t>Proof Sketch</a:t>
                </a:r>
                <a:r>
                  <a:rPr lang="en-US" sz="2100" b="1" dirty="0"/>
                  <a:t>:</a:t>
                </a:r>
                <a:r>
                  <a:rPr lang="en-US" sz="2100" dirty="0">
                    <a:latin typeface="Calibri (Body)"/>
                  </a:rPr>
                  <a:t> </a:t>
                </a:r>
                <a:r>
                  <a:rPr lang="en-US" sz="2000" dirty="0">
                    <a:latin typeface="Calibri (Body)"/>
                  </a:rPr>
                  <a:t>Assume we can invert OWFs, we want to show w.h.p over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endParaRPr lang="en-US" sz="2000" dirty="0">
                  <a:latin typeface="Calibri (Body)"/>
                </a:endParaRPr>
              </a:p>
            </p:txBody>
          </p:sp>
        </mc:Choice>
        <mc:Fallback xmlns="">
          <p:sp>
            <p:nvSpPr>
              <p:cNvPr id="11" name="TextBox 39">
                <a:extLst>
                  <a:ext uri="{FF2B5EF4-FFF2-40B4-BE49-F238E27FC236}">
                    <a16:creationId xmlns:a16="http://schemas.microsoft.com/office/drawing/2014/main" id="{263A345E-AA6D-B261-12C9-ED99C29163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641" y="2697248"/>
                <a:ext cx="9964660" cy="415498"/>
              </a:xfrm>
              <a:prstGeom prst="rect">
                <a:avLst/>
              </a:prstGeom>
              <a:blipFill>
                <a:blip r:embed="rId4"/>
                <a:stretch>
                  <a:fillRect l="-734" t="-8696" b="-275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E8904A61-D07E-496C-531D-512BD6A93542}"/>
              </a:ext>
            </a:extLst>
          </p:cNvPr>
          <p:cNvGrpSpPr/>
          <p:nvPr/>
        </p:nvGrpSpPr>
        <p:grpSpPr>
          <a:xfrm>
            <a:off x="713641" y="4064426"/>
            <a:ext cx="10123228" cy="1217330"/>
            <a:chOff x="909584" y="1242024"/>
            <a:chExt cx="10123228" cy="1217330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8EED154E-5959-53C5-0DE5-2E12C7BCEDF8}"/>
                </a:ext>
              </a:extLst>
            </p:cNvPr>
            <p:cNvGrpSpPr/>
            <p:nvPr/>
          </p:nvGrpSpPr>
          <p:grpSpPr>
            <a:xfrm>
              <a:off x="909584" y="1242024"/>
              <a:ext cx="10123228" cy="1217330"/>
              <a:chOff x="1063624" y="1470625"/>
              <a:chExt cx="10123228" cy="1217330"/>
            </a:xfrm>
          </p:grpSpPr>
          <p:sp>
            <p:nvSpPr>
              <p:cNvPr id="19" name="TextBox 39">
                <a:extLst>
                  <a:ext uri="{FF2B5EF4-FFF2-40B4-BE49-F238E27FC236}">
                    <a16:creationId xmlns:a16="http://schemas.microsoft.com/office/drawing/2014/main" id="{7E7BAE13-BA43-FE38-D57C-DD962A877FCC}"/>
                  </a:ext>
                </a:extLst>
              </p:cNvPr>
              <p:cNvSpPr txBox="1"/>
              <p:nvPr/>
            </p:nvSpPr>
            <p:spPr>
              <a:xfrm>
                <a:off x="1063624" y="1470625"/>
                <a:ext cx="7938494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100" b="1" u="sng" dirty="0"/>
                  <a:t>Theorem</a:t>
                </a:r>
                <a:r>
                  <a:rPr lang="en-US" sz="2100" dirty="0"/>
                  <a:t> (Extrapolators)</a:t>
                </a:r>
                <a:r>
                  <a:rPr lang="en-US" sz="2100" b="1" dirty="0"/>
                  <a:t> </a:t>
                </a:r>
                <a:r>
                  <a:rPr lang="en-US" sz="2100" dirty="0">
                    <a:solidFill>
                      <a:schemeClr val="accent1"/>
                    </a:solidFill>
                    <a:latin typeface="Calibri (Body)"/>
                  </a:rPr>
                  <a:t>[</a:t>
                </a:r>
                <a:r>
                  <a:rPr lang="en-GB" sz="2100" dirty="0">
                    <a:solidFill>
                      <a:schemeClr val="accent1"/>
                    </a:solidFill>
                  </a:rPr>
                  <a:t>Impagliazzo-Luby’89, Impagliazzo-Levin’90</a:t>
                </a:r>
                <a:r>
                  <a:rPr lang="en-US" sz="2100" dirty="0">
                    <a:solidFill>
                      <a:schemeClr val="accent1"/>
                    </a:solidFill>
                    <a:latin typeface="Calibri (Body)"/>
                  </a:rPr>
                  <a:t>]:</a:t>
                </a:r>
                <a:endParaRPr lang="en-GB" sz="2100" dirty="0">
                  <a:solidFill>
                    <a:schemeClr val="accent1"/>
                  </a:solidFill>
                  <a:latin typeface="Calibri (Body)"/>
                </a:endParaRPr>
              </a:p>
            </p:txBody>
          </p: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F4A5B5FF-266E-0847-BABA-569F993B4421}"/>
                  </a:ext>
                </a:extLst>
              </p:cNvPr>
              <p:cNvGrpSpPr/>
              <p:nvPr/>
            </p:nvGrpSpPr>
            <p:grpSpPr>
              <a:xfrm>
                <a:off x="1476955" y="1967230"/>
                <a:ext cx="9709897" cy="720725"/>
                <a:chOff x="6592" y="5409"/>
                <a:chExt cx="15070" cy="1135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1" name="TextBox 17">
                      <a:extLst>
                        <a:ext uri="{FF2B5EF4-FFF2-40B4-BE49-F238E27FC236}">
                          <a16:creationId xmlns:a16="http://schemas.microsoft.com/office/drawing/2014/main" id="{8373E79C-AAB6-E30E-465B-D78CE77AEE4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3379" y="5409"/>
                      <a:ext cx="8283" cy="1135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txBody>
                    <a:bodyPr wrap="square" rtlCol="0">
                      <a:spAutoFit/>
                    </a:bodyPr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en-US" sz="2000" dirty="0">
                          <a:solidFill>
                            <a:srgbClr val="C00000"/>
                          </a:solidFill>
                          <a:latin typeface="Calibri (Body)"/>
                          <a:cs typeface="Cambria Math" panose="02040503050406030204" pitchFamily="18" charset="0"/>
                        </a:rPr>
                        <a:t>Efficiently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Calibri (Body)"/>
                          <a:cs typeface="Cambria Math" panose="02040503050406030204" pitchFamily="18" charset="0"/>
                        </a:rPr>
                        <a:t> sample </a:t>
                      </a:r>
                      <a14:m>
                        <m:oMath xmlns:m="http://schemas.openxmlformats.org/officeDocument/2006/math"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d>
                            <m:dPr>
                              <m:endChr m:val="|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⋅ </m:t>
                              </m:r>
                            </m:e>
                          </m:d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a14:m>
                      <a:r>
                        <a:rPr lang="en-US" sz="2000" dirty="0">
                          <a:solidFill>
                            <a:schemeClr val="tx1"/>
                          </a:solidFill>
                          <a:latin typeface="Calibri (Body)"/>
                          <a:cs typeface="Cambria Math" panose="02040503050406030204" pitchFamily="18" charset="0"/>
                        </a:rPr>
                        <a:t> (approximately) for most </a:t>
                      </a:r>
                      <a14:m>
                        <m:oMath xmlns:m="http://schemas.openxmlformats.org/officeDocument/2006/math"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∼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oMath>
                      </a14:m>
                      <a:endParaRPr lang="en-US" sz="2000" dirty="0">
                        <a:solidFill>
                          <a:schemeClr val="tx1"/>
                        </a:solidFill>
                        <a:latin typeface="Calibri (Body)"/>
                        <a:cs typeface="Cambria Math" panose="020405030504060302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21" name="TextBox 17">
                      <a:extLst>
                        <a:ext uri="{FF2B5EF4-FFF2-40B4-BE49-F238E27FC236}">
                          <a16:creationId xmlns:a16="http://schemas.microsoft.com/office/drawing/2014/main" id="{8373E79C-AAB6-E30E-465B-D78CE77AEE42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3379" y="5409"/>
                      <a:ext cx="8283" cy="1135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 t="-3333" b="-13333"/>
                      </a:stretch>
                    </a:blipFill>
                    <a:ln>
                      <a:solidFill>
                        <a:schemeClr val="tx1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22" name="TextBox 17">
                  <a:extLst>
                    <a:ext uri="{FF2B5EF4-FFF2-40B4-BE49-F238E27FC236}">
                      <a16:creationId xmlns:a16="http://schemas.microsoft.com/office/drawing/2014/main" id="{F0D0F0C4-5A8C-57C9-8E7B-F8FAFD4C01DD}"/>
                    </a:ext>
                  </a:extLst>
                </p:cNvPr>
                <p:cNvSpPr txBox="1"/>
                <p:nvPr/>
              </p:nvSpPr>
              <p:spPr>
                <a:xfrm>
                  <a:off x="6592" y="5610"/>
                  <a:ext cx="5752" cy="63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sz="2000" dirty="0">
                      <a:sym typeface="+mn-ea"/>
                    </a:rPr>
                    <a:t>One-way functions do not exist</a:t>
                  </a:r>
                  <a:endParaRPr lang="en-US" sz="2000" dirty="0">
                    <a:solidFill>
                      <a:srgbClr val="C00000"/>
                    </a:solidFill>
                  </a:endParaRPr>
                </a:p>
              </p:txBody>
            </p:sp>
          </p:grpSp>
        </p:grpSp>
        <p:sp>
          <p:nvSpPr>
            <p:cNvPr id="18" name="Arrow: Right 17">
              <a:extLst>
                <a:ext uri="{FF2B5EF4-FFF2-40B4-BE49-F238E27FC236}">
                  <a16:creationId xmlns:a16="http://schemas.microsoft.com/office/drawing/2014/main" id="{51C654EB-DC2B-BB8C-B30B-D94ABAD54F7D}"/>
                </a:ext>
              </a:extLst>
            </p:cNvPr>
            <p:cNvSpPr/>
            <p:nvPr/>
          </p:nvSpPr>
          <p:spPr>
            <a:xfrm>
              <a:off x="5155648" y="1956538"/>
              <a:ext cx="413658" cy="321129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75188326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39">
            <a:extLst>
              <a:ext uri="{FF2B5EF4-FFF2-40B4-BE49-F238E27FC236}">
                <a16:creationId xmlns:a16="http://schemas.microsoft.com/office/drawing/2014/main" id="{F673A7DD-C89A-8A98-66E2-8F313CCF7F08}"/>
              </a:ext>
            </a:extLst>
          </p:cNvPr>
          <p:cNvSpPr txBox="1"/>
          <p:nvPr/>
        </p:nvSpPr>
        <p:spPr>
          <a:xfrm>
            <a:off x="713641" y="1347902"/>
            <a:ext cx="99646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u="sng" dirty="0"/>
              <a:t>Lemma</a:t>
            </a:r>
            <a:r>
              <a:rPr lang="en-US" sz="2100" b="1" dirty="0"/>
              <a:t>:</a:t>
            </a:r>
            <a:endParaRPr lang="en-US" sz="2100" dirty="0">
              <a:latin typeface="Calibri (Body)"/>
            </a:endParaRPr>
          </a:p>
          <a:p>
            <a:endParaRPr lang="en-US" sz="2100" b="1" dirty="0">
              <a:latin typeface="Calibri (Body)"/>
            </a:endParaRPr>
          </a:p>
        </p:txBody>
      </p:sp>
      <p:sp>
        <p:nvSpPr>
          <p:cNvPr id="4" name="Rectangle 8"/>
          <p:cNvSpPr/>
          <p:nvPr/>
        </p:nvSpPr>
        <p:spPr>
          <a:xfrm>
            <a:off x="713641" y="406875"/>
            <a:ext cx="10851941" cy="55399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en-GB" sz="3000" b="1" dirty="0">
                <a:latin typeface="Calisto MT" panose="02040603050505030304" pitchFamily="18" charset="0"/>
                <a:sym typeface="+mn-ea"/>
              </a:rPr>
              <a:t>OWFs and Average-Case Conditional Coding</a:t>
            </a:r>
            <a:endParaRPr lang="en-US" altLang="en-GB" sz="3000" b="1" dirty="0">
              <a:latin typeface="Calisto MT" panose="02040603050505030304" pitchFamily="18" charset="0"/>
            </a:endParaRPr>
          </a:p>
        </p:txBody>
      </p:sp>
      <p:sp>
        <p:nvSpPr>
          <p:cNvPr id="5" name="TextBox 17">
            <a:extLst>
              <a:ext uri="{FF2B5EF4-FFF2-40B4-BE49-F238E27FC236}">
                <a16:creationId xmlns:a16="http://schemas.microsoft.com/office/drawing/2014/main" id="{6F1148F9-2E73-554A-C9F5-57926009EC0B}"/>
              </a:ext>
            </a:extLst>
          </p:cNvPr>
          <p:cNvSpPr txBox="1"/>
          <p:nvPr/>
        </p:nvSpPr>
        <p:spPr>
          <a:xfrm>
            <a:off x="1758043" y="1748010"/>
            <a:ext cx="3194957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>
                <a:solidFill>
                  <a:schemeClr val="tx1"/>
                </a:solidFill>
                <a:latin typeface="Calibri (Body)"/>
                <a:cs typeface="Cambria Math" panose="02040503050406030204" pitchFamily="18" charset="0"/>
              </a:rPr>
              <a:t>Infinitely-often one-way functions do not exist</a:t>
            </a:r>
          </a:p>
        </p:txBody>
      </p:sp>
      <p:sp>
        <p:nvSpPr>
          <p:cNvPr id="3" name="TextBox 17">
            <a:extLst>
              <a:ext uri="{FF2B5EF4-FFF2-40B4-BE49-F238E27FC236}">
                <a16:creationId xmlns:a16="http://schemas.microsoft.com/office/drawing/2014/main" id="{2EF494C3-717D-592C-B8E3-78E9E0535CE1}"/>
              </a:ext>
            </a:extLst>
          </p:cNvPr>
          <p:cNvSpPr txBox="1"/>
          <p:nvPr/>
        </p:nvSpPr>
        <p:spPr>
          <a:xfrm>
            <a:off x="6411687" y="1909594"/>
            <a:ext cx="4425042" cy="4154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>
                <a:solidFill>
                  <a:schemeClr val="tx1"/>
                </a:solidFill>
                <a:latin typeface="Calibri (Body)"/>
                <a:cs typeface="Cambria Math" panose="02040503050406030204" pitchFamily="18" charset="0"/>
              </a:rPr>
              <a:t>Average-case </a:t>
            </a:r>
            <a:r>
              <a:rPr lang="en-US" sz="2000" dirty="0">
                <a:latin typeface="Calibri (Body)"/>
                <a:cs typeface="Cambria Math" panose="02040503050406030204" pitchFamily="18" charset="0"/>
              </a:rPr>
              <a:t>conditional coding</a:t>
            </a:r>
            <a:r>
              <a:rPr lang="en-US" sz="2000" dirty="0">
                <a:solidFill>
                  <a:schemeClr val="tx1"/>
                </a:solidFill>
                <a:latin typeface="Calibri (Body)"/>
                <a:cs typeface="Cambria Math" panose="02040503050406030204" pitchFamily="18" charset="0"/>
              </a:rPr>
              <a:t> holds</a:t>
            </a: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52FC7979-C157-9A18-0124-F2B5BC8A018C}"/>
              </a:ext>
            </a:extLst>
          </p:cNvPr>
          <p:cNvSpPr/>
          <p:nvPr/>
        </p:nvSpPr>
        <p:spPr>
          <a:xfrm>
            <a:off x="5286029" y="1972894"/>
            <a:ext cx="718457" cy="28889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48D05B6-4128-6230-277C-184CBE3FBBCB}"/>
                  </a:ext>
                </a:extLst>
              </p:cNvPr>
              <p:cNvSpPr txBox="1"/>
              <p:nvPr/>
            </p:nvSpPr>
            <p:spPr>
              <a:xfrm>
                <a:off x="4084648" y="3251863"/>
                <a:ext cx="3222645" cy="71468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mtClean="0">
                          <a:latin typeface="Cambria Math" panose="02040503050406030204" pitchFamily="18" charset="0"/>
                        </a:rPr>
                        <m:t>p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K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poly</m:t>
                          </m:r>
                        </m:sup>
                      </m:sSup>
                      <m:d>
                        <m:dPr>
                          <m:endChr m:val="|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)≲</m:t>
                      </m:r>
                      <m:func>
                        <m:funcPr>
                          <m:ctrlPr>
                            <a:rPr lang="en-CA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CA" i="1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CA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  <m:d>
                                    <m:dPr>
                                      <m:endChr m:val="|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</m:e>
                                  </m:d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48D05B6-4128-6230-277C-184CBE3FBB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4648" y="3251863"/>
                <a:ext cx="3222645" cy="71468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17">
            <a:extLst>
              <a:ext uri="{FF2B5EF4-FFF2-40B4-BE49-F238E27FC236}">
                <a16:creationId xmlns:a16="http://schemas.microsoft.com/office/drawing/2014/main" id="{3557BE89-BBEA-93D0-6C0E-EA175E17D6C2}"/>
              </a:ext>
            </a:extLst>
          </p:cNvPr>
          <p:cNvSpPr txBox="1"/>
          <p:nvPr/>
        </p:nvSpPr>
        <p:spPr>
          <a:xfrm>
            <a:off x="1758044" y="5587385"/>
            <a:ext cx="9078686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Calibri (Body)"/>
                <a:cs typeface="Cambria Math" panose="02040503050406030204" pitchFamily="18" charset="0"/>
              </a:rPr>
              <a:t>Use </a:t>
            </a:r>
            <a:r>
              <a:rPr lang="en-US" sz="2000" dirty="0">
                <a:latin typeface="Calibri (Body)"/>
                <a:cs typeface="Cambria Math" panose="02040503050406030204" pitchFamily="18" charset="0"/>
              </a:rPr>
              <a:t>the efficient</a:t>
            </a:r>
            <a:r>
              <a:rPr lang="en-US" sz="2000" dirty="0">
                <a:solidFill>
                  <a:schemeClr val="tx1"/>
                </a:solidFill>
                <a:latin typeface="Calibri (Body)"/>
                <a:cs typeface="Cambria Math" panose="02040503050406030204" pitchFamily="18" charset="0"/>
              </a:rPr>
              <a:t> </a:t>
            </a:r>
            <a:r>
              <a:rPr lang="en-US" sz="2000" dirty="0">
                <a:solidFill>
                  <a:srgbClr val="00B050"/>
                </a:solidFill>
                <a:latin typeface="Calibri (Body)"/>
                <a:cs typeface="Cambria Math" panose="02040503050406030204" pitchFamily="18" charset="0"/>
              </a:rPr>
              <a:t>extrapolator</a:t>
            </a:r>
            <a:r>
              <a:rPr lang="en-US" sz="2000" dirty="0">
                <a:solidFill>
                  <a:schemeClr val="tx1"/>
                </a:solidFill>
                <a:latin typeface="Calibri (Body)"/>
                <a:cs typeface="Cambria Math" panose="02040503050406030204" pitchFamily="18" charset="0"/>
              </a:rPr>
              <a:t> as a proxy for the conditional distribution</a:t>
            </a:r>
            <a:endParaRPr lang="en-US" sz="600" dirty="0">
              <a:latin typeface="Calibri (Body)"/>
              <a:cs typeface="Cambria Math" panose="020405030504060302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libri (Body)"/>
                <a:cs typeface="Cambria Math" panose="02040503050406030204" pitchFamily="18" charset="0"/>
              </a:rPr>
              <a:t>Apply the </a:t>
            </a:r>
            <a:r>
              <a:rPr lang="en-US" sz="2000" b="1" dirty="0">
                <a:latin typeface="Calibri (Body)"/>
                <a:cs typeface="Cambria Math" panose="02040503050406030204" pitchFamily="18" charset="0"/>
              </a:rPr>
              <a:t>original</a:t>
            </a:r>
            <a:r>
              <a:rPr lang="en-US" sz="2000" dirty="0">
                <a:latin typeface="Calibri (Body)"/>
                <a:cs typeface="Cambria Math" panose="02040503050406030204" pitchFamily="18" charset="0"/>
              </a:rPr>
              <a:t> coding theorem!</a:t>
            </a:r>
          </a:p>
        </p:txBody>
      </p:sp>
      <p:sp>
        <p:nvSpPr>
          <p:cNvPr id="9" name="TextBox 39">
            <a:extLst>
              <a:ext uri="{FF2B5EF4-FFF2-40B4-BE49-F238E27FC236}">
                <a16:creationId xmlns:a16="http://schemas.microsoft.com/office/drawing/2014/main" id="{51FE7957-C5A7-83A4-5605-1AF2335BE3A7}"/>
              </a:ext>
            </a:extLst>
          </p:cNvPr>
          <p:cNvSpPr txBox="1"/>
          <p:nvPr/>
        </p:nvSpPr>
        <p:spPr>
          <a:xfrm>
            <a:off x="713641" y="5718189"/>
            <a:ext cx="8277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Calibri (Body)"/>
              </a:rPr>
              <a:t>Idea: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39">
                <a:extLst>
                  <a:ext uri="{FF2B5EF4-FFF2-40B4-BE49-F238E27FC236}">
                    <a16:creationId xmlns:a16="http://schemas.microsoft.com/office/drawing/2014/main" id="{263A345E-AA6D-B261-12C9-ED99C291636E}"/>
                  </a:ext>
                </a:extLst>
              </p:cNvPr>
              <p:cNvSpPr txBox="1"/>
              <p:nvPr/>
            </p:nvSpPr>
            <p:spPr>
              <a:xfrm>
                <a:off x="713641" y="2697248"/>
                <a:ext cx="9964660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100" b="1" u="sng" dirty="0"/>
                  <a:t>Proof Sketch</a:t>
                </a:r>
                <a:r>
                  <a:rPr lang="en-US" sz="2100" b="1" dirty="0"/>
                  <a:t>:</a:t>
                </a:r>
                <a:r>
                  <a:rPr lang="en-US" sz="2100" dirty="0">
                    <a:latin typeface="Calibri (Body)"/>
                  </a:rPr>
                  <a:t> </a:t>
                </a:r>
                <a:r>
                  <a:rPr lang="en-US" sz="2000" dirty="0">
                    <a:latin typeface="Calibri (Body)"/>
                  </a:rPr>
                  <a:t>Assume we can invert OWFs, we want to show w.h.p over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endParaRPr lang="en-US" sz="2000" dirty="0">
                  <a:latin typeface="Calibri (Body)"/>
                </a:endParaRPr>
              </a:p>
            </p:txBody>
          </p:sp>
        </mc:Choice>
        <mc:Fallback xmlns="">
          <p:sp>
            <p:nvSpPr>
              <p:cNvPr id="11" name="TextBox 39">
                <a:extLst>
                  <a:ext uri="{FF2B5EF4-FFF2-40B4-BE49-F238E27FC236}">
                    <a16:creationId xmlns:a16="http://schemas.microsoft.com/office/drawing/2014/main" id="{263A345E-AA6D-B261-12C9-ED99C29163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641" y="2697248"/>
                <a:ext cx="9964660" cy="415498"/>
              </a:xfrm>
              <a:prstGeom prst="rect">
                <a:avLst/>
              </a:prstGeom>
              <a:blipFill>
                <a:blip r:embed="rId4"/>
                <a:stretch>
                  <a:fillRect l="-734" t="-8696" b="-275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BE7B1D12-99C7-4C29-8D95-EC8581DCC619}"/>
              </a:ext>
            </a:extLst>
          </p:cNvPr>
          <p:cNvGrpSpPr/>
          <p:nvPr/>
        </p:nvGrpSpPr>
        <p:grpSpPr>
          <a:xfrm>
            <a:off x="713641" y="4064426"/>
            <a:ext cx="10123228" cy="1217330"/>
            <a:chOff x="909584" y="1242024"/>
            <a:chExt cx="10123228" cy="121733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90EF30DA-3346-E858-6F5A-533455B11D2B}"/>
                </a:ext>
              </a:extLst>
            </p:cNvPr>
            <p:cNvGrpSpPr/>
            <p:nvPr/>
          </p:nvGrpSpPr>
          <p:grpSpPr>
            <a:xfrm>
              <a:off x="909584" y="1242024"/>
              <a:ext cx="10123228" cy="1217330"/>
              <a:chOff x="1063624" y="1470625"/>
              <a:chExt cx="10123228" cy="1217330"/>
            </a:xfrm>
          </p:grpSpPr>
          <p:sp>
            <p:nvSpPr>
              <p:cNvPr id="13" name="TextBox 39">
                <a:extLst>
                  <a:ext uri="{FF2B5EF4-FFF2-40B4-BE49-F238E27FC236}">
                    <a16:creationId xmlns:a16="http://schemas.microsoft.com/office/drawing/2014/main" id="{4C18E495-D2CC-711A-CAE0-31A9F08F2218}"/>
                  </a:ext>
                </a:extLst>
              </p:cNvPr>
              <p:cNvSpPr txBox="1"/>
              <p:nvPr/>
            </p:nvSpPr>
            <p:spPr>
              <a:xfrm>
                <a:off x="1063624" y="1470625"/>
                <a:ext cx="7938494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100" b="1" u="sng" dirty="0"/>
                  <a:t>Theorem</a:t>
                </a:r>
                <a:r>
                  <a:rPr lang="en-US" sz="2100" dirty="0"/>
                  <a:t> (Extrapolators)</a:t>
                </a:r>
                <a:r>
                  <a:rPr lang="en-US" sz="2100" b="1" dirty="0"/>
                  <a:t> </a:t>
                </a:r>
                <a:r>
                  <a:rPr lang="en-US" sz="2100" dirty="0">
                    <a:solidFill>
                      <a:schemeClr val="accent1"/>
                    </a:solidFill>
                    <a:latin typeface="Calibri (Body)"/>
                  </a:rPr>
                  <a:t>[</a:t>
                </a:r>
                <a:r>
                  <a:rPr lang="en-GB" sz="2100" dirty="0">
                    <a:solidFill>
                      <a:schemeClr val="accent1"/>
                    </a:solidFill>
                  </a:rPr>
                  <a:t>Impagliazzo-Luby’89, Impagliazzo-Levin’90</a:t>
                </a:r>
                <a:r>
                  <a:rPr lang="en-US" sz="2100" dirty="0">
                    <a:solidFill>
                      <a:schemeClr val="accent1"/>
                    </a:solidFill>
                    <a:latin typeface="Calibri (Body)"/>
                  </a:rPr>
                  <a:t>]:</a:t>
                </a:r>
                <a:endParaRPr lang="en-GB" sz="2100" dirty="0">
                  <a:solidFill>
                    <a:schemeClr val="accent1"/>
                  </a:solidFill>
                  <a:latin typeface="Calibri (Body)"/>
                </a:endParaRPr>
              </a:p>
            </p:txBody>
          </p: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C1E6FF48-0137-A436-D691-E93B2509B019}"/>
                  </a:ext>
                </a:extLst>
              </p:cNvPr>
              <p:cNvGrpSpPr/>
              <p:nvPr/>
            </p:nvGrpSpPr>
            <p:grpSpPr>
              <a:xfrm>
                <a:off x="1476955" y="1967230"/>
                <a:ext cx="9709897" cy="720725"/>
                <a:chOff x="6592" y="5409"/>
                <a:chExt cx="15070" cy="1135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6" name="TextBox 17">
                      <a:extLst>
                        <a:ext uri="{FF2B5EF4-FFF2-40B4-BE49-F238E27FC236}">
                          <a16:creationId xmlns:a16="http://schemas.microsoft.com/office/drawing/2014/main" id="{03AD8BE3-1371-F951-77A1-96CB141761D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3379" y="5409"/>
                      <a:ext cx="8283" cy="1135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txBody>
                    <a:bodyPr wrap="square" rtlCol="0">
                      <a:spAutoFit/>
                    </a:bodyPr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en-US" sz="2000" dirty="0">
                          <a:solidFill>
                            <a:srgbClr val="C00000"/>
                          </a:solidFill>
                          <a:latin typeface="Calibri (Body)"/>
                          <a:cs typeface="Cambria Math" panose="02040503050406030204" pitchFamily="18" charset="0"/>
                        </a:rPr>
                        <a:t>Efficiently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Calibri (Body)"/>
                          <a:cs typeface="Cambria Math" panose="02040503050406030204" pitchFamily="18" charset="0"/>
                        </a:rPr>
                        <a:t> sample </a:t>
                      </a:r>
                      <a14:m>
                        <m:oMath xmlns:m="http://schemas.openxmlformats.org/officeDocument/2006/math"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d>
                            <m:dPr>
                              <m:endChr m:val="|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⋅ </m:t>
                              </m:r>
                            </m:e>
                          </m:d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a14:m>
                      <a:r>
                        <a:rPr lang="en-US" sz="2000" dirty="0">
                          <a:solidFill>
                            <a:schemeClr val="tx1"/>
                          </a:solidFill>
                          <a:latin typeface="Calibri (Body)"/>
                          <a:cs typeface="Cambria Math" panose="02040503050406030204" pitchFamily="18" charset="0"/>
                        </a:rPr>
                        <a:t> (approximately) for most </a:t>
                      </a:r>
                      <a14:m>
                        <m:oMath xmlns:m="http://schemas.openxmlformats.org/officeDocument/2006/math"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∼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(2)</m:t>
                              </m:r>
                            </m:sup>
                          </m:sSup>
                        </m:oMath>
                      </a14:m>
                      <a:endParaRPr lang="en-US" sz="2000" dirty="0">
                        <a:solidFill>
                          <a:schemeClr val="tx1"/>
                        </a:solidFill>
                        <a:latin typeface="Calibri (Body)"/>
                        <a:cs typeface="Cambria Math" panose="020405030504060302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6" name="TextBox 17">
                      <a:extLst>
                        <a:ext uri="{FF2B5EF4-FFF2-40B4-BE49-F238E27FC236}">
                          <a16:creationId xmlns:a16="http://schemas.microsoft.com/office/drawing/2014/main" id="{03AD8BE3-1371-F951-77A1-96CB141761DC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3379" y="5409"/>
                      <a:ext cx="8283" cy="1135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 t="-3333" b="-13333"/>
                      </a:stretch>
                    </a:blipFill>
                    <a:ln>
                      <a:solidFill>
                        <a:schemeClr val="tx1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17" name="TextBox 17">
                  <a:extLst>
                    <a:ext uri="{FF2B5EF4-FFF2-40B4-BE49-F238E27FC236}">
                      <a16:creationId xmlns:a16="http://schemas.microsoft.com/office/drawing/2014/main" id="{09B9E925-7DD0-AF81-1A4D-489A1A46D148}"/>
                    </a:ext>
                  </a:extLst>
                </p:cNvPr>
                <p:cNvSpPr txBox="1"/>
                <p:nvPr/>
              </p:nvSpPr>
              <p:spPr>
                <a:xfrm>
                  <a:off x="6592" y="5610"/>
                  <a:ext cx="5752" cy="63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sz="2000" dirty="0">
                      <a:sym typeface="+mn-ea"/>
                    </a:rPr>
                    <a:t>One-way functions do not exist</a:t>
                  </a:r>
                  <a:endParaRPr lang="en-US" sz="2000" dirty="0">
                    <a:solidFill>
                      <a:srgbClr val="C00000"/>
                    </a:solidFill>
                  </a:endParaRPr>
                </a:p>
              </p:txBody>
            </p:sp>
          </p:grpSp>
        </p:grpSp>
        <p:sp>
          <p:nvSpPr>
            <p:cNvPr id="12" name="Arrow: Right 11">
              <a:extLst>
                <a:ext uri="{FF2B5EF4-FFF2-40B4-BE49-F238E27FC236}">
                  <a16:creationId xmlns:a16="http://schemas.microsoft.com/office/drawing/2014/main" id="{1F8CDD9C-FE11-7942-CFCF-0FD87633E0E5}"/>
                </a:ext>
              </a:extLst>
            </p:cNvPr>
            <p:cNvSpPr/>
            <p:nvPr/>
          </p:nvSpPr>
          <p:spPr>
            <a:xfrm>
              <a:off x="5155648" y="1956538"/>
              <a:ext cx="413658" cy="321129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80170991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E4F2701-97F9-12BB-4392-6C022AF24420}"/>
                  </a:ext>
                </a:extLst>
              </p:cNvPr>
              <p:cNvSpPr txBox="1"/>
              <p:nvPr/>
            </p:nvSpPr>
            <p:spPr>
              <a:xfrm>
                <a:off x="1322915" y="2657001"/>
                <a:ext cx="9595208" cy="174214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000" dirty="0">
                    <a:latin typeface="Calibri (Body)"/>
                  </a:rPr>
                  <a:t>If infinitely-often OWFs do not exist, then for every poly-time-</a:t>
                </a:r>
                <a:r>
                  <a:rPr lang="en-US" sz="2000" dirty="0" err="1">
                    <a:latin typeface="Calibri (Body)"/>
                  </a:rPr>
                  <a:t>samplable</a:t>
                </a:r>
                <a:r>
                  <a:rPr lang="en-US" sz="2000" dirty="0">
                    <a:latin typeface="Calibri (Body)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000" dirty="0">
                    <a:latin typeface="Calibri (Body)"/>
                  </a:rPr>
                  <a:t> over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latin typeface="Calibri (Body)"/>
                  </a:rPr>
                  <a:t>and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000" dirty="0">
                    <a:latin typeface="Calibri (Body)"/>
                  </a:rPr>
                  <a:t>, there is a poly-time randomized algorithm </a:t>
                </a:r>
                <a:r>
                  <a:rPr lang="en-US" sz="2000" dirty="0">
                    <a:solidFill>
                      <a:srgbClr val="00B050"/>
                    </a:solidFill>
                    <a:latin typeface="Calibri (Body)"/>
                  </a:rPr>
                  <a:t>EXT</a:t>
                </a:r>
                <a:r>
                  <a:rPr lang="en-US" sz="2000" dirty="0">
                    <a:latin typeface="Calibri (Body)"/>
                  </a:rPr>
                  <a:t>, such that for all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000" dirty="0">
                    <a:latin typeface="Calibri (Body)"/>
                  </a:rPr>
                  <a:t> </a:t>
                </a:r>
              </a:p>
              <a:p>
                <a:endParaRPr lang="en-US" sz="2000" dirty="0">
                  <a:latin typeface="Calibri (Body)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e>
                            <m:li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∼</m:t>
                              </m:r>
                              <m:sSubSup>
                                <m:sSubSup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  <m:sup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bSup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 b="0" i="0" smtClean="0">
                                      <a:latin typeface="Cambria Math" panose="02040503050406030204" pitchFamily="18" charset="0"/>
                                    </a:rPr>
                                    <m:t>L</m:t>
                                  </m:r>
                                </m:e>
                                <m:sub>
                                  <m:r>
                                    <a:rPr lang="en-US" sz="2000" b="0" i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 b="0" i="0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EXT</m:t>
                                  </m:r>
                                  <m:d>
                                    <m:dPr>
                                      <m:ctrlPr>
                                        <a:rPr lang="en-US" sz="20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d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𝐷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d>
                                    <m:dPr>
                                      <m:endChr m:val="|"/>
                                      <m:ctrlPr>
                                        <a:rPr lang="en-US" sz="20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⋅ </m:t>
                                      </m:r>
                                    </m:e>
                                  </m:d>
                                  <m:r>
                                    <a:rPr lang="en-US" sz="20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20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sz="20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d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f>
                                <m:f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p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≥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p>
                              </m:sSup>
                            </m:den>
                          </m:f>
                        </m:e>
                      </m:func>
                    </m:oMath>
                  </m:oMathPara>
                </a14:m>
                <a:endParaRPr lang="en-GB" sz="2000" dirty="0">
                  <a:latin typeface="Calibri (Body)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E4F2701-97F9-12BB-4392-6C022AF244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2915" y="2657001"/>
                <a:ext cx="9595208" cy="1742144"/>
              </a:xfrm>
              <a:prstGeom prst="rect">
                <a:avLst/>
              </a:prstGeom>
              <a:blipFill>
                <a:blip r:embed="rId3"/>
                <a:stretch>
                  <a:fillRect l="-571" t="-173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>
            <a:extLst>
              <a:ext uri="{FF2B5EF4-FFF2-40B4-BE49-F238E27FC236}">
                <a16:creationId xmlns:a16="http://schemas.microsoft.com/office/drawing/2014/main" id="{30E571E5-88D3-5969-A820-F9298AB57E4B}"/>
              </a:ext>
            </a:extLst>
          </p:cNvPr>
          <p:cNvGrpSpPr/>
          <p:nvPr/>
        </p:nvGrpSpPr>
        <p:grpSpPr>
          <a:xfrm>
            <a:off x="909584" y="1345564"/>
            <a:ext cx="10008539" cy="932180"/>
            <a:chOff x="909584" y="1345564"/>
            <a:chExt cx="10008539" cy="932180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11BAAA99-C20E-10DC-0D85-CC6877074600}"/>
                </a:ext>
              </a:extLst>
            </p:cNvPr>
            <p:cNvGrpSpPr/>
            <p:nvPr/>
          </p:nvGrpSpPr>
          <p:grpSpPr>
            <a:xfrm>
              <a:off x="909584" y="1345564"/>
              <a:ext cx="10008539" cy="932180"/>
              <a:chOff x="1063624" y="1574165"/>
              <a:chExt cx="10008539" cy="932180"/>
            </a:xfrm>
          </p:grpSpPr>
          <p:sp>
            <p:nvSpPr>
              <p:cNvPr id="13" name="TextBox 39">
                <a:extLst>
                  <a:ext uri="{FF2B5EF4-FFF2-40B4-BE49-F238E27FC236}">
                    <a16:creationId xmlns:a16="http://schemas.microsoft.com/office/drawing/2014/main" id="{2D325321-EFA4-F3A8-A24E-A2B6D5A84C46}"/>
                  </a:ext>
                </a:extLst>
              </p:cNvPr>
              <p:cNvSpPr txBox="1"/>
              <p:nvPr/>
            </p:nvSpPr>
            <p:spPr>
              <a:xfrm>
                <a:off x="1063624" y="1574165"/>
                <a:ext cx="696458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100" b="1" u="sng" dirty="0"/>
                  <a:t>Theorem</a:t>
                </a:r>
                <a:r>
                  <a:rPr lang="en-US" sz="2100" b="1" dirty="0"/>
                  <a:t> </a:t>
                </a:r>
                <a:r>
                  <a:rPr lang="en-US" sz="2100" dirty="0">
                    <a:solidFill>
                      <a:schemeClr val="accent1"/>
                    </a:solidFill>
                    <a:latin typeface="Calibri (Body)"/>
                  </a:rPr>
                  <a:t>[</a:t>
                </a:r>
                <a:r>
                  <a:rPr lang="en-GB" sz="2100" dirty="0">
                    <a:solidFill>
                      <a:schemeClr val="accent1"/>
                    </a:solidFill>
                  </a:rPr>
                  <a:t>Impagliazzo-Luby’89, Impagliazzo-Levin’90</a:t>
                </a:r>
                <a:r>
                  <a:rPr lang="en-US" sz="2100" dirty="0">
                    <a:solidFill>
                      <a:schemeClr val="accent1"/>
                    </a:solidFill>
                    <a:latin typeface="Calibri (Body)"/>
                  </a:rPr>
                  <a:t>]:</a:t>
                </a:r>
                <a:endParaRPr lang="en-GB" sz="2100" dirty="0">
                  <a:solidFill>
                    <a:schemeClr val="accent1"/>
                  </a:solidFill>
                  <a:latin typeface="Calibri (Body)"/>
                </a:endParaRPr>
              </a:p>
            </p:txBody>
          </p: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9E47B34A-DE9E-EC2E-B7C1-8526A62AF37C}"/>
                  </a:ext>
                </a:extLst>
              </p:cNvPr>
              <p:cNvGrpSpPr/>
              <p:nvPr/>
            </p:nvGrpSpPr>
            <p:grpSpPr>
              <a:xfrm>
                <a:off x="1476955" y="2091055"/>
                <a:ext cx="9595208" cy="415290"/>
                <a:chOff x="6592" y="5604"/>
                <a:chExt cx="14892" cy="654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6" name="TextBox 17">
                      <a:extLst>
                        <a:ext uri="{FF2B5EF4-FFF2-40B4-BE49-F238E27FC236}">
                          <a16:creationId xmlns:a16="http://schemas.microsoft.com/office/drawing/2014/main" id="{13FA4F6F-4348-7BE3-0E35-EACB64EBA9B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3379" y="5608"/>
                      <a:ext cx="8105" cy="650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txBody>
                    <a:bodyPr wrap="square" rtlCol="0">
                      <a:spAutoFit/>
                    </a:bodyPr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alibri (Body)"/>
                          <a:cs typeface="Cambria Math" panose="02040503050406030204" pitchFamily="18" charset="0"/>
                        </a:rPr>
                        <a:t>Efficient simulation of </a:t>
                      </a:r>
                      <a14:m>
                        <m:oMath xmlns:m="http://schemas.openxmlformats.org/officeDocument/2006/math"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d>
                            <m:dPr>
                              <m:endChr m:val="|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⋅ </m:t>
                              </m:r>
                            </m:e>
                          </m:d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a14:m>
                      <a:r>
                        <a:rPr lang="en-US" sz="2000" dirty="0">
                          <a:solidFill>
                            <a:schemeClr val="tx1"/>
                          </a:solidFill>
                          <a:latin typeface="Calibri (Body)"/>
                          <a:cs typeface="Cambria Math" panose="02040503050406030204" pitchFamily="18" charset="0"/>
                        </a:rPr>
                        <a:t> for most </a:t>
                      </a:r>
                      <a14:m>
                        <m:oMath xmlns:m="http://schemas.openxmlformats.org/officeDocument/2006/math"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∼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oMath>
                      </a14:m>
                      <a:endParaRPr lang="en-US" sz="2000" dirty="0">
                        <a:solidFill>
                          <a:schemeClr val="tx1"/>
                        </a:solidFill>
                        <a:latin typeface="Calibri (Body)"/>
                        <a:cs typeface="Cambria Math" panose="020405030504060302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6" name="TextBox 17">
                      <a:extLst>
                        <a:ext uri="{FF2B5EF4-FFF2-40B4-BE49-F238E27FC236}">
                          <a16:creationId xmlns:a16="http://schemas.microsoft.com/office/drawing/2014/main" id="{13FA4F6F-4348-7BE3-0E35-EACB64EBA9B9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3379" y="5608"/>
                      <a:ext cx="8105" cy="650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 l="-931" t="-4286" b="-22857"/>
                      </a:stretch>
                    </a:blipFill>
                    <a:ln>
                      <a:solidFill>
                        <a:schemeClr val="tx1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17" name="TextBox 17">
                  <a:extLst>
                    <a:ext uri="{FF2B5EF4-FFF2-40B4-BE49-F238E27FC236}">
                      <a16:creationId xmlns:a16="http://schemas.microsoft.com/office/drawing/2014/main" id="{6999D3B5-E73D-9504-2482-9E72F8A730B3}"/>
                    </a:ext>
                  </a:extLst>
                </p:cNvPr>
                <p:cNvSpPr txBox="1"/>
                <p:nvPr/>
              </p:nvSpPr>
              <p:spPr>
                <a:xfrm>
                  <a:off x="6592" y="5604"/>
                  <a:ext cx="5752" cy="63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sz="2000" dirty="0">
                      <a:sym typeface="+mn-ea"/>
                    </a:rPr>
                    <a:t>One-way functions do not exist</a:t>
                  </a:r>
                  <a:endParaRPr lang="en-US" sz="2000" dirty="0">
                    <a:solidFill>
                      <a:srgbClr val="C00000"/>
                    </a:solidFill>
                  </a:endParaRPr>
                </a:p>
              </p:txBody>
            </p:sp>
          </p:grpSp>
        </p:grpSp>
        <p:sp>
          <p:nvSpPr>
            <p:cNvPr id="31" name="Arrow: Right 30">
              <a:extLst>
                <a:ext uri="{FF2B5EF4-FFF2-40B4-BE49-F238E27FC236}">
                  <a16:creationId xmlns:a16="http://schemas.microsoft.com/office/drawing/2014/main" id="{10C86D8B-63EF-3BEE-997F-9178F4AD5A0B}"/>
                </a:ext>
              </a:extLst>
            </p:cNvPr>
            <p:cNvSpPr/>
            <p:nvPr/>
          </p:nvSpPr>
          <p:spPr>
            <a:xfrm>
              <a:off x="5155648" y="1956538"/>
              <a:ext cx="413658" cy="321129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" name="Rectangle 8">
            <a:extLst>
              <a:ext uri="{FF2B5EF4-FFF2-40B4-BE49-F238E27FC236}">
                <a16:creationId xmlns:a16="http://schemas.microsoft.com/office/drawing/2014/main" id="{2A70EA75-F884-B0BE-87D0-30F9593B3939}"/>
              </a:ext>
            </a:extLst>
          </p:cNvPr>
          <p:cNvSpPr/>
          <p:nvPr/>
        </p:nvSpPr>
        <p:spPr>
          <a:xfrm>
            <a:off x="713641" y="406875"/>
            <a:ext cx="10851941" cy="55399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en-GB" sz="3000" b="1" dirty="0">
                <a:latin typeface="Calisto MT" panose="02040603050505030304" pitchFamily="18" charset="0"/>
                <a:sym typeface="+mn-ea"/>
              </a:rPr>
              <a:t>Extrapolation</a:t>
            </a:r>
            <a:endParaRPr lang="en-US" altLang="en-GB" sz="3000" b="1" dirty="0">
              <a:latin typeface="Calisto MT" panose="02040603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2854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39">
            <a:extLst>
              <a:ext uri="{FF2B5EF4-FFF2-40B4-BE49-F238E27FC236}">
                <a16:creationId xmlns:a16="http://schemas.microsoft.com/office/drawing/2014/main" id="{F673A7DD-C89A-8A98-66E2-8F313CCF7F08}"/>
              </a:ext>
            </a:extLst>
          </p:cNvPr>
          <p:cNvSpPr txBox="1"/>
          <p:nvPr/>
        </p:nvSpPr>
        <p:spPr>
          <a:xfrm>
            <a:off x="713641" y="1347902"/>
            <a:ext cx="99646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u="sng" dirty="0"/>
              <a:t>Lemma</a:t>
            </a:r>
            <a:r>
              <a:rPr lang="en-US" sz="2100" b="1" dirty="0"/>
              <a:t>:</a:t>
            </a:r>
            <a:endParaRPr lang="en-US" sz="2100" dirty="0">
              <a:latin typeface="Calibri (Body)"/>
            </a:endParaRPr>
          </a:p>
          <a:p>
            <a:endParaRPr lang="en-US" sz="2100" b="1" dirty="0">
              <a:latin typeface="Calibri (Body)"/>
            </a:endParaRPr>
          </a:p>
        </p:txBody>
      </p:sp>
      <p:sp>
        <p:nvSpPr>
          <p:cNvPr id="4" name="Rectangle 8"/>
          <p:cNvSpPr/>
          <p:nvPr/>
        </p:nvSpPr>
        <p:spPr>
          <a:xfrm>
            <a:off x="713641" y="406875"/>
            <a:ext cx="10851941" cy="55399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en-GB" sz="3000" b="1" dirty="0">
                <a:latin typeface="Calisto MT" panose="02040603050505030304" pitchFamily="18" charset="0"/>
                <a:sym typeface="+mn-ea"/>
              </a:rPr>
              <a:t>OWFs and Average-Case Conditional Coding</a:t>
            </a:r>
            <a:endParaRPr lang="en-US" altLang="en-GB" sz="3000" b="1" dirty="0">
              <a:latin typeface="Calisto MT" panose="02040603050505030304" pitchFamily="18" charset="0"/>
            </a:endParaRPr>
          </a:p>
        </p:txBody>
      </p:sp>
      <p:sp>
        <p:nvSpPr>
          <p:cNvPr id="5" name="TextBox 17">
            <a:extLst>
              <a:ext uri="{FF2B5EF4-FFF2-40B4-BE49-F238E27FC236}">
                <a16:creationId xmlns:a16="http://schemas.microsoft.com/office/drawing/2014/main" id="{6F1148F9-2E73-554A-C9F5-57926009EC0B}"/>
              </a:ext>
            </a:extLst>
          </p:cNvPr>
          <p:cNvSpPr txBox="1"/>
          <p:nvPr/>
        </p:nvSpPr>
        <p:spPr>
          <a:xfrm>
            <a:off x="1758043" y="1748010"/>
            <a:ext cx="3194957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>
                <a:solidFill>
                  <a:schemeClr val="tx1"/>
                </a:solidFill>
                <a:latin typeface="Calibri (Body)"/>
                <a:cs typeface="Cambria Math" panose="02040503050406030204" pitchFamily="18" charset="0"/>
              </a:rPr>
              <a:t>Infinitely-often one-way functions do not exist</a:t>
            </a:r>
          </a:p>
        </p:txBody>
      </p:sp>
      <p:sp>
        <p:nvSpPr>
          <p:cNvPr id="3" name="TextBox 17">
            <a:extLst>
              <a:ext uri="{FF2B5EF4-FFF2-40B4-BE49-F238E27FC236}">
                <a16:creationId xmlns:a16="http://schemas.microsoft.com/office/drawing/2014/main" id="{2EF494C3-717D-592C-B8E3-78E9E0535CE1}"/>
              </a:ext>
            </a:extLst>
          </p:cNvPr>
          <p:cNvSpPr txBox="1"/>
          <p:nvPr/>
        </p:nvSpPr>
        <p:spPr>
          <a:xfrm>
            <a:off x="6411687" y="1909594"/>
            <a:ext cx="4425042" cy="4154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>
                <a:solidFill>
                  <a:schemeClr val="tx1"/>
                </a:solidFill>
                <a:latin typeface="Calibri (Body)"/>
                <a:cs typeface="Cambria Math" panose="02040503050406030204" pitchFamily="18" charset="0"/>
              </a:rPr>
              <a:t>Average-case </a:t>
            </a:r>
            <a:r>
              <a:rPr lang="en-US" sz="2000" dirty="0">
                <a:latin typeface="Calibri (Body)"/>
                <a:cs typeface="Cambria Math" panose="02040503050406030204" pitchFamily="18" charset="0"/>
              </a:rPr>
              <a:t>conditional coding</a:t>
            </a:r>
            <a:r>
              <a:rPr lang="en-US" sz="2000" dirty="0">
                <a:solidFill>
                  <a:schemeClr val="tx1"/>
                </a:solidFill>
                <a:latin typeface="Calibri (Body)"/>
                <a:cs typeface="Cambria Math" panose="02040503050406030204" pitchFamily="18" charset="0"/>
              </a:rPr>
              <a:t> holds</a:t>
            </a: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52FC7979-C157-9A18-0124-F2B5BC8A018C}"/>
              </a:ext>
            </a:extLst>
          </p:cNvPr>
          <p:cNvSpPr/>
          <p:nvPr/>
        </p:nvSpPr>
        <p:spPr>
          <a:xfrm>
            <a:off x="5286029" y="1972894"/>
            <a:ext cx="718457" cy="28889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39">
            <a:extLst>
              <a:ext uri="{FF2B5EF4-FFF2-40B4-BE49-F238E27FC236}">
                <a16:creationId xmlns:a16="http://schemas.microsoft.com/office/drawing/2014/main" id="{D4999BCF-8C16-C1DC-E925-7DDFF5164193}"/>
              </a:ext>
            </a:extLst>
          </p:cNvPr>
          <p:cNvSpPr txBox="1"/>
          <p:nvPr/>
        </p:nvSpPr>
        <p:spPr>
          <a:xfrm>
            <a:off x="713641" y="2556493"/>
            <a:ext cx="996466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u="sng" dirty="0"/>
              <a:t>Proof Sketch</a:t>
            </a:r>
            <a:r>
              <a:rPr lang="en-US" sz="2100" b="1" dirty="0"/>
              <a:t>:</a:t>
            </a:r>
            <a:endParaRPr lang="en-US" sz="2100" dirty="0">
              <a:latin typeface="Calibri (Body)"/>
            </a:endParaRPr>
          </a:p>
          <a:p>
            <a:endParaRPr lang="en-US" sz="600" b="1" dirty="0">
              <a:latin typeface="Calibri (Body)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17">
                <a:extLst>
                  <a:ext uri="{FF2B5EF4-FFF2-40B4-BE49-F238E27FC236}">
                    <a16:creationId xmlns:a16="http://schemas.microsoft.com/office/drawing/2014/main" id="{B22AD823-4119-A274-C9A0-B71C282CA434}"/>
                  </a:ext>
                </a:extLst>
              </p:cNvPr>
              <p:cNvSpPr txBox="1"/>
              <p:nvPr/>
            </p:nvSpPr>
            <p:spPr>
              <a:xfrm>
                <a:off x="1758044" y="3080888"/>
                <a:ext cx="9078685" cy="300460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schemeClr val="tx1"/>
                    </a:solidFill>
                    <a:latin typeface="Calibri (Body)"/>
                    <a:cs typeface="Cambria Math" panose="02040503050406030204" pitchFamily="18" charset="0"/>
                  </a:rPr>
                  <a:t>W.h.p over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∼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2000" dirty="0">
                    <a:latin typeface="Calibri (Body)"/>
                    <a:cs typeface="Cambria Math" panose="02040503050406030204" pitchFamily="18" charset="0"/>
                  </a:rPr>
                  <a:t>, we have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L</m:t>
                        </m:r>
                      </m:e>
                      <m:sub>
                        <m:r>
                          <a:rPr lang="en-US" sz="20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EXT</m:t>
                        </m:r>
                        <m:d>
                          <m:dPr>
                            <m:ctrlPr>
                              <a:rPr lang="en-US" sz="20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d>
                          <m:dPr>
                            <m:endChr m:val="|"/>
                            <m:ctrlPr>
                              <a:rPr lang="en-US" sz="20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⋅ </m:t>
                            </m:r>
                          </m:e>
                        </m:d>
                        <m: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US" sz="2000" dirty="0">
                    <a:latin typeface="Calibri (Body)"/>
                    <a:cs typeface="Cambria Math" panose="02040503050406030204" pitchFamily="18" charset="0"/>
                  </a:rPr>
                  <a:t> is small.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600" dirty="0">
                  <a:latin typeface="Calibri (Body)"/>
                  <a:cs typeface="Cambria Math" panose="020405030504060302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EXT</m:t>
                    </m:r>
                    <m:d>
                      <m:dPr>
                        <m:ctrlPr>
                          <a:rPr lang="en-US" sz="2000" i="1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sz="2000" dirty="0">
                    <a:solidFill>
                      <a:schemeClr val="bg2">
                        <a:lumMod val="75000"/>
                      </a:schemeClr>
                    </a:solidFill>
                    <a:latin typeface="Calibri (Body)"/>
                    <a:cs typeface="Cambria Math" panose="02040503050406030204" pitchFamily="18" charset="0"/>
                  </a:rPr>
                  <a:t> runs polynomial-time, so it yields some poly-time-</a:t>
                </a:r>
                <a:r>
                  <a:rPr lang="en-US" sz="2000" dirty="0" err="1">
                    <a:solidFill>
                      <a:schemeClr val="bg2">
                        <a:lumMod val="75000"/>
                      </a:schemeClr>
                    </a:solidFill>
                    <a:latin typeface="Calibri (Body)"/>
                    <a:cs typeface="Cambria Math" panose="02040503050406030204" pitchFamily="18" charset="0"/>
                  </a:rPr>
                  <a:t>samplable</a:t>
                </a:r>
                <a:r>
                  <a:rPr lang="en-US" sz="2000" dirty="0">
                    <a:solidFill>
                      <a:schemeClr val="bg2">
                        <a:lumMod val="75000"/>
                      </a:schemeClr>
                    </a:solidFill>
                    <a:latin typeface="Calibri (Body)"/>
                    <a:cs typeface="Cambria Math" panose="02040503050406030204" pitchFamily="18" charset="0"/>
                  </a:rPr>
                  <a:t> distribution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b="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  <m:sup>
                        <m:r>
                          <a:rPr lang="en-US" sz="2000" b="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sz="2000" dirty="0">
                    <a:solidFill>
                      <a:schemeClr val="bg2">
                        <a:lumMod val="75000"/>
                      </a:schemeClr>
                    </a:solidFill>
                    <a:latin typeface="Calibri (Body)"/>
                    <a:cs typeface="Cambria Math" panose="02040503050406030204" pitchFamily="18" charset="0"/>
                  </a:rPr>
                  <a:t>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600" dirty="0">
                  <a:solidFill>
                    <a:schemeClr val="bg2">
                      <a:lumMod val="75000"/>
                    </a:schemeClr>
                  </a:solidFill>
                  <a:latin typeface="Calibri (Body)"/>
                  <a:cs typeface="Cambria Math" panose="020405030504060302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schemeClr val="bg2">
                        <a:lumMod val="75000"/>
                      </a:schemeClr>
                    </a:solidFill>
                    <a:latin typeface="Calibri (Body)"/>
                    <a:cs typeface="Cambria Math" panose="02040503050406030204" pitchFamily="18" charset="0"/>
                  </a:rPr>
                  <a:t>We can show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L</m:t>
                        </m:r>
                      </m:e>
                      <m:sub>
                        <m:r>
                          <a:rPr lang="en-US" sz="200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00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i="1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  <m:sup>
                            <m:r>
                              <a:rPr lang="en-US" sz="2000" i="1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en-US" sz="2000" i="1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d>
                          <m:dPr>
                            <m:endChr m:val="|"/>
                            <m:ctrlPr>
                              <a:rPr lang="en-US" sz="2000" i="1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⋅ </m:t>
                            </m:r>
                          </m:e>
                        </m:d>
                        <m:r>
                          <a:rPr lang="en-US" sz="2000" i="1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i="1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000" i="1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US" sz="2000" dirty="0">
                    <a:solidFill>
                      <a:schemeClr val="bg2">
                        <a:lumMod val="75000"/>
                      </a:schemeClr>
                    </a:solidFill>
                    <a:latin typeface="Calibri (Body)"/>
                    <a:cs typeface="Cambria Math" panose="02040503050406030204" pitchFamily="18" charset="0"/>
                  </a:rPr>
                  <a:t> implies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  <m:sup>
                        <m:r>
                          <a:rPr lang="en-US" sz="2000" i="1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en-US" sz="2000" b="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sSub>
                      <m:sSubPr>
                        <m:ctrlPr>
                          <a:rPr lang="en-US" sz="2000" i="1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≈</m:t>
                        </m:r>
                        <m:r>
                          <a:rPr lang="en-US" sz="2000" i="1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endChr m:val="|"/>
                        <m:ctrlPr>
                          <a:rPr lang="en-US" sz="2000" i="1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i="1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sz="2000" i="1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i="1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schemeClr val="bg2">
                        <a:lumMod val="75000"/>
                      </a:schemeClr>
                    </a:solidFill>
                    <a:latin typeface="Calibri (Body)"/>
                    <a:cs typeface="Cambria Math" panose="02040503050406030204" pitchFamily="18" charset="0"/>
                  </a:rPr>
                  <a:t> for most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sz="2000" b="0" i="1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endChr m:val="|"/>
                        <m:ctrlPr>
                          <a:rPr lang="en-US" sz="2000" b="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⋅ 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b="0" i="1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b="0" dirty="0">
                  <a:solidFill>
                    <a:schemeClr val="bg2">
                      <a:lumMod val="75000"/>
                    </a:schemeClr>
                  </a:solidFill>
                  <a:latin typeface="Calibri (Body)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600" dirty="0">
                  <a:solidFill>
                    <a:schemeClr val="bg2">
                      <a:lumMod val="75000"/>
                    </a:schemeClr>
                  </a:solidFill>
                  <a:latin typeface="Calibri (Body)"/>
                  <a:cs typeface="Cambria Math" panose="020405030504060302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schemeClr val="bg2">
                        <a:lumMod val="75000"/>
                      </a:schemeClr>
                    </a:solidFill>
                    <a:latin typeface="Calibri (Body)"/>
                    <a:cs typeface="Cambria Math" panose="02040503050406030204" pitchFamily="18" charset="0"/>
                  </a:rPr>
                  <a:t>By the original coding theorem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p</m:t>
                    </m:r>
                    <m:sSup>
                      <m:sSupPr>
                        <m:ctrlPr>
                          <a:rPr lang="en-US" sz="2000" i="1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K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poly</m:t>
                        </m:r>
                      </m:sup>
                    </m:sSup>
                  </m:oMath>
                </a14:m>
                <a:r>
                  <a:rPr lang="en-US" sz="2000" dirty="0">
                    <a:solidFill>
                      <a:schemeClr val="bg2">
                        <a:lumMod val="75000"/>
                      </a:schemeClr>
                    </a:solidFill>
                    <a:latin typeface="Calibri (Body)"/>
                    <a:cs typeface="Cambria Math" panose="02040503050406030204" pitchFamily="18" charset="0"/>
                  </a:rPr>
                  <a:t>, for most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b="0" i="1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)∼</m:t>
                    </m:r>
                    <m:r>
                      <a:rPr lang="en-US" sz="2000" i="1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endParaRPr lang="en-US" sz="2000" dirty="0">
                  <a:solidFill>
                    <a:schemeClr val="bg2">
                      <a:lumMod val="75000"/>
                    </a:schemeClr>
                  </a:solidFill>
                  <a:latin typeface="Calibri (Body)"/>
                  <a:cs typeface="Cambria Math" panose="02040503050406030204" pitchFamily="18" charset="0"/>
                </a:endParaRPr>
              </a:p>
              <a:p>
                <a:pPr marL="2171700" lvl="4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p</m:t>
                    </m:r>
                    <m:sSup>
                      <m:sSupPr>
                        <m:ctrlPr>
                          <a:rPr lang="en-US" sz="2000" i="1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K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poly</m:t>
                        </m:r>
                      </m:sup>
                    </m:sSup>
                    <m:d>
                      <m:dPr>
                        <m:endChr m:val="|"/>
                        <m:ctrlPr>
                          <a:rPr lang="en-US" sz="2000" i="1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i="1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i="1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sz="2000" i="1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i="1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)≲</m:t>
                    </m:r>
                    <m:func>
                      <m:funcPr>
                        <m:ctrlPr>
                          <a:rPr lang="en-CA" sz="2000" i="1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CA" sz="2000" i="1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CA" sz="2000" i="1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000" i="1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i="1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sSubSup>
                                  <m:sSubSupPr>
                                    <m:ctrlPr>
                                      <a:rPr lang="en-US" sz="2000" i="1">
                                        <a:solidFill>
                                          <a:schemeClr val="bg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000" i="1">
                                        <a:solidFill>
                                          <a:schemeClr val="bg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solidFill>
                                          <a:schemeClr val="bg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  <m:sup>
                                    <m:r>
                                      <a:rPr lang="en-US" sz="2000" i="1">
                                        <a:solidFill>
                                          <a:schemeClr val="bg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bSup>
                                <m:d>
                                  <m:dPr>
                                    <m:ctrlPr>
                                      <a:rPr lang="en-US" sz="2000" i="1">
                                        <a:solidFill>
                                          <a:schemeClr val="bg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i="1">
                                        <a:solidFill>
                                          <a:schemeClr val="bg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den>
                            </m:f>
                          </m:e>
                        </m:d>
                      </m:e>
                    </m:func>
                    <m:func>
                      <m:funcPr>
                        <m:ctrlPr>
                          <a:rPr lang="en-CA" sz="2000" i="1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000" i="1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≈</m:t>
                        </m:r>
                        <m:r>
                          <m:rPr>
                            <m:sty m:val="p"/>
                          </m:rPr>
                          <a:rPr lang="en-CA" sz="2000" i="1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CA" sz="2000" i="1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000" i="1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i="1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US" sz="2000" b="0" i="1" smtClean="0">
                                        <a:solidFill>
                                          <a:schemeClr val="bg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solidFill>
                                          <a:schemeClr val="bg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2000" i="1">
                                        <a:solidFill>
                                          <a:schemeClr val="bg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i="1">
                                        <a:solidFill>
                                          <a:schemeClr val="bg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2000" b="0" i="1" smtClean="0">
                                        <a:solidFill>
                                          <a:schemeClr val="bg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| </m:t>
                                    </m:r>
                                    <m:r>
                                      <a:rPr lang="en-US" sz="2000" b="0" i="1" smtClean="0">
                                        <a:solidFill>
                                          <a:schemeClr val="bg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d>
                              </m:den>
                            </m:f>
                          </m:e>
                        </m:d>
                      </m:e>
                    </m:func>
                  </m:oMath>
                </a14:m>
                <a:endParaRPr lang="en-US" sz="2000" dirty="0">
                  <a:latin typeface="Calibri (Body)"/>
                  <a:cs typeface="Cambria Math" panose="020405030504060302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000" dirty="0">
                  <a:latin typeface="Calibri (Body)"/>
                  <a:cs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17">
                <a:extLst>
                  <a:ext uri="{FF2B5EF4-FFF2-40B4-BE49-F238E27FC236}">
                    <a16:creationId xmlns:a16="http://schemas.microsoft.com/office/drawing/2014/main" id="{B22AD823-4119-A274-C9A0-B71C282CA4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8044" y="3080888"/>
                <a:ext cx="9078685" cy="3004605"/>
              </a:xfrm>
              <a:prstGeom prst="rect">
                <a:avLst/>
              </a:prstGeom>
              <a:blipFill>
                <a:blip r:embed="rId3"/>
                <a:stretch>
                  <a:fillRect l="-536" t="-40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376668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39">
            <a:extLst>
              <a:ext uri="{FF2B5EF4-FFF2-40B4-BE49-F238E27FC236}">
                <a16:creationId xmlns:a16="http://schemas.microsoft.com/office/drawing/2014/main" id="{F673A7DD-C89A-8A98-66E2-8F313CCF7F08}"/>
              </a:ext>
            </a:extLst>
          </p:cNvPr>
          <p:cNvSpPr txBox="1"/>
          <p:nvPr/>
        </p:nvSpPr>
        <p:spPr>
          <a:xfrm>
            <a:off x="713641" y="1347902"/>
            <a:ext cx="99646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u="sng" dirty="0"/>
              <a:t>Lemma</a:t>
            </a:r>
            <a:r>
              <a:rPr lang="en-US" sz="2100" b="1" dirty="0"/>
              <a:t>:</a:t>
            </a:r>
            <a:endParaRPr lang="en-US" sz="2100" dirty="0">
              <a:latin typeface="Calibri (Body)"/>
            </a:endParaRPr>
          </a:p>
          <a:p>
            <a:endParaRPr lang="en-US" sz="2100" b="1" dirty="0">
              <a:latin typeface="Calibri (Body)"/>
            </a:endParaRPr>
          </a:p>
        </p:txBody>
      </p:sp>
      <p:sp>
        <p:nvSpPr>
          <p:cNvPr id="4" name="Rectangle 8"/>
          <p:cNvSpPr/>
          <p:nvPr/>
        </p:nvSpPr>
        <p:spPr>
          <a:xfrm>
            <a:off x="713641" y="406875"/>
            <a:ext cx="10851941" cy="55399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en-GB" sz="3000" b="1" dirty="0">
                <a:latin typeface="Calisto MT" panose="02040603050505030304" pitchFamily="18" charset="0"/>
                <a:sym typeface="+mn-ea"/>
              </a:rPr>
              <a:t>OWFs and Average-Case Conditional Coding</a:t>
            </a:r>
            <a:endParaRPr lang="en-US" altLang="en-GB" sz="3000" b="1" dirty="0">
              <a:latin typeface="Calisto MT" panose="02040603050505030304" pitchFamily="18" charset="0"/>
            </a:endParaRPr>
          </a:p>
        </p:txBody>
      </p:sp>
      <p:sp>
        <p:nvSpPr>
          <p:cNvPr id="5" name="TextBox 17">
            <a:extLst>
              <a:ext uri="{FF2B5EF4-FFF2-40B4-BE49-F238E27FC236}">
                <a16:creationId xmlns:a16="http://schemas.microsoft.com/office/drawing/2014/main" id="{6F1148F9-2E73-554A-C9F5-57926009EC0B}"/>
              </a:ext>
            </a:extLst>
          </p:cNvPr>
          <p:cNvSpPr txBox="1"/>
          <p:nvPr/>
        </p:nvSpPr>
        <p:spPr>
          <a:xfrm>
            <a:off x="1758043" y="1748010"/>
            <a:ext cx="3194957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>
                <a:solidFill>
                  <a:schemeClr val="tx1"/>
                </a:solidFill>
                <a:latin typeface="Calibri (Body)"/>
                <a:cs typeface="Cambria Math" panose="02040503050406030204" pitchFamily="18" charset="0"/>
              </a:rPr>
              <a:t>Infinitely-often one-way functions do not exist</a:t>
            </a:r>
          </a:p>
        </p:txBody>
      </p:sp>
      <p:sp>
        <p:nvSpPr>
          <p:cNvPr id="3" name="TextBox 17">
            <a:extLst>
              <a:ext uri="{FF2B5EF4-FFF2-40B4-BE49-F238E27FC236}">
                <a16:creationId xmlns:a16="http://schemas.microsoft.com/office/drawing/2014/main" id="{2EF494C3-717D-592C-B8E3-78E9E0535CE1}"/>
              </a:ext>
            </a:extLst>
          </p:cNvPr>
          <p:cNvSpPr txBox="1"/>
          <p:nvPr/>
        </p:nvSpPr>
        <p:spPr>
          <a:xfrm>
            <a:off x="6411687" y="1909594"/>
            <a:ext cx="4425042" cy="4154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>
                <a:solidFill>
                  <a:schemeClr val="tx1"/>
                </a:solidFill>
                <a:latin typeface="Calibri (Body)"/>
                <a:cs typeface="Cambria Math" panose="02040503050406030204" pitchFamily="18" charset="0"/>
              </a:rPr>
              <a:t>Average-case </a:t>
            </a:r>
            <a:r>
              <a:rPr lang="en-US" sz="2000" dirty="0">
                <a:latin typeface="Calibri (Body)"/>
                <a:cs typeface="Cambria Math" panose="02040503050406030204" pitchFamily="18" charset="0"/>
              </a:rPr>
              <a:t>conditional coding</a:t>
            </a:r>
            <a:r>
              <a:rPr lang="en-US" sz="2000" dirty="0">
                <a:solidFill>
                  <a:schemeClr val="tx1"/>
                </a:solidFill>
                <a:latin typeface="Calibri (Body)"/>
                <a:cs typeface="Cambria Math" panose="02040503050406030204" pitchFamily="18" charset="0"/>
              </a:rPr>
              <a:t> holds</a:t>
            </a: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52FC7979-C157-9A18-0124-F2B5BC8A018C}"/>
              </a:ext>
            </a:extLst>
          </p:cNvPr>
          <p:cNvSpPr/>
          <p:nvPr/>
        </p:nvSpPr>
        <p:spPr>
          <a:xfrm>
            <a:off x="5286029" y="1972894"/>
            <a:ext cx="718457" cy="28889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39">
            <a:extLst>
              <a:ext uri="{FF2B5EF4-FFF2-40B4-BE49-F238E27FC236}">
                <a16:creationId xmlns:a16="http://schemas.microsoft.com/office/drawing/2014/main" id="{D4999BCF-8C16-C1DC-E925-7DDFF5164193}"/>
              </a:ext>
            </a:extLst>
          </p:cNvPr>
          <p:cNvSpPr txBox="1"/>
          <p:nvPr/>
        </p:nvSpPr>
        <p:spPr>
          <a:xfrm>
            <a:off x="713641" y="2556493"/>
            <a:ext cx="996466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u="sng" dirty="0"/>
              <a:t>Proof Sketch</a:t>
            </a:r>
            <a:r>
              <a:rPr lang="en-US" sz="2100" b="1" dirty="0"/>
              <a:t>:</a:t>
            </a:r>
            <a:endParaRPr lang="en-US" sz="2100" dirty="0">
              <a:latin typeface="Calibri (Body)"/>
            </a:endParaRPr>
          </a:p>
          <a:p>
            <a:endParaRPr lang="en-US" sz="600" b="1" dirty="0">
              <a:latin typeface="Calibri (Body)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17">
                <a:extLst>
                  <a:ext uri="{FF2B5EF4-FFF2-40B4-BE49-F238E27FC236}">
                    <a16:creationId xmlns:a16="http://schemas.microsoft.com/office/drawing/2014/main" id="{B22AD823-4119-A274-C9A0-B71C282CA434}"/>
                  </a:ext>
                </a:extLst>
              </p:cNvPr>
              <p:cNvSpPr txBox="1"/>
              <p:nvPr/>
            </p:nvSpPr>
            <p:spPr>
              <a:xfrm>
                <a:off x="1758044" y="3080888"/>
                <a:ext cx="9078685" cy="300460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schemeClr val="tx1"/>
                    </a:solidFill>
                    <a:latin typeface="Calibri (Body)"/>
                    <a:cs typeface="Cambria Math" panose="02040503050406030204" pitchFamily="18" charset="0"/>
                  </a:rPr>
                  <a:t>W.h.p over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∼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(2)</m:t>
                        </m:r>
                      </m:sup>
                    </m:sSup>
                  </m:oMath>
                </a14:m>
                <a:r>
                  <a:rPr lang="en-US" sz="2000" dirty="0">
                    <a:latin typeface="Calibri (Body)"/>
                    <a:cs typeface="Cambria Math" panose="02040503050406030204" pitchFamily="18" charset="0"/>
                  </a:rPr>
                  <a:t>, we have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L</m:t>
                        </m:r>
                      </m:e>
                      <m:sub>
                        <m:r>
                          <a:rPr lang="en-US" sz="20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EXT</m:t>
                        </m:r>
                        <m:d>
                          <m:dPr>
                            <m:ctrlPr>
                              <a:rPr lang="en-US" sz="20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d>
                          <m:dPr>
                            <m:endChr m:val="|"/>
                            <m:ctrlPr>
                              <a:rPr lang="en-US" sz="20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⋅ </m:t>
                            </m:r>
                          </m:e>
                        </m:d>
                        <m: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US" sz="2000" dirty="0">
                    <a:latin typeface="Calibri (Body)"/>
                    <a:cs typeface="Cambria Math" panose="02040503050406030204" pitchFamily="18" charset="0"/>
                  </a:rPr>
                  <a:t> is small.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600" dirty="0">
                  <a:latin typeface="Calibri (Body)"/>
                  <a:cs typeface="Cambria Math" panose="020405030504060302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EXT</m:t>
                    </m:r>
                    <m:d>
                      <m:dPr>
                        <m:ctrlPr>
                          <a:rPr lang="en-US" sz="2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sz="2000" dirty="0">
                    <a:latin typeface="Calibri (Body)"/>
                    <a:cs typeface="Cambria Math" panose="02040503050406030204" pitchFamily="18" charset="0"/>
                  </a:rPr>
                  <a:t> runs polynomial-time, so it yields some poly-time-</a:t>
                </a:r>
                <a:r>
                  <a:rPr lang="en-US" sz="2000" dirty="0" err="1">
                    <a:latin typeface="Calibri (Body)"/>
                    <a:cs typeface="Cambria Math" panose="02040503050406030204" pitchFamily="18" charset="0"/>
                  </a:rPr>
                  <a:t>samplable</a:t>
                </a:r>
                <a:r>
                  <a:rPr lang="en-US" sz="2000" dirty="0">
                    <a:latin typeface="Calibri (Body)"/>
                    <a:cs typeface="Cambria Math" panose="02040503050406030204" pitchFamily="18" charset="0"/>
                  </a:rPr>
                  <a:t> distribution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  <m:sup>
                        <m:r>
                          <a:rPr lang="en-US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sz="2000" dirty="0">
                    <a:latin typeface="Calibri (Body)"/>
                    <a:cs typeface="Cambria Math" panose="02040503050406030204" pitchFamily="18" charset="0"/>
                  </a:rPr>
                  <a:t>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600" dirty="0">
                  <a:latin typeface="Calibri (Body)"/>
                  <a:cs typeface="Cambria Math" panose="020405030504060302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schemeClr val="bg2">
                        <a:lumMod val="75000"/>
                      </a:schemeClr>
                    </a:solidFill>
                    <a:latin typeface="Calibri (Body)"/>
                    <a:cs typeface="Cambria Math" panose="02040503050406030204" pitchFamily="18" charset="0"/>
                  </a:rPr>
                  <a:t>We can show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L</m:t>
                        </m:r>
                      </m:e>
                      <m:sub>
                        <m:r>
                          <a:rPr lang="en-US" sz="200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00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i="1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  <m:sup>
                            <m:r>
                              <a:rPr lang="en-US" sz="2000" i="1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en-US" sz="2000" i="1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d>
                          <m:dPr>
                            <m:endChr m:val="|"/>
                            <m:ctrlPr>
                              <a:rPr lang="en-US" sz="2000" i="1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⋅ </m:t>
                            </m:r>
                          </m:e>
                        </m:d>
                        <m:r>
                          <a:rPr lang="en-US" sz="2000" i="1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i="1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000" i="1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US" sz="2000" dirty="0">
                    <a:solidFill>
                      <a:schemeClr val="bg2">
                        <a:lumMod val="75000"/>
                      </a:schemeClr>
                    </a:solidFill>
                    <a:latin typeface="Calibri (Body)"/>
                    <a:cs typeface="Cambria Math" panose="02040503050406030204" pitchFamily="18" charset="0"/>
                  </a:rPr>
                  <a:t> implies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  <m:sup>
                        <m:r>
                          <a:rPr lang="en-US" sz="2000" i="1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en-US" sz="2000" b="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sSub>
                      <m:sSubPr>
                        <m:ctrlPr>
                          <a:rPr lang="en-US" sz="2000" i="1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≈</m:t>
                        </m:r>
                        <m:r>
                          <a:rPr lang="en-US" sz="2000" i="1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endChr m:val="|"/>
                        <m:ctrlPr>
                          <a:rPr lang="en-US" sz="2000" i="1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i="1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sz="2000" i="1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i="1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schemeClr val="bg2">
                        <a:lumMod val="75000"/>
                      </a:schemeClr>
                    </a:solidFill>
                    <a:latin typeface="Calibri (Body)"/>
                    <a:cs typeface="Cambria Math" panose="02040503050406030204" pitchFamily="18" charset="0"/>
                  </a:rPr>
                  <a:t> for most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sz="2000" b="0" i="1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endChr m:val="|"/>
                        <m:ctrlPr>
                          <a:rPr lang="en-US" sz="2000" b="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⋅ 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b="0" i="1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b="0" dirty="0">
                  <a:solidFill>
                    <a:schemeClr val="bg2">
                      <a:lumMod val="75000"/>
                    </a:schemeClr>
                  </a:solidFill>
                  <a:latin typeface="Calibri (Body)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600" dirty="0">
                  <a:solidFill>
                    <a:schemeClr val="bg2">
                      <a:lumMod val="75000"/>
                    </a:schemeClr>
                  </a:solidFill>
                  <a:latin typeface="Calibri (Body)"/>
                  <a:cs typeface="Cambria Math" panose="020405030504060302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schemeClr val="bg2">
                        <a:lumMod val="75000"/>
                      </a:schemeClr>
                    </a:solidFill>
                    <a:latin typeface="Calibri (Body)"/>
                    <a:cs typeface="Cambria Math" panose="02040503050406030204" pitchFamily="18" charset="0"/>
                  </a:rPr>
                  <a:t>By the original coding theorem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p</m:t>
                    </m:r>
                    <m:sSup>
                      <m:sSupPr>
                        <m:ctrlPr>
                          <a:rPr lang="en-US" sz="2000" i="1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K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poly</m:t>
                        </m:r>
                      </m:sup>
                    </m:sSup>
                  </m:oMath>
                </a14:m>
                <a:r>
                  <a:rPr lang="en-US" sz="2000" dirty="0">
                    <a:solidFill>
                      <a:schemeClr val="bg2">
                        <a:lumMod val="75000"/>
                      </a:schemeClr>
                    </a:solidFill>
                    <a:latin typeface="Calibri (Body)"/>
                    <a:cs typeface="Cambria Math" panose="02040503050406030204" pitchFamily="18" charset="0"/>
                  </a:rPr>
                  <a:t>, for most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b="0" i="1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)∼</m:t>
                    </m:r>
                    <m:r>
                      <a:rPr lang="en-US" sz="2000" i="1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endParaRPr lang="en-US" sz="2000" dirty="0">
                  <a:solidFill>
                    <a:schemeClr val="bg2">
                      <a:lumMod val="75000"/>
                    </a:schemeClr>
                  </a:solidFill>
                  <a:latin typeface="Calibri (Body)"/>
                  <a:cs typeface="Cambria Math" panose="02040503050406030204" pitchFamily="18" charset="0"/>
                </a:endParaRPr>
              </a:p>
              <a:p>
                <a:pPr marL="2171700" lvl="4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p</m:t>
                    </m:r>
                    <m:sSup>
                      <m:sSupPr>
                        <m:ctrlPr>
                          <a:rPr lang="en-US" sz="2000" i="1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K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poly</m:t>
                        </m:r>
                      </m:sup>
                    </m:sSup>
                    <m:d>
                      <m:dPr>
                        <m:endChr m:val="|"/>
                        <m:ctrlPr>
                          <a:rPr lang="en-US" sz="2000" i="1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i="1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i="1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sz="2000" i="1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i="1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)≲</m:t>
                    </m:r>
                    <m:func>
                      <m:funcPr>
                        <m:ctrlPr>
                          <a:rPr lang="en-CA" sz="2000" i="1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CA" sz="2000" i="1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CA" sz="2000" i="1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000" i="1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i="1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sSubSup>
                                  <m:sSubSupPr>
                                    <m:ctrlPr>
                                      <a:rPr lang="en-US" sz="2000" i="1">
                                        <a:solidFill>
                                          <a:schemeClr val="bg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000" i="1">
                                        <a:solidFill>
                                          <a:schemeClr val="bg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solidFill>
                                          <a:schemeClr val="bg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  <m:sup>
                                    <m:r>
                                      <a:rPr lang="en-US" sz="2000" i="1">
                                        <a:solidFill>
                                          <a:schemeClr val="bg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bSup>
                                <m:d>
                                  <m:dPr>
                                    <m:ctrlPr>
                                      <a:rPr lang="en-US" sz="2000" i="1">
                                        <a:solidFill>
                                          <a:schemeClr val="bg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i="1">
                                        <a:solidFill>
                                          <a:schemeClr val="bg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den>
                            </m:f>
                          </m:e>
                        </m:d>
                      </m:e>
                    </m:func>
                    <m:func>
                      <m:funcPr>
                        <m:ctrlPr>
                          <a:rPr lang="en-CA" sz="2000" i="1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000" i="1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≈</m:t>
                        </m:r>
                        <m:r>
                          <m:rPr>
                            <m:sty m:val="p"/>
                          </m:rPr>
                          <a:rPr lang="en-CA" sz="2000" i="1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CA" sz="2000" i="1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000" i="1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i="1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US" sz="2000" b="0" i="1" smtClean="0">
                                        <a:solidFill>
                                          <a:schemeClr val="bg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solidFill>
                                          <a:schemeClr val="bg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2000" i="1">
                                        <a:solidFill>
                                          <a:schemeClr val="bg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i="1">
                                        <a:solidFill>
                                          <a:schemeClr val="bg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2000" b="0" i="1" smtClean="0">
                                        <a:solidFill>
                                          <a:schemeClr val="bg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| </m:t>
                                    </m:r>
                                    <m:r>
                                      <a:rPr lang="en-US" sz="2000" b="0" i="1" smtClean="0">
                                        <a:solidFill>
                                          <a:schemeClr val="bg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d>
                              </m:den>
                            </m:f>
                          </m:e>
                        </m:d>
                      </m:e>
                    </m:func>
                  </m:oMath>
                </a14:m>
                <a:endParaRPr lang="en-US" sz="2000" dirty="0">
                  <a:latin typeface="Calibri (Body)"/>
                  <a:cs typeface="Cambria Math" panose="020405030504060302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000" dirty="0">
                  <a:latin typeface="Calibri (Body)"/>
                  <a:cs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17">
                <a:extLst>
                  <a:ext uri="{FF2B5EF4-FFF2-40B4-BE49-F238E27FC236}">
                    <a16:creationId xmlns:a16="http://schemas.microsoft.com/office/drawing/2014/main" id="{B22AD823-4119-A274-C9A0-B71C282CA4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8044" y="3080888"/>
                <a:ext cx="9078685" cy="3004605"/>
              </a:xfrm>
              <a:prstGeom prst="rect">
                <a:avLst/>
              </a:prstGeom>
              <a:blipFill>
                <a:blip r:embed="rId3"/>
                <a:stretch>
                  <a:fillRect l="-536" t="-40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455246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39">
            <a:extLst>
              <a:ext uri="{FF2B5EF4-FFF2-40B4-BE49-F238E27FC236}">
                <a16:creationId xmlns:a16="http://schemas.microsoft.com/office/drawing/2014/main" id="{F673A7DD-C89A-8A98-66E2-8F313CCF7F08}"/>
              </a:ext>
            </a:extLst>
          </p:cNvPr>
          <p:cNvSpPr txBox="1"/>
          <p:nvPr/>
        </p:nvSpPr>
        <p:spPr>
          <a:xfrm>
            <a:off x="713641" y="1347902"/>
            <a:ext cx="99646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u="sng" dirty="0"/>
              <a:t>Lemma</a:t>
            </a:r>
            <a:r>
              <a:rPr lang="en-US" sz="2100" b="1" dirty="0"/>
              <a:t>:</a:t>
            </a:r>
            <a:endParaRPr lang="en-US" sz="2100" dirty="0">
              <a:latin typeface="Calibri (Body)"/>
            </a:endParaRPr>
          </a:p>
          <a:p>
            <a:endParaRPr lang="en-US" sz="2100" b="1" dirty="0">
              <a:latin typeface="Calibri (Body)"/>
            </a:endParaRPr>
          </a:p>
        </p:txBody>
      </p:sp>
      <p:sp>
        <p:nvSpPr>
          <p:cNvPr id="4" name="Rectangle 8"/>
          <p:cNvSpPr/>
          <p:nvPr/>
        </p:nvSpPr>
        <p:spPr>
          <a:xfrm>
            <a:off x="713641" y="406875"/>
            <a:ext cx="10851941" cy="55399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en-GB" sz="3000" b="1" dirty="0">
                <a:latin typeface="Calisto MT" panose="02040603050505030304" pitchFamily="18" charset="0"/>
                <a:sym typeface="+mn-ea"/>
              </a:rPr>
              <a:t>OWFs and Average-Case Conditional Coding</a:t>
            </a:r>
            <a:endParaRPr lang="en-US" altLang="en-GB" sz="3000" b="1" dirty="0">
              <a:latin typeface="Calisto MT" panose="02040603050505030304" pitchFamily="18" charset="0"/>
            </a:endParaRPr>
          </a:p>
        </p:txBody>
      </p:sp>
      <p:sp>
        <p:nvSpPr>
          <p:cNvPr id="5" name="TextBox 17">
            <a:extLst>
              <a:ext uri="{FF2B5EF4-FFF2-40B4-BE49-F238E27FC236}">
                <a16:creationId xmlns:a16="http://schemas.microsoft.com/office/drawing/2014/main" id="{6F1148F9-2E73-554A-C9F5-57926009EC0B}"/>
              </a:ext>
            </a:extLst>
          </p:cNvPr>
          <p:cNvSpPr txBox="1"/>
          <p:nvPr/>
        </p:nvSpPr>
        <p:spPr>
          <a:xfrm>
            <a:off x="1758043" y="1748010"/>
            <a:ext cx="3194957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>
                <a:solidFill>
                  <a:schemeClr val="tx1"/>
                </a:solidFill>
                <a:latin typeface="Calibri (Body)"/>
                <a:cs typeface="Cambria Math" panose="02040503050406030204" pitchFamily="18" charset="0"/>
              </a:rPr>
              <a:t>Infinitely-often one-way functions do not exist</a:t>
            </a:r>
          </a:p>
        </p:txBody>
      </p:sp>
      <p:sp>
        <p:nvSpPr>
          <p:cNvPr id="3" name="TextBox 17">
            <a:extLst>
              <a:ext uri="{FF2B5EF4-FFF2-40B4-BE49-F238E27FC236}">
                <a16:creationId xmlns:a16="http://schemas.microsoft.com/office/drawing/2014/main" id="{2EF494C3-717D-592C-B8E3-78E9E0535CE1}"/>
              </a:ext>
            </a:extLst>
          </p:cNvPr>
          <p:cNvSpPr txBox="1"/>
          <p:nvPr/>
        </p:nvSpPr>
        <p:spPr>
          <a:xfrm>
            <a:off x="6411687" y="1909594"/>
            <a:ext cx="4425042" cy="4154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>
                <a:solidFill>
                  <a:schemeClr val="tx1"/>
                </a:solidFill>
                <a:latin typeface="Calibri (Body)"/>
                <a:cs typeface="Cambria Math" panose="02040503050406030204" pitchFamily="18" charset="0"/>
              </a:rPr>
              <a:t>Average-case </a:t>
            </a:r>
            <a:r>
              <a:rPr lang="en-US" sz="2000" dirty="0">
                <a:latin typeface="Calibri (Body)"/>
                <a:cs typeface="Cambria Math" panose="02040503050406030204" pitchFamily="18" charset="0"/>
              </a:rPr>
              <a:t>conditional coding</a:t>
            </a:r>
            <a:r>
              <a:rPr lang="en-US" sz="2000" dirty="0">
                <a:solidFill>
                  <a:schemeClr val="tx1"/>
                </a:solidFill>
                <a:latin typeface="Calibri (Body)"/>
                <a:cs typeface="Cambria Math" panose="02040503050406030204" pitchFamily="18" charset="0"/>
              </a:rPr>
              <a:t> holds</a:t>
            </a: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52FC7979-C157-9A18-0124-F2B5BC8A018C}"/>
              </a:ext>
            </a:extLst>
          </p:cNvPr>
          <p:cNvSpPr/>
          <p:nvPr/>
        </p:nvSpPr>
        <p:spPr>
          <a:xfrm>
            <a:off x="5286029" y="1972894"/>
            <a:ext cx="718457" cy="28889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39">
            <a:extLst>
              <a:ext uri="{FF2B5EF4-FFF2-40B4-BE49-F238E27FC236}">
                <a16:creationId xmlns:a16="http://schemas.microsoft.com/office/drawing/2014/main" id="{D4999BCF-8C16-C1DC-E925-7DDFF5164193}"/>
              </a:ext>
            </a:extLst>
          </p:cNvPr>
          <p:cNvSpPr txBox="1"/>
          <p:nvPr/>
        </p:nvSpPr>
        <p:spPr>
          <a:xfrm>
            <a:off x="713641" y="2556493"/>
            <a:ext cx="996466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u="sng" dirty="0"/>
              <a:t>Proof Sketch</a:t>
            </a:r>
            <a:r>
              <a:rPr lang="en-US" sz="2100" b="1" dirty="0"/>
              <a:t>:</a:t>
            </a:r>
            <a:endParaRPr lang="en-US" sz="2100" dirty="0">
              <a:latin typeface="Calibri (Body)"/>
            </a:endParaRPr>
          </a:p>
          <a:p>
            <a:endParaRPr lang="en-US" sz="600" b="1" dirty="0">
              <a:latin typeface="Calibri (Body)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17">
                <a:extLst>
                  <a:ext uri="{FF2B5EF4-FFF2-40B4-BE49-F238E27FC236}">
                    <a16:creationId xmlns:a16="http://schemas.microsoft.com/office/drawing/2014/main" id="{B22AD823-4119-A274-C9A0-B71C282CA434}"/>
                  </a:ext>
                </a:extLst>
              </p:cNvPr>
              <p:cNvSpPr txBox="1"/>
              <p:nvPr/>
            </p:nvSpPr>
            <p:spPr>
              <a:xfrm>
                <a:off x="1758044" y="3080888"/>
                <a:ext cx="9078685" cy="300460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schemeClr val="tx1"/>
                    </a:solidFill>
                    <a:latin typeface="Calibri (Body)"/>
                    <a:cs typeface="Cambria Math" panose="02040503050406030204" pitchFamily="18" charset="0"/>
                  </a:rPr>
                  <a:t>W.h.p over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∼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2000" dirty="0">
                    <a:latin typeface="Calibri (Body)"/>
                    <a:cs typeface="Cambria Math" panose="02040503050406030204" pitchFamily="18" charset="0"/>
                  </a:rPr>
                  <a:t>, we have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L</m:t>
                        </m:r>
                      </m:e>
                      <m:sub>
                        <m:r>
                          <a:rPr lang="en-US" sz="20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EXT</m:t>
                        </m:r>
                        <m:d>
                          <m:dPr>
                            <m:ctrlPr>
                              <a:rPr lang="en-US" sz="20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d>
                          <m:dPr>
                            <m:endChr m:val="|"/>
                            <m:ctrlPr>
                              <a:rPr lang="en-US" sz="20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⋅ </m:t>
                            </m:r>
                          </m:e>
                        </m:d>
                        <m: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US" sz="2000" dirty="0">
                    <a:latin typeface="Calibri (Body)"/>
                    <a:cs typeface="Cambria Math" panose="02040503050406030204" pitchFamily="18" charset="0"/>
                  </a:rPr>
                  <a:t> is small.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600" dirty="0">
                  <a:latin typeface="Calibri (Body)"/>
                  <a:cs typeface="Cambria Math" panose="020405030504060302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EXT</m:t>
                    </m:r>
                    <m:d>
                      <m:dPr>
                        <m:ctrlPr>
                          <a:rPr lang="en-US" sz="2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sz="2000" dirty="0">
                    <a:latin typeface="Calibri (Body)"/>
                    <a:cs typeface="Cambria Math" panose="02040503050406030204" pitchFamily="18" charset="0"/>
                  </a:rPr>
                  <a:t> runs polynomial-time, so it yields some poly-time-</a:t>
                </a:r>
                <a:r>
                  <a:rPr lang="en-US" sz="2000" dirty="0" err="1">
                    <a:latin typeface="Calibri (Body)"/>
                    <a:cs typeface="Cambria Math" panose="02040503050406030204" pitchFamily="18" charset="0"/>
                  </a:rPr>
                  <a:t>samplable</a:t>
                </a:r>
                <a:r>
                  <a:rPr lang="en-US" sz="2000" dirty="0">
                    <a:latin typeface="Calibri (Body)"/>
                    <a:cs typeface="Cambria Math" panose="02040503050406030204" pitchFamily="18" charset="0"/>
                  </a:rPr>
                  <a:t> distribution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  <m:sup>
                        <m:r>
                          <a:rPr lang="en-US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sz="2000" dirty="0">
                    <a:latin typeface="Calibri (Body)"/>
                    <a:cs typeface="Cambria Math" panose="02040503050406030204" pitchFamily="18" charset="0"/>
                  </a:rPr>
                  <a:t>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600" dirty="0">
                  <a:latin typeface="Calibri (Body)"/>
                  <a:cs typeface="Cambria Math" panose="020405030504060302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Calibri (Body)"/>
                    <a:cs typeface="Cambria Math" panose="02040503050406030204" pitchFamily="18" charset="0"/>
                  </a:rPr>
                  <a:t>We can show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L</m:t>
                        </m:r>
                      </m:e>
                      <m:sub>
                        <m:r>
                          <a:rPr lang="en-US" sz="20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00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  <m:sup>
                            <m:r>
                              <a:rPr lang="en-US" sz="20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d>
                          <m:dPr>
                            <m:endChr m:val="|"/>
                            <m:ctrlPr>
                              <a:rPr lang="en-US" sz="20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⋅ </m:t>
                            </m:r>
                          </m:e>
                        </m:d>
                        <m: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US" sz="2000" dirty="0">
                    <a:latin typeface="Calibri (Body)"/>
                    <a:cs typeface="Cambria Math" panose="02040503050406030204" pitchFamily="18" charset="0"/>
                  </a:rPr>
                  <a:t> implies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  <m:sup>
                        <m:r>
                          <a:rPr lang="en-US" sz="2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en-US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sSub>
                      <m:sSubPr>
                        <m:ctrlP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≈</m:t>
                        </m:r>
                        <m: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endChr m:val="|"/>
                        <m:ctrlP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latin typeface="Calibri (Body)"/>
                    <a:cs typeface="Cambria Math" panose="02040503050406030204" pitchFamily="18" charset="0"/>
                  </a:rPr>
                  <a:t> for most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endChr m:val="|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⋅ 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b="0" dirty="0">
                  <a:latin typeface="Calibri (Body)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600" dirty="0">
                  <a:latin typeface="Calibri (Body)"/>
                  <a:cs typeface="Cambria Math" panose="020405030504060302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schemeClr val="bg2">
                        <a:lumMod val="75000"/>
                      </a:schemeClr>
                    </a:solidFill>
                    <a:latin typeface="Calibri (Body)"/>
                    <a:cs typeface="Cambria Math" panose="02040503050406030204" pitchFamily="18" charset="0"/>
                  </a:rPr>
                  <a:t>By the original coding theorem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p</m:t>
                    </m:r>
                    <m:sSup>
                      <m:sSupPr>
                        <m:ctrlPr>
                          <a:rPr lang="en-US" sz="2000" i="1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K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poly</m:t>
                        </m:r>
                      </m:sup>
                    </m:sSup>
                  </m:oMath>
                </a14:m>
                <a:r>
                  <a:rPr lang="en-US" sz="2000" dirty="0">
                    <a:solidFill>
                      <a:schemeClr val="bg2">
                        <a:lumMod val="75000"/>
                      </a:schemeClr>
                    </a:solidFill>
                    <a:latin typeface="Calibri (Body)"/>
                    <a:cs typeface="Cambria Math" panose="02040503050406030204" pitchFamily="18" charset="0"/>
                  </a:rPr>
                  <a:t>, for most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b="0" i="1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)∼</m:t>
                    </m:r>
                    <m:r>
                      <a:rPr lang="en-US" sz="2000" i="1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endParaRPr lang="en-US" sz="2000" dirty="0">
                  <a:solidFill>
                    <a:schemeClr val="bg2">
                      <a:lumMod val="75000"/>
                    </a:schemeClr>
                  </a:solidFill>
                  <a:latin typeface="Calibri (Body)"/>
                  <a:cs typeface="Cambria Math" panose="02040503050406030204" pitchFamily="18" charset="0"/>
                </a:endParaRPr>
              </a:p>
              <a:p>
                <a:pPr marL="2171700" lvl="4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p</m:t>
                    </m:r>
                    <m:sSup>
                      <m:sSupPr>
                        <m:ctrlPr>
                          <a:rPr lang="en-US" sz="2000" i="1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K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poly</m:t>
                        </m:r>
                      </m:sup>
                    </m:sSup>
                    <m:d>
                      <m:dPr>
                        <m:endChr m:val="|"/>
                        <m:ctrlPr>
                          <a:rPr lang="en-US" sz="2000" i="1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i="1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i="1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sz="2000" i="1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i="1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)≲</m:t>
                    </m:r>
                    <m:func>
                      <m:funcPr>
                        <m:ctrlPr>
                          <a:rPr lang="en-CA" sz="2000" i="1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CA" sz="2000" i="1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CA" sz="2000" i="1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000" i="1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i="1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sSubSup>
                                  <m:sSubSupPr>
                                    <m:ctrlPr>
                                      <a:rPr lang="en-US" sz="2000" i="1">
                                        <a:solidFill>
                                          <a:schemeClr val="bg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000" i="1">
                                        <a:solidFill>
                                          <a:schemeClr val="bg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solidFill>
                                          <a:schemeClr val="bg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  <m:sup>
                                    <m:r>
                                      <a:rPr lang="en-US" sz="2000" i="1">
                                        <a:solidFill>
                                          <a:schemeClr val="bg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bSup>
                                <m:d>
                                  <m:dPr>
                                    <m:ctrlPr>
                                      <a:rPr lang="en-US" sz="2000" i="1">
                                        <a:solidFill>
                                          <a:schemeClr val="bg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i="1">
                                        <a:solidFill>
                                          <a:schemeClr val="bg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den>
                            </m:f>
                          </m:e>
                        </m:d>
                      </m:e>
                    </m:func>
                    <m:func>
                      <m:funcPr>
                        <m:ctrlPr>
                          <a:rPr lang="en-CA" sz="2000" i="1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000" i="1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≈</m:t>
                        </m:r>
                        <m:r>
                          <m:rPr>
                            <m:sty m:val="p"/>
                          </m:rPr>
                          <a:rPr lang="en-CA" sz="2000" i="1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CA" sz="2000" i="1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000" i="1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i="1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US" sz="2000" b="0" i="1" smtClean="0">
                                        <a:solidFill>
                                          <a:schemeClr val="bg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solidFill>
                                          <a:schemeClr val="bg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2000" i="1">
                                        <a:solidFill>
                                          <a:schemeClr val="bg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i="1">
                                        <a:solidFill>
                                          <a:schemeClr val="bg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2000" b="0" i="1" smtClean="0">
                                        <a:solidFill>
                                          <a:schemeClr val="bg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| </m:t>
                                    </m:r>
                                    <m:r>
                                      <a:rPr lang="en-US" sz="2000" b="0" i="1" smtClean="0">
                                        <a:solidFill>
                                          <a:schemeClr val="bg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d>
                              </m:den>
                            </m:f>
                          </m:e>
                        </m:d>
                      </m:e>
                    </m:func>
                  </m:oMath>
                </a14:m>
                <a:endParaRPr lang="en-US" sz="2000" dirty="0">
                  <a:latin typeface="Calibri (Body)"/>
                  <a:cs typeface="Cambria Math" panose="020405030504060302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000" dirty="0">
                  <a:latin typeface="Calibri (Body)"/>
                  <a:cs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17">
                <a:extLst>
                  <a:ext uri="{FF2B5EF4-FFF2-40B4-BE49-F238E27FC236}">
                    <a16:creationId xmlns:a16="http://schemas.microsoft.com/office/drawing/2014/main" id="{B22AD823-4119-A274-C9A0-B71C282CA4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8044" y="3080888"/>
                <a:ext cx="9078685" cy="3004605"/>
              </a:xfrm>
              <a:prstGeom prst="rect">
                <a:avLst/>
              </a:prstGeom>
              <a:blipFill>
                <a:blip r:embed="rId3"/>
                <a:stretch>
                  <a:fillRect l="-536" t="-40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285942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39">
            <a:extLst>
              <a:ext uri="{FF2B5EF4-FFF2-40B4-BE49-F238E27FC236}">
                <a16:creationId xmlns:a16="http://schemas.microsoft.com/office/drawing/2014/main" id="{F673A7DD-C89A-8A98-66E2-8F313CCF7F08}"/>
              </a:ext>
            </a:extLst>
          </p:cNvPr>
          <p:cNvSpPr txBox="1"/>
          <p:nvPr/>
        </p:nvSpPr>
        <p:spPr>
          <a:xfrm>
            <a:off x="713641" y="1347902"/>
            <a:ext cx="99646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u="sng" dirty="0"/>
              <a:t>Lemma</a:t>
            </a:r>
            <a:r>
              <a:rPr lang="en-US" sz="2100" b="1" dirty="0"/>
              <a:t>:</a:t>
            </a:r>
            <a:endParaRPr lang="en-US" sz="2100" dirty="0">
              <a:latin typeface="Calibri (Body)"/>
            </a:endParaRPr>
          </a:p>
          <a:p>
            <a:endParaRPr lang="en-US" sz="2100" b="1" dirty="0">
              <a:latin typeface="Calibri (Body)"/>
            </a:endParaRPr>
          </a:p>
        </p:txBody>
      </p:sp>
      <p:sp>
        <p:nvSpPr>
          <p:cNvPr id="4" name="Rectangle 8"/>
          <p:cNvSpPr/>
          <p:nvPr/>
        </p:nvSpPr>
        <p:spPr>
          <a:xfrm>
            <a:off x="713641" y="406875"/>
            <a:ext cx="10851941" cy="55399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en-GB" sz="3000" b="1" dirty="0">
                <a:latin typeface="Calisto MT" panose="02040603050505030304" pitchFamily="18" charset="0"/>
                <a:sym typeface="+mn-ea"/>
              </a:rPr>
              <a:t>OWFs and Average-Case Conditional Coding</a:t>
            </a:r>
            <a:endParaRPr lang="en-US" altLang="en-GB" sz="3000" b="1" dirty="0">
              <a:latin typeface="Calisto MT" panose="02040603050505030304" pitchFamily="18" charset="0"/>
            </a:endParaRPr>
          </a:p>
        </p:txBody>
      </p:sp>
      <p:sp>
        <p:nvSpPr>
          <p:cNvPr id="5" name="TextBox 17">
            <a:extLst>
              <a:ext uri="{FF2B5EF4-FFF2-40B4-BE49-F238E27FC236}">
                <a16:creationId xmlns:a16="http://schemas.microsoft.com/office/drawing/2014/main" id="{6F1148F9-2E73-554A-C9F5-57926009EC0B}"/>
              </a:ext>
            </a:extLst>
          </p:cNvPr>
          <p:cNvSpPr txBox="1"/>
          <p:nvPr/>
        </p:nvSpPr>
        <p:spPr>
          <a:xfrm>
            <a:off x="1758043" y="1748010"/>
            <a:ext cx="3194957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>
                <a:solidFill>
                  <a:schemeClr val="tx1"/>
                </a:solidFill>
                <a:latin typeface="Calibri (Body)"/>
                <a:cs typeface="Cambria Math" panose="02040503050406030204" pitchFamily="18" charset="0"/>
              </a:rPr>
              <a:t>Infinitely-often one-way functions do not exist</a:t>
            </a:r>
          </a:p>
        </p:txBody>
      </p:sp>
      <p:sp>
        <p:nvSpPr>
          <p:cNvPr id="3" name="TextBox 17">
            <a:extLst>
              <a:ext uri="{FF2B5EF4-FFF2-40B4-BE49-F238E27FC236}">
                <a16:creationId xmlns:a16="http://schemas.microsoft.com/office/drawing/2014/main" id="{2EF494C3-717D-592C-B8E3-78E9E0535CE1}"/>
              </a:ext>
            </a:extLst>
          </p:cNvPr>
          <p:cNvSpPr txBox="1"/>
          <p:nvPr/>
        </p:nvSpPr>
        <p:spPr>
          <a:xfrm>
            <a:off x="6411687" y="1909594"/>
            <a:ext cx="4425042" cy="4154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>
                <a:solidFill>
                  <a:schemeClr val="tx1"/>
                </a:solidFill>
                <a:latin typeface="Calibri (Body)"/>
                <a:cs typeface="Cambria Math" panose="02040503050406030204" pitchFamily="18" charset="0"/>
              </a:rPr>
              <a:t>Average-case </a:t>
            </a:r>
            <a:r>
              <a:rPr lang="en-US" sz="2000" dirty="0">
                <a:latin typeface="Calibri (Body)"/>
                <a:cs typeface="Cambria Math" panose="02040503050406030204" pitchFamily="18" charset="0"/>
              </a:rPr>
              <a:t>conditional coding</a:t>
            </a:r>
            <a:r>
              <a:rPr lang="en-US" sz="2000" dirty="0">
                <a:solidFill>
                  <a:schemeClr val="tx1"/>
                </a:solidFill>
                <a:latin typeface="Calibri (Body)"/>
                <a:cs typeface="Cambria Math" panose="02040503050406030204" pitchFamily="18" charset="0"/>
              </a:rPr>
              <a:t> holds</a:t>
            </a: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52FC7979-C157-9A18-0124-F2B5BC8A018C}"/>
              </a:ext>
            </a:extLst>
          </p:cNvPr>
          <p:cNvSpPr/>
          <p:nvPr/>
        </p:nvSpPr>
        <p:spPr>
          <a:xfrm>
            <a:off x="5286029" y="1972894"/>
            <a:ext cx="718457" cy="28889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39">
            <a:extLst>
              <a:ext uri="{FF2B5EF4-FFF2-40B4-BE49-F238E27FC236}">
                <a16:creationId xmlns:a16="http://schemas.microsoft.com/office/drawing/2014/main" id="{D4999BCF-8C16-C1DC-E925-7DDFF5164193}"/>
              </a:ext>
            </a:extLst>
          </p:cNvPr>
          <p:cNvSpPr txBox="1"/>
          <p:nvPr/>
        </p:nvSpPr>
        <p:spPr>
          <a:xfrm>
            <a:off x="713641" y="2556493"/>
            <a:ext cx="996466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u="sng" dirty="0"/>
              <a:t>Proof Sketch</a:t>
            </a:r>
            <a:r>
              <a:rPr lang="en-US" sz="2100" b="1" dirty="0"/>
              <a:t>:</a:t>
            </a:r>
            <a:endParaRPr lang="en-US" sz="2100" dirty="0">
              <a:latin typeface="Calibri (Body)"/>
            </a:endParaRPr>
          </a:p>
          <a:p>
            <a:endParaRPr lang="en-US" sz="600" b="1" dirty="0">
              <a:latin typeface="Calibri (Body)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17">
                <a:extLst>
                  <a:ext uri="{FF2B5EF4-FFF2-40B4-BE49-F238E27FC236}">
                    <a16:creationId xmlns:a16="http://schemas.microsoft.com/office/drawing/2014/main" id="{B22AD823-4119-A274-C9A0-B71C282CA434}"/>
                  </a:ext>
                </a:extLst>
              </p:cNvPr>
              <p:cNvSpPr txBox="1"/>
              <p:nvPr/>
            </p:nvSpPr>
            <p:spPr>
              <a:xfrm>
                <a:off x="1758044" y="3080888"/>
                <a:ext cx="9078685" cy="300460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schemeClr val="tx1"/>
                    </a:solidFill>
                    <a:latin typeface="Calibri (Body)"/>
                    <a:cs typeface="Cambria Math" panose="02040503050406030204" pitchFamily="18" charset="0"/>
                  </a:rPr>
                  <a:t>W.h.p over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∼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(2)</m:t>
                        </m:r>
                      </m:sup>
                    </m:sSup>
                  </m:oMath>
                </a14:m>
                <a:r>
                  <a:rPr lang="en-US" sz="2000" dirty="0">
                    <a:latin typeface="Calibri (Body)"/>
                    <a:cs typeface="Cambria Math" panose="02040503050406030204" pitchFamily="18" charset="0"/>
                  </a:rPr>
                  <a:t>, we have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L</m:t>
                        </m:r>
                      </m:e>
                      <m:sub>
                        <m:r>
                          <a:rPr lang="en-US" sz="20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EXT</m:t>
                        </m:r>
                        <m:d>
                          <m:dPr>
                            <m:ctrlPr>
                              <a:rPr lang="en-US" sz="20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d>
                          <m:dPr>
                            <m:endChr m:val="|"/>
                            <m:ctrlPr>
                              <a:rPr lang="en-US" sz="20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⋅ </m:t>
                            </m:r>
                          </m:e>
                        </m:d>
                        <m: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US" sz="2000" dirty="0">
                    <a:latin typeface="Calibri (Body)"/>
                    <a:cs typeface="Cambria Math" panose="02040503050406030204" pitchFamily="18" charset="0"/>
                  </a:rPr>
                  <a:t> is small.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600" dirty="0">
                  <a:latin typeface="Calibri (Body)"/>
                  <a:cs typeface="Cambria Math" panose="020405030504060302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EXT</m:t>
                    </m:r>
                    <m:d>
                      <m:dPr>
                        <m:ctrlPr>
                          <a:rPr lang="en-US" sz="2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sz="2000" dirty="0">
                    <a:latin typeface="Calibri (Body)"/>
                    <a:cs typeface="Cambria Math" panose="02040503050406030204" pitchFamily="18" charset="0"/>
                  </a:rPr>
                  <a:t> runs polynomial-time, so it yields some poly-time-</a:t>
                </a:r>
                <a:r>
                  <a:rPr lang="en-US" sz="2000" dirty="0" err="1">
                    <a:latin typeface="Calibri (Body)"/>
                    <a:cs typeface="Cambria Math" panose="02040503050406030204" pitchFamily="18" charset="0"/>
                  </a:rPr>
                  <a:t>samplable</a:t>
                </a:r>
                <a:r>
                  <a:rPr lang="en-US" sz="2000" dirty="0">
                    <a:latin typeface="Calibri (Body)"/>
                    <a:cs typeface="Cambria Math" panose="02040503050406030204" pitchFamily="18" charset="0"/>
                  </a:rPr>
                  <a:t> distribution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  <m:sup>
                        <m:r>
                          <a:rPr lang="en-US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sz="2000" dirty="0">
                    <a:latin typeface="Calibri (Body)"/>
                    <a:cs typeface="Cambria Math" panose="02040503050406030204" pitchFamily="18" charset="0"/>
                  </a:rPr>
                  <a:t>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600" dirty="0">
                  <a:latin typeface="Calibri (Body)"/>
                  <a:cs typeface="Cambria Math" panose="020405030504060302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Calibri (Body)"/>
                    <a:cs typeface="Cambria Math" panose="02040503050406030204" pitchFamily="18" charset="0"/>
                  </a:rPr>
                  <a:t>We can show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L</m:t>
                        </m:r>
                      </m:e>
                      <m:sub>
                        <m:r>
                          <a:rPr lang="en-US" sz="20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00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  <m:sup>
                            <m:r>
                              <a:rPr lang="en-US" sz="20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d>
                          <m:dPr>
                            <m:endChr m:val="|"/>
                            <m:ctrlPr>
                              <a:rPr lang="en-US" sz="20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⋅ </m:t>
                            </m:r>
                          </m:e>
                        </m:d>
                        <m: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US" sz="2000" dirty="0">
                    <a:latin typeface="Calibri (Body)"/>
                    <a:cs typeface="Cambria Math" panose="02040503050406030204" pitchFamily="18" charset="0"/>
                  </a:rPr>
                  <a:t> implies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  <m:sup>
                        <m:r>
                          <a:rPr lang="en-US" sz="2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en-US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sSub>
                      <m:sSubPr>
                        <m:ctrlP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≈</m:t>
                        </m:r>
                        <m: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endChr m:val="|"/>
                        <m:ctrlP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latin typeface="Calibri (Body)"/>
                    <a:cs typeface="Cambria Math" panose="02040503050406030204" pitchFamily="18" charset="0"/>
                  </a:rPr>
                  <a:t> for most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endChr m:val="|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⋅ 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b="0" dirty="0">
                  <a:latin typeface="Calibri (Body)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600" dirty="0">
                  <a:latin typeface="Calibri (Body)"/>
                  <a:cs typeface="Cambria Math" panose="020405030504060302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Calibri (Body)"/>
                    <a:cs typeface="Cambria Math" panose="02040503050406030204" pitchFamily="18" charset="0"/>
                  </a:rPr>
                  <a:t>By the original coding theorem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smtClean="0">
                        <a:latin typeface="Cambria Math" panose="02040503050406030204" pitchFamily="18" charset="0"/>
                      </a:rPr>
                      <m:t>p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K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poly</m:t>
                        </m:r>
                      </m:sup>
                    </m:sSup>
                  </m:oMath>
                </a14:m>
                <a:r>
                  <a:rPr lang="en-US" sz="2000" dirty="0">
                    <a:latin typeface="Calibri (Body)"/>
                    <a:cs typeface="Cambria Math" panose="02040503050406030204" pitchFamily="18" charset="0"/>
                  </a:rPr>
                  <a:t>, for most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)∼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endParaRPr lang="en-US" sz="2000" dirty="0">
                  <a:latin typeface="Calibri (Body)"/>
                  <a:cs typeface="Cambria Math" panose="02040503050406030204" pitchFamily="18" charset="0"/>
                </a:endParaRPr>
              </a:p>
              <a:p>
                <a:pPr marL="2171700" lvl="4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smtClean="0">
                        <a:latin typeface="Cambria Math" panose="02040503050406030204" pitchFamily="18" charset="0"/>
                      </a:rPr>
                      <m:t>p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K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poly</m:t>
                        </m:r>
                      </m:sup>
                    </m:sSup>
                    <m:d>
                      <m:dPr>
                        <m:endChr m:val="|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)≲</m:t>
                    </m:r>
                    <m:func>
                      <m:func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CA" sz="2000" i="1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CA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sSubSup>
                                  <m:sSubSupPr>
                                    <m:ctrlPr>
                                      <a:rPr lang="en-US" sz="20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0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  <m:sup>
                                    <m:r>
                                      <a:rPr lang="en-US" sz="20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bSup>
                                <m:d>
                                  <m:dPr>
                                    <m:ctrlPr>
                                      <a:rPr lang="en-US" sz="20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den>
                            </m:f>
                          </m:e>
                        </m:d>
                      </m:e>
                    </m:func>
                    <m:func>
                      <m:func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≈</m:t>
                        </m:r>
                        <m:r>
                          <m:rPr>
                            <m:sty m:val="p"/>
                          </m:rPr>
                          <a:rPr lang="en-CA" sz="2000" i="1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CA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US" sz="20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20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20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| </m:t>
                                    </m:r>
                                    <m:r>
                                      <a:rPr lang="en-US" sz="20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d>
                              </m:den>
                            </m:f>
                          </m:e>
                        </m:d>
                      </m:e>
                    </m:func>
                  </m:oMath>
                </a14:m>
                <a:endParaRPr lang="en-US" sz="2000" dirty="0">
                  <a:latin typeface="Calibri (Body)"/>
                  <a:cs typeface="Cambria Math" panose="020405030504060302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000" dirty="0">
                  <a:latin typeface="Calibri (Body)"/>
                  <a:cs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17">
                <a:extLst>
                  <a:ext uri="{FF2B5EF4-FFF2-40B4-BE49-F238E27FC236}">
                    <a16:creationId xmlns:a16="http://schemas.microsoft.com/office/drawing/2014/main" id="{B22AD823-4119-A274-C9A0-B71C282CA4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8044" y="3080888"/>
                <a:ext cx="9078685" cy="3004605"/>
              </a:xfrm>
              <a:prstGeom prst="rect">
                <a:avLst/>
              </a:prstGeom>
              <a:blipFill>
                <a:blip r:embed="rId3"/>
                <a:stretch>
                  <a:fillRect l="-536" t="-40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969178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12773-3C95-4044-7B08-3C6FEF05B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03437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Techniques (rK</a:t>
            </a:r>
            <a:r>
              <a:rPr lang="en-US" baseline="30000" dirty="0">
                <a:solidFill>
                  <a:srgbClr val="C00000"/>
                </a:solidFill>
              </a:rPr>
              <a:t>quasipoly</a:t>
            </a:r>
            <a:r>
              <a:rPr lang="en-US" dirty="0">
                <a:solidFill>
                  <a:srgbClr val="C00000"/>
                </a:solidFill>
              </a:rPr>
              <a:t>)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B346F12-79CB-6AD4-9AA2-57066D54C307}"/>
              </a:ext>
            </a:extLst>
          </p:cNvPr>
          <p:cNvSpPr txBox="1"/>
          <p:nvPr/>
        </p:nvSpPr>
        <p:spPr>
          <a:xfrm>
            <a:off x="1972235" y="3873261"/>
            <a:ext cx="864688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/>
              <a:t>Key Difficulty: </a:t>
            </a:r>
            <a:r>
              <a:rPr lang="en-US" sz="2600" dirty="0"/>
              <a:t>We don’t have a coding theorem for rK</a:t>
            </a:r>
            <a:r>
              <a:rPr lang="en-US" sz="2600" baseline="30000" dirty="0"/>
              <a:t>poly</a:t>
            </a:r>
            <a:endParaRPr lang="en-GB" sz="2600" baseline="30000" dirty="0"/>
          </a:p>
        </p:txBody>
      </p:sp>
    </p:spTree>
    <p:extLst>
      <p:ext uri="{BB962C8B-B14F-4D97-AF65-F5344CB8AC3E}">
        <p14:creationId xmlns:p14="http://schemas.microsoft.com/office/powerpoint/2010/main" val="40984105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F3A89-FAC3-683C-903C-C7508ACD6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Key principles of Kolmogorov complexity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93B0E5-186A-8ED8-7E97-3EA7EF570FBA}"/>
              </a:ext>
            </a:extLst>
          </p:cNvPr>
          <p:cNvSpPr txBox="1"/>
          <p:nvPr/>
        </p:nvSpPr>
        <p:spPr>
          <a:xfrm>
            <a:off x="1532962" y="2269039"/>
            <a:ext cx="354105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u="sng" dirty="0">
                <a:solidFill>
                  <a:schemeClr val="tx2"/>
                </a:solidFill>
              </a:rPr>
              <a:t>Incompressibility</a:t>
            </a:r>
            <a:endParaRPr lang="en-GB" sz="2200" u="sng" dirty="0">
              <a:solidFill>
                <a:schemeClr val="tx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6A995B-3EF4-231A-CDD2-BDBEE7E80373}"/>
              </a:ext>
            </a:extLst>
          </p:cNvPr>
          <p:cNvSpPr txBox="1"/>
          <p:nvPr/>
        </p:nvSpPr>
        <p:spPr>
          <a:xfrm>
            <a:off x="1532964" y="3255902"/>
            <a:ext cx="417755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u="sng" dirty="0">
                <a:solidFill>
                  <a:schemeClr val="tx2"/>
                </a:solidFill>
              </a:rPr>
              <a:t>Symmetry of Information (</a:t>
            </a:r>
            <a:r>
              <a:rPr lang="en-US" sz="2200" u="sng" dirty="0" err="1">
                <a:solidFill>
                  <a:schemeClr val="tx2"/>
                </a:solidFill>
              </a:rPr>
              <a:t>SoI</a:t>
            </a:r>
            <a:r>
              <a:rPr lang="en-US" sz="2200" u="sng" dirty="0">
                <a:solidFill>
                  <a:schemeClr val="tx2"/>
                </a:solidFill>
              </a:rPr>
              <a:t>)</a:t>
            </a:r>
            <a:endParaRPr lang="en-GB" sz="2200" u="sng" dirty="0">
              <a:solidFill>
                <a:schemeClr val="tx2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2365FC-9B41-EF9D-2C0E-F51CE00DF10B}"/>
              </a:ext>
            </a:extLst>
          </p:cNvPr>
          <p:cNvSpPr txBox="1"/>
          <p:nvPr/>
        </p:nvSpPr>
        <p:spPr>
          <a:xfrm>
            <a:off x="1532964" y="4242765"/>
            <a:ext cx="354105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u="sng" dirty="0">
                <a:solidFill>
                  <a:schemeClr val="tx2"/>
                </a:solidFill>
              </a:rPr>
              <a:t>Coding</a:t>
            </a:r>
            <a:endParaRPr lang="en-GB" sz="2200" u="sng" dirty="0">
              <a:solidFill>
                <a:schemeClr val="tx2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837A71-FB72-5AA8-DC42-F4F0FA44D5D1}"/>
              </a:ext>
            </a:extLst>
          </p:cNvPr>
          <p:cNvSpPr txBox="1"/>
          <p:nvPr/>
        </p:nvSpPr>
        <p:spPr>
          <a:xfrm>
            <a:off x="1532963" y="5223868"/>
            <a:ext cx="354105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u="sng" dirty="0">
                <a:solidFill>
                  <a:schemeClr val="tx2"/>
                </a:solidFill>
              </a:rPr>
              <a:t>Language Compression</a:t>
            </a:r>
            <a:endParaRPr lang="en-GB" sz="2200" u="sng" dirty="0">
              <a:solidFill>
                <a:schemeClr val="tx2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F9A6073-E69E-4165-A60F-82E0145C5EBE}"/>
              </a:ext>
            </a:extLst>
          </p:cNvPr>
          <p:cNvSpPr txBox="1"/>
          <p:nvPr/>
        </p:nvSpPr>
        <p:spPr>
          <a:xfrm>
            <a:off x="5763176" y="1853366"/>
            <a:ext cx="49866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accent6">
                    <a:lumMod val="75000"/>
                  </a:schemeClr>
                </a:solidFill>
              </a:rPr>
              <a:t>Q.</a:t>
            </a:r>
            <a:r>
              <a:rPr lang="en-US" sz="3000" dirty="0">
                <a:solidFill>
                  <a:schemeClr val="accent6">
                    <a:lumMod val="75000"/>
                  </a:schemeClr>
                </a:solidFill>
              </a:rPr>
              <a:t> Do these principles survive in the </a:t>
            </a:r>
            <a:r>
              <a:rPr lang="en-US" sz="3000" b="1" dirty="0">
                <a:solidFill>
                  <a:schemeClr val="accent6">
                    <a:lumMod val="75000"/>
                  </a:schemeClr>
                </a:solidFill>
              </a:rPr>
              <a:t>time-bounded</a:t>
            </a:r>
            <a:r>
              <a:rPr lang="en-US" sz="3000" dirty="0">
                <a:solidFill>
                  <a:schemeClr val="accent6">
                    <a:lumMod val="75000"/>
                  </a:schemeClr>
                </a:solidFill>
              </a:rPr>
              <a:t> setting?</a:t>
            </a:r>
            <a:endParaRPr lang="en-GB" sz="3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2B61E87-C419-3603-42DE-C9B1AEB4EC01}"/>
              </a:ext>
            </a:extLst>
          </p:cNvPr>
          <p:cNvSpPr txBox="1"/>
          <p:nvPr/>
        </p:nvSpPr>
        <p:spPr>
          <a:xfrm>
            <a:off x="5906616" y="3265361"/>
            <a:ext cx="4598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(even predates the P vs NP problem </a:t>
            </a:r>
            <a:r>
              <a:rPr lang="en-US" b="1" dirty="0"/>
              <a:t>[Levin’03]</a:t>
            </a:r>
            <a:r>
              <a:rPr lang="en-US" dirty="0"/>
              <a:t>)</a:t>
            </a:r>
            <a:endParaRPr lang="en-GB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5CEF7A9-1588-CB59-7BDB-F28F2D62E7AC}"/>
              </a:ext>
            </a:extLst>
          </p:cNvPr>
          <p:cNvGrpSpPr/>
          <p:nvPr/>
        </p:nvGrpSpPr>
        <p:grpSpPr>
          <a:xfrm>
            <a:off x="5799040" y="4047371"/>
            <a:ext cx="4986616" cy="1692771"/>
            <a:chOff x="6096000" y="4101159"/>
            <a:chExt cx="4986616" cy="1692771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293E3E09-FF93-EA09-E6BA-C963BC40049A}"/>
                </a:ext>
              </a:extLst>
            </p:cNvPr>
            <p:cNvSpPr txBox="1"/>
            <p:nvPr/>
          </p:nvSpPr>
          <p:spPr>
            <a:xfrm>
              <a:off x="6096000" y="4101159"/>
              <a:ext cx="4986616" cy="169277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571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en-US" sz="2600" b="1" dirty="0">
                <a:solidFill>
                  <a:srgbClr val="C00000"/>
                </a:solidFill>
              </a:endParaRPr>
            </a:p>
            <a:p>
              <a:pPr algn="ctr"/>
              <a:endParaRPr lang="en-US" sz="2600" b="1" dirty="0">
                <a:solidFill>
                  <a:srgbClr val="C00000"/>
                </a:solidFill>
              </a:endParaRPr>
            </a:p>
            <a:p>
              <a:pPr algn="ctr"/>
              <a:endParaRPr lang="en-US" sz="2600" b="1" dirty="0">
                <a:solidFill>
                  <a:srgbClr val="C00000"/>
                </a:solidFill>
              </a:endParaRPr>
            </a:p>
            <a:p>
              <a:pPr algn="ctr"/>
              <a:endParaRPr lang="en-US" sz="2600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4DDA248-6F23-3353-11EC-D31C0975E05D}"/>
                </a:ext>
              </a:extLst>
            </p:cNvPr>
            <p:cNvSpPr txBox="1"/>
            <p:nvPr/>
          </p:nvSpPr>
          <p:spPr>
            <a:xfrm>
              <a:off x="6203576" y="4762203"/>
              <a:ext cx="4771470" cy="89255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600" b="1" dirty="0"/>
                <a:t>Equivalences</a:t>
              </a:r>
              <a:r>
                <a:rPr lang="en-US" sz="2600" dirty="0"/>
                <a:t> to main conjectures of complexity theory</a:t>
              </a:r>
              <a:endParaRPr lang="en-GB" sz="2600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6890AAC-68AA-171F-1113-BAA7C80EAECC}"/>
                </a:ext>
              </a:extLst>
            </p:cNvPr>
            <p:cNvSpPr txBox="1"/>
            <p:nvPr/>
          </p:nvSpPr>
          <p:spPr>
            <a:xfrm>
              <a:off x="7065308" y="4255047"/>
              <a:ext cx="3048000" cy="4924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600" b="1" dirty="0">
                  <a:solidFill>
                    <a:srgbClr val="C00000"/>
                  </a:solidFill>
                </a:rPr>
                <a:t>Our Results: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5207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11" name="Map of Proofs for"/>
              <p:cNvSpPr txBox="1"/>
              <p:nvPr/>
            </p:nvSpPr>
            <p:spPr>
              <a:xfrm>
                <a:off x="397954" y="326958"/>
                <a:ext cx="4821769" cy="530210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wrap="none" lIns="25400" tIns="25400" rIns="25400" bIns="25400" anchor="ctr">
                <a:spAutoFit/>
              </a:bodyPr>
              <a:lstStyle/>
              <a:p>
                <a:pPr>
                  <a:defRPr sz="6000" u="sng">
                    <a:latin typeface="ヒラギノ丸ゴ ProN W4"/>
                    <a:ea typeface="ヒラギノ丸ゴ ProN W4"/>
                    <a:cs typeface="ヒラギノ丸ゴ ProN W4"/>
                    <a:sym typeface="ヒラギノ丸ゴ ProN W4"/>
                  </a:defRPr>
                </a:pPr>
                <a:r>
                  <a:rPr lang="en-GB" sz="3000" dirty="0"/>
                  <a:t>Main Technique for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AE" sz="3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3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r</m:t>
                        </m:r>
                        <m:r>
                          <m:rPr>
                            <m:sty m:val="p"/>
                          </m:rPr>
                          <a:rPr lang="en-GB" sz="3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K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3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quasi</m:t>
                        </m:r>
                        <m:r>
                          <a:rPr lang="ar-AE" sz="3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𝗉𝗈𝗅𝗒</m:t>
                        </m:r>
                      </m:sup>
                    </m:sSup>
                  </m:oMath>
                </a14:m>
                <a:endParaRPr sz="3000" dirty="0"/>
              </a:p>
            </p:txBody>
          </p:sp>
        </mc:Choice>
        <mc:Fallback xmlns="">
          <p:sp>
            <p:nvSpPr>
              <p:cNvPr id="811" name="Map of Proofs for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954" y="326958"/>
                <a:ext cx="4821769" cy="530210"/>
              </a:xfrm>
              <a:prstGeom prst="rect">
                <a:avLst/>
              </a:prstGeom>
              <a:blipFill>
                <a:blip r:embed="rId2"/>
                <a:stretch>
                  <a:fillRect l="-4298" t="-13793" b="-40230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12" name="pasted-image.png" descr="pasted-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4524" y="3337993"/>
            <a:ext cx="3655950" cy="938131"/>
          </a:xfrm>
          <a:prstGeom prst="rect">
            <a:avLst/>
          </a:prstGeom>
          <a:ln w="12700">
            <a:miter lim="400000"/>
          </a:ln>
        </p:spPr>
      </p:pic>
      <p:pic>
        <p:nvPicPr>
          <p:cNvPr id="813" name="pasted-image.png" descr="pasted-imag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7860" y="1512301"/>
            <a:ext cx="10025393" cy="938131"/>
          </a:xfrm>
          <a:prstGeom prst="rect">
            <a:avLst/>
          </a:prstGeom>
          <a:ln w="12700">
            <a:miter lim="400000"/>
          </a:ln>
        </p:spPr>
      </p:pic>
      <p:pic>
        <p:nvPicPr>
          <p:cNvPr id="814" name="pasted-image.png" descr="pasted-imag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8747" y="2374641"/>
            <a:ext cx="4815468" cy="1916723"/>
          </a:xfrm>
          <a:prstGeom prst="rect">
            <a:avLst/>
          </a:prstGeom>
          <a:ln w="12700">
            <a:miter lim="400000"/>
          </a:ln>
        </p:spPr>
      </p:pic>
      <p:pic>
        <p:nvPicPr>
          <p:cNvPr id="815" name="pasted-image.png" descr="pasted-imag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87056" y="4228250"/>
            <a:ext cx="6087116" cy="169591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818" name="グループ"/>
          <p:cNvGrpSpPr/>
          <p:nvPr/>
        </p:nvGrpSpPr>
        <p:grpSpPr>
          <a:xfrm>
            <a:off x="8823161" y="2233161"/>
            <a:ext cx="2229005" cy="3891459"/>
            <a:chOff x="0" y="0"/>
            <a:chExt cx="4458009" cy="7782916"/>
          </a:xfrm>
        </p:grpSpPr>
        <p:pic>
          <p:nvPicPr>
            <p:cNvPr id="816" name="pasted-image.png" descr="pasted-image.pn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0" y="0"/>
              <a:ext cx="4458010" cy="597960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817" name="(as the previous slide)"/>
            <p:cNvSpPr/>
            <p:nvPr/>
          </p:nvSpPr>
          <p:spPr>
            <a:xfrm>
              <a:off x="432452" y="6512916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25400" tIns="25400" rIns="25400" bIns="25400" numCol="1" anchor="ctr">
              <a:spAutoFit/>
            </a:bodyPr>
            <a:lstStyle>
              <a:lvl1pPr algn="l">
                <a:lnSpc>
                  <a:spcPct val="70000"/>
                </a:lnSpc>
                <a:defRPr sz="4400">
                  <a:solidFill>
                    <a:schemeClr val="accent4">
                      <a:hueOff val="-1247790"/>
                      <a:lumOff val="-12326"/>
                    </a:schemeClr>
                  </a:solidFill>
                  <a:latin typeface="ヒラギノ丸ゴ ProN W4"/>
                  <a:ea typeface="ヒラギノ丸ゴ ProN W4"/>
                  <a:cs typeface="ヒラギノ丸ゴ ProN W4"/>
                  <a:sym typeface="ヒラギノ丸ゴ ProN W4"/>
                </a:defRPr>
              </a:lvl1pPr>
            </a:lstStyle>
            <a:p>
              <a:endParaRPr sz="2200" dirty="0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721E27E5-53DD-4F90-48F1-3B1A6F86451F}"/>
              </a:ext>
            </a:extLst>
          </p:cNvPr>
          <p:cNvSpPr txBox="1"/>
          <p:nvPr/>
        </p:nvSpPr>
        <p:spPr>
          <a:xfrm>
            <a:off x="5804125" y="323727"/>
            <a:ext cx="594009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2060"/>
                </a:solidFill>
              </a:rPr>
              <a:t>(Key Perspective: Meta-Complexity)</a:t>
            </a:r>
            <a:endParaRPr lang="en-GB" sz="3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2" grpId="0" animBg="1" advAuto="0"/>
      <p:bldP spid="814" grpId="0" animBg="1" advAuto="0"/>
      <p:bldP spid="815" grpId="0" animBg="1" advAuto="0"/>
      <p:bldP spid="818" grpId="0" animBg="1" advAuto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12773-3C95-4044-7B08-3C6FEF05B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General Theory</a:t>
            </a:r>
            <a:endParaRPr lang="en-GB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88103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sted-image.png" descr="pasted-image.png">
            <a:extLst>
              <a:ext uri="{FF2B5EF4-FFF2-40B4-BE49-F238E27FC236}">
                <a16:creationId xmlns:a16="http://schemas.microsoft.com/office/drawing/2014/main" id="{279B1593-EEA1-C30B-D37C-BDFBEF2283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156" y="1021719"/>
            <a:ext cx="10315688" cy="465320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ADAE5F2-B29B-55F2-130E-4FCB54B1BC86}"/>
              </a:ext>
            </a:extLst>
          </p:cNvPr>
          <p:cNvSpPr/>
          <p:nvPr/>
        </p:nvSpPr>
        <p:spPr>
          <a:xfrm>
            <a:off x="833718" y="2994211"/>
            <a:ext cx="10712823" cy="28958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254952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sted-image.png" descr="pasted-image.png">
            <a:extLst>
              <a:ext uri="{FF2B5EF4-FFF2-40B4-BE49-F238E27FC236}">
                <a16:creationId xmlns:a16="http://schemas.microsoft.com/office/drawing/2014/main" id="{279B1593-EEA1-C30B-D37C-BDFBEF2283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156" y="1021719"/>
            <a:ext cx="10315688" cy="465320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D4D2F85-AEFA-96A3-5A76-16D17ACBCF99}"/>
              </a:ext>
            </a:extLst>
          </p:cNvPr>
          <p:cNvSpPr/>
          <p:nvPr/>
        </p:nvSpPr>
        <p:spPr>
          <a:xfrm>
            <a:off x="842683" y="4114801"/>
            <a:ext cx="10712823" cy="16766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160109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sted-image.png" descr="pasted-image.png">
            <a:extLst>
              <a:ext uri="{FF2B5EF4-FFF2-40B4-BE49-F238E27FC236}">
                <a16:creationId xmlns:a16="http://schemas.microsoft.com/office/drawing/2014/main" id="{279B1593-EEA1-C30B-D37C-BDFBEF2283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156" y="1021719"/>
            <a:ext cx="10315688" cy="465320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0251025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sted-image.png" descr="pasted-image.png">
            <a:extLst>
              <a:ext uri="{FF2B5EF4-FFF2-40B4-BE49-F238E27FC236}">
                <a16:creationId xmlns:a16="http://schemas.microsoft.com/office/drawing/2014/main" id="{279B1593-EEA1-C30B-D37C-BDFBEF2283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156" y="1021719"/>
            <a:ext cx="10315688" cy="4653201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C3079B0-C580-B1A4-19CD-C4FE8A490754}"/>
              </a:ext>
            </a:extLst>
          </p:cNvPr>
          <p:cNvSpPr/>
          <p:nvPr/>
        </p:nvSpPr>
        <p:spPr>
          <a:xfrm>
            <a:off x="3575637" y="4150919"/>
            <a:ext cx="4214692" cy="138926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159086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F96801-83E3-5A17-C3F5-6C48EC769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Capturing average-case complexity</a:t>
            </a:r>
            <a:endParaRPr lang="en-GB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270916E-37D8-1021-E578-96460C9238A8}"/>
              </a:ext>
            </a:extLst>
          </p:cNvPr>
          <p:cNvGrpSpPr/>
          <p:nvPr/>
        </p:nvGrpSpPr>
        <p:grpSpPr>
          <a:xfrm>
            <a:off x="1045450" y="1601378"/>
            <a:ext cx="9578778" cy="1416685"/>
            <a:chOff x="1063624" y="1574165"/>
            <a:chExt cx="9578778" cy="1416685"/>
          </a:xfrm>
        </p:grpSpPr>
        <p:sp>
          <p:nvSpPr>
            <p:cNvPr id="4" name="TextBox 39">
              <a:extLst>
                <a:ext uri="{FF2B5EF4-FFF2-40B4-BE49-F238E27FC236}">
                  <a16:creationId xmlns:a16="http://schemas.microsoft.com/office/drawing/2014/main" id="{27DEA4BA-76D9-62EA-445B-F997598DB3FF}"/>
                </a:ext>
              </a:extLst>
            </p:cNvPr>
            <p:cNvSpPr txBox="1"/>
            <p:nvPr/>
          </p:nvSpPr>
          <p:spPr>
            <a:xfrm>
              <a:off x="1063624" y="1574165"/>
              <a:ext cx="696458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100" b="1" u="sng" dirty="0"/>
                <a:t>Theorem</a:t>
              </a:r>
              <a:r>
                <a:rPr lang="en-US" sz="2100" b="1" dirty="0"/>
                <a:t> </a:t>
              </a:r>
              <a:r>
                <a:rPr lang="en-US" sz="2100" dirty="0">
                  <a:latin typeface="Calibri (Body)"/>
                </a:rPr>
                <a:t>[</a:t>
              </a:r>
              <a:r>
                <a:rPr lang="en-GB" sz="2100" dirty="0"/>
                <a:t>This Work</a:t>
              </a:r>
              <a:r>
                <a:rPr lang="en-US" sz="2100" dirty="0">
                  <a:latin typeface="Calibri (Body)"/>
                </a:rPr>
                <a:t>]:</a:t>
              </a:r>
              <a:endParaRPr lang="en-GB" sz="2100" dirty="0">
                <a:latin typeface="Calibri (Body)"/>
              </a:endParaRP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752C4A5-5902-3AEA-ECE6-B0A9FB3CAB03}"/>
                </a:ext>
              </a:extLst>
            </p:cNvPr>
            <p:cNvGrpSpPr/>
            <p:nvPr/>
          </p:nvGrpSpPr>
          <p:grpSpPr>
            <a:xfrm>
              <a:off x="1476955" y="2269490"/>
              <a:ext cx="9165447" cy="721360"/>
              <a:chOff x="6592" y="5885"/>
              <a:chExt cx="14225" cy="113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" name="TextBox 17">
                    <a:extLst>
                      <a:ext uri="{FF2B5EF4-FFF2-40B4-BE49-F238E27FC236}">
                        <a16:creationId xmlns:a16="http://schemas.microsoft.com/office/drawing/2014/main" id="{A41A264D-D07F-4B66-40E4-280741A056B8}"/>
                      </a:ext>
                    </a:extLst>
                  </p:cNvPr>
                  <p:cNvSpPr txBox="1"/>
                  <p:nvPr/>
                </p:nvSpPr>
                <p:spPr>
                  <a:xfrm>
                    <a:off x="14511" y="5885"/>
                    <a:ext cx="6306" cy="1136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r>
                      <a:rPr lang="en-US" sz="2000" dirty="0">
                        <a:solidFill>
                          <a:srgbClr val="FF0000"/>
                        </a:solidFill>
                        <a:latin typeface="Calibri (Body)"/>
                        <a:cs typeface="Cambria Math" panose="02040503050406030204" pitchFamily="18" charset="0"/>
                      </a:rPr>
                      <a:t>“Independent”</a:t>
                    </a:r>
                    <a:r>
                      <a:rPr lang="en-US" sz="2000" dirty="0">
                        <a:latin typeface="Calibri (Body)"/>
                        <a:cs typeface="Cambria Math" panose="02040503050406030204" pitchFamily="18" charset="0"/>
                      </a:rPr>
                      <a:t> Average-case </a:t>
                    </a:r>
                    <a:r>
                      <a:rPr lang="en-US" sz="2000" b="1" dirty="0">
                        <a:latin typeface="Calibri (Body)"/>
                        <a:cs typeface="Cambria Math" panose="02040503050406030204" pitchFamily="18" charset="0"/>
                      </a:rPr>
                      <a:t>Conditional Coding </a:t>
                    </a:r>
                    <a:r>
                      <a:rPr lang="en-US" sz="2000" dirty="0">
                        <a:latin typeface="Calibri (Body)"/>
                        <a:cs typeface="Cambria Math" panose="02040503050406030204" pitchFamily="18" charset="0"/>
                      </a:rPr>
                      <a:t>for </a:t>
                    </a:r>
                    <a14:m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  <m:sSup>
                          <m:sSupPr>
                            <m:ctrlPr>
                              <a:rPr lang="en-US" sz="20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K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sz="20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poly</m:t>
                            </m:r>
                          </m:sup>
                        </m:sSup>
                        <m: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a14:m>
                    <a:r>
                      <a:rPr lang="en-US" sz="2000" dirty="0">
                        <a:latin typeface="Calibri (Body)"/>
                        <a:cs typeface="Cambria Math" panose="02040503050406030204" pitchFamily="18" charset="0"/>
                      </a:rPr>
                      <a:t>holds</a:t>
                    </a:r>
                  </a:p>
                </p:txBody>
              </p:sp>
            </mc:Choice>
            <mc:Fallback xmlns="">
              <p:sp>
                <p:nvSpPr>
                  <p:cNvPr id="6" name="TextBox 17">
                    <a:extLst>
                      <a:ext uri="{FF2B5EF4-FFF2-40B4-BE49-F238E27FC236}">
                        <a16:creationId xmlns:a16="http://schemas.microsoft.com/office/drawing/2014/main" id="{A41A264D-D07F-4B66-40E4-280741A056B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511" y="5885"/>
                    <a:ext cx="6306" cy="1136"/>
                  </a:xfrm>
                  <a:prstGeom prst="rect">
                    <a:avLst/>
                  </a:prstGeom>
                  <a:blipFill>
                    <a:blip r:embed="rId2"/>
                    <a:stretch>
                      <a:fillRect t="-4167" b="-14167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7" name="TextBox 17">
                <a:extLst>
                  <a:ext uri="{FF2B5EF4-FFF2-40B4-BE49-F238E27FC236}">
                    <a16:creationId xmlns:a16="http://schemas.microsoft.com/office/drawing/2014/main" id="{27DBFE30-0AB5-804E-65D5-A83DBFA1DFE7}"/>
                  </a:ext>
                </a:extLst>
              </p:cNvPr>
              <p:cNvSpPr txBox="1"/>
              <p:nvPr/>
            </p:nvSpPr>
            <p:spPr>
              <a:xfrm>
                <a:off x="6592" y="6138"/>
                <a:ext cx="5752" cy="63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000" dirty="0" err="1">
                    <a:sym typeface="+mn-ea"/>
                  </a:rPr>
                  <a:t>DistNP</a:t>
                </a:r>
                <a:r>
                  <a:rPr lang="en-US" sz="2000" dirty="0">
                    <a:sym typeface="+mn-ea"/>
                  </a:rPr>
                  <a:t> </a:t>
                </a:r>
                <a:r>
                  <a:rPr lang="en-GB" sz="2000" b="0" i="0" dirty="0">
                    <a:effectLst/>
                    <a:latin typeface="MJXc-TeX-main-R"/>
                  </a:rPr>
                  <a:t>⊆</a:t>
                </a:r>
                <a:r>
                  <a:rPr lang="en-US" sz="2000" dirty="0">
                    <a:sym typeface="+mn-ea"/>
                  </a:rPr>
                  <a:t> </a:t>
                </a:r>
                <a:r>
                  <a:rPr lang="en-US" sz="2000" dirty="0" err="1">
                    <a:sym typeface="+mn-ea"/>
                  </a:rPr>
                  <a:t>HeurBPP</a:t>
                </a:r>
                <a:endParaRPr lang="en-US" sz="2000" dirty="0">
                  <a:solidFill>
                    <a:srgbClr val="C00000"/>
                  </a:solidFill>
                </a:endParaRPr>
              </a:p>
            </p:txBody>
          </p:sp>
        </p:grpSp>
      </p:grpSp>
      <p:sp>
        <p:nvSpPr>
          <p:cNvPr id="8" name="Arrow: Left-Right 7">
            <a:extLst>
              <a:ext uri="{FF2B5EF4-FFF2-40B4-BE49-F238E27FC236}">
                <a16:creationId xmlns:a16="http://schemas.microsoft.com/office/drawing/2014/main" id="{58655717-F50C-2D9C-FACE-AB91C8F19B21}"/>
              </a:ext>
            </a:extLst>
          </p:cNvPr>
          <p:cNvSpPr/>
          <p:nvPr/>
        </p:nvSpPr>
        <p:spPr>
          <a:xfrm>
            <a:off x="5414242" y="2505844"/>
            <a:ext cx="952501" cy="334191"/>
          </a:xfrm>
          <a:prstGeom prst="left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077508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F96801-83E3-5A17-C3F5-6C48EC769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Capturing average-case complexity</a:t>
            </a:r>
            <a:endParaRPr lang="en-GB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270916E-37D8-1021-E578-96460C9238A8}"/>
              </a:ext>
            </a:extLst>
          </p:cNvPr>
          <p:cNvGrpSpPr/>
          <p:nvPr/>
        </p:nvGrpSpPr>
        <p:grpSpPr>
          <a:xfrm>
            <a:off x="1045450" y="1601378"/>
            <a:ext cx="9578778" cy="1416685"/>
            <a:chOff x="1063624" y="1574165"/>
            <a:chExt cx="9578778" cy="1416685"/>
          </a:xfrm>
        </p:grpSpPr>
        <p:sp>
          <p:nvSpPr>
            <p:cNvPr id="4" name="TextBox 39">
              <a:extLst>
                <a:ext uri="{FF2B5EF4-FFF2-40B4-BE49-F238E27FC236}">
                  <a16:creationId xmlns:a16="http://schemas.microsoft.com/office/drawing/2014/main" id="{27DEA4BA-76D9-62EA-445B-F997598DB3FF}"/>
                </a:ext>
              </a:extLst>
            </p:cNvPr>
            <p:cNvSpPr txBox="1"/>
            <p:nvPr/>
          </p:nvSpPr>
          <p:spPr>
            <a:xfrm>
              <a:off x="1063624" y="1574165"/>
              <a:ext cx="696458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100" b="1" u="sng" dirty="0"/>
                <a:t>Theorem</a:t>
              </a:r>
              <a:r>
                <a:rPr lang="en-US" sz="2100" b="1" dirty="0"/>
                <a:t> </a:t>
              </a:r>
              <a:r>
                <a:rPr lang="en-US" sz="2100" dirty="0">
                  <a:latin typeface="Calibri (Body)"/>
                </a:rPr>
                <a:t>[</a:t>
              </a:r>
              <a:r>
                <a:rPr lang="en-GB" sz="2100" dirty="0"/>
                <a:t>This Work</a:t>
              </a:r>
              <a:r>
                <a:rPr lang="en-US" sz="2100" dirty="0">
                  <a:latin typeface="Calibri (Body)"/>
                </a:rPr>
                <a:t>]:</a:t>
              </a:r>
              <a:endParaRPr lang="en-GB" sz="2100" dirty="0">
                <a:latin typeface="Calibri (Body)"/>
              </a:endParaRP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752C4A5-5902-3AEA-ECE6-B0A9FB3CAB03}"/>
                </a:ext>
              </a:extLst>
            </p:cNvPr>
            <p:cNvGrpSpPr/>
            <p:nvPr/>
          </p:nvGrpSpPr>
          <p:grpSpPr>
            <a:xfrm>
              <a:off x="1476955" y="2269490"/>
              <a:ext cx="9165447" cy="721360"/>
              <a:chOff x="6592" y="5885"/>
              <a:chExt cx="14225" cy="113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" name="TextBox 17">
                    <a:extLst>
                      <a:ext uri="{FF2B5EF4-FFF2-40B4-BE49-F238E27FC236}">
                        <a16:creationId xmlns:a16="http://schemas.microsoft.com/office/drawing/2014/main" id="{A41A264D-D07F-4B66-40E4-280741A056B8}"/>
                      </a:ext>
                    </a:extLst>
                  </p:cNvPr>
                  <p:cNvSpPr txBox="1"/>
                  <p:nvPr/>
                </p:nvSpPr>
                <p:spPr>
                  <a:xfrm>
                    <a:off x="14511" y="5885"/>
                    <a:ext cx="6306" cy="1136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r>
                      <a:rPr lang="en-US" sz="2000" dirty="0">
                        <a:solidFill>
                          <a:srgbClr val="FF0000"/>
                        </a:solidFill>
                        <a:latin typeface="Calibri (Body)"/>
                        <a:cs typeface="Cambria Math" panose="02040503050406030204" pitchFamily="18" charset="0"/>
                      </a:rPr>
                      <a:t>“Independent”</a:t>
                    </a:r>
                    <a:r>
                      <a:rPr lang="en-US" sz="2000" dirty="0">
                        <a:latin typeface="Calibri (Body)"/>
                        <a:cs typeface="Cambria Math" panose="02040503050406030204" pitchFamily="18" charset="0"/>
                      </a:rPr>
                      <a:t> Average-case </a:t>
                    </a:r>
                    <a:r>
                      <a:rPr lang="en-US" sz="2000" b="1" dirty="0">
                        <a:latin typeface="Calibri (Body)"/>
                        <a:cs typeface="Cambria Math" panose="02040503050406030204" pitchFamily="18" charset="0"/>
                      </a:rPr>
                      <a:t>Conditional Coding </a:t>
                    </a:r>
                    <a:r>
                      <a:rPr lang="en-US" sz="2000" dirty="0">
                        <a:latin typeface="Calibri (Body)"/>
                        <a:cs typeface="Cambria Math" panose="02040503050406030204" pitchFamily="18" charset="0"/>
                      </a:rPr>
                      <a:t>for </a:t>
                    </a:r>
                    <a14:m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  <m:sSup>
                          <m:sSupPr>
                            <m:ctrlPr>
                              <a:rPr lang="en-US" sz="20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K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sz="20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poly</m:t>
                            </m:r>
                          </m:sup>
                        </m:sSup>
                        <m: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a14:m>
                    <a:r>
                      <a:rPr lang="en-US" sz="2000" dirty="0">
                        <a:latin typeface="Calibri (Body)"/>
                        <a:cs typeface="Cambria Math" panose="02040503050406030204" pitchFamily="18" charset="0"/>
                      </a:rPr>
                      <a:t>holds</a:t>
                    </a:r>
                  </a:p>
                </p:txBody>
              </p:sp>
            </mc:Choice>
            <mc:Fallback xmlns="">
              <p:sp>
                <p:nvSpPr>
                  <p:cNvPr id="6" name="TextBox 17">
                    <a:extLst>
                      <a:ext uri="{FF2B5EF4-FFF2-40B4-BE49-F238E27FC236}">
                        <a16:creationId xmlns:a16="http://schemas.microsoft.com/office/drawing/2014/main" id="{A41A264D-D07F-4B66-40E4-280741A056B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511" y="5885"/>
                    <a:ext cx="6306" cy="1136"/>
                  </a:xfrm>
                  <a:prstGeom prst="rect">
                    <a:avLst/>
                  </a:prstGeom>
                  <a:blipFill>
                    <a:blip r:embed="rId2"/>
                    <a:stretch>
                      <a:fillRect t="-4167" b="-14167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7" name="TextBox 17">
                <a:extLst>
                  <a:ext uri="{FF2B5EF4-FFF2-40B4-BE49-F238E27FC236}">
                    <a16:creationId xmlns:a16="http://schemas.microsoft.com/office/drawing/2014/main" id="{27DBFE30-0AB5-804E-65D5-A83DBFA1DFE7}"/>
                  </a:ext>
                </a:extLst>
              </p:cNvPr>
              <p:cNvSpPr txBox="1"/>
              <p:nvPr/>
            </p:nvSpPr>
            <p:spPr>
              <a:xfrm>
                <a:off x="6592" y="6138"/>
                <a:ext cx="5752" cy="63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000" dirty="0" err="1">
                    <a:sym typeface="+mn-ea"/>
                  </a:rPr>
                  <a:t>DistNP</a:t>
                </a:r>
                <a:r>
                  <a:rPr lang="en-US" sz="2000" dirty="0">
                    <a:sym typeface="+mn-ea"/>
                  </a:rPr>
                  <a:t> </a:t>
                </a:r>
                <a:r>
                  <a:rPr lang="en-GB" sz="2000" b="0" i="0" dirty="0">
                    <a:effectLst/>
                    <a:latin typeface="MJXc-TeX-main-R"/>
                  </a:rPr>
                  <a:t>⊆</a:t>
                </a:r>
                <a:r>
                  <a:rPr lang="en-US" sz="2000" dirty="0">
                    <a:sym typeface="+mn-ea"/>
                  </a:rPr>
                  <a:t> </a:t>
                </a:r>
                <a:r>
                  <a:rPr lang="en-US" sz="2000" dirty="0" err="1">
                    <a:sym typeface="+mn-ea"/>
                  </a:rPr>
                  <a:t>HeurBPP</a:t>
                </a:r>
                <a:endParaRPr lang="en-US" sz="2000" dirty="0">
                  <a:solidFill>
                    <a:srgbClr val="C00000"/>
                  </a:solidFill>
                </a:endParaRPr>
              </a:p>
            </p:txBody>
          </p:sp>
        </p:grpSp>
      </p:grpSp>
      <p:sp>
        <p:nvSpPr>
          <p:cNvPr id="8" name="Arrow: Left-Right 7">
            <a:extLst>
              <a:ext uri="{FF2B5EF4-FFF2-40B4-BE49-F238E27FC236}">
                <a16:creationId xmlns:a16="http://schemas.microsoft.com/office/drawing/2014/main" id="{58655717-F50C-2D9C-FACE-AB91C8F19B21}"/>
              </a:ext>
            </a:extLst>
          </p:cNvPr>
          <p:cNvSpPr/>
          <p:nvPr/>
        </p:nvSpPr>
        <p:spPr>
          <a:xfrm>
            <a:off x="5414242" y="2505844"/>
            <a:ext cx="952501" cy="334191"/>
          </a:xfrm>
          <a:prstGeom prst="left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17">
                <a:extLst>
                  <a:ext uri="{FF2B5EF4-FFF2-40B4-BE49-F238E27FC236}">
                    <a16:creationId xmlns:a16="http://schemas.microsoft.com/office/drawing/2014/main" id="{8E32B0BB-9B1A-C501-9C4A-91597AA65799}"/>
                  </a:ext>
                </a:extLst>
              </p:cNvPr>
              <p:cNvSpPr txBox="1"/>
              <p:nvPr/>
            </p:nvSpPr>
            <p:spPr>
              <a:xfrm>
                <a:off x="1458781" y="3210835"/>
                <a:ext cx="9165676" cy="324608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000" dirty="0">
                    <a:latin typeface="Calibri (Body)"/>
                  </a:rPr>
                  <a:t>The following are equivalent:</a:t>
                </a:r>
              </a:p>
              <a:p>
                <a:endParaRPr lang="en-US" sz="2000" dirty="0">
                  <a:latin typeface="Calibri (Body)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 err="1">
                    <a:sym typeface="+mn-ea"/>
                  </a:rPr>
                  <a:t>DistNP</a:t>
                </a:r>
                <a:r>
                  <a:rPr lang="en-US" sz="2000" dirty="0">
                    <a:sym typeface="+mn-ea"/>
                  </a:rPr>
                  <a:t> </a:t>
                </a:r>
                <a:r>
                  <a:rPr lang="en-GB" sz="2000" b="0" i="0" dirty="0">
                    <a:effectLst/>
                    <a:latin typeface="MJXc-TeX-main-R"/>
                  </a:rPr>
                  <a:t>⊆</a:t>
                </a:r>
                <a:r>
                  <a:rPr lang="en-US" sz="2000" dirty="0">
                    <a:sym typeface="+mn-ea"/>
                  </a:rPr>
                  <a:t> </a:t>
                </a:r>
                <a:r>
                  <a:rPr lang="en-US" sz="2000" dirty="0" err="1">
                    <a:sym typeface="+mn-ea"/>
                  </a:rPr>
                  <a:t>HeurBPP</a:t>
                </a:r>
                <a:r>
                  <a:rPr lang="en-US" sz="2000" dirty="0">
                    <a:sym typeface="+mn-ea"/>
                  </a:rPr>
                  <a:t> .</a:t>
                </a:r>
                <a:endParaRPr lang="en-US" sz="2000" dirty="0">
                  <a:solidFill>
                    <a:srgbClr val="C00000"/>
                  </a:solidFill>
                </a:endParaRPr>
              </a:p>
              <a:p>
                <a:endParaRPr lang="en-US" sz="2000" dirty="0">
                  <a:latin typeface="Calibri (Body)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Calibri (Body)"/>
                  </a:rPr>
                  <a:t>For every poly-time-</a:t>
                </a:r>
                <a:r>
                  <a:rPr lang="en-US" sz="2000" dirty="0" err="1">
                    <a:latin typeface="Calibri (Body)"/>
                  </a:rPr>
                  <a:t>samplable</a:t>
                </a:r>
                <a:r>
                  <a:rPr lang="en-US" sz="2000" dirty="0">
                    <a:latin typeface="Calibri (Body)"/>
                  </a:rPr>
                  <a:t> distributions </a:t>
                </a:r>
                <a14:m>
                  <m:oMath xmlns:m="http://schemas.openxmlformats.org/officeDocument/2006/math">
                    <m:r>
                      <a:rPr lang="en-US" sz="2000" b="0" i="0" dirty="0" smtClean="0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000" dirty="0">
                    <a:latin typeface="Calibri (Body)"/>
                  </a:rPr>
                  <a:t> over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000" dirty="0">
                    <a:latin typeface="Calibri (Body)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00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0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000" dirty="0">
                    <a:latin typeface="Calibri (Body)"/>
                  </a:rPr>
                  <a:t> over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000" dirty="0">
                    <a:latin typeface="Calibri (Body)"/>
                  </a:rPr>
                  <a:t>, and for every polynomial </a:t>
                </a:r>
                <a:r>
                  <a:rPr lang="en-US" sz="2000" i="1" dirty="0">
                    <a:latin typeface="Calibri (Body)"/>
                  </a:rPr>
                  <a:t>q</a:t>
                </a:r>
                <a:r>
                  <a:rPr lang="en-US" sz="2000" dirty="0">
                    <a:latin typeface="Calibri (Body)"/>
                  </a:rPr>
                  <a:t>, there is a polynomial </a:t>
                </a:r>
                <a:r>
                  <a:rPr lang="en-US" sz="2000" i="1" dirty="0">
                    <a:latin typeface="Calibri (Body)"/>
                  </a:rPr>
                  <a:t>p</a:t>
                </a:r>
                <a:r>
                  <a:rPr lang="en-US" sz="2000" dirty="0">
                    <a:latin typeface="Calibri (Body)"/>
                  </a:rPr>
                  <a:t> such that for all large enough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sz="2000" dirty="0">
                  <a:latin typeface="Calibri (Body)"/>
                </a:endParaRPr>
              </a:p>
              <a:p>
                <a:endParaRPr lang="en-US" sz="2000" dirty="0">
                  <a:latin typeface="Calibri (Body)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e>
                            <m:li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~</m:t>
                              </m:r>
                              <m:sSub>
                                <m:sSubPr>
                                  <m:ctrlPr>
                                    <a:rPr lang="en-US" sz="20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,  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∼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(.|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 b="0" i="0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p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CA" sz="200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K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en-US" sz="20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0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20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CA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CA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 | </m:t>
                                  </m:r>
                                  <m:r>
                                    <a:rPr lang="en-CA" sz="20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func>
                                <m:funcPr>
                                  <m:ctrlPr>
                                    <a:rPr lang="en-CA" sz="20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CA" sz="2000" i="1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CA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200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en-US" sz="20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0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𝐷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0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sub>
                                          </m:sSub>
                                          <m:d>
                                            <m:dPr>
                                              <m:endChr m:val="|"/>
                                              <m:ctrlPr>
                                                <a:rPr lang="en-US" sz="20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20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  <m:r>
                                                <a:rPr lang="en-US" sz="20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 </m:t>
                                              </m:r>
                                            </m:e>
                                          </m:d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  <m:r>
                                            <a:rPr lang="en-US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func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≥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GB" sz="2000" dirty="0">
                  <a:latin typeface="Calibri (Body)"/>
                </a:endParaRPr>
              </a:p>
            </p:txBody>
          </p:sp>
        </mc:Choice>
        <mc:Fallback xmlns="">
          <p:sp>
            <p:nvSpPr>
              <p:cNvPr id="9" name="TextBox 17">
                <a:extLst>
                  <a:ext uri="{FF2B5EF4-FFF2-40B4-BE49-F238E27FC236}">
                    <a16:creationId xmlns:a16="http://schemas.microsoft.com/office/drawing/2014/main" id="{8E32B0BB-9B1A-C501-9C4A-91597AA657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8781" y="3210835"/>
                <a:ext cx="9165676" cy="3246081"/>
              </a:xfrm>
              <a:prstGeom prst="rect">
                <a:avLst/>
              </a:prstGeom>
              <a:blipFill>
                <a:blip r:embed="rId3"/>
                <a:stretch>
                  <a:fillRect l="-598" t="-93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124751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12773-3C95-4044-7B08-3C6FEF05B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Open Problems</a:t>
            </a:r>
            <a:endParaRPr lang="en-GB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00533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sted-image.png" descr="pasted-image.png">
            <a:extLst>
              <a:ext uri="{FF2B5EF4-FFF2-40B4-BE49-F238E27FC236}">
                <a16:creationId xmlns:a16="http://schemas.microsoft.com/office/drawing/2014/main" id="{0C269D1D-A7A3-0E5A-9C22-5443E328F5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4331" y="578532"/>
            <a:ext cx="7929229" cy="3576717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79C7887-41FC-0DD7-ADF6-F7151D44770E}"/>
              </a:ext>
            </a:extLst>
          </p:cNvPr>
          <p:cNvSpPr txBox="1"/>
          <p:nvPr/>
        </p:nvSpPr>
        <p:spPr>
          <a:xfrm>
            <a:off x="712692" y="4494900"/>
            <a:ext cx="858370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1. Understand the role of (worst-case) </a:t>
            </a:r>
            <a:r>
              <a:rPr lang="en-US" sz="2200" b="1" dirty="0" err="1">
                <a:solidFill>
                  <a:srgbClr val="C00000"/>
                </a:solidFill>
              </a:rPr>
              <a:t>SoI</a:t>
            </a:r>
            <a:r>
              <a:rPr lang="en-US" sz="2200" dirty="0"/>
              <a:t> in complexity theory</a:t>
            </a:r>
            <a:endParaRPr lang="en-GB" sz="2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4085A1-2435-783A-6D7B-463045F51EFE}"/>
              </a:ext>
            </a:extLst>
          </p:cNvPr>
          <p:cNvSpPr txBox="1"/>
          <p:nvPr/>
        </p:nvSpPr>
        <p:spPr>
          <a:xfrm>
            <a:off x="712692" y="5140962"/>
            <a:ext cx="104125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2. Further progress on the relation between key open problems from complexity theory?</a:t>
            </a: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7995509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0" name="pasted-image.png" descr="pasted-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156" y="663131"/>
            <a:ext cx="10315688" cy="4653201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F4F7B30-1C4B-9A5A-79EE-4A8CD4633197}"/>
              </a:ext>
            </a:extLst>
          </p:cNvPr>
          <p:cNvSpPr txBox="1"/>
          <p:nvPr/>
        </p:nvSpPr>
        <p:spPr>
          <a:xfrm>
            <a:off x="1008529" y="5522259"/>
            <a:ext cx="104156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Almost complete picture, but fully understanding the role of </a:t>
            </a:r>
            <a:r>
              <a:rPr lang="en-US" sz="2200" b="1" dirty="0">
                <a:solidFill>
                  <a:srgbClr val="C00000"/>
                </a:solidFill>
              </a:rPr>
              <a:t>Symmetry of Information </a:t>
            </a:r>
            <a:r>
              <a:rPr lang="en-US" sz="2200" dirty="0"/>
              <a:t>remains a mystery</a:t>
            </a:r>
            <a:endParaRPr lang="en-GB" sz="2200" dirty="0"/>
          </a:p>
        </p:txBody>
      </p:sp>
    </p:spTree>
  </p:cSld>
  <p:clrMapOvr>
    <a:masterClrMapping/>
  </p:clrMapOvr>
  <p:transition spd="med"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12773-3C95-4044-7B08-3C6FEF05B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Thank you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87A52D-6087-D038-0FD9-328FA219D762}"/>
              </a:ext>
            </a:extLst>
          </p:cNvPr>
          <p:cNvSpPr txBox="1"/>
          <p:nvPr/>
        </p:nvSpPr>
        <p:spPr>
          <a:xfrm>
            <a:off x="3177988" y="4091781"/>
            <a:ext cx="5836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(Special thanks to </a:t>
            </a:r>
            <a:r>
              <a:rPr lang="en-US" dirty="0" err="1"/>
              <a:t>Zhenjian</a:t>
            </a:r>
            <a:r>
              <a:rPr lang="en-US" dirty="0"/>
              <a:t> and </a:t>
            </a:r>
            <a:r>
              <a:rPr lang="en-US" dirty="0" err="1"/>
              <a:t>Mikito</a:t>
            </a:r>
            <a:r>
              <a:rPr lang="en-US" dirty="0"/>
              <a:t> </a:t>
            </a:r>
            <a:r>
              <a:rPr lang="en-US"/>
              <a:t>for several </a:t>
            </a:r>
            <a:r>
              <a:rPr lang="en-US" dirty="0"/>
              <a:t>slides)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667462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12773-3C95-4044-7B08-3C6FEF05B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Appendix</a:t>
            </a:r>
            <a:endParaRPr lang="en-GB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80061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874590-0490-F115-B031-13182A362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2"/>
                </a:solidFill>
              </a:rPr>
              <a:t>Conditional Coding</a:t>
            </a:r>
            <a:endParaRPr lang="en-GB" dirty="0">
              <a:solidFill>
                <a:schemeClr val="accent2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9A4E7E-6EB0-CCCC-601A-3268BE398D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0096" y="1249529"/>
            <a:ext cx="9351808" cy="5431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28071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874590-0490-F115-B031-13182A362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Language Compression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9BBA0A-DC86-3EA5-1730-B3ED7C6824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4906" y="1252148"/>
            <a:ext cx="9140834" cy="130583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598BDAF-73DE-CBC3-DED1-82F9AE2DF0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4906" y="2699009"/>
            <a:ext cx="9140834" cy="4084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11743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874590-0490-F115-B031-13182A362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Symmetry of Information</a:t>
            </a:r>
            <a:endParaRPr lang="en-GB" dirty="0">
              <a:solidFill>
                <a:srgbClr val="C0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ED60F4-341B-213C-1A00-A4E9818D26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016" y="1178317"/>
            <a:ext cx="8991967" cy="5543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1499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12773-3C95-4044-7B08-3C6FEF05B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03437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Background and Main Result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1059598-4DCB-0028-5604-10403A9D19D6}"/>
              </a:ext>
            </a:extLst>
          </p:cNvPr>
          <p:cNvSpPr txBox="1"/>
          <p:nvPr/>
        </p:nvSpPr>
        <p:spPr>
          <a:xfrm>
            <a:off x="2675964" y="3747247"/>
            <a:ext cx="684007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/>
              <a:t>(Focus on </a:t>
            </a:r>
            <a:r>
              <a:rPr lang="en-US" sz="2600" dirty="0">
                <a:solidFill>
                  <a:srgbClr val="C00000"/>
                </a:solidFill>
              </a:rPr>
              <a:t>Symmetry of Information</a:t>
            </a:r>
            <a:r>
              <a:rPr lang="en-US" sz="2600" dirty="0"/>
              <a:t> and </a:t>
            </a:r>
            <a:r>
              <a:rPr lang="en-US" sz="2600" b="1" dirty="0"/>
              <a:t>OWFs</a:t>
            </a:r>
            <a:r>
              <a:rPr lang="en-US" sz="2600" dirty="0"/>
              <a:t>)</a:t>
            </a:r>
            <a:endParaRPr lang="en-GB" sz="2600" dirty="0"/>
          </a:p>
        </p:txBody>
      </p:sp>
    </p:spTree>
    <p:extLst>
      <p:ext uri="{BB962C8B-B14F-4D97-AF65-F5344CB8AC3E}">
        <p14:creationId xmlns:p14="http://schemas.microsoft.com/office/powerpoint/2010/main" val="8736976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566545" y="1950720"/>
            <a:ext cx="9059545" cy="1043940"/>
            <a:chOff x="4228" y="3437"/>
            <a:chExt cx="14267" cy="164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9"/>
                <p:cNvSpPr txBox="1"/>
                <p:nvPr/>
              </p:nvSpPr>
              <p:spPr>
                <a:xfrm>
                  <a:off x="4228" y="4451"/>
                  <a:ext cx="4867" cy="63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1001101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…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0111010111</m:t>
                        </m:r>
                      </m:oMath>
                    </m:oMathPara>
                  </a14:m>
                  <a:endParaRPr lang="en-GB" sz="2000" dirty="0"/>
                </a:p>
              </p:txBody>
            </p:sp>
          </mc:Choice>
          <mc:Fallback xmlns="">
            <p:sp>
              <p:nvSpPr>
                <p:cNvPr id="8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28" y="4451"/>
                  <a:ext cx="4867" cy="630"/>
                </a:xfrm>
                <a:prstGeom prst="rect">
                  <a:avLst/>
                </a:prstGeom>
                <a:blipFill rotWithShape="1">
                  <a:blip r:embed="rId3"/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6"/>
                <p:cNvSpPr txBox="1"/>
                <p:nvPr/>
              </p:nvSpPr>
              <p:spPr>
                <a:xfrm>
                  <a:off x="14647" y="4451"/>
                  <a:ext cx="3271" cy="63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010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01110</m:t>
                        </m:r>
                      </m:oMath>
                    </m:oMathPara>
                  </a14:m>
                  <a:endParaRPr lang="en-GB" sz="2000" dirty="0"/>
                </a:p>
              </p:txBody>
            </p:sp>
          </mc:Choice>
          <mc:Fallback xmlns="">
            <p:sp>
              <p:nvSpPr>
                <p:cNvPr id="11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647" y="4451"/>
                  <a:ext cx="3271" cy="630"/>
                </a:xfrm>
                <a:prstGeom prst="rect">
                  <a:avLst/>
                </a:prstGeom>
                <a:blipFill rotWithShape="1">
                  <a:blip r:embed="rId5"/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" name="Straight Arrow Connector 11"/>
            <p:cNvCxnSpPr>
              <a:cxnSpLocks/>
              <a:stCxn id="14" idx="3"/>
              <a:endCxn id="11" idx="1"/>
            </p:cNvCxnSpPr>
            <p:nvPr/>
          </p:nvCxnSpPr>
          <p:spPr>
            <a:xfrm flipV="1">
              <a:off x="12557" y="4766"/>
              <a:ext cx="2090" cy="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/>
                <p:cNvSpPr txBox="1"/>
                <p:nvPr/>
              </p:nvSpPr>
              <p:spPr>
                <a:xfrm>
                  <a:off x="5417" y="3437"/>
                  <a:ext cx="1885" cy="6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2100" dirty="0"/>
                    <a:t>string </a:t>
                  </a:r>
                  <a14:m>
                    <m:oMath xmlns:m="http://schemas.openxmlformats.org/officeDocument/2006/math">
                      <m:r>
                        <a:rPr lang="en-CA" sz="21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a14:m>
                  <a:endParaRPr lang="en-GB" sz="2100" dirty="0"/>
                </a:p>
              </p:txBody>
            </p:sp>
          </mc:Choice>
          <mc:Fallback xmlns="">
            <p:sp>
              <p:nvSpPr>
                <p:cNvPr id="3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7" y="3437"/>
                  <a:ext cx="1885" cy="654"/>
                </a:xfrm>
                <a:prstGeom prst="rect">
                  <a:avLst/>
                </a:prstGeom>
                <a:blipFill>
                  <a:blip r:embed="rId6"/>
                  <a:stretch>
                    <a:fillRect l="-6122" t="-8824" b="-27941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/>
                <p:cNvSpPr txBox="1"/>
                <p:nvPr/>
              </p:nvSpPr>
              <p:spPr>
                <a:xfrm>
                  <a:off x="14070" y="3471"/>
                  <a:ext cx="4425" cy="6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2100" b="0" i="0" dirty="0" smtClean="0">
                            <a:latin typeface="Cambria Math" panose="02040503050406030204" pitchFamily="18" charset="0"/>
                          </a:rPr>
                          <m:t>short</m:t>
                        </m:r>
                        <m:r>
                          <m:rPr>
                            <m:nor/>
                          </m:rPr>
                          <a:rPr lang="en-US" sz="2100" b="0" i="0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100" dirty="0" smtClean="0">
                            <a:latin typeface="Cambria Math" panose="02040503050406030204" pitchFamily="18" charset="0"/>
                          </a:rPr>
                          <m:t>encoding</m:t>
                        </m:r>
                        <m:r>
                          <m:rPr>
                            <m:nor/>
                          </m:rPr>
                          <a:rPr lang="en-US" sz="2100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10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of</m:t>
                        </m:r>
                        <m:r>
                          <a:rPr lang="en-US" sz="21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CA" sz="21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GB" sz="2100" dirty="0"/>
                </a:p>
              </p:txBody>
            </p:sp>
          </mc:Choice>
          <mc:Fallback xmlns="">
            <p:sp>
              <p:nvSpPr>
                <p:cNvPr id="2" name="TextBox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70" y="3471"/>
                  <a:ext cx="4425" cy="654"/>
                </a:xfrm>
                <a:prstGeom prst="rect">
                  <a:avLst/>
                </a:prstGeom>
                <a:blipFill>
                  <a:blip r:embed="rId7"/>
                  <a:stretch>
                    <a:fillRect b="-14706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" name="Rectangle 8"/>
          <p:cNvSpPr/>
          <p:nvPr/>
        </p:nvSpPr>
        <p:spPr>
          <a:xfrm>
            <a:off x="713642" y="406875"/>
            <a:ext cx="10764716" cy="55399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en-GB" sz="3000" b="1" dirty="0">
                <a:latin typeface="Calisto MT" panose="02040603050505030304" pitchFamily="18" charset="0"/>
              </a:rPr>
              <a:t>Kolmogorov Complexity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F4A646B-4892-5ADA-D70C-9BE13BC2645D}"/>
              </a:ext>
            </a:extLst>
          </p:cNvPr>
          <p:cNvGrpSpPr/>
          <p:nvPr/>
        </p:nvGrpSpPr>
        <p:grpSpPr>
          <a:xfrm>
            <a:off x="1566545" y="3807759"/>
            <a:ext cx="7876813" cy="1823996"/>
            <a:chOff x="1566545" y="4230530"/>
            <a:chExt cx="7876813" cy="18239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7"/>
                <p:cNvSpPr txBox="1"/>
                <p:nvPr/>
              </p:nvSpPr>
              <p:spPr>
                <a:xfrm>
                  <a:off x="3243944" y="5654416"/>
                  <a:ext cx="6199414" cy="40011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14:m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  <a:cs typeface="Century Gothic" panose="020B0502020202020204" charset="0"/>
                          <a:sym typeface="+mn-ea"/>
                        </a:rPr>
                        <m:t>"</m:t>
                      </m:r>
                    </m:oMath>
                  </a14:m>
                  <a:r>
                    <a:rPr lang="en-GB" sz="2000" dirty="0"/>
                    <a:t>minimum length of a </a:t>
                  </a:r>
                  <a:r>
                    <a:rPr lang="en-GB" sz="2000" dirty="0">
                      <a:solidFill>
                        <a:srgbClr val="C00000"/>
                      </a:solidFill>
                    </a:rPr>
                    <a:t>program </a:t>
                  </a:r>
                  <a:r>
                    <a:rPr lang="en-GB" sz="2000" dirty="0"/>
                    <a:t>that </a:t>
                  </a:r>
                  <a:r>
                    <a:rPr lang="en-US" sz="2000" dirty="0"/>
                    <a:t>recover</a:t>
                  </a:r>
                  <a:r>
                    <a:rPr lang="en-GB" sz="2000" dirty="0"/>
                    <a:t>s</a:t>
                  </a:r>
                  <a:r>
                    <a:rPr lang="en-GB" sz="2000" dirty="0">
                      <a:solidFill>
                        <a:srgbClr val="C00000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CA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a14:m>
                  <a:r>
                    <a:rPr lang="en-GB" sz="2000" dirty="0"/>
                    <a:t>”</a:t>
                  </a:r>
                </a:p>
              </p:txBody>
            </p:sp>
          </mc:Choice>
          <mc:Fallback xmlns="">
            <p:sp>
              <p:nvSpPr>
                <p:cNvPr id="20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43944" y="5654416"/>
                  <a:ext cx="6199414" cy="400110"/>
                </a:xfrm>
                <a:prstGeom prst="rect">
                  <a:avLst/>
                </a:prstGeom>
                <a:blipFill>
                  <a:blip r:embed="rId8"/>
                  <a:stretch>
                    <a:fillRect t="-5882" b="-23529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6EF55B00-781D-B8A0-80CF-B0C4D5BD41EF}"/>
                </a:ext>
              </a:extLst>
            </p:cNvPr>
            <p:cNvGrpSpPr/>
            <p:nvPr/>
          </p:nvGrpSpPr>
          <p:grpSpPr>
            <a:xfrm>
              <a:off x="1566545" y="4230530"/>
              <a:ext cx="7324090" cy="1116330"/>
              <a:chOff x="2178" y="7426"/>
              <a:chExt cx="11534" cy="175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" name="TextBox 17">
                    <a:extLst>
                      <a:ext uri="{FF2B5EF4-FFF2-40B4-BE49-F238E27FC236}">
                        <a16:creationId xmlns:a16="http://schemas.microsoft.com/office/drawing/2014/main" id="{40EA68BF-F47A-EC24-AC73-618FB9A666DA}"/>
                      </a:ext>
                    </a:extLst>
                  </p:cNvPr>
                  <p:cNvSpPr txBox="1"/>
                  <p:nvPr/>
                </p:nvSpPr>
                <p:spPr>
                  <a:xfrm>
                    <a:off x="5521" y="8410"/>
                    <a:ext cx="8191" cy="774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14:m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000" dirty="0" smtClean="0">
                            <a:latin typeface="Cambria Math" panose="02040503050406030204" pitchFamily="18" charset="0"/>
                            <a:cs typeface="Century Gothic" panose="020B0502020202020204" charset="0"/>
                            <a:sym typeface="+mn-ea"/>
                          </a:rPr>
                          <m:t>K</m:t>
                        </m:r>
                        <m:d>
                          <m:dPr>
                            <m:ctrlPr>
                              <a:rPr lang="en-US" sz="20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CA" sz="2000" i="1" dirty="0"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a14:m>
                    <a:r>
                      <a:rPr lang="en-GB" sz="2000" i="1" dirty="0"/>
                      <a:t> </a:t>
                    </a:r>
                    <a14:m>
                      <m:oMath xmlns:m="http://schemas.openxmlformats.org/officeDocument/2006/math">
                        <m:func>
                          <m:func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 dirty="0">
                                    <a:latin typeface="Cambria Math" panose="02040503050406030204" pitchFamily="18" charset="0"/>
                                  </a:rPr>
                                  <m:t>min</m:t>
                                </m:r>
                                <m: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  <m:lim>
                                <m:r>
                                  <a:rPr lang="en-US" sz="2000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lim>
                            </m:limLow>
                          </m:fName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CA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20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b="0" i="1" dirty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</m:d>
                                <m: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  <m:t> :</m:t>
                                </m:r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𝑈</m:t>
                                </m:r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000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  <m:r>
                                  <a:rPr lang="en-US" sz="20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  <m: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000" dirty="0">
                                    <a:latin typeface="Cambria Math" panose="02040503050406030204" pitchFamily="18" charset="0"/>
                                  </a:rPr>
                                  <m:t>outputs</m:t>
                                </m:r>
                                <m: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0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func>
                      </m:oMath>
                    </a14:m>
                    <a:endParaRPr lang="en-GB" sz="2000" dirty="0"/>
                  </a:p>
                </p:txBody>
              </p:sp>
            </mc:Choice>
            <mc:Fallback xmlns="">
              <p:sp>
                <p:nvSpPr>
                  <p:cNvPr id="6" name="TextBox 17">
                    <a:extLst>
                      <a:ext uri="{FF2B5EF4-FFF2-40B4-BE49-F238E27FC236}">
                        <a16:creationId xmlns:a16="http://schemas.microsoft.com/office/drawing/2014/main" id="{40EA68BF-F47A-EC24-AC73-618FB9A666D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521" y="8410"/>
                    <a:ext cx="8191" cy="774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b="-1205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7" name="TextBox 39">
                <a:extLst>
                  <a:ext uri="{FF2B5EF4-FFF2-40B4-BE49-F238E27FC236}">
                    <a16:creationId xmlns:a16="http://schemas.microsoft.com/office/drawing/2014/main" id="{EFD20016-5A2A-49B2-CC53-8C2D1C518420}"/>
                  </a:ext>
                </a:extLst>
              </p:cNvPr>
              <p:cNvSpPr txBox="1"/>
              <p:nvPr/>
            </p:nvSpPr>
            <p:spPr>
              <a:xfrm>
                <a:off x="2178" y="7426"/>
                <a:ext cx="10300" cy="6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100" u="sng" dirty="0"/>
                  <a:t>Kolmogorov Complexity:</a:t>
                </a:r>
                <a:endParaRPr lang="en-GB" sz="2100" u="sng" dirty="0"/>
              </a:p>
            </p:txBody>
          </p:sp>
        </p:grpSp>
      </p:grpSp>
      <p:pic>
        <p:nvPicPr>
          <p:cNvPr id="14" name="Content Placeholder 13" descr="pngwing.com">
            <a:extLst>
              <a:ext uri="{FF2B5EF4-FFF2-40B4-BE49-F238E27FC236}">
                <a16:creationId xmlns:a16="http://schemas.microsoft.com/office/drawing/2014/main" id="{DFB1FC9E-2124-AEB1-6229-40420816DC5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10"/>
          <a:stretch>
            <a:fillRect/>
          </a:stretch>
        </p:blipFill>
        <p:spPr>
          <a:xfrm>
            <a:off x="5724845" y="2230573"/>
            <a:ext cx="1130300" cy="1130300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B47D63B-D90A-7C73-5421-BEAB3845CC17}"/>
              </a:ext>
            </a:extLst>
          </p:cNvPr>
          <p:cNvCxnSpPr>
            <a:cxnSpLocks/>
            <a:stCxn id="8" idx="3"/>
          </p:cNvCxnSpPr>
          <p:nvPr/>
        </p:nvCxnSpPr>
        <p:spPr>
          <a:xfrm>
            <a:off x="4657090" y="2794635"/>
            <a:ext cx="93272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555</TotalTime>
  <Words>2798</Words>
  <Application>Microsoft Office PowerPoint</Application>
  <PresentationFormat>Widescreen</PresentationFormat>
  <Paragraphs>437</Paragraphs>
  <Slides>74</Slides>
  <Notes>43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74</vt:i4>
      </vt:variant>
    </vt:vector>
  </HeadingPairs>
  <TitlesOfParts>
    <vt:vector size="87" baseType="lpstr">
      <vt:lpstr>Adobe Devanagari</vt:lpstr>
      <vt:lpstr>Arial</vt:lpstr>
      <vt:lpstr>Arial Black</vt:lpstr>
      <vt:lpstr>Calibri</vt:lpstr>
      <vt:lpstr>Calibri (Body)</vt:lpstr>
      <vt:lpstr>Calibri Light</vt:lpstr>
      <vt:lpstr>Calisto MT</vt:lpstr>
      <vt:lpstr>Cambria Math</vt:lpstr>
      <vt:lpstr>Impact</vt:lpstr>
      <vt:lpstr>MJXc-TeX-main-R</vt:lpstr>
      <vt:lpstr>Symbol</vt:lpstr>
      <vt:lpstr>ヒラギノ丸ゴ ProN W4</vt:lpstr>
      <vt:lpstr>Office Theme</vt:lpstr>
      <vt:lpstr>PowerPoint Presentation</vt:lpstr>
      <vt:lpstr>Overview</vt:lpstr>
      <vt:lpstr>What this talk is about</vt:lpstr>
      <vt:lpstr>Usefulness of time-bounded Kolmogorov complexity</vt:lpstr>
      <vt:lpstr>A different correspondence</vt:lpstr>
      <vt:lpstr>Key principles of Kolmogorov complexity</vt:lpstr>
      <vt:lpstr>PowerPoint Presentation</vt:lpstr>
      <vt:lpstr>Background and Main Result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Relevance to foundations of cryptography</vt:lpstr>
      <vt:lpstr>What about rKpoly ?</vt:lpstr>
      <vt:lpstr>PowerPoint Presentation</vt:lpstr>
      <vt:lpstr>Techniques (pKpoly)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Techniques (rKquasipoly)</vt:lpstr>
      <vt:lpstr>PowerPoint Presentation</vt:lpstr>
      <vt:lpstr>General Theory</vt:lpstr>
      <vt:lpstr>PowerPoint Presentation</vt:lpstr>
      <vt:lpstr>PowerPoint Presentation</vt:lpstr>
      <vt:lpstr>PowerPoint Presentation</vt:lpstr>
      <vt:lpstr>PowerPoint Presentation</vt:lpstr>
      <vt:lpstr>Capturing average-case complexity</vt:lpstr>
      <vt:lpstr>Capturing average-case complexity</vt:lpstr>
      <vt:lpstr>Open Problems</vt:lpstr>
      <vt:lpstr>PowerPoint Presentation</vt:lpstr>
      <vt:lpstr>Thank you</vt:lpstr>
      <vt:lpstr>Appendix</vt:lpstr>
      <vt:lpstr>Conditional Coding</vt:lpstr>
      <vt:lpstr>Language Compression</vt:lpstr>
      <vt:lpstr>Symmetry of Information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Carboni Oliveira, Igor</dc:creator>
  <cp:lastModifiedBy>Carboni Oliveira, Igor</cp:lastModifiedBy>
  <cp:revision>118</cp:revision>
  <dcterms:created xsi:type="dcterms:W3CDTF">2023-09-20T13:53:01Z</dcterms:created>
  <dcterms:modified xsi:type="dcterms:W3CDTF">2023-10-03T19:34:11Z</dcterms:modified>
</cp:coreProperties>
</file>