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diagrams/data1.xml" ContentType="application/vnd.openxmlformats-officedocument.drawingml.diagramData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emf" ContentType="image/x-emf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62" r:id="rId7"/>
    <p:sldId id="263" r:id="rId8"/>
    <p:sldId id="267" r:id="rId9"/>
    <p:sldId id="270" r:id="rId10"/>
    <p:sldId id="275" r:id="rId11"/>
    <p:sldId id="276" r:id="rId12"/>
    <p:sldId id="277" r:id="rId13"/>
    <p:sldId id="278" r:id="rId14"/>
    <p:sldId id="279" r:id="rId15"/>
    <p:sldId id="265" r:id="rId16"/>
    <p:sldId id="268" r:id="rId17"/>
    <p:sldId id="271" r:id="rId18"/>
    <p:sldId id="282" r:id="rId19"/>
    <p:sldId id="285" r:id="rId20"/>
    <p:sldId id="286" r:id="rId21"/>
    <p:sldId id="287" r:id="rId22"/>
    <p:sldId id="266" r:id="rId23"/>
    <p:sldId id="269" r:id="rId24"/>
    <p:sldId id="272" r:id="rId25"/>
    <p:sldId id="289" r:id="rId26"/>
    <p:sldId id="290" r:id="rId27"/>
    <p:sldId id="291" r:id="rId28"/>
    <p:sldId id="292" r:id="rId29"/>
    <p:sldId id="274" r:id="rId30"/>
    <p:sldId id="284" r:id="rId31"/>
  </p:sldIdLst>
  <p:sldSz cx="9144000" cy="6858000" type="screen4x3"/>
  <p:notesSz cx="6858000" cy="9144000"/>
  <p:custDataLst>
    <p:tags r:id="rId3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E6A2"/>
    <a:srgbClr val="003300"/>
    <a:srgbClr val="F4AC70"/>
    <a:srgbClr val="FFE2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63704C-6C00-4B92-8FD1-9F7CCB78C7FA}" type="doc">
      <dgm:prSet loTypeId="urn:microsoft.com/office/officeart/2005/8/layout/venn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A5CE166-DB81-4415-8A21-D302C032C146}">
      <dgm:prSet phldrT="[Text]" custT="1"/>
      <dgm:spPr/>
      <dgm:t>
        <a:bodyPr/>
        <a:lstStyle/>
        <a:p>
          <a:r>
            <a:rPr lang="en-US" sz="2000" dirty="0" smtClean="0"/>
            <a:t>BPEXP</a:t>
          </a:r>
          <a:endParaRPr lang="en-US" sz="2000" dirty="0"/>
        </a:p>
      </dgm:t>
    </dgm:pt>
    <dgm:pt modelId="{6FA79F71-175E-4B0B-BDAF-E1EA16C58A85}" type="parTrans" cxnId="{0D395F18-8AFE-440B-B0D8-2B3FB2BC9EBF}">
      <dgm:prSet/>
      <dgm:spPr/>
      <dgm:t>
        <a:bodyPr/>
        <a:lstStyle/>
        <a:p>
          <a:endParaRPr lang="en-US"/>
        </a:p>
      </dgm:t>
    </dgm:pt>
    <dgm:pt modelId="{CD96FA83-F354-4EC2-BC88-A8038E953DA6}" type="sibTrans" cxnId="{0D395F18-8AFE-440B-B0D8-2B3FB2BC9EBF}">
      <dgm:prSet/>
      <dgm:spPr/>
      <dgm:t>
        <a:bodyPr/>
        <a:lstStyle/>
        <a:p>
          <a:endParaRPr lang="en-US"/>
        </a:p>
      </dgm:t>
    </dgm:pt>
    <dgm:pt modelId="{7422387A-809E-4396-99D4-02F03D1E3025}">
      <dgm:prSet phldrT="[Text]" custT="1"/>
      <dgm:spPr/>
      <dgm:t>
        <a:bodyPr/>
        <a:lstStyle/>
        <a:p>
          <a:r>
            <a:rPr lang="en-US" sz="1800" dirty="0" smtClean="0"/>
            <a:t>PSPACE</a:t>
          </a:r>
          <a:endParaRPr lang="en-US" sz="1800" dirty="0"/>
        </a:p>
      </dgm:t>
    </dgm:pt>
    <dgm:pt modelId="{E2AF8886-780E-4DD0-967C-F6E49A133E1E}" type="parTrans" cxnId="{219A2A2F-0B0F-4FD4-BEED-1DA657626311}">
      <dgm:prSet/>
      <dgm:spPr/>
      <dgm:t>
        <a:bodyPr/>
        <a:lstStyle/>
        <a:p>
          <a:endParaRPr lang="en-US"/>
        </a:p>
      </dgm:t>
    </dgm:pt>
    <dgm:pt modelId="{7AE45A39-3FAF-4A0F-93A8-3717111FAA1B}" type="sibTrans" cxnId="{219A2A2F-0B0F-4FD4-BEED-1DA657626311}">
      <dgm:prSet/>
      <dgm:spPr/>
      <dgm:t>
        <a:bodyPr/>
        <a:lstStyle/>
        <a:p>
          <a:endParaRPr lang="en-US"/>
        </a:p>
      </dgm:t>
    </dgm:pt>
    <dgm:pt modelId="{816F422E-5A53-440A-9DDE-AF892CCE01F4}">
      <dgm:prSet phldrT="[Text]" custT="1"/>
      <dgm:spPr/>
      <dgm:t>
        <a:bodyPr/>
        <a:lstStyle/>
        <a:p>
          <a:r>
            <a:rPr lang="en-US" sz="2000" dirty="0" smtClean="0"/>
            <a:t>NP</a:t>
          </a:r>
          <a:endParaRPr lang="en-US" sz="2000" dirty="0"/>
        </a:p>
      </dgm:t>
    </dgm:pt>
    <dgm:pt modelId="{65D9A85F-83A6-41BB-B7EF-868ECB7318D0}" type="parTrans" cxnId="{4F4F9A0D-01AE-4D9D-B56E-9213C1ABAB95}">
      <dgm:prSet/>
      <dgm:spPr/>
      <dgm:t>
        <a:bodyPr/>
        <a:lstStyle/>
        <a:p>
          <a:endParaRPr lang="en-US"/>
        </a:p>
      </dgm:t>
    </dgm:pt>
    <dgm:pt modelId="{9CECF6B0-080F-4014-A68F-40E7B1A7913E}" type="sibTrans" cxnId="{4F4F9A0D-01AE-4D9D-B56E-9213C1ABAB95}">
      <dgm:prSet/>
      <dgm:spPr/>
      <dgm:t>
        <a:bodyPr/>
        <a:lstStyle/>
        <a:p>
          <a:endParaRPr lang="en-US"/>
        </a:p>
      </dgm:t>
    </dgm:pt>
    <dgm:pt modelId="{E0064C85-5EBB-4088-8F40-614DAAFFF075}">
      <dgm:prSet phldrT="[Text]" custT="1"/>
      <dgm:spPr/>
      <dgm:t>
        <a:bodyPr/>
        <a:lstStyle/>
        <a:p>
          <a:r>
            <a:rPr lang="en-US" sz="2000" dirty="0" smtClean="0"/>
            <a:t>P</a:t>
          </a:r>
          <a:endParaRPr lang="en-US" sz="2000" dirty="0"/>
        </a:p>
      </dgm:t>
    </dgm:pt>
    <dgm:pt modelId="{16018308-BE26-4A81-B707-B82D7A6A87BF}" type="parTrans" cxnId="{9F71CE46-8216-4507-932E-86EF14341ABD}">
      <dgm:prSet/>
      <dgm:spPr/>
      <dgm:t>
        <a:bodyPr/>
        <a:lstStyle/>
        <a:p>
          <a:endParaRPr lang="en-US"/>
        </a:p>
      </dgm:t>
    </dgm:pt>
    <dgm:pt modelId="{533CED78-C8D7-4B35-BA8E-15B751B88439}" type="sibTrans" cxnId="{9F71CE46-8216-4507-932E-86EF14341ABD}">
      <dgm:prSet/>
      <dgm:spPr/>
      <dgm:t>
        <a:bodyPr/>
        <a:lstStyle/>
        <a:p>
          <a:endParaRPr lang="en-US"/>
        </a:p>
      </dgm:t>
    </dgm:pt>
    <dgm:pt modelId="{AF382CE5-1D62-4277-9B23-3AA240716F44}">
      <dgm:prSet custT="1"/>
      <dgm:spPr/>
      <dgm:t>
        <a:bodyPr/>
        <a:lstStyle/>
        <a:p>
          <a:r>
            <a:rPr lang="en-US" sz="2000" dirty="0" smtClean="0"/>
            <a:t>EXP</a:t>
          </a:r>
          <a:endParaRPr lang="en-US" sz="2000" dirty="0"/>
        </a:p>
      </dgm:t>
    </dgm:pt>
    <dgm:pt modelId="{626300D9-7710-4125-AB4A-979510057012}" type="parTrans" cxnId="{2C5C5775-3C07-46F0-88C8-ED9193325CC3}">
      <dgm:prSet/>
      <dgm:spPr/>
      <dgm:t>
        <a:bodyPr/>
        <a:lstStyle/>
        <a:p>
          <a:endParaRPr lang="en-US"/>
        </a:p>
      </dgm:t>
    </dgm:pt>
    <dgm:pt modelId="{8747610B-7705-4C8A-8392-D63567F369AF}" type="sibTrans" cxnId="{2C5C5775-3C07-46F0-88C8-ED9193325CC3}">
      <dgm:prSet/>
      <dgm:spPr/>
      <dgm:t>
        <a:bodyPr/>
        <a:lstStyle/>
        <a:p>
          <a:endParaRPr lang="en-US"/>
        </a:p>
      </dgm:t>
    </dgm:pt>
    <dgm:pt modelId="{234C7CEF-5D42-41B6-A8F2-DBFD8E89DB58}" type="pres">
      <dgm:prSet presAssocID="{0E63704C-6C00-4B92-8FD1-9F7CCB78C7F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DA6BF1B-4956-42D0-9B6E-64A5CA469E74}" type="pres">
      <dgm:prSet presAssocID="{0E63704C-6C00-4B92-8FD1-9F7CCB78C7FA}" presName="comp1" presStyleCnt="0"/>
      <dgm:spPr/>
    </dgm:pt>
    <dgm:pt modelId="{DD464CBC-751F-44F6-B1AD-D024EB467612}" type="pres">
      <dgm:prSet presAssocID="{0E63704C-6C00-4B92-8FD1-9F7CCB78C7FA}" presName="circle1" presStyleLbl="node1" presStyleIdx="0" presStyleCnt="5" custScaleX="87188" custScaleY="84089" custLinFactNeighborX="17458" custLinFactNeighborY="1707"/>
      <dgm:spPr/>
      <dgm:t>
        <a:bodyPr/>
        <a:lstStyle/>
        <a:p>
          <a:endParaRPr lang="en-US"/>
        </a:p>
      </dgm:t>
    </dgm:pt>
    <dgm:pt modelId="{DE3DCCE9-6C05-4313-949C-3441BE25941F}" type="pres">
      <dgm:prSet presAssocID="{0E63704C-6C00-4B92-8FD1-9F7CCB78C7FA}" presName="c1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3CCE41-DFA4-4911-9351-21816671A83D}" type="pres">
      <dgm:prSet presAssocID="{0E63704C-6C00-4B92-8FD1-9F7CCB78C7FA}" presName="comp2" presStyleCnt="0"/>
      <dgm:spPr/>
    </dgm:pt>
    <dgm:pt modelId="{6AA486DF-538B-4F21-A923-F3FE03ACA595}" type="pres">
      <dgm:prSet presAssocID="{0E63704C-6C00-4B92-8FD1-9F7CCB78C7FA}" presName="circle2" presStyleLbl="node1" presStyleIdx="1" presStyleCnt="5" custScaleX="80835" custScaleY="78624" custLinFactNeighborX="19743" custLinFactNeighborY="-1597"/>
      <dgm:spPr/>
      <dgm:t>
        <a:bodyPr/>
        <a:lstStyle/>
        <a:p>
          <a:endParaRPr lang="en-US"/>
        </a:p>
      </dgm:t>
    </dgm:pt>
    <dgm:pt modelId="{E5D47024-7917-45F8-8585-4CB5EAB4ABE1}" type="pres">
      <dgm:prSet presAssocID="{0E63704C-6C00-4B92-8FD1-9F7CCB78C7FA}" presName="c2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D630DB-3214-4D14-82E5-4B7A1D1C9B0D}" type="pres">
      <dgm:prSet presAssocID="{0E63704C-6C00-4B92-8FD1-9F7CCB78C7FA}" presName="comp3" presStyleCnt="0"/>
      <dgm:spPr/>
    </dgm:pt>
    <dgm:pt modelId="{F3206D36-B2B6-465E-B89C-E4B843517B8A}" type="pres">
      <dgm:prSet presAssocID="{0E63704C-6C00-4B92-8FD1-9F7CCB78C7FA}" presName="circle3" presStyleLbl="node1" presStyleIdx="2" presStyleCnt="5" custScaleX="79640" custScaleY="73458" custLinFactNeighborX="23492" custLinFactNeighborY="-4180"/>
      <dgm:spPr/>
      <dgm:t>
        <a:bodyPr/>
        <a:lstStyle/>
        <a:p>
          <a:endParaRPr lang="en-US"/>
        </a:p>
      </dgm:t>
    </dgm:pt>
    <dgm:pt modelId="{EB39B3B8-CA85-4AEA-9F89-717F98A2C849}" type="pres">
      <dgm:prSet presAssocID="{0E63704C-6C00-4B92-8FD1-9F7CCB78C7FA}" presName="c3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73CD71-F611-4AB3-B9C1-449D230A9E82}" type="pres">
      <dgm:prSet presAssocID="{0E63704C-6C00-4B92-8FD1-9F7CCB78C7FA}" presName="comp4" presStyleCnt="0"/>
      <dgm:spPr/>
    </dgm:pt>
    <dgm:pt modelId="{39C6A539-03BB-4ABC-B3D4-938355195A0C}" type="pres">
      <dgm:prSet presAssocID="{0E63704C-6C00-4B92-8FD1-9F7CCB78C7FA}" presName="circle4" presStyleLbl="node1" presStyleIdx="3" presStyleCnt="5" custScaleX="62058" custScaleY="62624" custLinFactNeighborX="24756" custLinFactNeighborY="-9597"/>
      <dgm:spPr/>
      <dgm:t>
        <a:bodyPr/>
        <a:lstStyle/>
        <a:p>
          <a:endParaRPr lang="en-US"/>
        </a:p>
      </dgm:t>
    </dgm:pt>
    <dgm:pt modelId="{0774CE50-6AD8-439B-8958-3B80DEFE2E8C}" type="pres">
      <dgm:prSet presAssocID="{0E63704C-6C00-4B92-8FD1-9F7CCB78C7FA}" presName="c4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B7E0DD-E323-4F17-851E-A44C1E619445}" type="pres">
      <dgm:prSet presAssocID="{0E63704C-6C00-4B92-8FD1-9F7CCB78C7FA}" presName="comp5" presStyleCnt="0"/>
      <dgm:spPr/>
    </dgm:pt>
    <dgm:pt modelId="{0E39FEE6-2960-4076-9632-501407725C7A}" type="pres">
      <dgm:prSet presAssocID="{0E63704C-6C00-4B92-8FD1-9F7CCB78C7FA}" presName="circle5" presStyleLbl="node1" presStyleIdx="4" presStyleCnt="5" custScaleX="58990" custScaleY="57253" custLinFactNeighborX="30164" custLinFactNeighborY="-24081"/>
      <dgm:spPr/>
      <dgm:t>
        <a:bodyPr/>
        <a:lstStyle/>
        <a:p>
          <a:endParaRPr lang="en-US"/>
        </a:p>
      </dgm:t>
    </dgm:pt>
    <dgm:pt modelId="{73482167-4CB4-42FE-B8F8-64F3EEFA8CF3}" type="pres">
      <dgm:prSet presAssocID="{0E63704C-6C00-4B92-8FD1-9F7CCB78C7FA}" presName="c5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14C043-CBE4-4D0F-A694-BF520AEB2601}" type="presOf" srcId="{816F422E-5A53-440A-9DDE-AF892CCE01F4}" destId="{39C6A539-03BB-4ABC-B3D4-938355195A0C}" srcOrd="0" destOrd="0" presId="urn:microsoft.com/office/officeart/2005/8/layout/venn2"/>
    <dgm:cxn modelId="{FCFBD992-E496-4482-A9E2-F41A95A36D1E}" type="presOf" srcId="{AF382CE5-1D62-4277-9B23-3AA240716F44}" destId="{E5D47024-7917-45F8-8585-4CB5EAB4ABE1}" srcOrd="1" destOrd="0" presId="urn:microsoft.com/office/officeart/2005/8/layout/venn2"/>
    <dgm:cxn modelId="{237DE5C6-3BA2-48DC-92CE-4F11DD6B2BEB}" type="presOf" srcId="{816F422E-5A53-440A-9DDE-AF892CCE01F4}" destId="{0774CE50-6AD8-439B-8958-3B80DEFE2E8C}" srcOrd="1" destOrd="0" presId="urn:microsoft.com/office/officeart/2005/8/layout/venn2"/>
    <dgm:cxn modelId="{ADDB42BB-CBB4-4616-AEB0-B5D1C88D4C20}" type="presOf" srcId="{AF382CE5-1D62-4277-9B23-3AA240716F44}" destId="{6AA486DF-538B-4F21-A923-F3FE03ACA595}" srcOrd="0" destOrd="0" presId="urn:microsoft.com/office/officeart/2005/8/layout/venn2"/>
    <dgm:cxn modelId="{A8CAD650-4270-4B3E-9592-DFF43D9B3AB6}" type="presOf" srcId="{E0064C85-5EBB-4088-8F40-614DAAFFF075}" destId="{0E39FEE6-2960-4076-9632-501407725C7A}" srcOrd="0" destOrd="0" presId="urn:microsoft.com/office/officeart/2005/8/layout/venn2"/>
    <dgm:cxn modelId="{4F4F9A0D-01AE-4D9D-B56E-9213C1ABAB95}" srcId="{0E63704C-6C00-4B92-8FD1-9F7CCB78C7FA}" destId="{816F422E-5A53-440A-9DDE-AF892CCE01F4}" srcOrd="3" destOrd="0" parTransId="{65D9A85F-83A6-41BB-B7EF-868ECB7318D0}" sibTransId="{9CECF6B0-080F-4014-A68F-40E7B1A7913E}"/>
    <dgm:cxn modelId="{E75E1033-7C2A-4E86-A3FE-01E330FF9B87}" type="presOf" srcId="{7422387A-809E-4396-99D4-02F03D1E3025}" destId="{EB39B3B8-CA85-4AEA-9F89-717F98A2C849}" srcOrd="1" destOrd="0" presId="urn:microsoft.com/office/officeart/2005/8/layout/venn2"/>
    <dgm:cxn modelId="{9F71CE46-8216-4507-932E-86EF14341ABD}" srcId="{0E63704C-6C00-4B92-8FD1-9F7CCB78C7FA}" destId="{E0064C85-5EBB-4088-8F40-614DAAFFF075}" srcOrd="4" destOrd="0" parTransId="{16018308-BE26-4A81-B707-B82D7A6A87BF}" sibTransId="{533CED78-C8D7-4B35-BA8E-15B751B88439}"/>
    <dgm:cxn modelId="{2C5C5775-3C07-46F0-88C8-ED9193325CC3}" srcId="{0E63704C-6C00-4B92-8FD1-9F7CCB78C7FA}" destId="{AF382CE5-1D62-4277-9B23-3AA240716F44}" srcOrd="1" destOrd="0" parTransId="{626300D9-7710-4125-AB4A-979510057012}" sibTransId="{8747610B-7705-4C8A-8392-D63567F369AF}"/>
    <dgm:cxn modelId="{192B3C0F-494D-449A-A459-C56BDC50F026}" type="presOf" srcId="{7422387A-809E-4396-99D4-02F03D1E3025}" destId="{F3206D36-B2B6-465E-B89C-E4B843517B8A}" srcOrd="0" destOrd="0" presId="urn:microsoft.com/office/officeart/2005/8/layout/venn2"/>
    <dgm:cxn modelId="{E4F15D30-A24E-4DEB-ADFF-02FC3C11E70F}" type="presOf" srcId="{BA5CE166-DB81-4415-8A21-D302C032C146}" destId="{DD464CBC-751F-44F6-B1AD-D024EB467612}" srcOrd="0" destOrd="0" presId="urn:microsoft.com/office/officeart/2005/8/layout/venn2"/>
    <dgm:cxn modelId="{B3A3B40E-928A-4BBD-87FE-C87BAB38066E}" type="presOf" srcId="{E0064C85-5EBB-4088-8F40-614DAAFFF075}" destId="{73482167-4CB4-42FE-B8F8-64F3EEFA8CF3}" srcOrd="1" destOrd="0" presId="urn:microsoft.com/office/officeart/2005/8/layout/venn2"/>
    <dgm:cxn modelId="{C29B6845-3994-4B4E-8DD9-4CF6631BBC57}" type="presOf" srcId="{0E63704C-6C00-4B92-8FD1-9F7CCB78C7FA}" destId="{234C7CEF-5D42-41B6-A8F2-DBFD8E89DB58}" srcOrd="0" destOrd="0" presId="urn:microsoft.com/office/officeart/2005/8/layout/venn2"/>
    <dgm:cxn modelId="{0D395F18-8AFE-440B-B0D8-2B3FB2BC9EBF}" srcId="{0E63704C-6C00-4B92-8FD1-9F7CCB78C7FA}" destId="{BA5CE166-DB81-4415-8A21-D302C032C146}" srcOrd="0" destOrd="0" parTransId="{6FA79F71-175E-4B0B-BDAF-E1EA16C58A85}" sibTransId="{CD96FA83-F354-4EC2-BC88-A8038E953DA6}"/>
    <dgm:cxn modelId="{219A2A2F-0B0F-4FD4-BEED-1DA657626311}" srcId="{0E63704C-6C00-4B92-8FD1-9F7CCB78C7FA}" destId="{7422387A-809E-4396-99D4-02F03D1E3025}" srcOrd="2" destOrd="0" parTransId="{E2AF8886-780E-4DD0-967C-F6E49A133E1E}" sibTransId="{7AE45A39-3FAF-4A0F-93A8-3717111FAA1B}"/>
    <dgm:cxn modelId="{85BEFBB4-AD56-46B1-B5DF-61B2C7E83762}" type="presOf" srcId="{BA5CE166-DB81-4415-8A21-D302C032C146}" destId="{DE3DCCE9-6C05-4313-949C-3441BE25941F}" srcOrd="1" destOrd="0" presId="urn:microsoft.com/office/officeart/2005/8/layout/venn2"/>
    <dgm:cxn modelId="{3718A39A-49EB-4131-B0A5-7BD572C6D342}" type="presParOf" srcId="{234C7CEF-5D42-41B6-A8F2-DBFD8E89DB58}" destId="{3DA6BF1B-4956-42D0-9B6E-64A5CA469E74}" srcOrd="0" destOrd="0" presId="urn:microsoft.com/office/officeart/2005/8/layout/venn2"/>
    <dgm:cxn modelId="{AD9E27D0-402C-4A11-B430-58D73B2D14F8}" type="presParOf" srcId="{3DA6BF1B-4956-42D0-9B6E-64A5CA469E74}" destId="{DD464CBC-751F-44F6-B1AD-D024EB467612}" srcOrd="0" destOrd="0" presId="urn:microsoft.com/office/officeart/2005/8/layout/venn2"/>
    <dgm:cxn modelId="{D286E9DA-6696-4ADC-B4EF-3E1D2EDC3D37}" type="presParOf" srcId="{3DA6BF1B-4956-42D0-9B6E-64A5CA469E74}" destId="{DE3DCCE9-6C05-4313-949C-3441BE25941F}" srcOrd="1" destOrd="0" presId="urn:microsoft.com/office/officeart/2005/8/layout/venn2"/>
    <dgm:cxn modelId="{C5C15574-315E-4AA9-847D-58BEC2930695}" type="presParOf" srcId="{234C7CEF-5D42-41B6-A8F2-DBFD8E89DB58}" destId="{E33CCE41-DFA4-4911-9351-21816671A83D}" srcOrd="1" destOrd="0" presId="urn:microsoft.com/office/officeart/2005/8/layout/venn2"/>
    <dgm:cxn modelId="{5193B094-6587-4E40-B4E2-03BE91FDEC66}" type="presParOf" srcId="{E33CCE41-DFA4-4911-9351-21816671A83D}" destId="{6AA486DF-538B-4F21-A923-F3FE03ACA595}" srcOrd="0" destOrd="0" presId="urn:microsoft.com/office/officeart/2005/8/layout/venn2"/>
    <dgm:cxn modelId="{77D292D3-D1E6-4B78-905E-026FBD484C93}" type="presParOf" srcId="{E33CCE41-DFA4-4911-9351-21816671A83D}" destId="{E5D47024-7917-45F8-8585-4CB5EAB4ABE1}" srcOrd="1" destOrd="0" presId="urn:microsoft.com/office/officeart/2005/8/layout/venn2"/>
    <dgm:cxn modelId="{EC0C9620-D32D-4C7F-ACA2-013AC17B1EE3}" type="presParOf" srcId="{234C7CEF-5D42-41B6-A8F2-DBFD8E89DB58}" destId="{CBD630DB-3214-4D14-82E5-4B7A1D1C9B0D}" srcOrd="2" destOrd="0" presId="urn:microsoft.com/office/officeart/2005/8/layout/venn2"/>
    <dgm:cxn modelId="{786121B3-1C52-42B5-A8F1-ECA9A06D668D}" type="presParOf" srcId="{CBD630DB-3214-4D14-82E5-4B7A1D1C9B0D}" destId="{F3206D36-B2B6-465E-B89C-E4B843517B8A}" srcOrd="0" destOrd="0" presId="urn:microsoft.com/office/officeart/2005/8/layout/venn2"/>
    <dgm:cxn modelId="{2EB80EF5-74B0-4D8B-96E0-AA5856A9AD3E}" type="presParOf" srcId="{CBD630DB-3214-4D14-82E5-4B7A1D1C9B0D}" destId="{EB39B3B8-CA85-4AEA-9F89-717F98A2C849}" srcOrd="1" destOrd="0" presId="urn:microsoft.com/office/officeart/2005/8/layout/venn2"/>
    <dgm:cxn modelId="{C313C1E9-D124-496B-ACD8-A55056B72C33}" type="presParOf" srcId="{234C7CEF-5D42-41B6-A8F2-DBFD8E89DB58}" destId="{FD73CD71-F611-4AB3-B9C1-449D230A9E82}" srcOrd="3" destOrd="0" presId="urn:microsoft.com/office/officeart/2005/8/layout/venn2"/>
    <dgm:cxn modelId="{A7FF78BA-08C2-43AE-97B6-3C40CD0483D0}" type="presParOf" srcId="{FD73CD71-F611-4AB3-B9C1-449D230A9E82}" destId="{39C6A539-03BB-4ABC-B3D4-938355195A0C}" srcOrd="0" destOrd="0" presId="urn:microsoft.com/office/officeart/2005/8/layout/venn2"/>
    <dgm:cxn modelId="{F2A0F205-692A-4BB9-95BB-F4E4354C16AB}" type="presParOf" srcId="{FD73CD71-F611-4AB3-B9C1-449D230A9E82}" destId="{0774CE50-6AD8-439B-8958-3B80DEFE2E8C}" srcOrd="1" destOrd="0" presId="urn:microsoft.com/office/officeart/2005/8/layout/venn2"/>
    <dgm:cxn modelId="{53067415-3859-491D-A86D-A24A71970D64}" type="presParOf" srcId="{234C7CEF-5D42-41B6-A8F2-DBFD8E89DB58}" destId="{FAB7E0DD-E323-4F17-851E-A44C1E619445}" srcOrd="4" destOrd="0" presId="urn:microsoft.com/office/officeart/2005/8/layout/venn2"/>
    <dgm:cxn modelId="{DCB8A232-82D7-4773-8B5F-8DF454007476}" type="presParOf" srcId="{FAB7E0DD-E323-4F17-851E-A44C1E619445}" destId="{0E39FEE6-2960-4076-9632-501407725C7A}" srcOrd="0" destOrd="0" presId="urn:microsoft.com/office/officeart/2005/8/layout/venn2"/>
    <dgm:cxn modelId="{6D282781-9D9D-427A-84DC-DA3CDB307D58}" type="presParOf" srcId="{FAB7E0DD-E323-4F17-851E-A44C1E619445}" destId="{73482167-4CB4-42FE-B8F8-64F3EEFA8CF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464CBC-751F-44F6-B1AD-D024EB467612}">
      <dsp:nvSpPr>
        <dsp:cNvPr id="0" name=""/>
        <dsp:cNvSpPr/>
      </dsp:nvSpPr>
      <dsp:spPr>
        <a:xfrm>
          <a:off x="1600212" y="323964"/>
          <a:ext cx="2923239" cy="281933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BPEXP</a:t>
          </a:r>
          <a:endParaRPr lang="en-US" sz="2000" kern="1200" dirty="0"/>
        </a:p>
      </dsp:txBody>
      <dsp:txXfrm>
        <a:off x="2513724" y="464931"/>
        <a:ext cx="1096214" cy="281933"/>
      </dsp:txXfrm>
    </dsp:sp>
    <dsp:sp modelId="{6AA486DF-538B-4F21-A923-F3FE03ACA595}">
      <dsp:nvSpPr>
        <dsp:cNvPr id="0" name=""/>
        <dsp:cNvSpPr/>
      </dsp:nvSpPr>
      <dsp:spPr>
        <a:xfrm>
          <a:off x="1887301" y="762002"/>
          <a:ext cx="2303700" cy="22406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EXP</a:t>
          </a:r>
          <a:endParaRPr lang="en-US" sz="2000" kern="1200" dirty="0"/>
        </a:p>
      </dsp:txBody>
      <dsp:txXfrm>
        <a:off x="2542416" y="890842"/>
        <a:ext cx="993470" cy="257679"/>
      </dsp:txXfrm>
    </dsp:sp>
    <dsp:sp modelId="{F3206D36-B2B6-465E-B89C-E4B843517B8A}">
      <dsp:nvSpPr>
        <dsp:cNvPr id="0" name=""/>
        <dsp:cNvSpPr/>
      </dsp:nvSpPr>
      <dsp:spPr>
        <a:xfrm>
          <a:off x="2093288" y="1219202"/>
          <a:ext cx="1869118" cy="172402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PSPACE</a:t>
          </a:r>
          <a:endParaRPr lang="en-US" sz="1800" kern="1200" dirty="0"/>
        </a:p>
      </dsp:txBody>
      <dsp:txXfrm>
        <a:off x="2544213" y="1338160"/>
        <a:ext cx="967269" cy="237916"/>
      </dsp:txXfrm>
    </dsp:sp>
    <dsp:sp modelId="{39C6A539-03BB-4ABC-B3D4-938355195A0C}">
      <dsp:nvSpPr>
        <dsp:cNvPr id="0" name=""/>
        <dsp:cNvSpPr/>
      </dsp:nvSpPr>
      <dsp:spPr>
        <a:xfrm>
          <a:off x="2360823" y="1676401"/>
          <a:ext cx="1144374" cy="115481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NP</a:t>
          </a:r>
          <a:endParaRPr lang="en-US" sz="2000" kern="1200" dirty="0"/>
        </a:p>
      </dsp:txBody>
      <dsp:txXfrm>
        <a:off x="2624029" y="1780334"/>
        <a:ext cx="617962" cy="207866"/>
      </dsp:txXfrm>
    </dsp:sp>
    <dsp:sp modelId="{0E39FEE6-2960-4076-9632-501407725C7A}">
      <dsp:nvSpPr>
        <dsp:cNvPr id="0" name=""/>
        <dsp:cNvSpPr/>
      </dsp:nvSpPr>
      <dsp:spPr>
        <a:xfrm>
          <a:off x="2485472" y="1975369"/>
          <a:ext cx="791126" cy="76783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</a:t>
          </a:r>
          <a:endParaRPr lang="en-US" sz="2000" kern="1200" dirty="0"/>
        </a:p>
      </dsp:txBody>
      <dsp:txXfrm>
        <a:off x="2601329" y="2167327"/>
        <a:ext cx="559411" cy="383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2F283-16C0-4338-B796-D4A1F0D1B7C5}" type="datetimeFigureOut">
              <a:rPr lang="en-US" smtClean="0"/>
              <a:pPr/>
              <a:t>4/24/2013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39525-0D69-4BFE-BE04-C927C46E68D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5.e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2.emf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Constructing hard functions from learning algorithms</a:t>
            </a:r>
            <a:br>
              <a:rPr lang="en-US" dirty="0" smtClean="0">
                <a:solidFill>
                  <a:srgbClr val="C00000"/>
                </a:solidFill>
              </a:rPr>
            </a:b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6858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Igor </a:t>
            </a:r>
            <a:r>
              <a:rPr lang="en-US" sz="3600" dirty="0" err="1" smtClean="0">
                <a:solidFill>
                  <a:schemeClr val="tx1"/>
                </a:solidFill>
              </a:rPr>
              <a:t>Carboni</a:t>
            </a:r>
            <a:r>
              <a:rPr lang="en-US" sz="3600" dirty="0" smtClean="0">
                <a:solidFill>
                  <a:schemeClr val="tx1"/>
                </a:solidFill>
              </a:rPr>
              <a:t> Oliveira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4953000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Joint work with Adam </a:t>
            </a:r>
            <a:r>
              <a:rPr lang="en-US" b="1" dirty="0" err="1" smtClean="0"/>
              <a:t>Klivans</a:t>
            </a:r>
            <a:r>
              <a:rPr lang="en-US" b="1" dirty="0" smtClean="0"/>
              <a:t> (UT Austin) and </a:t>
            </a:r>
            <a:r>
              <a:rPr lang="en-US" b="1" dirty="0" err="1" smtClean="0"/>
              <a:t>Pravesh</a:t>
            </a:r>
            <a:r>
              <a:rPr lang="en-US" b="1" dirty="0" smtClean="0"/>
              <a:t> Kothari (UT Austin)</a:t>
            </a:r>
            <a:endParaRPr lang="en-US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38100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Columbia University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19800" y="381000"/>
            <a:ext cx="2819400" cy="1676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THM1: </a:t>
            </a:r>
            <a:r>
              <a:rPr lang="en-US" dirty="0" smtClean="0">
                <a:solidFill>
                  <a:srgbClr val="FF0000"/>
                </a:solidFill>
              </a:rPr>
              <a:t>If C is PAC-learnable in poly time then either: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not in </a:t>
            </a:r>
            <a:r>
              <a:rPr lang="en-US" dirty="0" err="1" smtClean="0">
                <a:solidFill>
                  <a:srgbClr val="FF0000"/>
                </a:solidFill>
              </a:rPr>
              <a:t>C</a:t>
            </a:r>
            <a:r>
              <a:rPr lang="en-US" baseline="30000" dirty="0" err="1" smtClean="0">
                <a:solidFill>
                  <a:srgbClr val="FF0000"/>
                </a:solidFill>
              </a:rPr>
              <a:t>poly</a:t>
            </a:r>
            <a:r>
              <a:rPr lang="en-US" dirty="0" smtClean="0">
                <a:solidFill>
                  <a:srgbClr val="FF0000"/>
                </a:solidFill>
              </a:rPr>
              <a:t> ; or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is in BPP;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28600"/>
            <a:ext cx="5867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Original proof [</a:t>
            </a:r>
            <a:r>
              <a:rPr lang="en-US" dirty="0" err="1" smtClean="0">
                <a:solidFill>
                  <a:schemeClr val="tx2"/>
                </a:solidFill>
              </a:rPr>
              <a:t>Fortnow-Klivans</a:t>
            </a:r>
            <a:r>
              <a:rPr lang="en-US" dirty="0" smtClean="0">
                <a:solidFill>
                  <a:schemeClr val="tx2"/>
                </a:solidFill>
              </a:rPr>
              <a:t>]: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Uses Karp-Lipton collapse for EXP + Toda’s </a:t>
            </a:r>
            <a:r>
              <a:rPr lang="en-US" dirty="0" err="1" smtClean="0"/>
              <a:t>Thm</a:t>
            </a:r>
            <a:r>
              <a:rPr lang="en-US" dirty="0" smtClean="0"/>
              <a:t> + </a:t>
            </a:r>
            <a:br>
              <a:rPr lang="en-US" dirty="0" smtClean="0"/>
            </a:br>
            <a:r>
              <a:rPr lang="en-US" dirty="0" smtClean="0"/>
              <a:t>Valiant’s </a:t>
            </a:r>
            <a:r>
              <a:rPr lang="en-US" dirty="0" err="1" smtClean="0"/>
              <a:t>Thm</a:t>
            </a:r>
            <a:r>
              <a:rPr lang="en-US" dirty="0" smtClean="0"/>
              <a:t> (complexity of Permanent) + algorithmic construction based on [</a:t>
            </a:r>
            <a:r>
              <a:rPr lang="en-US" dirty="0" err="1" smtClean="0"/>
              <a:t>Impagliazzo-Wigderson</a:t>
            </a:r>
            <a:r>
              <a:rPr lang="en-US" dirty="0" smtClean="0"/>
              <a:t> 2001].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While we use the same high-level idea, we simplify the original proof and obtain stronger consequences.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2819400"/>
            <a:ext cx="845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Sketch (of Theorem 1).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Assume that C is efficiently learnable </a:t>
            </a:r>
            <a:r>
              <a:rPr lang="en-US" dirty="0" smtClean="0">
                <a:solidFill>
                  <a:schemeClr val="tx2"/>
                </a:solidFill>
              </a:rPr>
              <a:t>and</a:t>
            </a:r>
            <a:r>
              <a:rPr lang="en-US" dirty="0" smtClean="0"/>
              <a:t> PSPACE is in </a:t>
            </a:r>
            <a:r>
              <a:rPr lang="en-US" dirty="0" err="1" smtClean="0"/>
              <a:t>C</a:t>
            </a:r>
            <a:r>
              <a:rPr lang="en-US" baseline="30000" dirty="0" err="1" smtClean="0"/>
              <a:t>poly</a:t>
            </a:r>
            <a:r>
              <a:rPr lang="en-US" dirty="0" smtClean="0"/>
              <a:t>. We need to prove that PSPACE is contained in BPP.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Enough to show that some PSPACE-complete language L is in BPP.</a:t>
            </a:r>
          </a:p>
          <a:p>
            <a:endParaRPr lang="en-US" b="1" dirty="0" smtClean="0"/>
          </a:p>
          <a:p>
            <a:r>
              <a:rPr lang="en-US" b="1" dirty="0" smtClean="0"/>
              <a:t>Plan: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L is in </a:t>
            </a:r>
            <a:r>
              <a:rPr lang="en-US" dirty="0" err="1" smtClean="0"/>
              <a:t>C</a:t>
            </a:r>
            <a:r>
              <a:rPr lang="en-US" baseline="30000" dirty="0" err="1" smtClean="0"/>
              <a:t>poly</a:t>
            </a:r>
            <a:r>
              <a:rPr lang="en-US" dirty="0" smtClean="0"/>
              <a:t>, and we can efficiently learn concepts in </a:t>
            </a:r>
            <a:r>
              <a:rPr lang="en-US" dirty="0" err="1" smtClean="0"/>
              <a:t>C</a:t>
            </a:r>
            <a:r>
              <a:rPr lang="en-US" baseline="30000" dirty="0" err="1" smtClean="0"/>
              <a:t>poly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Simulate learning algorithm to obtain a BPP algorithm for L. </a:t>
            </a:r>
            <a:br>
              <a:rPr lang="en-US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19800" y="381000"/>
            <a:ext cx="2819400" cy="1676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THM1: </a:t>
            </a:r>
            <a:r>
              <a:rPr lang="en-US" dirty="0" smtClean="0">
                <a:solidFill>
                  <a:srgbClr val="FF0000"/>
                </a:solidFill>
              </a:rPr>
              <a:t>If C is PAC-learnable in poly time then either: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not in </a:t>
            </a:r>
            <a:r>
              <a:rPr lang="en-US" dirty="0" err="1" smtClean="0">
                <a:solidFill>
                  <a:srgbClr val="FF0000"/>
                </a:solidFill>
              </a:rPr>
              <a:t>C</a:t>
            </a:r>
            <a:r>
              <a:rPr lang="en-US" baseline="30000" dirty="0" err="1" smtClean="0">
                <a:solidFill>
                  <a:srgbClr val="FF0000"/>
                </a:solidFill>
              </a:rPr>
              <a:t>poly</a:t>
            </a:r>
            <a:r>
              <a:rPr lang="en-US" dirty="0" smtClean="0">
                <a:solidFill>
                  <a:srgbClr val="FF0000"/>
                </a:solidFill>
              </a:rPr>
              <a:t> ; or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is in BPP;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27432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Problem 1: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(PAC)</a:t>
            </a:r>
            <a:r>
              <a:rPr lang="en-US" sz="2000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Learner provides hypothesis that is correct on 99% of the inputs. </a:t>
            </a:r>
            <a:r>
              <a:rPr lang="en-US" sz="2000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BPP Algorithm: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 must be correct on 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every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input (with high probability).</a:t>
            </a:r>
            <a:endParaRPr lang="en-US" sz="2000" dirty="0">
              <a:solidFill>
                <a:srgbClr val="FF0000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3505200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4267200"/>
            <a:ext cx="853440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Solution: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There is a PSPACE-complete language L that is </a:t>
            </a:r>
            <a:r>
              <a:rPr lang="en-US" sz="2000" dirty="0" smtClean="0">
                <a:solidFill>
                  <a:srgbClr val="7030A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self-correctible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. In other words, if we can compute L on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most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inputs, then we can compute it correctly on 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every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input with high probability [Beaver-</a:t>
            </a:r>
            <a:r>
              <a:rPr lang="en-US" sz="2000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Feigenbaum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1990].</a:t>
            </a:r>
            <a:endParaRPr lang="en-US" sz="2000" dirty="0">
              <a:solidFill>
                <a:srgbClr val="FF0000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438400"/>
            <a:ext cx="8534400" cy="10156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Idea: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 canonical PSPACE-complete QBF is </a:t>
            </a:r>
            <a:r>
              <a:rPr lang="en-US" sz="2000" dirty="0" smtClean="0">
                <a:solidFill>
                  <a:srgbClr val="7030A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downward self-reducible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. In other words, can compute QBF(x) in polynomial-time if we know how to compute QBF on smaller instances. </a:t>
            </a:r>
            <a:endParaRPr lang="en-US" sz="2000" dirty="0">
              <a:solidFill>
                <a:srgbClr val="FF0000"/>
              </a:solidFill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304800"/>
            <a:ext cx="5486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ea typeface="Arial Unicode MS" pitchFamily="34" charset="-128"/>
                <a:cs typeface="Arial Unicode MS" pitchFamily="34" charset="-128"/>
              </a:rPr>
              <a:t>Problem 2: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Learning algorithm asks membership queries about the unknown concept. In our case </a:t>
            </a:r>
            <a:r>
              <a:rPr lang="en-US" sz="2000" dirty="0" err="1" smtClean="0">
                <a:ea typeface="Arial Unicode MS" pitchFamily="34" charset="-128"/>
                <a:cs typeface="Arial Unicode MS" pitchFamily="34" charset="-128"/>
              </a:rPr>
              <a:t>c</a:t>
            </a:r>
            <a:r>
              <a:rPr lang="en-US" sz="2000" b="1" baseline="-25000" dirty="0" err="1" smtClean="0"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n-US" sz="2000" b="1" dirty="0" smtClean="0"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{0,1}</a:t>
            </a:r>
            <a:r>
              <a:rPr lang="en-US" sz="2000" baseline="30000" dirty="0" smtClean="0"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 -&gt; {0,1}</a:t>
            </a:r>
            <a:r>
              <a:rPr lang="en-US" sz="2000" baseline="30000" dirty="0" smtClean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 is L (on inputs of size n). How can we answer membership queries if this is exactly what we are trying to do (compute L)?</a:t>
            </a:r>
          </a:p>
          <a:p>
            <a:endParaRPr lang="en-US" sz="2000" dirty="0">
              <a:solidFill>
                <a:srgbClr val="FF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0" y="304800"/>
            <a:ext cx="2819400" cy="1676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THM1: </a:t>
            </a:r>
            <a:r>
              <a:rPr lang="en-US" dirty="0" smtClean="0">
                <a:solidFill>
                  <a:srgbClr val="FF0000"/>
                </a:solidFill>
              </a:rPr>
              <a:t>If C is PAC-learnable in poly time then either: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not in </a:t>
            </a:r>
            <a:r>
              <a:rPr lang="en-US" dirty="0" err="1" smtClean="0">
                <a:solidFill>
                  <a:srgbClr val="FF0000"/>
                </a:solidFill>
              </a:rPr>
              <a:t>C</a:t>
            </a:r>
            <a:r>
              <a:rPr lang="en-US" baseline="30000" dirty="0" err="1" smtClean="0">
                <a:solidFill>
                  <a:srgbClr val="FF0000"/>
                </a:solidFill>
              </a:rPr>
              <a:t>poly</a:t>
            </a:r>
            <a:r>
              <a:rPr lang="en-US" dirty="0" smtClean="0">
                <a:solidFill>
                  <a:srgbClr val="FF0000"/>
                </a:solidFill>
              </a:rPr>
              <a:t> ; or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is in BPP;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8100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Good, but to implement this approach needs a </a:t>
            </a:r>
            <a:r>
              <a:rPr lang="en-US" dirty="0" smtClean="0">
                <a:solidFill>
                  <a:srgbClr val="C00000"/>
                </a:solidFill>
              </a:rPr>
              <a:t>single </a:t>
            </a:r>
            <a:r>
              <a:rPr lang="en-US" dirty="0" smtClean="0"/>
              <a:t>complete language for PSPACE that is </a:t>
            </a:r>
            <a:r>
              <a:rPr lang="en-US" dirty="0" smtClean="0">
                <a:solidFill>
                  <a:srgbClr val="FF0000"/>
                </a:solidFill>
              </a:rPr>
              <a:t>both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self-correctible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002060"/>
                </a:solidFill>
              </a:rPr>
              <a:t>downward self-reducible</a:t>
            </a:r>
            <a:r>
              <a:rPr lang="en-US" dirty="0" smtClean="0"/>
              <a:t>! Fortunately,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304800" y="4724400"/>
            <a:ext cx="8305800" cy="1600200"/>
            <a:chOff x="381000" y="4648200"/>
            <a:chExt cx="8305800" cy="1600200"/>
          </a:xfrm>
        </p:grpSpPr>
        <p:sp>
          <p:nvSpPr>
            <p:cNvPr id="10" name="Rounded Rectangle 9"/>
            <p:cNvSpPr/>
            <p:nvPr/>
          </p:nvSpPr>
          <p:spPr>
            <a:xfrm>
              <a:off x="381000" y="4648200"/>
              <a:ext cx="8305800" cy="16002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09600" y="4800600"/>
              <a:ext cx="73152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Theorem [</a:t>
              </a:r>
              <a:r>
                <a:rPr lang="en-US" b="1" dirty="0" err="1" smtClean="0"/>
                <a:t>Trevisan-Vadhan</a:t>
              </a:r>
              <a:r>
                <a:rPr lang="en-US" b="1" dirty="0" smtClean="0"/>
                <a:t> 2007]. </a:t>
              </a:r>
              <a:r>
                <a:rPr lang="en-US" dirty="0" smtClean="0"/>
                <a:t>There exists a language L* such that:</a:t>
              </a:r>
            </a:p>
            <a:p>
              <a:pPr marL="342900" indent="-342900">
                <a:buAutoNum type="arabicParenR"/>
              </a:pPr>
              <a:r>
                <a:rPr lang="en-US" dirty="0" smtClean="0"/>
                <a:t>L* is PSPACE-complete.</a:t>
              </a:r>
            </a:p>
            <a:p>
              <a:pPr marL="342900" indent="-342900">
                <a:buAutoNum type="arabicParenR"/>
              </a:pPr>
              <a:r>
                <a:rPr lang="en-US" dirty="0" smtClean="0"/>
                <a:t>L* is self-correctible.</a:t>
              </a:r>
            </a:p>
            <a:p>
              <a:pPr marL="342900" indent="-342900">
                <a:buAutoNum type="arabicParenR"/>
              </a:pPr>
              <a:r>
                <a:rPr lang="en-US" dirty="0" smtClean="0"/>
                <a:t>L* is downward self-reducible.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096000" y="304800"/>
            <a:ext cx="2819400" cy="1676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THM: </a:t>
            </a:r>
            <a:r>
              <a:rPr lang="en-US" dirty="0" smtClean="0">
                <a:solidFill>
                  <a:srgbClr val="FF0000"/>
                </a:solidFill>
              </a:rPr>
              <a:t>If C is PAC-learnable in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poly time then either: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not in </a:t>
            </a:r>
            <a:r>
              <a:rPr lang="en-US" dirty="0" err="1" smtClean="0">
                <a:solidFill>
                  <a:srgbClr val="FF0000"/>
                </a:solidFill>
              </a:rPr>
              <a:t>C</a:t>
            </a:r>
            <a:r>
              <a:rPr lang="en-US" baseline="30000" dirty="0" err="1" smtClean="0">
                <a:solidFill>
                  <a:srgbClr val="FF0000"/>
                </a:solidFill>
              </a:rPr>
              <a:t>poly</a:t>
            </a:r>
            <a:r>
              <a:rPr lang="en-US" dirty="0" smtClean="0">
                <a:solidFill>
                  <a:srgbClr val="FF0000"/>
                </a:solidFill>
              </a:rPr>
              <a:t> ; or</a:t>
            </a:r>
          </a:p>
          <a:p>
            <a:pPr marL="342900" indent="-342900">
              <a:buAutoNum type="arabicParenR"/>
            </a:pPr>
            <a:r>
              <a:rPr lang="en-US" dirty="0" smtClean="0">
                <a:solidFill>
                  <a:srgbClr val="FF0000"/>
                </a:solidFill>
              </a:rPr>
              <a:t>PSPACE is in BPP;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457200"/>
            <a:ext cx="54864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In summary: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1) Have efficient learning algorithm for </a:t>
            </a:r>
            <a:r>
              <a:rPr lang="en-US" dirty="0" err="1" smtClean="0"/>
              <a:t>C</a:t>
            </a:r>
            <a:r>
              <a:rPr lang="en-US" b="1" baseline="30000" dirty="0" err="1" smtClean="0"/>
              <a:t>poly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By assumption, L* is in </a:t>
            </a:r>
            <a:r>
              <a:rPr lang="en-US" dirty="0" err="1" smtClean="0"/>
              <a:t>C</a:t>
            </a:r>
            <a:r>
              <a:rPr lang="en-US" b="1" baseline="30000" dirty="0" err="1" smtClean="0"/>
              <a:t>poly</a:t>
            </a:r>
            <a:r>
              <a:rPr lang="en-US" dirty="0" smtClean="0"/>
              <a:t>. Need to prove L* is in BPP.</a:t>
            </a:r>
          </a:p>
          <a:p>
            <a:endParaRPr lang="en-US" dirty="0" smtClean="0"/>
          </a:p>
          <a:p>
            <a:r>
              <a:rPr lang="en-US" dirty="0" smtClean="0"/>
              <a:t>2) </a:t>
            </a:r>
            <a:r>
              <a:rPr lang="en-US" dirty="0" smtClean="0">
                <a:solidFill>
                  <a:srgbClr val="C00000"/>
                </a:solidFill>
              </a:rPr>
              <a:t>If we can compute L* on instances of size less than n</a:t>
            </a:r>
            <a:r>
              <a:rPr lang="en-US" dirty="0" smtClean="0"/>
              <a:t>, then we can simulate the learning algorithm using concept </a:t>
            </a:r>
            <a:r>
              <a:rPr lang="en-US" dirty="0" err="1" smtClean="0"/>
              <a:t>c</a:t>
            </a:r>
            <a:r>
              <a:rPr lang="en-US" b="1" baseline="-25000" dirty="0" err="1" smtClean="0"/>
              <a:t>n</a:t>
            </a:r>
            <a:r>
              <a:rPr lang="en-US" dirty="0" smtClean="0"/>
              <a:t> = L*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⋂</a:t>
            </a:r>
            <a:r>
              <a:rPr lang="en-US" dirty="0" smtClean="0"/>
              <a:t> {0,1}</a:t>
            </a:r>
            <a:r>
              <a:rPr lang="en-US" b="1" baseline="30000" dirty="0" smtClean="0"/>
              <a:t>n </a:t>
            </a:r>
            <a:r>
              <a:rPr lang="en-US" dirty="0" smtClean="0"/>
              <a:t>. Can answer MQs using </a:t>
            </a:r>
            <a:r>
              <a:rPr lang="en-US" dirty="0" smtClean="0">
                <a:solidFill>
                  <a:schemeClr val="tx2"/>
                </a:solidFill>
              </a:rPr>
              <a:t>downward self-reducibility </a:t>
            </a:r>
            <a:r>
              <a:rPr lang="en-US" dirty="0" smtClean="0"/>
              <a:t>of L*.</a:t>
            </a:r>
          </a:p>
          <a:p>
            <a:endParaRPr lang="en-US" dirty="0" smtClean="0"/>
          </a:p>
          <a:p>
            <a:r>
              <a:rPr lang="en-US" dirty="0" smtClean="0"/>
              <a:t>3) Learning algorithm outputs (</a:t>
            </a:r>
            <a:r>
              <a:rPr lang="en-US" dirty="0" err="1" smtClean="0"/>
              <a:t>w.h.p</a:t>
            </a:r>
            <a:r>
              <a:rPr lang="en-US" dirty="0" smtClean="0"/>
              <a:t>.) a hypothesis h that is </a:t>
            </a:r>
            <a:r>
              <a:rPr lang="en-US" dirty="0" smtClean="0">
                <a:solidFill>
                  <a:schemeClr val="tx2"/>
                </a:solidFill>
              </a:rPr>
              <a:t>correct on most inputs</a:t>
            </a:r>
            <a:r>
              <a:rPr lang="en-US" dirty="0" smtClean="0"/>
              <a:t> (since it learns </a:t>
            </a:r>
            <a:r>
              <a:rPr lang="en-US" dirty="0" err="1" smtClean="0"/>
              <a:t>C</a:t>
            </a:r>
            <a:r>
              <a:rPr lang="en-US" b="1" baseline="30000" dirty="0" err="1" smtClean="0"/>
              <a:t>poly</a:t>
            </a:r>
            <a:r>
              <a:rPr lang="en-US" dirty="0" smtClean="0"/>
              <a:t>, and L* is computed by some concept c in </a:t>
            </a:r>
            <a:r>
              <a:rPr lang="en-US" dirty="0" err="1" smtClean="0"/>
              <a:t>C</a:t>
            </a:r>
            <a:r>
              <a:rPr lang="en-US" b="1" baseline="30000" dirty="0" err="1" smtClean="0"/>
              <a:t>poly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4) We use </a:t>
            </a:r>
            <a:r>
              <a:rPr lang="en-US" dirty="0" smtClean="0">
                <a:solidFill>
                  <a:schemeClr val="tx2"/>
                </a:solidFill>
              </a:rPr>
              <a:t>self-correction</a:t>
            </a:r>
            <a:r>
              <a:rPr lang="en-US" dirty="0" smtClean="0"/>
              <a:t> of L* to obtain a procedure that computes L* on </a:t>
            </a:r>
            <a:r>
              <a:rPr lang="en-US" dirty="0" smtClean="0">
                <a:solidFill>
                  <a:schemeClr val="tx2"/>
                </a:solidFill>
              </a:rPr>
              <a:t>every input</a:t>
            </a:r>
            <a:r>
              <a:rPr lang="en-US" dirty="0" smtClean="0"/>
              <a:t> of size n with high probability.</a:t>
            </a:r>
          </a:p>
          <a:p>
            <a:endParaRPr lang="en-US" dirty="0" smtClean="0"/>
          </a:p>
          <a:p>
            <a:r>
              <a:rPr lang="en-US" dirty="0" smtClean="0"/>
              <a:t>5) Thus we obtain an algorithm that computes L* with high probability on every input of size n </a:t>
            </a:r>
            <a:r>
              <a:rPr lang="en-US" dirty="0" smtClean="0">
                <a:solidFill>
                  <a:srgbClr val="FF0000"/>
                </a:solidFill>
              </a:rPr>
              <a:t>(provided that we have an algorithm that computes L* on smaller inputs).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304800" y="-304800"/>
            <a:ext cx="8839200" cy="7543800"/>
            <a:chOff x="304800" y="-304800"/>
            <a:chExt cx="8839200" cy="7543800"/>
          </a:xfrm>
        </p:grpSpPr>
        <p:sp>
          <p:nvSpPr>
            <p:cNvPr id="11" name="Explosion 2 10"/>
            <p:cNvSpPr/>
            <p:nvPr/>
          </p:nvSpPr>
          <p:spPr>
            <a:xfrm>
              <a:off x="304800" y="-304800"/>
              <a:ext cx="8839200" cy="754380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buFont typeface="Arial" pitchFamily="34" charset="0"/>
                <a:buChar char="•"/>
              </a:pPr>
              <a:endParaRPr lang="en-US" dirty="0" smtClean="0">
                <a:solidFill>
                  <a:srgbClr val="FF0000"/>
                </a:solidFill>
              </a:endParaRPr>
            </a:p>
            <a:p>
              <a:pPr>
                <a:buFont typeface="Arial" pitchFamily="34" charset="0"/>
                <a:buChar char="•"/>
              </a:pPr>
              <a:r>
                <a:rPr lang="en-US" dirty="0" smtClean="0">
                  <a:solidFill>
                    <a:schemeClr val="bg1"/>
                  </a:solidFill>
                </a:rPr>
                <a:t> Can compute L*(x), x of size n by unfolding this process </a:t>
              </a:r>
            </a:p>
            <a:p>
              <a:r>
                <a:rPr lang="en-US" dirty="0" smtClean="0">
                  <a:solidFill>
                    <a:schemeClr val="bg1"/>
                  </a:solidFill>
                </a:rPr>
                <a:t>(n stages). </a:t>
              </a:r>
              <a:br>
                <a:rPr lang="en-US" dirty="0" smtClean="0">
                  <a:solidFill>
                    <a:schemeClr val="bg1"/>
                  </a:solidFill>
                </a:rPr>
              </a:br>
              <a:endParaRPr lang="en-US" dirty="0" smtClean="0">
                <a:solidFill>
                  <a:schemeClr val="bg1"/>
                </a:solidFill>
              </a:endParaRPr>
            </a:p>
            <a:p>
              <a:pPr>
                <a:buFont typeface="Arial" pitchFamily="34" charset="0"/>
                <a:buChar char="•"/>
              </a:pPr>
              <a:r>
                <a:rPr lang="en-US" dirty="0" smtClean="0">
                  <a:solidFill>
                    <a:schemeClr val="bg1"/>
                  </a:solidFill>
                </a:rPr>
                <a:t>Each stage runs in polynomial time (learner, self-correction, downward-self reducibility). </a:t>
              </a:r>
            </a:p>
            <a:p>
              <a:endParaRPr lang="en-US" dirty="0" smtClean="0">
                <a:solidFill>
                  <a:schemeClr val="bg1"/>
                </a:solidFill>
              </a:endParaRPr>
            </a:p>
            <a:p>
              <a:pPr>
                <a:buFont typeface="Arial" pitchFamily="34" charset="0"/>
                <a:buChar char="•"/>
              </a:pPr>
              <a:r>
                <a:rPr lang="en-US" dirty="0" smtClean="0">
                  <a:solidFill>
                    <a:schemeClr val="bg1"/>
                  </a:solidFill>
                </a:rPr>
                <a:t>Can control the error with union bound.</a:t>
              </a:r>
              <a:r>
                <a:rPr lang="en-US" dirty="0" smtClean="0"/>
                <a:t/>
              </a:r>
              <a:br>
                <a:rPr lang="en-US" dirty="0" smtClean="0"/>
              </a:br>
              <a:endParaRPr lang="en-US" dirty="0" smtClean="0"/>
            </a:p>
            <a:p>
              <a:pPr algn="ctr"/>
              <a:endParaRPr lang="en-US" dirty="0" smtClean="0"/>
            </a:p>
            <a:p>
              <a:pPr algn="ctr"/>
              <a:endParaRPr lang="en-US" dirty="0"/>
            </a:p>
          </p:txBody>
        </p:sp>
        <p:sp>
          <p:nvSpPr>
            <p:cNvPr id="12" name="Right Arrow 11"/>
            <p:cNvSpPr/>
            <p:nvPr/>
          </p:nvSpPr>
          <p:spPr>
            <a:xfrm>
              <a:off x="1905000" y="5105400"/>
              <a:ext cx="1143000" cy="533400"/>
            </a:xfrm>
            <a:prstGeom prst="right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24200" y="5105400"/>
              <a:ext cx="2057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</a:rPr>
                <a:t>PSPACE = BPP!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685800"/>
            <a:ext cx="8305800" cy="1676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1600200"/>
          </a:xfr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Theorem 1.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⊆ P/poly</a:t>
            </a:r>
            <a:r>
              <a:rPr lang="en-US" sz="2000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be any concept class. Assume that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is PAC learnable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with membership queries under the uniform distribution in polynomial-time.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Then either:</a:t>
            </a:r>
          </a:p>
          <a:p>
            <a:pPr marL="457200" indent="-457200">
              <a:buAutoNum type="arabicParenBoth"/>
            </a:pP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PSPACE </a:t>
            </a:r>
            <a:r>
              <a:rPr lang="en-US" sz="2000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⊈ </a:t>
            </a:r>
            <a:r>
              <a:rPr lang="en-US" sz="2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C</a:t>
            </a:r>
            <a:r>
              <a:rPr lang="en-US" sz="2000" b="1" baseline="30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poly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; or</a:t>
            </a:r>
          </a:p>
          <a:p>
            <a:pPr marL="457200" indent="-457200">
              <a:buAutoNum type="arabicParenBoth"/>
            </a:pP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PSPACE</a:t>
            </a:r>
            <a:r>
              <a:rPr lang="en-US" sz="2000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 ⊆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BPP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.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 </a:t>
            </a:r>
            <a:endParaRPr lang="en-US" sz="2000" dirty="0"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28194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Natural Question: </a:t>
            </a:r>
            <a:r>
              <a:rPr lang="en-US" sz="2000" dirty="0" smtClean="0"/>
              <a:t>Why do we have this </a:t>
            </a:r>
            <a:r>
              <a:rPr lang="en-US" sz="2000" b="1" dirty="0" smtClean="0"/>
              <a:t>“or” </a:t>
            </a:r>
            <a:r>
              <a:rPr lang="en-US" sz="2000" dirty="0" smtClean="0"/>
              <a:t>in the conclusion? Observe  that part (2) does not depend on C, which is not very appealing.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5715000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prove that if we can remove this extra condition, then we obtain an </a:t>
            </a:r>
            <a:r>
              <a:rPr lang="en-US" dirty="0" smtClean="0">
                <a:solidFill>
                  <a:srgbClr val="FF0000"/>
                </a:solidFill>
              </a:rPr>
              <a:t>*unconditional* </a:t>
            </a:r>
            <a:r>
              <a:rPr lang="en-US" dirty="0" smtClean="0"/>
              <a:t>proof that </a:t>
            </a:r>
            <a:r>
              <a:rPr lang="en-US" b="1" dirty="0" smtClean="0"/>
              <a:t>BPP ≠ PSPACE</a:t>
            </a:r>
            <a:r>
              <a:rPr lang="en-US" dirty="0" smtClean="0"/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3962400"/>
            <a:ext cx="8382000" cy="1371600"/>
            <a:chOff x="304800" y="4572000"/>
            <a:chExt cx="8382000" cy="1371600"/>
          </a:xfrm>
        </p:grpSpPr>
        <p:sp>
          <p:nvSpPr>
            <p:cNvPr id="10" name="Rounded Rectangle 9"/>
            <p:cNvSpPr/>
            <p:nvPr/>
          </p:nvSpPr>
          <p:spPr>
            <a:xfrm>
              <a:off x="304800" y="4572000"/>
              <a:ext cx="8305800" cy="1371600"/>
            </a:xfrm>
            <a:prstGeom prst="round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Content Placeholder 2"/>
            <p:cNvSpPr txBox="1">
              <a:spLocks/>
            </p:cNvSpPr>
            <p:nvPr/>
          </p:nvSpPr>
          <p:spPr>
            <a:xfrm>
              <a:off x="457200" y="4648200"/>
              <a:ext cx="8229600" cy="12192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Conjecture</a:t>
              </a:r>
              <a:r>
                <a:rPr kumimoji="0" lang="en-US" sz="2000" b="1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 1</a:t>
              </a:r>
              <a:r>
                <a:rPr kumimoji="0" lang="en-US" sz="20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. </a:t>
              </a: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Let </a:t>
              </a: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C ⊆ P/poly</a:t>
              </a: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be any concept class. Assume that </a:t>
              </a: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C is</a:t>
              </a:r>
              <a:r>
                <a:rPr kumimoji="0" lang="en-US" sz="2000" b="0" i="0" u="none" strike="noStrike" kern="1200" cap="none" spc="0" normalizeH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PAC learnable </a:t>
              </a:r>
              <a:r>
                <a:rPr kumimoji="0" lang="en-US" sz="2000" b="0" i="0" u="none" strike="noStrike" kern="1200" cap="none" spc="0" normalizeH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with membership queries under the uniform distribution in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polynomial-time.</a:t>
              </a:r>
              <a:r>
                <a:rPr kumimoji="0" lang="en-US" sz="2000" b="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Then </a:t>
              </a:r>
              <a:r>
                <a:rPr lang="en-US" sz="2000" dirty="0" smtClean="0">
                  <a:solidFill>
                    <a:schemeClr val="tx2"/>
                  </a:solidFill>
                  <a:ea typeface="Arial Unicode MS" pitchFamily="34" charset="-128"/>
                  <a:cs typeface="Arial Unicode MS" pitchFamily="34" charset="-128"/>
                </a:rPr>
                <a:t>PSPACE </a:t>
              </a:r>
              <a:r>
                <a:rPr lang="en-US" sz="2000" dirty="0" smtClean="0">
                  <a:solidFill>
                    <a:schemeClr val="tx2"/>
                  </a:solidFill>
                  <a:latin typeface="Arial Unicode MS"/>
                  <a:ea typeface="Arial Unicode MS"/>
                  <a:cs typeface="Arial Unicode MS"/>
                </a:rPr>
                <a:t>⊈ </a:t>
              </a:r>
              <a:r>
                <a:rPr lang="en-US" sz="2000" dirty="0" err="1" smtClean="0">
                  <a:solidFill>
                    <a:schemeClr val="tx2"/>
                  </a:solidFill>
                  <a:ea typeface="Arial Unicode MS"/>
                  <a:cs typeface="Arial Unicode MS"/>
                </a:rPr>
                <a:t>C</a:t>
              </a:r>
              <a:r>
                <a:rPr lang="en-US" sz="2000" b="1" baseline="30000" dirty="0" err="1" smtClean="0">
                  <a:solidFill>
                    <a:schemeClr val="tx2"/>
                  </a:solidFill>
                  <a:ea typeface="Arial Unicode MS"/>
                  <a:cs typeface="Arial Unicode MS"/>
                </a:rPr>
                <a:t>poly</a:t>
              </a:r>
              <a:r>
                <a:rPr lang="en-US" sz="2000" dirty="0" smtClean="0">
                  <a:ea typeface="Arial Unicode MS"/>
                  <a:cs typeface="Arial Unicode MS"/>
                </a:rPr>
                <a:t>.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13" name="Cloud 12"/>
          <p:cNvSpPr/>
          <p:nvPr/>
        </p:nvSpPr>
        <p:spPr>
          <a:xfrm>
            <a:off x="5334000" y="4267200"/>
            <a:ext cx="3810000" cy="2590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Application of (</a:t>
            </a:r>
            <a:r>
              <a:rPr lang="en-US" dirty="0" err="1" smtClean="0">
                <a:solidFill>
                  <a:srgbClr val="C00000"/>
                </a:solidFill>
              </a:rPr>
              <a:t>relativized</a:t>
            </a:r>
            <a:r>
              <a:rPr lang="en-US" dirty="0" smtClean="0">
                <a:solidFill>
                  <a:srgbClr val="C00000"/>
                </a:solidFill>
              </a:rPr>
              <a:t>) Thm1: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/>
              <a:t>New proof of Karp-Lipton collapse for PSPACE.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Review: </a:t>
            </a:r>
            <a:r>
              <a:rPr lang="en-US" sz="2400" dirty="0" smtClean="0">
                <a:solidFill>
                  <a:schemeClr val="tx2"/>
                </a:solidFill>
              </a:rPr>
              <a:t/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rgbClr val="C00000"/>
                </a:solidFill>
              </a:rPr>
              <a:t>Exact Learning</a:t>
            </a:r>
            <a:r>
              <a:rPr lang="en-US" sz="2400" dirty="0" smtClean="0">
                <a:solidFill>
                  <a:schemeClr val="tx2"/>
                </a:solidFill>
              </a:rPr>
              <a:t> from Membership and Equivalence queries</a:t>
            </a:r>
            <a:endParaRPr lang="en-US" sz="2400" dirty="0">
              <a:solidFill>
                <a:schemeClr val="tx2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81000" y="1905000"/>
            <a:ext cx="8305800" cy="2057400"/>
            <a:chOff x="381000" y="2057400"/>
            <a:chExt cx="8305800" cy="2057400"/>
          </a:xfrm>
        </p:grpSpPr>
        <p:sp>
          <p:nvSpPr>
            <p:cNvPr id="5" name="Rounded Rectangle 4"/>
            <p:cNvSpPr/>
            <p:nvPr/>
          </p:nvSpPr>
          <p:spPr>
            <a:xfrm>
              <a:off x="381000" y="2057400"/>
              <a:ext cx="8305800" cy="20574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400" y="2209801"/>
              <a:ext cx="80010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b="1" dirty="0" smtClean="0"/>
                <a:t>Definition. </a:t>
              </a:r>
              <a:r>
                <a:rPr lang="en-US" dirty="0" smtClean="0"/>
                <a:t>Let C be any class of </a:t>
              </a:r>
              <a:r>
                <a:rPr lang="en-US" dirty="0" err="1" smtClean="0"/>
                <a:t>boolean</a:t>
              </a:r>
              <a:r>
                <a:rPr lang="en-US" dirty="0" smtClean="0"/>
                <a:t> functions. An algorithm A </a:t>
              </a:r>
              <a:r>
                <a:rPr lang="en-US" dirty="0" smtClean="0">
                  <a:solidFill>
                    <a:schemeClr val="tx2"/>
                  </a:solidFill>
                </a:rPr>
                <a:t>exact learns</a:t>
              </a:r>
              <a:r>
                <a:rPr lang="en-US" dirty="0" smtClean="0"/>
                <a:t> C if for every c ∈ C, when given access to a membership query oracle </a:t>
              </a:r>
              <a:r>
                <a:rPr lang="en-US" dirty="0" err="1" smtClean="0"/>
                <a:t>MQ</a:t>
              </a:r>
              <a:r>
                <a:rPr lang="en-US" baseline="30000" dirty="0" err="1" smtClean="0"/>
                <a:t>c</a:t>
              </a:r>
              <a:r>
                <a:rPr lang="en-US" dirty="0" smtClean="0"/>
                <a:t> and an equivalence query oracle </a:t>
              </a:r>
              <a:r>
                <a:rPr lang="en-US" dirty="0" err="1" smtClean="0"/>
                <a:t>EQ</a:t>
              </a:r>
              <a:r>
                <a:rPr lang="en-US" baseline="30000" dirty="0" err="1" smtClean="0"/>
                <a:t>c</a:t>
              </a:r>
              <a:r>
                <a:rPr lang="en-US" dirty="0" smtClean="0"/>
                <a:t>, algorithm A outputs a final hypothesis h such that h(x) = c(x) for every x in {0,1}</a:t>
              </a:r>
              <a:r>
                <a:rPr lang="en-US" baseline="30000" dirty="0" smtClean="0"/>
                <a:t>n</a:t>
              </a:r>
              <a:r>
                <a:rPr lang="en-US" dirty="0" smtClean="0"/>
                <a:t>.</a:t>
              </a:r>
            </a:p>
            <a:p>
              <a:pPr algn="just"/>
              <a:endParaRPr lang="en-US" dirty="0" smtClean="0"/>
            </a:p>
            <a:p>
              <a:pPr algn="just"/>
              <a:r>
                <a:rPr lang="en-US" dirty="0" smtClean="0"/>
                <a:t>We measure the running time of A as a function T = T(n, size(c)).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267200" y="4267200"/>
            <a:ext cx="441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Equivalence Query oracle </a:t>
            </a:r>
            <a:r>
              <a:rPr lang="en-US" b="1" dirty="0" err="1" smtClean="0">
                <a:solidFill>
                  <a:schemeClr val="accent2"/>
                </a:solidFill>
              </a:rPr>
              <a:t>EQ</a:t>
            </a:r>
            <a:r>
              <a:rPr lang="en-US" b="1" baseline="30000" dirty="0" err="1" smtClean="0">
                <a:solidFill>
                  <a:schemeClr val="accent2"/>
                </a:solidFill>
              </a:rPr>
              <a:t>c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Given (the representation) of a function g:{0,1}</a:t>
            </a:r>
            <a:r>
              <a:rPr lang="en-US" baseline="30000" dirty="0" smtClean="0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 -&gt; {0,1},  outputs “yes” if g </a:t>
            </a:r>
            <a:r>
              <a:rPr lang="en-US" dirty="0" smtClean="0">
                <a:solidFill>
                  <a:schemeClr val="accent2"/>
                </a:solidFill>
                <a:latin typeface="Arial Unicode MS"/>
                <a:ea typeface="Arial Unicode MS"/>
                <a:cs typeface="Arial Unicode MS"/>
              </a:rPr>
              <a:t>≡</a:t>
            </a:r>
            <a:r>
              <a:rPr lang="en-US" dirty="0" smtClean="0">
                <a:solidFill>
                  <a:schemeClr val="accent2"/>
                </a:solidFill>
                <a:latin typeface="+mj-lt"/>
                <a:ea typeface="Arial Unicode MS"/>
                <a:cs typeface="Arial Unicode MS"/>
              </a:rPr>
              <a:t> c, or an input w such that g(w) </a:t>
            </a:r>
            <a:r>
              <a:rPr lang="en-US" dirty="0" smtClean="0">
                <a:solidFill>
                  <a:schemeClr val="accent2"/>
                </a:solidFill>
              </a:rPr>
              <a:t>≠ c(w) otherwise.</a:t>
            </a:r>
            <a:r>
              <a:rPr lang="en-US" dirty="0" smtClean="0">
                <a:solidFill>
                  <a:schemeClr val="accent2"/>
                </a:solidFill>
                <a:latin typeface="+mj-lt"/>
                <a:ea typeface="Arial Unicode MS"/>
                <a:cs typeface="Arial Unicode MS"/>
              </a:rPr>
              <a:t> 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2672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Membership Query oracle </a:t>
            </a:r>
            <a:r>
              <a:rPr lang="en-US" b="1" dirty="0" err="1" smtClean="0">
                <a:solidFill>
                  <a:schemeClr val="accent2"/>
                </a:solidFill>
              </a:rPr>
              <a:t>MQ</a:t>
            </a:r>
            <a:r>
              <a:rPr lang="en-US" b="1" baseline="30000" dirty="0" err="1" smtClean="0">
                <a:solidFill>
                  <a:schemeClr val="accent2"/>
                </a:solidFill>
              </a:rPr>
              <a:t>c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Given any x ∈ {0,1}</a:t>
            </a:r>
            <a:r>
              <a:rPr lang="en-US" baseline="30000" dirty="0" smtClean="0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, returns c(x).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5791200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*Important*: The learning algorithm is </a:t>
            </a:r>
            <a:r>
              <a:rPr lang="en-US" dirty="0" smtClean="0">
                <a:solidFill>
                  <a:srgbClr val="FF0000"/>
                </a:solidFill>
              </a:rPr>
              <a:t>deterministic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Previous Results (Exact Learning)</a:t>
            </a:r>
            <a:endParaRPr lang="en-US" sz="4000" dirty="0"/>
          </a:p>
        </p:txBody>
      </p:sp>
      <p:sp>
        <p:nvSpPr>
          <p:cNvPr id="3" name="Rounded Rectangle 2"/>
          <p:cNvSpPr/>
          <p:nvPr/>
        </p:nvSpPr>
        <p:spPr>
          <a:xfrm>
            <a:off x="381000" y="1447800"/>
            <a:ext cx="8305800" cy="1295400"/>
          </a:xfrm>
          <a:prstGeom prst="roundRect">
            <a:avLst/>
          </a:prstGeom>
          <a:solidFill>
            <a:srgbClr val="C6E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1219200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Theorem [</a:t>
            </a:r>
            <a:r>
              <a:rPr lang="en-US" sz="2000" b="1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Fortnow-Klivans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2006].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⊆ P/poly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be any concept class. If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there is an </a:t>
            </a:r>
            <a:r>
              <a:rPr lang="en-US" sz="2000" dirty="0" smtClean="0">
                <a:solidFill>
                  <a:srgbClr val="C0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efficient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exact learning algorithm for C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using membership and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equivalence queries, then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EXP</a:t>
            </a:r>
            <a:r>
              <a:rPr lang="en-US" sz="2000" baseline="30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NP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⊈ </a:t>
            </a:r>
            <a:r>
              <a:rPr lang="en-US" sz="2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C</a:t>
            </a:r>
            <a:r>
              <a:rPr lang="en-US" sz="2000" baseline="30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poly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.</a:t>
            </a:r>
            <a:endParaRPr lang="en-US" sz="2000" dirty="0"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048000"/>
            <a:ext cx="845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Techniques:</a:t>
            </a:r>
            <a:r>
              <a:rPr lang="en-US" dirty="0" smtClean="0"/>
              <a:t> Karp-Lipton collapses,  Permanent,  Toda’s Theorem, ideas from [</a:t>
            </a:r>
            <a:r>
              <a:rPr lang="en-US" dirty="0" err="1" smtClean="0"/>
              <a:t>Kabanets-Impagliazzo</a:t>
            </a:r>
            <a:r>
              <a:rPr lang="en-US" dirty="0" smtClean="0"/>
              <a:t> 2004], time hierarchy theorems. 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81000" y="4191000"/>
            <a:ext cx="8305800" cy="1066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4267200"/>
            <a:ext cx="8229600" cy="1219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Theorem [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Hitchcock-Harkins 2011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]. 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C ⊆ P/poly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be any concept class.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Under the same assumption (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efficient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learnability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), it follows that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EXP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Arial Unicode MS"/>
                <a:cs typeface="Arial Unicode MS"/>
              </a:rPr>
              <a:t>⊈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Arial Unicode MS"/>
                <a:cs typeface="Arial Unicode MS"/>
              </a:rPr>
              <a:t>C</a:t>
            </a:r>
            <a:r>
              <a:rPr kumimoji="0" lang="en-US" sz="20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Arial Unicode MS"/>
                <a:cs typeface="Arial Unicode MS"/>
              </a:rPr>
              <a:t>poly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/>
                <a:cs typeface="Arial Unicode MS"/>
              </a:rPr>
              <a:t>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55626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Techniques: </a:t>
            </a:r>
            <a:r>
              <a:rPr lang="en-US" dirty="0" smtClean="0"/>
              <a:t>betting games (a generalization of resource-bounded measure). </a:t>
            </a:r>
            <a:endParaRPr lang="en-US" dirty="0"/>
          </a:p>
        </p:txBody>
      </p:sp>
      <p:sp>
        <p:nvSpPr>
          <p:cNvPr id="13" name="Cloud Callout 12"/>
          <p:cNvSpPr/>
          <p:nvPr/>
        </p:nvSpPr>
        <p:spPr>
          <a:xfrm>
            <a:off x="3200400" y="2438400"/>
            <a:ext cx="3886200" cy="1600200"/>
          </a:xfrm>
          <a:prstGeom prst="cloudCallo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 need for NP oracle!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New Results (Exact Learning)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81000" y="1219200"/>
            <a:ext cx="8305800" cy="129540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1219200"/>
          </a:xfrm>
          <a:noFill/>
          <a:ln>
            <a:noFill/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Theorem 2.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C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be any concept class. Suppose there is an exact learning </a:t>
            </a:r>
          </a:p>
          <a:p>
            <a:pPr>
              <a:buNone/>
            </a:pP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algorithm for 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C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that makes 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&lt; 2</a:t>
            </a:r>
            <a:r>
              <a:rPr lang="en-US" sz="2000" baseline="30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membership and equivalence queries, and runs in </a:t>
            </a:r>
          </a:p>
          <a:p>
            <a:pPr>
              <a:buNone/>
            </a:pP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time 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T=T(n, s(n)) 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when learning concepts of size 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s(n)</a:t>
            </a:r>
            <a:r>
              <a:rPr lang="en-US" sz="2000" dirty="0" smtClean="0">
                <a:ea typeface="Arial Unicode MS" pitchFamily="34" charset="-128"/>
                <a:cs typeface="Arial Unicode MS" pitchFamily="34" charset="-128"/>
              </a:rPr>
              <a:t>. Then 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DTIME(T</a:t>
            </a:r>
            <a:r>
              <a:rPr lang="en-US" sz="2000" b="1" baseline="30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en-U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US" sz="2000" dirty="0" smtClean="0">
                <a:solidFill>
                  <a:schemeClr val="tx2"/>
                </a:solidFill>
                <a:ea typeface="Arial Unicode MS"/>
                <a:cs typeface="Arial Unicode MS"/>
              </a:rPr>
              <a:t>⊈ C</a:t>
            </a:r>
            <a:r>
              <a:rPr lang="en-US" sz="2000" baseline="30000" dirty="0" smtClean="0">
                <a:solidFill>
                  <a:schemeClr val="tx2"/>
                </a:solidFill>
                <a:ea typeface="Arial Unicode MS"/>
                <a:cs typeface="Arial Unicode MS"/>
              </a:rPr>
              <a:t>s(n)</a:t>
            </a:r>
            <a:r>
              <a:rPr lang="en-US" sz="2000" dirty="0" smtClean="0">
                <a:ea typeface="Arial Unicode MS"/>
                <a:cs typeface="Arial Unicode MS"/>
              </a:rPr>
              <a:t>.</a:t>
            </a:r>
            <a:endParaRPr lang="en-US" sz="2000" dirty="0" smtClean="0">
              <a:ea typeface="Arial Unicode MS" pitchFamily="34" charset="-128"/>
              <a:cs typeface="Arial Unicode MS" pitchFamily="34" charset="-128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81000" y="3048000"/>
            <a:ext cx="8305800" cy="1295400"/>
            <a:chOff x="381000" y="4114800"/>
            <a:chExt cx="8305800" cy="1295400"/>
          </a:xfrm>
        </p:grpSpPr>
        <p:sp>
          <p:nvSpPr>
            <p:cNvPr id="9" name="Rounded Rectangle 8"/>
            <p:cNvSpPr/>
            <p:nvPr/>
          </p:nvSpPr>
          <p:spPr>
            <a:xfrm>
              <a:off x="381000" y="4114800"/>
              <a:ext cx="8305800" cy="12954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Content Placeholder 2"/>
            <p:cNvSpPr txBox="1">
              <a:spLocks/>
            </p:cNvSpPr>
            <p:nvPr/>
          </p:nvSpPr>
          <p:spPr>
            <a:xfrm>
              <a:off x="457200" y="4191000"/>
              <a:ext cx="8229600" cy="1219200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9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j-lt"/>
                  <a:ea typeface="Arial Unicode MS" pitchFamily="34" charset="-128"/>
                  <a:cs typeface="Arial Unicode MS" pitchFamily="34" charset="-128"/>
                </a:rPr>
                <a:t>Corollary.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Let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C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be any concept class. If  there is an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efficient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exact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learning algorithm for C using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membership and equivalence queries, then 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Arial Unicode MS" pitchFamily="34" charset="-128"/>
                  <a:cs typeface="Arial Unicode MS" pitchFamily="34" charset="-128"/>
                </a:rPr>
                <a:t>DTIME(t(n))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Arial Unicode MS"/>
                  <a:cs typeface="Arial Unicode MS"/>
                </a:rPr>
                <a:t>⊈ </a:t>
              </a:r>
              <a:r>
                <a:rPr kumimoji="0" lang="en-US" sz="19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Arial Unicode MS"/>
                  <a:cs typeface="Arial Unicode MS"/>
                </a:rPr>
                <a:t>C</a:t>
              </a:r>
              <a:r>
                <a:rPr kumimoji="0" lang="en-US" sz="1900" b="0" i="0" u="none" strike="noStrike" kern="1200" cap="none" spc="0" normalizeH="0" baseline="30000" noProof="0" dirty="0" err="1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Arial Unicode MS"/>
                  <a:cs typeface="Arial Unicode MS"/>
                </a:rPr>
                <a:t>poly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Arial Unicode MS"/>
                  <a:cs typeface="Arial Unicode MS"/>
                </a:rPr>
                <a:t>, for any super-polynomial  function 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n-lt"/>
                  <a:ea typeface="Arial Unicode MS"/>
                  <a:cs typeface="Arial Unicode MS"/>
                </a:rPr>
                <a:t>t(n)</a:t>
              </a:r>
              <a:r>
                <a:rPr kumimoji="0" lang="en-US" sz="19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Arial Unicode MS"/>
                  <a:cs typeface="Arial Unicode MS"/>
                </a:rPr>
                <a:t>.</a:t>
              </a:r>
              <a:endParaRPr kumimoji="0" lang="en-US" sz="19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Arial Unicode MS" pitchFamily="34" charset="-128"/>
                <a:cs typeface="Arial Unicode MS" pitchFamily="34" charset="-128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4114800" y="25146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(proof uses a simple </a:t>
            </a:r>
            <a:r>
              <a:rPr lang="en-US" b="1" dirty="0" err="1" smtClean="0">
                <a:solidFill>
                  <a:srgbClr val="C00000"/>
                </a:solidFill>
              </a:rPr>
              <a:t>diagonalization</a:t>
            </a:r>
            <a:r>
              <a:rPr lang="en-US" b="1" dirty="0" smtClean="0">
                <a:solidFill>
                  <a:srgbClr val="C00000"/>
                </a:solidFill>
              </a:rPr>
              <a:t> argument!)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48006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Example: </a:t>
            </a:r>
            <a:r>
              <a:rPr lang="en-US" dirty="0" smtClean="0"/>
              <a:t>If we can </a:t>
            </a:r>
            <a:r>
              <a:rPr lang="en-US" dirty="0" smtClean="0">
                <a:solidFill>
                  <a:srgbClr val="FF0000"/>
                </a:solidFill>
              </a:rPr>
              <a:t>exact learn ACC circuits</a:t>
            </a:r>
            <a:r>
              <a:rPr lang="en-US" dirty="0" smtClean="0"/>
              <a:t> in time                                                    , where </a:t>
            </a:r>
            <a:r>
              <a:rPr lang="en-US" dirty="0" smtClean="0">
                <a:solidFill>
                  <a:schemeClr val="tx2"/>
                </a:solidFill>
              </a:rPr>
              <a:t>n</a:t>
            </a:r>
            <a:r>
              <a:rPr lang="en-US" dirty="0" smtClean="0"/>
              <a:t> is the number of inputs and </a:t>
            </a:r>
            <a:r>
              <a:rPr lang="en-US" dirty="0" smtClean="0">
                <a:solidFill>
                  <a:schemeClr val="tx2"/>
                </a:solidFill>
              </a:rPr>
              <a:t>m</a:t>
            </a:r>
            <a:r>
              <a:rPr lang="en-US" dirty="0" smtClean="0"/>
              <a:t> the number of gates, then </a:t>
            </a:r>
            <a:r>
              <a:rPr lang="en-US" dirty="0" smtClean="0">
                <a:solidFill>
                  <a:srgbClr val="FF0000"/>
                </a:solidFill>
              </a:rPr>
              <a:t>EXP</a:t>
            </a:r>
            <a:r>
              <a:rPr lang="en-US" dirty="0" smtClean="0">
                <a:solidFill>
                  <a:srgbClr val="FF0000"/>
                </a:solidFill>
                <a:ea typeface="Arial Unicode MS"/>
                <a:cs typeface="Arial Unicode MS"/>
              </a:rPr>
              <a:t> ⊈</a:t>
            </a:r>
            <a:r>
              <a:rPr lang="en-US" dirty="0" smtClean="0">
                <a:solidFill>
                  <a:srgbClr val="FF0000"/>
                </a:solidFill>
              </a:rPr>
              <a:t> ACC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4343400" y="4800600"/>
            <a:ext cx="4495800" cy="369332"/>
            <a:chOff x="609600" y="6096000"/>
            <a:chExt cx="4495800" cy="369332"/>
          </a:xfrm>
        </p:grpSpPr>
        <p:sp>
          <p:nvSpPr>
            <p:cNvPr id="15" name="TextBox 14"/>
            <p:cNvSpPr txBox="1"/>
            <p:nvPr>
              <p:custDataLst>
                <p:tags r:id="rId1"/>
              </p:custDataLst>
            </p:nvPr>
          </p:nvSpPr>
          <p:spPr>
            <a:xfrm>
              <a:off x="609600" y="6096000"/>
              <a:ext cx="449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pic>
          <p:nvPicPr>
            <p:cNvPr id="16" name="TextBox 11 tex" descr="TextBox 11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4" cstate="print"/>
            <a:stretch>
              <a:fillRect/>
            </a:stretch>
          </p:blipFill>
          <p:spPr>
            <a:xfrm>
              <a:off x="1485600" y="6109174"/>
              <a:ext cx="2743801" cy="342984"/>
            </a:xfrm>
            <a:prstGeom prst="rect">
              <a:avLst/>
            </a:prstGeom>
          </p:spPr>
        </p:pic>
      </p:grpSp>
      <p:sp>
        <p:nvSpPr>
          <p:cNvPr id="17" name="Cloud Callout 16"/>
          <p:cNvSpPr/>
          <p:nvPr/>
        </p:nvSpPr>
        <p:spPr>
          <a:xfrm>
            <a:off x="7162800" y="3581400"/>
            <a:ext cx="2667000" cy="1371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Williams’ result: </a:t>
            </a:r>
            <a:r>
              <a:rPr lang="en-US" dirty="0" smtClean="0">
                <a:solidFill>
                  <a:schemeClr val="bg1"/>
                </a:solidFill>
              </a:rPr>
              <a:t>NEXP</a:t>
            </a:r>
            <a:r>
              <a:rPr lang="en-US" dirty="0" smtClean="0">
                <a:solidFill>
                  <a:schemeClr val="bg1"/>
                </a:solidFill>
                <a:ea typeface="Arial Unicode MS"/>
                <a:cs typeface="Arial Unicode MS"/>
              </a:rPr>
              <a:t> ⊈</a:t>
            </a:r>
            <a:r>
              <a:rPr lang="en-US" dirty="0" smtClean="0">
                <a:solidFill>
                  <a:schemeClr val="bg1"/>
                </a:solidFill>
              </a:rPr>
              <a:t> ACC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81000" y="5562600"/>
            <a:ext cx="8305800" cy="990600"/>
          </a:xfrm>
          <a:prstGeom prst="roundRect">
            <a:avLst/>
          </a:prstGeom>
          <a:solidFill>
            <a:srgbClr val="C6E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563880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Corollary.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If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SIZE(n)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 is exact learnable using MQ and EQ in polynomial time,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then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P = BPP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Arial Unicode MS" pitchFamily="34" charset="-128"/>
                <a:cs typeface="Arial Unicode MS" pitchFamily="34" charset="-128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 animBg="1"/>
      <p:bldP spid="19" grpId="0" animBg="1"/>
      <p:bldP spid="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838200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00000"/>
                </a:solidFill>
              </a:rPr>
              <a:t>How to obtain better lower bounds?</a:t>
            </a:r>
            <a:endParaRPr lang="en-US" sz="2400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16002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Previous approach (PAC result):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Run learner, answer queries according to some hard function…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6670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tx2"/>
                </a:solidFill>
              </a:rPr>
              <a:t>Fortnow-Klivans</a:t>
            </a:r>
            <a:r>
              <a:rPr lang="en-US" dirty="0" smtClean="0">
                <a:solidFill>
                  <a:schemeClr val="tx2"/>
                </a:solidFill>
              </a:rPr>
              <a:t>’ proof for Exact Learning: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Similar approach, needs an NP oracle to provide answers to </a:t>
            </a:r>
            <a:r>
              <a:rPr lang="en-US" dirty="0" err="1" smtClean="0"/>
              <a:t>EQ</a:t>
            </a:r>
            <a:r>
              <a:rPr lang="en-US" b="1" baseline="30000" dirty="0" err="1" smtClean="0"/>
              <a:t>c</a:t>
            </a:r>
            <a:r>
              <a:rPr lang="en-US" dirty="0" smtClean="0"/>
              <a:t> oracle…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381000" y="3962400"/>
            <a:ext cx="8305800" cy="2107525"/>
            <a:chOff x="304800" y="3962400"/>
            <a:chExt cx="8305800" cy="2107525"/>
          </a:xfrm>
        </p:grpSpPr>
        <p:sp>
          <p:nvSpPr>
            <p:cNvPr id="18" name="Rounded Rectangle 17"/>
            <p:cNvSpPr/>
            <p:nvPr/>
          </p:nvSpPr>
          <p:spPr>
            <a:xfrm>
              <a:off x="304800" y="3962400"/>
              <a:ext cx="8305800" cy="1447800"/>
            </a:xfrm>
            <a:prstGeom prst="roundRect">
              <a:avLst/>
            </a:prstGeom>
            <a:solidFill>
              <a:srgbClr val="C6E6A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33400" y="4038600"/>
              <a:ext cx="78486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Our approach:</a:t>
              </a:r>
              <a:br>
                <a:rPr lang="en-US" b="1" dirty="0" smtClean="0"/>
              </a:br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dirty="0" smtClean="0"/>
                <a:t>Simulate learning algorithm for T steps. Don’t care much about the answers provided to the oracle queries, and construct a function </a:t>
              </a:r>
              <a:r>
                <a:rPr lang="en-US" dirty="0" smtClean="0">
                  <a:solidFill>
                    <a:srgbClr val="C00000"/>
                  </a:solidFill>
                </a:rPr>
                <a:t>based on these answers.</a:t>
              </a:r>
              <a:br>
                <a:rPr lang="en-US" dirty="0" smtClean="0">
                  <a:solidFill>
                    <a:srgbClr val="C00000"/>
                  </a:solidFill>
                </a:rPr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" y="304800"/>
            <a:ext cx="8305800" cy="2107525"/>
            <a:chOff x="304800" y="3962400"/>
            <a:chExt cx="8305800" cy="2107525"/>
          </a:xfrm>
        </p:grpSpPr>
        <p:sp>
          <p:nvSpPr>
            <p:cNvPr id="5" name="Rounded Rectangle 4"/>
            <p:cNvSpPr/>
            <p:nvPr/>
          </p:nvSpPr>
          <p:spPr>
            <a:xfrm>
              <a:off x="304800" y="3962400"/>
              <a:ext cx="8305800" cy="1447800"/>
            </a:xfrm>
            <a:prstGeom prst="roundRect">
              <a:avLst/>
            </a:prstGeom>
            <a:solidFill>
              <a:srgbClr val="C6E6A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400" y="4038600"/>
              <a:ext cx="78486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0000"/>
                  </a:solidFill>
                </a:rPr>
                <a:t>Our approach:</a:t>
              </a:r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b="1" dirty="0" smtClean="0"/>
                <a:t/>
              </a:r>
              <a:br>
                <a:rPr lang="en-US" b="1" dirty="0" smtClean="0"/>
              </a:br>
              <a:r>
                <a:rPr lang="en-US" b="1" dirty="0" smtClean="0"/>
                <a:t>Simulate learning algorithm for T steps. </a:t>
              </a:r>
              <a:r>
                <a:rPr lang="en-US" dirty="0" smtClean="0"/>
                <a:t>Don’t care much about the answers provided to the oracle queries, and </a:t>
              </a:r>
              <a:r>
                <a:rPr lang="en-US" b="1" dirty="0" smtClean="0"/>
                <a:t>construct a function based on these answers.</a:t>
              </a: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/>
              </a:r>
              <a:br>
                <a:rPr lang="en-US" dirty="0" smtClean="0"/>
              </a:br>
              <a:endParaRPr lang="en-US" dirty="0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362200" y="22860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What do we have?</a:t>
            </a:r>
            <a:r>
              <a:rPr lang="en-US" dirty="0" smtClean="0"/>
              <a:t> 	   Algorithm learns any f in C in T steps.</a:t>
            </a:r>
            <a:br>
              <a:rPr lang="en-US" dirty="0" smtClean="0"/>
            </a:br>
            <a:r>
              <a:rPr lang="en-US" dirty="0" smtClean="0">
                <a:solidFill>
                  <a:schemeClr val="tx2"/>
                </a:solidFill>
              </a:rPr>
              <a:t>What do we want?</a:t>
            </a:r>
            <a:r>
              <a:rPr lang="en-US" dirty="0" smtClean="0"/>
              <a:t>	   Construct a hard function not in C. 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>
            <a:off x="762000" y="1752600"/>
            <a:ext cx="457200" cy="167640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" y="3733800"/>
            <a:ext cx="8229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win-win</a:t>
            </a:r>
            <a:r>
              <a:rPr lang="en-US" dirty="0" smtClean="0"/>
              <a:t> situation: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-</a:t>
            </a:r>
            <a:r>
              <a:rPr lang="en-US" dirty="0" smtClean="0"/>
              <a:t> If our answers are *</a:t>
            </a:r>
            <a:r>
              <a:rPr lang="en-US" b="1" dirty="0" smtClean="0"/>
              <a:t>not*</a:t>
            </a:r>
            <a:r>
              <a:rPr lang="en-US" dirty="0" smtClean="0"/>
              <a:t> consistent with any f in C, we have a hard function for free.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-</a:t>
            </a:r>
            <a:r>
              <a:rPr lang="en-US" dirty="0" smtClean="0"/>
              <a:t> Otherwise, our answers during the simulation are consistent with some concept f in C. Learner </a:t>
            </a:r>
            <a:r>
              <a:rPr lang="en-US" b="1" dirty="0" smtClean="0"/>
              <a:t>exact</a:t>
            </a:r>
            <a:r>
              <a:rPr lang="en-US" dirty="0" smtClean="0"/>
              <a:t> learns f (in T steps). Find a </a:t>
            </a:r>
            <a:r>
              <a:rPr lang="en-US" b="1" dirty="0" smtClean="0"/>
              <a:t>new input z</a:t>
            </a:r>
            <a:r>
              <a:rPr lang="en-US" dirty="0" smtClean="0"/>
              <a:t> not queried by learner and </a:t>
            </a:r>
            <a:r>
              <a:rPr lang="en-US" b="1" dirty="0" smtClean="0"/>
              <a:t>negate f(z)</a:t>
            </a:r>
            <a:r>
              <a:rPr lang="en-US" dirty="0" smtClean="0"/>
              <a:t>, obtaining a function not in C.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Oval Callout 10"/>
          <p:cNvSpPr/>
          <p:nvPr/>
        </p:nvSpPr>
        <p:spPr>
          <a:xfrm>
            <a:off x="6781800" y="228600"/>
            <a:ext cx="1447800" cy="685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MQ, EQ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382000" cy="3429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000" b="1" dirty="0" smtClean="0">
                <a:cs typeface="Times New Roman" pitchFamily="18" charset="0"/>
              </a:rPr>
              <a:t>Hard problems in algorithm design </a:t>
            </a:r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(upper bounds)</a:t>
            </a:r>
            <a:r>
              <a:rPr lang="en-US" sz="2000" b="1" dirty="0" smtClean="0">
                <a:cs typeface="Times New Roman" pitchFamily="18" charset="0"/>
              </a:rPr>
              <a:t>: </a:t>
            </a:r>
          </a:p>
          <a:p>
            <a:pPr algn="just">
              <a:buNone/>
            </a:pPr>
            <a:endParaRPr lang="en-US" sz="2000" dirty="0" smtClean="0"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cs typeface="Times New Roman" pitchFamily="18" charset="0"/>
              </a:rPr>
              <a:t>Learn a class of functions C (Example: learn ACC circuits).</a:t>
            </a:r>
          </a:p>
          <a:p>
            <a:pPr algn="ctr">
              <a:buNone/>
            </a:pPr>
            <a:r>
              <a:rPr lang="en-US" sz="2000" dirty="0" smtClean="0">
                <a:cs typeface="Times New Roman" pitchFamily="18" charset="0"/>
              </a:rPr>
              <a:t>Check </a:t>
            </a:r>
            <a:r>
              <a:rPr lang="en-US" sz="2000" dirty="0" err="1" smtClean="0">
                <a:cs typeface="Times New Roman" pitchFamily="18" charset="0"/>
              </a:rPr>
              <a:t>satisfiability</a:t>
            </a:r>
            <a:r>
              <a:rPr lang="en-US" sz="2000" dirty="0" smtClean="0">
                <a:cs typeface="Times New Roman" pitchFamily="18" charset="0"/>
              </a:rPr>
              <a:t> of circuits in C (Solve ACC-SAT ).</a:t>
            </a:r>
          </a:p>
          <a:p>
            <a:pPr algn="just">
              <a:buNone/>
            </a:pPr>
            <a:endParaRPr lang="en-US" sz="2000" b="1" dirty="0" smtClean="0"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b="1" dirty="0" smtClean="0">
                <a:cs typeface="Times New Roman" pitchFamily="18" charset="0"/>
              </a:rPr>
              <a:t>Hard problem in complexity theory </a:t>
            </a:r>
            <a:r>
              <a:rPr lang="en-US" sz="2000" b="1" dirty="0" smtClean="0">
                <a:solidFill>
                  <a:srgbClr val="C00000"/>
                </a:solidFill>
                <a:cs typeface="Times New Roman" pitchFamily="18" charset="0"/>
              </a:rPr>
              <a:t>(lower bounds)</a:t>
            </a:r>
            <a:r>
              <a:rPr lang="en-US" sz="2000" b="1" dirty="0" smtClean="0"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en-US" sz="2000" dirty="0" smtClean="0">
                <a:cs typeface="Times New Roman" pitchFamily="18" charset="0"/>
              </a:rPr>
              <a:t>			</a:t>
            </a:r>
          </a:p>
          <a:p>
            <a:pPr algn="just">
              <a:buNone/>
            </a:pPr>
            <a:r>
              <a:rPr lang="en-US" sz="2000" dirty="0" smtClean="0">
                <a:cs typeface="Times New Roman" pitchFamily="18" charset="0"/>
              </a:rPr>
              <a:t>				Prove circuit lower bounds.</a:t>
            </a:r>
          </a:p>
          <a:p>
            <a:pPr algn="just">
              <a:buNone/>
            </a:pPr>
            <a:r>
              <a:rPr lang="en-US" sz="2000" dirty="0" smtClean="0">
                <a:cs typeface="Times New Roman" pitchFamily="18" charset="0"/>
              </a:rPr>
              <a:t>			    Example: find a function in EXP not in P/poly.</a:t>
            </a:r>
          </a:p>
          <a:p>
            <a:pPr algn="just">
              <a:buNone/>
            </a:pPr>
            <a:endParaRPr lang="en-US" sz="2000" dirty="0" smtClean="0">
              <a:cs typeface="Times New Roman" pitchFamily="18" charset="0"/>
            </a:endParaRP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Introduction and Motivation</a:t>
            </a:r>
            <a:endParaRPr lang="en-US" dirty="0">
              <a:solidFill>
                <a:srgbClr val="C00000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-304800" y="4953000"/>
            <a:ext cx="9067800" cy="1600200"/>
            <a:chOff x="-457200" y="3657600"/>
            <a:chExt cx="9067800" cy="1600200"/>
          </a:xfrm>
        </p:grpSpPr>
        <p:sp>
          <p:nvSpPr>
            <p:cNvPr id="27" name="Rounded Rectangle 26"/>
            <p:cNvSpPr/>
            <p:nvPr/>
          </p:nvSpPr>
          <p:spPr>
            <a:xfrm>
              <a:off x="304800" y="3657600"/>
              <a:ext cx="8305800" cy="16002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-457200" y="4038600"/>
              <a:ext cx="4191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Algorithm for hard </a:t>
              </a:r>
              <a:br>
                <a:rPr lang="en-US" dirty="0" smtClean="0"/>
              </a:br>
              <a:r>
                <a:rPr lang="en-US" dirty="0" smtClean="0"/>
                <a:t>computational problem </a:t>
              </a:r>
              <a:endParaRPr lang="en-US" dirty="0"/>
            </a:p>
          </p:txBody>
        </p:sp>
        <p:sp>
          <p:nvSpPr>
            <p:cNvPr id="30" name="Right Arrow 29"/>
            <p:cNvSpPr/>
            <p:nvPr/>
          </p:nvSpPr>
          <p:spPr>
            <a:xfrm>
              <a:off x="2971800" y="4191000"/>
              <a:ext cx="1295400" cy="3810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419600" y="3962400"/>
              <a:ext cx="39624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There exists </a:t>
              </a:r>
              <a:r>
                <a:rPr lang="en-US" dirty="0" smtClean="0">
                  <a:solidFill>
                    <a:srgbClr val="C00000"/>
                  </a:solidFill>
                </a:rPr>
                <a:t>explicit</a:t>
              </a:r>
              <a:r>
                <a:rPr lang="en-US" dirty="0" smtClean="0"/>
                <a:t> function f (i.e., f in P, EXP, NP, etc.) not contained in some </a:t>
              </a:r>
              <a:r>
                <a:rPr lang="en-US" dirty="0" smtClean="0">
                  <a:solidFill>
                    <a:srgbClr val="C00000"/>
                  </a:solidFill>
                </a:rPr>
                <a:t>non-uniform</a:t>
              </a:r>
              <a:r>
                <a:rPr lang="en-US" dirty="0" smtClean="0"/>
                <a:t> class (AC0, ACC, TC0,  etc).</a:t>
              </a:r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8382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solidFill>
                  <a:schemeClr val="tx2"/>
                </a:solidFill>
              </a:rPr>
              <a:t>Proof sketch: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9800" y="152400"/>
            <a:ext cx="2819400" cy="1676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C00000"/>
                </a:solidFill>
              </a:rPr>
              <a:t>THM 2: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Arial Unicode MS"/>
                <a:ea typeface="Arial Unicode MS"/>
                <a:cs typeface="Arial Unicode MS"/>
              </a:rPr>
              <a:t>∃ </a:t>
            </a:r>
            <a:r>
              <a:rPr lang="en-US" dirty="0" smtClean="0">
                <a:solidFill>
                  <a:schemeClr val="tx1"/>
                </a:solidFill>
              </a:rPr>
              <a:t>algorithm that learns any f ∈ C in time T (using </a:t>
            </a:r>
            <a:r>
              <a:rPr lang="en-US" dirty="0" err="1" smtClean="0">
                <a:solidFill>
                  <a:schemeClr val="tx1"/>
                </a:solidFill>
              </a:rPr>
              <a:t>MQ</a:t>
            </a:r>
            <a:r>
              <a:rPr lang="en-US" b="1" baseline="30000" dirty="0" err="1" smtClean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err="1" smtClean="0">
                <a:solidFill>
                  <a:schemeClr val="tx1"/>
                </a:solidFill>
              </a:rPr>
              <a:t>EQ</a:t>
            </a:r>
            <a:r>
              <a:rPr lang="en-US" b="1" baseline="30000" dirty="0" err="1" smtClean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), then 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DTIME(poly(T)) </a:t>
            </a:r>
            <a:r>
              <a:rPr lang="en-US" dirty="0" smtClean="0">
                <a:solidFill>
                  <a:schemeClr val="tx1"/>
                </a:solidFill>
                <a:latin typeface="Arial Unicode MS"/>
                <a:ea typeface="Arial Unicode MS"/>
                <a:cs typeface="Arial Unicode MS"/>
              </a:rPr>
              <a:t>⊈</a:t>
            </a:r>
            <a:r>
              <a:rPr lang="en-US" dirty="0" smtClean="0">
                <a:solidFill>
                  <a:schemeClr val="tx1"/>
                </a:solidFill>
              </a:rPr>
              <a:t> C.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685800"/>
            <a:ext cx="487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Suppose algorithm A learns any f ∈ C in time T.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construct algorithm B running in time poly(T) </a:t>
            </a:r>
            <a:br>
              <a:rPr lang="en-US" dirty="0" smtClean="0"/>
            </a:br>
            <a:r>
              <a:rPr lang="en-US" dirty="0" smtClean="0"/>
              <a:t>that computes a function g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∉</a:t>
            </a:r>
            <a:r>
              <a:rPr lang="en-US" dirty="0" smtClean="0"/>
              <a:t> C.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457200" y="2057400"/>
            <a:ext cx="8382000" cy="4600516"/>
            <a:chOff x="457200" y="2057400"/>
            <a:chExt cx="8382000" cy="4600516"/>
          </a:xfrm>
        </p:grpSpPr>
        <p:grpSp>
          <p:nvGrpSpPr>
            <p:cNvPr id="17" name="Group 16"/>
            <p:cNvGrpSpPr/>
            <p:nvPr/>
          </p:nvGrpSpPr>
          <p:grpSpPr>
            <a:xfrm>
              <a:off x="457200" y="2057400"/>
              <a:ext cx="8382000" cy="4600516"/>
              <a:chOff x="381000" y="2438400"/>
              <a:chExt cx="8382000" cy="4600516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81000" y="2438400"/>
                <a:ext cx="8382000" cy="4600516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457200" y="2514601"/>
                <a:ext cx="8001000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Input:</a:t>
                </a:r>
                <a:r>
                  <a:rPr lang="en-US" dirty="0" smtClean="0"/>
                  <a:t> x in {0,1}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.</a:t>
                </a:r>
                <a:br>
                  <a:rPr lang="en-US" dirty="0" smtClean="0"/>
                </a:br>
                <a:r>
                  <a:rPr lang="en-US" b="1" dirty="0" smtClean="0"/>
                  <a:t>(B initially ignores its input x)</a:t>
                </a:r>
              </a:p>
              <a:p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Set S :=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∅</a:t>
                </a:r>
                <a:r>
                  <a:rPr lang="en-US" dirty="0" smtClean="0"/>
                  <a:t>,   g: S </a:t>
                </a:r>
                <a:r>
                  <a:rPr lang="en-US" dirty="0" smtClean="0">
                    <a:sym typeface="Wingdings" pitchFamily="2" charset="2"/>
                  </a:rPr>
                  <a:t>-&gt; {0,1} always   (where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  <a:sym typeface="Wingdings" pitchFamily="2" charset="2"/>
                  </a:rPr>
                  <a:t>⊆</a:t>
                </a:r>
                <a:r>
                  <a:rPr lang="en-US" dirty="0" smtClean="0">
                    <a:sym typeface="Wingdings" pitchFamily="2" charset="2"/>
                  </a:rPr>
                  <a:t> {0,1}</a:t>
                </a:r>
                <a:r>
                  <a:rPr lang="en-US" b="1" baseline="30000" dirty="0" smtClean="0">
                    <a:sym typeface="Wingdings" pitchFamily="2" charset="2"/>
                  </a:rPr>
                  <a:t>n</a:t>
                </a:r>
                <a:r>
                  <a:rPr lang="en-US" dirty="0" smtClean="0">
                    <a:sym typeface="Wingdings" pitchFamily="2" charset="2"/>
                  </a:rPr>
                  <a:t>)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b="1" dirty="0" smtClean="0"/>
                  <a:t>Simulate learning algorithm A for T steps.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If A invokes MQ(w) on some string w: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	answer g(w) if w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∈ </a:t>
                </a:r>
                <a:r>
                  <a:rPr lang="en-US" dirty="0" smtClean="0"/>
                  <a:t>S, </a:t>
                </a:r>
              </a:p>
              <a:p>
                <a:r>
                  <a:rPr lang="en-US" dirty="0" smtClean="0"/>
                  <a:t>		answer 1 otherwise; set S :=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∪</a:t>
                </a:r>
                <a:r>
                  <a:rPr lang="en-US" dirty="0" smtClean="0"/>
                  <a:t> {w};  g(w)=1.</a:t>
                </a:r>
                <a:br>
                  <a:rPr lang="en-US" dirty="0" smtClean="0"/>
                </a:br>
                <a:r>
                  <a:rPr lang="en-US" dirty="0" smtClean="0"/>
                  <a:t>	</a:t>
                </a:r>
                <a:r>
                  <a:rPr lang="en-US" dirty="0" smtClean="0">
                    <a:solidFill>
                      <a:schemeClr val="tx2"/>
                    </a:solidFill>
                    <a:latin typeface="+mj-lt"/>
                  </a:rPr>
                  <a:t>If A invokes EQ(</a:t>
                </a:r>
                <a:r>
                  <a:rPr lang="el-GR" dirty="0" smtClean="0">
                    <a:solidFill>
                      <a:schemeClr val="tx2"/>
                    </a:solidFill>
                    <a:latin typeface="+mj-lt"/>
                    <a:ea typeface="Arial Unicode MS"/>
                    <a:cs typeface="Arial Unicode MS"/>
                  </a:rPr>
                  <a:t>θ</a:t>
                </a:r>
                <a:r>
                  <a:rPr lang="en-US" dirty="0" smtClean="0">
                    <a:solidFill>
                      <a:schemeClr val="tx2"/>
                    </a:solidFill>
                    <a:latin typeface="+mj-lt"/>
                    <a:ea typeface="Arial Unicode MS"/>
                    <a:cs typeface="Arial Unicode MS"/>
                  </a:rPr>
                  <a:t>) for some function </a:t>
                </a:r>
                <a:r>
                  <a:rPr lang="el-GR" dirty="0" smtClean="0">
                    <a:solidFill>
                      <a:schemeClr val="tx2"/>
                    </a:solidFill>
                    <a:ea typeface="Arial Unicode MS"/>
                    <a:cs typeface="Arial Unicode MS"/>
                  </a:rPr>
                  <a:t>θ</a:t>
                </a:r>
                <a:r>
                  <a:rPr lang="en-US" dirty="0" smtClean="0">
                    <a:solidFill>
                      <a:schemeClr val="tx2"/>
                    </a:solidFill>
                    <a:ea typeface="Arial Unicode MS"/>
                    <a:cs typeface="Arial Unicode MS"/>
                  </a:rPr>
                  <a:t>:</a:t>
                </a:r>
              </a:p>
              <a:p>
                <a:r>
                  <a:rPr lang="en-US" dirty="0" smtClean="0">
                    <a:ea typeface="Arial Unicode MS"/>
                    <a:cs typeface="Arial Unicode MS"/>
                  </a:rPr>
                  <a:t>		find first string w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∉ </a:t>
                </a:r>
                <a:r>
                  <a:rPr lang="en-US" dirty="0" smtClean="0">
                    <a:ea typeface="Arial Unicode MS"/>
                    <a:cs typeface="Arial Unicode MS"/>
                  </a:rPr>
                  <a:t>S; set S :=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∪</a:t>
                </a:r>
                <a:r>
                  <a:rPr lang="en-US" dirty="0" smtClean="0"/>
                  <a:t> {w}; g(w) = 1 – </a:t>
                </a:r>
                <a:r>
                  <a:rPr lang="el-GR" dirty="0" smtClean="0">
                    <a:ea typeface="Arial Unicode MS"/>
                    <a:cs typeface="Arial Unicode MS"/>
                  </a:rPr>
                  <a:t>θ</a:t>
                </a:r>
                <a:r>
                  <a:rPr lang="en-US" dirty="0" smtClean="0">
                    <a:ea typeface="Arial Unicode MS"/>
                    <a:cs typeface="Arial Unicode MS"/>
                  </a:rPr>
                  <a:t>(w). 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	answer “no” with counter-example w.</a:t>
                </a:r>
                <a:br>
                  <a:rPr lang="en-US" dirty="0" smtClean="0"/>
                </a:br>
                <a:r>
                  <a:rPr lang="en-US" b="1" dirty="0" smtClean="0"/>
                  <a:t>Finish simulation.</a:t>
                </a:r>
                <a:br>
                  <a:rPr lang="en-US" b="1" dirty="0" smtClean="0"/>
                </a:br>
                <a:r>
                  <a:rPr lang="en-US" b="1" dirty="0" smtClean="0"/>
                  <a:t>[</a:t>
                </a:r>
                <a:r>
                  <a:rPr lang="en-US" b="1" dirty="0" err="1" smtClean="0"/>
                  <a:t>Diagonalization</a:t>
                </a:r>
                <a:r>
                  <a:rPr lang="en-US" b="1" dirty="0" smtClean="0"/>
                  <a:t>] 	</a:t>
                </a:r>
                <a:r>
                  <a:rPr lang="en-US" dirty="0" smtClean="0"/>
                  <a:t>If learner outputs hypothesis </a:t>
                </a:r>
                <a:r>
                  <a:rPr lang="en-US" b="1" dirty="0" smtClean="0"/>
                  <a:t>h</a:t>
                </a:r>
                <a:r>
                  <a:rPr lang="en-US" dirty="0" smtClean="0"/>
                  <a:t>, find first </a:t>
                </a:r>
                <a:r>
                  <a:rPr lang="en-US" dirty="0" smtClean="0">
                    <a:ea typeface="Arial Unicode MS"/>
                    <a:cs typeface="Arial Unicode MS"/>
                  </a:rPr>
                  <a:t>z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∉ </a:t>
                </a:r>
                <a:r>
                  <a:rPr lang="en-US" dirty="0" smtClean="0">
                    <a:ea typeface="Arial Unicode MS"/>
                    <a:cs typeface="Arial Unicode MS"/>
                  </a:rPr>
                  <a:t>S. </a:t>
                </a:r>
              </a:p>
              <a:p>
                <a:r>
                  <a:rPr lang="en-US" dirty="0" smtClean="0">
                    <a:ea typeface="Arial Unicode MS"/>
                    <a:cs typeface="Arial Unicode MS"/>
                  </a:rPr>
                  <a:t>		Set S :=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∪</a:t>
                </a:r>
                <a:r>
                  <a:rPr lang="en-US" dirty="0" smtClean="0"/>
                  <a:t> {z} and </a:t>
                </a:r>
                <a:r>
                  <a:rPr lang="en-US" dirty="0" smtClean="0">
                    <a:ea typeface="Arial Unicode MS"/>
                    <a:cs typeface="Arial Unicode MS"/>
                  </a:rPr>
                  <a:t>g(z) = 1 – h(z).</a:t>
                </a:r>
                <a:br>
                  <a:rPr lang="en-US" dirty="0" smtClean="0">
                    <a:ea typeface="Arial Unicode MS"/>
                    <a:cs typeface="Arial Unicode MS"/>
                  </a:rPr>
                </a:br>
                <a:r>
                  <a:rPr lang="en-US" dirty="0" smtClean="0">
                    <a:ea typeface="Arial Unicode MS"/>
                    <a:cs typeface="Arial Unicode MS"/>
                  </a:rPr>
                  <a:t/>
                </a:r>
                <a:br>
                  <a:rPr lang="en-US" dirty="0" smtClean="0">
                    <a:ea typeface="Arial Unicode MS"/>
                    <a:cs typeface="Arial Unicode MS"/>
                  </a:rPr>
                </a:br>
                <a:r>
                  <a:rPr lang="en-US" b="1" dirty="0" smtClean="0">
                    <a:ea typeface="Arial Unicode MS"/>
                    <a:cs typeface="Arial Unicode MS"/>
                  </a:rPr>
                  <a:t>Outputs g(x)  if  </a:t>
                </a:r>
                <a:r>
                  <a:rPr lang="en-US" b="1" dirty="0" smtClean="0"/>
                  <a:t>x </a:t>
                </a:r>
                <a:r>
                  <a:rPr lang="en-US" b="1" dirty="0" smtClean="0">
                    <a:latin typeface="Arial Unicode MS"/>
                    <a:ea typeface="Arial Unicode MS"/>
                    <a:cs typeface="Arial Unicode MS"/>
                  </a:rPr>
                  <a:t>∈ </a:t>
                </a:r>
                <a:r>
                  <a:rPr lang="en-US" b="1" dirty="0" smtClean="0"/>
                  <a:t>S,  otherwise outputs 1.</a:t>
                </a:r>
                <a:endParaRPr lang="en-US" b="1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315200" y="2438400"/>
                <a:ext cx="1447800" cy="381000"/>
              </a:xfrm>
              <a:prstGeom prst="rect">
                <a:avLst/>
              </a:prstGeom>
              <a:solidFill>
                <a:srgbClr val="0033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Algorithm B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457200" y="2895600"/>
              <a:ext cx="838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57200" y="6172200"/>
              <a:ext cx="838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81000" y="381000"/>
            <a:ext cx="8382000" cy="4600516"/>
            <a:chOff x="457200" y="2057400"/>
            <a:chExt cx="8382000" cy="4600516"/>
          </a:xfrm>
        </p:grpSpPr>
        <p:grpSp>
          <p:nvGrpSpPr>
            <p:cNvPr id="12" name="Group 16"/>
            <p:cNvGrpSpPr/>
            <p:nvPr/>
          </p:nvGrpSpPr>
          <p:grpSpPr>
            <a:xfrm>
              <a:off x="457200" y="2057400"/>
              <a:ext cx="8382000" cy="4600516"/>
              <a:chOff x="381000" y="2438400"/>
              <a:chExt cx="8382000" cy="460051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81000" y="2438400"/>
                <a:ext cx="8382000" cy="4600516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457200" y="2514601"/>
                <a:ext cx="8001000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Input:</a:t>
                </a:r>
                <a:r>
                  <a:rPr lang="en-US" dirty="0" smtClean="0"/>
                  <a:t> x in {0,1}</a:t>
                </a:r>
                <a:r>
                  <a:rPr lang="en-US" baseline="30000" dirty="0" smtClean="0"/>
                  <a:t>n</a:t>
                </a:r>
                <a:r>
                  <a:rPr lang="en-US" dirty="0" smtClean="0"/>
                  <a:t>.</a:t>
                </a:r>
                <a:br>
                  <a:rPr lang="en-US" dirty="0" smtClean="0"/>
                </a:br>
                <a:r>
                  <a:rPr lang="en-US" b="1" dirty="0" smtClean="0"/>
                  <a:t>(B initially ignores its input x)</a:t>
                </a:r>
              </a:p>
              <a:p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Set S :=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∅</a:t>
                </a:r>
                <a:r>
                  <a:rPr lang="en-US" dirty="0" smtClean="0"/>
                  <a:t>,   g: S </a:t>
                </a:r>
                <a:r>
                  <a:rPr lang="en-US" dirty="0" smtClean="0">
                    <a:sym typeface="Wingdings" pitchFamily="2" charset="2"/>
                  </a:rPr>
                  <a:t>-&gt; {0,1} always   (where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  <a:sym typeface="Wingdings" pitchFamily="2" charset="2"/>
                  </a:rPr>
                  <a:t>⊆</a:t>
                </a:r>
                <a:r>
                  <a:rPr lang="en-US" dirty="0" smtClean="0">
                    <a:sym typeface="Wingdings" pitchFamily="2" charset="2"/>
                  </a:rPr>
                  <a:t> {0,1}</a:t>
                </a:r>
                <a:r>
                  <a:rPr lang="en-US" b="1" baseline="30000" dirty="0" smtClean="0">
                    <a:sym typeface="Wingdings" pitchFamily="2" charset="2"/>
                  </a:rPr>
                  <a:t>n</a:t>
                </a:r>
                <a:r>
                  <a:rPr lang="en-US" dirty="0" smtClean="0">
                    <a:sym typeface="Wingdings" pitchFamily="2" charset="2"/>
                  </a:rPr>
                  <a:t>)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b="1" dirty="0" smtClean="0"/>
                  <a:t>Simulate learning algorithm A with input n for T steps.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</a:t>
                </a:r>
                <a:r>
                  <a:rPr lang="en-US" dirty="0" smtClean="0">
                    <a:solidFill>
                      <a:schemeClr val="tx2"/>
                    </a:solidFill>
                  </a:rPr>
                  <a:t>If A invokes MQ(w) on some string w: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	answer g(w) if w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∈ </a:t>
                </a:r>
                <a:r>
                  <a:rPr lang="en-US" dirty="0" smtClean="0"/>
                  <a:t>S, </a:t>
                </a:r>
              </a:p>
              <a:p>
                <a:r>
                  <a:rPr lang="en-US" dirty="0" smtClean="0"/>
                  <a:t>		answer 1 otherwise; set S :=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∪</a:t>
                </a:r>
                <a:r>
                  <a:rPr lang="en-US" dirty="0" smtClean="0"/>
                  <a:t> {w};  g(w)=1.</a:t>
                </a:r>
                <a:br>
                  <a:rPr lang="en-US" dirty="0" smtClean="0"/>
                </a:br>
                <a:r>
                  <a:rPr lang="en-US" dirty="0" smtClean="0"/>
                  <a:t>	</a:t>
                </a:r>
                <a:r>
                  <a:rPr lang="en-US" dirty="0" smtClean="0">
                    <a:solidFill>
                      <a:schemeClr val="tx2"/>
                    </a:solidFill>
                    <a:latin typeface="+mj-lt"/>
                  </a:rPr>
                  <a:t>If A invokes EQ(</a:t>
                </a:r>
                <a:r>
                  <a:rPr lang="el-GR" dirty="0" smtClean="0">
                    <a:solidFill>
                      <a:schemeClr val="tx2"/>
                    </a:solidFill>
                    <a:latin typeface="+mj-lt"/>
                    <a:ea typeface="Arial Unicode MS"/>
                    <a:cs typeface="Arial Unicode MS"/>
                  </a:rPr>
                  <a:t>θ</a:t>
                </a:r>
                <a:r>
                  <a:rPr lang="en-US" dirty="0" smtClean="0">
                    <a:solidFill>
                      <a:schemeClr val="tx2"/>
                    </a:solidFill>
                    <a:latin typeface="+mj-lt"/>
                    <a:ea typeface="Arial Unicode MS"/>
                    <a:cs typeface="Arial Unicode MS"/>
                  </a:rPr>
                  <a:t>) for some function </a:t>
                </a:r>
                <a:r>
                  <a:rPr lang="el-GR" dirty="0" smtClean="0">
                    <a:solidFill>
                      <a:schemeClr val="tx2"/>
                    </a:solidFill>
                    <a:ea typeface="Arial Unicode MS"/>
                    <a:cs typeface="Arial Unicode MS"/>
                  </a:rPr>
                  <a:t>θ</a:t>
                </a:r>
                <a:r>
                  <a:rPr lang="en-US" dirty="0" smtClean="0">
                    <a:solidFill>
                      <a:schemeClr val="tx2"/>
                    </a:solidFill>
                    <a:ea typeface="Arial Unicode MS"/>
                    <a:cs typeface="Arial Unicode MS"/>
                  </a:rPr>
                  <a:t>:</a:t>
                </a:r>
              </a:p>
              <a:p>
                <a:r>
                  <a:rPr lang="en-US" dirty="0" smtClean="0">
                    <a:ea typeface="Arial Unicode MS"/>
                    <a:cs typeface="Arial Unicode MS"/>
                  </a:rPr>
                  <a:t>		find first string w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∉ </a:t>
                </a:r>
                <a:r>
                  <a:rPr lang="en-US" dirty="0" smtClean="0">
                    <a:ea typeface="Arial Unicode MS"/>
                    <a:cs typeface="Arial Unicode MS"/>
                  </a:rPr>
                  <a:t>S; set S :=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∪</a:t>
                </a:r>
                <a:r>
                  <a:rPr lang="en-US" dirty="0" smtClean="0"/>
                  <a:t> {w}; g(w) = 1 – </a:t>
                </a:r>
                <a:r>
                  <a:rPr lang="el-GR" dirty="0" smtClean="0">
                    <a:ea typeface="Arial Unicode MS"/>
                    <a:cs typeface="Arial Unicode MS"/>
                  </a:rPr>
                  <a:t>θ</a:t>
                </a:r>
                <a:r>
                  <a:rPr lang="en-US" dirty="0" smtClean="0">
                    <a:ea typeface="Arial Unicode MS"/>
                    <a:cs typeface="Arial Unicode MS"/>
                  </a:rPr>
                  <a:t>(w). 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		answer “no” with counter-example w.</a:t>
                </a:r>
                <a:br>
                  <a:rPr lang="en-US" dirty="0" smtClean="0"/>
                </a:br>
                <a:r>
                  <a:rPr lang="en-US" b="1" dirty="0" smtClean="0"/>
                  <a:t>Finish simulation.</a:t>
                </a:r>
                <a:br>
                  <a:rPr lang="en-US" b="1" dirty="0" smtClean="0"/>
                </a:br>
                <a:r>
                  <a:rPr lang="en-US" b="1" dirty="0" smtClean="0"/>
                  <a:t>[</a:t>
                </a:r>
                <a:r>
                  <a:rPr lang="en-US" b="1" dirty="0" err="1" smtClean="0"/>
                  <a:t>Diagonalization</a:t>
                </a:r>
                <a:r>
                  <a:rPr lang="en-US" b="1" dirty="0" smtClean="0"/>
                  <a:t>] 	</a:t>
                </a:r>
                <a:r>
                  <a:rPr lang="en-US" dirty="0" smtClean="0"/>
                  <a:t>If learner outputs h, find first </a:t>
                </a:r>
                <a:r>
                  <a:rPr lang="en-US" dirty="0" smtClean="0">
                    <a:ea typeface="Arial Unicode MS"/>
                    <a:cs typeface="Arial Unicode MS"/>
                  </a:rPr>
                  <a:t>z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∉ </a:t>
                </a:r>
                <a:r>
                  <a:rPr lang="en-US" dirty="0" smtClean="0">
                    <a:ea typeface="Arial Unicode MS"/>
                    <a:cs typeface="Arial Unicode MS"/>
                  </a:rPr>
                  <a:t>S. </a:t>
                </a:r>
              </a:p>
              <a:p>
                <a:r>
                  <a:rPr lang="en-US" dirty="0" smtClean="0">
                    <a:ea typeface="Arial Unicode MS"/>
                    <a:cs typeface="Arial Unicode MS"/>
                  </a:rPr>
                  <a:t>		Set S := S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∪</a:t>
                </a:r>
                <a:r>
                  <a:rPr lang="en-US" dirty="0" smtClean="0"/>
                  <a:t> {z} and </a:t>
                </a:r>
                <a:r>
                  <a:rPr lang="en-US" dirty="0" smtClean="0">
                    <a:ea typeface="Arial Unicode MS"/>
                    <a:cs typeface="Arial Unicode MS"/>
                  </a:rPr>
                  <a:t>g(z) = 1 – h(z).</a:t>
                </a:r>
                <a:br>
                  <a:rPr lang="en-US" dirty="0" smtClean="0">
                    <a:ea typeface="Arial Unicode MS"/>
                    <a:cs typeface="Arial Unicode MS"/>
                  </a:rPr>
                </a:br>
                <a:r>
                  <a:rPr lang="en-US" dirty="0" smtClean="0">
                    <a:ea typeface="Arial Unicode MS"/>
                    <a:cs typeface="Arial Unicode MS"/>
                  </a:rPr>
                  <a:t/>
                </a:r>
                <a:br>
                  <a:rPr lang="en-US" dirty="0" smtClean="0">
                    <a:ea typeface="Arial Unicode MS"/>
                    <a:cs typeface="Arial Unicode MS"/>
                  </a:rPr>
                </a:br>
                <a:r>
                  <a:rPr lang="en-US" b="1" dirty="0" smtClean="0">
                    <a:ea typeface="Arial Unicode MS"/>
                    <a:cs typeface="Arial Unicode MS"/>
                  </a:rPr>
                  <a:t>Output g(x)  if  </a:t>
                </a:r>
                <a:r>
                  <a:rPr lang="en-US" b="1" dirty="0" smtClean="0"/>
                  <a:t>x </a:t>
                </a:r>
                <a:r>
                  <a:rPr lang="en-US" b="1" dirty="0" smtClean="0">
                    <a:latin typeface="Arial Unicode MS"/>
                    <a:ea typeface="Arial Unicode MS"/>
                    <a:cs typeface="Arial Unicode MS"/>
                  </a:rPr>
                  <a:t>∈ </a:t>
                </a:r>
                <a:r>
                  <a:rPr lang="en-US" b="1" dirty="0" smtClean="0"/>
                  <a:t>S,  otherwise output 1.</a:t>
                </a:r>
                <a:endParaRPr lang="en-US" b="1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315200" y="2438400"/>
                <a:ext cx="1447800" cy="381000"/>
              </a:xfrm>
              <a:prstGeom prst="rect">
                <a:avLst/>
              </a:prstGeom>
              <a:solidFill>
                <a:srgbClr val="003300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chemeClr val="bg1"/>
                    </a:solidFill>
                  </a:rPr>
                  <a:t>Algorithm B</a:t>
                </a:r>
                <a:endParaRPr lang="en-US" b="1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3" name="Straight Connector 12"/>
            <p:cNvCxnSpPr/>
            <p:nvPr/>
          </p:nvCxnSpPr>
          <p:spPr>
            <a:xfrm>
              <a:off x="457200" y="2895600"/>
              <a:ext cx="838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457200" y="6172200"/>
              <a:ext cx="838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Box 17"/>
          <p:cNvSpPr txBox="1"/>
          <p:nvPr/>
        </p:nvSpPr>
        <p:spPr>
          <a:xfrm>
            <a:off x="304800" y="51816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Fact 1. </a:t>
            </a:r>
            <a:r>
              <a:rPr lang="en-US" dirty="0" smtClean="0"/>
              <a:t>Algorithm B runs in time poly(T).</a:t>
            </a:r>
            <a:endParaRPr 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4800" y="594360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Fact 3. </a:t>
            </a:r>
            <a:r>
              <a:rPr lang="en-US" dirty="0" smtClean="0"/>
              <a:t>No function f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∈ </a:t>
            </a:r>
            <a:r>
              <a:rPr lang="en-US" dirty="0" smtClean="0"/>
              <a:t>C is consistent with g over 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smtClean="0">
                <a:latin typeface="Arial Unicode MS"/>
                <a:ea typeface="Arial Unicode MS"/>
                <a:cs typeface="Arial Unicode MS"/>
                <a:sym typeface="Wingdings" pitchFamily="2" charset="2"/>
              </a:rPr>
              <a:t>⊆</a:t>
            </a:r>
            <a:r>
              <a:rPr lang="en-US" dirty="0" smtClean="0">
                <a:sym typeface="Wingdings" pitchFamily="2" charset="2"/>
              </a:rPr>
              <a:t> {0,1}</a:t>
            </a:r>
            <a:r>
              <a:rPr lang="en-US" b="1" baseline="30000" dirty="0" smtClean="0">
                <a:sym typeface="Wingdings" pitchFamily="2" charset="2"/>
              </a:rPr>
              <a:t>n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	                  (therefore g</a:t>
            </a:r>
            <a:r>
              <a:rPr lang="en-US" dirty="0" smtClean="0">
                <a:ea typeface="Arial Unicode MS"/>
                <a:cs typeface="Arial Unicode MS"/>
              </a:rPr>
              <a:t>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∉ </a:t>
            </a:r>
            <a:r>
              <a:rPr lang="en-US" dirty="0" smtClean="0"/>
              <a:t>C, and Algorithm B computes a hard function).       </a:t>
            </a:r>
            <a:r>
              <a:rPr lang="en-US" b="1" dirty="0" smtClean="0"/>
              <a:t>QED.  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304800" y="55626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Fact 2. </a:t>
            </a:r>
            <a:r>
              <a:rPr lang="en-US" dirty="0" smtClean="0"/>
              <a:t>Function g does not depend on the actual input x (it does depend on n = |x|)</a:t>
            </a:r>
            <a:endParaRPr lang="en-US" b="1" dirty="0"/>
          </a:p>
        </p:txBody>
      </p:sp>
      <p:sp>
        <p:nvSpPr>
          <p:cNvPr id="22" name="Rectangle 21"/>
          <p:cNvSpPr/>
          <p:nvPr/>
        </p:nvSpPr>
        <p:spPr>
          <a:xfrm>
            <a:off x="8458200" y="1219200"/>
            <a:ext cx="304800" cy="3276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8458200" y="4648200"/>
            <a:ext cx="228600" cy="12192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loud Callout 26"/>
          <p:cNvSpPr/>
          <p:nvPr/>
        </p:nvSpPr>
        <p:spPr>
          <a:xfrm>
            <a:off x="1295400" y="1219200"/>
            <a:ext cx="7010400" cy="4114800"/>
          </a:xfrm>
          <a:prstGeom prst="cloudCallo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Remember </a:t>
            </a:r>
            <a:r>
              <a:rPr lang="en-US" dirty="0" smtClean="0">
                <a:solidFill>
                  <a:srgbClr val="FFFF00"/>
                </a:solidFill>
              </a:rPr>
              <a:t>win-win</a:t>
            </a:r>
            <a:r>
              <a:rPr lang="en-US" dirty="0" smtClean="0"/>
              <a:t> situation: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 either there is no f in C consistent with our answers (encoded by g); </a:t>
            </a:r>
            <a:r>
              <a:rPr lang="en-US" dirty="0" smtClean="0">
                <a:solidFill>
                  <a:srgbClr val="FFFF00"/>
                </a:solidFill>
              </a:rPr>
              <a:t>Done!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-  g = f (over S), f in C.  Each query increases S by at most 1. Learner asks &lt; 2</a:t>
            </a:r>
            <a:r>
              <a:rPr lang="en-US" b="1" baseline="30000" dirty="0" smtClean="0"/>
              <a:t>n</a:t>
            </a:r>
            <a:r>
              <a:rPr lang="en-US" dirty="0" smtClean="0"/>
              <a:t> queries. New point z (</a:t>
            </a:r>
            <a:r>
              <a:rPr lang="en-US" dirty="0" err="1" smtClean="0"/>
              <a:t>diagonalization</a:t>
            </a:r>
            <a:r>
              <a:rPr lang="en-US" dirty="0" smtClean="0"/>
              <a:t>) always exists. Learner cannot learn g, so g is not in C. </a:t>
            </a:r>
            <a:r>
              <a:rPr lang="en-US" dirty="0" smtClean="0">
                <a:solidFill>
                  <a:srgbClr val="FFFF00"/>
                </a:solidFill>
              </a:rPr>
              <a:t>Done!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Review: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Learning from </a:t>
            </a:r>
            <a:r>
              <a:rPr lang="en-US" sz="2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orrelational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Statistical Queries (CSQ Learning)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1676400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convenience, we consider Boolean functions mapping </a:t>
            </a:r>
            <a:r>
              <a:rPr lang="en-US" b="1" dirty="0" smtClean="0"/>
              <a:t>{-1,1}</a:t>
            </a:r>
            <a:r>
              <a:rPr lang="en-US" b="1" baseline="30000" dirty="0" smtClean="0"/>
              <a:t>n</a:t>
            </a:r>
            <a:r>
              <a:rPr lang="en-US" b="1" dirty="0" smtClean="0"/>
              <a:t> -&gt; {-1,1}.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2098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functions </a:t>
            </a:r>
            <a:r>
              <a:rPr lang="en-US" dirty="0" err="1" smtClean="0"/>
              <a:t>f,g</a:t>
            </a:r>
            <a:r>
              <a:rPr lang="en-US" dirty="0" smtClean="0"/>
              <a:t>: {-1,1}</a:t>
            </a:r>
            <a:r>
              <a:rPr lang="en-US" b="1" baseline="30000" dirty="0" smtClean="0"/>
              <a:t>n</a:t>
            </a:r>
            <a:r>
              <a:rPr lang="en-US" dirty="0" smtClean="0"/>
              <a:t> -&gt; {-1,1}, we let  </a:t>
            </a:r>
            <a:r>
              <a:rPr lang="en-US" dirty="0" smtClean="0">
                <a:solidFill>
                  <a:schemeClr val="tx2"/>
                </a:solidFill>
              </a:rPr>
              <a:t>&lt;f , g&gt; := 1/2</a:t>
            </a:r>
            <a:r>
              <a:rPr lang="en-US" b="1" baseline="30000" dirty="0" smtClean="0">
                <a:solidFill>
                  <a:schemeClr val="tx2"/>
                </a:solidFill>
              </a:rPr>
              <a:t>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∑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f(x) g(x).</a:t>
            </a:r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57200" y="2819400"/>
            <a:ext cx="8229600" cy="1066800"/>
            <a:chOff x="457200" y="2895600"/>
            <a:chExt cx="8229600" cy="1066800"/>
          </a:xfrm>
        </p:grpSpPr>
        <p:sp>
          <p:nvSpPr>
            <p:cNvPr id="9" name="Rounded Rectangle 8"/>
            <p:cNvSpPr/>
            <p:nvPr/>
          </p:nvSpPr>
          <p:spPr>
            <a:xfrm>
              <a:off x="457200" y="2895600"/>
              <a:ext cx="8229600" cy="10668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57200" y="2971800"/>
              <a:ext cx="79248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Definition [CSTAT Oracle]. </a:t>
              </a:r>
              <a:r>
                <a:rPr lang="en-US" dirty="0" smtClean="0"/>
                <a:t>Let C be a concept class. For any c in C, a </a:t>
              </a:r>
              <a:r>
                <a:rPr lang="en-US" dirty="0" err="1" smtClean="0">
                  <a:solidFill>
                    <a:schemeClr val="tx2"/>
                  </a:solidFill>
                </a:rPr>
                <a:t>correlational</a:t>
              </a:r>
              <a:r>
                <a:rPr lang="en-US" dirty="0" smtClean="0">
                  <a:solidFill>
                    <a:schemeClr val="tx2"/>
                  </a:solidFill>
                </a:rPr>
                <a:t> statistical oracle</a:t>
              </a:r>
              <a:r>
                <a:rPr lang="en-US" dirty="0" smtClean="0"/>
                <a:t> for c of tolerance </a:t>
              </a:r>
              <a:r>
                <a:rPr lang="el-GR" dirty="0" smtClean="0"/>
                <a:t>τ</a:t>
              </a:r>
              <a:r>
                <a:rPr lang="en-US" dirty="0" smtClean="0"/>
                <a:t> &gt; 0, CSTAT(c,</a:t>
              </a:r>
              <a:r>
                <a:rPr lang="el-GR" dirty="0" smtClean="0"/>
                <a:t> τ</a:t>
              </a:r>
              <a:r>
                <a:rPr lang="en-US" dirty="0" smtClean="0"/>
                <a:t>), takes as input a bounded function </a:t>
              </a:r>
              <a:r>
                <a:rPr lang="el-GR" dirty="0" smtClean="0"/>
                <a:t>ψ </a:t>
              </a:r>
              <a:r>
                <a:rPr lang="en-US" dirty="0" smtClean="0"/>
                <a:t>: {-1,1}</a:t>
              </a:r>
              <a:r>
                <a:rPr lang="en-US" b="1" baseline="30000" dirty="0" smtClean="0"/>
                <a:t>n</a:t>
              </a:r>
              <a:r>
                <a:rPr lang="en-US" dirty="0" smtClean="0"/>
                <a:t> -&gt; [-1,1]  and returns v </a:t>
              </a:r>
              <a:r>
                <a:rPr lang="en-US" dirty="0" smtClean="0">
                  <a:latin typeface="Arial Unicode MS"/>
                  <a:ea typeface="Arial Unicode MS"/>
                  <a:cs typeface="Arial Unicode MS"/>
                </a:rPr>
                <a:t>∈ </a:t>
              </a:r>
              <a:r>
                <a:rPr lang="en-US" dirty="0" smtClean="0">
                  <a:latin typeface="+mj-lt"/>
                  <a:ea typeface="Arial Unicode MS"/>
                  <a:cs typeface="Arial Unicode MS"/>
                </a:rPr>
                <a:t>[-1,1] such that |v - &lt;c,</a:t>
              </a:r>
              <a:r>
                <a:rPr lang="el-GR" dirty="0" smtClean="0"/>
                <a:t>ψ</a:t>
              </a:r>
              <a:r>
                <a:rPr lang="en-US" dirty="0" smtClean="0">
                  <a:latin typeface="+mj-lt"/>
                  <a:ea typeface="Arial Unicode MS"/>
                  <a:cs typeface="Arial Unicode MS"/>
                </a:rPr>
                <a:t>&gt;| &lt; </a:t>
              </a:r>
              <a:r>
                <a:rPr lang="el-GR" dirty="0" smtClean="0"/>
                <a:t>τ</a:t>
              </a:r>
              <a:r>
                <a:rPr lang="en-US" dirty="0" smtClean="0"/>
                <a:t>.</a:t>
              </a:r>
              <a:endParaRPr lang="en-US" b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57200" y="4267200"/>
            <a:ext cx="8229600" cy="2209800"/>
            <a:chOff x="457200" y="4191000"/>
            <a:chExt cx="8229600" cy="1658022"/>
          </a:xfrm>
        </p:grpSpPr>
        <p:sp>
          <p:nvSpPr>
            <p:cNvPr id="10" name="Rounded Rectangle 9"/>
            <p:cNvSpPr/>
            <p:nvPr/>
          </p:nvSpPr>
          <p:spPr>
            <a:xfrm>
              <a:off x="457200" y="4191000"/>
              <a:ext cx="8229600" cy="1524000"/>
            </a:xfrm>
            <a:prstGeom prst="roundRect">
              <a:avLst/>
            </a:prstGeom>
            <a:solidFill>
              <a:srgbClr val="C6E6A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57200" y="4323521"/>
              <a:ext cx="8229600" cy="15255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Definition [CSQ Learning Algorithm].  </a:t>
              </a:r>
              <a:r>
                <a:rPr lang="en-US" dirty="0" smtClean="0"/>
                <a:t>A </a:t>
              </a:r>
              <a:r>
                <a:rPr lang="en-US" b="1" dirty="0" smtClean="0"/>
                <a:t>(deterministic)</a:t>
              </a:r>
              <a:r>
                <a:rPr lang="en-US" dirty="0" smtClean="0"/>
                <a:t> algorithm A learns a class C of Boolean functions in time T = T(n,1/</a:t>
              </a:r>
              <a:r>
                <a:rPr lang="el-GR" dirty="0" smtClean="0"/>
                <a:t>ε</a:t>
              </a:r>
              <a:r>
                <a:rPr lang="en-US" dirty="0" smtClean="0"/>
                <a:t>,1/</a:t>
              </a:r>
              <a:r>
                <a:rPr lang="el-GR" dirty="0" smtClean="0"/>
                <a:t>τ</a:t>
              </a:r>
              <a:r>
                <a:rPr lang="en-US" dirty="0" smtClean="0"/>
                <a:t>) and query complexity Q = Q(n,1/</a:t>
              </a:r>
              <a:r>
                <a:rPr lang="el-GR" dirty="0" smtClean="0"/>
                <a:t>ε</a:t>
              </a:r>
              <a:r>
                <a:rPr lang="en-US" dirty="0" smtClean="0"/>
                <a:t>,1/</a:t>
              </a:r>
              <a:r>
                <a:rPr lang="el-GR" dirty="0" smtClean="0"/>
                <a:t>τ</a:t>
              </a:r>
              <a:r>
                <a:rPr lang="en-US" dirty="0" smtClean="0"/>
                <a:t>) if for any concept c in C, and any </a:t>
              </a:r>
              <a:r>
                <a:rPr lang="el-GR" dirty="0" smtClean="0"/>
                <a:t>ε</a:t>
              </a:r>
              <a:r>
                <a:rPr lang="en-US" dirty="0" smtClean="0"/>
                <a:t> &gt; </a:t>
              </a:r>
              <a:r>
                <a:rPr lang="el-GR" dirty="0" smtClean="0"/>
                <a:t>τ</a:t>
              </a:r>
              <a:r>
                <a:rPr lang="en-US" dirty="0" smtClean="0"/>
                <a:t> &gt; 0, algorithm A makes Q queries to </a:t>
              </a:r>
              <a:r>
                <a:rPr lang="en-US" dirty="0" smtClean="0">
                  <a:solidFill>
                    <a:schemeClr val="tx2"/>
                  </a:solidFill>
                </a:rPr>
                <a:t>CSTAT(c,</a:t>
              </a:r>
              <a:r>
                <a:rPr lang="el-GR" dirty="0" smtClean="0">
                  <a:solidFill>
                    <a:schemeClr val="tx2"/>
                  </a:solidFill>
                </a:rPr>
                <a:t> τ</a:t>
              </a:r>
              <a:r>
                <a:rPr lang="en-US" dirty="0" smtClean="0">
                  <a:solidFill>
                    <a:schemeClr val="tx2"/>
                  </a:solidFill>
                </a:rPr>
                <a:t>)</a:t>
              </a:r>
              <a:r>
                <a:rPr lang="en-US" dirty="0" smtClean="0"/>
                <a:t> and uses at most T steps to return a hypothesis h such that:</a:t>
              </a:r>
            </a:p>
            <a:p>
              <a:r>
                <a:rPr lang="en-US" dirty="0" smtClean="0"/>
                <a:t/>
              </a:r>
              <a:br>
                <a:rPr lang="en-US" dirty="0" smtClean="0"/>
              </a:br>
              <a:r>
                <a:rPr lang="en-US" dirty="0" smtClean="0"/>
                <a:t>			</a:t>
              </a:r>
              <a:r>
                <a:rPr lang="en-US" dirty="0" smtClean="0">
                  <a:solidFill>
                    <a:schemeClr val="tx2"/>
                  </a:solidFill>
                </a:rPr>
                <a:t>Pr[h(x) ≠ c(x)] &lt; </a:t>
              </a:r>
              <a:r>
                <a:rPr lang="el-GR" dirty="0" smtClean="0">
                  <a:solidFill>
                    <a:schemeClr val="tx2"/>
                  </a:solidFill>
                </a:rPr>
                <a:t>ε</a:t>
              </a:r>
              <a:r>
                <a:rPr lang="en-US" dirty="0" smtClean="0">
                  <a:solidFill>
                    <a:schemeClr val="tx2"/>
                  </a:solidFill>
                </a:rPr>
                <a:t>   </a:t>
              </a:r>
              <a:r>
                <a:rPr lang="en-US" dirty="0" smtClean="0"/>
                <a:t>(under uniform).</a:t>
              </a:r>
              <a:endParaRPr lang="en-US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477000" y="11430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[</a:t>
            </a:r>
            <a:r>
              <a:rPr lang="en-US" dirty="0" err="1" smtClean="0"/>
              <a:t>Bshouty</a:t>
            </a:r>
            <a:r>
              <a:rPr lang="en-US" dirty="0" smtClean="0"/>
              <a:t>-Feldman 2002]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Some remarks about the CSQ Model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2514600"/>
            <a:ext cx="7772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n-US" dirty="0" smtClean="0"/>
              <a:t> CSQ Learning is a restriction of the well-known Statistical Query (SQ) Learning Model (we have an extension of </a:t>
            </a:r>
            <a:r>
              <a:rPr lang="en-US" dirty="0" smtClean="0"/>
              <a:t>our result </a:t>
            </a:r>
            <a:r>
              <a:rPr lang="en-US" dirty="0" smtClean="0"/>
              <a:t>to this model too).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 A weaker average-case hardness for an explicit function (parity) can be obtained by a simple argument based on SQ-dimension [BFJKMR 1994].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8" name="Cloud Callout 7"/>
          <p:cNvSpPr/>
          <p:nvPr/>
        </p:nvSpPr>
        <p:spPr>
          <a:xfrm>
            <a:off x="5638800" y="4114800"/>
            <a:ext cx="3200400" cy="2209800"/>
          </a:xfrm>
          <a:prstGeom prst="cloudCallo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Our result:</a:t>
            </a:r>
            <a:r>
              <a:rPr lang="en-US" dirty="0" smtClean="0"/>
              <a:t> shows how to find explicit function that is (1/poly)-far from 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New Results [(</a:t>
            </a:r>
            <a:r>
              <a:rPr lang="en-US" sz="3200" dirty="0" err="1" smtClean="0">
                <a:solidFill>
                  <a:srgbClr val="FF0000"/>
                </a:solidFill>
              </a:rPr>
              <a:t>Correlational</a:t>
            </a:r>
            <a:r>
              <a:rPr lang="en-US" sz="3200" dirty="0" smtClean="0">
                <a:solidFill>
                  <a:srgbClr val="FF0000"/>
                </a:solidFill>
              </a:rPr>
              <a:t>) Statistical Learning]</a:t>
            </a:r>
            <a:endParaRPr lang="en-US" sz="3200" dirty="0">
              <a:solidFill>
                <a:srgbClr val="FF000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81000" y="1676400"/>
            <a:ext cx="8458200" cy="2971800"/>
            <a:chOff x="304800" y="1219200"/>
            <a:chExt cx="8458200" cy="2971800"/>
          </a:xfrm>
        </p:grpSpPr>
        <p:sp>
          <p:nvSpPr>
            <p:cNvPr id="4" name="Rounded Rectangle 3"/>
            <p:cNvSpPr/>
            <p:nvPr/>
          </p:nvSpPr>
          <p:spPr>
            <a:xfrm>
              <a:off x="304800" y="1219200"/>
              <a:ext cx="8458200" cy="2971800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81000" y="1447801"/>
              <a:ext cx="83058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Theorem 3. </a:t>
              </a:r>
            </a:p>
            <a:p>
              <a:r>
                <a:rPr lang="en-US" dirty="0" smtClean="0"/>
                <a:t>Let 1/poly(n) &lt; </a:t>
              </a:r>
              <a:r>
                <a:rPr lang="el-GR" dirty="0" smtClean="0"/>
                <a:t>τ</a:t>
              </a:r>
              <a:r>
                <a:rPr lang="en-US" dirty="0" smtClean="0"/>
                <a:t> &lt; </a:t>
              </a:r>
              <a:r>
                <a:rPr lang="el-GR" dirty="0" smtClean="0"/>
                <a:t>ε</a:t>
              </a:r>
              <a:r>
                <a:rPr lang="en-US" dirty="0" smtClean="0"/>
                <a:t> &lt; ½. Suppose there is algorithm A that runs in time T = T(n,1/</a:t>
              </a:r>
              <a:r>
                <a:rPr lang="el-GR" dirty="0" smtClean="0"/>
                <a:t>ε</a:t>
              </a:r>
              <a:r>
                <a:rPr lang="en-US" dirty="0" smtClean="0"/>
                <a:t>,1/</a:t>
              </a:r>
              <a:r>
                <a:rPr lang="el-GR" dirty="0" smtClean="0"/>
                <a:t>τ</a:t>
              </a:r>
              <a:r>
                <a:rPr lang="en-US" dirty="0" smtClean="0"/>
                <a:t>)  and learns any c in C under uniform in the CSQ model to accuracy 1-</a:t>
              </a:r>
              <a:r>
                <a:rPr lang="el-GR" dirty="0" smtClean="0"/>
                <a:t> ε</a:t>
              </a:r>
              <a:r>
                <a:rPr lang="en-US" dirty="0" smtClean="0"/>
                <a:t> using at most Q = Q(n,</a:t>
              </a:r>
              <a:r>
                <a:rPr lang="el-GR" dirty="0" smtClean="0"/>
                <a:t> </a:t>
              </a:r>
              <a:r>
                <a:rPr lang="en-US" dirty="0" smtClean="0"/>
                <a:t>1/</a:t>
              </a:r>
              <a:r>
                <a:rPr lang="el-GR" dirty="0" smtClean="0"/>
                <a:t>ε</a:t>
              </a:r>
              <a:r>
                <a:rPr lang="en-US" dirty="0" smtClean="0"/>
                <a:t>,1/</a:t>
              </a:r>
              <a:r>
                <a:rPr lang="el-GR" dirty="0" smtClean="0"/>
                <a:t>τ</a:t>
              </a:r>
              <a:r>
                <a:rPr lang="en-US" dirty="0" smtClean="0"/>
                <a:t>)  queries to CSTAT(c, </a:t>
              </a:r>
              <a:r>
                <a:rPr lang="el-GR" dirty="0" smtClean="0"/>
                <a:t>τ</a:t>
              </a:r>
              <a:r>
                <a:rPr lang="en-US" dirty="0" smtClean="0"/>
                <a:t>). </a:t>
              </a:r>
            </a:p>
            <a:p>
              <a:endParaRPr lang="en-US" dirty="0" smtClean="0"/>
            </a:p>
            <a:p>
              <a:r>
                <a:rPr lang="en-US" dirty="0" smtClean="0"/>
                <a:t>Then there exists a function f </a:t>
              </a:r>
              <a:r>
                <a:rPr lang="en-US" dirty="0" smtClean="0">
                  <a:latin typeface="Arial Unicode MS"/>
                  <a:ea typeface="Arial Unicode MS"/>
                  <a:cs typeface="Arial Unicode MS"/>
                </a:rPr>
                <a:t>∈</a:t>
              </a:r>
              <a:r>
                <a:rPr lang="en-US" dirty="0" smtClean="0"/>
                <a:t> DTIME(poly(Q,T,1/</a:t>
              </a:r>
              <a:r>
                <a:rPr lang="el-GR" dirty="0" smtClean="0"/>
                <a:t>τ</a:t>
              </a:r>
              <a:r>
                <a:rPr lang="en-US" dirty="0" smtClean="0"/>
                <a:t>)) such that:</a:t>
              </a:r>
              <a:br>
                <a:rPr lang="en-US" dirty="0" smtClean="0"/>
              </a:br>
              <a:r>
                <a:rPr lang="en-US" dirty="0" smtClean="0"/>
                <a:t>			</a:t>
              </a:r>
              <a:br>
                <a:rPr lang="en-US" dirty="0" smtClean="0"/>
              </a:br>
              <a:r>
                <a:rPr lang="en-US" dirty="0" smtClean="0"/>
                <a:t>			 </a:t>
              </a:r>
              <a:r>
                <a:rPr lang="en-US" b="1" dirty="0" smtClean="0"/>
                <a:t>Pr[f(x) ≠ c(x)] = </a:t>
              </a:r>
              <a:r>
                <a:rPr lang="el-GR" b="1" dirty="0" smtClean="0"/>
                <a:t>Ω</a:t>
              </a:r>
              <a:r>
                <a:rPr lang="en-US" b="1" dirty="0" smtClean="0"/>
                <a:t>(</a:t>
              </a:r>
              <a:r>
                <a:rPr lang="el-GR" b="1" dirty="0" smtClean="0"/>
                <a:t>τ</a:t>
              </a:r>
              <a:r>
                <a:rPr lang="en-US" b="1" dirty="0" smtClean="0"/>
                <a:t>) </a:t>
              </a:r>
              <a:r>
                <a:rPr lang="en-US" dirty="0" smtClean="0"/>
                <a:t>,</a:t>
              </a:r>
              <a:br>
                <a:rPr lang="en-US" dirty="0" smtClean="0"/>
              </a:br>
              <a:r>
                <a:rPr lang="en-US" dirty="0" smtClean="0"/>
                <a:t>for any concept c in C.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81000" y="51816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Remark:</a:t>
            </a:r>
            <a:r>
              <a:rPr lang="en-US" b="1" dirty="0" smtClean="0"/>
              <a:t> </a:t>
            </a:r>
            <a:r>
              <a:rPr lang="en-US" dirty="0" smtClean="0"/>
              <a:t>Theorem holds for any </a:t>
            </a:r>
            <a:r>
              <a:rPr lang="el-GR" dirty="0" smtClean="0"/>
              <a:t>ε</a:t>
            </a:r>
            <a:r>
              <a:rPr lang="en-US" dirty="0" smtClean="0"/>
              <a:t> &lt; ½, thus even weak-learner yields (strong) hard-on-average function.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457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Proof Sketch.</a:t>
            </a:r>
            <a:endParaRPr lang="en-US" sz="2800" dirty="0">
              <a:solidFill>
                <a:schemeClr val="tx2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248400" y="304800"/>
            <a:ext cx="2590800" cy="1676400"/>
            <a:chOff x="6248400" y="304800"/>
            <a:chExt cx="2590800" cy="1676400"/>
          </a:xfrm>
        </p:grpSpPr>
        <p:sp>
          <p:nvSpPr>
            <p:cNvPr id="4" name="Rectangle 3"/>
            <p:cNvSpPr/>
            <p:nvPr/>
          </p:nvSpPr>
          <p:spPr>
            <a:xfrm>
              <a:off x="6248400" y="304800"/>
              <a:ext cx="2590800" cy="16764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THM 3: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  <a:latin typeface="Arial Unicode MS"/>
                  <a:ea typeface="Arial Unicode MS"/>
                  <a:cs typeface="Arial Unicode MS"/>
                </a:rPr>
                <a:t>∃ </a:t>
              </a:r>
              <a:r>
                <a:rPr lang="en-US" dirty="0" smtClean="0">
                  <a:solidFill>
                    <a:schemeClr val="tx1"/>
                  </a:solidFill>
                </a:rPr>
                <a:t>algorithm that CSQ-learns any c ∈ C in 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poly time       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can construct </a:t>
              </a:r>
              <a:r>
                <a:rPr lang="en-US" b="1" dirty="0" smtClean="0">
                  <a:solidFill>
                    <a:schemeClr val="tx1"/>
                  </a:solidFill>
                </a:rPr>
                <a:t>explicit</a:t>
              </a:r>
              <a:r>
                <a:rPr lang="en-US" dirty="0" smtClean="0">
                  <a:solidFill>
                    <a:schemeClr val="tx1"/>
                  </a:solidFill>
                </a:rPr>
                <a:t> f that is </a:t>
              </a:r>
              <a:r>
                <a:rPr lang="el-GR" dirty="0" smtClean="0">
                  <a:solidFill>
                    <a:schemeClr val="tx1"/>
                  </a:solidFill>
                </a:rPr>
                <a:t>Ω</a:t>
              </a:r>
              <a:r>
                <a:rPr lang="en-US" dirty="0" smtClean="0">
                  <a:solidFill>
                    <a:schemeClr val="tx1"/>
                  </a:solidFill>
                </a:rPr>
                <a:t>(</a:t>
              </a:r>
              <a:r>
                <a:rPr lang="el-GR" dirty="0" smtClean="0">
                  <a:solidFill>
                    <a:schemeClr val="tx1"/>
                  </a:solidFill>
                </a:rPr>
                <a:t>τ</a:t>
              </a:r>
              <a:r>
                <a:rPr lang="en-US" dirty="0" smtClean="0">
                  <a:solidFill>
                    <a:schemeClr val="tx1"/>
                  </a:solidFill>
                </a:rPr>
                <a:t>) -far from C.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ight Arrow 5"/>
            <p:cNvSpPr/>
            <p:nvPr/>
          </p:nvSpPr>
          <p:spPr>
            <a:xfrm>
              <a:off x="7467600" y="1066800"/>
              <a:ext cx="5334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304800" y="12954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Recall that all functions map </a:t>
            </a:r>
            <a:r>
              <a:rPr lang="en-US" b="1" dirty="0" smtClean="0"/>
              <a:t>{-1,1}</a:t>
            </a:r>
            <a:r>
              <a:rPr lang="en-US" b="1" baseline="30000" dirty="0" smtClean="0"/>
              <a:t>n</a:t>
            </a:r>
            <a:r>
              <a:rPr lang="en-US" b="1" dirty="0" smtClean="0"/>
              <a:t> -&gt; {-1,1}.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1981200"/>
            <a:ext cx="8534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Construct hard function  f  in </a:t>
            </a:r>
            <a:r>
              <a:rPr lang="en-US" b="1" dirty="0" smtClean="0"/>
              <a:t>two stages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Part 1)  </a:t>
            </a:r>
            <a:r>
              <a:rPr lang="en-US" dirty="0" smtClean="0"/>
              <a:t>Use learning algorithm to obtain function family G = {g</a:t>
            </a:r>
            <a:r>
              <a:rPr lang="en-US" b="1" baseline="-25000" dirty="0" smtClean="0"/>
              <a:t>1</a:t>
            </a:r>
            <a:r>
              <a:rPr lang="en-US" dirty="0" smtClean="0"/>
              <a:t>, g</a:t>
            </a:r>
            <a:r>
              <a:rPr lang="en-US" b="1" baseline="-25000" dirty="0" smtClean="0"/>
              <a:t>2</a:t>
            </a:r>
            <a:r>
              <a:rPr lang="en-US" dirty="0" smtClean="0"/>
              <a:t>, … ,g</a:t>
            </a:r>
            <a:r>
              <a:rPr lang="en-US" b="1" baseline="-25000" dirty="0" smtClean="0"/>
              <a:t>Q+1</a:t>
            </a:r>
            <a:r>
              <a:rPr lang="en-US" dirty="0" smtClean="0"/>
              <a:t>} of Q+1 functions such that: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For every c in C, there exists some g in G such that  |&lt; c, g &gt;| 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≥ </a:t>
            </a:r>
            <a:r>
              <a:rPr lang="el-GR" dirty="0" smtClean="0"/>
              <a:t>τ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="1" dirty="0" smtClean="0">
                <a:solidFill>
                  <a:srgbClr val="C00000"/>
                </a:solidFill>
              </a:rPr>
              <a:t>“every function in C is correlated with some function in G”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Part 2)  </a:t>
            </a:r>
            <a:r>
              <a:rPr lang="en-US" dirty="0" smtClean="0"/>
              <a:t>Construct in polynomial-time a function  f  such that: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For every g in G, we have |&lt; f, g &gt;| 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≤  </a:t>
            </a:r>
            <a:r>
              <a:rPr lang="el-GR" dirty="0" smtClean="0"/>
              <a:t>τ</a:t>
            </a:r>
            <a:r>
              <a:rPr lang="en-US" dirty="0" smtClean="0"/>
              <a:t>/4.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="1" dirty="0" smtClean="0">
                <a:solidFill>
                  <a:srgbClr val="C00000"/>
                </a:solidFill>
              </a:rPr>
              <a:t>“f is not correlated with any function in G”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5867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(1)  +  (2)                           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667000" y="5791200"/>
            <a:ext cx="1524000" cy="6858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495800" y="58674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f is </a:t>
            </a:r>
            <a:r>
              <a:rPr lang="el-GR" sz="2400" b="1" dirty="0" smtClean="0">
                <a:solidFill>
                  <a:schemeClr val="tx2"/>
                </a:solidFill>
              </a:rPr>
              <a:t>Ω</a:t>
            </a:r>
            <a:r>
              <a:rPr lang="en-US" sz="2400" b="1" dirty="0" smtClean="0">
                <a:solidFill>
                  <a:schemeClr val="tx2"/>
                </a:solidFill>
              </a:rPr>
              <a:t>(</a:t>
            </a:r>
            <a:r>
              <a:rPr lang="el-GR" sz="2400" b="1" dirty="0" smtClean="0">
                <a:solidFill>
                  <a:schemeClr val="tx2"/>
                </a:solidFill>
              </a:rPr>
              <a:t>τ</a:t>
            </a:r>
            <a:r>
              <a:rPr lang="en-US" sz="2400" b="1" dirty="0" smtClean="0">
                <a:solidFill>
                  <a:schemeClr val="tx2"/>
                </a:solidFill>
              </a:rPr>
              <a:t>) -far from every c in C!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Cloud 15"/>
          <p:cNvSpPr/>
          <p:nvPr/>
        </p:nvSpPr>
        <p:spPr>
          <a:xfrm>
            <a:off x="7391400" y="2971800"/>
            <a:ext cx="1905000" cy="1219200"/>
          </a:xfrm>
          <a:prstGeom prst="cloud">
            <a:avLst/>
          </a:prstGeom>
          <a:solidFill>
            <a:srgbClr val="C6E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Standard construct.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Cloud 16"/>
          <p:cNvSpPr/>
          <p:nvPr/>
        </p:nvSpPr>
        <p:spPr>
          <a:xfrm>
            <a:off x="5410200" y="4419600"/>
            <a:ext cx="2590800" cy="1219200"/>
          </a:xfrm>
          <a:prstGeom prst="cloud">
            <a:avLst/>
          </a:prstGeom>
          <a:solidFill>
            <a:srgbClr val="C6E6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Combinatorial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Discrepancy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/>
      <p:bldP spid="16" grpId="0" animBg="1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304800"/>
            <a:ext cx="6096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Proof of Part 1.  </a:t>
            </a:r>
            <a:br>
              <a:rPr lang="en-US" b="1" dirty="0" smtClean="0"/>
            </a:br>
            <a:r>
              <a:rPr lang="en-US" dirty="0" smtClean="0"/>
              <a:t>Use learning algorithm to obtain function family </a:t>
            </a:r>
          </a:p>
          <a:p>
            <a:r>
              <a:rPr lang="en-US" dirty="0" smtClean="0"/>
              <a:t>G = {g</a:t>
            </a:r>
            <a:r>
              <a:rPr lang="en-US" b="1" baseline="-25000" dirty="0" smtClean="0"/>
              <a:t>1</a:t>
            </a:r>
            <a:r>
              <a:rPr lang="en-US" dirty="0" smtClean="0"/>
              <a:t>, g</a:t>
            </a:r>
            <a:r>
              <a:rPr lang="en-US" b="1" baseline="-25000" dirty="0" smtClean="0"/>
              <a:t>2</a:t>
            </a:r>
            <a:r>
              <a:rPr lang="en-US" dirty="0" smtClean="0"/>
              <a:t>, … ,g</a:t>
            </a:r>
            <a:r>
              <a:rPr lang="en-US" b="1" baseline="-25000" dirty="0" smtClean="0"/>
              <a:t>Q+1</a:t>
            </a:r>
            <a:r>
              <a:rPr lang="en-US" dirty="0" smtClean="0"/>
              <a:t>} of Q+1 functions such that: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every c in C,  there exists g in G such that  |&lt; c, g &gt;| 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≥  </a:t>
            </a:r>
            <a:r>
              <a:rPr lang="el-GR" dirty="0" smtClean="0"/>
              <a:t>τ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b="1" dirty="0" smtClean="0">
                <a:solidFill>
                  <a:srgbClr val="C00000"/>
                </a:solidFill>
              </a:rPr>
              <a:t>“every function in C is correlated with some function in G”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248400" y="304800"/>
            <a:ext cx="2590800" cy="1676400"/>
            <a:chOff x="6248400" y="304800"/>
            <a:chExt cx="2590800" cy="1676400"/>
          </a:xfrm>
        </p:grpSpPr>
        <p:sp>
          <p:nvSpPr>
            <p:cNvPr id="7" name="Rectangle 6"/>
            <p:cNvSpPr/>
            <p:nvPr/>
          </p:nvSpPr>
          <p:spPr>
            <a:xfrm>
              <a:off x="6248400" y="304800"/>
              <a:ext cx="2590800" cy="16764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THM 3: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  <a:latin typeface="Arial Unicode MS"/>
                  <a:ea typeface="Arial Unicode MS"/>
                  <a:cs typeface="Arial Unicode MS"/>
                </a:rPr>
                <a:t>∃ </a:t>
              </a:r>
              <a:r>
                <a:rPr lang="en-US" dirty="0" smtClean="0">
                  <a:solidFill>
                    <a:schemeClr val="tx1"/>
                  </a:solidFill>
                </a:rPr>
                <a:t>algorithm that CSQ-learns any c ∈ C in 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poly time       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can construct </a:t>
              </a:r>
              <a:r>
                <a:rPr lang="en-US" b="1" dirty="0" smtClean="0">
                  <a:solidFill>
                    <a:schemeClr val="tx1"/>
                  </a:solidFill>
                </a:rPr>
                <a:t>explicit</a:t>
              </a:r>
              <a:r>
                <a:rPr lang="en-US" dirty="0" smtClean="0">
                  <a:solidFill>
                    <a:schemeClr val="tx1"/>
                  </a:solidFill>
                </a:rPr>
                <a:t> f that is </a:t>
              </a:r>
              <a:r>
                <a:rPr lang="el-GR" dirty="0" smtClean="0">
                  <a:solidFill>
                    <a:schemeClr val="tx1"/>
                  </a:solidFill>
                </a:rPr>
                <a:t>Ω</a:t>
              </a:r>
              <a:r>
                <a:rPr lang="en-US" dirty="0" smtClean="0">
                  <a:solidFill>
                    <a:schemeClr val="tx1"/>
                  </a:solidFill>
                </a:rPr>
                <a:t>(</a:t>
              </a:r>
              <a:r>
                <a:rPr lang="el-GR" dirty="0" smtClean="0">
                  <a:solidFill>
                    <a:schemeClr val="tx1"/>
                  </a:solidFill>
                </a:rPr>
                <a:t>τ</a:t>
              </a:r>
              <a:r>
                <a:rPr lang="en-US" dirty="0" smtClean="0">
                  <a:solidFill>
                    <a:schemeClr val="tx1"/>
                  </a:solidFill>
                </a:rPr>
                <a:t>) -far from C.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7467600" y="1066800"/>
              <a:ext cx="5334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2400" y="2438400"/>
            <a:ext cx="876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We follow [Feldman 2008].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Recall CSTAT(c,</a:t>
            </a:r>
            <a:r>
              <a:rPr lang="el-GR" b="1" dirty="0" smtClean="0"/>
              <a:t> τ</a:t>
            </a:r>
            <a:r>
              <a:rPr lang="en-US" b="1" dirty="0" smtClean="0"/>
              <a:t>): </a:t>
            </a:r>
            <a:r>
              <a:rPr lang="en-US" dirty="0" smtClean="0"/>
              <a:t>given function </a:t>
            </a:r>
            <a:r>
              <a:rPr lang="el-GR" dirty="0" smtClean="0"/>
              <a:t>ψ</a:t>
            </a:r>
            <a:r>
              <a:rPr lang="en-US" dirty="0" smtClean="0"/>
              <a:t> from learner,</a:t>
            </a:r>
            <a:r>
              <a:rPr lang="el-GR" dirty="0" smtClean="0"/>
              <a:t> </a:t>
            </a:r>
            <a:r>
              <a:rPr lang="en-US" dirty="0" smtClean="0"/>
              <a:t>returns v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∈ </a:t>
            </a:r>
            <a:r>
              <a:rPr lang="en-US" dirty="0" smtClean="0">
                <a:ea typeface="Arial Unicode MS"/>
                <a:cs typeface="Arial Unicode MS"/>
              </a:rPr>
              <a:t>[-1,1] such that |v - &lt;c,</a:t>
            </a:r>
            <a:r>
              <a:rPr lang="el-GR" dirty="0" smtClean="0"/>
              <a:t>ψ</a:t>
            </a:r>
            <a:r>
              <a:rPr lang="en-US" dirty="0" smtClean="0">
                <a:ea typeface="Arial Unicode MS"/>
                <a:cs typeface="Arial Unicode MS"/>
              </a:rPr>
              <a:t>&gt;| &lt; </a:t>
            </a:r>
            <a:r>
              <a:rPr lang="el-GR" dirty="0" smtClean="0"/>
              <a:t>τ</a:t>
            </a:r>
            <a:r>
              <a:rPr lang="en-US" dirty="0" smtClean="0"/>
              <a:t>.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C00000"/>
                </a:solidFill>
              </a:rPr>
              <a:t>Key observation</a:t>
            </a:r>
            <a:r>
              <a:rPr lang="en-US" b="1" dirty="0" smtClean="0"/>
              <a:t>.  </a:t>
            </a:r>
            <a:r>
              <a:rPr lang="en-US" dirty="0" smtClean="0"/>
              <a:t>if we run learner and returns 0 in a call to CSTAT( . ,</a:t>
            </a:r>
            <a:r>
              <a:rPr lang="el-GR" dirty="0" smtClean="0"/>
              <a:t> τ</a:t>
            </a:r>
            <a:r>
              <a:rPr lang="en-US" dirty="0" smtClean="0"/>
              <a:t>):	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" y="4953000"/>
            <a:ext cx="868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 Simulate learner for at most T steps or Q queries, always answering 0 to query.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2"/>
                </a:solidFill>
              </a:rPr>
              <a:t> Let G = set of Q functions used in queries + hypothesis h (in case it exists).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C00000"/>
                </a:solidFill>
              </a:rPr>
              <a:t>win-win situation:  </a:t>
            </a:r>
            <a:r>
              <a:rPr lang="en-US" dirty="0" smtClean="0"/>
              <a:t>For any c, either some answer is wrong (</a:t>
            </a:r>
            <a:r>
              <a:rPr lang="en-US" dirty="0" smtClean="0">
                <a:solidFill>
                  <a:schemeClr val="tx2"/>
                </a:solidFill>
              </a:rPr>
              <a:t>done!</a:t>
            </a:r>
            <a:r>
              <a:rPr lang="en-US" dirty="0" smtClean="0"/>
              <a:t>), or all answers are good.</a:t>
            </a:r>
            <a:br>
              <a:rPr lang="en-US" dirty="0" smtClean="0"/>
            </a:br>
            <a:r>
              <a:rPr lang="en-US" dirty="0" smtClean="0"/>
              <a:t>In this case h and c are </a:t>
            </a:r>
            <a:r>
              <a:rPr lang="el-GR" dirty="0" smtClean="0"/>
              <a:t>ε</a:t>
            </a:r>
            <a:r>
              <a:rPr lang="en-US" dirty="0" smtClean="0"/>
              <a:t>-close by learning assumption,  therefore h and c are correlated!                       </a:t>
            </a:r>
            <a:endParaRPr lang="en-US" b="1" dirty="0"/>
          </a:p>
        </p:txBody>
      </p:sp>
      <p:grpSp>
        <p:nvGrpSpPr>
          <p:cNvPr id="13" name="Group 12"/>
          <p:cNvGrpSpPr/>
          <p:nvPr/>
        </p:nvGrpSpPr>
        <p:grpSpPr>
          <a:xfrm>
            <a:off x="1600200" y="4114800"/>
            <a:ext cx="6477000" cy="609600"/>
            <a:chOff x="1752600" y="4267200"/>
            <a:chExt cx="6477000" cy="609600"/>
          </a:xfrm>
        </p:grpSpPr>
        <p:sp>
          <p:nvSpPr>
            <p:cNvPr id="11" name="Rounded Rectangle 10"/>
            <p:cNvSpPr/>
            <p:nvPr/>
          </p:nvSpPr>
          <p:spPr>
            <a:xfrm>
              <a:off x="1752600" y="4267200"/>
              <a:ext cx="5943600" cy="609600"/>
            </a:xfrm>
            <a:prstGeom prst="round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05000" y="4343400"/>
              <a:ext cx="6324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Answer is wrong 	         </a:t>
              </a:r>
              <a:r>
                <a:rPr lang="en-US" b="1" dirty="0" smtClean="0"/>
                <a:t>if and only if	        </a:t>
              </a:r>
              <a:r>
                <a:rPr lang="en-US" dirty="0" smtClean="0"/>
                <a:t>|</a:t>
              </a:r>
              <a:r>
                <a:rPr lang="en-US" dirty="0" smtClean="0">
                  <a:ea typeface="Arial Unicode MS"/>
                  <a:cs typeface="Arial Unicode MS"/>
                </a:rPr>
                <a:t>&lt; . ,</a:t>
              </a:r>
              <a:r>
                <a:rPr lang="el-GR" dirty="0" smtClean="0"/>
                <a:t>ψ</a:t>
              </a:r>
              <a:r>
                <a:rPr lang="en-US" dirty="0" smtClean="0">
                  <a:ea typeface="Arial Unicode MS"/>
                  <a:cs typeface="Arial Unicode MS"/>
                </a:rPr>
                <a:t>&gt;| </a:t>
              </a:r>
              <a:r>
                <a:rPr lang="en-US" dirty="0" smtClean="0">
                  <a:latin typeface="Arial Unicode MS"/>
                  <a:ea typeface="Arial Unicode MS"/>
                  <a:cs typeface="Arial Unicode MS"/>
                </a:rPr>
                <a:t>≥  </a:t>
              </a:r>
              <a:r>
                <a:rPr lang="el-GR" dirty="0" smtClean="0"/>
                <a:t>τ</a:t>
              </a:r>
              <a:r>
                <a:rPr lang="en-US" dirty="0" smtClean="0"/>
                <a:t>.</a:t>
              </a:r>
              <a:r>
                <a:rPr lang="en-US" dirty="0" smtClean="0">
                  <a:ea typeface="Arial Unicode MS"/>
                  <a:cs typeface="Arial Unicode MS"/>
                </a:rPr>
                <a:t> 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457200"/>
            <a:ext cx="617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Sketch of Part 2.  </a:t>
            </a:r>
            <a:br>
              <a:rPr lang="en-US" b="1" dirty="0" smtClean="0"/>
            </a:br>
            <a:r>
              <a:rPr lang="en-US" dirty="0" smtClean="0"/>
              <a:t>Construct in polynomial-time a function  f  such that: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every g in G, we have  |&lt; f, g &gt;| 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≤  </a:t>
            </a:r>
            <a:r>
              <a:rPr lang="el-GR" dirty="0" smtClean="0"/>
              <a:t>τ</a:t>
            </a:r>
            <a:r>
              <a:rPr lang="en-US" dirty="0" smtClean="0"/>
              <a:t>/4.</a:t>
            </a:r>
            <a:br>
              <a:rPr lang="en-US" dirty="0" smtClean="0"/>
            </a:br>
            <a:r>
              <a:rPr lang="en-US" b="1" dirty="0" smtClean="0">
                <a:solidFill>
                  <a:srgbClr val="C00000"/>
                </a:solidFill>
              </a:rPr>
              <a:t>“f is not correlated with any function in G”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6248400" y="304800"/>
            <a:ext cx="2590800" cy="1676400"/>
            <a:chOff x="6248400" y="304800"/>
            <a:chExt cx="2590800" cy="1676400"/>
          </a:xfrm>
        </p:grpSpPr>
        <p:sp>
          <p:nvSpPr>
            <p:cNvPr id="7" name="Rectangle 6"/>
            <p:cNvSpPr/>
            <p:nvPr/>
          </p:nvSpPr>
          <p:spPr>
            <a:xfrm>
              <a:off x="6248400" y="304800"/>
              <a:ext cx="2590800" cy="16764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THM 3:</a:t>
              </a:r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r>
                <a:rPr lang="en-US" dirty="0" smtClean="0">
                  <a:solidFill>
                    <a:schemeClr val="tx1"/>
                  </a:solidFill>
                  <a:latin typeface="Arial Unicode MS"/>
                  <a:ea typeface="Arial Unicode MS"/>
                  <a:cs typeface="Arial Unicode MS"/>
                </a:rPr>
                <a:t>∃ </a:t>
              </a:r>
              <a:r>
                <a:rPr lang="en-US" dirty="0" smtClean="0">
                  <a:solidFill>
                    <a:schemeClr val="tx1"/>
                  </a:solidFill>
                </a:rPr>
                <a:t>algorithm that CSQ-learns any c ∈ C in </a:t>
              </a:r>
            </a:p>
            <a:p>
              <a:r>
                <a:rPr lang="en-US" dirty="0" smtClean="0">
                  <a:solidFill>
                    <a:schemeClr val="tx1"/>
                  </a:solidFill>
                </a:rPr>
                <a:t>poly time       </a:t>
              </a:r>
              <a:br>
                <a:rPr lang="en-US" dirty="0" smtClean="0">
                  <a:solidFill>
                    <a:schemeClr val="tx1"/>
                  </a:solidFill>
                </a:rPr>
              </a:br>
              <a:r>
                <a:rPr lang="en-US" dirty="0" smtClean="0">
                  <a:solidFill>
                    <a:schemeClr val="tx1"/>
                  </a:solidFill>
                </a:rPr>
                <a:t>can construct </a:t>
              </a:r>
              <a:r>
                <a:rPr lang="en-US" b="1" dirty="0" smtClean="0">
                  <a:solidFill>
                    <a:schemeClr val="tx1"/>
                  </a:solidFill>
                </a:rPr>
                <a:t>explicit</a:t>
              </a:r>
              <a:r>
                <a:rPr lang="en-US" dirty="0" smtClean="0">
                  <a:solidFill>
                    <a:schemeClr val="tx1"/>
                  </a:solidFill>
                </a:rPr>
                <a:t> f that is </a:t>
              </a:r>
              <a:r>
                <a:rPr lang="el-GR" dirty="0" smtClean="0">
                  <a:solidFill>
                    <a:schemeClr val="tx1"/>
                  </a:solidFill>
                </a:rPr>
                <a:t>Ω</a:t>
              </a:r>
              <a:r>
                <a:rPr lang="en-US" dirty="0" smtClean="0">
                  <a:solidFill>
                    <a:schemeClr val="tx1"/>
                  </a:solidFill>
                </a:rPr>
                <a:t>(</a:t>
              </a:r>
              <a:r>
                <a:rPr lang="el-GR" dirty="0" smtClean="0">
                  <a:solidFill>
                    <a:schemeClr val="tx1"/>
                  </a:solidFill>
                </a:rPr>
                <a:t>τ</a:t>
              </a:r>
              <a:r>
                <a:rPr lang="en-US" dirty="0" smtClean="0">
                  <a:solidFill>
                    <a:schemeClr val="tx1"/>
                  </a:solidFill>
                </a:rPr>
                <a:t>) -far from C.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7467600" y="1066800"/>
              <a:ext cx="533400" cy="228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28600" y="23622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Technique </a:t>
            </a:r>
            <a:r>
              <a:rPr lang="en-US" dirty="0" smtClean="0">
                <a:solidFill>
                  <a:schemeClr val="tx2"/>
                </a:solidFill>
              </a:rPr>
              <a:t>[</a:t>
            </a:r>
            <a:r>
              <a:rPr lang="en-US" dirty="0" err="1" smtClean="0">
                <a:solidFill>
                  <a:schemeClr val="tx2"/>
                </a:solidFill>
              </a:rPr>
              <a:t>Chattopadhyay</a:t>
            </a:r>
            <a:r>
              <a:rPr lang="en-US" dirty="0" smtClean="0">
                <a:solidFill>
                  <a:schemeClr val="tx2"/>
                </a:solidFill>
              </a:rPr>
              <a:t>-</a:t>
            </a:r>
            <a:r>
              <a:rPr lang="en-US" dirty="0" err="1" smtClean="0">
                <a:solidFill>
                  <a:schemeClr val="tx2"/>
                </a:solidFill>
              </a:rPr>
              <a:t>Klivans</a:t>
            </a:r>
            <a:r>
              <a:rPr lang="en-US" dirty="0" smtClean="0">
                <a:solidFill>
                  <a:schemeClr val="tx2"/>
                </a:solidFill>
              </a:rPr>
              <a:t>-Kothari 2012].</a:t>
            </a:r>
          </a:p>
          <a:p>
            <a:r>
              <a:rPr lang="en-US" dirty="0" smtClean="0">
                <a:solidFill>
                  <a:schemeClr val="tx2"/>
                </a:solidFill>
                <a:sym typeface="Wingdings" pitchFamily="2" charset="2"/>
              </a:rPr>
              <a:t></a:t>
            </a:r>
            <a:r>
              <a:rPr lang="en-US" dirty="0" smtClean="0">
                <a:solidFill>
                  <a:schemeClr val="tx2"/>
                </a:solidFill>
              </a:rPr>
              <a:t> Connection between discrepancy minimization and average-case hardness.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800" y="3276600"/>
            <a:ext cx="83058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Def.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Let G be a class of functions mapping a finite set S to {-1,1}. 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Let </a:t>
            </a:r>
            <a:r>
              <a:rPr lang="el-GR" dirty="0" smtClean="0"/>
              <a:t>χ</a:t>
            </a:r>
            <a:r>
              <a:rPr lang="en-US" dirty="0" smtClean="0"/>
              <a:t>: S -&gt; {-1,1}  be a coloring of 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The discrepancy of </a:t>
            </a:r>
            <a:r>
              <a:rPr lang="el-GR" dirty="0" smtClean="0"/>
              <a:t>χ</a:t>
            </a:r>
            <a:r>
              <a:rPr lang="en-US" dirty="0" smtClean="0"/>
              <a:t> with respect to g in G is  	</a:t>
            </a:r>
            <a:r>
              <a:rPr lang="el-GR" dirty="0" smtClean="0"/>
              <a:t>χ</a:t>
            </a:r>
            <a:r>
              <a:rPr lang="en-US" dirty="0" smtClean="0"/>
              <a:t>(g) = |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∑</a:t>
            </a:r>
            <a:r>
              <a:rPr lang="en-US" b="1" baseline="-25000" dirty="0" smtClean="0">
                <a:latin typeface="Arial Unicode MS"/>
                <a:ea typeface="Arial Unicode MS"/>
                <a:cs typeface="Arial Unicode MS"/>
              </a:rPr>
              <a:t>w:g(w)=1</a:t>
            </a:r>
            <a:r>
              <a:rPr lang="en-US" b="1" dirty="0" smtClean="0">
                <a:latin typeface="Arial Unicode MS"/>
                <a:ea typeface="Arial Unicode MS"/>
                <a:cs typeface="Arial Unicode MS"/>
              </a:rPr>
              <a:t> </a:t>
            </a:r>
            <a:r>
              <a:rPr lang="el-GR" dirty="0" smtClean="0"/>
              <a:t>χ</a:t>
            </a:r>
            <a:r>
              <a:rPr lang="en-US" dirty="0" smtClean="0"/>
              <a:t>(w) . g(w) |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 The discrepancy of </a:t>
            </a:r>
            <a:r>
              <a:rPr lang="el-GR" dirty="0" smtClean="0"/>
              <a:t>χ</a:t>
            </a:r>
            <a:r>
              <a:rPr lang="en-US" dirty="0" smtClean="0"/>
              <a:t> with respect to class G is   disc[</a:t>
            </a:r>
            <a:r>
              <a:rPr lang="el-GR" dirty="0" smtClean="0"/>
              <a:t>χ</a:t>
            </a:r>
            <a:r>
              <a:rPr lang="en-US" dirty="0" smtClean="0"/>
              <a:t> ,G] = </a:t>
            </a:r>
            <a:r>
              <a:rPr lang="en-US" dirty="0" err="1" smtClean="0"/>
              <a:t>max</a:t>
            </a:r>
            <a:r>
              <a:rPr lang="en-US" b="1" baseline="-25000" dirty="0" err="1" smtClean="0"/>
              <a:t>g</a:t>
            </a:r>
            <a:r>
              <a:rPr lang="en-US" dirty="0" smtClean="0"/>
              <a:t>  </a:t>
            </a:r>
            <a:r>
              <a:rPr lang="el-GR" dirty="0" smtClean="0"/>
              <a:t>χ</a:t>
            </a:r>
            <a:r>
              <a:rPr lang="en-US" dirty="0" smtClean="0"/>
              <a:t>(g)</a:t>
            </a:r>
            <a:br>
              <a:rPr lang="en-US" dirty="0" smtClean="0"/>
            </a:br>
            <a:endParaRPr lang="en-US" b="1" baseline="-250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1219200" y="4724400"/>
            <a:ext cx="1905000" cy="1752600"/>
            <a:chOff x="1219200" y="4724400"/>
            <a:chExt cx="1905000" cy="1752600"/>
          </a:xfrm>
        </p:grpSpPr>
        <p:sp>
          <p:nvSpPr>
            <p:cNvPr id="13" name="Oval 12"/>
            <p:cNvSpPr/>
            <p:nvPr/>
          </p:nvSpPr>
          <p:spPr>
            <a:xfrm>
              <a:off x="1219200" y="4876800"/>
              <a:ext cx="1828800" cy="16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90800" y="47244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</a:t>
              </a:r>
              <a:endParaRPr lang="en-US" b="1" dirty="0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335506" y="5315803"/>
              <a:ext cx="1477121" cy="1026662"/>
            </a:xfrm>
            <a:custGeom>
              <a:avLst/>
              <a:gdLst>
                <a:gd name="connsiteX0" fmla="*/ 29270 w 1477121"/>
                <a:gd name="connsiteY0" fmla="*/ 454925 h 1026662"/>
                <a:gd name="connsiteX1" fmla="*/ 29270 w 1477121"/>
                <a:gd name="connsiteY1" fmla="*/ 454925 h 1026662"/>
                <a:gd name="connsiteX2" fmla="*/ 83861 w 1477121"/>
                <a:gd name="connsiteY2" fmla="*/ 564107 h 1026662"/>
                <a:gd name="connsiteX3" fmla="*/ 97509 w 1477121"/>
                <a:gd name="connsiteY3" fmla="*/ 605051 h 1026662"/>
                <a:gd name="connsiteX4" fmla="*/ 124804 w 1477121"/>
                <a:gd name="connsiteY4" fmla="*/ 673290 h 1026662"/>
                <a:gd name="connsiteX5" fmla="*/ 179395 w 1477121"/>
                <a:gd name="connsiteY5" fmla="*/ 796119 h 1026662"/>
                <a:gd name="connsiteX6" fmla="*/ 302225 w 1477121"/>
                <a:gd name="connsiteY6" fmla="*/ 864358 h 1026662"/>
                <a:gd name="connsiteX7" fmla="*/ 384112 w 1477121"/>
                <a:gd name="connsiteY7" fmla="*/ 905301 h 1026662"/>
                <a:gd name="connsiteX8" fmla="*/ 520590 w 1477121"/>
                <a:gd name="connsiteY8" fmla="*/ 959893 h 1026662"/>
                <a:gd name="connsiteX9" fmla="*/ 629772 w 1477121"/>
                <a:gd name="connsiteY9" fmla="*/ 973540 h 1026662"/>
                <a:gd name="connsiteX10" fmla="*/ 698010 w 1477121"/>
                <a:gd name="connsiteY10" fmla="*/ 1000836 h 1026662"/>
                <a:gd name="connsiteX11" fmla="*/ 1025557 w 1477121"/>
                <a:gd name="connsiteY11" fmla="*/ 1000836 h 1026662"/>
                <a:gd name="connsiteX12" fmla="*/ 1134739 w 1477121"/>
                <a:gd name="connsiteY12" fmla="*/ 987188 h 1026662"/>
                <a:gd name="connsiteX13" fmla="*/ 1189330 w 1477121"/>
                <a:gd name="connsiteY13" fmla="*/ 959893 h 1026662"/>
                <a:gd name="connsiteX14" fmla="*/ 1230273 w 1477121"/>
                <a:gd name="connsiteY14" fmla="*/ 946245 h 1026662"/>
                <a:gd name="connsiteX15" fmla="*/ 1271216 w 1477121"/>
                <a:gd name="connsiteY15" fmla="*/ 905301 h 1026662"/>
                <a:gd name="connsiteX16" fmla="*/ 1284864 w 1477121"/>
                <a:gd name="connsiteY16" fmla="*/ 864358 h 1026662"/>
                <a:gd name="connsiteX17" fmla="*/ 1366751 w 1477121"/>
                <a:gd name="connsiteY17" fmla="*/ 823415 h 1026662"/>
                <a:gd name="connsiteX18" fmla="*/ 1394046 w 1477121"/>
                <a:gd name="connsiteY18" fmla="*/ 768824 h 1026662"/>
                <a:gd name="connsiteX19" fmla="*/ 1407694 w 1477121"/>
                <a:gd name="connsiteY19" fmla="*/ 727881 h 1026662"/>
                <a:gd name="connsiteX20" fmla="*/ 1462285 w 1477121"/>
                <a:gd name="connsiteY20" fmla="*/ 645994 h 1026662"/>
                <a:gd name="connsiteX21" fmla="*/ 1475933 w 1477121"/>
                <a:gd name="connsiteY21" fmla="*/ 482221 h 1026662"/>
                <a:gd name="connsiteX22" fmla="*/ 1462285 w 1477121"/>
                <a:gd name="connsiteY22" fmla="*/ 277504 h 1026662"/>
                <a:gd name="connsiteX23" fmla="*/ 1421342 w 1477121"/>
                <a:gd name="connsiteY23" fmla="*/ 236561 h 1026662"/>
                <a:gd name="connsiteX24" fmla="*/ 1366751 w 1477121"/>
                <a:gd name="connsiteY24" fmla="*/ 154675 h 1026662"/>
                <a:gd name="connsiteX25" fmla="*/ 1325807 w 1477121"/>
                <a:gd name="connsiteY25" fmla="*/ 127379 h 1026662"/>
                <a:gd name="connsiteX26" fmla="*/ 1284864 w 1477121"/>
                <a:gd name="connsiteY26" fmla="*/ 113731 h 1026662"/>
                <a:gd name="connsiteX27" fmla="*/ 1025557 w 1477121"/>
                <a:gd name="connsiteY27" fmla="*/ 86436 h 1026662"/>
                <a:gd name="connsiteX28" fmla="*/ 943670 w 1477121"/>
                <a:gd name="connsiteY28" fmla="*/ 59140 h 1026662"/>
                <a:gd name="connsiteX29" fmla="*/ 657067 w 1477121"/>
                <a:gd name="connsiteY29" fmla="*/ 100084 h 1026662"/>
                <a:gd name="connsiteX30" fmla="*/ 684363 w 1477121"/>
                <a:gd name="connsiteY30" fmla="*/ 72788 h 1026662"/>
                <a:gd name="connsiteX31" fmla="*/ 588828 w 1477121"/>
                <a:gd name="connsiteY31" fmla="*/ 141027 h 1026662"/>
                <a:gd name="connsiteX32" fmla="*/ 561533 w 1477121"/>
                <a:gd name="connsiteY32" fmla="*/ 181970 h 1026662"/>
                <a:gd name="connsiteX33" fmla="*/ 506942 w 1477121"/>
                <a:gd name="connsiteY33" fmla="*/ 209266 h 1026662"/>
                <a:gd name="connsiteX34" fmla="*/ 397760 w 1477121"/>
                <a:gd name="connsiteY34" fmla="*/ 236561 h 1026662"/>
                <a:gd name="connsiteX35" fmla="*/ 274930 w 1477121"/>
                <a:gd name="connsiteY35" fmla="*/ 250209 h 1026662"/>
                <a:gd name="connsiteX36" fmla="*/ 206691 w 1477121"/>
                <a:gd name="connsiteY36" fmla="*/ 263857 h 1026662"/>
                <a:gd name="connsiteX37" fmla="*/ 124804 w 1477121"/>
                <a:gd name="connsiteY37" fmla="*/ 277504 h 1026662"/>
                <a:gd name="connsiteX38" fmla="*/ 83861 w 1477121"/>
                <a:gd name="connsiteY38" fmla="*/ 291152 h 1026662"/>
                <a:gd name="connsiteX39" fmla="*/ 42918 w 1477121"/>
                <a:gd name="connsiteY39" fmla="*/ 345743 h 1026662"/>
                <a:gd name="connsiteX40" fmla="*/ 1975 w 1477121"/>
                <a:gd name="connsiteY40" fmla="*/ 386687 h 1026662"/>
                <a:gd name="connsiteX41" fmla="*/ 15622 w 1477121"/>
                <a:gd name="connsiteY41" fmla="*/ 482221 h 1026662"/>
                <a:gd name="connsiteX42" fmla="*/ 70213 w 1477121"/>
                <a:gd name="connsiteY42" fmla="*/ 536812 h 1026662"/>
                <a:gd name="connsiteX43" fmla="*/ 70213 w 1477121"/>
                <a:gd name="connsiteY43" fmla="*/ 536812 h 1026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477121" h="1026662">
                  <a:moveTo>
                    <a:pt x="29270" y="454925"/>
                  </a:moveTo>
                  <a:lnTo>
                    <a:pt x="29270" y="454925"/>
                  </a:lnTo>
                  <a:cubicBezTo>
                    <a:pt x="47467" y="491319"/>
                    <a:pt x="67023" y="527064"/>
                    <a:pt x="83861" y="564107"/>
                  </a:cubicBezTo>
                  <a:cubicBezTo>
                    <a:pt x="89814" y="577204"/>
                    <a:pt x="92458" y="591581"/>
                    <a:pt x="97509" y="605051"/>
                  </a:cubicBezTo>
                  <a:cubicBezTo>
                    <a:pt x="106111" y="627990"/>
                    <a:pt x="116432" y="650266"/>
                    <a:pt x="124804" y="673290"/>
                  </a:cubicBezTo>
                  <a:cubicBezTo>
                    <a:pt x="147839" y="736635"/>
                    <a:pt x="141527" y="750677"/>
                    <a:pt x="179395" y="796119"/>
                  </a:cubicBezTo>
                  <a:cubicBezTo>
                    <a:pt x="259710" y="892498"/>
                    <a:pt x="173666" y="778652"/>
                    <a:pt x="302225" y="864358"/>
                  </a:cubicBezTo>
                  <a:cubicBezTo>
                    <a:pt x="380913" y="916817"/>
                    <a:pt x="305003" y="871397"/>
                    <a:pt x="384112" y="905301"/>
                  </a:cubicBezTo>
                  <a:cubicBezTo>
                    <a:pt x="434235" y="926782"/>
                    <a:pt x="462115" y="952584"/>
                    <a:pt x="520590" y="959893"/>
                  </a:cubicBezTo>
                  <a:lnTo>
                    <a:pt x="629772" y="973540"/>
                  </a:lnTo>
                  <a:cubicBezTo>
                    <a:pt x="652518" y="982639"/>
                    <a:pt x="674139" y="995327"/>
                    <a:pt x="698010" y="1000836"/>
                  </a:cubicBezTo>
                  <a:cubicBezTo>
                    <a:pt x="809920" y="1026662"/>
                    <a:pt x="909059" y="1010544"/>
                    <a:pt x="1025557" y="1000836"/>
                  </a:cubicBezTo>
                  <a:cubicBezTo>
                    <a:pt x="1062108" y="997790"/>
                    <a:pt x="1098345" y="991737"/>
                    <a:pt x="1134739" y="987188"/>
                  </a:cubicBezTo>
                  <a:cubicBezTo>
                    <a:pt x="1152936" y="978090"/>
                    <a:pt x="1170630" y="967907"/>
                    <a:pt x="1189330" y="959893"/>
                  </a:cubicBezTo>
                  <a:cubicBezTo>
                    <a:pt x="1202553" y="954226"/>
                    <a:pt x="1218303" y="954225"/>
                    <a:pt x="1230273" y="946245"/>
                  </a:cubicBezTo>
                  <a:cubicBezTo>
                    <a:pt x="1246332" y="935539"/>
                    <a:pt x="1257568" y="918949"/>
                    <a:pt x="1271216" y="905301"/>
                  </a:cubicBezTo>
                  <a:cubicBezTo>
                    <a:pt x="1275765" y="891653"/>
                    <a:pt x="1275877" y="875591"/>
                    <a:pt x="1284864" y="864358"/>
                  </a:cubicBezTo>
                  <a:cubicBezTo>
                    <a:pt x="1304105" y="840307"/>
                    <a:pt x="1339780" y="832405"/>
                    <a:pt x="1366751" y="823415"/>
                  </a:cubicBezTo>
                  <a:cubicBezTo>
                    <a:pt x="1375849" y="805218"/>
                    <a:pt x="1386032" y="787524"/>
                    <a:pt x="1394046" y="768824"/>
                  </a:cubicBezTo>
                  <a:cubicBezTo>
                    <a:pt x="1399713" y="755601"/>
                    <a:pt x="1400708" y="740457"/>
                    <a:pt x="1407694" y="727881"/>
                  </a:cubicBezTo>
                  <a:cubicBezTo>
                    <a:pt x="1423626" y="699204"/>
                    <a:pt x="1462285" y="645994"/>
                    <a:pt x="1462285" y="645994"/>
                  </a:cubicBezTo>
                  <a:cubicBezTo>
                    <a:pt x="1466834" y="591403"/>
                    <a:pt x="1475933" y="537001"/>
                    <a:pt x="1475933" y="482221"/>
                  </a:cubicBezTo>
                  <a:cubicBezTo>
                    <a:pt x="1475933" y="413831"/>
                    <a:pt x="1477121" y="344266"/>
                    <a:pt x="1462285" y="277504"/>
                  </a:cubicBezTo>
                  <a:cubicBezTo>
                    <a:pt x="1458098" y="258663"/>
                    <a:pt x="1433192" y="251796"/>
                    <a:pt x="1421342" y="236561"/>
                  </a:cubicBezTo>
                  <a:cubicBezTo>
                    <a:pt x="1401202" y="210666"/>
                    <a:pt x="1394046" y="172872"/>
                    <a:pt x="1366751" y="154675"/>
                  </a:cubicBezTo>
                  <a:cubicBezTo>
                    <a:pt x="1353103" y="145576"/>
                    <a:pt x="1340478" y="134715"/>
                    <a:pt x="1325807" y="127379"/>
                  </a:cubicBezTo>
                  <a:cubicBezTo>
                    <a:pt x="1312940" y="120945"/>
                    <a:pt x="1298696" y="117683"/>
                    <a:pt x="1284864" y="113731"/>
                  </a:cubicBezTo>
                  <a:cubicBezTo>
                    <a:pt x="1183649" y="84813"/>
                    <a:pt x="1177072" y="96537"/>
                    <a:pt x="1025557" y="86436"/>
                  </a:cubicBezTo>
                  <a:cubicBezTo>
                    <a:pt x="998261" y="77337"/>
                    <a:pt x="972415" y="60390"/>
                    <a:pt x="943670" y="59140"/>
                  </a:cubicBezTo>
                  <a:cubicBezTo>
                    <a:pt x="788118" y="52377"/>
                    <a:pt x="627497" y="0"/>
                    <a:pt x="657067" y="100084"/>
                  </a:cubicBezTo>
                  <a:lnTo>
                    <a:pt x="684363" y="72788"/>
                  </a:lnTo>
                  <a:cubicBezTo>
                    <a:pt x="652518" y="95534"/>
                    <a:pt x="618077" y="115028"/>
                    <a:pt x="588828" y="141027"/>
                  </a:cubicBezTo>
                  <a:cubicBezTo>
                    <a:pt x="576569" y="151924"/>
                    <a:pt x="574134" y="171469"/>
                    <a:pt x="561533" y="181970"/>
                  </a:cubicBezTo>
                  <a:cubicBezTo>
                    <a:pt x="545904" y="194995"/>
                    <a:pt x="525642" y="201252"/>
                    <a:pt x="506942" y="209266"/>
                  </a:cubicBezTo>
                  <a:cubicBezTo>
                    <a:pt x="470227" y="225001"/>
                    <a:pt x="437802" y="228552"/>
                    <a:pt x="397760" y="236561"/>
                  </a:cubicBezTo>
                  <a:cubicBezTo>
                    <a:pt x="319259" y="288895"/>
                    <a:pt x="397513" y="250209"/>
                    <a:pt x="274930" y="250209"/>
                  </a:cubicBezTo>
                  <a:cubicBezTo>
                    <a:pt x="251733" y="250209"/>
                    <a:pt x="229514" y="259708"/>
                    <a:pt x="206691" y="263857"/>
                  </a:cubicBezTo>
                  <a:cubicBezTo>
                    <a:pt x="179465" y="268807"/>
                    <a:pt x="152100" y="272955"/>
                    <a:pt x="124804" y="277504"/>
                  </a:cubicBezTo>
                  <a:cubicBezTo>
                    <a:pt x="111156" y="282053"/>
                    <a:pt x="94913" y="281942"/>
                    <a:pt x="83861" y="291152"/>
                  </a:cubicBezTo>
                  <a:cubicBezTo>
                    <a:pt x="66387" y="305714"/>
                    <a:pt x="57721" y="328473"/>
                    <a:pt x="42918" y="345743"/>
                  </a:cubicBezTo>
                  <a:cubicBezTo>
                    <a:pt x="30357" y="360397"/>
                    <a:pt x="15623" y="373039"/>
                    <a:pt x="1975" y="386687"/>
                  </a:cubicBezTo>
                  <a:cubicBezTo>
                    <a:pt x="6524" y="418532"/>
                    <a:pt x="0" y="454101"/>
                    <a:pt x="15622" y="482221"/>
                  </a:cubicBezTo>
                  <a:cubicBezTo>
                    <a:pt x="78351" y="595134"/>
                    <a:pt x="70213" y="452701"/>
                    <a:pt x="70213" y="536812"/>
                  </a:cubicBezTo>
                  <a:lnTo>
                    <a:pt x="70213" y="536812"/>
                  </a:lnTo>
                </a:path>
              </a:pathLst>
            </a:custGeom>
            <a:solidFill>
              <a:srgbClr val="C6E6A2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600200" y="56388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w:g(w)=1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914400" y="1828800"/>
            <a:ext cx="1905000" cy="1828800"/>
            <a:chOff x="914400" y="1828800"/>
            <a:chExt cx="1905000" cy="1828800"/>
          </a:xfrm>
        </p:grpSpPr>
        <p:sp>
          <p:nvSpPr>
            <p:cNvPr id="5" name="Oval 4"/>
            <p:cNvSpPr/>
            <p:nvPr/>
          </p:nvSpPr>
          <p:spPr>
            <a:xfrm>
              <a:off x="914400" y="2057400"/>
              <a:ext cx="1828800" cy="1600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286000" y="1828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S</a:t>
              </a:r>
              <a:endParaRPr lang="en-US" b="1" dirty="0"/>
            </a:p>
          </p:txBody>
        </p:sp>
        <p:sp>
          <p:nvSpPr>
            <p:cNvPr id="7" name="Freeform 6"/>
            <p:cNvSpPr/>
            <p:nvPr/>
          </p:nvSpPr>
          <p:spPr>
            <a:xfrm>
              <a:off x="1030706" y="2496403"/>
              <a:ext cx="1477121" cy="1026662"/>
            </a:xfrm>
            <a:custGeom>
              <a:avLst/>
              <a:gdLst>
                <a:gd name="connsiteX0" fmla="*/ 29270 w 1477121"/>
                <a:gd name="connsiteY0" fmla="*/ 454925 h 1026662"/>
                <a:gd name="connsiteX1" fmla="*/ 29270 w 1477121"/>
                <a:gd name="connsiteY1" fmla="*/ 454925 h 1026662"/>
                <a:gd name="connsiteX2" fmla="*/ 83861 w 1477121"/>
                <a:gd name="connsiteY2" fmla="*/ 564107 h 1026662"/>
                <a:gd name="connsiteX3" fmla="*/ 97509 w 1477121"/>
                <a:gd name="connsiteY3" fmla="*/ 605051 h 1026662"/>
                <a:gd name="connsiteX4" fmla="*/ 124804 w 1477121"/>
                <a:gd name="connsiteY4" fmla="*/ 673290 h 1026662"/>
                <a:gd name="connsiteX5" fmla="*/ 179395 w 1477121"/>
                <a:gd name="connsiteY5" fmla="*/ 796119 h 1026662"/>
                <a:gd name="connsiteX6" fmla="*/ 302225 w 1477121"/>
                <a:gd name="connsiteY6" fmla="*/ 864358 h 1026662"/>
                <a:gd name="connsiteX7" fmla="*/ 384112 w 1477121"/>
                <a:gd name="connsiteY7" fmla="*/ 905301 h 1026662"/>
                <a:gd name="connsiteX8" fmla="*/ 520590 w 1477121"/>
                <a:gd name="connsiteY8" fmla="*/ 959893 h 1026662"/>
                <a:gd name="connsiteX9" fmla="*/ 629772 w 1477121"/>
                <a:gd name="connsiteY9" fmla="*/ 973540 h 1026662"/>
                <a:gd name="connsiteX10" fmla="*/ 698010 w 1477121"/>
                <a:gd name="connsiteY10" fmla="*/ 1000836 h 1026662"/>
                <a:gd name="connsiteX11" fmla="*/ 1025557 w 1477121"/>
                <a:gd name="connsiteY11" fmla="*/ 1000836 h 1026662"/>
                <a:gd name="connsiteX12" fmla="*/ 1134739 w 1477121"/>
                <a:gd name="connsiteY12" fmla="*/ 987188 h 1026662"/>
                <a:gd name="connsiteX13" fmla="*/ 1189330 w 1477121"/>
                <a:gd name="connsiteY13" fmla="*/ 959893 h 1026662"/>
                <a:gd name="connsiteX14" fmla="*/ 1230273 w 1477121"/>
                <a:gd name="connsiteY14" fmla="*/ 946245 h 1026662"/>
                <a:gd name="connsiteX15" fmla="*/ 1271216 w 1477121"/>
                <a:gd name="connsiteY15" fmla="*/ 905301 h 1026662"/>
                <a:gd name="connsiteX16" fmla="*/ 1284864 w 1477121"/>
                <a:gd name="connsiteY16" fmla="*/ 864358 h 1026662"/>
                <a:gd name="connsiteX17" fmla="*/ 1366751 w 1477121"/>
                <a:gd name="connsiteY17" fmla="*/ 823415 h 1026662"/>
                <a:gd name="connsiteX18" fmla="*/ 1394046 w 1477121"/>
                <a:gd name="connsiteY18" fmla="*/ 768824 h 1026662"/>
                <a:gd name="connsiteX19" fmla="*/ 1407694 w 1477121"/>
                <a:gd name="connsiteY19" fmla="*/ 727881 h 1026662"/>
                <a:gd name="connsiteX20" fmla="*/ 1462285 w 1477121"/>
                <a:gd name="connsiteY20" fmla="*/ 645994 h 1026662"/>
                <a:gd name="connsiteX21" fmla="*/ 1475933 w 1477121"/>
                <a:gd name="connsiteY21" fmla="*/ 482221 h 1026662"/>
                <a:gd name="connsiteX22" fmla="*/ 1462285 w 1477121"/>
                <a:gd name="connsiteY22" fmla="*/ 277504 h 1026662"/>
                <a:gd name="connsiteX23" fmla="*/ 1421342 w 1477121"/>
                <a:gd name="connsiteY23" fmla="*/ 236561 h 1026662"/>
                <a:gd name="connsiteX24" fmla="*/ 1366751 w 1477121"/>
                <a:gd name="connsiteY24" fmla="*/ 154675 h 1026662"/>
                <a:gd name="connsiteX25" fmla="*/ 1325807 w 1477121"/>
                <a:gd name="connsiteY25" fmla="*/ 127379 h 1026662"/>
                <a:gd name="connsiteX26" fmla="*/ 1284864 w 1477121"/>
                <a:gd name="connsiteY26" fmla="*/ 113731 h 1026662"/>
                <a:gd name="connsiteX27" fmla="*/ 1025557 w 1477121"/>
                <a:gd name="connsiteY27" fmla="*/ 86436 h 1026662"/>
                <a:gd name="connsiteX28" fmla="*/ 943670 w 1477121"/>
                <a:gd name="connsiteY28" fmla="*/ 59140 h 1026662"/>
                <a:gd name="connsiteX29" fmla="*/ 657067 w 1477121"/>
                <a:gd name="connsiteY29" fmla="*/ 100084 h 1026662"/>
                <a:gd name="connsiteX30" fmla="*/ 684363 w 1477121"/>
                <a:gd name="connsiteY30" fmla="*/ 72788 h 1026662"/>
                <a:gd name="connsiteX31" fmla="*/ 588828 w 1477121"/>
                <a:gd name="connsiteY31" fmla="*/ 141027 h 1026662"/>
                <a:gd name="connsiteX32" fmla="*/ 561533 w 1477121"/>
                <a:gd name="connsiteY32" fmla="*/ 181970 h 1026662"/>
                <a:gd name="connsiteX33" fmla="*/ 506942 w 1477121"/>
                <a:gd name="connsiteY33" fmla="*/ 209266 h 1026662"/>
                <a:gd name="connsiteX34" fmla="*/ 397760 w 1477121"/>
                <a:gd name="connsiteY34" fmla="*/ 236561 h 1026662"/>
                <a:gd name="connsiteX35" fmla="*/ 274930 w 1477121"/>
                <a:gd name="connsiteY35" fmla="*/ 250209 h 1026662"/>
                <a:gd name="connsiteX36" fmla="*/ 206691 w 1477121"/>
                <a:gd name="connsiteY36" fmla="*/ 263857 h 1026662"/>
                <a:gd name="connsiteX37" fmla="*/ 124804 w 1477121"/>
                <a:gd name="connsiteY37" fmla="*/ 277504 h 1026662"/>
                <a:gd name="connsiteX38" fmla="*/ 83861 w 1477121"/>
                <a:gd name="connsiteY38" fmla="*/ 291152 h 1026662"/>
                <a:gd name="connsiteX39" fmla="*/ 42918 w 1477121"/>
                <a:gd name="connsiteY39" fmla="*/ 345743 h 1026662"/>
                <a:gd name="connsiteX40" fmla="*/ 1975 w 1477121"/>
                <a:gd name="connsiteY40" fmla="*/ 386687 h 1026662"/>
                <a:gd name="connsiteX41" fmla="*/ 15622 w 1477121"/>
                <a:gd name="connsiteY41" fmla="*/ 482221 h 1026662"/>
                <a:gd name="connsiteX42" fmla="*/ 70213 w 1477121"/>
                <a:gd name="connsiteY42" fmla="*/ 536812 h 1026662"/>
                <a:gd name="connsiteX43" fmla="*/ 70213 w 1477121"/>
                <a:gd name="connsiteY43" fmla="*/ 536812 h 1026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</a:cxnLst>
              <a:rect l="l" t="t" r="r" b="b"/>
              <a:pathLst>
                <a:path w="1477121" h="1026662">
                  <a:moveTo>
                    <a:pt x="29270" y="454925"/>
                  </a:moveTo>
                  <a:lnTo>
                    <a:pt x="29270" y="454925"/>
                  </a:lnTo>
                  <a:cubicBezTo>
                    <a:pt x="47467" y="491319"/>
                    <a:pt x="67023" y="527064"/>
                    <a:pt x="83861" y="564107"/>
                  </a:cubicBezTo>
                  <a:cubicBezTo>
                    <a:pt x="89814" y="577204"/>
                    <a:pt x="92458" y="591581"/>
                    <a:pt x="97509" y="605051"/>
                  </a:cubicBezTo>
                  <a:cubicBezTo>
                    <a:pt x="106111" y="627990"/>
                    <a:pt x="116432" y="650266"/>
                    <a:pt x="124804" y="673290"/>
                  </a:cubicBezTo>
                  <a:cubicBezTo>
                    <a:pt x="147839" y="736635"/>
                    <a:pt x="141527" y="750677"/>
                    <a:pt x="179395" y="796119"/>
                  </a:cubicBezTo>
                  <a:cubicBezTo>
                    <a:pt x="259710" y="892498"/>
                    <a:pt x="173666" y="778652"/>
                    <a:pt x="302225" y="864358"/>
                  </a:cubicBezTo>
                  <a:cubicBezTo>
                    <a:pt x="380913" y="916817"/>
                    <a:pt x="305003" y="871397"/>
                    <a:pt x="384112" y="905301"/>
                  </a:cubicBezTo>
                  <a:cubicBezTo>
                    <a:pt x="434235" y="926782"/>
                    <a:pt x="462115" y="952584"/>
                    <a:pt x="520590" y="959893"/>
                  </a:cubicBezTo>
                  <a:lnTo>
                    <a:pt x="629772" y="973540"/>
                  </a:lnTo>
                  <a:cubicBezTo>
                    <a:pt x="652518" y="982639"/>
                    <a:pt x="674139" y="995327"/>
                    <a:pt x="698010" y="1000836"/>
                  </a:cubicBezTo>
                  <a:cubicBezTo>
                    <a:pt x="809920" y="1026662"/>
                    <a:pt x="909059" y="1010544"/>
                    <a:pt x="1025557" y="1000836"/>
                  </a:cubicBezTo>
                  <a:cubicBezTo>
                    <a:pt x="1062108" y="997790"/>
                    <a:pt x="1098345" y="991737"/>
                    <a:pt x="1134739" y="987188"/>
                  </a:cubicBezTo>
                  <a:cubicBezTo>
                    <a:pt x="1152936" y="978090"/>
                    <a:pt x="1170630" y="967907"/>
                    <a:pt x="1189330" y="959893"/>
                  </a:cubicBezTo>
                  <a:cubicBezTo>
                    <a:pt x="1202553" y="954226"/>
                    <a:pt x="1218303" y="954225"/>
                    <a:pt x="1230273" y="946245"/>
                  </a:cubicBezTo>
                  <a:cubicBezTo>
                    <a:pt x="1246332" y="935539"/>
                    <a:pt x="1257568" y="918949"/>
                    <a:pt x="1271216" y="905301"/>
                  </a:cubicBezTo>
                  <a:cubicBezTo>
                    <a:pt x="1275765" y="891653"/>
                    <a:pt x="1275877" y="875591"/>
                    <a:pt x="1284864" y="864358"/>
                  </a:cubicBezTo>
                  <a:cubicBezTo>
                    <a:pt x="1304105" y="840307"/>
                    <a:pt x="1339780" y="832405"/>
                    <a:pt x="1366751" y="823415"/>
                  </a:cubicBezTo>
                  <a:cubicBezTo>
                    <a:pt x="1375849" y="805218"/>
                    <a:pt x="1386032" y="787524"/>
                    <a:pt x="1394046" y="768824"/>
                  </a:cubicBezTo>
                  <a:cubicBezTo>
                    <a:pt x="1399713" y="755601"/>
                    <a:pt x="1400708" y="740457"/>
                    <a:pt x="1407694" y="727881"/>
                  </a:cubicBezTo>
                  <a:cubicBezTo>
                    <a:pt x="1423626" y="699204"/>
                    <a:pt x="1462285" y="645994"/>
                    <a:pt x="1462285" y="645994"/>
                  </a:cubicBezTo>
                  <a:cubicBezTo>
                    <a:pt x="1466834" y="591403"/>
                    <a:pt x="1475933" y="537001"/>
                    <a:pt x="1475933" y="482221"/>
                  </a:cubicBezTo>
                  <a:cubicBezTo>
                    <a:pt x="1475933" y="413831"/>
                    <a:pt x="1477121" y="344266"/>
                    <a:pt x="1462285" y="277504"/>
                  </a:cubicBezTo>
                  <a:cubicBezTo>
                    <a:pt x="1458098" y="258663"/>
                    <a:pt x="1433192" y="251796"/>
                    <a:pt x="1421342" y="236561"/>
                  </a:cubicBezTo>
                  <a:cubicBezTo>
                    <a:pt x="1401202" y="210666"/>
                    <a:pt x="1394046" y="172872"/>
                    <a:pt x="1366751" y="154675"/>
                  </a:cubicBezTo>
                  <a:cubicBezTo>
                    <a:pt x="1353103" y="145576"/>
                    <a:pt x="1340478" y="134715"/>
                    <a:pt x="1325807" y="127379"/>
                  </a:cubicBezTo>
                  <a:cubicBezTo>
                    <a:pt x="1312940" y="120945"/>
                    <a:pt x="1298696" y="117683"/>
                    <a:pt x="1284864" y="113731"/>
                  </a:cubicBezTo>
                  <a:cubicBezTo>
                    <a:pt x="1183649" y="84813"/>
                    <a:pt x="1177072" y="96537"/>
                    <a:pt x="1025557" y="86436"/>
                  </a:cubicBezTo>
                  <a:cubicBezTo>
                    <a:pt x="998261" y="77337"/>
                    <a:pt x="972415" y="60390"/>
                    <a:pt x="943670" y="59140"/>
                  </a:cubicBezTo>
                  <a:cubicBezTo>
                    <a:pt x="788118" y="52377"/>
                    <a:pt x="627497" y="0"/>
                    <a:pt x="657067" y="100084"/>
                  </a:cubicBezTo>
                  <a:lnTo>
                    <a:pt x="684363" y="72788"/>
                  </a:lnTo>
                  <a:cubicBezTo>
                    <a:pt x="652518" y="95534"/>
                    <a:pt x="618077" y="115028"/>
                    <a:pt x="588828" y="141027"/>
                  </a:cubicBezTo>
                  <a:cubicBezTo>
                    <a:pt x="576569" y="151924"/>
                    <a:pt x="574134" y="171469"/>
                    <a:pt x="561533" y="181970"/>
                  </a:cubicBezTo>
                  <a:cubicBezTo>
                    <a:pt x="545904" y="194995"/>
                    <a:pt x="525642" y="201252"/>
                    <a:pt x="506942" y="209266"/>
                  </a:cubicBezTo>
                  <a:cubicBezTo>
                    <a:pt x="470227" y="225001"/>
                    <a:pt x="437802" y="228552"/>
                    <a:pt x="397760" y="236561"/>
                  </a:cubicBezTo>
                  <a:cubicBezTo>
                    <a:pt x="319259" y="288895"/>
                    <a:pt x="397513" y="250209"/>
                    <a:pt x="274930" y="250209"/>
                  </a:cubicBezTo>
                  <a:cubicBezTo>
                    <a:pt x="251733" y="250209"/>
                    <a:pt x="229514" y="259708"/>
                    <a:pt x="206691" y="263857"/>
                  </a:cubicBezTo>
                  <a:cubicBezTo>
                    <a:pt x="179465" y="268807"/>
                    <a:pt x="152100" y="272955"/>
                    <a:pt x="124804" y="277504"/>
                  </a:cubicBezTo>
                  <a:cubicBezTo>
                    <a:pt x="111156" y="282053"/>
                    <a:pt x="94913" y="281942"/>
                    <a:pt x="83861" y="291152"/>
                  </a:cubicBezTo>
                  <a:cubicBezTo>
                    <a:pt x="66387" y="305714"/>
                    <a:pt x="57721" y="328473"/>
                    <a:pt x="42918" y="345743"/>
                  </a:cubicBezTo>
                  <a:cubicBezTo>
                    <a:pt x="30357" y="360397"/>
                    <a:pt x="15623" y="373039"/>
                    <a:pt x="1975" y="386687"/>
                  </a:cubicBezTo>
                  <a:cubicBezTo>
                    <a:pt x="6524" y="418532"/>
                    <a:pt x="0" y="454101"/>
                    <a:pt x="15622" y="482221"/>
                  </a:cubicBezTo>
                  <a:cubicBezTo>
                    <a:pt x="78351" y="595134"/>
                    <a:pt x="70213" y="452701"/>
                    <a:pt x="70213" y="536812"/>
                  </a:cubicBezTo>
                  <a:lnTo>
                    <a:pt x="70213" y="536812"/>
                  </a:lnTo>
                </a:path>
              </a:pathLst>
            </a:custGeom>
            <a:solidFill>
              <a:srgbClr val="C6E6A2"/>
            </a:solidFill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95400" y="281940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w:g(w)=1</a:t>
              </a:r>
              <a:endParaRPr lang="en-US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086600" y="228600"/>
            <a:ext cx="1905000" cy="1477328"/>
          </a:xfrm>
          <a:prstGeom prst="rect">
            <a:avLst/>
          </a:prstGeom>
          <a:solidFill>
            <a:srgbClr val="C6E6A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Want </a:t>
            </a:r>
            <a:r>
              <a:rPr lang="en-US" b="1" dirty="0" smtClean="0">
                <a:solidFill>
                  <a:srgbClr val="C00000"/>
                </a:solidFill>
              </a:rPr>
              <a:t>*deterministic*</a:t>
            </a:r>
            <a:r>
              <a:rPr lang="en-US" b="1" dirty="0" smtClean="0"/>
              <a:t> f</a:t>
            </a:r>
          </a:p>
          <a:p>
            <a:pPr algn="ctr"/>
            <a:r>
              <a:rPr lang="en-US" b="1" dirty="0" smtClean="0"/>
              <a:t>such that for </a:t>
            </a:r>
          </a:p>
          <a:p>
            <a:pPr algn="ctr"/>
            <a:r>
              <a:rPr lang="en-US" b="1" dirty="0" smtClean="0"/>
              <a:t>every g in G, have |&lt;</a:t>
            </a:r>
            <a:r>
              <a:rPr lang="en-US" b="1" dirty="0" err="1" smtClean="0"/>
              <a:t>f,g</a:t>
            </a:r>
            <a:r>
              <a:rPr lang="en-US" b="1" dirty="0" smtClean="0"/>
              <a:t>&gt;|</a:t>
            </a:r>
            <a:r>
              <a:rPr lang="en-US" b="1" dirty="0" smtClean="0">
                <a:latin typeface="Arial Unicode MS"/>
                <a:ea typeface="Arial Unicode MS"/>
                <a:cs typeface="Arial Unicode MS"/>
              </a:rPr>
              <a:t>≤ </a:t>
            </a:r>
            <a:r>
              <a:rPr lang="el-GR" b="1" dirty="0" smtClean="0"/>
              <a:t>τ</a:t>
            </a:r>
            <a:r>
              <a:rPr lang="en-US" b="1" dirty="0" smtClean="0"/>
              <a:t>/4.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1905000"/>
            <a:ext cx="5410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Key observation: </a:t>
            </a:r>
            <a:r>
              <a:rPr lang="en-US" dirty="0" smtClean="0"/>
              <a:t>If a coloring </a:t>
            </a:r>
            <a:r>
              <a:rPr lang="el-GR" dirty="0" smtClean="0"/>
              <a:t>χ</a:t>
            </a:r>
            <a:r>
              <a:rPr lang="en-US" dirty="0" smtClean="0"/>
              <a:t> minimizes discrepancy  of functions g and –g (a set and its complement), then</a:t>
            </a:r>
            <a:br>
              <a:rPr lang="en-US" dirty="0" smtClean="0"/>
            </a:br>
            <a:r>
              <a:rPr lang="en-US" dirty="0" smtClean="0"/>
              <a:t>|&lt;</a:t>
            </a:r>
            <a:r>
              <a:rPr lang="el-GR" dirty="0" smtClean="0"/>
              <a:t>χ</a:t>
            </a:r>
            <a:r>
              <a:rPr lang="en-US" dirty="0" smtClean="0"/>
              <a:t>,g&gt;</a:t>
            </a:r>
            <a:r>
              <a:rPr lang="en-US" b="1" baseline="-25000" dirty="0" smtClean="0"/>
              <a:t>S</a:t>
            </a:r>
            <a:r>
              <a:rPr lang="en-US" dirty="0" smtClean="0"/>
              <a:t>| must be small.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Formally:  </a:t>
            </a:r>
          </a:p>
          <a:p>
            <a:r>
              <a:rPr lang="en-US" b="1" dirty="0" smtClean="0"/>
              <a:t>      </a:t>
            </a:r>
            <a:r>
              <a:rPr lang="el-GR" dirty="0" smtClean="0"/>
              <a:t>χ</a:t>
            </a:r>
            <a:r>
              <a:rPr lang="en-US" dirty="0" smtClean="0"/>
              <a:t>(g) &lt; </a:t>
            </a:r>
            <a:r>
              <a:rPr lang="el-GR" dirty="0" smtClean="0"/>
              <a:t>τ</a:t>
            </a:r>
            <a:r>
              <a:rPr lang="en-US" dirty="0" smtClean="0"/>
              <a:t>|S|</a:t>
            </a:r>
            <a:r>
              <a:rPr lang="el-GR" dirty="0" smtClean="0"/>
              <a:t> </a:t>
            </a:r>
            <a:r>
              <a:rPr lang="en-US" dirty="0" smtClean="0"/>
              <a:t> and  </a:t>
            </a:r>
            <a:r>
              <a:rPr lang="el-GR" dirty="0" smtClean="0"/>
              <a:t>χ</a:t>
            </a:r>
            <a:r>
              <a:rPr lang="en-US" dirty="0" smtClean="0"/>
              <a:t>(–g) &lt; </a:t>
            </a:r>
            <a:r>
              <a:rPr lang="el-GR" dirty="0" smtClean="0"/>
              <a:t>τ</a:t>
            </a:r>
            <a:r>
              <a:rPr lang="en-US" dirty="0" smtClean="0"/>
              <a:t>|S| </a:t>
            </a:r>
            <a:r>
              <a:rPr lang="el-GR" dirty="0" smtClean="0"/>
              <a:t> </a:t>
            </a:r>
            <a:r>
              <a:rPr lang="en-US" dirty="0" smtClean="0"/>
              <a:t>implies |&lt;</a:t>
            </a:r>
            <a:r>
              <a:rPr lang="el-GR" dirty="0" smtClean="0"/>
              <a:t>χ</a:t>
            </a:r>
            <a:r>
              <a:rPr lang="en-US" dirty="0" smtClean="0"/>
              <a:t>,g&gt;</a:t>
            </a:r>
            <a:r>
              <a:rPr lang="en-US" b="1" baseline="-25000" dirty="0" smtClean="0"/>
              <a:t>S</a:t>
            </a:r>
            <a:r>
              <a:rPr lang="en-US" dirty="0" smtClean="0"/>
              <a:t>| &lt; 2</a:t>
            </a:r>
            <a:r>
              <a:rPr lang="el-GR" dirty="0" smtClean="0"/>
              <a:t>τ</a:t>
            </a:r>
            <a:r>
              <a:rPr lang="en-US" dirty="0" smtClean="0"/>
              <a:t>.</a:t>
            </a:r>
            <a:r>
              <a:rPr lang="el-GR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8600" y="41148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Enough to obtain a </a:t>
            </a:r>
            <a:r>
              <a:rPr lang="en-US" b="1" dirty="0" smtClean="0">
                <a:solidFill>
                  <a:srgbClr val="C00000"/>
                </a:solidFill>
              </a:rPr>
              <a:t>low-discrepancy coloring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>f = </a:t>
            </a:r>
            <a:r>
              <a:rPr lang="el-GR" dirty="0" smtClean="0"/>
              <a:t>χ</a:t>
            </a:r>
            <a:r>
              <a:rPr lang="en-US" dirty="0" smtClean="0"/>
              <a:t>  of  S={-1,1} </a:t>
            </a:r>
            <a:r>
              <a:rPr lang="en-US" b="1" baseline="30000" dirty="0" smtClean="0"/>
              <a:t>n</a:t>
            </a:r>
            <a:r>
              <a:rPr lang="en-US" dirty="0" smtClean="0"/>
              <a:t> with respect to G’ = G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∪</a:t>
            </a:r>
            <a:r>
              <a:rPr lang="en-US" dirty="0" smtClean="0"/>
              <a:t> –G.</a:t>
            </a:r>
            <a:endParaRPr lang="en-US" dirty="0"/>
          </a:p>
        </p:txBody>
      </p:sp>
      <p:sp>
        <p:nvSpPr>
          <p:cNvPr id="14" name="Cloud 13"/>
          <p:cNvSpPr/>
          <p:nvPr/>
        </p:nvSpPr>
        <p:spPr>
          <a:xfrm>
            <a:off x="4800600" y="3810000"/>
            <a:ext cx="3429000" cy="137160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 random coloring has low-discrepancy!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04800" y="5333997"/>
            <a:ext cx="8458200" cy="1295399"/>
            <a:chOff x="304800" y="5333997"/>
            <a:chExt cx="8458200" cy="1295399"/>
          </a:xfrm>
        </p:grpSpPr>
        <p:grpSp>
          <p:nvGrpSpPr>
            <p:cNvPr id="16" name="Group 15"/>
            <p:cNvGrpSpPr/>
            <p:nvPr/>
          </p:nvGrpSpPr>
          <p:grpSpPr>
            <a:xfrm>
              <a:off x="304800" y="5333997"/>
              <a:ext cx="8458200" cy="1295399"/>
              <a:chOff x="381000" y="4648200"/>
              <a:chExt cx="8305800" cy="1600200"/>
            </a:xfrm>
          </p:grpSpPr>
          <p:sp>
            <p:nvSpPr>
              <p:cNvPr id="17" name="Rounded Rectangle 16"/>
              <p:cNvSpPr/>
              <p:nvPr/>
            </p:nvSpPr>
            <p:spPr>
              <a:xfrm>
                <a:off x="381000" y="4648200"/>
                <a:ext cx="8305800" cy="160020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455827" y="4836463"/>
                <a:ext cx="8002373" cy="11405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Theorem (Deterministic construction of low-discrepancy coloring [</a:t>
                </a:r>
                <a:r>
                  <a:rPr lang="en-US" b="1" dirty="0" err="1" smtClean="0"/>
                  <a:t>Sivakumar</a:t>
                </a:r>
                <a:r>
                  <a:rPr lang="en-US" b="1" dirty="0" smtClean="0"/>
                  <a:t> 2002])</a:t>
                </a:r>
              </a:p>
              <a:p>
                <a:r>
                  <a:rPr lang="en-US" dirty="0" smtClean="0"/>
                  <a:t>There exists a </a:t>
                </a:r>
                <a:r>
                  <a:rPr lang="en-US" b="1" dirty="0" smtClean="0"/>
                  <a:t>deterministic</a:t>
                </a:r>
                <a:r>
                  <a:rPr lang="en-US" dirty="0" smtClean="0"/>
                  <a:t> algorithm running in time poly(|G’|,|S|) that produces a coloring </a:t>
                </a:r>
                <a:r>
                  <a:rPr lang="el-GR" dirty="0" smtClean="0"/>
                  <a:t>χ</a:t>
                </a:r>
                <a:r>
                  <a:rPr lang="en-US" dirty="0" smtClean="0"/>
                  <a:t> such that disc[</a:t>
                </a:r>
                <a:r>
                  <a:rPr lang="el-GR" dirty="0" smtClean="0"/>
                  <a:t>χ</a:t>
                </a:r>
                <a:r>
                  <a:rPr lang="en-US" dirty="0" smtClean="0"/>
                  <a:t> ,G’] &lt;                                    .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3200400" y="5943600"/>
              <a:ext cx="2362200" cy="545470"/>
              <a:chOff x="2590800" y="838200"/>
              <a:chExt cx="2362200" cy="545470"/>
            </a:xfrm>
          </p:grpSpPr>
          <p:sp>
            <p:nvSpPr>
              <p:cNvPr id="19" name="TextBox 18"/>
              <p:cNvSpPr txBox="1"/>
              <p:nvPr>
                <p:custDataLst>
                  <p:tags r:id="rId1"/>
                </p:custDataLst>
              </p:nvPr>
            </p:nvSpPr>
            <p:spPr>
              <a:xfrm>
                <a:off x="2590800" y="838200"/>
                <a:ext cx="2362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pic>
            <p:nvPicPr>
              <p:cNvPr id="22" name="TextBox 18 tex" descr="TextBox 18.emf"/>
              <p:cNvPicPr>
                <a:picLocks noChangeAspect="1"/>
              </p:cNvPicPr>
              <p:nvPr>
                <p:custDataLst>
                  <p:tags r:id="rId2"/>
                </p:custDataLst>
              </p:nvPr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838245" y="939061"/>
                <a:ext cx="1867309" cy="444609"/>
              </a:xfrm>
              <a:prstGeom prst="rect">
                <a:avLst/>
              </a:prstGeom>
            </p:spPr>
          </p:pic>
        </p:grpSp>
      </p:grpSp>
      <p:sp>
        <p:nvSpPr>
          <p:cNvPr id="25" name="Cloud Callout 24"/>
          <p:cNvSpPr/>
          <p:nvPr/>
        </p:nvSpPr>
        <p:spPr>
          <a:xfrm>
            <a:off x="-76200" y="914400"/>
            <a:ext cx="8839200" cy="3657600"/>
          </a:xfrm>
          <a:prstGeom prst="cloudCallo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FFFF00"/>
                </a:solidFill>
              </a:rPr>
              <a:t>One last problem</a:t>
            </a:r>
            <a:r>
              <a:rPr lang="en-US" dirty="0" smtClean="0"/>
              <a:t>: |S| is exponential.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FF00"/>
                </a:solidFill>
              </a:rPr>
              <a:t>Solution:</a:t>
            </a:r>
            <a:r>
              <a:rPr lang="en-US" dirty="0" smtClean="0"/>
              <a:t> Break {-1,1}</a:t>
            </a:r>
            <a:r>
              <a:rPr lang="en-US" b="1" baseline="30000" dirty="0" smtClean="0"/>
              <a:t>n</a:t>
            </a:r>
            <a:r>
              <a:rPr lang="en-US" dirty="0" smtClean="0"/>
              <a:t> into blocks of size O( (1</a:t>
            </a:r>
            <a:r>
              <a:rPr lang="en-US" b="1" dirty="0" smtClean="0"/>
              <a:t>/</a:t>
            </a:r>
            <a:r>
              <a:rPr lang="el-GR" dirty="0" smtClean="0"/>
              <a:t>τ</a:t>
            </a:r>
            <a:r>
              <a:rPr lang="en-US" b="1" dirty="0" smtClean="0"/>
              <a:t> </a:t>
            </a:r>
            <a:r>
              <a:rPr lang="en-US" b="1" baseline="30000" dirty="0" smtClean="0"/>
              <a:t>2</a:t>
            </a:r>
            <a:r>
              <a:rPr lang="en-US" b="1" dirty="0" smtClean="0"/>
              <a:t>)</a:t>
            </a:r>
            <a:r>
              <a:rPr lang="en-US" dirty="0" smtClean="0"/>
              <a:t> log |G’|), </a:t>
            </a:r>
          </a:p>
          <a:p>
            <a:r>
              <a:rPr lang="en-US" dirty="0" smtClean="0"/>
              <a:t>given input x to algorithm computing hard function, find its corresponding block B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⊆ </a:t>
            </a:r>
            <a:r>
              <a:rPr lang="en-US" dirty="0" smtClean="0"/>
              <a:t>{-1,1}</a:t>
            </a:r>
            <a:r>
              <a:rPr lang="en-US" b="1" baseline="30000" dirty="0" smtClean="0"/>
              <a:t>n</a:t>
            </a:r>
            <a:r>
              <a:rPr lang="en-US" b="1" baseline="-25000" dirty="0" smtClean="0"/>
              <a:t> </a:t>
            </a:r>
            <a:r>
              <a:rPr lang="en-US" dirty="0" smtClean="0"/>
              <a:t>… </a:t>
            </a:r>
            <a:br>
              <a:rPr lang="en-US" dirty="0" smtClean="0"/>
            </a:b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 animBg="1"/>
      <p:bldP spid="2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Summary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2925763"/>
          </a:xfrm>
        </p:spPr>
        <p:txBody>
          <a:bodyPr/>
          <a:lstStyle/>
          <a:p>
            <a:r>
              <a:rPr lang="en-US" sz="2000" dirty="0" smtClean="0"/>
              <a:t>We obtain improved circuit lower bounds from the existence of learning algorithms under many well-studied models (using different approaches).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In particular, if (exact) learning is easy then BPP = P.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We give further evidence that developing non-trivial learning algorithms for more expressive concept classes will require new techniques.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381000" y="762000"/>
            <a:ext cx="9144000" cy="990600"/>
            <a:chOff x="381000" y="1828800"/>
            <a:chExt cx="9144000" cy="990600"/>
          </a:xfrm>
        </p:grpSpPr>
        <p:grpSp>
          <p:nvGrpSpPr>
            <p:cNvPr id="10" name="Group 9"/>
            <p:cNvGrpSpPr/>
            <p:nvPr/>
          </p:nvGrpSpPr>
          <p:grpSpPr>
            <a:xfrm>
              <a:off x="381000" y="1828800"/>
              <a:ext cx="8305800" cy="990600"/>
              <a:chOff x="304800" y="1295400"/>
              <a:chExt cx="8305800" cy="990600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304800" y="1295400"/>
                <a:ext cx="8305800" cy="99060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457200" y="1447800"/>
                <a:ext cx="74676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Theorem [Karp-Lipton 1980]:</a:t>
                </a:r>
                <a:br>
                  <a:rPr lang="en-US" b="1" dirty="0" smtClean="0"/>
                </a:br>
                <a:r>
                  <a:rPr lang="en-US" dirty="0" smtClean="0"/>
                  <a:t>If there exists an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efficient algorithm for 3-SAT </a:t>
                </a:r>
                <a:r>
                  <a:rPr lang="en-US" dirty="0" smtClean="0"/>
                  <a:t>then </a:t>
                </a:r>
                <a:endParaRPr lang="en-US" dirty="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2514600" y="2286000"/>
              <a:ext cx="7010400" cy="369332"/>
              <a:chOff x="533400" y="2667000"/>
              <a:chExt cx="6934200" cy="369332"/>
            </a:xfrm>
          </p:grpSpPr>
          <p:sp>
            <p:nvSpPr>
              <p:cNvPr id="6" name="TextBox 5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533400" y="2667000"/>
                <a:ext cx="693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pic>
            <p:nvPicPr>
              <p:cNvPr id="7" name="TextBox 5 tex" descr="TextBox 5.emf"/>
              <p:cNvPicPr>
                <a:picLocks noChangeAspect="1"/>
              </p:cNvPicPr>
              <p:nvPr>
                <p:custDataLst>
                  <p:tags r:id="rId4"/>
                </p:custDataLst>
              </p:nvPr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322154" y="2667000"/>
                <a:ext cx="1676767" cy="330281"/>
              </a:xfrm>
              <a:prstGeom prst="rect">
                <a:avLst/>
              </a:prstGeom>
            </p:spPr>
          </p:pic>
        </p:grpSp>
      </p:grpSp>
      <p:grpSp>
        <p:nvGrpSpPr>
          <p:cNvPr id="27" name="Group 26"/>
          <p:cNvGrpSpPr/>
          <p:nvPr/>
        </p:nvGrpSpPr>
        <p:grpSpPr>
          <a:xfrm>
            <a:off x="381000" y="2133600"/>
            <a:ext cx="8305800" cy="1676400"/>
            <a:chOff x="381000" y="2209800"/>
            <a:chExt cx="8305800" cy="1676400"/>
          </a:xfrm>
        </p:grpSpPr>
        <p:sp>
          <p:nvSpPr>
            <p:cNvPr id="14" name="Rounded Rectangle 13"/>
            <p:cNvSpPr/>
            <p:nvPr/>
          </p:nvSpPr>
          <p:spPr>
            <a:xfrm>
              <a:off x="381000" y="2209800"/>
              <a:ext cx="8305800" cy="16764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33400" y="2362200"/>
              <a:ext cx="762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Theorem [</a:t>
              </a:r>
              <a:r>
                <a:rPr lang="en-US" b="1" dirty="0" err="1" smtClean="0"/>
                <a:t>Kabanets-Impagliazzo</a:t>
              </a:r>
              <a:r>
                <a:rPr lang="en-US" b="1" dirty="0" smtClean="0"/>
                <a:t> 2004]</a:t>
              </a:r>
              <a:br>
                <a:rPr lang="en-US" b="1" dirty="0" smtClean="0"/>
              </a:br>
              <a:r>
                <a:rPr lang="en-US" dirty="0" smtClean="0"/>
                <a:t>If we can </a:t>
              </a:r>
              <a:r>
                <a:rPr lang="en-US" dirty="0" err="1" smtClean="0">
                  <a:solidFill>
                    <a:srgbClr val="FF0000"/>
                  </a:solidFill>
                </a:rPr>
                <a:t>derandomize</a:t>
              </a:r>
              <a:r>
                <a:rPr lang="en-US" dirty="0" smtClean="0">
                  <a:solidFill>
                    <a:srgbClr val="FF0000"/>
                  </a:solidFill>
                </a:rPr>
                <a:t> Polynomial Identity Testing</a:t>
              </a:r>
              <a:r>
                <a:rPr lang="en-US" dirty="0" smtClean="0"/>
                <a:t>, then  </a:t>
              </a:r>
              <a:endParaRPr lang="en-US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9600" y="3124200"/>
              <a:ext cx="7239000" cy="5468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(</a:t>
              </a:r>
              <a:r>
                <a:rPr lang="en-US" dirty="0" err="1" smtClean="0"/>
                <a:t>i</a:t>
              </a:r>
              <a:r>
                <a:rPr lang="en-US" dirty="0" smtClean="0"/>
                <a:t>)  NEXP </a:t>
              </a:r>
              <a:r>
                <a:rPr lang="en-US" dirty="0" smtClean="0">
                  <a:latin typeface="Arial Unicode MS"/>
                  <a:ea typeface="Arial Unicode MS"/>
                  <a:cs typeface="Arial Unicode MS"/>
                </a:rPr>
                <a:t>⊈</a:t>
              </a:r>
              <a:r>
                <a:rPr lang="en-US" dirty="0" smtClean="0"/>
                <a:t> P/poly; or</a:t>
              </a:r>
              <a:br>
                <a:rPr lang="en-US" dirty="0" smtClean="0"/>
              </a:br>
              <a:r>
                <a:rPr lang="en-US" dirty="0" smtClean="0"/>
                <a:t>(ii) Permanent is not computed by polynomial-size arithmetic circuits.  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81000" y="4191000"/>
            <a:ext cx="8305800" cy="2209800"/>
            <a:chOff x="381000" y="3810000"/>
            <a:chExt cx="8305800" cy="2209800"/>
          </a:xfrm>
        </p:grpSpPr>
        <p:grpSp>
          <p:nvGrpSpPr>
            <p:cNvPr id="18" name="Group 20"/>
            <p:cNvGrpSpPr/>
            <p:nvPr/>
          </p:nvGrpSpPr>
          <p:grpSpPr>
            <a:xfrm>
              <a:off x="381000" y="3810000"/>
              <a:ext cx="8305800" cy="2209800"/>
              <a:chOff x="381000" y="3810000"/>
              <a:chExt cx="8305800" cy="2209800"/>
            </a:xfrm>
          </p:grpSpPr>
          <p:sp>
            <p:nvSpPr>
              <p:cNvPr id="22" name="Rounded Rectangle 7"/>
              <p:cNvSpPr/>
              <p:nvPr/>
            </p:nvSpPr>
            <p:spPr>
              <a:xfrm>
                <a:off x="381000" y="3810000"/>
                <a:ext cx="8305800" cy="2209800"/>
              </a:xfrm>
              <a:prstGeom prst="round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TextBox 8"/>
              <p:cNvSpPr txBox="1"/>
              <p:nvPr/>
            </p:nvSpPr>
            <p:spPr>
              <a:xfrm>
                <a:off x="533400" y="3962400"/>
                <a:ext cx="7772400" cy="2057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Theorem [Williams 2011]</a:t>
                </a:r>
                <a:br>
                  <a:rPr lang="en-US" b="1" dirty="0" smtClean="0"/>
                </a:br>
                <a:r>
                  <a:rPr lang="en-US" dirty="0" smtClean="0"/>
                  <a:t>Let C be a class of circuits (ACC, TC0, NC1, etc).</a:t>
                </a:r>
                <a:r>
                  <a:rPr lang="en-US" b="1" dirty="0" smtClean="0"/>
                  <a:t> </a:t>
                </a:r>
                <a:r>
                  <a:rPr lang="en-US" dirty="0" smtClean="0"/>
                  <a:t>If there exists an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algorithm for </a:t>
                </a:r>
                <a:br>
                  <a:rPr lang="en-US" dirty="0" smtClean="0">
                    <a:solidFill>
                      <a:srgbClr val="FF0000"/>
                    </a:solidFill>
                  </a:rPr>
                </a:br>
                <a:r>
                  <a:rPr lang="en-US" dirty="0" smtClean="0">
                    <a:solidFill>
                      <a:srgbClr val="FF0000"/>
                    </a:solidFill>
                  </a:rPr>
                  <a:t>C-SAT</a:t>
                </a:r>
                <a:r>
                  <a:rPr lang="en-US" dirty="0" smtClean="0"/>
                  <a:t> that runs in deterministic time                                                     , where n is the number of inputs of the circuit and m is the size of the circuit, then </a:t>
                </a:r>
                <a:br>
                  <a:rPr lang="en-US" dirty="0" smtClean="0"/>
                </a:br>
                <a:r>
                  <a:rPr lang="en-US" dirty="0" smtClean="0"/>
                  <a:t>NEXP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⊈</a:t>
                </a:r>
                <a:r>
                  <a:rPr lang="en-US" dirty="0" smtClean="0"/>
                  <a:t> C.</a:t>
                </a:r>
                <a:br>
                  <a:rPr lang="en-US" dirty="0" smtClean="0"/>
                </a:br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en-US" b="1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533400" y="5486400"/>
                <a:ext cx="5029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Corollary: </a:t>
                </a:r>
                <a:r>
                  <a:rPr lang="en-US" dirty="0" smtClean="0"/>
                  <a:t>NEXP </a:t>
                </a:r>
                <a:r>
                  <a:rPr lang="en-US" dirty="0" smtClean="0">
                    <a:latin typeface="Arial Unicode MS"/>
                    <a:ea typeface="Arial Unicode MS"/>
                    <a:cs typeface="Arial Unicode MS"/>
                  </a:rPr>
                  <a:t>⊈</a:t>
                </a:r>
                <a:r>
                  <a:rPr lang="en-US" dirty="0" smtClean="0"/>
                  <a:t> ACC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(new circuit lower bound!)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 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9" name="Group 13"/>
            <p:cNvGrpSpPr/>
            <p:nvPr/>
          </p:nvGrpSpPr>
          <p:grpSpPr>
            <a:xfrm>
              <a:off x="3352800" y="4495800"/>
              <a:ext cx="4495800" cy="369332"/>
              <a:chOff x="609600" y="6096000"/>
              <a:chExt cx="4495800" cy="369332"/>
            </a:xfrm>
          </p:grpSpPr>
          <p:sp>
            <p:nvSpPr>
              <p:cNvPr id="20" name="TextBox 19"/>
              <p:cNvSpPr txBox="1"/>
              <p:nvPr>
                <p:custDataLst>
                  <p:tags r:id="rId1"/>
                </p:custDataLst>
              </p:nvPr>
            </p:nvSpPr>
            <p:spPr>
              <a:xfrm>
                <a:off x="609600" y="6096000"/>
                <a:ext cx="4495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pic>
            <p:nvPicPr>
              <p:cNvPr id="21" name="TextBox 11 tex" descr="TextBox 11.emf"/>
              <p:cNvPicPr>
                <a:picLocks noChangeAspect="1"/>
              </p:cNvPicPr>
              <p:nvPr>
                <p:custDataLst>
                  <p:tags r:id="rId2"/>
                </p:custDataLst>
              </p:nvPr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295400" y="6096000"/>
                <a:ext cx="2743801" cy="342984"/>
              </a:xfrm>
              <a:prstGeom prst="rect">
                <a:avLst/>
              </a:prstGeom>
            </p:spPr>
          </p:pic>
        </p:grpSp>
      </p:grpSp>
      <p:sp>
        <p:nvSpPr>
          <p:cNvPr id="25" name="Cloud Callout 24"/>
          <p:cNvSpPr/>
          <p:nvPr/>
        </p:nvSpPr>
        <p:spPr>
          <a:xfrm>
            <a:off x="3581400" y="2209800"/>
            <a:ext cx="5257800" cy="3124200"/>
          </a:xfrm>
          <a:prstGeom prst="cloudCallou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It is actually possible to </a:t>
            </a:r>
            <a:r>
              <a:rPr lang="en-US" dirty="0" smtClean="0">
                <a:solidFill>
                  <a:srgbClr val="FFFF00"/>
                </a:solidFill>
              </a:rPr>
              <a:t>*prove*</a:t>
            </a:r>
            <a:r>
              <a:rPr lang="en-US" dirty="0" smtClean="0"/>
              <a:t> circuit lower bounds by designing non-trivial algorithms.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762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Some directions for future work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7200" y="3352800"/>
            <a:ext cx="868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 smtClean="0"/>
              <a:t>2) </a:t>
            </a:r>
            <a:r>
              <a:rPr lang="en-US" dirty="0" smtClean="0"/>
              <a:t>Can we obtain improved circuit lower bounds from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randomized learning algorithms</a:t>
            </a:r>
            <a:r>
              <a:rPr lang="en-US" dirty="0" smtClean="0"/>
              <a:t>? Efficient PAC implies BPSUBEXP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⊈ </a:t>
            </a:r>
            <a:r>
              <a:rPr lang="en-US" dirty="0" smtClean="0">
                <a:ea typeface="Arial Unicode MS"/>
                <a:cs typeface="Arial Unicode MS"/>
              </a:rPr>
              <a:t>C?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57200" y="23622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 smtClean="0"/>
              <a:t>1) </a:t>
            </a:r>
            <a:r>
              <a:rPr lang="en-US" dirty="0" smtClean="0"/>
              <a:t>Is it possible to obtain </a:t>
            </a:r>
            <a:r>
              <a:rPr lang="en-US" b="1" dirty="0" smtClean="0">
                <a:solidFill>
                  <a:srgbClr val="002060"/>
                </a:solidFill>
              </a:rPr>
              <a:t>new circuit lower bonds </a:t>
            </a:r>
            <a:r>
              <a:rPr lang="en-US" dirty="0" smtClean="0"/>
              <a:t>by constructing non-trivial learning algorithms?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57200" y="4343400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b="1" dirty="0" smtClean="0"/>
              <a:t>3) </a:t>
            </a:r>
            <a:r>
              <a:rPr lang="en-US" dirty="0" smtClean="0"/>
              <a:t>Prove that circuit lower bounds can be obtained even if we give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</a:rPr>
              <a:t>more  power to the learning algorithm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5181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Interesting fact: </a:t>
            </a:r>
          </a:p>
          <a:p>
            <a:pPr>
              <a:buNone/>
            </a:pPr>
            <a:r>
              <a:rPr lang="en-US" sz="2200" dirty="0" smtClean="0"/>
              <a:t>Circuit lower bounds often precede the development of new </a:t>
            </a:r>
          </a:p>
          <a:p>
            <a:pPr>
              <a:buNone/>
            </a:pPr>
            <a:r>
              <a:rPr lang="en-US" sz="2200" dirty="0" smtClean="0"/>
              <a:t>algorithms.</a:t>
            </a:r>
            <a:br>
              <a:rPr lang="en-US" sz="2200" dirty="0" smtClean="0"/>
            </a:br>
            <a:endParaRPr lang="en-US" sz="2200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Example 1: </a:t>
            </a:r>
            <a:endParaRPr lang="en-US" sz="20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200" dirty="0" smtClean="0"/>
              <a:t>[</a:t>
            </a:r>
            <a:r>
              <a:rPr lang="en-US" sz="2200" dirty="0" err="1" smtClean="0"/>
              <a:t>H</a:t>
            </a:r>
            <a:r>
              <a:rPr lang="en-US" sz="2200" dirty="0" err="1" smtClean="0">
                <a:latin typeface="+mj-lt"/>
                <a:ea typeface="Arial Unicode MS"/>
                <a:cs typeface="Arial Unicode MS"/>
              </a:rPr>
              <a:t>å</a:t>
            </a:r>
            <a:r>
              <a:rPr lang="en-US" sz="2200" dirty="0" err="1" smtClean="0"/>
              <a:t>stad</a:t>
            </a:r>
            <a:r>
              <a:rPr lang="en-US" sz="2200" dirty="0" smtClean="0"/>
              <a:t> 1987] Switching Lemma (PARITY    AC0).</a:t>
            </a:r>
          </a:p>
          <a:p>
            <a:pPr>
              <a:buNone/>
            </a:pPr>
            <a:r>
              <a:rPr lang="en-US" sz="2200" dirty="0" smtClean="0"/>
              <a:t>Used by [</a:t>
            </a:r>
            <a:r>
              <a:rPr lang="en-US" sz="2200" dirty="0" err="1" smtClean="0"/>
              <a:t>Linial</a:t>
            </a:r>
            <a:r>
              <a:rPr lang="en-US" sz="2200" dirty="0" smtClean="0"/>
              <a:t>-</a:t>
            </a:r>
            <a:r>
              <a:rPr lang="en-US" sz="2200" dirty="0" err="1" smtClean="0"/>
              <a:t>Mansour</a:t>
            </a:r>
            <a:r>
              <a:rPr lang="en-US" sz="2200" dirty="0" smtClean="0"/>
              <a:t>-Nisan 1993] to prove that AC0 can be learned</a:t>
            </a:r>
          </a:p>
          <a:p>
            <a:pPr>
              <a:buNone/>
            </a:pPr>
            <a:r>
              <a:rPr lang="en-US" sz="2200" dirty="0" smtClean="0"/>
              <a:t>in  quasi-polynomial time.</a:t>
            </a:r>
            <a:br>
              <a:rPr lang="en-US" sz="2200" dirty="0" smtClean="0"/>
            </a:br>
            <a:endParaRPr lang="en-US" sz="2200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Example 2:</a:t>
            </a:r>
          </a:p>
          <a:p>
            <a:pPr>
              <a:buNone/>
            </a:pPr>
            <a:r>
              <a:rPr lang="en-US" sz="2200" dirty="0" smtClean="0"/>
              <a:t>[</a:t>
            </a:r>
            <a:r>
              <a:rPr lang="en-US" sz="2200" dirty="0" err="1" smtClean="0"/>
              <a:t>Paturi</a:t>
            </a:r>
            <a:r>
              <a:rPr lang="en-US" sz="2200" dirty="0" smtClean="0"/>
              <a:t>-</a:t>
            </a:r>
            <a:r>
              <a:rPr lang="en-US" sz="2200" dirty="0" err="1" smtClean="0"/>
              <a:t>Pudlak</a:t>
            </a:r>
            <a:r>
              <a:rPr lang="en-US" sz="2200" dirty="0" smtClean="0"/>
              <a:t>-Zane 1999] </a:t>
            </a:r>
            <a:r>
              <a:rPr lang="en-US" sz="2200" dirty="0" err="1" smtClean="0"/>
              <a:t>Satisfiability</a:t>
            </a:r>
            <a:r>
              <a:rPr lang="en-US" sz="2200" dirty="0" smtClean="0"/>
              <a:t> Coding Lemma.</a:t>
            </a:r>
          </a:p>
          <a:p>
            <a:pPr>
              <a:buNone/>
            </a:pPr>
            <a:r>
              <a:rPr lang="en-US" sz="2200" dirty="0" smtClean="0"/>
              <a:t>Implies tight lower bounds on depth-3 circuits and improved upper </a:t>
            </a:r>
          </a:p>
          <a:p>
            <a:pPr>
              <a:buNone/>
            </a:pPr>
            <a:r>
              <a:rPr lang="en-US" sz="2200" dirty="0" smtClean="0"/>
              <a:t>bounds for the k-SAT problem.</a:t>
            </a:r>
            <a:br>
              <a:rPr lang="en-US" sz="2200" dirty="0" smtClean="0"/>
            </a:br>
            <a:endParaRPr lang="en-US" sz="2200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4267200" y="2819400"/>
            <a:ext cx="1828800" cy="369332"/>
            <a:chOff x="1828800" y="5943600"/>
            <a:chExt cx="1828800" cy="369332"/>
          </a:xfrm>
        </p:grpSpPr>
        <p:sp>
          <p:nvSpPr>
            <p:cNvPr id="4" name="TextBox 3"/>
            <p:cNvSpPr txBox="1"/>
            <p:nvPr>
              <p:custDataLst>
                <p:tags r:id="rId1"/>
              </p:custDataLst>
            </p:nvPr>
          </p:nvSpPr>
          <p:spPr>
            <a:xfrm>
              <a:off x="1828800" y="5943600"/>
              <a:ext cx="1828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pic>
          <p:nvPicPr>
            <p:cNvPr id="5" name="TextBox 3 tex" descr="TextBox 3.emf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r:embed="rId4" cstate="print"/>
            <a:stretch>
              <a:fillRect/>
            </a:stretch>
          </p:blipFill>
          <p:spPr>
            <a:xfrm>
              <a:off x="2609821" y="5975828"/>
              <a:ext cx="266758" cy="304875"/>
            </a:xfrm>
            <a:prstGeom prst="rect">
              <a:avLst/>
            </a:prstGeom>
          </p:spPr>
        </p:pic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ounded Rectangle 24"/>
          <p:cNvSpPr/>
          <p:nvPr/>
        </p:nvSpPr>
        <p:spPr>
          <a:xfrm>
            <a:off x="381000" y="2057400"/>
            <a:ext cx="8305800" cy="1600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200" dirty="0" smtClean="0"/>
              <a:t/>
            </a:r>
            <a:br>
              <a:rPr lang="en-US" sz="2200" dirty="0" smtClean="0"/>
            </a:br>
            <a:endParaRPr lang="en-US" sz="2200" dirty="0" smtClean="0"/>
          </a:p>
          <a:p>
            <a:pPr>
              <a:buNone/>
            </a:pPr>
            <a:endParaRPr lang="en-US" sz="22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81000" y="4343400"/>
            <a:ext cx="7772400" cy="123110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[</a:t>
            </a:r>
            <a:r>
              <a:rPr lang="en-US" b="1" dirty="0" err="1" smtClean="0"/>
              <a:t>Fortnow-Klivans</a:t>
            </a:r>
            <a:r>
              <a:rPr lang="en-US" b="1" dirty="0" smtClean="0"/>
              <a:t> 2006] </a:t>
            </a:r>
            <a:r>
              <a:rPr lang="en-US" dirty="0" smtClean="0"/>
              <a:t> Formalizes this intuition; important conceptual result:</a:t>
            </a:r>
            <a:br>
              <a:rPr lang="en-US" dirty="0" smtClean="0"/>
            </a:br>
            <a:endParaRPr lang="en-US" dirty="0" smtClean="0"/>
          </a:p>
          <a:p>
            <a:r>
              <a:rPr lang="en-US" sz="2000" dirty="0" smtClean="0">
                <a:solidFill>
                  <a:schemeClr val="tx2"/>
                </a:solidFill>
              </a:rPr>
              <a:t>Prove that some circuit lower bound is actually necessary for learning.</a:t>
            </a:r>
          </a:p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57200" y="990600"/>
            <a:ext cx="82296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Intuition</a:t>
            </a:r>
            <a:br>
              <a:rPr lang="en-US" sz="3200" dirty="0" smtClean="0">
                <a:solidFill>
                  <a:srgbClr val="FF0000"/>
                </a:solidFill>
              </a:rPr>
            </a:br>
            <a:r>
              <a:rPr lang="en-US" sz="3200" dirty="0" smtClean="0">
                <a:solidFill>
                  <a:srgbClr val="FF0000"/>
                </a:solidFill>
              </a:rPr>
              <a:t/>
            </a:r>
            <a:br>
              <a:rPr lang="en-US" sz="3200" dirty="0" smtClean="0">
                <a:solidFill>
                  <a:srgbClr val="FF0000"/>
                </a:solidFill>
              </a:rPr>
            </a:br>
            <a:endParaRPr lang="en-US" sz="32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000" dirty="0" smtClean="0"/>
              <a:t>Circuit lower bound proofs often reveal new structural properties of a circuit class,  allowing functions in the class to be learned/tested in some non-trivial way.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76400"/>
            <a:ext cx="1676400" cy="609600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chemeClr val="tx2"/>
                </a:solidFill>
              </a:rPr>
              <a:t>Outline: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1"/>
            <a:ext cx="8229600" cy="3429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Part 1)</a:t>
            </a:r>
            <a:r>
              <a:rPr lang="en-US" sz="2000" dirty="0" smtClean="0"/>
              <a:t>  Lower bounds from </a:t>
            </a:r>
            <a:r>
              <a:rPr lang="en-US" sz="2000" dirty="0" smtClean="0">
                <a:solidFill>
                  <a:srgbClr val="C00000"/>
                </a:solidFill>
              </a:rPr>
              <a:t>PAC learning</a:t>
            </a:r>
            <a:r>
              <a:rPr lang="en-US" sz="2000" dirty="0" smtClean="0"/>
              <a:t> algorithms.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Part 2)</a:t>
            </a:r>
            <a:r>
              <a:rPr lang="en-US" sz="2000" dirty="0" smtClean="0"/>
              <a:t>  Lower bounds from </a:t>
            </a:r>
            <a:r>
              <a:rPr lang="en-US" sz="2000" dirty="0" smtClean="0">
                <a:solidFill>
                  <a:srgbClr val="C00000"/>
                </a:solidFill>
              </a:rPr>
              <a:t>exact learning</a:t>
            </a:r>
            <a:r>
              <a:rPr lang="en-US" sz="2000" dirty="0" smtClean="0"/>
              <a:t> algorithms.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Part 3)  </a:t>
            </a:r>
            <a:r>
              <a:rPr lang="en-US" sz="2000" dirty="0" smtClean="0"/>
              <a:t>Lower bounds from learning algorithms using </a:t>
            </a:r>
            <a:r>
              <a:rPr lang="en-US" sz="2000" dirty="0" smtClean="0">
                <a:solidFill>
                  <a:srgbClr val="C00000"/>
                </a:solidFill>
              </a:rPr>
              <a:t>statistical</a:t>
            </a:r>
            <a:r>
              <a:rPr lang="en-US" sz="2000" dirty="0" smtClean="0"/>
              <a:t> queries.</a:t>
            </a:r>
            <a:br>
              <a:rPr lang="en-US" sz="2000" dirty="0" smtClean="0"/>
            </a:br>
            <a:endParaRPr lang="en-US" sz="2000" dirty="0" smtClean="0"/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Remark:</a:t>
            </a:r>
            <a:r>
              <a:rPr lang="en-US" sz="2000" dirty="0" smtClean="0"/>
              <a:t> All results have meaningful parameterized versions, where we allow </a:t>
            </a:r>
          </a:p>
          <a:p>
            <a:pPr>
              <a:buNone/>
            </a:pPr>
            <a:r>
              <a:rPr lang="en-US" sz="2000" dirty="0" smtClean="0"/>
              <a:t>the learning algorithm to run in time T(n, size(c), …).  For simplicity, we will </a:t>
            </a:r>
          </a:p>
          <a:p>
            <a:pPr>
              <a:buNone/>
            </a:pPr>
            <a:r>
              <a:rPr lang="en-US" sz="2000" dirty="0" smtClean="0"/>
              <a:t>usually discuss lower bounds from </a:t>
            </a:r>
            <a:r>
              <a:rPr lang="en-US" sz="2000" dirty="0" smtClean="0">
                <a:solidFill>
                  <a:schemeClr val="tx2"/>
                </a:solidFill>
              </a:rPr>
              <a:t>efficient learning algorithms.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81000" y="381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This talk: Improved circuit lower bounds from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learning algorithms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400" dirty="0" smtClean="0"/>
              <a:t>Review: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  <a:br>
              <a:rPr lang="en-US" sz="2400" dirty="0" smtClean="0">
                <a:solidFill>
                  <a:schemeClr val="tx2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PAC Model</a:t>
            </a:r>
            <a:r>
              <a:rPr lang="en-US" sz="2400" dirty="0" smtClean="0">
                <a:solidFill>
                  <a:schemeClr val="tx2"/>
                </a:solidFill>
              </a:rPr>
              <a:t> under uniform distribution with membership queries</a:t>
            </a:r>
            <a:endParaRPr lang="en-US" sz="2400" dirty="0">
              <a:solidFill>
                <a:schemeClr val="tx2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381000" y="1905000"/>
            <a:ext cx="8305800" cy="2057400"/>
            <a:chOff x="381000" y="2057400"/>
            <a:chExt cx="8305800" cy="2057400"/>
          </a:xfrm>
        </p:grpSpPr>
        <p:sp>
          <p:nvSpPr>
            <p:cNvPr id="10" name="Rounded Rectangle 9"/>
            <p:cNvSpPr/>
            <p:nvPr/>
          </p:nvSpPr>
          <p:spPr>
            <a:xfrm>
              <a:off x="381000" y="2057400"/>
              <a:ext cx="8305800" cy="2057400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3400" y="2209801"/>
              <a:ext cx="80010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b="1" dirty="0" smtClean="0"/>
                <a:t>Definition. </a:t>
              </a:r>
              <a:r>
                <a:rPr lang="en-US" dirty="0" smtClean="0"/>
                <a:t>Let C be any class of </a:t>
              </a:r>
              <a:r>
                <a:rPr lang="en-US" dirty="0" err="1" smtClean="0"/>
                <a:t>boolean</a:t>
              </a:r>
              <a:r>
                <a:rPr lang="en-US" dirty="0" smtClean="0"/>
                <a:t> functions. An algorithm A </a:t>
              </a:r>
              <a:r>
                <a:rPr lang="en-US" dirty="0" smtClean="0">
                  <a:solidFill>
                    <a:schemeClr val="tx2"/>
                  </a:solidFill>
                </a:rPr>
                <a:t>PAC learns</a:t>
              </a:r>
              <a:r>
                <a:rPr lang="en-US" dirty="0" smtClean="0"/>
                <a:t> C if for every c ∈ C and for every </a:t>
              </a:r>
              <a:r>
                <a:rPr lang="el-GR" dirty="0" smtClean="0"/>
                <a:t>ε</a:t>
              </a:r>
              <a:r>
                <a:rPr lang="en-US" dirty="0" smtClean="0"/>
                <a:t> &gt; 0, given n, </a:t>
              </a:r>
              <a:r>
                <a:rPr lang="el-GR" dirty="0" smtClean="0"/>
                <a:t>ε</a:t>
              </a:r>
              <a:r>
                <a:rPr lang="en-US" dirty="0" smtClean="0"/>
                <a:t>, size(c) as input and membership query access to c, algorithm A outputs with high probability (over its internal randomness) a hypothesis h such that Pr[c(x) ≠ h(x)] &lt; </a:t>
              </a:r>
              <a:r>
                <a:rPr lang="el-GR" dirty="0" smtClean="0"/>
                <a:t>ε</a:t>
              </a:r>
              <a:r>
                <a:rPr lang="en-US" dirty="0" smtClean="0"/>
                <a:t>.</a:t>
              </a:r>
            </a:p>
            <a:p>
              <a:pPr algn="just"/>
              <a:endParaRPr lang="en-US" dirty="0" smtClean="0"/>
            </a:p>
            <a:p>
              <a:pPr algn="just"/>
              <a:r>
                <a:rPr lang="en-US" dirty="0" smtClean="0"/>
                <a:t>We measure the running time of A as a function T = T(n, 1/</a:t>
              </a:r>
              <a:r>
                <a:rPr lang="el-GR" dirty="0" smtClean="0"/>
                <a:t>ε</a:t>
              </a:r>
              <a:r>
                <a:rPr lang="en-US" dirty="0" smtClean="0"/>
                <a:t>, size(c)).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-1905000" y="4495800"/>
            <a:ext cx="10287000" cy="1200329"/>
            <a:chOff x="-1828800" y="4191000"/>
            <a:chExt cx="10287000" cy="1200329"/>
          </a:xfrm>
        </p:grpSpPr>
        <p:sp>
          <p:nvSpPr>
            <p:cNvPr id="16" name="TextBox 15"/>
            <p:cNvSpPr txBox="1"/>
            <p:nvPr/>
          </p:nvSpPr>
          <p:spPr>
            <a:xfrm>
              <a:off x="457200" y="4191000"/>
              <a:ext cx="8001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Observations:</a:t>
              </a:r>
            </a:p>
            <a:p>
              <a:r>
                <a:rPr lang="en-US" dirty="0" smtClean="0"/>
                <a:t>1)                                 , for each input size n.</a:t>
              </a:r>
            </a:p>
            <a:p>
              <a:r>
                <a:rPr lang="en-US" dirty="0" smtClean="0"/>
                <a:t>2)  We associate to each c ∈ C its size </a:t>
              </a:r>
              <a:r>
                <a:rPr lang="en-US" dirty="0" err="1" smtClean="0">
                  <a:solidFill>
                    <a:schemeClr val="tx2"/>
                  </a:solidFill>
                </a:rPr>
                <a:t>size</a:t>
              </a:r>
              <a:r>
                <a:rPr lang="en-US" dirty="0" smtClean="0">
                  <a:solidFill>
                    <a:schemeClr val="tx2"/>
                  </a:solidFill>
                </a:rPr>
                <a:t>(c)</a:t>
              </a:r>
              <a:r>
                <a:rPr lang="en-US" dirty="0" smtClean="0"/>
                <a:t> under some efficient representation.</a:t>
              </a:r>
              <a:br>
                <a:rPr lang="en-US" dirty="0" smtClean="0"/>
              </a:br>
              <a:r>
                <a:rPr lang="en-US" dirty="0" smtClean="0"/>
                <a:t>3)  We assume the hypothesis h can be evaluated in time T.</a:t>
              </a:r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-1828800" y="4495800"/>
              <a:ext cx="6934200" cy="369332"/>
              <a:chOff x="2209800" y="5181600"/>
              <a:chExt cx="6934200" cy="369332"/>
            </a:xfrm>
          </p:grpSpPr>
          <p:sp>
            <p:nvSpPr>
              <p:cNvPr id="17" name="TextBox 16"/>
              <p:cNvSpPr txBox="1"/>
              <p:nvPr>
                <p:custDataLst>
                  <p:tags r:id="rId1"/>
                </p:custDataLst>
              </p:nvPr>
            </p:nvSpPr>
            <p:spPr>
              <a:xfrm>
                <a:off x="2209800" y="5181600"/>
                <a:ext cx="6934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dirty="0"/>
              </a:p>
            </p:txBody>
          </p:sp>
          <p:pic>
            <p:nvPicPr>
              <p:cNvPr id="20" name="TextBox 16 tex" descr="TextBox 16.emf"/>
              <p:cNvPicPr>
                <a:picLocks noChangeAspect="1"/>
              </p:cNvPicPr>
              <p:nvPr>
                <p:custDataLst>
                  <p:tags r:id="rId2"/>
                </p:custDataLst>
              </p:nvPr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863922" y="5213828"/>
                <a:ext cx="1625956" cy="304875"/>
              </a:xfrm>
              <a:prstGeom prst="rect">
                <a:avLst/>
              </a:prstGeom>
            </p:spPr>
          </p:pic>
        </p:grpSp>
      </p:grpSp>
      <p:sp>
        <p:nvSpPr>
          <p:cNvPr id="12" name="TextBox 11"/>
          <p:cNvSpPr txBox="1"/>
          <p:nvPr/>
        </p:nvSpPr>
        <p:spPr>
          <a:xfrm>
            <a:off x="5181600" y="41148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Membership Query oracle </a:t>
            </a:r>
            <a:r>
              <a:rPr lang="en-US" b="1" dirty="0" err="1" smtClean="0">
                <a:solidFill>
                  <a:schemeClr val="accent2"/>
                </a:solidFill>
              </a:rPr>
              <a:t>MQ</a:t>
            </a:r>
            <a:r>
              <a:rPr lang="en-US" b="1" baseline="30000" dirty="0" err="1" smtClean="0">
                <a:solidFill>
                  <a:schemeClr val="accent2"/>
                </a:solidFill>
              </a:rPr>
              <a:t>c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Given any x ∈ {0,1}</a:t>
            </a:r>
            <a:r>
              <a:rPr lang="en-US" baseline="30000" dirty="0" smtClean="0">
                <a:solidFill>
                  <a:schemeClr val="accent2"/>
                </a:solidFill>
              </a:rPr>
              <a:t>n</a:t>
            </a:r>
            <a:r>
              <a:rPr lang="en-US" dirty="0" smtClean="0">
                <a:solidFill>
                  <a:schemeClr val="accent2"/>
                </a:solidFill>
              </a:rPr>
              <a:t>, returns c(x).</a:t>
            </a:r>
            <a:endParaRPr lang="en-US" baseline="30000" dirty="0">
              <a:solidFill>
                <a:schemeClr val="accent2"/>
              </a:solidFill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838200" y="2438400"/>
            <a:ext cx="4343400" cy="1981200"/>
          </a:xfrm>
          <a:prstGeom prst="cloud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Think of C as your favorite circuit class: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chemeClr val="tx1"/>
                </a:solidFill>
              </a:rPr>
              <a:t>AC0, ACC, TC0, NC1, etc.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04800" y="1447800"/>
            <a:ext cx="8305800" cy="1447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Previous Results (PAC Model)</a:t>
            </a:r>
            <a:endParaRPr lang="en-US" sz="40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1219200"/>
          </a:xfrm>
          <a:noFill/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Theorem [</a:t>
            </a:r>
            <a:r>
              <a:rPr lang="en-US" sz="2000" b="1" dirty="0" err="1" smtClean="0">
                <a:latin typeface="+mj-lt"/>
                <a:ea typeface="Arial Unicode MS" pitchFamily="34" charset="-128"/>
                <a:cs typeface="Arial Unicode MS" pitchFamily="34" charset="-128"/>
              </a:rPr>
              <a:t>Fortnow-Klivans</a:t>
            </a: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 2006]. 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be any concept class.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Assume that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is PAC learnable</a:t>
            </a:r>
            <a:r>
              <a:rPr lang="en-US" sz="2000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with membership queries under the uniform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distribution in polynomial-time. Then</a:t>
            </a:r>
            <a:r>
              <a:rPr lang="en-US" sz="2000" dirty="0" smtClean="0">
                <a:solidFill>
                  <a:srgbClr val="FF000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BPEXP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⊈ </a:t>
            </a:r>
            <a:r>
              <a:rPr lang="en-US" sz="2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C</a:t>
            </a:r>
            <a:r>
              <a:rPr lang="en-US" sz="2000" baseline="30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poly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.</a:t>
            </a:r>
            <a:endParaRPr lang="en-US" sz="2000" dirty="0"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3429000"/>
            <a:ext cx="845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BPEXP</a:t>
            </a:r>
            <a:r>
              <a:rPr lang="en-US" dirty="0" smtClean="0"/>
              <a:t>    =  Exponential time version of BPP</a:t>
            </a:r>
          </a:p>
          <a:p>
            <a:r>
              <a:rPr lang="en-US" dirty="0" smtClean="0"/>
              <a:t>               =  Languages decidable by randomized </a:t>
            </a:r>
          </a:p>
          <a:p>
            <a:r>
              <a:rPr lang="en-US" dirty="0" smtClean="0"/>
              <a:t>                    algorithms running in exponential time.</a:t>
            </a:r>
            <a:endParaRPr lang="en-US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3886200" y="3200400"/>
          <a:ext cx="49530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5800" y="4724400"/>
            <a:ext cx="3886200" cy="1200329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Open Problem:</a:t>
            </a:r>
            <a:r>
              <a:rPr lang="en-US" sz="2400" dirty="0" smtClean="0"/>
              <a:t> Prove that </a:t>
            </a:r>
            <a:r>
              <a:rPr lang="en-US" sz="2400" dirty="0" smtClean="0">
                <a:solidFill>
                  <a:schemeClr val="tx2"/>
                </a:solidFill>
              </a:rPr>
              <a:t>BPEXP</a:t>
            </a:r>
            <a:r>
              <a:rPr lang="en-US" sz="2400" dirty="0" smtClean="0"/>
              <a:t> is not in </a:t>
            </a:r>
            <a:r>
              <a:rPr lang="en-US" sz="2400" dirty="0" smtClean="0">
                <a:solidFill>
                  <a:schemeClr val="tx2"/>
                </a:solidFill>
              </a:rPr>
              <a:t>P/Poly</a:t>
            </a:r>
            <a:r>
              <a:rPr lang="en-US" sz="2400" dirty="0" smtClean="0"/>
              <a:t>,</a:t>
            </a:r>
          </a:p>
          <a:p>
            <a:r>
              <a:rPr lang="en-US" sz="2400" dirty="0" smtClean="0"/>
              <a:t>or at least that it is not in </a:t>
            </a:r>
            <a:r>
              <a:rPr lang="en-US" sz="2400" dirty="0" smtClean="0">
                <a:solidFill>
                  <a:schemeClr val="tx2"/>
                </a:solidFill>
              </a:rPr>
              <a:t>TC0.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60960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TC0  =  “small” constant depth circuits with Majority gates.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3124200" y="2514600"/>
            <a:ext cx="4191000" cy="2590800"/>
            <a:chOff x="3124200" y="2514600"/>
            <a:chExt cx="4191000" cy="2590800"/>
          </a:xfrm>
        </p:grpSpPr>
        <p:sp>
          <p:nvSpPr>
            <p:cNvPr id="13" name="Cloud Callout 12"/>
            <p:cNvSpPr/>
            <p:nvPr/>
          </p:nvSpPr>
          <p:spPr>
            <a:xfrm>
              <a:off x="3124200" y="2514600"/>
              <a:ext cx="4191000" cy="2590800"/>
            </a:xfrm>
            <a:prstGeom prst="cloudCallou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81400" y="3048000"/>
              <a:ext cx="32004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/>
                <a:t>Fornow-Klivans</a:t>
              </a:r>
              <a:r>
                <a:rPr lang="en-US" b="1" dirty="0" smtClean="0"/>
                <a:t>: </a:t>
              </a:r>
              <a:r>
                <a:rPr lang="en-US" dirty="0" smtClean="0"/>
                <a:t>If we can learn </a:t>
              </a:r>
              <a:r>
                <a:rPr lang="en-US" dirty="0" smtClean="0">
                  <a:solidFill>
                    <a:schemeClr val="tx2"/>
                  </a:solidFill>
                </a:rPr>
                <a:t>C = TC0 </a:t>
              </a:r>
              <a:r>
                <a:rPr lang="en-US" dirty="0" smtClean="0"/>
                <a:t>efficiently,  then we solve an important open problem in complexity theory!</a:t>
              </a:r>
            </a:p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54102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 dirty="0" smtClean="0">
                <a:solidFill>
                  <a:srgbClr val="FF0000"/>
                </a:solidFill>
              </a:rPr>
              <a:t>New Results </a:t>
            </a:r>
            <a:br>
              <a:rPr lang="en-US" sz="4000" dirty="0" smtClean="0">
                <a:solidFill>
                  <a:srgbClr val="FF0000"/>
                </a:solidFill>
              </a:rPr>
            </a:br>
            <a:r>
              <a:rPr lang="en-US" sz="4000" dirty="0" smtClean="0">
                <a:solidFill>
                  <a:srgbClr val="FF0000"/>
                </a:solidFill>
              </a:rPr>
              <a:t>(PAC Model)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54864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(this result implies the original theorem proven in [</a:t>
            </a:r>
            <a:r>
              <a:rPr lang="en-US" dirty="0" err="1" smtClean="0"/>
              <a:t>Fortnow-Klivans</a:t>
            </a:r>
            <a:r>
              <a:rPr lang="en-US" dirty="0" smtClean="0"/>
              <a:t> 2006])</a:t>
            </a:r>
          </a:p>
        </p:txBody>
      </p:sp>
      <p:sp>
        <p:nvSpPr>
          <p:cNvPr id="20" name="Cloud Callout 19"/>
          <p:cNvSpPr/>
          <p:nvPr/>
        </p:nvSpPr>
        <p:spPr>
          <a:xfrm>
            <a:off x="3124200" y="0"/>
            <a:ext cx="6019800" cy="2667000"/>
          </a:xfrm>
          <a:prstGeom prst="cloudCallou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Obtain stronger circuit lower bound (</a:t>
            </a:r>
            <a:r>
              <a:rPr lang="en-US" dirty="0" smtClean="0">
                <a:solidFill>
                  <a:srgbClr val="FFFF00"/>
                </a:solidFill>
              </a:rPr>
              <a:t>PSPACE</a:t>
            </a:r>
            <a:r>
              <a:rPr lang="en-US" dirty="0" smtClean="0">
                <a:solidFill>
                  <a:schemeClr val="bg1"/>
                </a:solidFill>
              </a:rPr>
              <a:t> instead of </a:t>
            </a:r>
            <a:r>
              <a:rPr lang="en-US" dirty="0" smtClean="0">
                <a:solidFill>
                  <a:srgbClr val="FFFF00"/>
                </a:solidFill>
              </a:rPr>
              <a:t>BPEXP</a:t>
            </a:r>
            <a:r>
              <a:rPr lang="en-US" dirty="0" smtClean="0">
                <a:solidFill>
                  <a:schemeClr val="bg1"/>
                </a:solidFill>
              </a:rPr>
              <a:t>), unless something very unlikely is true (randomness is super ultra powerful)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04800" y="3276600"/>
            <a:ext cx="8305800" cy="1676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1600200"/>
          </a:xfr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b="1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Theorem 1.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⊆ P/poly</a:t>
            </a:r>
            <a:r>
              <a:rPr lang="en-US" sz="2000" dirty="0" smtClean="0">
                <a:solidFill>
                  <a:srgbClr val="0070C0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be any concept class. Assume that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C is PAC learnable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with membership queries under the uniform distribution in polynomial-time. </a:t>
            </a:r>
          </a:p>
          <a:p>
            <a:pPr>
              <a:buNone/>
            </a:pPr>
            <a:r>
              <a:rPr lang="en-US" sz="2000" dirty="0" smtClean="0">
                <a:latin typeface="+mj-lt"/>
                <a:ea typeface="Arial Unicode MS" pitchFamily="34" charset="-128"/>
                <a:cs typeface="Arial Unicode MS" pitchFamily="34" charset="-128"/>
              </a:rPr>
              <a:t>Then either:</a:t>
            </a:r>
          </a:p>
          <a:p>
            <a:pPr marL="457200" indent="-457200">
              <a:buAutoNum type="arabicParenBoth"/>
            </a:pP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 pitchFamily="34" charset="-128"/>
                <a:cs typeface="Arial Unicode MS" pitchFamily="34" charset="-128"/>
              </a:rPr>
              <a:t>PSPACE </a:t>
            </a:r>
            <a:r>
              <a:rPr lang="en-US" sz="2000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⊈ </a:t>
            </a:r>
            <a:r>
              <a:rPr lang="en-US" sz="2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C</a:t>
            </a:r>
            <a:r>
              <a:rPr lang="en-US" sz="2000" b="1" baseline="30000" dirty="0" err="1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poly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; or</a:t>
            </a:r>
          </a:p>
          <a:p>
            <a:pPr marL="457200" indent="-457200">
              <a:buAutoNum type="arabicParenBoth"/>
            </a:pP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PSPACE</a:t>
            </a:r>
            <a:r>
              <a:rPr lang="en-US" sz="2000" dirty="0" smtClean="0">
                <a:solidFill>
                  <a:schemeClr val="tx2"/>
                </a:solidFill>
                <a:latin typeface="Arial Unicode MS"/>
                <a:ea typeface="Arial Unicode MS"/>
                <a:cs typeface="Arial Unicode MS"/>
              </a:rPr>
              <a:t> ⊆ </a:t>
            </a:r>
            <a:r>
              <a:rPr lang="en-US" sz="2000" dirty="0" smtClean="0">
                <a:solidFill>
                  <a:schemeClr val="tx2"/>
                </a:solidFill>
                <a:latin typeface="+mj-lt"/>
                <a:ea typeface="Arial Unicode MS"/>
                <a:cs typeface="Arial Unicode MS"/>
              </a:rPr>
              <a:t>BPP</a:t>
            </a:r>
            <a:r>
              <a:rPr lang="en-US" sz="2000" dirty="0" smtClean="0">
                <a:latin typeface="+mj-lt"/>
                <a:ea typeface="Arial Unicode MS"/>
                <a:cs typeface="Arial Unicode MS"/>
              </a:rPr>
              <a:t>.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 </a:t>
            </a:r>
            <a:endParaRPr lang="en-US" sz="2000" dirty="0">
              <a:latin typeface="+mj-lt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slides}&#10;\usepackage{amsmath,amssymb,amsfonts}&#10;\usepackage{color}&#10;\pagestyle{empty}&#10;"/>
  <p:tag name="MAGPC" val="10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G" val="100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$O(2^{n - \omega(\log n)} \mathsf{poly}(m))$"/>
  <p:tag name="LOG" val="This is pdfTeX, Version 3.1415926-2.3-1.40.12 (MiKTeX 2.9) (preloaded format=latex 2012.4.13)  15 FEB 2013 15:00&#10;entering extended mode&#10;**TextBox*11&#10;(&quot;C:\Users\igorcarb\Desktop\Talk\TextBox 11.tex&quot;&#10;LaTeX2e &lt;2011/06/27&gt;&#10;Babel &lt;v3.8m&gt; and hyphenation patterns for english, afrikaans, ancientgreek, ar&#10;abic, armenian, assamese, basque, bengali, bokmal, bulgarian, catalan, coptic, &#10;croatian, czech, danish, dutch, esperanto, estonian, farsi, finnish, french, ga&#10;lician, german, german-x-2009-06-19, greek, gujarati, hindi, hungarian, iceland&#10;ic, indonesian, interlingua, irish, italian, kannada, kurmanji, lao, latin, lat&#10;vian, lithuanian, malayalam, marathi, mongolian, mongolianlmc, monogreek, ngerm&#10;an, ngerman-x-2009-06-19, nynorsk, oriya, panjabi, pinyin, polish, portuguese, &#10;romanian, russian, sanskrit, serbian, slovak, slovenian, spanish, swedish, swis&#10;sgerman, tamil, telugu, turkish, turkmen, ukenglish, ukrainian, uppersorbian, u&#10;senglishmax, welsh, loaded.&#10;(&quot;C:\Program Files (x86)\MiKTeX 2.9\tex\latex\base\slides.cls&quot;&#10;Document Class: slides 1997/08/15 v2.3z Standard LaTeX document class&#10;(&quot;C:\Program Files (x86)\MiKTeX 2.9\tex\latex\base\slides.def&quot;&#10;File: slides.def 1997/08/15 v2.3z SLiTeX definitions&#10;hacks, slides,&#10;\c@page=\count79&#10;picture, mods,&#10;\@smashboxa=\box26&#10;\@smashboxb=\box27&#10;\@smashboxc=\box28&#10;output, init) (&quot;C:\Program Files (x86)\MiKTeX 2.9\tex\latex\base\sfonts.def&quot;&#10;File: sfonts.def 1998/06/12 v2.2e Standard LaTeX slide font definitions&#10;(&quot;C:\Program Files (x86)\MiKTeX 2.9\tex\latex\base\ot1lcmss.fd&quot;&#10;File: ot1lcmss.fd 1998/06/12 v2.2e Standard LaTeX slide font definitions&#10;))&#10;\c@minutes=\count80&#10;\c@seconds=\count81&#10;\c@mv@invisible=\count82&#10;LaTeX Font Info:    Overwriting symbol font `operators' in version `normal'&#10;(Font)                  OT1/cmr/m/n --&gt; OT1/lcmss/m/n on input line 369.&#10;LaTeX Font Info:    Overwriting symbol font `letters' in version `normal'&#10;(Font)                  OML/cmm/m/it --&gt; OML/lcmm/m/it on input line 372.&#10;LaTeX Font Info:    Overwriting symbol font `symbols' in version `normal'&#10;(Font)                  OMS/cmsy/m/n --&gt; OMS/lcmsy/m/n on input line 374.&#10;LaTeX Font Info:    Overwriting symbol font `largesymbols' in version `normal'&#10;(Font)                  OMX/cmex/m/n --&gt; OMX/lcmex/m/n on input line 376.&#10;LaTeX Font Info:    Overwriting symbol font `operators' in version `invisible'&#10;(Font)                  OT1/cmr/m/n --&gt; OT1/lcmss/m/In on input line 379.&#10;LaTeX Font Info:    Overwriting symbol font `letters' in version `invisible'&#10;(Font)                  OML/cmm/m/it --&gt; OML/lcmm/m/Iit on input line 381.&#10;LaTeX Font Info:    Overwriting symbol font `symbols' in version `invisible'&#10;(Font)                  OMS/cmsy/m/n --&gt; OMS/lcmsy/m/In on input line 383.&#10;LaTeX Font Info:    Overwriting symbol font `largesymbols' in version `invisibl&#10;e'&#10;(Font)                  OMX/cmex/m/n --&gt; OMX/lcmex/m/In on input line 385.&#10;) (&quot;C:\Program Files (x86)\MiKTeX 2.9\tex\latex\ams\math\amsmath.sty&quot;&#10;Package: amsmath 2000/07/18 v2.13 AMS math features&#10;\@mathmargin=\skip41&#10;For additional information on amsmath, use the `?' option.&#10;(&quot;C:\Program Files (x86)\MiKTeX 2.9\tex\latex\ams\math\amstext.sty&quot;&#10;Package: amstext 2000/06/29 v2.01&#10;(&quot;C:\Program Files (x86)\MiKTeX 2.9\tex\latex\ams\math\amsgen.sty&quot;&#10;File: amsgen.sty 1999/11/30 v2.0&#10;\@emptytoks=\toks14&#10;\ex@=\dimen102&#10;)) (&quot;C:\Program Files (x86)\MiKTeX 2.9\tex\latex\ams\math\amsbsy.sty&quot;&#10;Package: amsbsy 1999/11/29 v1.2d&#10;\pmbraise@=\dimen103&#10;) (&quot;C:\Program Files (x86)\MiKTeX 2.9\tex\latex\ams\math\amsopn.sty&quot;&#10;Package: amsopn 1999/12/14 v2.01 operator names&#10;)&#10;\inf@bad=\count83&#10;LaTeX Info: Redefining \frac on input line 211.&#10;\uproot@=\count84&#10;\leftroot@=\count85&#10;LaTeX Info: Redefining \overline on input line 307.&#10;\classnum@=\count86&#10;\DOTSCASE@=\count87&#10;LaTeX Info: Redefining \ldots on input line 379.&#10;LaTeX Info: Redefining \dots on input line 382.&#10;LaTeX Info: Redefining \cdots on input line 467.&#10;\Mathstrutbox@=\box29&#10;\strutbox@=\box30&#10;\big@size=\dimen104&#10;LaTeX Font Info:    Redeclaring font encoding OML on input line 567.&#10;LaTeX Font Info:    Redeclaring font encoding OMS on input line 568.&#10;\macc@depth=\count88&#10;\c@MaxMatrixCols=\count89&#10;\dotsspace@=\muskip10&#10;\c@parentequation=\count90&#10;\dspbrk@lvl=\count91&#10;\tag@help=\toks15&#10;\row@=\count92&#10;\column@=\count93&#10;\maxfields@=\count94&#10;\andhelp@=\toks16&#10;\eqnshift@=\dimen105&#10;\alignsep@=\dimen106&#10;\tagshift@=\dimen107&#10;\tagwidth@=\dimen108&#10;\totwidth@=\dimen109&#10;\lineht@=\dimen110&#10;\@envbody=\toks17&#10;\multlinegap=\skip42&#10;\multlinetaggap=\skip43&#10;\mathdisplay@stack=\toks18&#10;LaTeX Info: Redefining \[ on input line 2666.&#10;LaTeX Info: Redefining \] on input line 2667.&#10;) (&quot;C:\Program Files (x86)\MiKTeX 2.9\tex\latex\amsfonts\amssymb.sty&quot;&#10;Package: amssymb 2009/06/22 v3.00&#10;(&quot;C:\Program Files (x86)\MiKTeX 2.9\tex\latex\amsfonts\amsfonts.sty&quot;&#10;Package: amsfonts 2009/06/22 v3.00 Basic AMSFonts support&#10;\symAMSa=\mathgroup4&#10;\symAMSb=\mathgroup5&#10;LaTeX Font Info:    Overwriting math alphabet `\mathfrak' in version `bold'&#10;(Font)                  U/euf/m/n --&gt; U/euf/b/n on input line 96.&#10;)) (&quot;C:\Program Files (x86)\MiKTeX 2.9\tex\latex\graphics\color.sty&quot;&#10;Package: color 2005/11/14 v1.0j Standard LaTeX Color (DPC)&#10;(&quot;C:\Program Files (x86)\MiKTeX 2.9\tex\latex\00miktex\color.cfg&quot;&#10;File: color.cfg 2007/01/18 v1.5 color configuration of teTeX/TeXLive&#10;)&#10;Package color Info: Driver file: dvips.def on input line 130.&#10;(&quot;C:\Program Files (x86)\MiKTeX 2.9\tex\latex\graphics\dvips.def&quot;&#10;File: dvips.def 1999/02/16 v3.0i Driver-dependant file (DPC,SPQR)&#10;) (&quot;C:\Program Files (x86)\MiKTeX 2.9\tex\latex\graphics\dvipsnam.def&quot;&#10;File: dvipsnam.def 1999/02/16 v3.0i Driver-dependant file (DPC,SPQR)&#10;))&#10;No file TextBox*11.aux.&#10;LaTeX Font Info:    Checking defaults for OML/cmm/m/it on input line 8.&#10;LaTeX Font Info:    ... okay on input line 8.&#10;LaTeX Font Info:    Checking defaults for T1/cmr/m/n on input line 8.&#10;LaTeX Font Info:    ... okay on input line 8.&#10;LaTeX Font Info:    Checking defaults for OT1/lcmss/m/n on input line 8.&#10;LaTeX Font Info:    ... okay on input line 8.&#10;LaTeX Font Info:    Checking defaults for OMS/cmsy/m/n on input line 8.&#10;LaTeX Font Info:    ... okay on input line 8.&#10;LaTeX Font Info:    Checking defaults for OMX/cmex/m/n on input line 8.&#10;LaTeX Font Info:    ... okay on input line 8.&#10;LaTeX Font Info:    Checking defaults for U/cmr/m/n on input line 8.&#10;LaTeX Font Info:    ... okay on input line 8.&#10;LaTeX Font Info:    Try loading font information for OML+lcmm on input line 9.&#10;(&quot;C:\Program Files (x86)\MiKTeX 2.9\tex\latex\base\omllcmm.fd&quot;&#10;File: omllcmm.fd 1998/06/12 v2.2e Standard LaTeX slide font definitions&#10;)&#10;LaTeX Font Info:    Try loading font information for OMS+lcmsy on input line 9.&#10;&#10;(&quot;C:\Program Files (x86)\MiKTeX 2.9\tex\latex\base\omslcmsy.fd&quot;&#10;File: omslcmsy.fd 1998/06/12 v2.2e Standard LaTeX slide font definitions&#10;)&#10;LaTeX Font Info:    Try loading font information for OMX+lcmex on input line 9.&#10;&#10;(&quot;C:\Program Files (x86)\MiKTeX 2.9\tex\latex\base\omxlcmex.fd&quot;&#10;File: omxlcmex.fd 1998/06/12 v2.2e Standard LaTeX slide font definitions&#10;)&#10;LaTeX Font Info:    External font `cmex10 at17.28pt' loaded for size&#10;(Font)              &lt;19.907&gt; on input line 9.&#10;LaTeX Font Info:    External font `cmex10 at17.28pt' loaded for size&#10;(Font)              &lt;16.59&gt; on input line 9.&#10;LaTeX Font Info:    External font `cmex10 at17.28pt' loaded for size&#10;(Font)              &lt;13.82&gt; on input line 9.&#10;LaTeX Font Info:    Try loading font information for U+msa on input line 9.&#10;(&quot;C:\Program Files (x86)\MiKTeX 2.9\tex\latex\amsfonts\umsa.fd&quot;&#10;File: umsa.fd 2009/06/22 v3.00 AMS symbols A&#10;)&#10;LaTeX Font Info:    Try loading font information for U+msb on input line 9.&#10;(&quot;C:\Program Files (x86)\MiKTeX 2.9\tex\latex\amsfonts\umsb.fd&quot;&#10;File: umsb.fd 2009/06/22 v3.00 AMS symbols B&#10;)&#10;&#10;LaTeX Font Warning: Font shape `OT1/cmss/m/n' in size &lt;19.907&gt; not available&#10;(Font)              size &lt;20.74&gt; substituted on input line 9.&#10;&#10;&#10;LaTeX Font Warning: Font shape `OT1/cmss/m/n' in size &lt;16.59&gt; not available&#10;(Font)              size &lt;17.28&gt; substituted on input line 9.&#10;&#10;&#10;LaTeX Font Warning: Font shape `OT1/cmss/m/n' in size &lt;13.82&gt; not available&#10;(Font)              size &lt;14.4&gt; substituted on input line 9.&#10;&#10;[0&#10;&#10;] (&quot;C:\Users\igorcarb\Desktop\Talk\TextBox 11.aux&quot;)&#10;&#10;LaTeX Font Warning: Size substitutions with differences&#10;(Font)              up to 0.83301pt have occurred.&#10;&#10; ) &#10;Here is how much of TeX's memory you used:&#10; 1446 strings out of 494046&#10; 18619 string characters out of 3145983&#10; 62156 words of memory out of 3000000&#10; 4765 multiletter control sequences out of 15000+200000&#10; 8752 words of font info for 33 fonts, out of 3000000 for 9000&#10; 715 hyphenation exceptions out of 8191&#10; 27i,5n,24p,220b,113s stack positions out of 5000i,500n,10000p,200000b,50000s&#10;&#10;Output written on &quot;TextBox 11.dvi&quot; (1 page, 600 bytes).&#10;"/>
  <p:tag name="CTOP" val="480"/>
  <p:tag name="CLEFT" val="48"/>
  <p:tag name="CWIDTH" val="216.0473"/>
  <p:tag name="CHEIGHT" val="27.00661"/>
  <p:tag name="MAG" val="100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G" val="100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$\sqrt{4|S|\log 4|G\prime|}$"/>
  <p:tag name="LOG" val="This is pdfTeX, Version 3.1415926-2.3-1.40.12 (MiKTeX 2.9) (preloaded format=latex 2012.4.13)  18 FEB 2013 03:49&#10;entering extended mode&#10;**TextBox*18&#10;(&quot;C:\Users\igorcarb\Desktop\Talk\TextBox 18.tex&quot;&#10;LaTeX2e &lt;2011/06/27&gt;&#10;Babel &lt;v3.8m&gt; and hyphenation patterns for english, afrikaans, ancientgreek, ar&#10;abic, armenian, assamese, basque, bengali, bokmal, bulgarian, catalan, coptic, &#10;croatian, czech, danish, dutch, esperanto, estonian, farsi, finnish, french, ga&#10;lician, german, german-x-2009-06-19, greek, gujarati, hindi, hungarian, iceland&#10;ic, indonesian, interlingua, irish, italian, kannada, kurmanji, lao, latin, lat&#10;vian, lithuanian, malayalam, marathi, mongolian, mongolianlmc, monogreek, ngerm&#10;an, ngerman-x-2009-06-19, nynorsk, oriya, panjabi, pinyin, polish, portuguese, &#10;romanian, russian, sanskrit, serbian, slovak, slovenian, spanish, swedish, swis&#10;sgerman, tamil, telugu, turkish, turkmen, ukenglish, ukrainian, uppersorbian, u&#10;senglishmax, welsh, loaded.&#10;(&quot;C:\Program Files (x86)\MiKTeX 2.9\tex\latex\base\slides.cls&quot;&#10;Document Class: slides 1997/08/15 v2.3z Standard LaTeX document class&#10;(&quot;C:\Program Files (x86)\MiKTeX 2.9\tex\latex\base\slides.def&quot;&#10;File: slides.def 1997/08/15 v2.3z SLiTeX definitions&#10;hacks, slides,&#10;\c@page=\count79&#10;picture, mods,&#10;\@smashboxa=\box26&#10;\@smashboxb=\box27&#10;\@smashboxc=\box28&#10;output, init) (&quot;C:\Program Files (x86)\MiKTeX 2.9\tex\latex\base\sfonts.def&quot;&#10;File: sfonts.def 1998/06/12 v2.2e Standard LaTeX slide font definitions&#10;(&quot;C:\Program Files (x86)\MiKTeX 2.9\tex\latex\base\ot1lcmss.fd&quot;&#10;File: ot1lcmss.fd 1998/06/12 v2.2e Standard LaTeX slide font definitions&#10;))&#10;\c@minutes=\count80&#10;\c@seconds=\count81&#10;\c@mv@invisible=\count82&#10;LaTeX Font Info:    Overwriting symbol font `operators' in version `normal'&#10;(Font)                  OT1/cmr/m/n --&gt; OT1/lcmss/m/n on input line 369.&#10;LaTeX Font Info:    Overwriting symbol font `letters' in version `normal'&#10;(Font)                  OML/cmm/m/it --&gt; OML/lcmm/m/it on input line 372.&#10;LaTeX Font Info:    Overwriting symbol font `symbols' in version `normal'&#10;(Font)                  OMS/cmsy/m/n --&gt; OMS/lcmsy/m/n on input line 374.&#10;LaTeX Font Info:    Overwriting symbol font `largesymbols' in version `normal'&#10;(Font)                  OMX/cmex/m/n --&gt; OMX/lcmex/m/n on input line 376.&#10;LaTeX Font Info:    Overwriting symbol font `operators' in version `invisible'&#10;(Font)                  OT1/cmr/m/n --&gt; OT1/lcmss/m/In on input line 379.&#10;LaTeX Font Info:    Overwriting symbol font `letters' in version `invisible'&#10;(Font)                  OML/cmm/m/it --&gt; OML/lcmm/m/Iit on input line 381.&#10;LaTeX Font Info:    Overwriting symbol font `symbols' in version `invisible'&#10;(Font)                  OMS/cmsy/m/n --&gt; OMS/lcmsy/m/In on input line 383.&#10;LaTeX Font Info:    Overwriting symbol font `largesymbols' in version `invisibl&#10;e'&#10;(Font)                  OMX/cmex/m/n --&gt; OMX/lcmex/m/In on input line 385.&#10;) (&quot;C:\Program Files (x86)\MiKTeX 2.9\tex\latex\ams\math\amsmath.sty&quot;&#10;Package: amsmath 2000/07/18 v2.13 AMS math features&#10;\@mathmargin=\skip41&#10;For additional information on amsmath, use the `?' option.&#10;(&quot;C:\Program Files (x86)\MiKTeX 2.9\tex\latex\ams\math\amstext.sty&quot;&#10;Package: amstext 2000/06/29 v2.01&#10;(&quot;C:\Program Files (x86)\MiKTeX 2.9\tex\latex\ams\math\amsgen.sty&quot;&#10;File: amsgen.sty 1999/11/30 v2.0&#10;\@emptytoks=\toks14&#10;\ex@=\dimen102&#10;)) (&quot;C:\Program Files (x86)\MiKTeX 2.9\tex\latex\ams\math\amsbsy.sty&quot;&#10;Package: amsbsy 1999/11/29 v1.2d&#10;\pmbraise@=\dimen103&#10;) (&quot;C:\Program Files (x86)\MiKTeX 2.9\tex\latex\ams\math\amsopn.sty&quot;&#10;Package: amsopn 1999/12/14 v2.01 operator names&#10;)&#10;\inf@bad=\count83&#10;LaTeX Info: Redefining \frac on input line 211.&#10;\uproot@=\count84&#10;\leftroot@=\count85&#10;LaTeX Info: Redefining \overline on input line 307.&#10;\classnum@=\count86&#10;\DOTSCASE@=\count87&#10;LaTeX Info: Redefining \ldots on input line 379.&#10;LaTeX Info: Redefining \dots on input line 382.&#10;LaTeX Info: Redefining \cdots on input line 467.&#10;\Mathstrutbox@=\box29&#10;\strutbox@=\box30&#10;\big@size=\dimen104&#10;LaTeX Font Info:    Redeclaring font encoding OML on input line 567.&#10;LaTeX Font Info:    Redeclaring font encoding OMS on input line 568.&#10;\macc@depth=\count88&#10;\c@MaxMatrixCols=\count89&#10;\dotsspace@=\muskip10&#10;\c@parentequation=\count90&#10;\dspbrk@lvl=\count91&#10;\tag@help=\toks15&#10;\row@=\count92&#10;\column@=\count93&#10;\maxfields@=\count94&#10;\andhelp@=\toks16&#10;\eqnshift@=\dimen105&#10;\alignsep@=\dimen106&#10;\tagshift@=\dimen107&#10;\tagwidth@=\dimen108&#10;\totwidth@=\dimen109&#10;\lineht@=\dimen110&#10;\@envbody=\toks17&#10;\multlinegap=\skip42&#10;\multlinetaggap=\skip43&#10;\mathdisplay@stack=\toks18&#10;LaTeX Info: Redefining \[ on input line 2666.&#10;LaTeX Info: Redefining \] on input line 2667.&#10;) (&quot;C:\Program Files (x86)\MiKTeX 2.9\tex\latex\amsfonts\amssymb.sty&quot;&#10;Package: amssymb 2009/06/22 v3.00&#10;(&quot;C:\Program Files (x86)\MiKTeX 2.9\tex\latex\amsfonts\amsfonts.sty&quot;&#10;Package: amsfonts 2009/06/22 v3.00 Basic AMSFonts support&#10;\symAMSa=\mathgroup4&#10;\symAMSb=\mathgroup5&#10;LaTeX Font Info:    Overwriting math alphabet `\mathfrak' in version `bold'&#10;(Font)                  U/euf/m/n --&gt; U/euf/b/n on input line 96.&#10;)) (&quot;C:\Program Files (x86)\MiKTeX 2.9\tex\latex\graphics\color.sty&quot;&#10;Package: color 2005/11/14 v1.0j Standard LaTeX Color (DPC)&#10;(&quot;C:\Program Files (x86)\MiKTeX 2.9\tex\latex\00miktex\color.cfg&quot;&#10;File: color.cfg 2007/01/18 v1.5 color configuration of teTeX/TeXLive&#10;)&#10;Package color Info: Driver file: dvips.def on input line 130.&#10;(&quot;C:\Program Files (x86)\MiKTeX 2.9\tex\latex\graphics\dvips.def&quot;&#10;File: dvips.def 1999/02/16 v3.0i Driver-dependant file (DPC,SPQR)&#10;) (&quot;C:\Program Files (x86)\MiKTeX 2.9\tex\latex\graphics\dvipsnam.def&quot;&#10;File: dvipsnam.def 1999/02/16 v3.0i Driver-dependant file (DPC,SPQR)&#10;))&#10;No file TextBox*18.aux.&#10;LaTeX Font Info:    Checking defaults for OML/cmm/m/it on input line 8.&#10;LaTeX Font Info:    ... okay on input line 8.&#10;LaTeX Font Info:    Checking defaults for T1/cmr/m/n on input line 8.&#10;LaTeX Font Info:    ... okay on input line 8.&#10;LaTeX Font Info:    Checking defaults for OT1/lcmss/m/n on input line 8.&#10;LaTeX Font Info:    ... okay on input line 8.&#10;LaTeX Font Info:    Checking defaults for OMS/cmsy/m/n on input line 8.&#10;LaTeX Font Info:    ... okay on input line 8.&#10;LaTeX Font Info:    Checking defaults for OMX/cmex/m/n on input line 8.&#10;LaTeX Font Info:    ... okay on input line 8.&#10;LaTeX Font Info:    Checking defaults for U/cmr/m/n on input line 8.&#10;LaTeX Font Info:    ... okay on input line 8.&#10;LaTeX Font Info:    Try loading font information for OML+lcmm on input line 9.&#10;(&quot;C:\Program Files (x86)\MiKTeX 2.9\tex\latex\base\omllcmm.fd&quot;&#10;File: omllcmm.fd 1998/06/12 v2.2e Standard LaTeX slide font definitions&#10;)&#10;LaTeX Font Info:    Try loading font information for OMS+lcmsy on input line 9.&#10;&#10;(&quot;C:\Program Files (x86)\MiKTeX 2.9\tex\latex\base\omslcmsy.fd&quot;&#10;File: omslcmsy.fd 1998/06/12 v2.2e Standard LaTeX slide font definitions&#10;)&#10;LaTeX Font Info:    Try loading font information for OMX+lcmex on input line 9.&#10;&#10;(&quot;C:\Program Files (x86)\MiKTeX 2.9\tex\latex\base\omxlcmex.fd&quot;&#10;File: omxlcmex.fd 1998/06/12 v2.2e Standard LaTeX slide font definitions&#10;)&#10;LaTeX Font Info:    External font `cmex10 at17.28pt' loaded for size&#10;(Font)              &lt;19.907&gt; on input line 9.&#10;LaTeX Font Info:    External font `cmex10 at17.28pt' loaded for size&#10;(Font)              &lt;16.59&gt; on input line 9.&#10;LaTeX Font Info:    External font `cmex10 at17.28pt' loaded for size&#10;(Font)              &lt;13.82&gt; on input line 9.&#10;LaTeX Font Info:    Try loading font information for U+msa on input line 9.&#10;(&quot;C:\Program Files (x86)\MiKTeX 2.9\tex\latex\amsfonts\umsa.fd&quot;&#10;File: umsa.fd 2009/06/22 v3.00 AMS symbols A&#10;)&#10;LaTeX Font Info:    Try loading font information for U+msb on input line 9.&#10;(&quot;C:\Program Files (x86)\MiKTeX 2.9\tex\latex\amsfonts\umsb.fd&quot;&#10;File: umsb.fd 2009/06/22 v3.00 AMS symbols B&#10;) [0&#10;&#10;] (&quot;C:\Users\igorcarb\Desktop\Talk\TextBox 18.aux&quot;) ) &#10;Here is how much of TeX's memory you used:&#10; 1438 strings out of 494046&#10; 18499 string characters out of 3145983&#10; 63156 words of memory out of 3000000&#10; 4759 multiletter control sequences out of 15000+200000&#10; 7833 words of font info for 30 fonts, out of 3000000 for 9000&#10; 715 hyphenation exceptions out of 8191&#10; 27i,8n,24p,220b,113s stack positions out of 5000i,500n,10000p,200000b,50000s&#10;&#10;Output written on &quot;TextBox 18.dvi&quot; (1 page, 524 bytes).&#10;"/>
  <p:tag name="CTOP" val="66"/>
  <p:tag name="CLEFT" val="204"/>
  <p:tag name="CWIDTH" val="147.0322"/>
  <p:tag name="CHEIGHT" val="35.00858"/>
  <p:tag name="MAG" val="10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G" val="1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$O(2^{n - \omega(\log n)} \mathsf{poly}(m))$"/>
  <p:tag name="LOG" val="This is pdfTeX, Version 3.1415926-2.3-1.40.12 (MiKTeX 2.9) (preloaded format=latex 2012.4.13)  15 FEB 2013 15:00&#10;entering extended mode&#10;**TextBox*11&#10;(&quot;C:\Users\igorcarb\Desktop\Talk\TextBox 11.tex&quot;&#10;LaTeX2e &lt;2011/06/27&gt;&#10;Babel &lt;v3.8m&gt; and hyphenation patterns for english, afrikaans, ancientgreek, ar&#10;abic, armenian, assamese, basque, bengali, bokmal, bulgarian, catalan, coptic, &#10;croatian, czech, danish, dutch, esperanto, estonian, farsi, finnish, french, ga&#10;lician, german, german-x-2009-06-19, greek, gujarati, hindi, hungarian, iceland&#10;ic, indonesian, interlingua, irish, italian, kannada, kurmanji, lao, latin, lat&#10;vian, lithuanian, malayalam, marathi, mongolian, mongolianlmc, monogreek, ngerm&#10;an, ngerman-x-2009-06-19, nynorsk, oriya, panjabi, pinyin, polish, portuguese, &#10;romanian, russian, sanskrit, serbian, slovak, slovenian, spanish, swedish, swis&#10;sgerman, tamil, telugu, turkish, turkmen, ukenglish, ukrainian, uppersorbian, u&#10;senglishmax, welsh, loaded.&#10;(&quot;C:\Program Files (x86)\MiKTeX 2.9\tex\latex\base\slides.cls&quot;&#10;Document Class: slides 1997/08/15 v2.3z Standard LaTeX document class&#10;(&quot;C:\Program Files (x86)\MiKTeX 2.9\tex\latex\base\slides.def&quot;&#10;File: slides.def 1997/08/15 v2.3z SLiTeX definitions&#10;hacks, slides,&#10;\c@page=\count79&#10;picture, mods,&#10;\@smashboxa=\box26&#10;\@smashboxb=\box27&#10;\@smashboxc=\box28&#10;output, init) (&quot;C:\Program Files (x86)\MiKTeX 2.9\tex\latex\base\sfonts.def&quot;&#10;File: sfonts.def 1998/06/12 v2.2e Standard LaTeX slide font definitions&#10;(&quot;C:\Program Files (x86)\MiKTeX 2.9\tex\latex\base\ot1lcmss.fd&quot;&#10;File: ot1lcmss.fd 1998/06/12 v2.2e Standard LaTeX slide font definitions&#10;))&#10;\c@minutes=\count80&#10;\c@seconds=\count81&#10;\c@mv@invisible=\count82&#10;LaTeX Font Info:    Overwriting symbol font `operators' in version `normal'&#10;(Font)                  OT1/cmr/m/n --&gt; OT1/lcmss/m/n on input line 369.&#10;LaTeX Font Info:    Overwriting symbol font `letters' in version `normal'&#10;(Font)                  OML/cmm/m/it --&gt; OML/lcmm/m/it on input line 372.&#10;LaTeX Font Info:    Overwriting symbol font `symbols' in version `normal'&#10;(Font)                  OMS/cmsy/m/n --&gt; OMS/lcmsy/m/n on input line 374.&#10;LaTeX Font Info:    Overwriting symbol font `largesymbols' in version `normal'&#10;(Font)                  OMX/cmex/m/n --&gt; OMX/lcmex/m/n on input line 376.&#10;LaTeX Font Info:    Overwriting symbol font `operators' in version `invisible'&#10;(Font)                  OT1/cmr/m/n --&gt; OT1/lcmss/m/In on input line 379.&#10;LaTeX Font Info:    Overwriting symbol font `letters' in version `invisible'&#10;(Font)                  OML/cmm/m/it --&gt; OML/lcmm/m/Iit on input line 381.&#10;LaTeX Font Info:    Overwriting symbol font `symbols' in version `invisible'&#10;(Font)                  OMS/cmsy/m/n --&gt; OMS/lcmsy/m/In on input line 383.&#10;LaTeX Font Info:    Overwriting symbol font `largesymbols' in version `invisibl&#10;e'&#10;(Font)                  OMX/cmex/m/n --&gt; OMX/lcmex/m/In on input line 385.&#10;) (&quot;C:\Program Files (x86)\MiKTeX 2.9\tex\latex\ams\math\amsmath.sty&quot;&#10;Package: amsmath 2000/07/18 v2.13 AMS math features&#10;\@mathmargin=\skip41&#10;For additional information on amsmath, use the `?' option.&#10;(&quot;C:\Program Files (x86)\MiKTeX 2.9\tex\latex\ams\math\amstext.sty&quot;&#10;Package: amstext 2000/06/29 v2.01&#10;(&quot;C:\Program Files (x86)\MiKTeX 2.9\tex\latex\ams\math\amsgen.sty&quot;&#10;File: amsgen.sty 1999/11/30 v2.0&#10;\@emptytoks=\toks14&#10;\ex@=\dimen102&#10;)) (&quot;C:\Program Files (x86)\MiKTeX 2.9\tex\latex\ams\math\amsbsy.sty&quot;&#10;Package: amsbsy 1999/11/29 v1.2d&#10;\pmbraise@=\dimen103&#10;) (&quot;C:\Program Files (x86)\MiKTeX 2.9\tex\latex\ams\math\amsopn.sty&quot;&#10;Package: amsopn 1999/12/14 v2.01 operator names&#10;)&#10;\inf@bad=\count83&#10;LaTeX Info: Redefining \frac on input line 211.&#10;\uproot@=\count84&#10;\leftroot@=\count85&#10;LaTeX Info: Redefining \overline on input line 307.&#10;\classnum@=\count86&#10;\DOTSCASE@=\count87&#10;LaTeX Info: Redefining \ldots on input line 379.&#10;LaTeX Info: Redefining \dots on input line 382.&#10;LaTeX Info: Redefining \cdots on input line 467.&#10;\Mathstrutbox@=\box29&#10;\strutbox@=\box30&#10;\big@size=\dimen104&#10;LaTeX Font Info:    Redeclaring font encoding OML on input line 567.&#10;LaTeX Font Info:    Redeclaring font encoding OMS on input line 568.&#10;\macc@depth=\count88&#10;\c@MaxMatrixCols=\count89&#10;\dotsspace@=\muskip10&#10;\c@parentequation=\count90&#10;\dspbrk@lvl=\count91&#10;\tag@help=\toks15&#10;\row@=\count92&#10;\column@=\count93&#10;\maxfields@=\count94&#10;\andhelp@=\toks16&#10;\eqnshift@=\dimen105&#10;\alignsep@=\dimen106&#10;\tagshift@=\dimen107&#10;\tagwidth@=\dimen108&#10;\totwidth@=\dimen109&#10;\lineht@=\dimen110&#10;\@envbody=\toks17&#10;\multlinegap=\skip42&#10;\multlinetaggap=\skip43&#10;\mathdisplay@stack=\toks18&#10;LaTeX Info: Redefining \[ on input line 2666.&#10;LaTeX Info: Redefining \] on input line 2667.&#10;) (&quot;C:\Program Files (x86)\MiKTeX 2.9\tex\latex\amsfonts\amssymb.sty&quot;&#10;Package: amssymb 2009/06/22 v3.00&#10;(&quot;C:\Program Files (x86)\MiKTeX 2.9\tex\latex\amsfonts\amsfonts.sty&quot;&#10;Package: amsfonts 2009/06/22 v3.00 Basic AMSFonts support&#10;\symAMSa=\mathgroup4&#10;\symAMSb=\mathgroup5&#10;LaTeX Font Info:    Overwriting math alphabet `\mathfrak' in version `bold'&#10;(Font)                  U/euf/m/n --&gt; U/euf/b/n on input line 96.&#10;)) (&quot;C:\Program Files (x86)\MiKTeX 2.9\tex\latex\graphics\color.sty&quot;&#10;Package: color 2005/11/14 v1.0j Standard LaTeX Color (DPC)&#10;(&quot;C:\Program Files (x86)\MiKTeX 2.9\tex\latex\00miktex\color.cfg&quot;&#10;File: color.cfg 2007/01/18 v1.5 color configuration of teTeX/TeXLive&#10;)&#10;Package color Info: Driver file: dvips.def on input line 130.&#10;(&quot;C:\Program Files (x86)\MiKTeX 2.9\tex\latex\graphics\dvips.def&quot;&#10;File: dvips.def 1999/02/16 v3.0i Driver-dependant file (DPC,SPQR)&#10;) (&quot;C:\Program Files (x86)\MiKTeX 2.9\tex\latex\graphics\dvipsnam.def&quot;&#10;File: dvipsnam.def 1999/02/16 v3.0i Driver-dependant file (DPC,SPQR)&#10;))&#10;No file TextBox*11.aux.&#10;LaTeX Font Info:    Checking defaults for OML/cmm/m/it on input line 8.&#10;LaTeX Font Info:    ... okay on input line 8.&#10;LaTeX Font Info:    Checking defaults for T1/cmr/m/n on input line 8.&#10;LaTeX Font Info:    ... okay on input line 8.&#10;LaTeX Font Info:    Checking defaults for OT1/lcmss/m/n on input line 8.&#10;LaTeX Font Info:    ... okay on input line 8.&#10;LaTeX Font Info:    Checking defaults for OMS/cmsy/m/n on input line 8.&#10;LaTeX Font Info:    ... okay on input line 8.&#10;LaTeX Font Info:    Checking defaults for OMX/cmex/m/n on input line 8.&#10;LaTeX Font Info:    ... okay on input line 8.&#10;LaTeX Font Info:    Checking defaults for U/cmr/m/n on input line 8.&#10;LaTeX Font Info:    ... okay on input line 8.&#10;LaTeX Font Info:    Try loading font information for OML+lcmm on input line 9.&#10;(&quot;C:\Program Files (x86)\MiKTeX 2.9\tex\latex\base\omllcmm.fd&quot;&#10;File: omllcmm.fd 1998/06/12 v2.2e Standard LaTeX slide font definitions&#10;)&#10;LaTeX Font Info:    Try loading font information for OMS+lcmsy on input line 9.&#10;&#10;(&quot;C:\Program Files (x86)\MiKTeX 2.9\tex\latex\base\omslcmsy.fd&quot;&#10;File: omslcmsy.fd 1998/06/12 v2.2e Standard LaTeX slide font definitions&#10;)&#10;LaTeX Font Info:    Try loading font information for OMX+lcmex on input line 9.&#10;&#10;(&quot;C:\Program Files (x86)\MiKTeX 2.9\tex\latex\base\omxlcmex.fd&quot;&#10;File: omxlcmex.fd 1998/06/12 v2.2e Standard LaTeX slide font definitions&#10;)&#10;LaTeX Font Info:    External font `cmex10 at17.28pt' loaded for size&#10;(Font)              &lt;19.907&gt; on input line 9.&#10;LaTeX Font Info:    External font `cmex10 at17.28pt' loaded for size&#10;(Font)              &lt;16.59&gt; on input line 9.&#10;LaTeX Font Info:    External font `cmex10 at17.28pt' loaded for size&#10;(Font)              &lt;13.82&gt; on input line 9.&#10;LaTeX Font Info:    Try loading font information for U+msa on input line 9.&#10;(&quot;C:\Program Files (x86)\MiKTeX 2.9\tex\latex\amsfonts\umsa.fd&quot;&#10;File: umsa.fd 2009/06/22 v3.00 AMS symbols A&#10;)&#10;LaTeX Font Info:    Try loading font information for U+msb on input line 9.&#10;(&quot;C:\Program Files (x86)\MiKTeX 2.9\tex\latex\amsfonts\umsb.fd&quot;&#10;File: umsb.fd 2009/06/22 v3.00 AMS symbols B&#10;)&#10;&#10;LaTeX Font Warning: Font shape `OT1/cmss/m/n' in size &lt;19.907&gt; not available&#10;(Font)              size &lt;20.74&gt; substituted on input line 9.&#10;&#10;&#10;LaTeX Font Warning: Font shape `OT1/cmss/m/n' in size &lt;16.59&gt; not available&#10;(Font)              size &lt;17.28&gt; substituted on input line 9.&#10;&#10;&#10;LaTeX Font Warning: Font shape `OT1/cmss/m/n' in size &lt;13.82&gt; not available&#10;(Font)              size &lt;14.4&gt; substituted on input line 9.&#10;&#10;[0&#10;&#10;] (&quot;C:\Users\igorcarb\Desktop\Talk\TextBox 11.aux&quot;)&#10;&#10;LaTeX Font Warning: Size substitutions with differences&#10;(Font)              up to 0.83301pt have occurred.&#10;&#10; ) &#10;Here is how much of TeX's memory you used:&#10; 1446 strings out of 494046&#10; 18619 string characters out of 3145983&#10; 62156 words of memory out of 3000000&#10; 4765 multiletter control sequences out of 15000+200000&#10; 8752 words of font info for 33 fonts, out of 3000000 for 9000&#10; 715 hyphenation exceptions out of 8191&#10; 27i,5n,24p,220b,113s stack positions out of 5000i,500n,10000p,200000b,50000s&#10;&#10;Output written on &quot;TextBox 11.dvi&quot; (1 page, 600 bytes).&#10;"/>
  <p:tag name="CTOP" val="480"/>
  <p:tag name="CLEFT" val="48"/>
  <p:tag name="CWIDTH" val="216.0473"/>
  <p:tag name="CHEIGHT" val="27.00661"/>
  <p:tag name="MAG" val="1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G" val="1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$\mathsf{EXP} \nsubseteq \mathsf{P}/\mathsf{poly}$. "/>
  <p:tag name="LOG" val="This is pdfTeX, Version 3.1415926-2.3-1.40.12 (MiKTeX 2.9) (preloaded format=latex 2012.4.13)  15 FEB 2013 00:31&#10;entering extended mode&#10;**TextBox*5&#10;(&quot;C:\Users\igorcarb\Desktop\Talk\TextBox 5.tex&quot;&#10;LaTeX2e &lt;2011/06/27&gt;&#10;Babel &lt;v3.8m&gt; and hyphenation patterns for english, afrikaans, ancientgreek, ar&#10;abic, armenian, assamese, basque, bengali, bokmal, bulgarian, catalan, coptic, &#10;croatian, czech, danish, dutch, esperanto, estonian, farsi, finnish, french, ga&#10;lician, german, german-x-2009-06-19, greek, gujarati, hindi, hungarian, iceland&#10;ic, indonesian, interlingua, irish, italian, kannada, kurmanji, lao, latin, lat&#10;vian, lithuanian, malayalam, marathi, mongolian, mongolianlmc, monogreek, ngerm&#10;an, ngerman-x-2009-06-19, nynorsk, oriya, panjabi, pinyin, polish, portuguese, &#10;romanian, russian, sanskrit, serbian, slovak, slovenian, spanish, swedish, swis&#10;sgerman, tamil, telugu, turkish, turkmen, ukenglish, ukrainian, uppersorbian, u&#10;senglishmax, welsh, loaded.&#10;(&quot;C:\Program Files (x86)\MiKTeX 2.9\tex\latex\base\slides.cls&quot;&#10;Document Class: slides 1997/08/15 v2.3z Standard LaTeX document class&#10;(&quot;C:\Program Files (x86)\MiKTeX 2.9\tex\latex\base\slides.def&quot;&#10;File: slides.def 1997/08/15 v2.3z SLiTeX definitions&#10;hacks, slides,&#10;\c@page=\count79&#10;picture, mods,&#10;\@smashboxa=\box26&#10;\@smashboxb=\box27&#10;\@smashboxc=\box28&#10;output, init) (&quot;C:\Program Files (x86)\MiKTeX 2.9\tex\latex\base\sfonts.def&quot;&#10;File: sfonts.def 1998/06/12 v2.2e Standard LaTeX slide font definitions&#10;(&quot;C:\Program Files (x86)\MiKTeX 2.9\tex\latex\base\ot1lcmss.fd&quot;&#10;File: ot1lcmss.fd 1998/06/12 v2.2e Standard LaTeX slide font definitions&#10;))&#10;\c@minutes=\count80&#10;\c@seconds=\count81&#10;\c@mv@invisible=\count82&#10;LaTeX Font Info:    Overwriting symbol font `operators' in version `normal'&#10;(Font)                  OT1/cmr/m/n --&gt; OT1/lcmss/m/n on input line 369.&#10;LaTeX Font Info:    Overwriting symbol font `letters' in version `normal'&#10;(Font)                  OML/cmm/m/it --&gt; OML/lcmm/m/it on input line 372.&#10;LaTeX Font Info:    Overwriting symbol font `symbols' in version `normal'&#10;(Font)                  OMS/cmsy/m/n --&gt; OMS/lcmsy/m/n on input line 374.&#10;LaTeX Font Info:    Overwriting symbol font `largesymbols' in version `normal'&#10;(Font)                  OMX/cmex/m/n --&gt; OMX/lcmex/m/n on input line 376.&#10;LaTeX Font Info:    Overwriting symbol font `operators' in version `invisible'&#10;(Font)                  OT1/cmr/m/n --&gt; OT1/lcmss/m/In on input line 379.&#10;LaTeX Font Info:    Overwriting symbol font `letters' in version `invisible'&#10;(Font)                  OML/cmm/m/it --&gt; OML/lcmm/m/Iit on input line 381.&#10;LaTeX Font Info:    Overwriting symbol font `symbols' in version `invisible'&#10;(Font)                  OMS/cmsy/m/n --&gt; OMS/lcmsy/m/In on input line 383.&#10;LaTeX Font Info:    Overwriting symbol font `largesymbols' in version `invisibl&#10;e'&#10;(Font)                  OMX/cmex/m/n --&gt; OMX/lcmex/m/In on input line 385.&#10;) (&quot;C:\Program Files (x86)\MiKTeX 2.9\tex\latex\ams\math\amsmath.sty&quot;&#10;Package: amsmath 2000/07/18 v2.13 AMS math features&#10;\@mathmargin=\skip41&#10;For additional information on amsmath, use the `?' option.&#10;(&quot;C:\Program Files (x86)\MiKTeX 2.9\tex\latex\ams\math\amstext.sty&quot;&#10;Package: amstext 2000/06/29 v2.01&#10;(&quot;C:\Program Files (x86)\MiKTeX 2.9\tex\latex\ams\math\amsgen.sty&quot;&#10;File: amsgen.sty 1999/11/30 v2.0&#10;\@emptytoks=\toks14&#10;\ex@=\dimen102&#10;)) (&quot;C:\Program Files (x86)\MiKTeX 2.9\tex\latex\ams\math\amsbsy.sty&quot;&#10;Package: amsbsy 1999/11/29 v1.2d&#10;\pmbraise@=\dimen103&#10;) (&quot;C:\Program Files (x86)\MiKTeX 2.9\tex\latex\ams\math\amsopn.sty&quot;&#10;Package: amsopn 1999/12/14 v2.01 operator names&#10;)&#10;\inf@bad=\count83&#10;LaTeX Info: Redefining \frac on input line 211.&#10;\uproot@=\count84&#10;\leftroot@=\count85&#10;LaTeX Info: Redefining \overline on input line 307.&#10;\classnum@=\count86&#10;\DOTSCASE@=\count87&#10;LaTeX Info: Redefining \ldots on input line 379.&#10;LaTeX Info: Redefining \dots on input line 382.&#10;LaTeX Info: Redefining \cdots on input line 467.&#10;\Mathstrutbox@=\box29&#10;\strutbox@=\box30&#10;\big@size=\dimen104&#10;LaTeX Font Info:    Redeclaring font encoding OML on input line 567.&#10;LaTeX Font Info:    Redeclaring font encoding OMS on input line 568.&#10;\macc@depth=\count88&#10;\c@MaxMatrixCols=\count89&#10;\dotsspace@=\muskip10&#10;\c@parentequation=\count90&#10;\dspbrk@lvl=\count91&#10;\tag@help=\toks15&#10;\row@=\count92&#10;\column@=\count93&#10;\maxfields@=\count94&#10;\andhelp@=\toks16&#10;\eqnshift@=\dimen105&#10;\alignsep@=\dimen106&#10;\tagshift@=\dimen107&#10;\tagwidth@=\dimen108&#10;\totwidth@=\dimen109&#10;\lineht@=\dimen110&#10;\@envbody=\toks17&#10;\multlinegap=\skip42&#10;\multlinetaggap=\skip43&#10;\mathdisplay@stack=\toks18&#10;LaTeX Info: Redefining \[ on input line 2666.&#10;LaTeX Info: Redefining \] on input line 2667.&#10;) (&quot;C:\Program Files (x86)\MiKTeX 2.9\tex\latex\amsfonts\amssymb.sty&quot;&#10;Package: amssymb 2009/06/22 v3.00&#10;(&quot;C:\Program Files (x86)\MiKTeX 2.9\tex\latex\amsfonts\amsfonts.sty&quot;&#10;Package: amsfonts 2009/06/22 v3.00 Basic AMSFonts support&#10;\symAMSa=\mathgroup4&#10;\symAMSb=\mathgroup5&#10;LaTeX Font Info:    Overwriting math alphabet `\mathfrak' in version `bold'&#10;(Font)                  U/euf/m/n --&gt; U/euf/b/n on input line 96.&#10;)) (&quot;C:\Program Files (x86)\MiKTeX 2.9\tex\latex\graphics\color.sty&quot;&#10;Package: color 2005/11/14 v1.0j Standard LaTeX Color (DPC)&#10;(&quot;C:\Program Files (x86)\MiKTeX 2.9\tex\latex\00miktex\color.cfg&quot;&#10;File: color.cfg 2007/01/18 v1.5 color configuration of teTeX/TeXLive&#10;)&#10;Package color Info: Driver file: dvips.def on input line 130.&#10;(&quot;C:\Program Files (x86)\MiKTeX 2.9\tex\latex\graphics\dvips.def&quot;&#10;File: dvips.def 1999/02/16 v3.0i Driver-dependant file (DPC,SPQR)&#10;) (&quot;C:\Program Files (x86)\MiKTeX 2.9\tex\latex\graphics\dvipsnam.def&quot;&#10;File: dvipsnam.def 1999/02/16 v3.0i Driver-dependant file (DPC,SPQR)&#10;))&#10;No file TextBox*5.aux.&#10;LaTeX Font Info:    Checking defaults for OML/cmm/m/it on input line 8.&#10;LaTeX Font Info:    ... okay on input line 8.&#10;LaTeX Font Info:    Checking defaults for T1/cmr/m/n on input line 8.&#10;LaTeX Font Info:    ... okay on input line 8.&#10;LaTeX Font Info:    Checking defaults for OT1/lcmss/m/n on input line 8.&#10;LaTeX Font Info:    ... okay on input line 8.&#10;LaTeX Font Info:    Checking defaults for OMS/cmsy/m/n on input line 8.&#10;LaTeX Font Info:    ... okay on input line 8.&#10;LaTeX Font Info:    Checking defaults for OMX/cmex/m/n on input line 8.&#10;LaTeX Font Info:    ... okay on input line 8.&#10;LaTeX Font Info:    Checking defaults for U/cmr/m/n on input line 8.&#10;LaTeX Font Info:    ... okay on input line 8.&#10;LaTeX Font Info:    Try loading font information for OML+lcmm on input line 9.&#10;(&quot;C:\Program Files (x86)\MiKTeX 2.9\tex\latex\base\omllcmm.fd&quot;&#10;File: omllcmm.fd 1998/06/12 v2.2e Standard LaTeX slide font definitions&#10;)&#10;LaTeX Font Info:    Try loading font information for OMS+lcmsy on input line 9.&#10;&#10;(&quot;C:\Program Files (x86)\MiKTeX 2.9\tex\latex\base\omslcmsy.fd&quot;&#10;File: omslcmsy.fd 1998/06/12 v2.2e Standard LaTeX slide font definitions&#10;)&#10;LaTeX Font Info:    Try loading font information for OMX+lcmex on input line 9.&#10;&#10;(&quot;C:\Program Files (x86)\MiKTeX 2.9\tex\latex\base\omxlcmex.fd&quot;&#10;File: omxlcmex.fd 1998/06/12 v2.2e Standard LaTeX slide font definitions&#10;)&#10;LaTeX Font Info:    External font `cmex10 at17.28pt' loaded for size&#10;(Font)              &lt;19.907&gt; on input line 9.&#10;LaTeX Font Info:    External font `cmex10 at17.28pt' loaded for size&#10;(Font)              &lt;16.59&gt; on input line 9.&#10;LaTeX Font Info:    External font `cmex10 at17.28pt' loaded for size&#10;(Font)              &lt;13.82&gt; on input line 9.&#10;LaTeX Font Info:    Try loading font information for U+msa on input line 9.&#10;(&quot;C:\Program Files (x86)\MiKTeX 2.9\tex\latex\amsfonts\umsa.fd&quot;&#10;File: umsa.fd 2009/06/22 v3.00 AMS symbols A&#10;)&#10;LaTeX Font Info:    Try loading font information for U+msb on input line 9.&#10;(&quot;C:\Program Files (x86)\MiKTeX 2.9\tex\latex\amsfonts\umsb.fd&quot;&#10;File: umsb.fd 2009/06/22 v3.00 AMS symbols B&#10;)&#10;&#10;LaTeX Font Warning: Font shape `OT1/cmss/m/n' in size &lt;19.907&gt; not available&#10;(Font)              size &lt;20.74&gt; substituted on input line 9.&#10;&#10;&#10;LaTeX Font Warning: Font shape `OT1/cmss/m/n' in size &lt;16.59&gt; not available&#10;(Font)              size &lt;17.28&gt; substituted on input line 9.&#10;&#10;&#10;LaTeX Font Warning: Font shape `OT1/cmss/m/n' in size &lt;13.82&gt; not available&#10;(Font)              size &lt;14.4&gt; substituted on input line 9.&#10;&#10;[0&#10;&#10;] (&quot;C:\Users\igorcarb\Desktop\Talk\TextBox 5.aux&quot;)&#10;&#10;LaTeX Font Warning: Size substitutions with differences&#10;(Font)              up to 0.83301pt have occurred.&#10;&#10; ) &#10;Here is how much of TeX's memory you used:&#10; 1446 strings out of 494046&#10; 18611 string characters out of 3145983&#10; 62156 words of memory out of 3000000&#10; 4765 multiletter control sequences out of 15000+200000&#10; 8752 words of font info for 33 fonts, out of 3000000 for 9000&#10; 715 hyphenation exceptions out of 8191&#10; 27i,5n,24p,219b,113s stack positions out of 5000i,500n,10000p,200000b,50000s&#10;&#10;Output written on &quot;TextBox 5.dvi&quot; (1 page, 488 bytes).&#10;"/>
  <p:tag name="CTOP" val="210"/>
  <p:tag name="CLEFT" val="42"/>
  <p:tag name="CWIDTH" val="132.0289"/>
  <p:tag name="CHEIGHT" val="26.00638"/>
  <p:tag name="MAG" val="1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G" val="100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$\notin$"/>
  <p:tag name="LOG" val="This is pdfTeX, Version 3.1415926-2.3-1.40.12 (MiKTeX 2.9) (preloaded format=latex 2012.4.13)  15 FEB 2013 15:50&#10;entering extended mode&#10;**TextBox*3&#10;(&quot;C:\Users\igorcarb\Desktop\Talk\TextBox 3.tex&quot;&#10;LaTeX2e &lt;2011/06/27&gt;&#10;Babel &lt;v3.8m&gt; and hyphenation patterns for english, afrikaans, ancientgreek, ar&#10;abic, armenian, assamese, basque, bengali, bokmal, bulgarian, catalan, coptic, &#10;croatian, czech, danish, dutch, esperanto, estonian, farsi, finnish, french, ga&#10;lician, german, german-x-2009-06-19, greek, gujarati, hindi, hungarian, iceland&#10;ic, indonesian, interlingua, irish, italian, kannada, kurmanji, lao, latin, lat&#10;vian, lithuanian, malayalam, marathi, mongolian, mongolianlmc, monogreek, ngerm&#10;an, ngerman-x-2009-06-19, nynorsk, oriya, panjabi, pinyin, polish, portuguese, &#10;romanian, russian, sanskrit, serbian, slovak, slovenian, spanish, swedish, swis&#10;sgerman, tamil, telugu, turkish, turkmen, ukenglish, ukrainian, uppersorbian, u&#10;senglishmax, welsh, loaded.&#10;(&quot;C:\Program Files (x86)\MiKTeX 2.9\tex\latex\base\slides.cls&quot;&#10;Document Class: slides 1997/08/15 v2.3z Standard LaTeX document class&#10;(&quot;C:\Program Files (x86)\MiKTeX 2.9\tex\latex\base\slides.def&quot;&#10;File: slides.def 1997/08/15 v2.3z SLiTeX definitions&#10;hacks, slides,&#10;\c@page=\count79&#10;picture, mods,&#10;\@smashboxa=\box26&#10;\@smashboxb=\box27&#10;\@smashboxc=\box28&#10;output, init) (&quot;C:\Program Files (x86)\MiKTeX 2.9\tex\latex\base\sfonts.def&quot;&#10;File: sfonts.def 1998/06/12 v2.2e Standard LaTeX slide font definitions&#10;(&quot;C:\Program Files (x86)\MiKTeX 2.9\tex\latex\base\ot1lcmss.fd&quot;&#10;File: ot1lcmss.fd 1998/06/12 v2.2e Standard LaTeX slide font definitions&#10;))&#10;\c@minutes=\count80&#10;\c@seconds=\count81&#10;\c@mv@invisible=\count82&#10;LaTeX Font Info:    Overwriting symbol font `operators' in version `normal'&#10;(Font)                  OT1/cmr/m/n --&gt; OT1/lcmss/m/n on input line 369.&#10;LaTeX Font Info:    Overwriting symbol font `letters' in version `normal'&#10;(Font)                  OML/cmm/m/it --&gt; OML/lcmm/m/it on input line 372.&#10;LaTeX Font Info:    Overwriting symbol font `symbols' in version `normal'&#10;(Font)                  OMS/cmsy/m/n --&gt; OMS/lcmsy/m/n on input line 374.&#10;LaTeX Font Info:    Overwriting symbol font `largesymbols' in version `normal'&#10;(Font)                  OMX/cmex/m/n --&gt; OMX/lcmex/m/n on input line 376.&#10;LaTeX Font Info:    Overwriting symbol font `operators' in version `invisible'&#10;(Font)                  OT1/cmr/m/n --&gt; OT1/lcmss/m/In on input line 379.&#10;LaTeX Font Info:    Overwriting symbol font `letters' in version `invisible'&#10;(Font)                  OML/cmm/m/it --&gt; OML/lcmm/m/Iit on input line 381.&#10;LaTeX Font Info:    Overwriting symbol font `symbols' in version `invisible'&#10;(Font)                  OMS/cmsy/m/n --&gt; OMS/lcmsy/m/In on input line 383.&#10;LaTeX Font Info:    Overwriting symbol font `largesymbols' in version `invisibl&#10;e'&#10;(Font)                  OMX/cmex/m/n --&gt; OMX/lcmex/m/In on input line 385.&#10;) (&quot;C:\Program Files (x86)\MiKTeX 2.9\tex\latex\ams\math\amsmath.sty&quot;&#10;Package: amsmath 2000/07/18 v2.13 AMS math features&#10;\@mathmargin=\skip41&#10;For additional information on amsmath, use the `?' option.&#10;(&quot;C:\Program Files (x86)\MiKTeX 2.9\tex\latex\ams\math\amstext.sty&quot;&#10;Package: amstext 2000/06/29 v2.01&#10;(&quot;C:\Program Files (x86)\MiKTeX 2.9\tex\latex\ams\math\amsgen.sty&quot;&#10;File: amsgen.sty 1999/11/30 v2.0&#10;\@emptytoks=\toks14&#10;\ex@=\dimen102&#10;)) (&quot;C:\Program Files (x86)\MiKTeX 2.9\tex\latex\ams\math\amsbsy.sty&quot;&#10;Package: amsbsy 1999/11/29 v1.2d&#10;\pmbraise@=\dimen103&#10;) (&quot;C:\Program Files (x86)\MiKTeX 2.9\tex\latex\ams\math\amsopn.sty&quot;&#10;Package: amsopn 1999/12/14 v2.01 operator names&#10;)&#10;\inf@bad=\count83&#10;LaTeX Info: Redefining \frac on input line 211.&#10;\uproot@=\count84&#10;\leftroot@=\count85&#10;LaTeX Info: Redefining \overline on input line 307.&#10;\classnum@=\count86&#10;\DOTSCASE@=\count87&#10;LaTeX Info: Redefining \ldots on input line 379.&#10;LaTeX Info: Redefining \dots on input line 382.&#10;LaTeX Info: Redefining \cdots on input line 467.&#10;\Mathstrutbox@=\box29&#10;\strutbox@=\box30&#10;\big@size=\dimen104&#10;LaTeX Font Info:    Redeclaring font encoding OML on input line 567.&#10;LaTeX Font Info:    Redeclaring font encoding OMS on input line 568.&#10;\macc@depth=\count88&#10;\c@MaxMatrixCols=\count89&#10;\dotsspace@=\muskip10&#10;\c@parentequation=\count90&#10;\dspbrk@lvl=\count91&#10;\tag@help=\toks15&#10;\row@=\count92&#10;\column@=\count93&#10;\maxfields@=\count94&#10;\andhelp@=\toks16&#10;\eqnshift@=\dimen105&#10;\alignsep@=\dimen106&#10;\tagshift@=\dimen107&#10;\tagwidth@=\dimen108&#10;\totwidth@=\dimen109&#10;\lineht@=\dimen110&#10;\@envbody=\toks17&#10;\multlinegap=\skip42&#10;\multlinetaggap=\skip43&#10;\mathdisplay@stack=\toks18&#10;LaTeX Info: Redefining \[ on input line 2666.&#10;LaTeX Info: Redefining \] on input line 2667.&#10;) (&quot;C:\Program Files (x86)\MiKTeX 2.9\tex\latex\amsfonts\amssymb.sty&quot;&#10;Package: amssymb 2009/06/22 v3.00&#10;(&quot;C:\Program Files (x86)\MiKTeX 2.9\tex\latex\amsfonts\amsfonts.sty&quot;&#10;Package: amsfonts 2009/06/22 v3.00 Basic AMSFonts support&#10;\symAMSa=\mathgroup4&#10;\symAMSb=\mathgroup5&#10;LaTeX Font Info:    Overwriting math alphabet `\mathfrak' in version `bold'&#10;(Font)                  U/euf/m/n --&gt; U/euf/b/n on input line 96.&#10;)) (&quot;C:\Program Files (x86)\MiKTeX 2.9\tex\latex\graphics\color.sty&quot;&#10;Package: color 2005/11/14 v1.0j Standard LaTeX Color (DPC)&#10;(&quot;C:\Program Files (x86)\MiKTeX 2.9\tex\latex\00miktex\color.cfg&quot;&#10;File: color.cfg 2007/01/18 v1.5 color configuration of teTeX/TeXLive&#10;)&#10;Package color Info: Driver file: dvips.def on input line 130.&#10;(&quot;C:\Program Files (x86)\MiKTeX 2.9\tex\latex\graphics\dvips.def&quot;&#10;File: dvips.def 1999/02/16 v3.0i Driver-dependant file (DPC,SPQR)&#10;) (&quot;C:\Program Files (x86)\MiKTeX 2.9\tex\latex\graphics\dvipsnam.def&quot;&#10;File: dvipsnam.def 1999/02/16 v3.0i Driver-dependant file (DPC,SPQR)&#10;))&#10;No file TextBox*3.aux.&#10;LaTeX Font Info:    Checking defaults for OML/cmm/m/it on input line 8.&#10;LaTeX Font Info:    ... okay on input line 8.&#10;LaTeX Font Info:    Checking defaults for T1/cmr/m/n on input line 8.&#10;LaTeX Font Info:    ... okay on input line 8.&#10;LaTeX Font Info:    Checking defaults for OT1/lcmss/m/n on input line 8.&#10;LaTeX Font Info:    ... okay on input line 8.&#10;LaTeX Font Info:    Checking defaults for OMS/cmsy/m/n on input line 8.&#10;LaTeX Font Info:    ... okay on input line 8.&#10;LaTeX Font Info:    Checking defaults for OMX/cmex/m/n on input line 8.&#10;LaTeX Font Info:    ... okay on input line 8.&#10;LaTeX Font Info:    Checking defaults for U/cmr/m/n on input line 8.&#10;LaTeX Font Info:    ... okay on input line 8.&#10;LaTeX Font Info:    Try loading font information for OML+lcmm on input line 9.&#10;(&quot;C:\Program Files (x86)\MiKTeX 2.9\tex\latex\base\omllcmm.fd&quot;&#10;File: omllcmm.fd 1998/06/12 v2.2e Standard LaTeX slide font definitions&#10;)&#10;LaTeX Font Info:    Try loading font information for OMS+lcmsy on input line 9.&#10;&#10;(&quot;C:\Program Files (x86)\MiKTeX 2.9\tex\latex\base\omslcmsy.fd&quot;&#10;File: omslcmsy.fd 1998/06/12 v2.2e Standard LaTeX slide font definitions&#10;)&#10;LaTeX Font Info:    Try loading font information for OMX+lcmex on input line 9.&#10;&#10;(&quot;C:\Program Files (x86)\MiKTeX 2.9\tex\latex\base\omxlcmex.fd&quot;&#10;File: omxlcmex.fd 1998/06/12 v2.2e Standard LaTeX slide font definitions&#10;)&#10;LaTeX Font Info:    External font `cmex10 at17.28pt' loaded for size&#10;(Font)              &lt;19.907&gt; on input line 9.&#10;LaTeX Font Info:    External font `cmex10 at17.28pt' loaded for size&#10;(Font)              &lt;16.59&gt; on input line 9.&#10;LaTeX Font Info:    External font `cmex10 at17.28pt' loaded for size&#10;(Font)              &lt;13.82&gt; on input line 9.&#10;LaTeX Font Info:    Try loading font information for U+msa on input line 9.&#10;(&quot;C:\Program Files (x86)\MiKTeX 2.9\tex\latex\amsfonts\umsa.fd&quot;&#10;File: umsa.fd 2009/06/22 v3.00 AMS symbols A&#10;)&#10;LaTeX Font Info:    Try loading font information for U+msb on input line 9.&#10;(&quot;C:\Program Files (x86)\MiKTeX 2.9\tex\latex\amsfonts\umsb.fd&quot;&#10;File: umsb.fd 2009/06/22 v3.00 AMS symbols B&#10;) [0&#10;&#10;] (&quot;C:\Users\igorcarb\Desktop\Talk\TextBox 3.aux&quot;) ) &#10;Here is how much of TeX's memory you used:&#10; 1438 strings out of 494046&#10; 18491 string characters out of 3145983&#10; 62156 words of memory out of 3000000&#10; 4759 multiletter control sequences out of 15000+200000&#10; 7833 words of font info for 30 fonts, out of 3000000 for 9000&#10; 715 hyphenation exceptions out of 8191&#10; 27i,8n,24p,219b,113s stack positions out of 5000i,500n,10000p,200000b,50000s&#10;&#10;Output written on &quot;TextBox 3.dvi&quot; (1 page, 380 bytes).&#10;"/>
  <p:tag name="CTOP" val="468"/>
  <p:tag name="CLEFT" val="144"/>
  <p:tag name="CWIDTH" val="21.00457"/>
  <p:tag name="CHEIGHT" val="24.00591"/>
  <p:tag name="MAG" val="100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G" val="10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RC" val="$\mathcal{C} = \{ \mathcal{C}_n \}_{n \in \mathbb{N}}$"/>
  <p:tag name="LOG" val="This is pdfTeX, Version 3.1415926-2.3-1.40.12 (MiKTeX 2.9) (preloaded format=latex 2012.4.13)  15 FEB 2013 23:36&#10;entering extended mode&#10;**TextBox*16&#10;(&quot;C:\Users\igorcarb\Desktop\Talk\TextBox 16.tex&quot;&#10;LaTeX2e &lt;2011/06/27&gt;&#10;Babel &lt;v3.8m&gt; and hyphenation patterns for english, afrikaans, ancientgreek, ar&#10;abic, armenian, assamese, basque, bengali, bokmal, bulgarian, catalan, coptic, &#10;croatian, czech, danish, dutch, esperanto, estonian, farsi, finnish, french, ga&#10;lician, german, german-x-2009-06-19, greek, gujarati, hindi, hungarian, iceland&#10;ic, indonesian, interlingua, irish, italian, kannada, kurmanji, lao, latin, lat&#10;vian, lithuanian, malayalam, marathi, mongolian, mongolianlmc, monogreek, ngerm&#10;an, ngerman-x-2009-06-19, nynorsk, oriya, panjabi, pinyin, polish, portuguese, &#10;romanian, russian, sanskrit, serbian, slovak, slovenian, spanish, swedish, swis&#10;sgerman, tamil, telugu, turkish, turkmen, ukenglish, ukrainian, uppersorbian, u&#10;senglishmax, welsh, loaded.&#10;(&quot;C:\Program Files (x86)\MiKTeX 2.9\tex\latex\base\slides.cls&quot;&#10;Document Class: slides 1997/08/15 v2.3z Standard LaTeX document class&#10;(&quot;C:\Program Files (x86)\MiKTeX 2.9\tex\latex\base\slides.def&quot;&#10;File: slides.def 1997/08/15 v2.3z SLiTeX definitions&#10;hacks, slides,&#10;\c@page=\count79&#10;picture, mods,&#10;\@smashboxa=\box26&#10;\@smashboxb=\box27&#10;\@smashboxc=\box28&#10;output, init) (&quot;C:\Program Files (x86)\MiKTeX 2.9\tex\latex\base\sfonts.def&quot;&#10;File: sfonts.def 1998/06/12 v2.2e Standard LaTeX slide font definitions&#10;(&quot;C:\Program Files (x86)\MiKTeX 2.9\tex\latex\base\ot1lcmss.fd&quot;&#10;File: ot1lcmss.fd 1998/06/12 v2.2e Standard LaTeX slide font definitions&#10;))&#10;\c@minutes=\count80&#10;\c@seconds=\count81&#10;\c@mv@invisible=\count82&#10;LaTeX Font Info:    Overwriting symbol font `operators' in version `normal'&#10;(Font)                  OT1/cmr/m/n --&gt; OT1/lcmss/m/n on input line 369.&#10;LaTeX Font Info:    Overwriting symbol font `letters' in version `normal'&#10;(Font)                  OML/cmm/m/it --&gt; OML/lcmm/m/it on input line 372.&#10;LaTeX Font Info:    Overwriting symbol font `symbols' in version `normal'&#10;(Font)                  OMS/cmsy/m/n --&gt; OMS/lcmsy/m/n on input line 374.&#10;LaTeX Font Info:    Overwriting symbol font `largesymbols' in version `normal'&#10;(Font)                  OMX/cmex/m/n --&gt; OMX/lcmex/m/n on input line 376.&#10;LaTeX Font Info:    Overwriting symbol font `operators' in version `invisible'&#10;(Font)                  OT1/cmr/m/n --&gt; OT1/lcmss/m/In on input line 379.&#10;LaTeX Font Info:    Overwriting symbol font `letters' in version `invisible'&#10;(Font)                  OML/cmm/m/it --&gt; OML/lcmm/m/Iit on input line 381.&#10;LaTeX Font Info:    Overwriting symbol font `symbols' in version `invisible'&#10;(Font)                  OMS/cmsy/m/n --&gt; OMS/lcmsy/m/In on input line 383.&#10;LaTeX Font Info:    Overwriting symbol font `largesymbols' in version `invisibl&#10;e'&#10;(Font)                  OMX/cmex/m/n --&gt; OMX/lcmex/m/In on input line 385.&#10;) (&quot;C:\Program Files (x86)\MiKTeX 2.9\tex\latex\ams\math\amsmath.sty&quot;&#10;Package: amsmath 2000/07/18 v2.13 AMS math features&#10;\@mathmargin=\skip41&#10;For additional information on amsmath, use the `?' option.&#10;(&quot;C:\Program Files (x86)\MiKTeX 2.9\tex\latex\ams\math\amstext.sty&quot;&#10;Package: amstext 2000/06/29 v2.01&#10;(&quot;C:\Program Files (x86)\MiKTeX 2.9\tex\latex\ams\math\amsgen.sty&quot;&#10;File: amsgen.sty 1999/11/30 v2.0&#10;\@emptytoks=\toks14&#10;\ex@=\dimen102&#10;)) (&quot;C:\Program Files (x86)\MiKTeX 2.9\tex\latex\ams\math\amsbsy.sty&quot;&#10;Package: amsbsy 1999/11/29 v1.2d&#10;\pmbraise@=\dimen103&#10;) (&quot;C:\Program Files (x86)\MiKTeX 2.9\tex\latex\ams\math\amsopn.sty&quot;&#10;Package: amsopn 1999/12/14 v2.01 operator names&#10;)&#10;\inf@bad=\count83&#10;LaTeX Info: Redefining \frac on input line 211.&#10;\uproot@=\count84&#10;\leftroot@=\count85&#10;LaTeX Info: Redefining \overline on input line 307.&#10;\classnum@=\count86&#10;\DOTSCASE@=\count87&#10;LaTeX Info: Redefining \ldots on input line 379.&#10;LaTeX Info: Redefining \dots on input line 382.&#10;LaTeX Info: Redefining \cdots on input line 467.&#10;\Mathstrutbox@=\box29&#10;\strutbox@=\box30&#10;\big@size=\dimen104&#10;LaTeX Font Info:    Redeclaring font encoding OML on input line 567.&#10;LaTeX Font Info:    Redeclaring font encoding OMS on input line 568.&#10;\macc@depth=\count88&#10;\c@MaxMatrixCols=\count89&#10;\dotsspace@=\muskip10&#10;\c@parentequation=\count90&#10;\dspbrk@lvl=\count91&#10;\tag@help=\toks15&#10;\row@=\count92&#10;\column@=\count93&#10;\maxfields@=\count94&#10;\andhelp@=\toks16&#10;\eqnshift@=\dimen105&#10;\alignsep@=\dimen106&#10;\tagshift@=\dimen107&#10;\tagwidth@=\dimen108&#10;\totwidth@=\dimen109&#10;\lineht@=\dimen110&#10;\@envbody=\toks17&#10;\multlinegap=\skip42&#10;\multlinetaggap=\skip43&#10;\mathdisplay@stack=\toks18&#10;LaTeX Info: Redefining \[ on input line 2666.&#10;LaTeX Info: Redefining \] on input line 2667.&#10;) (&quot;C:\Program Files (x86)\MiKTeX 2.9\tex\latex\amsfonts\amssymb.sty&quot;&#10;Package: amssymb 2009/06/22 v3.00&#10;(&quot;C:\Program Files (x86)\MiKTeX 2.9\tex\latex\amsfonts\amsfonts.sty&quot;&#10;Package: amsfonts 2009/06/22 v3.00 Basic AMSFonts support&#10;\symAMSa=\mathgroup4&#10;\symAMSb=\mathgroup5&#10;LaTeX Font Info:    Overwriting math alphabet `\mathfrak' in version `bold'&#10;(Font)                  U/euf/m/n --&gt; U/euf/b/n on input line 96.&#10;)) (&quot;C:\Program Files (x86)\MiKTeX 2.9\tex\latex\graphics\color.sty&quot;&#10;Package: color 2005/11/14 v1.0j Standard LaTeX Color (DPC)&#10;(&quot;C:\Program Files (x86)\MiKTeX 2.9\tex\latex\00miktex\color.cfg&quot;&#10;File: color.cfg 2007/01/18 v1.5 color configuration of teTeX/TeXLive&#10;)&#10;Package color Info: Driver file: dvips.def on input line 130.&#10;(&quot;C:\Program Files (x86)\MiKTeX 2.9\tex\latex\graphics\dvips.def&quot;&#10;File: dvips.def 1999/02/16 v3.0i Driver-dependant file (DPC,SPQR)&#10;) (&quot;C:\Program Files (x86)\MiKTeX 2.9\tex\latex\graphics\dvipsnam.def&quot;&#10;File: dvipsnam.def 1999/02/16 v3.0i Driver-dependant file (DPC,SPQR)&#10;))&#10;No file TextBox*16.aux.&#10;LaTeX Font Info:    Checking defaults for OML/cmm/m/it on input line 8.&#10;LaTeX Font Info:    ... okay on input line 8.&#10;LaTeX Font Info:    Checking defaults for T1/cmr/m/n on input line 8.&#10;LaTeX Font Info:    ... okay on input line 8.&#10;LaTeX Font Info:    Checking defaults for OT1/lcmss/m/n on input line 8.&#10;LaTeX Font Info:    ... okay on input line 8.&#10;LaTeX Font Info:    Checking defaults for OMS/cmsy/m/n on input line 8.&#10;LaTeX Font Info:    ... okay on input line 8.&#10;LaTeX Font Info:    Checking defaults for OMX/cmex/m/n on input line 8.&#10;LaTeX Font Info:    ... okay on input line 8.&#10;LaTeX Font Info:    Checking defaults for U/cmr/m/n on input line 8.&#10;LaTeX Font Info:    ... okay on input line 8.&#10;LaTeX Font Info:    Try loading font information for OML+lcmm on input line 9.&#10;(&quot;C:\Program Files (x86)\MiKTeX 2.9\tex\latex\base\omllcmm.fd&quot;&#10;File: omllcmm.fd 1998/06/12 v2.2e Standard LaTeX slide font definitions&#10;)&#10;LaTeX Font Info:    Try loading font information for OMS+lcmsy on input line 9.&#10;&#10;(&quot;C:\Program Files (x86)\MiKTeX 2.9\tex\latex\base\omslcmsy.fd&quot;&#10;File: omslcmsy.fd 1998/06/12 v2.2e Standard LaTeX slide font definitions&#10;)&#10;LaTeX Font Info:    Try loading font information for OMX+lcmex on input line 9.&#10;&#10;(&quot;C:\Program Files (x86)\MiKTeX 2.9\tex\latex\base\omxlcmex.fd&quot;&#10;File: omxlcmex.fd 1998/06/12 v2.2e Standard LaTeX slide font definitions&#10;)&#10;LaTeX Font Info:    External font `cmex10 at17.28pt' loaded for size&#10;(Font)              &lt;19.907&gt; on input line 9.&#10;LaTeX Font Info:    External font `cmex10 at17.28pt' loaded for size&#10;(Font)              &lt;16.59&gt; on input line 9.&#10;LaTeX Font Info:    External font `cmex10 at17.28pt' loaded for size&#10;(Font)              &lt;13.82&gt; on input line 9.&#10;LaTeX Font Info:    Try loading font information for U+msa on input line 9.&#10;(&quot;C:\Program Files (x86)\MiKTeX 2.9\tex\latex\amsfonts\umsa.fd&quot;&#10;File: umsa.fd 2009/06/22 v3.00 AMS symbols A&#10;)&#10;LaTeX Font Info:    Try loading font information for U+msb on input line 9.&#10;(&quot;C:\Program Files (x86)\MiKTeX 2.9\tex\latex\amsfonts\umsb.fd&quot;&#10;File: umsb.fd 2009/06/22 v3.00 AMS symbols B&#10;) [0&#10;&#10;] (&quot;C:\Users\igorcarb\Desktop\Talk\TextBox 16.aux&quot;) ) &#10;Here is how much of TeX's memory you used:&#10; 1438 strings out of 494046&#10; 18499 string characters out of 3145983&#10; 62156 words of memory out of 3000000&#10; 4759 multiletter control sequences out of 15000+200000&#10; 7833 words of font info for 30 fonts, out of 3000000 for 9000&#10; 715 hyphenation exceptions out of 8191&#10; 27i,5n,24p,220b,113s stack positions out of 5000i,500n,10000p,200000b,50000s&#10;&#10;Output written on &quot;TextBox 16.dvi&quot; (1 page, 532 bytes).&#10;"/>
  <p:tag name="CTOP" val="408"/>
  <p:tag name="CLEFT" val="174"/>
  <p:tag name="CWIDTH" val="128.028"/>
  <p:tag name="CHEIGHT" val="24.00591"/>
  <p:tag name="MAG" val="10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2309</TotalTime>
  <Words>2428</Words>
  <Application>Microsoft Office PowerPoint</Application>
  <PresentationFormat>On-screen Show (4:3)</PresentationFormat>
  <Paragraphs>271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Constructing hard functions from learning algorithms </vt:lpstr>
      <vt:lpstr>Introduction and Motivation</vt:lpstr>
      <vt:lpstr>Slide 3</vt:lpstr>
      <vt:lpstr>Slide 4</vt:lpstr>
      <vt:lpstr>Slide 5</vt:lpstr>
      <vt:lpstr>Outline:</vt:lpstr>
      <vt:lpstr>Review:  PAC Model under uniform distribution with membership queries</vt:lpstr>
      <vt:lpstr>Previous Results (PAC Model)</vt:lpstr>
      <vt:lpstr>New Results  (PAC Model)</vt:lpstr>
      <vt:lpstr>Slide 10</vt:lpstr>
      <vt:lpstr>Slide 11</vt:lpstr>
      <vt:lpstr>Slide 12</vt:lpstr>
      <vt:lpstr>Slide 13</vt:lpstr>
      <vt:lpstr>Slide 14</vt:lpstr>
      <vt:lpstr>Review:  Exact Learning from Membership and Equivalence queries</vt:lpstr>
      <vt:lpstr>Previous Results (Exact Learning)</vt:lpstr>
      <vt:lpstr>New Results (Exact Learning)</vt:lpstr>
      <vt:lpstr>Slide 18</vt:lpstr>
      <vt:lpstr>Slide 19</vt:lpstr>
      <vt:lpstr>Proof sketch:</vt:lpstr>
      <vt:lpstr>Slide 21</vt:lpstr>
      <vt:lpstr>Slide 22</vt:lpstr>
      <vt:lpstr>Some remarks about the CSQ Model</vt:lpstr>
      <vt:lpstr>New Results [(Correlational) Statistical Learning]</vt:lpstr>
      <vt:lpstr>Slide 25</vt:lpstr>
      <vt:lpstr>Slide 26</vt:lpstr>
      <vt:lpstr>Slide 27</vt:lpstr>
      <vt:lpstr>Slide 28</vt:lpstr>
      <vt:lpstr>Summary</vt:lpstr>
      <vt:lpstr>Some directions for future work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igorcarb</dc:creator>
  <cp:lastModifiedBy>igorcarb</cp:lastModifiedBy>
  <cp:revision>270</cp:revision>
  <dcterms:created xsi:type="dcterms:W3CDTF">2013-02-14T21:57:19Z</dcterms:created>
  <dcterms:modified xsi:type="dcterms:W3CDTF">2013-04-24T20:26:04Z</dcterms:modified>
</cp:coreProperties>
</file>