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6" r:id="rId10"/>
    <p:sldId id="276" r:id="rId11"/>
    <p:sldId id="272" r:id="rId12"/>
    <p:sldId id="278" r:id="rId13"/>
    <p:sldId id="271" r:id="rId14"/>
    <p:sldId id="279" r:id="rId15"/>
    <p:sldId id="273" r:id="rId16"/>
    <p:sldId id="275" r:id="rId17"/>
    <p:sldId id="280" r:id="rId18"/>
    <p:sldId id="274" r:id="rId19"/>
    <p:sldId id="265" r:id="rId20"/>
    <p:sldId id="281" r:id="rId21"/>
    <p:sldId id="267" r:id="rId22"/>
    <p:sldId id="269" r:id="rId23"/>
    <p:sldId id="282" r:id="rId24"/>
    <p:sldId id="268" r:id="rId25"/>
    <p:sldId id="264" r:id="rId26"/>
    <p:sldId id="27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F09"/>
    <a:srgbClr val="FF5D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C3505-B869-4D45-8680-4B77674E3C95}" type="datetimeFigureOut">
              <a:rPr lang="en-GB" smtClean="0"/>
              <a:t>20/08/2018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2751A-DD28-4B73-9693-D5CE7FB5E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22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2751A-DD28-4B73-9693-D5CE7FB5EB0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56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20C26-D89B-472E-A550-5111BD2E5840}" type="datetime1">
              <a:rPr lang="en-GB" smtClean="0"/>
              <a:t>20/08/2018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38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F0B6-7460-4DB2-BD16-05742E157EAF}" type="datetime1">
              <a:rPr lang="en-GB" smtClean="0"/>
              <a:t>20/08/2018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61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8D7E-B336-498D-BBE2-26631076BFD3}" type="datetime1">
              <a:rPr lang="en-GB" smtClean="0"/>
              <a:t>20/08/2018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82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14F6-03DF-4CDD-9516-B58CD1F7C6D1}" type="datetime1">
              <a:rPr lang="en-GB" smtClean="0"/>
              <a:t>20/08/2018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80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E932-8F1E-4A9F-8F07-9D7F55B6361A}" type="datetime1">
              <a:rPr lang="en-GB" smtClean="0"/>
              <a:t>20/08/2018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38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6E81-CBE4-4726-B47D-9B06FB10CF17}" type="datetime1">
              <a:rPr lang="en-GB" smtClean="0"/>
              <a:t>20/08/2018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0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99EE-FCB6-4AF1-94CD-B35C0F149E63}" type="datetime1">
              <a:rPr lang="en-GB" smtClean="0"/>
              <a:t>20/08/2018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85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CFBBF-8568-4F43-99D0-A8E41534FC63}" type="datetime1">
              <a:rPr lang="en-GB" smtClean="0"/>
              <a:t>20/08/2018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42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AAF-3C58-4CED-B12D-A64093CA4503}" type="datetime1">
              <a:rPr lang="en-GB" smtClean="0"/>
              <a:t>20/08/2018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17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95E0-6803-48CB-850C-993C3221FFD1}" type="datetime1">
              <a:rPr lang="en-GB" smtClean="0"/>
              <a:t>20/08/2018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84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AFB7-844E-40C9-BB36-800BE240F718}" type="datetime1">
              <a:rPr lang="en-GB" smtClean="0"/>
              <a:t>20/08/2018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30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0046E-5B05-41DC-AD8E-0EA098DD23D5}" type="datetime1">
              <a:rPr lang="en-GB" smtClean="0"/>
              <a:t>20/08/2018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13462-E000-4B4D-8E91-82D5CCB61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60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8015"/>
            <a:ext cx="9144000" cy="1655763"/>
          </a:xfrm>
        </p:spPr>
        <p:txBody>
          <a:bodyPr>
            <a:noAutofit/>
          </a:bodyPr>
          <a:lstStyle/>
          <a:p>
            <a:r>
              <a:rPr lang="en-GB" sz="46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Pseudo-derandomizing </a:t>
            </a:r>
            <a:br>
              <a:rPr lang="en-GB" sz="46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46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learning and approximation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15884"/>
            <a:ext cx="9144000" cy="365125"/>
          </a:xfrm>
        </p:spPr>
        <p:txBody>
          <a:bodyPr>
            <a:normAutofit fontScale="85000" lnSpcReduction="20000"/>
          </a:bodyPr>
          <a:lstStyle/>
          <a:p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Joint work with </a:t>
            </a:r>
            <a:r>
              <a:rPr lang="en-GB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Rahul Santhanam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0" y="2950846"/>
            <a:ext cx="9144000" cy="72866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Igor Carboni Oliveira</a:t>
            </a:r>
          </a:p>
          <a:p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Oxford / Simons Institute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</a:t>
            </a:fld>
            <a:endParaRPr lang="en-GB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CAFDB08-34BD-4E70-8E09-ED65C43FA884}"/>
              </a:ext>
            </a:extLst>
          </p:cNvPr>
          <p:cNvSpPr txBox="1">
            <a:spLocks/>
          </p:cNvSpPr>
          <p:nvPr/>
        </p:nvSpPr>
        <p:spPr>
          <a:xfrm>
            <a:off x="3078050" y="4168706"/>
            <a:ext cx="6035899" cy="909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RANDOM 2018</a:t>
            </a:r>
          </a:p>
          <a:p>
            <a:r>
              <a:rPr lang="en-GB" sz="2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Princeton, 20/August/2018</a:t>
            </a:r>
          </a:p>
        </p:txBody>
      </p:sp>
    </p:spTree>
    <p:extLst>
      <p:ext uri="{BB962C8B-B14F-4D97-AF65-F5344CB8AC3E}">
        <p14:creationId xmlns:p14="http://schemas.microsoft.com/office/powerpoint/2010/main" val="2940665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A1FE5-C5E5-44FB-BC31-33D6CA4A2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Some learning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74EEE4-59BB-402A-9715-59E7FE75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10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B8D2BE-A960-4C1D-BB18-35666610457C}"/>
              </a:ext>
            </a:extLst>
          </p:cNvPr>
          <p:cNvSpPr txBox="1"/>
          <p:nvPr/>
        </p:nvSpPr>
        <p:spPr>
          <a:xfrm>
            <a:off x="2150770" y="2192319"/>
            <a:ext cx="1642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DNF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18EA5D-153C-49BC-BF79-E37B950A9CE2}"/>
              </a:ext>
            </a:extLst>
          </p:cNvPr>
          <p:cNvSpPr txBox="1"/>
          <p:nvPr/>
        </p:nvSpPr>
        <p:spPr>
          <a:xfrm>
            <a:off x="5658118" y="2192319"/>
            <a:ext cx="8757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AC</a:t>
            </a:r>
            <a:r>
              <a:rPr lang="en-GB" sz="3000" baseline="30000" dirty="0"/>
              <a:t>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6EFA25-4EB7-495D-B296-B83244FFE3AC}"/>
              </a:ext>
            </a:extLst>
          </p:cNvPr>
          <p:cNvSpPr txBox="1"/>
          <p:nvPr/>
        </p:nvSpPr>
        <p:spPr>
          <a:xfrm>
            <a:off x="8779098" y="2192319"/>
            <a:ext cx="25747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AC</a:t>
            </a:r>
            <a:r>
              <a:rPr lang="en-GB" sz="3000" baseline="30000" dirty="0"/>
              <a:t>0</a:t>
            </a:r>
            <a:r>
              <a:rPr lang="en-GB" sz="3000" dirty="0"/>
              <a:t>[p]</a:t>
            </a:r>
            <a:endParaRPr lang="en-GB" sz="3000" baseline="30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EB7420-9550-4CE0-BD29-0403392C49C1}"/>
              </a:ext>
            </a:extLst>
          </p:cNvPr>
          <p:cNvSpPr txBox="1"/>
          <p:nvPr/>
        </p:nvSpPr>
        <p:spPr>
          <a:xfrm>
            <a:off x="1487510" y="3381099"/>
            <a:ext cx="2693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Randomized</a:t>
            </a:r>
            <a:r>
              <a:rPr lang="en-GB" dirty="0"/>
              <a:t> learning in </a:t>
            </a:r>
            <a:r>
              <a:rPr lang="en-GB" b="1" dirty="0"/>
              <a:t>poly 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612946-DB0C-48A7-99F4-E7AEE5941358}"/>
              </a:ext>
            </a:extLst>
          </p:cNvPr>
          <p:cNvSpPr txBox="1"/>
          <p:nvPr/>
        </p:nvSpPr>
        <p:spPr>
          <a:xfrm>
            <a:off x="4394915" y="3381099"/>
            <a:ext cx="3402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7030A0"/>
                </a:solidFill>
              </a:rPr>
              <a:t>Deterministic</a:t>
            </a:r>
            <a:r>
              <a:rPr lang="en-GB" dirty="0"/>
              <a:t> learning </a:t>
            </a:r>
          </a:p>
          <a:p>
            <a:pPr algn="ctr"/>
            <a:r>
              <a:rPr lang="en-GB" dirty="0"/>
              <a:t>in </a:t>
            </a:r>
            <a:r>
              <a:rPr lang="en-GB" b="1" dirty="0"/>
              <a:t>quasi-poly time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802724-1C99-4078-AAD1-6C22CAD504A0}"/>
              </a:ext>
            </a:extLst>
          </p:cNvPr>
          <p:cNvSpPr txBox="1"/>
          <p:nvPr/>
        </p:nvSpPr>
        <p:spPr>
          <a:xfrm>
            <a:off x="7797085" y="3384319"/>
            <a:ext cx="3402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Randomised</a:t>
            </a:r>
            <a:r>
              <a:rPr lang="en-GB" dirty="0"/>
              <a:t> learning </a:t>
            </a:r>
          </a:p>
          <a:p>
            <a:pPr algn="ctr"/>
            <a:r>
              <a:rPr lang="en-GB" dirty="0"/>
              <a:t>in </a:t>
            </a:r>
            <a:r>
              <a:rPr lang="en-GB" b="1" dirty="0"/>
              <a:t>quasi-poly 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BF39BA-AE49-421E-8E00-1F2467028CD2}"/>
              </a:ext>
            </a:extLst>
          </p:cNvPr>
          <p:cNvSpPr txBox="1"/>
          <p:nvPr/>
        </p:nvSpPr>
        <p:spPr>
          <a:xfrm>
            <a:off x="1674254" y="4855336"/>
            <a:ext cx="19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[Jackson, 1997]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FFE3C9-2D1F-42F3-AD88-D9A4F48DD723}"/>
              </a:ext>
            </a:extLst>
          </p:cNvPr>
          <p:cNvSpPr txBox="1"/>
          <p:nvPr/>
        </p:nvSpPr>
        <p:spPr>
          <a:xfrm>
            <a:off x="5104327" y="5123533"/>
            <a:ext cx="24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[Sitharam, 1995]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214DA6-5406-4325-B269-2B0C7FF148FA}"/>
              </a:ext>
            </a:extLst>
          </p:cNvPr>
          <p:cNvSpPr txBox="1"/>
          <p:nvPr/>
        </p:nvSpPr>
        <p:spPr>
          <a:xfrm>
            <a:off x="8624552" y="4754201"/>
            <a:ext cx="19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[CIKK, 2016]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30454-3CD4-492D-918A-F7DD6BE2CE62}"/>
              </a:ext>
            </a:extLst>
          </p:cNvPr>
          <p:cNvSpPr txBox="1"/>
          <p:nvPr/>
        </p:nvSpPr>
        <p:spPr>
          <a:xfrm>
            <a:off x="5424151" y="4754201"/>
            <a:ext cx="198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[LMN, 1993]</a:t>
            </a:r>
          </a:p>
        </p:txBody>
      </p:sp>
    </p:spTree>
    <p:extLst>
      <p:ext uri="{BB962C8B-B14F-4D97-AF65-F5344CB8AC3E}">
        <p14:creationId xmlns:p14="http://schemas.microsoft.com/office/powerpoint/2010/main" val="218916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986F2-828B-4B00-95F2-D73BAF2F2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75" y="468156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Pseudodeterministic Learning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0E7EE-F48D-4B4E-9618-0902E229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11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213300-739A-4560-99C4-EC9A61BCE246}"/>
              </a:ext>
            </a:extLst>
          </p:cNvPr>
          <p:cNvSpPr txBox="1"/>
          <p:nvPr/>
        </p:nvSpPr>
        <p:spPr>
          <a:xfrm>
            <a:off x="435735" y="2163651"/>
            <a:ext cx="11320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</a:rPr>
              <a:t>In addition</a:t>
            </a:r>
            <a:r>
              <a:rPr lang="en-GB" sz="2000" dirty="0"/>
              <a:t>, we require that the </a:t>
            </a:r>
            <a:r>
              <a:rPr lang="en-GB" sz="2000" b="1" dirty="0">
                <a:solidFill>
                  <a:srgbClr val="002060"/>
                </a:solidFill>
              </a:rPr>
              <a:t>randomized learner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/>
              <a:t>“behaves” as a </a:t>
            </a:r>
            <a:r>
              <a:rPr lang="en-GB" sz="2000" b="1" dirty="0">
                <a:solidFill>
                  <a:srgbClr val="002060"/>
                </a:solidFill>
              </a:rPr>
              <a:t>deterministic learner</a:t>
            </a:r>
            <a:r>
              <a:rPr lang="en-GB" sz="2000" dirty="0"/>
              <a:t>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BDFACB-7CF1-43EC-A338-9C48C3AE882A}"/>
              </a:ext>
            </a:extLst>
          </p:cNvPr>
          <p:cNvSpPr txBox="1"/>
          <p:nvPr/>
        </p:nvSpPr>
        <p:spPr>
          <a:xfrm>
            <a:off x="-1020651" y="4204940"/>
            <a:ext cx="4801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200" dirty="0"/>
              <a:t>w.r.t. the </a:t>
            </a:r>
            <a:r>
              <a:rPr lang="en-GB" sz="2200" b="1" dirty="0"/>
              <a:t>input access</a:t>
            </a:r>
            <a:r>
              <a:rPr lang="en-GB" sz="2200" dirty="0"/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D0537-9F2B-409B-BAD3-DA412E10EB78}"/>
              </a:ext>
            </a:extLst>
          </p:cNvPr>
          <p:cNvSpPr txBox="1"/>
          <p:nvPr/>
        </p:nvSpPr>
        <p:spPr>
          <a:xfrm>
            <a:off x="-349876" y="3047789"/>
            <a:ext cx="41308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200" dirty="0"/>
              <a:t>w.r.t the </a:t>
            </a:r>
            <a:r>
              <a:rPr lang="en-GB" sz="2200" b="1" dirty="0"/>
              <a:t>output</a:t>
            </a:r>
            <a:r>
              <a:rPr lang="en-GB" sz="2200" dirty="0"/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4BF65E-5348-4B27-8375-E8350EB95695}"/>
              </a:ext>
            </a:extLst>
          </p:cNvPr>
          <p:cNvSpPr txBox="1"/>
          <p:nvPr/>
        </p:nvSpPr>
        <p:spPr>
          <a:xfrm>
            <a:off x="3973132" y="3047789"/>
            <a:ext cx="7380668" cy="779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For every </a:t>
            </a:r>
            <a:r>
              <a:rPr lang="en-GB" sz="2200" b="1" dirty="0"/>
              <a:t>f</a:t>
            </a:r>
            <a:r>
              <a:rPr lang="en-GB" sz="2200" dirty="0"/>
              <a:t> </a:t>
            </a:r>
            <a:r>
              <a:rPr lang="en-GB" sz="2200" b="1" dirty="0"/>
              <a:t>in C</a:t>
            </a:r>
            <a:r>
              <a:rPr lang="en-GB" sz="2200" dirty="0"/>
              <a:t>,  there is a </a:t>
            </a:r>
            <a:r>
              <a:rPr lang="en-GB" sz="2200" b="1" dirty="0">
                <a:solidFill>
                  <a:srgbClr val="C00000"/>
                </a:solidFill>
              </a:rPr>
              <a:t>canonical hypothesis h</a:t>
            </a:r>
            <a:r>
              <a:rPr lang="en-GB" sz="3400" b="1" baseline="-25000" dirty="0">
                <a:solidFill>
                  <a:srgbClr val="C00000"/>
                </a:solidFill>
              </a:rPr>
              <a:t>f</a:t>
            </a:r>
            <a:r>
              <a:rPr lang="en-GB" sz="2200" dirty="0"/>
              <a:t> (circuit) that is output w.h.p.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18C6FE-9500-4E91-8E9B-8DC859531FC9}"/>
              </a:ext>
            </a:extLst>
          </p:cNvPr>
          <p:cNvSpPr txBox="1"/>
          <p:nvPr/>
        </p:nvSpPr>
        <p:spPr>
          <a:xfrm>
            <a:off x="3961326" y="4241369"/>
            <a:ext cx="739247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For every </a:t>
            </a:r>
            <a:r>
              <a:rPr lang="en-GB" sz="2200" b="1" dirty="0"/>
              <a:t>f</a:t>
            </a:r>
            <a:r>
              <a:rPr lang="en-GB" sz="2200" dirty="0"/>
              <a:t> </a:t>
            </a:r>
            <a:r>
              <a:rPr lang="en-GB" sz="2200" b="1" dirty="0"/>
              <a:t>in C</a:t>
            </a:r>
            <a:r>
              <a:rPr lang="en-GB" sz="2200" dirty="0"/>
              <a:t>,  there is a </a:t>
            </a:r>
            <a:r>
              <a:rPr lang="en-GB" sz="2200" b="1" dirty="0">
                <a:solidFill>
                  <a:srgbClr val="C00000"/>
                </a:solidFill>
              </a:rPr>
              <a:t>canonical set </a:t>
            </a:r>
            <a:r>
              <a:rPr lang="en-GB" sz="2400" b="1" dirty="0">
                <a:solidFill>
                  <a:srgbClr val="C00000"/>
                </a:solidFill>
              </a:rPr>
              <a:t>Q</a:t>
            </a:r>
            <a:r>
              <a:rPr lang="en-GB" sz="3000" b="1" baseline="-25000" dirty="0">
                <a:solidFill>
                  <a:srgbClr val="C00000"/>
                </a:solidFill>
              </a:rPr>
              <a:t>f</a:t>
            </a:r>
            <a:r>
              <a:rPr lang="en-GB" sz="2200" b="1" dirty="0">
                <a:solidFill>
                  <a:srgbClr val="C00000"/>
                </a:solidFill>
              </a:rPr>
              <a:t> of queries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/>
              <a:t>that are made w.h.p.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A9C8B2-2401-4573-9036-8239B8AC4215}"/>
              </a:ext>
            </a:extLst>
          </p:cNvPr>
          <p:cNvSpPr txBox="1"/>
          <p:nvPr/>
        </p:nvSpPr>
        <p:spPr>
          <a:xfrm>
            <a:off x="-261872" y="5497292"/>
            <a:ext cx="124538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 dirty="0">
                <a:solidFill>
                  <a:srgbClr val="002060"/>
                </a:solidFill>
              </a:rPr>
              <a:t>Running the learner again is likely to </a:t>
            </a:r>
            <a:r>
              <a:rPr lang="en-GB" sz="2600" b="1" dirty="0">
                <a:solidFill>
                  <a:srgbClr val="FF4F09"/>
                </a:solidFill>
              </a:rPr>
              <a:t>access the same data </a:t>
            </a:r>
          </a:p>
          <a:p>
            <a:pPr algn="ctr"/>
            <a:r>
              <a:rPr lang="en-GB" sz="2600" b="1" dirty="0">
                <a:solidFill>
                  <a:srgbClr val="002060"/>
                </a:solidFill>
              </a:rPr>
              <a:t>and to </a:t>
            </a:r>
            <a:r>
              <a:rPr lang="en-GB" sz="2600" b="1" dirty="0">
                <a:solidFill>
                  <a:srgbClr val="FF4F09"/>
                </a:solidFill>
              </a:rPr>
              <a:t>generate the same hypothesis</a:t>
            </a:r>
            <a:r>
              <a:rPr lang="en-GB" sz="26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006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5DCAD-6565-4C08-B8DF-A18ED248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12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3B461A-3286-40C2-88C3-9410EB4FBAF4}"/>
              </a:ext>
            </a:extLst>
          </p:cNvPr>
          <p:cNvSpPr txBox="1"/>
          <p:nvPr/>
        </p:nvSpPr>
        <p:spPr>
          <a:xfrm>
            <a:off x="892935" y="3136612"/>
            <a:ext cx="104061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C00000"/>
                </a:solidFill>
              </a:rPr>
              <a:t>Conditional </a:t>
            </a:r>
            <a:r>
              <a:rPr lang="en-GB" sz="3200" b="1" dirty="0">
                <a:solidFill>
                  <a:schemeClr val="tx2"/>
                </a:solidFill>
              </a:rPr>
              <a:t>pseudo-derandomization of learning</a:t>
            </a:r>
          </a:p>
        </p:txBody>
      </p:sp>
    </p:spTree>
    <p:extLst>
      <p:ext uri="{BB962C8B-B14F-4D97-AF65-F5344CB8AC3E}">
        <p14:creationId xmlns:p14="http://schemas.microsoft.com/office/powerpoint/2010/main" val="1119001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8B8D5-AC60-41B8-9B6D-BF9DD553D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501650"/>
            <a:ext cx="10306878" cy="7438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b="1" dirty="0">
                <a:solidFill>
                  <a:srgbClr val="C00000"/>
                </a:solidFill>
              </a:rPr>
              <a:t>First Result:</a:t>
            </a:r>
            <a:r>
              <a:rPr lang="en-GB" sz="2200" dirty="0"/>
              <a:t> Observation that standard assumptions suffice to (pseudo) derandomize learning algorithms.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A5DAF-68C6-44A1-AC4A-FFEEB8FB4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2CECF6-B876-4356-AC67-1F92D1D3B78E}"/>
              </a:ext>
            </a:extLst>
          </p:cNvPr>
          <p:cNvSpPr txBox="1"/>
          <p:nvPr/>
        </p:nvSpPr>
        <p:spPr>
          <a:xfrm>
            <a:off x="5746692" y="1050410"/>
            <a:ext cx="5607108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Not so obvious, since </a:t>
            </a:r>
            <a:r>
              <a:rPr lang="en-GB" b="1" dirty="0"/>
              <a:t>PRGs</a:t>
            </a:r>
            <a:r>
              <a:rPr lang="en-GB" dirty="0"/>
              <a:t> are not originally </a:t>
            </a:r>
          </a:p>
          <a:p>
            <a:pPr algn="ctr"/>
            <a:r>
              <a:rPr lang="en-GB" dirty="0"/>
              <a:t>designed to operate in the presence of </a:t>
            </a:r>
            <a:r>
              <a:rPr lang="en-GB" b="1" dirty="0"/>
              <a:t>oracles</a:t>
            </a:r>
            <a:r>
              <a:rPr lang="en-GB" dirty="0"/>
              <a:t> </a:t>
            </a:r>
          </a:p>
          <a:p>
            <a:pPr algn="ctr"/>
            <a:r>
              <a:rPr lang="en-GB" dirty="0"/>
              <a:t>(the unknown function to be learned).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61D251-A5A6-443F-8E94-054295010B8E}"/>
              </a:ext>
            </a:extLst>
          </p:cNvPr>
          <p:cNvSpPr txBox="1"/>
          <p:nvPr/>
        </p:nvSpPr>
        <p:spPr>
          <a:xfrm>
            <a:off x="704088" y="5586909"/>
            <a:ext cx="111566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C00000"/>
                </a:solidFill>
              </a:rPr>
              <a:t>Corollaries:</a:t>
            </a:r>
            <a:r>
              <a:rPr lang="en-GB" sz="2200" dirty="0"/>
              <a:t>   </a:t>
            </a:r>
            <a:r>
              <a:rPr lang="en-GB" sz="2200" b="1" dirty="0"/>
              <a:t>Jackson’s algorithm for learning DNFs</a:t>
            </a:r>
            <a:r>
              <a:rPr lang="en-GB" sz="2200" dirty="0"/>
              <a:t> and </a:t>
            </a:r>
            <a:r>
              <a:rPr lang="en-GB" sz="2200" b="1" dirty="0"/>
              <a:t>CIKK algorithm for learning AC</a:t>
            </a:r>
            <a:r>
              <a:rPr lang="en-GB" sz="2200" b="1" baseline="30000" dirty="0"/>
              <a:t>0</a:t>
            </a:r>
            <a:r>
              <a:rPr lang="en-GB" sz="2200" b="1" dirty="0"/>
              <a:t>[p]</a:t>
            </a:r>
            <a:r>
              <a:rPr lang="en-GB" sz="2200" dirty="0"/>
              <a:t> can be </a:t>
            </a:r>
            <a:r>
              <a:rPr lang="en-GB" sz="2200" i="1" dirty="0"/>
              <a:t>conditionally</a:t>
            </a:r>
            <a:r>
              <a:rPr lang="en-GB" sz="2200" dirty="0"/>
              <a:t> derandomized.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5E9F4A-8C1F-4665-B287-2BEF7BBC942C}"/>
              </a:ext>
            </a:extLst>
          </p:cNvPr>
          <p:cNvSpPr txBox="1"/>
          <p:nvPr/>
        </p:nvSpPr>
        <p:spPr>
          <a:xfrm>
            <a:off x="772885" y="2325913"/>
            <a:ext cx="10646230" cy="28007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2060"/>
                </a:solidFill>
              </a:rPr>
              <a:t>Proposition 1 (Informal).</a:t>
            </a:r>
            <a:r>
              <a:rPr lang="en-GB" sz="2200" dirty="0"/>
              <a:t> Suppose functions in a circuit class </a:t>
            </a:r>
            <a:r>
              <a:rPr lang="en-GB" sz="2200" b="1" dirty="0"/>
              <a:t>C</a:t>
            </a:r>
            <a:r>
              <a:rPr lang="en-GB" sz="2200" dirty="0"/>
              <a:t> can be learned by a </a:t>
            </a:r>
            <a:r>
              <a:rPr lang="en-GB" sz="2200" b="1" dirty="0"/>
              <a:t>randomized</a:t>
            </a:r>
            <a:r>
              <a:rPr lang="en-GB" sz="2200" dirty="0"/>
              <a:t> algorithm running in time </a:t>
            </a:r>
            <a:r>
              <a:rPr lang="en-GB" sz="2200" b="1" dirty="0"/>
              <a:t>t(n)</a:t>
            </a:r>
            <a:r>
              <a:rPr lang="en-GB" sz="2200" dirty="0"/>
              <a:t>.</a:t>
            </a:r>
          </a:p>
          <a:p>
            <a:endParaRPr lang="en-GB" sz="2200" dirty="0"/>
          </a:p>
          <a:p>
            <a:pPr marL="342900" indent="-342900">
              <a:buFontTx/>
              <a:buChar char="-"/>
            </a:pPr>
            <a:r>
              <a:rPr lang="en-GB" sz="2200" dirty="0"/>
              <a:t>If </a:t>
            </a:r>
            <a:r>
              <a:rPr lang="en-GB" sz="2200" b="1" dirty="0">
                <a:solidFill>
                  <a:srgbClr val="0070C0"/>
                </a:solidFill>
              </a:rPr>
              <a:t>E</a:t>
            </a:r>
            <a:r>
              <a:rPr lang="en-GB" sz="2200" dirty="0"/>
              <a:t> requires circuits of exponential size almost everywhere, then </a:t>
            </a:r>
            <a:r>
              <a:rPr lang="en-GB" sz="2200" b="1" dirty="0"/>
              <a:t>C </a:t>
            </a:r>
            <a:r>
              <a:rPr lang="en-GB" sz="2200" dirty="0"/>
              <a:t>can be </a:t>
            </a:r>
            <a:r>
              <a:rPr lang="en-GB" sz="2200" b="1" dirty="0">
                <a:solidFill>
                  <a:srgbClr val="0070C0"/>
                </a:solidFill>
              </a:rPr>
              <a:t>deterministically</a:t>
            </a:r>
            <a:r>
              <a:rPr lang="en-GB" sz="2200" dirty="0"/>
              <a:t> learned in time </a:t>
            </a:r>
            <a:r>
              <a:rPr lang="en-GB" sz="2200" b="1" dirty="0"/>
              <a:t>poly(t(n))</a:t>
            </a:r>
            <a:r>
              <a:rPr lang="en-GB" sz="2200" dirty="0"/>
              <a:t>.</a:t>
            </a:r>
          </a:p>
          <a:p>
            <a:pPr marL="342900" indent="-342900">
              <a:buFontTx/>
              <a:buChar char="-"/>
            </a:pPr>
            <a:endParaRPr lang="en-GB" sz="2200" dirty="0"/>
          </a:p>
          <a:p>
            <a:pPr marL="342900" indent="-342900">
              <a:buFontTx/>
              <a:buChar char="-"/>
            </a:pPr>
            <a:r>
              <a:rPr lang="en-GB" sz="2200" dirty="0"/>
              <a:t>If </a:t>
            </a:r>
            <a:r>
              <a:rPr lang="en-GB" sz="2200" b="1" dirty="0">
                <a:solidFill>
                  <a:srgbClr val="7030A0"/>
                </a:solidFill>
              </a:rPr>
              <a:t>BPE</a:t>
            </a:r>
            <a:r>
              <a:rPr lang="en-GB" sz="2200" b="1" dirty="0"/>
              <a:t> </a:t>
            </a:r>
            <a:r>
              <a:rPr lang="en-GB" sz="2200" dirty="0"/>
              <a:t>requires circuits of exponential size almost everywhere, then </a:t>
            </a:r>
            <a:r>
              <a:rPr lang="en-GB" sz="2200" b="1" dirty="0"/>
              <a:t>C</a:t>
            </a:r>
            <a:r>
              <a:rPr lang="en-GB" sz="2200" dirty="0"/>
              <a:t> can be </a:t>
            </a:r>
            <a:r>
              <a:rPr lang="en-GB" sz="2200" b="1" dirty="0">
                <a:solidFill>
                  <a:srgbClr val="7030A0"/>
                </a:solidFill>
              </a:rPr>
              <a:t>pseudo-deterministically</a:t>
            </a:r>
            <a:r>
              <a:rPr lang="en-GB" sz="2200" dirty="0"/>
              <a:t> learned in time </a:t>
            </a:r>
            <a:r>
              <a:rPr lang="en-GB" sz="2200" b="1" dirty="0"/>
              <a:t>poly(t(n))</a:t>
            </a:r>
            <a:r>
              <a:rPr lang="en-GB" sz="2200" dirty="0"/>
              <a:t>. 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31448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5DCAD-6565-4C08-B8DF-A18ED248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14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3B461A-3286-40C2-88C3-9410EB4FBAF4}"/>
              </a:ext>
            </a:extLst>
          </p:cNvPr>
          <p:cNvSpPr txBox="1"/>
          <p:nvPr/>
        </p:nvSpPr>
        <p:spPr>
          <a:xfrm>
            <a:off x="1056604" y="3105834"/>
            <a:ext cx="1007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C00000"/>
                </a:solidFill>
              </a:rPr>
              <a:t>Unconditional </a:t>
            </a:r>
            <a:r>
              <a:rPr lang="en-GB" sz="3600" b="1" dirty="0">
                <a:solidFill>
                  <a:schemeClr val="tx2"/>
                </a:solidFill>
              </a:rPr>
              <a:t>pseudo-derandomization</a:t>
            </a:r>
          </a:p>
        </p:txBody>
      </p:sp>
    </p:spTree>
    <p:extLst>
      <p:ext uri="{BB962C8B-B14F-4D97-AF65-F5344CB8AC3E}">
        <p14:creationId xmlns:p14="http://schemas.microsoft.com/office/powerpoint/2010/main" val="763386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43E39-25D0-4CF0-ADEA-BC2972161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15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65AA3-3DBD-42F4-BD20-22E4909F78F9}"/>
              </a:ext>
            </a:extLst>
          </p:cNvPr>
          <p:cNvSpPr txBox="1"/>
          <p:nvPr/>
        </p:nvSpPr>
        <p:spPr>
          <a:xfrm>
            <a:off x="569373" y="456023"/>
            <a:ext cx="106223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Current techniques allow us to show an </a:t>
            </a:r>
            <a:r>
              <a:rPr lang="en-GB" sz="2200" b="1" dirty="0">
                <a:solidFill>
                  <a:srgbClr val="C00000"/>
                </a:solidFill>
              </a:rPr>
              <a:t>unconditional</a:t>
            </a:r>
            <a:r>
              <a:rPr lang="en-GB" sz="2200" dirty="0"/>
              <a:t> result … </a:t>
            </a:r>
          </a:p>
          <a:p>
            <a:pPr algn="ctr"/>
            <a:endParaRPr lang="en-GB" sz="2200" dirty="0"/>
          </a:p>
          <a:p>
            <a:pPr algn="r"/>
            <a:r>
              <a:rPr lang="en-GB" sz="2200" dirty="0"/>
              <a:t>… but only for circuit classes that are </a:t>
            </a:r>
            <a:r>
              <a:rPr lang="en-GB" sz="2200" i="1" dirty="0"/>
              <a:t>unlikely to admit learning algorithms</a:t>
            </a:r>
            <a:r>
              <a:rPr lang="en-GB" sz="2200" dirty="0"/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AC1337-7447-454F-86D0-EE838ED34964}"/>
              </a:ext>
            </a:extLst>
          </p:cNvPr>
          <p:cNvSpPr txBox="1"/>
          <p:nvPr/>
        </p:nvSpPr>
        <p:spPr>
          <a:xfrm>
            <a:off x="358998" y="2091705"/>
            <a:ext cx="11474004" cy="17851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2200" b="1" dirty="0">
                <a:solidFill>
                  <a:srgbClr val="002060"/>
                </a:solidFill>
              </a:rPr>
              <a:t>Theorem (Informal). </a:t>
            </a:r>
            <a:r>
              <a:rPr lang="en-GB" sz="2200" dirty="0"/>
              <a:t>Suppose </a:t>
            </a:r>
            <a:r>
              <a:rPr lang="en-GB" sz="2200" b="1" dirty="0"/>
              <a:t>Circuit[poly]</a:t>
            </a:r>
            <a:r>
              <a:rPr lang="en-GB" sz="2200" dirty="0"/>
              <a:t> can be learned by a randomized algorithm running in </a:t>
            </a:r>
            <a:r>
              <a:rPr lang="en-GB" sz="2200" b="1" dirty="0"/>
              <a:t>quasi-polynomial</a:t>
            </a:r>
            <a:r>
              <a:rPr lang="en-GB" sz="2200" dirty="0"/>
              <a:t> time  (similarly to AC</a:t>
            </a:r>
            <a:r>
              <a:rPr lang="en-GB" sz="2200" baseline="30000" dirty="0"/>
              <a:t>0</a:t>
            </a:r>
            <a:r>
              <a:rPr lang="en-GB" sz="2200" dirty="0"/>
              <a:t>[p], for instance),</a:t>
            </a:r>
          </a:p>
          <a:p>
            <a:pPr algn="just"/>
            <a:endParaRPr lang="en-GB" sz="2200" dirty="0"/>
          </a:p>
          <a:p>
            <a:pPr algn="just"/>
            <a:r>
              <a:rPr lang="en-GB" sz="2200" dirty="0"/>
              <a:t>Then </a:t>
            </a:r>
            <a:r>
              <a:rPr lang="en-GB" sz="2200" b="1" dirty="0"/>
              <a:t>Circuit[poly]</a:t>
            </a:r>
            <a:r>
              <a:rPr lang="en-GB" sz="2200" dirty="0"/>
              <a:t> can be learned pseudo-deterministically in </a:t>
            </a:r>
            <a:r>
              <a:rPr lang="en-GB" sz="2200" b="1" dirty="0"/>
              <a:t>sub-exponential</a:t>
            </a:r>
            <a:r>
              <a:rPr lang="en-GB" sz="2200" dirty="0"/>
              <a:t> time exp(n</a:t>
            </a:r>
            <a:r>
              <a:rPr lang="en-GB" sz="2200" baseline="30000" dirty="0"/>
              <a:t>o(1)</a:t>
            </a:r>
            <a:r>
              <a:rPr lang="en-GB" sz="2200" dirty="0"/>
              <a:t>) on infinitely many input lengths.  </a:t>
            </a:r>
            <a:endParaRPr lang="en-GB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D58912-866D-4E14-9A41-0E9D572BD65F}"/>
              </a:ext>
            </a:extLst>
          </p:cNvPr>
          <p:cNvSpPr txBox="1"/>
          <p:nvPr/>
        </p:nvSpPr>
        <p:spPr>
          <a:xfrm>
            <a:off x="569373" y="4404495"/>
            <a:ext cx="1147400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-  Result holds for any </a:t>
            </a:r>
            <a:r>
              <a:rPr lang="en-GB" sz="2200" b="1" dirty="0">
                <a:solidFill>
                  <a:srgbClr val="C00000"/>
                </a:solidFill>
              </a:rPr>
              <a:t>self-learnable</a:t>
            </a:r>
            <a:r>
              <a:rPr lang="en-GB" sz="2200" dirty="0"/>
              <a:t> circuit class:</a:t>
            </a:r>
          </a:p>
          <a:p>
            <a:endParaRPr lang="en-GB" dirty="0"/>
          </a:p>
          <a:p>
            <a:r>
              <a:rPr lang="en-GB" sz="2200" dirty="0"/>
              <a:t>	Learning algorithm implementable by (larger) circuits from the same class.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0635D8-CEF7-48C4-A013-C20A3F9BFE03}"/>
              </a:ext>
            </a:extLst>
          </p:cNvPr>
          <p:cNvSpPr txBox="1"/>
          <p:nvPr/>
        </p:nvSpPr>
        <p:spPr>
          <a:xfrm>
            <a:off x="569373" y="5752149"/>
            <a:ext cx="113151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-  Our argument requires the self-learnable class to contain </a:t>
            </a:r>
            <a:r>
              <a:rPr lang="en-GB" sz="2200" b="1" dirty="0"/>
              <a:t>TC</a:t>
            </a:r>
            <a:r>
              <a:rPr lang="en-GB" sz="2200" b="1" baseline="30000" dirty="0"/>
              <a:t>0</a:t>
            </a:r>
            <a:r>
              <a:rPr lang="en-GB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345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ACA78-40E8-45E0-B1D0-B1A0A34F1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1859" y="344521"/>
            <a:ext cx="7468673" cy="1325563"/>
          </a:xfrm>
        </p:spPr>
        <p:txBody>
          <a:bodyPr/>
          <a:lstStyle/>
          <a:p>
            <a:r>
              <a:rPr lang="en-GB" dirty="0"/>
              <a:t>Comments about the proof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07ABDC-1208-41AD-B399-30E7053F0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16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63A42-B11D-4D2A-BDAD-2A004DE6C4FE}"/>
              </a:ext>
            </a:extLst>
          </p:cNvPr>
          <p:cNvSpPr txBox="1"/>
          <p:nvPr/>
        </p:nvSpPr>
        <p:spPr>
          <a:xfrm>
            <a:off x="742683" y="2089100"/>
            <a:ext cx="10495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-  Employs powerful theory showing that learning algorithms for </a:t>
            </a:r>
            <a:r>
              <a:rPr lang="en-GB" sz="2200" b="1" dirty="0"/>
              <a:t>C</a:t>
            </a:r>
            <a:r>
              <a:rPr lang="en-GB" sz="2200" dirty="0"/>
              <a:t> imply lower bounds in </a:t>
            </a:r>
            <a:r>
              <a:rPr lang="en-GB" sz="2200" b="1" dirty="0"/>
              <a:t>BPTIME[.]</a:t>
            </a:r>
            <a:r>
              <a:rPr lang="en-GB" sz="2200" dirty="0"/>
              <a:t> against </a:t>
            </a:r>
            <a:r>
              <a:rPr lang="en-GB" sz="2200" b="1" dirty="0"/>
              <a:t>C</a:t>
            </a:r>
            <a:r>
              <a:rPr lang="en-GB" sz="22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0A0AB5-576D-4F75-BA95-20C0F417A11C}"/>
              </a:ext>
            </a:extLst>
          </p:cNvPr>
          <p:cNvSpPr txBox="1"/>
          <p:nvPr/>
        </p:nvSpPr>
        <p:spPr>
          <a:xfrm>
            <a:off x="722290" y="3633031"/>
            <a:ext cx="109679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-  Such </a:t>
            </a:r>
            <a:r>
              <a:rPr lang="en-GB" sz="2200" i="1" dirty="0"/>
              <a:t>worst-case</a:t>
            </a:r>
            <a:r>
              <a:rPr lang="en-GB" sz="2200" dirty="0"/>
              <a:t> lower bounds are then amplified to </a:t>
            </a:r>
            <a:r>
              <a:rPr lang="en-GB" sz="2200" i="1" dirty="0"/>
              <a:t>average-case</a:t>
            </a:r>
            <a:r>
              <a:rPr lang="en-GB" sz="2200" dirty="0"/>
              <a:t> lower bounds using standard techniques (requires </a:t>
            </a:r>
            <a:r>
              <a:rPr lang="en-GB" sz="2200" b="1" dirty="0">
                <a:solidFill>
                  <a:srgbClr val="002060"/>
                </a:solidFill>
              </a:rPr>
              <a:t>TC</a:t>
            </a:r>
            <a:r>
              <a:rPr lang="en-GB" sz="2200" b="1" baseline="30000" dirty="0">
                <a:solidFill>
                  <a:srgbClr val="002060"/>
                </a:solidFill>
              </a:rPr>
              <a:t>0 </a:t>
            </a:r>
            <a:r>
              <a:rPr lang="en-GB" sz="2200" b="1" dirty="0">
                <a:solidFill>
                  <a:srgbClr val="002060"/>
                </a:solidFill>
              </a:rPr>
              <a:t>contained in C</a:t>
            </a:r>
            <a:r>
              <a:rPr lang="en-GB" sz="2200" dirty="0"/>
              <a:t>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46B53B-F93A-48C4-8DC3-8579BD336F14}"/>
              </a:ext>
            </a:extLst>
          </p:cNvPr>
          <p:cNvSpPr txBox="1"/>
          <p:nvPr/>
        </p:nvSpPr>
        <p:spPr>
          <a:xfrm>
            <a:off x="722290" y="4966446"/>
            <a:ext cx="11229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-  For </a:t>
            </a:r>
            <a:r>
              <a:rPr lang="en-GB" sz="2200" b="1" dirty="0">
                <a:solidFill>
                  <a:srgbClr val="C00000"/>
                </a:solidFill>
              </a:rPr>
              <a:t>self-learnable classes</a:t>
            </a:r>
            <a:r>
              <a:rPr lang="en-GB" sz="2200" dirty="0"/>
              <a:t>, can construct (</a:t>
            </a:r>
            <a:r>
              <a:rPr lang="en-GB" sz="2200" b="1" dirty="0" err="1"/>
              <a:t>pseudodeterministic</a:t>
            </a:r>
            <a:r>
              <a:rPr lang="en-GB" sz="2200" b="1" dirty="0"/>
              <a:t>) PRGs</a:t>
            </a:r>
            <a:r>
              <a:rPr lang="en-GB" sz="2200" dirty="0"/>
              <a:t> that are powerful enough to pseudo-derandomize the learning computation (</a:t>
            </a:r>
            <a:r>
              <a:rPr lang="en-GB" sz="2200" b="1" dirty="0">
                <a:solidFill>
                  <a:srgbClr val="002060"/>
                </a:solidFill>
              </a:rPr>
              <a:t>Proposition 1</a:t>
            </a:r>
            <a:r>
              <a:rPr lang="en-GB" sz="2200" dirty="0"/>
              <a:t>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A072C5-2DC2-4536-9401-3704C4660990}"/>
              </a:ext>
            </a:extLst>
          </p:cNvPr>
          <p:cNvSpPr txBox="1"/>
          <p:nvPr/>
        </p:nvSpPr>
        <p:spPr>
          <a:xfrm>
            <a:off x="8109396" y="2643097"/>
            <a:ext cx="34622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7030A0"/>
                </a:solidFill>
              </a:rPr>
              <a:t>[FK06], [KKO13], [OS17]</a:t>
            </a:r>
          </a:p>
        </p:txBody>
      </p:sp>
    </p:spTree>
    <p:extLst>
      <p:ext uri="{BB962C8B-B14F-4D97-AF65-F5344CB8AC3E}">
        <p14:creationId xmlns:p14="http://schemas.microsoft.com/office/powerpoint/2010/main" val="269149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5DCAD-6565-4C08-B8DF-A18ED248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17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3B461A-3286-40C2-88C3-9410EB4FBAF4}"/>
              </a:ext>
            </a:extLst>
          </p:cNvPr>
          <p:cNvSpPr txBox="1"/>
          <p:nvPr/>
        </p:nvSpPr>
        <p:spPr>
          <a:xfrm>
            <a:off x="1056604" y="3429000"/>
            <a:ext cx="1007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C00000"/>
                </a:solidFill>
              </a:rPr>
              <a:t>Learning </a:t>
            </a:r>
            <a:r>
              <a:rPr lang="en-GB" sz="3600" b="1" dirty="0">
                <a:solidFill>
                  <a:schemeClr val="tx2"/>
                </a:solidFill>
              </a:rPr>
              <a:t>implies</a:t>
            </a:r>
            <a:r>
              <a:rPr lang="en-GB" sz="3600" b="1" dirty="0">
                <a:solidFill>
                  <a:srgbClr val="C00000"/>
                </a:solidFill>
              </a:rPr>
              <a:t> pseudorandomness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EB3CE7-FCA6-4D3F-A60A-ABB109047E12}"/>
              </a:ext>
            </a:extLst>
          </p:cNvPr>
          <p:cNvSpPr txBox="1"/>
          <p:nvPr/>
        </p:nvSpPr>
        <p:spPr>
          <a:xfrm>
            <a:off x="746973" y="851767"/>
            <a:ext cx="983463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chemeClr val="tx2"/>
                </a:solidFill>
              </a:rPr>
              <a:t>Previous results:  </a:t>
            </a:r>
          </a:p>
          <a:p>
            <a:endParaRPr lang="en-GB" sz="2600" dirty="0">
              <a:solidFill>
                <a:schemeClr val="tx2"/>
              </a:solidFill>
            </a:endParaRPr>
          </a:p>
          <a:p>
            <a:pPr algn="ctr"/>
            <a:r>
              <a:rPr lang="en-GB" sz="2600" dirty="0">
                <a:solidFill>
                  <a:schemeClr val="tx2"/>
                </a:solidFill>
              </a:rPr>
              <a:t>“Pseudorandomness derandomizes learning”</a:t>
            </a:r>
          </a:p>
        </p:txBody>
      </p:sp>
    </p:spTree>
    <p:extLst>
      <p:ext uri="{BB962C8B-B14F-4D97-AF65-F5344CB8AC3E}">
        <p14:creationId xmlns:p14="http://schemas.microsoft.com/office/powerpoint/2010/main" val="3430006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483A7-520F-4691-80B7-512559C33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750" y="416641"/>
            <a:ext cx="6070500" cy="845490"/>
          </a:xfrm>
        </p:spPr>
        <p:txBody>
          <a:bodyPr/>
          <a:lstStyle/>
          <a:p>
            <a:pPr algn="ctr"/>
            <a:r>
              <a:rPr lang="en-GB" dirty="0"/>
              <a:t>Learning implies HSGs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43E39-25D0-4CF0-ADEA-BC2972161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18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4F68FE-5104-423F-8362-89F3145FCEF9}"/>
              </a:ext>
            </a:extLst>
          </p:cNvPr>
          <p:cNvSpPr txBox="1"/>
          <p:nvPr/>
        </p:nvSpPr>
        <p:spPr>
          <a:xfrm>
            <a:off x="523483" y="4141410"/>
            <a:ext cx="11170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Observations</a:t>
            </a:r>
            <a:r>
              <a:rPr lang="en-GB" sz="2000" dirty="0"/>
              <a:t>: </a:t>
            </a:r>
          </a:p>
          <a:p>
            <a:r>
              <a:rPr lang="en-GB" sz="2000" dirty="0"/>
              <a:t>        -  Works for all circuit classes, including </a:t>
            </a:r>
            <a:r>
              <a:rPr lang="en-GB" sz="2000" b="1" dirty="0"/>
              <a:t>DNF.</a:t>
            </a:r>
            <a:endParaRPr lang="en-GB" sz="2000" dirty="0"/>
          </a:p>
          <a:p>
            <a:r>
              <a:rPr lang="en-GB" sz="2000" dirty="0"/>
              <a:t>        -  Extends to </a:t>
            </a:r>
            <a:r>
              <a:rPr lang="en-GB" sz="2000" b="1" dirty="0">
                <a:solidFill>
                  <a:srgbClr val="0070C0"/>
                </a:solidFill>
              </a:rPr>
              <a:t>pseudo-deterministic learning</a:t>
            </a:r>
            <a:r>
              <a:rPr lang="en-GB" sz="2000" dirty="0"/>
              <a:t> which yields </a:t>
            </a:r>
            <a:r>
              <a:rPr lang="en-GB" sz="2000" b="1" dirty="0">
                <a:solidFill>
                  <a:srgbClr val="0070C0"/>
                </a:solidFill>
              </a:rPr>
              <a:t>pseudo-deterministic HSGs</a:t>
            </a:r>
            <a:r>
              <a:rPr lang="en-GB" sz="20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B3E247-6C82-4C8E-AFEC-48659D2D3519}"/>
              </a:ext>
            </a:extLst>
          </p:cNvPr>
          <p:cNvSpPr txBox="1"/>
          <p:nvPr/>
        </p:nvSpPr>
        <p:spPr>
          <a:xfrm>
            <a:off x="523483" y="5499437"/>
            <a:ext cx="11539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</a:rPr>
              <a:t>Therefore:  </a:t>
            </a:r>
            <a:r>
              <a:rPr lang="en-GB" sz="2000" i="1" dirty="0"/>
              <a:t>conditional</a:t>
            </a:r>
            <a:r>
              <a:rPr lang="en-GB" sz="2000" dirty="0"/>
              <a:t> </a:t>
            </a:r>
            <a:r>
              <a:rPr lang="en-GB" sz="2000" dirty="0" err="1"/>
              <a:t>derandomizations</a:t>
            </a:r>
            <a:r>
              <a:rPr lang="en-GB" sz="2000" dirty="0"/>
              <a:t> of </a:t>
            </a:r>
            <a:r>
              <a:rPr lang="en-GB" sz="2000" b="1" dirty="0"/>
              <a:t>Jackson’s algorithm </a:t>
            </a:r>
            <a:r>
              <a:rPr lang="en-GB" sz="2000" dirty="0"/>
              <a:t>for</a:t>
            </a:r>
            <a:r>
              <a:rPr lang="en-GB" sz="2000" b="1" dirty="0"/>
              <a:t> DNF</a:t>
            </a:r>
            <a:r>
              <a:rPr lang="en-GB" sz="2000" dirty="0"/>
              <a:t> and </a:t>
            </a:r>
            <a:r>
              <a:rPr lang="en-GB" sz="2000" b="1" dirty="0"/>
              <a:t>CIKK </a:t>
            </a:r>
            <a:r>
              <a:rPr lang="en-GB" sz="2000" dirty="0"/>
              <a:t>for</a:t>
            </a:r>
            <a:r>
              <a:rPr lang="en-GB" sz="2000" b="1" dirty="0"/>
              <a:t> AC</a:t>
            </a:r>
            <a:r>
              <a:rPr lang="en-GB" sz="2000" b="1" baseline="30000" dirty="0"/>
              <a:t>0</a:t>
            </a:r>
            <a:r>
              <a:rPr lang="en-GB" sz="2000" b="1" dirty="0"/>
              <a:t>[p]</a:t>
            </a:r>
            <a:r>
              <a:rPr lang="en-GB" sz="2000" dirty="0"/>
              <a:t> </a:t>
            </a:r>
          </a:p>
          <a:p>
            <a:r>
              <a:rPr lang="en-GB" sz="2000" dirty="0"/>
              <a:t>cannot be made </a:t>
            </a:r>
            <a:r>
              <a:rPr lang="en-GB" sz="2000" i="1" dirty="0"/>
              <a:t>unconditional</a:t>
            </a:r>
            <a:r>
              <a:rPr lang="en-GB" sz="2000" dirty="0"/>
              <a:t> without improving the </a:t>
            </a:r>
            <a:r>
              <a:rPr lang="en-GB" sz="2000" b="1" dirty="0">
                <a:solidFill>
                  <a:srgbClr val="002060"/>
                </a:solidFill>
              </a:rPr>
              <a:t>state-of-the-art in pseudorandomness</a:t>
            </a:r>
            <a:r>
              <a:rPr lang="en-GB" sz="2000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2543BF-205E-4D5E-82F1-84265157AE23}"/>
              </a:ext>
            </a:extLst>
          </p:cNvPr>
          <p:cNvSpPr txBox="1"/>
          <p:nvPr/>
        </p:nvSpPr>
        <p:spPr>
          <a:xfrm>
            <a:off x="523484" y="1520820"/>
            <a:ext cx="11035433" cy="21236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2200" b="1" dirty="0">
                <a:solidFill>
                  <a:srgbClr val="002060"/>
                </a:solidFill>
              </a:rPr>
              <a:t>Theorem. </a:t>
            </a:r>
            <a:r>
              <a:rPr lang="en-GB" sz="2200" dirty="0"/>
              <a:t>Suppose a class </a:t>
            </a:r>
            <a:r>
              <a:rPr lang="en-GB" sz="2200" b="1" dirty="0"/>
              <a:t>C </a:t>
            </a:r>
            <a:r>
              <a:rPr lang="en-GB" sz="2200" dirty="0"/>
              <a:t>can be </a:t>
            </a:r>
            <a:r>
              <a:rPr lang="en-GB" sz="2200" i="1" dirty="0"/>
              <a:t>deterministically</a:t>
            </a:r>
            <a:r>
              <a:rPr lang="en-GB" sz="2200" dirty="0"/>
              <a:t> learned in time </a:t>
            </a:r>
            <a:r>
              <a:rPr lang="en-GB" sz="2200" b="1" i="1" dirty="0"/>
              <a:t>T</a:t>
            </a:r>
            <a:r>
              <a:rPr lang="en-GB" sz="2200" b="1" dirty="0"/>
              <a:t>(</a:t>
            </a:r>
            <a:r>
              <a:rPr lang="en-GB" sz="2200" b="1" i="1" dirty="0"/>
              <a:t>n</a:t>
            </a:r>
            <a:r>
              <a:rPr lang="en-GB" sz="2200" b="1" dirty="0"/>
              <a:t>)</a:t>
            </a:r>
            <a:r>
              <a:rPr lang="en-GB" sz="2200" dirty="0"/>
              <a:t> to error </a:t>
            </a:r>
          </a:p>
          <a:p>
            <a:pPr algn="just"/>
            <a:r>
              <a:rPr lang="en-GB" sz="2200" dirty="0"/>
              <a:t>&lt; 1/4.  Then there is a uniform hitting set generator</a:t>
            </a:r>
          </a:p>
          <a:p>
            <a:pPr algn="just"/>
            <a:endParaRPr lang="en-GB" sz="2200" dirty="0"/>
          </a:p>
          <a:p>
            <a:pPr algn="just"/>
            <a:endParaRPr lang="en-GB" sz="2200" dirty="0"/>
          </a:p>
          <a:p>
            <a:pPr algn="just"/>
            <a:endParaRPr lang="en-GB" sz="2200" dirty="0"/>
          </a:p>
          <a:p>
            <a:pPr algn="just"/>
            <a:r>
              <a:rPr lang="en-GB" sz="2200" dirty="0"/>
              <a:t>that hits every ½-dense function in </a:t>
            </a:r>
            <a:r>
              <a:rPr lang="en-GB" sz="2200" b="1" dirty="0"/>
              <a:t>C</a:t>
            </a:r>
            <a:r>
              <a:rPr lang="en-GB" sz="2200" dirty="0"/>
              <a:t>.</a:t>
            </a:r>
            <a:endParaRPr lang="en-GB" sz="22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4EEFBC-E5DF-4F75-8915-F7A839450D9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480" y="2532691"/>
            <a:ext cx="4409039" cy="42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8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20544-15FD-4692-A51B-78882912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19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6E1CF6-BF7D-40D0-9EC4-3DC885B4E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857549"/>
            <a:ext cx="11353800" cy="37673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4AD86AF-1100-45F1-A5FB-030CF0AAF34E}"/>
              </a:ext>
            </a:extLst>
          </p:cNvPr>
          <p:cNvSpPr txBox="1"/>
          <p:nvPr/>
        </p:nvSpPr>
        <p:spPr>
          <a:xfrm>
            <a:off x="209848" y="502920"/>
            <a:ext cx="11772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002060"/>
                </a:solidFill>
              </a:rPr>
              <a:t>Summary of learning results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5446CE9-36BD-460A-8639-8DEA26031A89}"/>
              </a:ext>
            </a:extLst>
          </p:cNvPr>
          <p:cNvGrpSpPr/>
          <p:nvPr/>
        </p:nvGrpSpPr>
        <p:grpSpPr>
          <a:xfrm>
            <a:off x="9025944" y="1804538"/>
            <a:ext cx="2746956" cy="2767462"/>
            <a:chOff x="9025944" y="1804538"/>
            <a:chExt cx="2746956" cy="276746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53F8FCA-37D2-4FDE-B72D-C3690241738A}"/>
                </a:ext>
              </a:extLst>
            </p:cNvPr>
            <p:cNvSpPr/>
            <p:nvPr/>
          </p:nvSpPr>
          <p:spPr>
            <a:xfrm>
              <a:off x="11655380" y="1804538"/>
              <a:ext cx="117520" cy="27674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E05234F-3D13-4E0C-A6BE-9F2E4D38E17B}"/>
                </a:ext>
              </a:extLst>
            </p:cNvPr>
            <p:cNvSpPr/>
            <p:nvPr/>
          </p:nvSpPr>
          <p:spPr>
            <a:xfrm>
              <a:off x="9025944" y="1804538"/>
              <a:ext cx="117520" cy="27243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C3B692A-A25F-4621-A208-4F1D8E84CDCD}"/>
                </a:ext>
              </a:extLst>
            </p:cNvPr>
            <p:cNvSpPr/>
            <p:nvPr/>
          </p:nvSpPr>
          <p:spPr>
            <a:xfrm>
              <a:off x="9143464" y="1804538"/>
              <a:ext cx="2629436" cy="1060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96B9C48-9738-4558-A19D-2906F9BA194C}"/>
                </a:ext>
              </a:extLst>
            </p:cNvPr>
            <p:cNvSpPr/>
            <p:nvPr/>
          </p:nvSpPr>
          <p:spPr>
            <a:xfrm>
              <a:off x="9025944" y="4465978"/>
              <a:ext cx="2629436" cy="1060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2C525F2-B3C0-4D10-A5D1-A0A69DF51098}"/>
              </a:ext>
            </a:extLst>
          </p:cNvPr>
          <p:cNvGrpSpPr/>
          <p:nvPr/>
        </p:nvGrpSpPr>
        <p:grpSpPr>
          <a:xfrm>
            <a:off x="6396508" y="1804538"/>
            <a:ext cx="2746956" cy="2767462"/>
            <a:chOff x="9025944" y="1804538"/>
            <a:chExt cx="2746956" cy="276746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A4571F6-B921-44A6-823F-5FB1CBD88B88}"/>
                </a:ext>
              </a:extLst>
            </p:cNvPr>
            <p:cNvSpPr/>
            <p:nvPr/>
          </p:nvSpPr>
          <p:spPr>
            <a:xfrm>
              <a:off x="11655380" y="1804538"/>
              <a:ext cx="117520" cy="276746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ABB1F0A-6B9C-4B79-8EFC-C271A73CFB91}"/>
                </a:ext>
              </a:extLst>
            </p:cNvPr>
            <p:cNvSpPr/>
            <p:nvPr/>
          </p:nvSpPr>
          <p:spPr>
            <a:xfrm>
              <a:off x="9025944" y="1804538"/>
              <a:ext cx="117520" cy="2724314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9132078-76BB-461B-A938-C0D1D42E1B5F}"/>
                </a:ext>
              </a:extLst>
            </p:cNvPr>
            <p:cNvSpPr/>
            <p:nvPr/>
          </p:nvSpPr>
          <p:spPr>
            <a:xfrm>
              <a:off x="9143464" y="1804538"/>
              <a:ext cx="2629436" cy="10602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AAF4101-E48A-4D7C-B478-8A5872BE8D1D}"/>
                </a:ext>
              </a:extLst>
            </p:cNvPr>
            <p:cNvSpPr/>
            <p:nvPr/>
          </p:nvSpPr>
          <p:spPr>
            <a:xfrm>
              <a:off x="9025944" y="4465978"/>
              <a:ext cx="2629436" cy="106022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8CC692A-757B-4109-9AB0-7E4D60C58FA8}"/>
              </a:ext>
            </a:extLst>
          </p:cNvPr>
          <p:cNvGrpSpPr/>
          <p:nvPr/>
        </p:nvGrpSpPr>
        <p:grpSpPr>
          <a:xfrm>
            <a:off x="1728185" y="1804538"/>
            <a:ext cx="4785843" cy="2767462"/>
            <a:chOff x="1551905" y="1832514"/>
            <a:chExt cx="4785843" cy="276746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6DC40D-C997-463B-B4AE-2281FBFC6760}"/>
                </a:ext>
              </a:extLst>
            </p:cNvPr>
            <p:cNvSpPr/>
            <p:nvPr/>
          </p:nvSpPr>
          <p:spPr>
            <a:xfrm>
              <a:off x="6220228" y="1832514"/>
              <a:ext cx="117520" cy="27674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A16491A-5C46-4ED9-B2CE-75DC33004344}"/>
                </a:ext>
              </a:extLst>
            </p:cNvPr>
            <p:cNvSpPr/>
            <p:nvPr/>
          </p:nvSpPr>
          <p:spPr>
            <a:xfrm>
              <a:off x="1551905" y="1832514"/>
              <a:ext cx="117520" cy="272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51910D2-6FBA-41C1-A548-5984E9359CAD}"/>
                </a:ext>
              </a:extLst>
            </p:cNvPr>
            <p:cNvSpPr/>
            <p:nvPr/>
          </p:nvSpPr>
          <p:spPr>
            <a:xfrm>
              <a:off x="1669424" y="1832514"/>
              <a:ext cx="4550803" cy="1060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4FC9CA3-9B9E-4582-9990-1814249CA11B}"/>
                </a:ext>
              </a:extLst>
            </p:cNvPr>
            <p:cNvSpPr/>
            <p:nvPr/>
          </p:nvSpPr>
          <p:spPr>
            <a:xfrm>
              <a:off x="1551905" y="4493954"/>
              <a:ext cx="4785842" cy="1060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8660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C8499-1FE8-4903-B3B2-5D67D721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D51AA6-061A-4329-9EAB-92A3A28E98AC}"/>
              </a:ext>
            </a:extLst>
          </p:cNvPr>
          <p:cNvSpPr txBox="1"/>
          <p:nvPr/>
        </p:nvSpPr>
        <p:spPr>
          <a:xfrm>
            <a:off x="2811978" y="730931"/>
            <a:ext cx="86319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C00000"/>
                </a:solidFill>
              </a:rPr>
              <a:t>Randomness</a:t>
            </a:r>
            <a:r>
              <a:rPr lang="en-GB" sz="2600" dirty="0"/>
              <a:t> is a powerful resource in computation: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6D35F3-C3C8-4631-BA64-1AF05AE3EA4C}"/>
              </a:ext>
            </a:extLst>
          </p:cNvPr>
          <p:cNvSpPr txBox="1"/>
          <p:nvPr/>
        </p:nvSpPr>
        <p:spPr>
          <a:xfrm>
            <a:off x="922212" y="2106778"/>
            <a:ext cx="107899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/>
              <a:t>Cryptography</a:t>
            </a:r>
            <a:r>
              <a:rPr lang="en-GB" sz="2600" dirty="0"/>
              <a:t>,  </a:t>
            </a:r>
            <a:r>
              <a:rPr lang="en-GB" sz="2600" b="1" dirty="0"/>
              <a:t>Distributed Computing</a:t>
            </a:r>
            <a:r>
              <a:rPr lang="en-GB" sz="2600" dirty="0"/>
              <a:t>,  </a:t>
            </a:r>
            <a:r>
              <a:rPr lang="en-GB" sz="2600" b="1" dirty="0"/>
              <a:t>Property Testing</a:t>
            </a:r>
            <a:r>
              <a:rPr lang="en-GB" sz="2600" dirty="0"/>
              <a:t>,  etc.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9D27B6-953D-463F-B53B-77E04F5D19AE}"/>
              </a:ext>
            </a:extLst>
          </p:cNvPr>
          <p:cNvSpPr txBox="1"/>
          <p:nvPr/>
        </p:nvSpPr>
        <p:spPr>
          <a:xfrm>
            <a:off x="922212" y="3508708"/>
            <a:ext cx="55961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But it comes with </a:t>
            </a:r>
            <a:r>
              <a:rPr lang="en-GB" sz="2600" b="1" dirty="0">
                <a:solidFill>
                  <a:srgbClr val="C00000"/>
                </a:solidFill>
              </a:rPr>
              <a:t>issues</a:t>
            </a:r>
            <a:r>
              <a:rPr lang="en-GB" sz="2600" dirty="0"/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EFC8D5-5EEC-43FC-82EA-0DFAF35422CE}"/>
              </a:ext>
            </a:extLst>
          </p:cNvPr>
          <p:cNvSpPr txBox="1"/>
          <p:nvPr/>
        </p:nvSpPr>
        <p:spPr>
          <a:xfrm>
            <a:off x="2557464" y="4323897"/>
            <a:ext cx="89504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-  Truly random bits might not be available.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2A4072-2186-4462-8310-2F253666DDAE}"/>
              </a:ext>
            </a:extLst>
          </p:cNvPr>
          <p:cNvSpPr txBox="1"/>
          <p:nvPr/>
        </p:nvSpPr>
        <p:spPr>
          <a:xfrm>
            <a:off x="2557464" y="4954420"/>
            <a:ext cx="89504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-  Randomness introduces </a:t>
            </a:r>
            <a:r>
              <a:rPr lang="en-GB" sz="2600" b="1" dirty="0">
                <a:solidFill>
                  <a:srgbClr val="0070C0"/>
                </a:solidFill>
              </a:rPr>
              <a:t>uncertainty</a:t>
            </a:r>
            <a:r>
              <a:rPr lang="en-GB" sz="2600" dirty="0"/>
              <a:t>.</a:t>
            </a:r>
          </a:p>
        </p:txBody>
      </p:sp>
      <p:pic>
        <p:nvPicPr>
          <p:cNvPr id="2052" name="Picture 4" descr="Two red dice 01.svg">
            <a:extLst>
              <a:ext uri="{FF2B5EF4-FFF2-40B4-BE49-F238E27FC236}">
                <a16:creationId xmlns:a16="http://schemas.microsoft.com/office/drawing/2014/main" id="{89D928B8-AB1F-46B6-AE0C-3EF474D4F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12" y="456186"/>
            <a:ext cx="1581390" cy="101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9810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5DCAD-6565-4C08-B8DF-A18ED248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20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3B461A-3286-40C2-88C3-9410EB4FBAF4}"/>
              </a:ext>
            </a:extLst>
          </p:cNvPr>
          <p:cNvSpPr txBox="1"/>
          <p:nvPr/>
        </p:nvSpPr>
        <p:spPr>
          <a:xfrm>
            <a:off x="966452" y="2527479"/>
            <a:ext cx="1007879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>
                <a:solidFill>
                  <a:schemeClr val="tx2"/>
                </a:solidFill>
              </a:rPr>
              <a:t>Pseudo-derandomizing </a:t>
            </a:r>
          </a:p>
          <a:p>
            <a:pPr algn="ctr"/>
            <a:endParaRPr lang="en-GB" sz="3600" b="1" dirty="0">
              <a:solidFill>
                <a:schemeClr val="tx2"/>
              </a:solidFill>
            </a:endParaRPr>
          </a:p>
          <a:p>
            <a:pPr algn="ctr"/>
            <a:r>
              <a:rPr lang="en-GB" sz="3600" b="1" dirty="0">
                <a:solidFill>
                  <a:srgbClr val="C00000"/>
                </a:solidFill>
              </a:rPr>
              <a:t>Approximate Counting</a:t>
            </a:r>
          </a:p>
        </p:txBody>
      </p:sp>
    </p:spTree>
    <p:extLst>
      <p:ext uri="{BB962C8B-B14F-4D97-AF65-F5344CB8AC3E}">
        <p14:creationId xmlns:p14="http://schemas.microsoft.com/office/powerpoint/2010/main" val="2380771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20544-15FD-4692-A51B-78882912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21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D2928C-BA7A-48E8-ABF3-06CFD9464B6F}"/>
              </a:ext>
            </a:extLst>
          </p:cNvPr>
          <p:cNvSpPr txBox="1"/>
          <p:nvPr/>
        </p:nvSpPr>
        <p:spPr>
          <a:xfrm>
            <a:off x="209848" y="502920"/>
            <a:ext cx="11772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Approximate Counting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7D4D4E-01BE-4957-9169-175DFFB42281}"/>
              </a:ext>
            </a:extLst>
          </p:cNvPr>
          <p:cNvSpPr txBox="1"/>
          <p:nvPr/>
        </p:nvSpPr>
        <p:spPr>
          <a:xfrm>
            <a:off x="667512" y="1798863"/>
            <a:ext cx="10213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Interested in integer-valued functions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AF8F65-83A0-43B6-8D3D-3532E74DD52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584" y="1880912"/>
            <a:ext cx="1628952" cy="2529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F611EA4-4649-413B-9264-95E0305A6F34}"/>
              </a:ext>
            </a:extLst>
          </p:cNvPr>
          <p:cNvSpPr txBox="1"/>
          <p:nvPr/>
        </p:nvSpPr>
        <p:spPr>
          <a:xfrm>
            <a:off x="667512" y="2429799"/>
            <a:ext cx="987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Example:  </a:t>
            </a:r>
            <a:r>
              <a:rPr lang="en-GB" dirty="0"/>
              <a:t>Counting number of solutions to a CSP.  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5D70C91-5751-4EB7-A92E-A5E8FBA6D2BF}"/>
              </a:ext>
            </a:extLst>
          </p:cNvPr>
          <p:cNvGrpSpPr/>
          <p:nvPr/>
        </p:nvGrpSpPr>
        <p:grpSpPr>
          <a:xfrm>
            <a:off x="667512" y="4659400"/>
            <a:ext cx="12088368" cy="1392688"/>
            <a:chOff x="667512" y="3200637"/>
            <a:chExt cx="12088368" cy="139268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5198B6-C7F2-4852-AD4A-DC7961A2ECA1}"/>
                </a:ext>
              </a:extLst>
            </p:cNvPr>
            <p:cNvSpPr txBox="1"/>
            <p:nvPr/>
          </p:nvSpPr>
          <p:spPr>
            <a:xfrm>
              <a:off x="667512" y="3200637"/>
              <a:ext cx="108539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rgbClr val="0070C0"/>
                  </a:solidFill>
                </a:rPr>
                <a:t>Different from previous settings:</a:t>
              </a:r>
              <a:r>
                <a:rPr lang="en-GB" dirty="0"/>
                <a:t>  </a:t>
              </a:r>
            </a:p>
            <a:p>
              <a:endParaRPr lang="en-GB" dirty="0"/>
            </a:p>
            <a:p>
              <a:r>
                <a:rPr lang="en-GB" dirty="0"/>
                <a:t>	Given a candidate value </a:t>
              </a:r>
              <a:r>
                <a:rPr lang="en-GB" b="1" dirty="0"/>
                <a:t>v</a:t>
              </a:r>
              <a:r>
                <a:rPr lang="en-GB" dirty="0"/>
                <a:t>,  can’t efficiently check if </a:t>
              </a:r>
              <a:r>
                <a:rPr lang="en-GB" b="1" dirty="0"/>
                <a:t>v</a:t>
              </a:r>
              <a:r>
                <a:rPr lang="en-GB" dirty="0"/>
                <a:t> is the correct number of solutions, i.e.</a:t>
              </a:r>
            </a:p>
            <a:p>
              <a:r>
                <a:rPr lang="en-GB" dirty="0"/>
                <a:t>	f could be very hard to compute.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DDF26EC-A24D-44E0-B9E3-5D602F28EDA0}"/>
                </a:ext>
              </a:extLst>
            </p:cNvPr>
            <p:cNvSpPr txBox="1"/>
            <p:nvPr/>
          </p:nvSpPr>
          <p:spPr>
            <a:xfrm>
              <a:off x="5605272" y="4223993"/>
              <a:ext cx="715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(as opposed to generating canonical prime)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90E1A26-07C9-42CA-AB45-03A76533932E}"/>
              </a:ext>
            </a:extLst>
          </p:cNvPr>
          <p:cNvGrpSpPr/>
          <p:nvPr/>
        </p:nvGrpSpPr>
        <p:grpSpPr>
          <a:xfrm>
            <a:off x="667512" y="3157220"/>
            <a:ext cx="10745724" cy="1023364"/>
            <a:chOff x="941832" y="4863627"/>
            <a:chExt cx="10745724" cy="102336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5C7FC30-2255-4125-8653-44115E0D26FC}"/>
                </a:ext>
              </a:extLst>
            </p:cNvPr>
            <p:cNvSpPr txBox="1"/>
            <p:nvPr/>
          </p:nvSpPr>
          <p:spPr>
            <a:xfrm>
              <a:off x="941832" y="4863627"/>
              <a:ext cx="7863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b="1" dirty="0">
                  <a:solidFill>
                    <a:srgbClr val="C00000"/>
                  </a:solidFill>
                  <a:latin typeface="Arial Narrow" panose="020B0606020202030204" pitchFamily="34" charset="0"/>
                </a:rPr>
                <a:t>Q.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9A00C60-3BA1-497E-9F6A-F5283B58728E}"/>
                </a:ext>
              </a:extLst>
            </p:cNvPr>
            <p:cNvSpPr txBox="1"/>
            <p:nvPr/>
          </p:nvSpPr>
          <p:spPr>
            <a:xfrm>
              <a:off x="1508760" y="5048301"/>
              <a:ext cx="7818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Existence of efficient </a:t>
              </a:r>
              <a:r>
                <a:rPr lang="en-GB" b="1" dirty="0"/>
                <a:t>randomized approximation scheme</a:t>
              </a:r>
              <a:r>
                <a:rPr lang="en-GB" dirty="0"/>
                <a:t> for f</a:t>
              </a:r>
            </a:p>
          </p:txBody>
        </p:sp>
        <p:sp>
          <p:nvSpPr>
            <p:cNvPr id="15" name="Arrow: Right 14">
              <a:extLst>
                <a:ext uri="{FF2B5EF4-FFF2-40B4-BE49-F238E27FC236}">
                  <a16:creationId xmlns:a16="http://schemas.microsoft.com/office/drawing/2014/main" id="{E382263F-6294-405A-9980-0805736FFAE7}"/>
                </a:ext>
              </a:extLst>
            </p:cNvPr>
            <p:cNvSpPr/>
            <p:nvPr/>
          </p:nvSpPr>
          <p:spPr>
            <a:xfrm>
              <a:off x="2066544" y="5571513"/>
              <a:ext cx="594360" cy="283464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08AAA94-AA20-4C97-B694-4070263A9881}"/>
                </a:ext>
              </a:extLst>
            </p:cNvPr>
            <p:cNvSpPr txBox="1"/>
            <p:nvPr/>
          </p:nvSpPr>
          <p:spPr>
            <a:xfrm>
              <a:off x="2793028" y="5517659"/>
              <a:ext cx="8894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Existence of somewhat efficient </a:t>
              </a:r>
              <a:r>
                <a:rPr lang="en-GB" b="1" dirty="0" err="1"/>
                <a:t>pseudodeterministic</a:t>
              </a:r>
              <a:r>
                <a:rPr lang="en-GB" b="1" dirty="0"/>
                <a:t> approximation scheme</a:t>
              </a:r>
              <a:r>
                <a:rPr lang="en-GB" dirty="0"/>
                <a:t>?</a:t>
              </a:r>
            </a:p>
          </p:txBody>
        </p:sp>
      </p:grpSp>
      <p:pic>
        <p:nvPicPr>
          <p:cNvPr id="17" name="Picture 16" descr="Two red dice 01.svg">
            <a:extLst>
              <a:ext uri="{FF2B5EF4-FFF2-40B4-BE49-F238E27FC236}">
                <a16:creationId xmlns:a16="http://schemas.microsoft.com/office/drawing/2014/main" id="{8238F1A5-729F-44EA-AB4A-8B06C373E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617" y="393463"/>
            <a:ext cx="1581390" cy="101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39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0C6D2-FF60-482A-971D-C646886BE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22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A78400-5CD2-40FC-A695-0B4731CC3FFE}"/>
              </a:ext>
            </a:extLst>
          </p:cNvPr>
          <p:cNvSpPr txBox="1"/>
          <p:nvPr/>
        </p:nvSpPr>
        <p:spPr>
          <a:xfrm>
            <a:off x="458724" y="650028"/>
            <a:ext cx="10991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Example:</a:t>
            </a:r>
          </a:p>
          <a:p>
            <a:endParaRPr lang="en-GB" dirty="0"/>
          </a:p>
          <a:p>
            <a:r>
              <a:rPr lang="en-GB" b="1" dirty="0"/>
              <a:t>[JSV04]  </a:t>
            </a:r>
            <a:r>
              <a:rPr lang="en-GB" b="1" dirty="0">
                <a:solidFill>
                  <a:srgbClr val="002060"/>
                </a:solidFill>
              </a:rPr>
              <a:t>(0,1)-Permanent</a:t>
            </a:r>
            <a:r>
              <a:rPr lang="en-GB" dirty="0"/>
              <a:t> has a </a:t>
            </a:r>
            <a:r>
              <a:rPr lang="en-GB" b="1" dirty="0"/>
              <a:t>randomized</a:t>
            </a:r>
            <a:r>
              <a:rPr lang="en-GB" dirty="0"/>
              <a:t> approximation scheme running in polynomial time.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325735-FB05-4A7E-83B0-4AD5632EF189}"/>
              </a:ext>
            </a:extLst>
          </p:cNvPr>
          <p:cNvSpPr txBox="1"/>
          <p:nvPr/>
        </p:nvSpPr>
        <p:spPr>
          <a:xfrm>
            <a:off x="384048" y="1893320"/>
            <a:ext cx="1061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Our contribution:</a:t>
            </a:r>
          </a:p>
          <a:p>
            <a:endParaRPr lang="en-GB" dirty="0"/>
          </a:p>
          <a:p>
            <a:r>
              <a:rPr lang="en-GB" dirty="0"/>
              <a:t>We establish a </a:t>
            </a:r>
            <a:r>
              <a:rPr lang="en-GB" b="1" dirty="0">
                <a:solidFill>
                  <a:srgbClr val="0070C0"/>
                </a:solidFill>
              </a:rPr>
              <a:t>generic pseudo-derandomization of randomized approximation schemes</a:t>
            </a:r>
            <a:r>
              <a:rPr lang="en-GB" dirty="0"/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EF0683-4D0F-4A10-BD7F-8F817C5DE39A}"/>
              </a:ext>
            </a:extLst>
          </p:cNvPr>
          <p:cNvSpPr txBox="1"/>
          <p:nvPr/>
        </p:nvSpPr>
        <p:spPr>
          <a:xfrm>
            <a:off x="787908" y="3136612"/>
            <a:ext cx="1061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Caveat: </a:t>
            </a:r>
            <a:r>
              <a:rPr lang="en-GB" sz="1600" dirty="0"/>
              <a:t>Pseudo-derandomization is only guaranteed to work on </a:t>
            </a:r>
            <a:r>
              <a:rPr lang="en-GB" sz="1600" b="1" dirty="0"/>
              <a:t>infinitely many input lengths</a:t>
            </a:r>
            <a:r>
              <a:rPr lang="en-GB" sz="1600" dirty="0"/>
              <a:t>, </a:t>
            </a:r>
          </a:p>
          <a:p>
            <a:pPr algn="ctr"/>
            <a:r>
              <a:rPr lang="en-GB" sz="1600" dirty="0"/>
              <a:t>and w.h.p. over any </a:t>
            </a:r>
            <a:r>
              <a:rPr lang="en-GB" sz="1600" b="1" dirty="0"/>
              <a:t>poly-time </a:t>
            </a:r>
            <a:r>
              <a:rPr lang="en-GB" sz="1600" b="1" dirty="0" err="1"/>
              <a:t>samplable</a:t>
            </a:r>
            <a:r>
              <a:rPr lang="en-GB" sz="1600" b="1" dirty="0"/>
              <a:t> distribution</a:t>
            </a:r>
            <a:r>
              <a:rPr lang="en-GB" sz="1600" dirty="0"/>
              <a:t> of inputs. </a:t>
            </a:r>
            <a:endParaRPr lang="en-GB" sz="16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D347EE-DAC5-48D3-93BD-F6B870720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24" y="4208321"/>
            <a:ext cx="11274552" cy="13551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06810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5DCAD-6565-4C08-B8DF-A18ED248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3B461A-3286-40C2-88C3-9410EB4FBAF4}"/>
              </a:ext>
            </a:extLst>
          </p:cNvPr>
          <p:cNvSpPr txBox="1"/>
          <p:nvPr/>
        </p:nvSpPr>
        <p:spPr>
          <a:xfrm>
            <a:off x="966452" y="2527479"/>
            <a:ext cx="1007879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>
                <a:solidFill>
                  <a:schemeClr val="tx2"/>
                </a:solidFill>
              </a:rPr>
              <a:t>An application of our results: </a:t>
            </a:r>
          </a:p>
          <a:p>
            <a:pPr algn="ctr"/>
            <a:endParaRPr lang="en-GB" sz="3600" b="1" dirty="0">
              <a:solidFill>
                <a:schemeClr val="tx2"/>
              </a:solidFill>
            </a:endParaRPr>
          </a:p>
          <a:p>
            <a:pPr algn="ctr"/>
            <a:r>
              <a:rPr lang="en-GB" sz="3600" b="1" dirty="0">
                <a:solidFill>
                  <a:srgbClr val="C00000"/>
                </a:solidFill>
              </a:rPr>
              <a:t>Approximate Canonization of AC</a:t>
            </a:r>
            <a:r>
              <a:rPr lang="en-GB" sz="3600" b="1" baseline="30000" dirty="0">
                <a:solidFill>
                  <a:srgbClr val="C00000"/>
                </a:solidFill>
              </a:rPr>
              <a:t>0</a:t>
            </a:r>
            <a:r>
              <a:rPr lang="en-GB" sz="3600" b="1" dirty="0">
                <a:solidFill>
                  <a:srgbClr val="C00000"/>
                </a:solidFill>
              </a:rPr>
              <a:t>[p]</a:t>
            </a:r>
          </a:p>
        </p:txBody>
      </p:sp>
    </p:spTree>
    <p:extLst>
      <p:ext uri="{BB962C8B-B14F-4D97-AF65-F5344CB8AC3E}">
        <p14:creationId xmlns:p14="http://schemas.microsoft.com/office/powerpoint/2010/main" val="1230696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20544-15FD-4692-A51B-78882912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24</a:t>
            </a:fld>
            <a:endParaRPr lang="en-GB"/>
          </a:p>
        </p:txBody>
      </p:sp>
      <p:pic>
        <p:nvPicPr>
          <p:cNvPr id="5" name="Picture 4" descr="Two red dice 01.svg">
            <a:extLst>
              <a:ext uri="{FF2B5EF4-FFF2-40B4-BE49-F238E27FC236}">
                <a16:creationId xmlns:a16="http://schemas.microsoft.com/office/drawing/2014/main" id="{61C12CF7-0FB4-4946-84C4-609AA3303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14" y="519873"/>
            <a:ext cx="1581390" cy="101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865D506-566C-4675-BF5D-CF2625BE931C}"/>
              </a:ext>
            </a:extLst>
          </p:cNvPr>
          <p:cNvSpPr txBox="1"/>
          <p:nvPr/>
        </p:nvSpPr>
        <p:spPr>
          <a:xfrm>
            <a:off x="569532" y="2078060"/>
            <a:ext cx="11317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(Exact) Canonization of Boolean circuits (informal).</a:t>
            </a:r>
            <a:r>
              <a:rPr lang="en-GB" dirty="0"/>
              <a:t> Let </a:t>
            </a:r>
            <a:r>
              <a:rPr lang="en-GB" b="1" dirty="0"/>
              <a:t>C </a:t>
            </a:r>
            <a:r>
              <a:rPr lang="en-GB" dirty="0"/>
              <a:t>be a circuit class. Given a circuit </a:t>
            </a:r>
            <a:r>
              <a:rPr lang="en-GB" b="1" dirty="0"/>
              <a:t>D</a:t>
            </a:r>
            <a:r>
              <a:rPr lang="en-GB" dirty="0"/>
              <a:t> from </a:t>
            </a:r>
            <a:r>
              <a:rPr lang="en-GB" b="1" dirty="0"/>
              <a:t>C</a:t>
            </a:r>
            <a:r>
              <a:rPr lang="en-GB" dirty="0"/>
              <a:t> computing a function </a:t>
            </a:r>
            <a:r>
              <a:rPr lang="en-GB" b="1" dirty="0"/>
              <a:t>g</a:t>
            </a:r>
            <a:r>
              <a:rPr lang="en-GB" dirty="0"/>
              <a:t>, output a </a:t>
            </a:r>
            <a:r>
              <a:rPr lang="en-GB" b="1" dirty="0">
                <a:solidFill>
                  <a:srgbClr val="7030A0"/>
                </a:solidFill>
              </a:rPr>
              <a:t>canonical form</a:t>
            </a:r>
            <a:r>
              <a:rPr lang="en-GB" dirty="0"/>
              <a:t> of </a:t>
            </a:r>
            <a:r>
              <a:rPr lang="en-GB" b="1" dirty="0"/>
              <a:t>D</a:t>
            </a:r>
            <a:r>
              <a:rPr lang="en-GB" dirty="0"/>
              <a:t> that only depends on </a:t>
            </a:r>
            <a:r>
              <a:rPr lang="en-GB" b="1" dirty="0"/>
              <a:t>g</a:t>
            </a:r>
            <a:r>
              <a:rPr lang="en-GB" dirty="0"/>
              <a:t>.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EFE181-96D6-4F75-AB50-40415A2E869C}"/>
              </a:ext>
            </a:extLst>
          </p:cNvPr>
          <p:cNvSpPr txBox="1"/>
          <p:nvPr/>
        </p:nvSpPr>
        <p:spPr>
          <a:xfrm>
            <a:off x="5775738" y="2930614"/>
            <a:ext cx="5910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Cannot be done efficiently even for </a:t>
            </a:r>
            <a:r>
              <a:rPr lang="en-GB" sz="1600" b="1" dirty="0"/>
              <a:t>C = DNF</a:t>
            </a:r>
            <a:r>
              <a:rPr lang="en-GB" sz="1600" dirty="0"/>
              <a:t>,  unless P = NP.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FAA550-4FB5-405C-BAC8-C96817D35876}"/>
              </a:ext>
            </a:extLst>
          </p:cNvPr>
          <p:cNvSpPr txBox="1"/>
          <p:nvPr/>
        </p:nvSpPr>
        <p:spPr>
          <a:xfrm>
            <a:off x="569532" y="3588833"/>
            <a:ext cx="1094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some applications, outputting a canonical circuit that 1/poly(n)-</a:t>
            </a:r>
            <a:r>
              <a:rPr lang="en-GB" b="1" dirty="0">
                <a:solidFill>
                  <a:srgbClr val="C00000"/>
                </a:solidFill>
              </a:rPr>
              <a:t>approximates</a:t>
            </a:r>
            <a:r>
              <a:rPr lang="en-GB" dirty="0"/>
              <a:t> g is sufficient.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CCB7AA-06D3-4F82-9AED-69A80FB6E929}"/>
              </a:ext>
            </a:extLst>
          </p:cNvPr>
          <p:cNvSpPr txBox="1"/>
          <p:nvPr/>
        </p:nvSpPr>
        <p:spPr>
          <a:xfrm>
            <a:off x="3487927" y="690038"/>
            <a:ext cx="61787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/>
              <a:t>Approximate Canonization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12DBEC-1DD4-4CE4-8D10-A08C4CFCA124}"/>
              </a:ext>
            </a:extLst>
          </p:cNvPr>
          <p:cNvSpPr txBox="1"/>
          <p:nvPr/>
        </p:nvSpPr>
        <p:spPr>
          <a:xfrm>
            <a:off x="569532" y="4066174"/>
            <a:ext cx="1111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consider </a:t>
            </a:r>
            <a:r>
              <a:rPr lang="en-GB" b="1" dirty="0">
                <a:solidFill>
                  <a:srgbClr val="0070C0"/>
                </a:solidFill>
              </a:rPr>
              <a:t>randomized approximate </a:t>
            </a:r>
            <a:r>
              <a:rPr lang="en-GB" b="1" dirty="0" err="1">
                <a:solidFill>
                  <a:srgbClr val="0070C0"/>
                </a:solidFill>
              </a:rPr>
              <a:t>canonizers</a:t>
            </a:r>
            <a:r>
              <a:rPr lang="en-GB" dirty="0"/>
              <a:t> which output a </a:t>
            </a:r>
            <a:r>
              <a:rPr lang="en-GB" b="1" dirty="0">
                <a:solidFill>
                  <a:srgbClr val="0070C0"/>
                </a:solidFill>
              </a:rPr>
              <a:t>fixed</a:t>
            </a:r>
            <a:r>
              <a:rPr lang="en-GB" dirty="0"/>
              <a:t> circuit with high probability.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46A105-23F5-4C58-97DF-DE369F303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" y="4755171"/>
            <a:ext cx="11237976" cy="10921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65565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DA6B4-4D2A-4E6D-8DAC-1D6C6AB0E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25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8DFB69D-EE4B-47B3-BE75-C21BD97C7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Some open problems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4DA451-9717-4766-B1DF-D99884F3EBF3}"/>
              </a:ext>
            </a:extLst>
          </p:cNvPr>
          <p:cNvSpPr txBox="1"/>
          <p:nvPr/>
        </p:nvSpPr>
        <p:spPr>
          <a:xfrm>
            <a:off x="838200" y="2099120"/>
            <a:ext cx="1034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Approximate canonization:</a:t>
            </a:r>
            <a:r>
              <a:rPr lang="en-GB" dirty="0"/>
              <a:t>  Unconditional sub-exponential time algorithm for </a:t>
            </a:r>
            <a:r>
              <a:rPr lang="en-GB" b="1" dirty="0"/>
              <a:t>AC</a:t>
            </a:r>
            <a:r>
              <a:rPr lang="en-GB" b="1" baseline="30000" dirty="0"/>
              <a:t>0</a:t>
            </a:r>
            <a:r>
              <a:rPr lang="en-GB" b="1" dirty="0"/>
              <a:t>[p]</a:t>
            </a:r>
            <a:r>
              <a:rPr lang="en-GB" dirty="0"/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626B65-32B1-4D1F-8248-554EB51C7399}"/>
              </a:ext>
            </a:extLst>
          </p:cNvPr>
          <p:cNvSpPr txBox="1"/>
          <p:nvPr/>
        </p:nvSpPr>
        <p:spPr>
          <a:xfrm>
            <a:off x="838200" y="5097176"/>
            <a:ext cx="10445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Circuit complexity of learning:</a:t>
            </a:r>
            <a:r>
              <a:rPr lang="en-GB" dirty="0"/>
              <a:t>  Can we learn </a:t>
            </a:r>
            <a:r>
              <a:rPr lang="en-GB" b="1" dirty="0"/>
              <a:t>AC</a:t>
            </a:r>
            <a:r>
              <a:rPr lang="en-GB" b="1" baseline="30000" dirty="0"/>
              <a:t>0</a:t>
            </a:r>
            <a:r>
              <a:rPr lang="en-GB" b="1" dirty="0"/>
              <a:t>[p] </a:t>
            </a:r>
            <a:r>
              <a:rPr lang="en-GB" dirty="0"/>
              <a:t>in quasi-polynomial size </a:t>
            </a:r>
            <a:r>
              <a:rPr lang="en-GB" b="1" dirty="0"/>
              <a:t>TC</a:t>
            </a:r>
            <a:r>
              <a:rPr lang="en-GB" b="1" baseline="30000" dirty="0"/>
              <a:t>0</a:t>
            </a:r>
            <a:r>
              <a:rPr lang="en-GB" dirty="0"/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745DAC-FC1B-4481-A594-9B3AE0A736D5}"/>
              </a:ext>
            </a:extLst>
          </p:cNvPr>
          <p:cNvSpPr txBox="1"/>
          <p:nvPr/>
        </p:nvSpPr>
        <p:spPr>
          <a:xfrm>
            <a:off x="838200" y="2913806"/>
            <a:ext cx="10445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Pseudodeterministic pseudorandomness</a:t>
            </a:r>
            <a:r>
              <a:rPr lang="en-GB" dirty="0">
                <a:solidFill>
                  <a:srgbClr val="002060"/>
                </a:solidFill>
              </a:rPr>
              <a:t>:</a:t>
            </a:r>
            <a:r>
              <a:rPr lang="en-GB" dirty="0"/>
              <a:t>  Better </a:t>
            </a:r>
            <a:r>
              <a:rPr lang="en-GB" b="1" dirty="0"/>
              <a:t>PRGs/HSGs</a:t>
            </a:r>
            <a:r>
              <a:rPr lang="en-GB" dirty="0"/>
              <a:t> in the </a:t>
            </a:r>
            <a:r>
              <a:rPr lang="en-GB" dirty="0" err="1"/>
              <a:t>pseudodeterministic</a:t>
            </a:r>
            <a:r>
              <a:rPr lang="en-GB" dirty="0"/>
              <a:t> setting for classes such as </a:t>
            </a:r>
            <a:r>
              <a:rPr lang="en-GB" b="1" dirty="0"/>
              <a:t>DNF</a:t>
            </a:r>
            <a:r>
              <a:rPr lang="en-GB" dirty="0"/>
              <a:t>?  	(given seed, produce w.h.p. a fixed output string)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B80448-3785-489F-9562-9329F860BC57}"/>
              </a:ext>
            </a:extLst>
          </p:cNvPr>
          <p:cNvSpPr txBox="1"/>
          <p:nvPr/>
        </p:nvSpPr>
        <p:spPr>
          <a:xfrm>
            <a:off x="838200" y="4005491"/>
            <a:ext cx="11204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Pseudo-derandomization of learning</a:t>
            </a:r>
            <a:r>
              <a:rPr lang="en-GB" dirty="0"/>
              <a:t>:  Is it possible to pseudo-derandomize the </a:t>
            </a:r>
            <a:r>
              <a:rPr lang="en-GB" b="1" dirty="0"/>
              <a:t>[CIKK16]</a:t>
            </a:r>
            <a:r>
              <a:rPr lang="en-GB" dirty="0"/>
              <a:t> learning algorithm?</a:t>
            </a:r>
          </a:p>
        </p:txBody>
      </p:sp>
    </p:spTree>
    <p:extLst>
      <p:ext uri="{BB962C8B-B14F-4D97-AF65-F5344CB8AC3E}">
        <p14:creationId xmlns:p14="http://schemas.microsoft.com/office/powerpoint/2010/main" val="417564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D69C0A1-1607-4B75-936E-B2F8995320FA}"/>
              </a:ext>
            </a:extLst>
          </p:cNvPr>
          <p:cNvSpPr txBox="1">
            <a:spLocks/>
          </p:cNvSpPr>
          <p:nvPr/>
        </p:nvSpPr>
        <p:spPr>
          <a:xfrm>
            <a:off x="466346" y="442567"/>
            <a:ext cx="9144000" cy="165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sz="4000" b="1" dirty="0">
                <a:solidFill>
                  <a:srgbClr val="FFFF00"/>
                </a:solidFill>
              </a:rPr>
              <a:t>Pseudo-derandomizing 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learning and approximation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B17D59B-AB1E-4F91-864C-FA0E538CAA54}"/>
              </a:ext>
            </a:extLst>
          </p:cNvPr>
          <p:cNvSpPr txBox="1">
            <a:spLocks/>
          </p:cNvSpPr>
          <p:nvPr/>
        </p:nvSpPr>
        <p:spPr>
          <a:xfrm>
            <a:off x="466346" y="5183376"/>
            <a:ext cx="3772920" cy="909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RANDOM 2018</a:t>
            </a:r>
          </a:p>
          <a:p>
            <a:pPr algn="l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Princeton, 20/August/2018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60064EE-FB77-4047-8101-C926DD6B0831}"/>
              </a:ext>
            </a:extLst>
          </p:cNvPr>
          <p:cNvSpPr txBox="1">
            <a:spLocks/>
          </p:cNvSpPr>
          <p:nvPr/>
        </p:nvSpPr>
        <p:spPr>
          <a:xfrm>
            <a:off x="3593206" y="2879904"/>
            <a:ext cx="8126569" cy="165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89892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90C45-41E0-4623-8A25-B3D98A64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3B743-C563-4388-9853-D5EB84B7CC29}"/>
              </a:ext>
            </a:extLst>
          </p:cNvPr>
          <p:cNvSpPr txBox="1"/>
          <p:nvPr/>
        </p:nvSpPr>
        <p:spPr>
          <a:xfrm>
            <a:off x="3286804" y="1304727"/>
            <a:ext cx="7324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Example:</a:t>
            </a:r>
            <a:r>
              <a:rPr lang="en-GB" sz="2000" dirty="0"/>
              <a:t> Primality testing.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3BB069-386D-4B66-B72F-F7E2498B2277}"/>
              </a:ext>
            </a:extLst>
          </p:cNvPr>
          <p:cNvSpPr txBox="1"/>
          <p:nvPr/>
        </p:nvSpPr>
        <p:spPr>
          <a:xfrm>
            <a:off x="691896" y="593341"/>
            <a:ext cx="7324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In many cases, </a:t>
            </a:r>
            <a:r>
              <a:rPr lang="en-GB" sz="2400" b="1" dirty="0">
                <a:solidFill>
                  <a:srgbClr val="0070C0"/>
                </a:solidFill>
              </a:rPr>
              <a:t>randomness can be eliminated</a:t>
            </a:r>
            <a:r>
              <a:rPr lang="en-GB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57E9AD-0236-4C9A-BE9A-9E9C4C5FA390}"/>
              </a:ext>
            </a:extLst>
          </p:cNvPr>
          <p:cNvSpPr txBox="1"/>
          <p:nvPr/>
        </p:nvSpPr>
        <p:spPr>
          <a:xfrm>
            <a:off x="691896" y="2017781"/>
            <a:ext cx="1090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However, power of randomness in computation remains open in general: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94A975-125E-4233-928F-0A542D37013B}"/>
              </a:ext>
            </a:extLst>
          </p:cNvPr>
          <p:cNvSpPr txBox="1"/>
          <p:nvPr/>
        </p:nvSpPr>
        <p:spPr>
          <a:xfrm>
            <a:off x="1320048" y="2967335"/>
            <a:ext cx="10503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- Is  </a:t>
            </a:r>
            <a:r>
              <a:rPr lang="en-GB" sz="2000" b="1" dirty="0"/>
              <a:t>BPP = P</a:t>
            </a:r>
            <a:r>
              <a:rPr lang="en-GB" sz="2000" dirty="0"/>
              <a:t>? </a:t>
            </a:r>
          </a:p>
          <a:p>
            <a:endParaRPr lang="en-GB" sz="2000" dirty="0"/>
          </a:p>
          <a:p>
            <a:r>
              <a:rPr lang="en-GB" sz="2000" dirty="0"/>
              <a:t>- Can we deterministically construct a hard Boolean function </a:t>
            </a:r>
            <a:r>
              <a:rPr lang="en-GB" sz="2000" b="1" dirty="0"/>
              <a:t>h</a:t>
            </a:r>
            <a:r>
              <a:rPr lang="en-GB" sz="2000" dirty="0"/>
              <a:t> in time </a:t>
            </a:r>
            <a:r>
              <a:rPr lang="en-GB" sz="2000" b="1" dirty="0"/>
              <a:t>poly(|h|)</a:t>
            </a:r>
            <a:r>
              <a:rPr lang="en-GB" sz="2000" dirty="0"/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0E69E1-AF9C-45DC-8A99-84EBADE3EB15}"/>
              </a:ext>
            </a:extLst>
          </p:cNvPr>
          <p:cNvSpPr txBox="1"/>
          <p:nvPr/>
        </p:nvSpPr>
        <p:spPr>
          <a:xfrm>
            <a:off x="490396" y="5663851"/>
            <a:ext cx="11211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But we seem to be a long way from showing that BPP is contained in P…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6DF20B-A6C9-4E8C-8314-1FAD7807B97B}"/>
              </a:ext>
            </a:extLst>
          </p:cNvPr>
          <p:cNvSpPr txBox="1"/>
          <p:nvPr/>
        </p:nvSpPr>
        <p:spPr>
          <a:xfrm>
            <a:off x="691896" y="4403257"/>
            <a:ext cx="105035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Progress in derandomization for </a:t>
            </a:r>
            <a:r>
              <a:rPr lang="en-GB" sz="2000" b="1" dirty="0"/>
              <a:t>weaker</a:t>
            </a:r>
            <a:r>
              <a:rPr lang="en-GB" sz="2000" dirty="0"/>
              <a:t> </a:t>
            </a:r>
            <a:r>
              <a:rPr lang="en-GB" sz="2000" b="1" dirty="0"/>
              <a:t>models</a:t>
            </a:r>
            <a:r>
              <a:rPr lang="en-GB" sz="2000" dirty="0"/>
              <a:t>: </a:t>
            </a:r>
          </a:p>
          <a:p>
            <a:pPr algn="ctr"/>
            <a:r>
              <a:rPr lang="en-GB" sz="2000" dirty="0"/>
              <a:t>	bounded space,  small-depth circuits,  concrete combinatorial settings,  etc.</a:t>
            </a:r>
          </a:p>
        </p:txBody>
      </p:sp>
    </p:spTree>
    <p:extLst>
      <p:ext uri="{BB962C8B-B14F-4D97-AF65-F5344CB8AC3E}">
        <p14:creationId xmlns:p14="http://schemas.microsoft.com/office/powerpoint/2010/main" val="191261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90C45-41E0-4623-8A25-B3D98A64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z="2400" smtClean="0"/>
              <a:t>4</a:t>
            </a:fld>
            <a:endParaRPr lang="en-GB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705571-3AEF-431B-86B8-8CE6DB228418}"/>
              </a:ext>
            </a:extLst>
          </p:cNvPr>
          <p:cNvSpPr txBox="1"/>
          <p:nvPr/>
        </p:nvSpPr>
        <p:spPr>
          <a:xfrm>
            <a:off x="981456" y="4719798"/>
            <a:ext cx="10076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2. </a:t>
            </a:r>
            <a:r>
              <a:rPr lang="en-GB" sz="2400" dirty="0">
                <a:solidFill>
                  <a:srgbClr val="0070C0"/>
                </a:solidFill>
              </a:rPr>
              <a:t>Can we prove some form of </a:t>
            </a:r>
            <a:r>
              <a:rPr lang="en-GB" sz="2400" b="1" dirty="0">
                <a:solidFill>
                  <a:srgbClr val="C00000"/>
                </a:solidFill>
              </a:rPr>
              <a:t>unconditional</a:t>
            </a:r>
            <a:r>
              <a:rPr lang="en-GB" sz="2400" dirty="0">
                <a:solidFill>
                  <a:srgbClr val="0070C0"/>
                </a:solidFill>
              </a:rPr>
              <a:t> derandomization in </a:t>
            </a:r>
            <a:r>
              <a:rPr lang="en-GB" sz="2400" b="1" dirty="0">
                <a:solidFill>
                  <a:srgbClr val="0070C0"/>
                </a:solidFill>
              </a:rPr>
              <a:t>strong</a:t>
            </a:r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b="1" dirty="0">
                <a:solidFill>
                  <a:srgbClr val="0070C0"/>
                </a:solidFill>
              </a:rPr>
              <a:t>computational models</a:t>
            </a:r>
            <a:r>
              <a:rPr lang="en-GB" sz="2400" dirty="0">
                <a:solidFill>
                  <a:srgbClr val="0070C0"/>
                </a:solidFill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CEEAC0-1EE1-4A15-8501-5068302315B8}"/>
              </a:ext>
            </a:extLst>
          </p:cNvPr>
          <p:cNvSpPr txBox="1"/>
          <p:nvPr/>
        </p:nvSpPr>
        <p:spPr>
          <a:xfrm>
            <a:off x="6019800" y="3700305"/>
            <a:ext cx="51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(such as </a:t>
            </a:r>
            <a:r>
              <a:rPr lang="en-GB" sz="2000" b="1" dirty="0"/>
              <a:t>uncertainty</a:t>
            </a:r>
            <a:r>
              <a:rPr lang="en-GB" sz="2000" dirty="0"/>
              <a:t> in the output)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955783-CDAB-4BAE-B25A-4A93B701C59C}"/>
              </a:ext>
            </a:extLst>
          </p:cNvPr>
          <p:cNvSpPr txBox="1"/>
          <p:nvPr/>
        </p:nvSpPr>
        <p:spPr>
          <a:xfrm>
            <a:off x="981456" y="2958482"/>
            <a:ext cx="10076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1. </a:t>
            </a:r>
            <a:r>
              <a:rPr lang="en-GB" sz="2400" dirty="0">
                <a:solidFill>
                  <a:srgbClr val="0070C0"/>
                </a:solidFill>
              </a:rPr>
              <a:t>Is there a way to </a:t>
            </a:r>
            <a:r>
              <a:rPr lang="en-GB" sz="2400" b="1" dirty="0">
                <a:solidFill>
                  <a:srgbClr val="0070C0"/>
                </a:solidFill>
              </a:rPr>
              <a:t>explore the benefits of randomness</a:t>
            </a:r>
            <a:r>
              <a:rPr lang="en-GB" sz="2400" dirty="0">
                <a:solidFill>
                  <a:srgbClr val="0070C0"/>
                </a:solidFill>
              </a:rPr>
              <a:t>, while </a:t>
            </a:r>
            <a:r>
              <a:rPr lang="en-GB" sz="2400" b="1" dirty="0">
                <a:solidFill>
                  <a:srgbClr val="0070C0"/>
                </a:solidFill>
              </a:rPr>
              <a:t>reducing its shortcomings</a:t>
            </a:r>
            <a:r>
              <a:rPr lang="en-GB" sz="2400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F20FA7-8267-4E73-ACBA-3766ED57EC0E}"/>
              </a:ext>
            </a:extLst>
          </p:cNvPr>
          <p:cNvSpPr txBox="1"/>
          <p:nvPr/>
        </p:nvSpPr>
        <p:spPr>
          <a:xfrm>
            <a:off x="542544" y="1886771"/>
            <a:ext cx="5707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Given this state of affairs: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845B1E-793E-4D8F-A79B-CC4096D1006B}"/>
              </a:ext>
            </a:extLst>
          </p:cNvPr>
          <p:cNvSpPr txBox="1"/>
          <p:nvPr/>
        </p:nvSpPr>
        <p:spPr>
          <a:xfrm>
            <a:off x="542544" y="678718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Even if </a:t>
            </a:r>
            <a:r>
              <a:rPr lang="en-GB" sz="2400" b="1" dirty="0"/>
              <a:t>BPP = P</a:t>
            </a:r>
            <a:r>
              <a:rPr lang="en-GB" sz="2400" dirty="0"/>
              <a:t>, eliminating randomness might still cause significant overhead. </a:t>
            </a:r>
          </a:p>
        </p:txBody>
      </p:sp>
    </p:spTree>
    <p:extLst>
      <p:ext uri="{BB962C8B-B14F-4D97-AF65-F5344CB8AC3E}">
        <p14:creationId xmlns:p14="http://schemas.microsoft.com/office/powerpoint/2010/main" val="219976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90C45-41E0-4623-8A25-B3D98A64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5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1CF5CB-0D2E-4043-BE4E-45C5FCC1E4E5}"/>
              </a:ext>
            </a:extLst>
          </p:cNvPr>
          <p:cNvSpPr txBox="1"/>
          <p:nvPr/>
        </p:nvSpPr>
        <p:spPr>
          <a:xfrm>
            <a:off x="576072" y="493776"/>
            <a:ext cx="11772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Pseudodeterministic Algorithms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4108B-A8BD-42C4-B6CF-F266FF02626E}"/>
              </a:ext>
            </a:extLst>
          </p:cNvPr>
          <p:cNvSpPr txBox="1"/>
          <p:nvPr/>
        </p:nvSpPr>
        <p:spPr>
          <a:xfrm>
            <a:off x="576072" y="1982636"/>
            <a:ext cx="1161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 Randomized algorithms for </a:t>
            </a:r>
            <a:r>
              <a:rPr lang="en-GB" b="1" dirty="0"/>
              <a:t>search problems</a:t>
            </a:r>
            <a:r>
              <a:rPr lang="en-GB" dirty="0"/>
              <a:t> that output a </a:t>
            </a:r>
            <a:r>
              <a:rPr lang="en-GB" b="1" dirty="0">
                <a:solidFill>
                  <a:srgbClr val="7030A0"/>
                </a:solidFill>
              </a:rPr>
              <a:t>canonical solution</a:t>
            </a:r>
            <a:r>
              <a:rPr lang="en-GB" b="1" dirty="0"/>
              <a:t> </a:t>
            </a:r>
            <a:r>
              <a:rPr lang="en-GB" dirty="0"/>
              <a:t>with high probability.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FE8160-97A8-428E-AFC4-204D33EF7202}"/>
              </a:ext>
            </a:extLst>
          </p:cNvPr>
          <p:cNvSpPr txBox="1"/>
          <p:nvPr/>
        </p:nvSpPr>
        <p:spPr>
          <a:xfrm>
            <a:off x="2081784" y="2851829"/>
            <a:ext cx="8028432" cy="2092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  E</a:t>
            </a:r>
            <a:r>
              <a:rPr lang="en-GB" dirty="0">
                <a:solidFill>
                  <a:schemeClr val="tx1"/>
                </a:solidFill>
              </a:rPr>
              <a:t>xample: </a:t>
            </a:r>
          </a:p>
          <a:p>
            <a:endParaRPr lang="en-GB" dirty="0"/>
          </a:p>
          <a:p>
            <a:pPr algn="ctr"/>
            <a:r>
              <a:rPr lang="en-GB" sz="2200" b="1" dirty="0">
                <a:solidFill>
                  <a:schemeClr val="tx1"/>
                </a:solidFill>
              </a:rPr>
              <a:t>Given 1</a:t>
            </a:r>
            <a:r>
              <a:rPr lang="en-GB" sz="2200" b="1" baseline="30000" dirty="0">
                <a:solidFill>
                  <a:schemeClr val="tx1"/>
                </a:solidFill>
              </a:rPr>
              <a:t>n</a:t>
            </a:r>
            <a:r>
              <a:rPr lang="en-GB" sz="2200" b="1" dirty="0">
                <a:solidFill>
                  <a:schemeClr val="tx1"/>
                </a:solidFill>
              </a:rPr>
              <a:t>, output a prime on n bits.</a:t>
            </a:r>
          </a:p>
          <a:p>
            <a:endParaRPr lang="en-GB" dirty="0"/>
          </a:p>
          <a:p>
            <a:pPr algn="ctr"/>
            <a:r>
              <a:rPr lang="en-GB" dirty="0">
                <a:solidFill>
                  <a:schemeClr val="tx1"/>
                </a:solidFill>
              </a:rPr>
              <a:t>Easy with randomness …</a:t>
            </a:r>
            <a:r>
              <a:rPr lang="en-GB" dirty="0"/>
              <a:t> but </a:t>
            </a:r>
            <a:r>
              <a:rPr lang="en-GB" dirty="0">
                <a:solidFill>
                  <a:schemeClr val="tx1"/>
                </a:solidFill>
              </a:rPr>
              <a:t>how to output a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>
                <a:solidFill>
                  <a:srgbClr val="7030A0"/>
                </a:solidFill>
              </a:rPr>
              <a:t>canonical prime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A3793-B38F-4131-8FAC-49C25E573328}"/>
              </a:ext>
            </a:extLst>
          </p:cNvPr>
          <p:cNvSpPr txBox="1"/>
          <p:nvPr/>
        </p:nvSpPr>
        <p:spPr>
          <a:xfrm>
            <a:off x="591511" y="5631529"/>
            <a:ext cx="11008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-  Algorithms that exploit randomness,  </a:t>
            </a:r>
            <a:r>
              <a:rPr lang="en-GB" sz="2000" b="1" dirty="0">
                <a:solidFill>
                  <a:srgbClr val="C00000"/>
                </a:solidFill>
              </a:rPr>
              <a:t>yet have little to no uncertainty in the output</a:t>
            </a:r>
            <a:r>
              <a:rPr lang="en-GB" sz="2000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6EDCE4-DB4F-49D6-AD6F-6FB9507F6959}"/>
              </a:ext>
            </a:extLst>
          </p:cNvPr>
          <p:cNvSpPr txBox="1"/>
          <p:nvPr/>
        </p:nvSpPr>
        <p:spPr>
          <a:xfrm>
            <a:off x="8189843" y="1257815"/>
            <a:ext cx="375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(Gat-Goldwasser, 2011)</a:t>
            </a:r>
          </a:p>
        </p:txBody>
      </p:sp>
    </p:spTree>
    <p:extLst>
      <p:ext uri="{BB962C8B-B14F-4D97-AF65-F5344CB8AC3E}">
        <p14:creationId xmlns:p14="http://schemas.microsoft.com/office/powerpoint/2010/main" val="281313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B365B-86BF-4067-81C6-0D3FE68E7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6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C567B0-E7D9-4522-970C-F60B0DAC7695}"/>
              </a:ext>
            </a:extLst>
          </p:cNvPr>
          <p:cNvSpPr txBox="1"/>
          <p:nvPr/>
        </p:nvSpPr>
        <p:spPr>
          <a:xfrm>
            <a:off x="576072" y="493776"/>
            <a:ext cx="11772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Previous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8B6715-9F46-4CCF-AFC0-DAAB01AEB84B}"/>
              </a:ext>
            </a:extLst>
          </p:cNvPr>
          <p:cNvSpPr txBox="1"/>
          <p:nvPr/>
        </p:nvSpPr>
        <p:spPr>
          <a:xfrm>
            <a:off x="576072" y="1701578"/>
            <a:ext cx="1087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 Pseudodeterministic algorithms have been investigated in a </a:t>
            </a:r>
            <a:r>
              <a:rPr lang="en-GB" b="1" dirty="0">
                <a:solidFill>
                  <a:srgbClr val="0070C0"/>
                </a:solidFill>
              </a:rPr>
              <a:t>variety of settings</a:t>
            </a:r>
            <a:r>
              <a:rPr lang="en-GB" dirty="0"/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0DDB99-8FB2-4E9C-A71B-D9106F4D5E66}"/>
              </a:ext>
            </a:extLst>
          </p:cNvPr>
          <p:cNvSpPr txBox="1"/>
          <p:nvPr/>
        </p:nvSpPr>
        <p:spPr>
          <a:xfrm>
            <a:off x="1621536" y="3772377"/>
            <a:ext cx="72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Bounded-space computation</a:t>
            </a:r>
            <a:r>
              <a:rPr lang="en-GB" dirty="0"/>
              <a:t> </a:t>
            </a:r>
            <a:r>
              <a:rPr lang="en-GB" b="1" dirty="0">
                <a:solidFill>
                  <a:srgbClr val="C00000"/>
                </a:solidFill>
              </a:rPr>
              <a:t>[GL18]</a:t>
            </a:r>
            <a:r>
              <a:rPr lang="en-GB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F7BED7-0B75-4DDC-AF20-59A9F19051D6}"/>
              </a:ext>
            </a:extLst>
          </p:cNvPr>
          <p:cNvSpPr txBox="1"/>
          <p:nvPr/>
        </p:nvSpPr>
        <p:spPr>
          <a:xfrm>
            <a:off x="1621536" y="3185375"/>
            <a:ext cx="72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Parallel computation:</a:t>
            </a:r>
            <a:r>
              <a:rPr lang="en-GB" dirty="0"/>
              <a:t>  bipartite matching problem </a:t>
            </a:r>
            <a:r>
              <a:rPr lang="en-GB" b="1" dirty="0">
                <a:solidFill>
                  <a:srgbClr val="C00000"/>
                </a:solidFill>
              </a:rPr>
              <a:t>[GG17]</a:t>
            </a:r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9462E9-CF0F-4827-9875-FD08BAB2B80A}"/>
              </a:ext>
            </a:extLst>
          </p:cNvPr>
          <p:cNvSpPr txBox="1"/>
          <p:nvPr/>
        </p:nvSpPr>
        <p:spPr>
          <a:xfrm>
            <a:off x="1621536" y="4359379"/>
            <a:ext cx="72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Sub-linear time and query complexity</a:t>
            </a:r>
            <a:r>
              <a:rPr lang="en-GB" dirty="0"/>
              <a:t> </a:t>
            </a:r>
            <a:r>
              <a:rPr lang="en-GB" b="1" dirty="0">
                <a:solidFill>
                  <a:srgbClr val="C00000"/>
                </a:solidFill>
              </a:rPr>
              <a:t>[GGR13]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610C69-D625-493F-9CED-6BD33B4CE693}"/>
              </a:ext>
            </a:extLst>
          </p:cNvPr>
          <p:cNvSpPr txBox="1"/>
          <p:nvPr/>
        </p:nvSpPr>
        <p:spPr>
          <a:xfrm>
            <a:off x="1621536" y="4949537"/>
            <a:ext cx="973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Computational number theory:</a:t>
            </a:r>
            <a:r>
              <a:rPr lang="en-GB" dirty="0"/>
              <a:t>  primate roots </a:t>
            </a:r>
            <a:r>
              <a:rPr lang="en-GB" b="1" dirty="0">
                <a:solidFill>
                  <a:srgbClr val="C00000"/>
                </a:solidFill>
              </a:rPr>
              <a:t>[Gro15]</a:t>
            </a:r>
            <a:r>
              <a:rPr lang="en-GB" dirty="0"/>
              <a:t>, quadratic non-residues </a:t>
            </a:r>
            <a:r>
              <a:rPr lang="en-GB" b="1" dirty="0">
                <a:solidFill>
                  <a:srgbClr val="C00000"/>
                </a:solidFill>
              </a:rPr>
              <a:t>[GG11]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30C44C-8E67-4793-8E06-AF36CE6DF6F6}"/>
              </a:ext>
            </a:extLst>
          </p:cNvPr>
          <p:cNvSpPr txBox="1"/>
          <p:nvPr/>
        </p:nvSpPr>
        <p:spPr>
          <a:xfrm>
            <a:off x="1621536" y="5536539"/>
            <a:ext cx="973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Proof systems:</a:t>
            </a:r>
            <a:r>
              <a:rPr lang="en-GB" dirty="0"/>
              <a:t> </a:t>
            </a:r>
            <a:r>
              <a:rPr lang="en-GB" b="1" dirty="0">
                <a:solidFill>
                  <a:srgbClr val="C00000"/>
                </a:solidFill>
              </a:rPr>
              <a:t>[GGH17]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CEA9DA-7FC4-4A89-B03F-4793A9B50AD4}"/>
              </a:ext>
            </a:extLst>
          </p:cNvPr>
          <p:cNvSpPr txBox="1"/>
          <p:nvPr/>
        </p:nvSpPr>
        <p:spPr>
          <a:xfrm>
            <a:off x="1621536" y="2595217"/>
            <a:ext cx="72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Polynomial-time computation:</a:t>
            </a:r>
            <a:r>
              <a:rPr lang="en-GB" dirty="0"/>
              <a:t> </a:t>
            </a:r>
            <a:r>
              <a:rPr lang="en-GB" b="1" dirty="0">
                <a:solidFill>
                  <a:srgbClr val="C00000"/>
                </a:solidFill>
              </a:rPr>
              <a:t>[OS17]</a:t>
            </a:r>
            <a:r>
              <a:rPr lang="en-GB" dirty="0"/>
              <a:t>, </a:t>
            </a:r>
            <a:r>
              <a:rPr lang="en-GB" b="1" dirty="0">
                <a:solidFill>
                  <a:srgbClr val="C00000"/>
                </a:solidFill>
              </a:rPr>
              <a:t>[Hol17]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7876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85C1E-285F-4F2C-B1C2-A284C46DA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“Pseudo-derandomization”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144E4-F0CA-4A8D-BF8A-F0CB28A5B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7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F7C1B1-275B-464E-9AB0-EC665DAD61FD}"/>
              </a:ext>
            </a:extLst>
          </p:cNvPr>
          <p:cNvSpPr txBox="1"/>
          <p:nvPr/>
        </p:nvSpPr>
        <p:spPr>
          <a:xfrm>
            <a:off x="541881" y="1746212"/>
            <a:ext cx="10979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/>
              <a:t>Relaxed goal of turning </a:t>
            </a:r>
            <a:r>
              <a:rPr lang="en-GB" b="1" dirty="0"/>
              <a:t>randomized algorithms</a:t>
            </a:r>
            <a:r>
              <a:rPr lang="en-GB" dirty="0"/>
              <a:t> into </a:t>
            </a:r>
            <a:r>
              <a:rPr lang="en-GB" b="1" dirty="0"/>
              <a:t>pseudo-deterministic algorithms</a:t>
            </a:r>
            <a:r>
              <a:rPr lang="en-GB" dirty="0"/>
              <a:t>.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r>
              <a:rPr lang="en-GB" dirty="0"/>
              <a:t> 							(</a:t>
            </a:r>
            <a:r>
              <a:rPr lang="en-GB" b="1" dirty="0"/>
              <a:t>randomized</a:t>
            </a:r>
            <a:r>
              <a:rPr lang="en-GB" dirty="0"/>
              <a:t>, but </a:t>
            </a:r>
            <a:r>
              <a:rPr lang="en-GB" b="1" dirty="0">
                <a:solidFill>
                  <a:srgbClr val="7030A0"/>
                </a:solidFill>
              </a:rPr>
              <a:t>canonical output</a:t>
            </a:r>
            <a:r>
              <a:rPr lang="en-GB" dirty="0"/>
              <a:t>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44ABE-AAEF-4F14-8D26-7BF1438E5F2F}"/>
              </a:ext>
            </a:extLst>
          </p:cNvPr>
          <p:cNvSpPr txBox="1"/>
          <p:nvPr/>
        </p:nvSpPr>
        <p:spPr>
          <a:xfrm>
            <a:off x="541881" y="324433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 </a:t>
            </a:r>
            <a:r>
              <a:rPr lang="en-GB" b="1" dirty="0">
                <a:solidFill>
                  <a:srgbClr val="C00000"/>
                </a:solidFill>
              </a:rPr>
              <a:t>Unconditional</a:t>
            </a:r>
            <a:r>
              <a:rPr lang="en-GB" b="1" dirty="0"/>
              <a:t> </a:t>
            </a:r>
            <a:r>
              <a:rPr lang="en-GB" dirty="0"/>
              <a:t>pseudo-derandomization is possible even in </a:t>
            </a:r>
            <a:r>
              <a:rPr lang="en-GB" b="1" dirty="0"/>
              <a:t>strong computational models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3F127B-4883-4D34-9067-970ECFFC04B2}"/>
              </a:ext>
            </a:extLst>
          </p:cNvPr>
          <p:cNvSpPr txBox="1"/>
          <p:nvPr/>
        </p:nvSpPr>
        <p:spPr>
          <a:xfrm>
            <a:off x="541881" y="3950932"/>
            <a:ext cx="11061855" cy="2308324"/>
          </a:xfrm>
          <a:prstGeom prst="rect">
            <a:avLst/>
          </a:prstGeom>
        </p:spPr>
        <p:style>
          <a:lnRef idx="2">
            <a:schemeClr val="accent5"/>
          </a:lnRef>
          <a:fillRef idx="1001">
            <a:schemeClr val="lt2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Theorem</a:t>
            </a:r>
            <a:r>
              <a:rPr lang="en-GB" b="1" dirty="0"/>
              <a:t> </a:t>
            </a:r>
            <a:r>
              <a:rPr lang="en-GB" b="1" dirty="0">
                <a:solidFill>
                  <a:srgbClr val="002060"/>
                </a:solidFill>
              </a:rPr>
              <a:t>[O-Santhanam, 2017]</a:t>
            </a:r>
          </a:p>
          <a:p>
            <a:endParaRPr lang="en-GB" dirty="0"/>
          </a:p>
          <a:p>
            <a:r>
              <a:rPr lang="en-GB" dirty="0"/>
              <a:t>Let </a:t>
            </a:r>
            <a:r>
              <a:rPr lang="en-GB" b="1" dirty="0"/>
              <a:t>Q</a:t>
            </a:r>
            <a:r>
              <a:rPr lang="en-GB" dirty="0"/>
              <a:t> be a </a:t>
            </a:r>
            <a:r>
              <a:rPr lang="en-GB" b="1" dirty="0"/>
              <a:t>dense language </a:t>
            </a:r>
            <a:r>
              <a:rPr lang="en-GB" dirty="0"/>
              <a:t>in </a:t>
            </a:r>
            <a:r>
              <a:rPr lang="en-GB" b="1" dirty="0"/>
              <a:t>P</a:t>
            </a:r>
            <a:r>
              <a:rPr lang="en-GB" dirty="0"/>
              <a:t>.  </a:t>
            </a:r>
          </a:p>
          <a:p>
            <a:endParaRPr lang="en-GB" dirty="0"/>
          </a:p>
          <a:p>
            <a:r>
              <a:rPr lang="en-GB" dirty="0"/>
              <a:t>There is an algorithm </a:t>
            </a:r>
            <a:r>
              <a:rPr lang="en-GB" b="1" dirty="0"/>
              <a:t>A</a:t>
            </a:r>
            <a:r>
              <a:rPr lang="en-GB" dirty="0"/>
              <a:t> running in </a:t>
            </a:r>
            <a:r>
              <a:rPr lang="en-GB" b="1" dirty="0"/>
              <a:t>sub-exponential time</a:t>
            </a:r>
            <a:r>
              <a:rPr lang="en-GB" dirty="0"/>
              <a:t> such that </a:t>
            </a:r>
            <a:r>
              <a:rPr lang="en-GB" b="1" dirty="0"/>
              <a:t>on infinitely many values of n</a:t>
            </a:r>
            <a:r>
              <a:rPr lang="en-GB" dirty="0"/>
              <a:t>: </a:t>
            </a:r>
          </a:p>
          <a:p>
            <a:endParaRPr lang="en-GB" b="1" dirty="0"/>
          </a:p>
          <a:p>
            <a:pPr algn="ctr"/>
            <a:r>
              <a:rPr lang="en-GB" b="1" dirty="0"/>
              <a:t>A(1</a:t>
            </a:r>
            <a:r>
              <a:rPr lang="en-GB" b="1" baseline="30000" dirty="0"/>
              <a:t>n</a:t>
            </a:r>
            <a:r>
              <a:rPr lang="en-GB" b="1" dirty="0"/>
              <a:t>) </a:t>
            </a:r>
            <a:r>
              <a:rPr lang="en-GB" dirty="0"/>
              <a:t>outputs a</a:t>
            </a:r>
            <a:r>
              <a:rPr lang="en-GB" b="1" dirty="0"/>
              <a:t> </a:t>
            </a:r>
            <a:r>
              <a:rPr lang="en-GB" b="1" dirty="0">
                <a:solidFill>
                  <a:srgbClr val="7030A0"/>
                </a:solidFill>
              </a:rPr>
              <a:t>canonical</a:t>
            </a:r>
            <a:r>
              <a:rPr lang="en-GB" b="1" dirty="0"/>
              <a:t> n-bit </a:t>
            </a:r>
            <a:r>
              <a:rPr lang="en-GB" dirty="0"/>
              <a:t>string</a:t>
            </a:r>
            <a:r>
              <a:rPr lang="en-GB" b="1" dirty="0"/>
              <a:t> w</a:t>
            </a:r>
            <a:r>
              <a:rPr lang="en-GB" b="1" baseline="-25000" dirty="0"/>
              <a:t>n</a:t>
            </a:r>
            <a:r>
              <a:rPr lang="en-GB" b="1" dirty="0"/>
              <a:t> </a:t>
            </a:r>
            <a:r>
              <a:rPr lang="en-GB" dirty="0"/>
              <a:t>in</a:t>
            </a:r>
            <a:r>
              <a:rPr lang="en-GB" b="1" dirty="0"/>
              <a:t> Q</a:t>
            </a:r>
            <a:r>
              <a:rPr lang="en-GB" dirty="0"/>
              <a:t>.</a:t>
            </a:r>
          </a:p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D02F2F-FFFD-446E-A5A1-239326DAFEA0}"/>
              </a:ext>
            </a:extLst>
          </p:cNvPr>
          <p:cNvSpPr txBox="1"/>
          <p:nvPr/>
        </p:nvSpPr>
        <p:spPr>
          <a:xfrm>
            <a:off x="10533225" y="2766636"/>
            <a:ext cx="524256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C0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66846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85C1E-285F-4F2C-B1C2-A284C46DA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7125" y="794496"/>
            <a:ext cx="3638719" cy="716252"/>
          </a:xfrm>
        </p:spPr>
        <p:txBody>
          <a:bodyPr>
            <a:normAutofit/>
          </a:bodyPr>
          <a:lstStyle/>
          <a:p>
            <a:pPr algn="ctr"/>
            <a:r>
              <a:rPr lang="en-GB" sz="3000" dirty="0"/>
              <a:t>This work: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144E4-F0CA-4A8D-BF8A-F0CB28A5B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8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D36E88-A483-4E1E-A833-59F5572EC382}"/>
              </a:ext>
            </a:extLst>
          </p:cNvPr>
          <p:cNvSpPr txBox="1"/>
          <p:nvPr/>
        </p:nvSpPr>
        <p:spPr>
          <a:xfrm>
            <a:off x="550294" y="2250218"/>
            <a:ext cx="1093238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/>
              <a:t>Pseudo-derandomization</a:t>
            </a:r>
            <a:r>
              <a:rPr lang="en-GB" sz="3400" dirty="0"/>
              <a:t> in </a:t>
            </a:r>
          </a:p>
          <a:p>
            <a:pPr algn="ctr"/>
            <a:endParaRPr lang="en-GB" sz="3400" dirty="0"/>
          </a:p>
          <a:p>
            <a:pPr algn="ctr"/>
            <a:r>
              <a:rPr lang="en-GB" sz="3400" b="1" dirty="0">
                <a:solidFill>
                  <a:srgbClr val="FF0000"/>
                </a:solidFill>
              </a:rPr>
              <a:t>Learning </a:t>
            </a:r>
            <a:r>
              <a:rPr lang="en-GB" sz="3400" dirty="0"/>
              <a:t>and </a:t>
            </a:r>
            <a:r>
              <a:rPr lang="en-GB" sz="3400" b="1" dirty="0">
                <a:solidFill>
                  <a:srgbClr val="FF0000"/>
                </a:solidFill>
              </a:rPr>
              <a:t>Approximation</a:t>
            </a:r>
          </a:p>
        </p:txBody>
      </p:sp>
    </p:spTree>
    <p:extLst>
      <p:ext uri="{BB962C8B-B14F-4D97-AF65-F5344CB8AC3E}">
        <p14:creationId xmlns:p14="http://schemas.microsoft.com/office/powerpoint/2010/main" val="2389878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20544-15FD-4692-A51B-78882912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462-E000-4B4D-8E91-82D5CCB61A1A}" type="slidenum">
              <a:rPr lang="en-GB" smtClean="0"/>
              <a:t>9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D2928C-BA7A-48E8-ABF3-06CFD9464B6F}"/>
              </a:ext>
            </a:extLst>
          </p:cNvPr>
          <p:cNvSpPr txBox="1"/>
          <p:nvPr/>
        </p:nvSpPr>
        <p:spPr>
          <a:xfrm>
            <a:off x="209848" y="502920"/>
            <a:ext cx="11772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Learning Theory</a:t>
            </a:r>
          </a:p>
        </p:txBody>
      </p:sp>
      <p:pic>
        <p:nvPicPr>
          <p:cNvPr id="5" name="Picture 4" descr="Two red dice 01.svg">
            <a:extLst>
              <a:ext uri="{FF2B5EF4-FFF2-40B4-BE49-F238E27FC236}">
                <a16:creationId xmlns:a16="http://schemas.microsoft.com/office/drawing/2014/main" id="{83ADD8B6-A0D1-43BB-A51D-2644964C7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644" y="380935"/>
            <a:ext cx="1581390" cy="101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4408D9-69F3-42A7-8175-467FDE7B665E}"/>
              </a:ext>
            </a:extLst>
          </p:cNvPr>
          <p:cNvSpPr txBox="1"/>
          <p:nvPr/>
        </p:nvSpPr>
        <p:spPr>
          <a:xfrm>
            <a:off x="579420" y="2056911"/>
            <a:ext cx="111145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We consider </a:t>
            </a:r>
            <a:r>
              <a:rPr lang="en-GB" sz="2200" b="1" dirty="0"/>
              <a:t>learning under the uniform distribution</a:t>
            </a:r>
            <a:r>
              <a:rPr lang="en-GB" sz="2200" dirty="0"/>
              <a:t> with </a:t>
            </a:r>
            <a:r>
              <a:rPr lang="en-GB" sz="2200" b="1" dirty="0"/>
              <a:t>membership queries</a:t>
            </a:r>
            <a:r>
              <a:rPr lang="en-GB" sz="22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6A9073-2AD5-486E-B7BD-29B9606E3440}"/>
              </a:ext>
            </a:extLst>
          </p:cNvPr>
          <p:cNvSpPr txBox="1"/>
          <p:nvPr/>
        </p:nvSpPr>
        <p:spPr>
          <a:xfrm>
            <a:off x="786684" y="5130614"/>
            <a:ext cx="45626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Majority of algorithms designed in this model are </a:t>
            </a:r>
            <a:r>
              <a:rPr lang="en-GB" sz="2200" b="1" dirty="0">
                <a:solidFill>
                  <a:srgbClr val="002060"/>
                </a:solidFill>
              </a:rPr>
              <a:t>randomized</a:t>
            </a:r>
            <a:r>
              <a:rPr lang="en-GB" sz="2200" dirty="0"/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0C0EE-13E6-4FCB-9B13-EA4D17355F67}"/>
              </a:ext>
            </a:extLst>
          </p:cNvPr>
          <p:cNvSpPr txBox="1"/>
          <p:nvPr/>
        </p:nvSpPr>
        <p:spPr>
          <a:xfrm>
            <a:off x="5941446" y="5130613"/>
            <a:ext cx="54638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… but no </a:t>
            </a:r>
            <a:r>
              <a:rPr lang="en-GB" sz="2200" b="1" dirty="0">
                <a:solidFill>
                  <a:srgbClr val="C00000"/>
                </a:solidFill>
              </a:rPr>
              <a:t>systematic</a:t>
            </a:r>
            <a:r>
              <a:rPr lang="en-GB" sz="2200" dirty="0"/>
              <a:t> investigation of the power of randomness in learning theory before this work.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9A300A-E4A3-4BC7-B18B-20AC7D111394}"/>
              </a:ext>
            </a:extLst>
          </p:cNvPr>
          <p:cNvSpPr txBox="1"/>
          <p:nvPr/>
        </p:nvSpPr>
        <p:spPr>
          <a:xfrm>
            <a:off x="579419" y="2807184"/>
            <a:ext cx="11294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Fix a circuit class </a:t>
            </a:r>
            <a:r>
              <a:rPr lang="en-GB" sz="2200" b="1" dirty="0"/>
              <a:t>C</a:t>
            </a:r>
            <a:r>
              <a:rPr lang="en-GB" sz="2200" dirty="0"/>
              <a:t>. A learning algorithm for </a:t>
            </a:r>
            <a:r>
              <a:rPr lang="en-GB" sz="2200" b="1" dirty="0"/>
              <a:t>C</a:t>
            </a:r>
            <a:r>
              <a:rPr lang="en-GB" sz="2200" dirty="0"/>
              <a:t> is given oracle access to an </a:t>
            </a:r>
            <a:r>
              <a:rPr lang="en-GB" sz="2200" b="1" dirty="0"/>
              <a:t>unknown</a:t>
            </a:r>
            <a:r>
              <a:rPr lang="en-GB" sz="2200" dirty="0"/>
              <a:t> function </a:t>
            </a:r>
            <a:r>
              <a:rPr lang="en-GB" sz="2200" b="1" dirty="0"/>
              <a:t>f</a:t>
            </a:r>
            <a:r>
              <a:rPr lang="en-GB" sz="2200" dirty="0"/>
              <a:t> in </a:t>
            </a:r>
            <a:r>
              <a:rPr lang="en-GB" sz="2200" b="1" dirty="0"/>
              <a:t>C</a:t>
            </a:r>
            <a:r>
              <a:rPr lang="en-GB" sz="2200" dirty="0"/>
              <a:t>.</a:t>
            </a:r>
          </a:p>
          <a:p>
            <a:endParaRPr lang="en-GB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061D5A-739F-4746-9C0B-85FB474ED69D}"/>
              </a:ext>
            </a:extLst>
          </p:cNvPr>
          <p:cNvSpPr txBox="1"/>
          <p:nvPr/>
        </p:nvSpPr>
        <p:spPr>
          <a:xfrm>
            <a:off x="579418" y="3915180"/>
            <a:ext cx="11294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It should output w.h.p. over its internal randomness a </a:t>
            </a:r>
            <a:r>
              <a:rPr lang="en-GB" sz="2200" b="1" dirty="0"/>
              <a:t>hypothesis h</a:t>
            </a:r>
            <a:r>
              <a:rPr lang="en-GB" sz="2200" dirty="0"/>
              <a:t> that </a:t>
            </a:r>
            <a:r>
              <a:rPr lang="en-GB" sz="2200" b="1" dirty="0"/>
              <a:t>approximates f</a:t>
            </a:r>
            <a:r>
              <a:rPr lang="en-GB" sz="2200" dirty="0"/>
              <a:t> well under the </a:t>
            </a:r>
            <a:r>
              <a:rPr lang="en-GB" sz="2200" b="1" dirty="0"/>
              <a:t>uniform distribution</a:t>
            </a:r>
            <a:r>
              <a:rPr lang="en-GB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832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1480.315"/>
  <p:tag name="LATEXADDIN" val="\documentclass{article}&#10;\usepackage{amsmath}&#10;\pagestyle{empty}&#10;\begin{document}&#10;&#10;$H_n \colon \{0,1\}^{\log T(n)} \to \{0,1\}^n$&#10;&#10;&#10;\end{document}"/>
  <p:tag name="IGUANATEXSIZE" val="20"/>
  <p:tag name="IGUANATEXCURSOR" val="12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4844"/>
  <p:tag name="ORIGINALWIDTH" val="801.6498"/>
  <p:tag name="LATEXADDIN" val="\documentclass{article}&#10;\usepackage{amsfonts}&#10;\usepackage{amsmath}&#10;\usepackage{amsthm}&#10;\pagestyle{empty}&#10;\begin{document}&#10;&#10;&#10;$f \colon \{0,1\}^* \to \mathbb{N}$&#10;&#10;\end{document}"/>
  <p:tag name="IGUANATEXSIZE" val="20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1379</Words>
  <Application>Microsoft Office PowerPoint</Application>
  <PresentationFormat>Widescreen</PresentationFormat>
  <Paragraphs>197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Arial Narrow</vt:lpstr>
      <vt:lpstr>Arial Rounded MT Bold</vt:lpstr>
      <vt:lpstr>Calibri</vt:lpstr>
      <vt:lpstr>Open Sans</vt:lpstr>
      <vt:lpstr>Office Theme</vt:lpstr>
      <vt:lpstr>Pseudo-derandomizing  learning and approximation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“Pseudo-derandomization”</vt:lpstr>
      <vt:lpstr>This work:</vt:lpstr>
      <vt:lpstr>PowerPoint Presentation</vt:lpstr>
      <vt:lpstr>Some learning algorithms</vt:lpstr>
      <vt:lpstr>Pseudodeterministic Learning </vt:lpstr>
      <vt:lpstr>PowerPoint Presentation</vt:lpstr>
      <vt:lpstr>PowerPoint Presentation</vt:lpstr>
      <vt:lpstr>PowerPoint Presentation</vt:lpstr>
      <vt:lpstr>PowerPoint Presentation</vt:lpstr>
      <vt:lpstr>Comments about the proof</vt:lpstr>
      <vt:lpstr>PowerPoint Presentation</vt:lpstr>
      <vt:lpstr>Learning implies HSGs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open problems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Hardness magnification for natural problems</dc:title>
  <dc:creator>Igor Carboni Oliveira</dc:creator>
  <cp:lastModifiedBy>Igor Carboni Oliveira</cp:lastModifiedBy>
  <cp:revision>939</cp:revision>
  <dcterms:created xsi:type="dcterms:W3CDTF">2018-07-23T20:49:58Z</dcterms:created>
  <dcterms:modified xsi:type="dcterms:W3CDTF">2018-08-20T04:59:54Z</dcterms:modified>
</cp:coreProperties>
</file>