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35"/>
  </p:notesMasterIdLst>
  <p:handoutMasterIdLst>
    <p:handoutMasterId r:id="rId36"/>
  </p:handoutMasterIdLst>
  <p:sldIdLst>
    <p:sldId id="497" r:id="rId5"/>
    <p:sldId id="488" r:id="rId6"/>
    <p:sldId id="489" r:id="rId7"/>
    <p:sldId id="475" r:id="rId8"/>
    <p:sldId id="490" r:id="rId9"/>
    <p:sldId id="477" r:id="rId10"/>
    <p:sldId id="491" r:id="rId11"/>
    <p:sldId id="484" r:id="rId12"/>
    <p:sldId id="485" r:id="rId13"/>
    <p:sldId id="502" r:id="rId14"/>
    <p:sldId id="503" r:id="rId15"/>
    <p:sldId id="504" r:id="rId16"/>
    <p:sldId id="480" r:id="rId17"/>
    <p:sldId id="443" r:id="rId18"/>
    <p:sldId id="454" r:id="rId19"/>
    <p:sldId id="498" r:id="rId20"/>
    <p:sldId id="501" r:id="rId21"/>
    <p:sldId id="496" r:id="rId22"/>
    <p:sldId id="495" r:id="rId23"/>
    <p:sldId id="494" r:id="rId24"/>
    <p:sldId id="479" r:id="rId25"/>
    <p:sldId id="486" r:id="rId26"/>
    <p:sldId id="446" r:id="rId27"/>
    <p:sldId id="487" r:id="rId28"/>
    <p:sldId id="499" r:id="rId29"/>
    <p:sldId id="500" r:id="rId30"/>
    <p:sldId id="493" r:id="rId31"/>
    <p:sldId id="478" r:id="rId32"/>
    <p:sldId id="463" r:id="rId33"/>
    <p:sldId id="492" r:id="rId34"/>
  </p:sldIdLst>
  <p:sldSz cx="10972800" cy="61722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16">
          <p15:clr>
            <a:srgbClr val="A4A3A4"/>
          </p15:clr>
        </p15:guide>
        <p15:guide id="2" orient="horz" pos="3050">
          <p15:clr>
            <a:srgbClr val="A4A3A4"/>
          </p15:clr>
        </p15:guide>
        <p15:guide id="3" orient="horz" pos="3189">
          <p15:clr>
            <a:srgbClr val="A4A3A4"/>
          </p15:clr>
        </p15:guide>
        <p15:guide id="4" pos="545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6831A5"/>
    <a:srgbClr val="004827"/>
    <a:srgbClr val="409935"/>
    <a:srgbClr val="1E2E00"/>
    <a:srgbClr val="2A4200"/>
    <a:srgbClr val="2A2A2A"/>
    <a:srgbClr val="949494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787" autoAdjust="0"/>
  </p:normalViewPr>
  <p:slideViewPr>
    <p:cSldViewPr snapToGrid="0">
      <p:cViewPr varScale="1">
        <p:scale>
          <a:sx n="107" d="100"/>
          <a:sy n="107" d="100"/>
        </p:scale>
        <p:origin x="-480" y="-82"/>
      </p:cViewPr>
      <p:guideLst>
        <p:guide orient="horz" pos="1316"/>
        <p:guide orient="horz" pos="3050"/>
        <p:guide orient="horz" pos="3189"/>
        <p:guide pos="54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-4416"/>
    </p:cViewPr>
  </p:sorterViewPr>
  <p:notesViewPr>
    <p:cSldViewPr snapToGrid="0">
      <p:cViewPr varScale="1">
        <p:scale>
          <a:sx n="82" d="100"/>
          <a:sy n="82" d="100"/>
        </p:scale>
        <p:origin x="2922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4520" y="8767094"/>
            <a:ext cx="1083012" cy="200064"/>
            <a:chOff x="8775700" y="3552825"/>
            <a:chExt cx="5156200" cy="9525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11/15/2014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28649" y="308894"/>
            <a:ext cx="1083012" cy="200064"/>
            <a:chOff x="8775700" y="3552825"/>
            <a:chExt cx="5156200" cy="952500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grpSp>
        <p:nvGrpSpPr>
          <p:cNvPr id="1734" name="Group 1733"/>
          <p:cNvGrpSpPr/>
          <p:nvPr userDrawn="1"/>
        </p:nvGrpSpPr>
        <p:grpSpPr>
          <a:xfrm>
            <a:off x="677492" y="413925"/>
            <a:ext cx="3154606" cy="582700"/>
            <a:chOff x="1346200" y="-720726"/>
            <a:chExt cx="2990850" cy="552450"/>
          </a:xfrm>
        </p:grpSpPr>
        <p:sp>
          <p:nvSpPr>
            <p:cNvPr id="1735" name="Freeform 1734"/>
            <p:cNvSpPr>
              <a:spLocks noEditPoints="1"/>
            </p:cNvSpPr>
            <p:nvPr userDrawn="1"/>
          </p:nvSpPr>
          <p:spPr bwMode="auto">
            <a:xfrm>
              <a:off x="4270375" y="-306388"/>
              <a:ext cx="66675" cy="65088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6" name="Freeform 6"/>
            <p:cNvSpPr>
              <a:spLocks noEditPoints="1"/>
            </p:cNvSpPr>
            <p:nvPr userDrawn="1"/>
          </p:nvSpPr>
          <p:spPr bwMode="auto">
            <a:xfrm>
              <a:off x="2316163" y="-617538"/>
              <a:ext cx="1933575" cy="365125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7" name="Freeform 7"/>
            <p:cNvSpPr>
              <a:spLocks noEditPoints="1"/>
            </p:cNvSpPr>
            <p:nvPr userDrawn="1"/>
          </p:nvSpPr>
          <p:spPr bwMode="auto">
            <a:xfrm>
              <a:off x="1346200" y="-720726"/>
              <a:ext cx="831850" cy="55245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925621" y="2322903"/>
            <a:ext cx="5808393" cy="35548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900" b="0">
                <a:solidFill>
                  <a:schemeClr val="bg2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925622" y="1803950"/>
            <a:ext cx="7321458" cy="553998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768"/>
              </a:spcBef>
              <a:defRPr sz="30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48398"/>
            <a:ext cx="9976104" cy="6186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0972800" cy="6172200"/>
            <a:chOff x="0" y="0"/>
            <a:chExt cx="10972800" cy="61722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972800" cy="6172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48398"/>
            <a:ext cx="9976104" cy="6186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10972800" cy="6172200"/>
            <a:chOff x="0" y="0"/>
            <a:chExt cx="10972800" cy="6172200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972800" cy="61722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1651895" y="-1569346"/>
            <a:ext cx="14728641" cy="8530265"/>
            <a:chOff x="-1651895" y="-1569346"/>
            <a:chExt cx="14728641" cy="8530265"/>
          </a:xfrm>
        </p:grpSpPr>
        <p:sp>
          <p:nvSpPr>
            <p:cNvPr id="3" name="Hexagon 2"/>
            <p:cNvSpPr/>
            <p:nvPr userDrawn="1"/>
          </p:nvSpPr>
          <p:spPr>
            <a:xfrm>
              <a:off x="9509200" y="3086974"/>
              <a:ext cx="3567546" cy="3085226"/>
            </a:xfrm>
            <a:prstGeom prst="hexagon">
              <a:avLst>
                <a:gd name="adj" fmla="val 28395"/>
                <a:gd name="vf" fmla="val 115470"/>
              </a:avLst>
            </a:prstGeom>
            <a:gradFill>
              <a:gsLst>
                <a:gs pos="100000">
                  <a:srgbClr val="11669F">
                    <a:alpha val="31000"/>
                  </a:srgbClr>
                </a:gs>
                <a:gs pos="0">
                  <a:srgbClr val="11669F">
                    <a:alpha val="32000"/>
                    <a:lumMod val="50000"/>
                  </a:srgb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xagon 3"/>
            <p:cNvSpPr/>
            <p:nvPr userDrawn="1"/>
          </p:nvSpPr>
          <p:spPr>
            <a:xfrm>
              <a:off x="1457569" y="766458"/>
              <a:ext cx="8057662" cy="4639284"/>
            </a:xfrm>
            <a:prstGeom prst="hexagon">
              <a:avLst>
                <a:gd name="adj" fmla="val 29030"/>
                <a:gd name="vf" fmla="val 115470"/>
              </a:avLst>
            </a:prstGeom>
            <a:gradFill>
              <a:gsLst>
                <a:gs pos="100000">
                  <a:srgbClr val="409935">
                    <a:alpha val="53000"/>
                  </a:srgbClr>
                </a:gs>
                <a:gs pos="0">
                  <a:srgbClr val="409935">
                    <a:alpha val="32000"/>
                    <a:lumMod val="50000"/>
                  </a:srgb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5" name="Hexagon 4"/>
            <p:cNvSpPr/>
            <p:nvPr userDrawn="1"/>
          </p:nvSpPr>
          <p:spPr>
            <a:xfrm>
              <a:off x="-1651895" y="-801280"/>
              <a:ext cx="3567546" cy="3113660"/>
            </a:xfrm>
            <a:prstGeom prst="hexagon">
              <a:avLst>
                <a:gd name="adj" fmla="val 28395"/>
                <a:gd name="vf" fmla="val 115470"/>
              </a:avLst>
            </a:prstGeom>
            <a:gradFill>
              <a:gsLst>
                <a:gs pos="100000">
                  <a:srgbClr val="A0116A">
                    <a:alpha val="32000"/>
                  </a:srgbClr>
                </a:gs>
                <a:gs pos="0">
                  <a:srgbClr val="A0116A">
                    <a:lumMod val="42000"/>
                    <a:alpha val="20000"/>
                  </a:srgb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xagon 5"/>
            <p:cNvSpPr/>
            <p:nvPr userDrawn="1"/>
          </p:nvSpPr>
          <p:spPr>
            <a:xfrm>
              <a:off x="9498437" y="5405742"/>
              <a:ext cx="1781879" cy="1555177"/>
            </a:xfrm>
            <a:prstGeom prst="hexagon">
              <a:avLst>
                <a:gd name="adj" fmla="val 28395"/>
                <a:gd name="vf" fmla="val 115470"/>
              </a:avLst>
            </a:prstGeom>
            <a:gradFill>
              <a:gsLst>
                <a:gs pos="100000">
                  <a:srgbClr val="11669F">
                    <a:alpha val="31000"/>
                  </a:srgbClr>
                </a:gs>
                <a:gs pos="0">
                  <a:srgbClr val="11669F">
                    <a:alpha val="32000"/>
                    <a:lumMod val="50000"/>
                  </a:srgb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/>
            <p:cNvSpPr/>
            <p:nvPr userDrawn="1"/>
          </p:nvSpPr>
          <p:spPr>
            <a:xfrm>
              <a:off x="-759061" y="3077308"/>
              <a:ext cx="1781879" cy="1555177"/>
            </a:xfrm>
            <a:prstGeom prst="hexagon">
              <a:avLst>
                <a:gd name="adj" fmla="val 28395"/>
                <a:gd name="vf" fmla="val 115470"/>
              </a:avLst>
            </a:prstGeom>
            <a:gradFill>
              <a:gsLst>
                <a:gs pos="100000">
                  <a:srgbClr val="D65D1E">
                    <a:alpha val="31000"/>
                  </a:srgbClr>
                </a:gs>
                <a:gs pos="0">
                  <a:srgbClr val="D65D1E">
                    <a:alpha val="32000"/>
                    <a:lumMod val="50000"/>
                  </a:srgb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/>
            <p:cNvSpPr/>
            <p:nvPr userDrawn="1"/>
          </p:nvSpPr>
          <p:spPr>
            <a:xfrm>
              <a:off x="573427" y="-788719"/>
              <a:ext cx="1781879" cy="1555177"/>
            </a:xfrm>
            <a:prstGeom prst="hexagon">
              <a:avLst>
                <a:gd name="adj" fmla="val 28395"/>
                <a:gd name="vf" fmla="val 115470"/>
              </a:avLst>
            </a:prstGeom>
            <a:gradFill>
              <a:gsLst>
                <a:gs pos="100000">
                  <a:srgbClr val="A0116A">
                    <a:alpha val="32000"/>
                  </a:srgbClr>
                </a:gs>
                <a:gs pos="0">
                  <a:srgbClr val="A0116A">
                    <a:lumMod val="42000"/>
                    <a:alpha val="20000"/>
                  </a:srgb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/>
            <p:cNvSpPr/>
            <p:nvPr userDrawn="1"/>
          </p:nvSpPr>
          <p:spPr>
            <a:xfrm>
              <a:off x="1457569" y="5405742"/>
              <a:ext cx="1781879" cy="1555177"/>
            </a:xfrm>
            <a:prstGeom prst="hexagon">
              <a:avLst>
                <a:gd name="adj" fmla="val 28395"/>
                <a:gd name="vf" fmla="val 115470"/>
              </a:avLst>
            </a:prstGeom>
            <a:gradFill>
              <a:gsLst>
                <a:gs pos="100000">
                  <a:schemeClr val="bg2">
                    <a:alpha val="32000"/>
                  </a:schemeClr>
                </a:gs>
                <a:gs pos="0">
                  <a:schemeClr val="bg2">
                    <a:alpha val="31000"/>
                    <a:lumMod val="50000"/>
                  </a:scheme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 userDrawn="1"/>
          </p:nvSpPr>
          <p:spPr>
            <a:xfrm>
              <a:off x="9499675" y="-1569346"/>
              <a:ext cx="3567546" cy="3113660"/>
            </a:xfrm>
            <a:prstGeom prst="hexagon">
              <a:avLst>
                <a:gd name="adj" fmla="val 28395"/>
                <a:gd name="vf" fmla="val 115470"/>
              </a:avLst>
            </a:prstGeom>
            <a:gradFill>
              <a:gsLst>
                <a:gs pos="0">
                  <a:schemeClr val="bg2">
                    <a:alpha val="32000"/>
                  </a:schemeClr>
                </a:gs>
                <a:gs pos="100000">
                  <a:schemeClr val="bg2">
                    <a:alpha val="31000"/>
                    <a:lumMod val="50000"/>
                  </a:scheme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89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51356"/>
            <a:ext cx="9976104" cy="59093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876769"/>
            <a:ext cx="4945063" cy="3928144"/>
          </a:xfrm>
        </p:spPr>
        <p:txBody>
          <a:bodyPr/>
          <a:lstStyle>
            <a:lvl1pPr marL="231775" indent="-231775">
              <a:buSzPct val="100000"/>
              <a:buFontTx/>
              <a:buBlip>
                <a:blip r:embed="rId2"/>
              </a:buBlip>
              <a:defRPr sz="2400" b="0">
                <a:solidFill>
                  <a:schemeClr val="bg2"/>
                </a:solidFill>
              </a:defRPr>
            </a:lvl1pPr>
            <a:lvl2pPr marL="803275" indent="-231775">
              <a:buSzPct val="100000"/>
              <a:buFontTx/>
              <a:buBlip>
                <a:blip r:embed="rId2"/>
              </a:buBlip>
              <a:defRPr sz="2000" b="0">
                <a:solidFill>
                  <a:schemeClr val="bg2"/>
                </a:solidFill>
              </a:defRPr>
            </a:lvl2pPr>
            <a:lvl3pPr marL="1255713" indent="-166688">
              <a:buSzPct val="100000"/>
              <a:buFontTx/>
              <a:buBlip>
                <a:blip r:embed="rId2"/>
              </a:buBlip>
              <a:defRPr sz="1800" b="0">
                <a:solidFill>
                  <a:schemeClr val="bg2"/>
                </a:solidFill>
              </a:defRPr>
            </a:lvl3pPr>
            <a:lvl4pPr marL="17748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7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6738" y="1876769"/>
            <a:ext cx="4945062" cy="3928144"/>
          </a:xfrm>
        </p:spPr>
        <p:txBody>
          <a:bodyPr/>
          <a:lstStyle>
            <a:lvl1pPr marL="231775" indent="-231775">
              <a:buSzPct val="100000"/>
              <a:buFontTx/>
              <a:buBlip>
                <a:blip r:embed="rId2"/>
              </a:buBlip>
              <a:defRPr sz="2400" b="0">
                <a:solidFill>
                  <a:schemeClr val="bg2"/>
                </a:solidFill>
              </a:defRPr>
            </a:lvl1pPr>
            <a:lvl2pPr marL="803275" indent="-231775">
              <a:buSzPct val="100000"/>
              <a:buFontTx/>
              <a:buBlip>
                <a:blip r:embed="rId2"/>
              </a:buBlip>
              <a:defRPr sz="2000" b="0">
                <a:solidFill>
                  <a:schemeClr val="bg2"/>
                </a:solidFill>
              </a:defRPr>
            </a:lvl2pPr>
            <a:lvl3pPr marL="1255713" indent="-166688">
              <a:buSzPct val="100000"/>
              <a:buFontTx/>
              <a:buBlip>
                <a:blip r:embed="rId2"/>
              </a:buBlip>
              <a:defRPr sz="1800" b="0">
                <a:solidFill>
                  <a:schemeClr val="bg2"/>
                </a:solidFill>
              </a:defRPr>
            </a:lvl3pPr>
            <a:lvl4pPr marL="17748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7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04900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OTTOM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0972800" cy="6172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5400000" flipV="1">
            <a:off x="2400300" y="-2400300"/>
            <a:ext cx="6172200" cy="10972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5093499"/>
            <a:ext cx="9976104" cy="618631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0972800" cy="6172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5400000" flipV="1">
            <a:off x="2400300" y="-2400300"/>
            <a:ext cx="6172200" cy="10972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P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2400300" y="-2400300"/>
            <a:ext cx="6172200" cy="10972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51356"/>
            <a:ext cx="9976104" cy="618631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H="1"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3400" y="2311878"/>
            <a:ext cx="4067731" cy="1544129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800" cap="all" baseline="0">
                <a:solidFill>
                  <a:schemeClr val="tx1"/>
                </a:solidFill>
              </a:defRPr>
            </a:lvl1pPr>
            <a:lvl2pPr marL="571500" indent="0">
              <a:buFontTx/>
              <a:buNone/>
              <a:defRPr/>
            </a:lvl2pPr>
            <a:lvl3pPr marL="1089025" indent="0">
              <a:buFontTx/>
              <a:buNone/>
              <a:defRPr/>
            </a:lvl3pPr>
            <a:lvl4pPr marL="1546225" indent="0">
              <a:buFontTx/>
              <a:buNone/>
              <a:defRPr/>
            </a:lvl4pPr>
            <a:lvl5pPr marL="1889125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ighlight + LOGO +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H="1"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3400" y="2311878"/>
            <a:ext cx="4067731" cy="1544129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800" cap="all" baseline="0">
                <a:solidFill>
                  <a:schemeClr val="tx1"/>
                </a:solidFill>
              </a:defRPr>
            </a:lvl1pPr>
            <a:lvl2pPr marL="571500" indent="0">
              <a:buFontTx/>
              <a:buNone/>
              <a:defRPr/>
            </a:lvl2pPr>
            <a:lvl3pPr marL="1089025" indent="0">
              <a:buFontTx/>
              <a:buNone/>
              <a:defRPr/>
            </a:lvl3pPr>
            <a:lvl4pPr marL="1546225" indent="0">
              <a:buFontTx/>
              <a:buNone/>
              <a:defRPr/>
            </a:lvl4pPr>
            <a:lvl5pPr marL="1889125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153706" y="5868504"/>
            <a:ext cx="601048" cy="111022"/>
            <a:chOff x="1346200" y="-720726"/>
            <a:chExt cx="2990850" cy="552450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4270375" y="-306388"/>
              <a:ext cx="66675" cy="65088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2316163" y="-617538"/>
              <a:ext cx="1933575" cy="365125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1346200" y="-720726"/>
              <a:ext cx="831850" cy="55245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9762254" y="5831286"/>
            <a:ext cx="321027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fld id="{9EF62655-870B-4C06-BC3D-C67D37BAE36D}" type="slidenum">
              <a:rPr lang="en-US" sz="850" kern="1200" smtClean="0">
                <a:solidFill>
                  <a:schemeClr val="accent4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pPr algn="r"/>
              <a:t>‹#›</a:t>
            </a:fld>
            <a:r>
              <a:rPr lang="en-US" sz="1050" cap="non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1050" cap="none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0972800" cy="6172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98577" y="2311879"/>
            <a:ext cx="4171322" cy="1535501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800" cap="all" baseline="0">
                <a:solidFill>
                  <a:schemeClr val="tx1"/>
                </a:solidFill>
              </a:defRPr>
            </a:lvl1pPr>
            <a:lvl2pPr marL="571500" indent="0">
              <a:buFontTx/>
              <a:buNone/>
              <a:defRPr/>
            </a:lvl2pPr>
            <a:lvl3pPr marL="1089025" indent="0">
              <a:buFontTx/>
              <a:buNone/>
              <a:defRPr/>
            </a:lvl3pPr>
            <a:lvl4pPr marL="1546225" indent="0">
              <a:buFontTx/>
              <a:buNone/>
              <a:defRPr/>
            </a:lvl4pPr>
            <a:lvl5pPr marL="1889125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1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xploding Tri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925620" y="2322903"/>
            <a:ext cx="5806440" cy="35548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900" b="0">
                <a:solidFill>
                  <a:schemeClr val="bg2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925622" y="1803950"/>
            <a:ext cx="7321458" cy="553998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768"/>
              </a:spcBef>
              <a:defRPr sz="30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0972800" cy="2790092"/>
          </a:xfrm>
          <a:prstGeom prst="rect">
            <a:avLst/>
          </a:prstGeom>
          <a:gradFill>
            <a:gsLst>
              <a:gs pos="0">
                <a:schemeClr val="bg1">
                  <a:alpha val="55000"/>
                </a:schemeClr>
              </a:gs>
              <a:gs pos="65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defTabSz="914400">
              <a:lnSpc>
                <a:spcPct val="90000"/>
              </a:lnSpc>
            </a:pPr>
            <a:endParaRPr lang="en-US" sz="3800" b="0" kern="0">
              <a:solidFill>
                <a:schemeClr val="tx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" y="1"/>
            <a:ext cx="10972800" cy="15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tx1"/>
                </a:solidFill>
              </a:rPr>
              <a:t>GRID FOR HEXAGON PLACEMENT</a:t>
            </a:r>
            <a:r>
              <a:rPr lang="en-US" kern="0" baseline="0" dirty="0" smtClean="0">
                <a:solidFill>
                  <a:schemeClr val="tx1"/>
                </a:solidFill>
              </a:rPr>
              <a:t> ONLY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48398"/>
            <a:ext cx="9976104" cy="6186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868143"/>
            <a:ext cx="9948672" cy="3908048"/>
          </a:xfrm>
        </p:spPr>
        <p:txBody>
          <a:bodyPr/>
          <a:lstStyle>
            <a:lvl1pPr marL="231775" indent="-231775">
              <a:buClr>
                <a:schemeClr val="bg2"/>
              </a:buClr>
              <a:buSzPct val="100000"/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1pPr>
            <a:lvl2pPr marL="803275" indent="-231775">
              <a:buClr>
                <a:schemeClr val="bg2"/>
              </a:buClr>
              <a:buSzPct val="100000"/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 marL="1255713" indent="-166688"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04900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 w/ Subtitl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10972800" cy="6172200"/>
            <a:chOff x="0" y="0"/>
            <a:chExt cx="10972800" cy="61722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972800" cy="6172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48398"/>
            <a:ext cx="9976104" cy="6186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04900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550141" y="5758132"/>
            <a:ext cx="518119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accent4"/>
                </a:solidFill>
                <a:latin typeface="Trebuchet MS" panose="020B0603020202020204" pitchFamily="34" charset="0"/>
              </a:defRPr>
            </a:lvl1pPr>
          </a:lstStyle>
          <a:p>
            <a:fld id="{8E13CC0A-14CC-4674-B52E-3D07CCA8AFC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10972800" cy="6172200"/>
            <a:chOff x="0" y="0"/>
            <a:chExt cx="10972800" cy="617220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972800" cy="61722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48398"/>
            <a:ext cx="9976104" cy="6186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1868143"/>
            <a:ext cx="9948672" cy="3908048"/>
          </a:xfrm>
        </p:spPr>
        <p:txBody>
          <a:bodyPr/>
          <a:lstStyle>
            <a:lvl1pPr marL="231775" indent="-231775">
              <a:buClr>
                <a:schemeClr val="bg2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 marL="803275" indent="-231775">
              <a:buClr>
                <a:schemeClr val="bg2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2pPr>
            <a:lvl3pPr marL="1255713" indent="-166688">
              <a:buClr>
                <a:schemeClr val="bg2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bg2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04900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209544"/>
            <a:ext cx="10972800" cy="296265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82" y="1822689"/>
            <a:ext cx="7471081" cy="535531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3200" i="1" cap="none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209544"/>
            <a:ext cx="10972800" cy="296265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81" y="1822689"/>
            <a:ext cx="7470648" cy="535531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3200" i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77" y="5068977"/>
            <a:ext cx="7470648" cy="53553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 i="1" cap="none" baseline="0">
                <a:solidFill>
                  <a:srgbClr val="B513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77" y="5068977"/>
            <a:ext cx="7470648" cy="53553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 i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972800" cy="6172200"/>
            <a:chOff x="0" y="0"/>
            <a:chExt cx="10972800" cy="61722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972800" cy="6172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743" y="377637"/>
            <a:ext cx="9973315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402" y="1868143"/>
            <a:ext cx="9948931" cy="39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896" r:id="rId3"/>
    <p:sldLayoutId id="2147483922" r:id="rId4"/>
    <p:sldLayoutId id="2147483917" r:id="rId5"/>
    <p:sldLayoutId id="2147483903" r:id="rId6"/>
    <p:sldLayoutId id="2147483925" r:id="rId7"/>
    <p:sldLayoutId id="2147483920" r:id="rId8"/>
    <p:sldLayoutId id="2147483924" r:id="rId9"/>
    <p:sldLayoutId id="2147483919" r:id="rId10"/>
    <p:sldLayoutId id="2147483918" r:id="rId11"/>
    <p:sldLayoutId id="2147483916" r:id="rId12"/>
    <p:sldLayoutId id="2147483897" r:id="rId13"/>
    <p:sldLayoutId id="2147483898" r:id="rId14"/>
    <p:sldLayoutId id="2147483926" r:id="rId15"/>
    <p:sldLayoutId id="2147483899" r:id="rId16"/>
    <p:sldLayoutId id="2147483901" r:id="rId17"/>
    <p:sldLayoutId id="2147483923" r:id="rId18"/>
    <p:sldLayoutId id="2147483902" r:id="rId19"/>
    <p:sldLayoutId id="214748391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3800" b="0" cap="all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231775" indent="-231775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Blip>
          <a:blip r:embed="rId23"/>
        </a:buBlip>
        <a:defRPr sz="2400" b="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803275" indent="-231775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Blip>
          <a:blip r:embed="rId23"/>
        </a:buBlip>
        <a:defRPr sz="2000" b="0">
          <a:solidFill>
            <a:schemeClr val="bg2"/>
          </a:solidFill>
          <a:latin typeface="Trebuchet MS" pitchFamily="34" charset="0"/>
        </a:defRPr>
      </a:lvl2pPr>
      <a:lvl3pPr marL="1255713" indent="-166688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Blip>
          <a:blip r:embed="rId23"/>
        </a:buBlip>
        <a:defRPr sz="1800" b="0">
          <a:solidFill>
            <a:schemeClr val="bg2"/>
          </a:solidFill>
          <a:latin typeface="Trebuchet MS" pitchFamily="34" charset="0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25620" y="2322903"/>
            <a:ext cx="5806440" cy="734047"/>
          </a:xfrm>
        </p:spPr>
        <p:txBody>
          <a:bodyPr/>
          <a:lstStyle/>
          <a:p>
            <a:r>
              <a:rPr lang="en-US" dirty="0" smtClean="0"/>
              <a:t>Everett </a:t>
            </a:r>
            <a:r>
              <a:rPr lang="en-US" dirty="0" smtClean="0"/>
              <a:t>Phillips</a:t>
            </a:r>
          </a:p>
          <a:p>
            <a:r>
              <a:rPr lang="en-US" dirty="0" smtClean="0"/>
              <a:t>Massimiliano Fatica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622" y="1342285"/>
            <a:ext cx="7321458" cy="1015663"/>
          </a:xfrm>
        </p:spPr>
        <p:txBody>
          <a:bodyPr/>
          <a:lstStyle/>
          <a:p>
            <a:r>
              <a:rPr lang="en-US" dirty="0" smtClean="0"/>
              <a:t>A CUDA Implementation of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HPCG </a:t>
            </a:r>
            <a:r>
              <a:rPr lang="en-US" dirty="0" smtClean="0"/>
              <a:t>Benchmark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CUDA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Cusparse</a:t>
            </a:r>
            <a:r>
              <a:rPr lang="en-US" dirty="0" smtClean="0"/>
              <a:t> CSR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Cusparse</a:t>
            </a:r>
            <a:r>
              <a:rPr lang="en-US" dirty="0" smtClean="0"/>
              <a:t> CSR + Matrix Reordering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Custom Kernels CSR + Matrix Reordering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Custom Kernels ELL + Matrix Reordering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BASELINE </a:t>
            </a:r>
            <a:r>
              <a:rPr lang="en-US" dirty="0" err="1" smtClean="0"/>
              <a:t>Cusparse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21" y="975515"/>
            <a:ext cx="9948672" cy="4822942"/>
          </a:xfrm>
        </p:spPr>
        <p:txBody>
          <a:bodyPr/>
          <a:lstStyle/>
          <a:p>
            <a:r>
              <a:rPr lang="en-US" dirty="0" smtClean="0"/>
              <a:t>Leverage existing Libraries </a:t>
            </a:r>
          </a:p>
          <a:p>
            <a:pPr lvl="1"/>
            <a:r>
              <a:rPr lang="en-US" dirty="0" smtClean="0"/>
              <a:t>CUSPARSE (TRSV + SPMV), CUBLAS (DOT, AXPY), THRUST (sort, count)</a:t>
            </a:r>
          </a:p>
          <a:p>
            <a:pPr lvl="1"/>
            <a:r>
              <a:rPr lang="en-US" dirty="0" smtClean="0"/>
              <a:t>Flexible, works with any matrix ordering (allows experimentation)</a:t>
            </a:r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Triangular </a:t>
            </a:r>
            <a:r>
              <a:rPr lang="en-US" dirty="0"/>
              <a:t>solve </a:t>
            </a:r>
            <a:r>
              <a:rPr lang="en-US" dirty="0" err="1"/>
              <a:t>perf</a:t>
            </a:r>
            <a:r>
              <a:rPr lang="en-US" dirty="0"/>
              <a:t> </a:t>
            </a:r>
            <a:r>
              <a:rPr lang="en-US" dirty="0" smtClean="0"/>
              <a:t>(limited parallelism</a:t>
            </a:r>
            <a:r>
              <a:rPr lang="en-US" dirty="0"/>
              <a:t>, memory access pattern)</a:t>
            </a:r>
          </a:p>
          <a:p>
            <a:pPr lvl="1"/>
            <a:r>
              <a:rPr lang="en-US" dirty="0"/>
              <a:t>Expensive Analysis for Triangular Solves</a:t>
            </a:r>
          </a:p>
          <a:p>
            <a:pPr lvl="1"/>
            <a:r>
              <a:rPr lang="en-US" dirty="0"/>
              <a:t>Extra steps to compute SYMGS ( SPMV + Vector Update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Columns must be sorted WRT </a:t>
            </a:r>
            <a:r>
              <a:rPr lang="en-US" dirty="0" smtClean="0"/>
              <a:t>diagonal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err="1" smtClean="0"/>
              <a:t>OptimizED</a:t>
            </a:r>
            <a:r>
              <a:rPr lang="en-US" dirty="0" smtClean="0"/>
              <a:t>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Reorder Matrix (Graph Coloring)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triangular solve </a:t>
            </a:r>
            <a:r>
              <a:rPr lang="en-US" dirty="0" err="1" smtClean="0">
                <a:sym typeface="Wingdings" panose="05000000000000000000" pitchFamily="2" charset="2"/>
              </a:rPr>
              <a:t>perf</a:t>
            </a:r>
            <a:endParaRPr lang="en-US" dirty="0" smtClean="0"/>
          </a:p>
          <a:p>
            <a:r>
              <a:rPr lang="en-US" dirty="0" smtClean="0"/>
              <a:t>Custom Kernels</a:t>
            </a:r>
          </a:p>
          <a:p>
            <a:pPr lvl="1"/>
            <a:r>
              <a:rPr lang="en-US" dirty="0" smtClean="0"/>
              <a:t>Removes extra steps in SYMGS (same algorithm as reference)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cusparse</a:t>
            </a:r>
            <a:r>
              <a:rPr lang="en-US" dirty="0" smtClean="0"/>
              <a:t> analysis overhead</a:t>
            </a:r>
          </a:p>
          <a:p>
            <a:pPr lvl="1"/>
            <a:r>
              <a:rPr lang="en-US" dirty="0" smtClean="0"/>
              <a:t>Relaxed data format requirements (non square </a:t>
            </a:r>
            <a:r>
              <a:rPr lang="en-US" dirty="0" err="1" smtClean="0"/>
              <a:t>mtx</a:t>
            </a:r>
            <a:r>
              <a:rPr lang="en-US" dirty="0" smtClean="0"/>
              <a:t> and unsorted columns ok)</a:t>
            </a:r>
          </a:p>
          <a:p>
            <a:r>
              <a:rPr lang="en-US" dirty="0" smtClean="0"/>
              <a:t>ELLPACK</a:t>
            </a:r>
          </a:p>
          <a:p>
            <a:pPr lvl="1"/>
            <a:r>
              <a:rPr lang="en-US" dirty="0" smtClean="0"/>
              <a:t>Memory access efficiency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Matrix Reordering (Coloring)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197430"/>
            <a:ext cx="9948672" cy="4578762"/>
          </a:xfrm>
        </p:spPr>
        <p:txBody>
          <a:bodyPr/>
          <a:lstStyle/>
          <a:p>
            <a:r>
              <a:rPr lang="en-US" dirty="0" smtClean="0"/>
              <a:t>SYMGS - order requirement</a:t>
            </a:r>
          </a:p>
          <a:p>
            <a:pPr lvl="1"/>
            <a:r>
              <a:rPr lang="en-US" dirty="0" smtClean="0"/>
              <a:t>Previous rows must </a:t>
            </a:r>
            <a:r>
              <a:rPr lang="en-US" dirty="0" smtClean="0"/>
              <a:t>have new value</a:t>
            </a:r>
          </a:p>
          <a:p>
            <a:pPr lvl="1"/>
            <a:r>
              <a:rPr lang="en-US" dirty="0" smtClean="0"/>
              <a:t>reorder by color (independent rows)</a:t>
            </a:r>
          </a:p>
          <a:p>
            <a:pPr lvl="1"/>
            <a:r>
              <a:rPr lang="en-US" dirty="0" smtClean="0"/>
              <a:t>2D example: 5-point stencil -&gt; red-black </a:t>
            </a:r>
          </a:p>
          <a:p>
            <a:pPr lvl="1"/>
            <a:r>
              <a:rPr lang="en-US" dirty="0" smtClean="0"/>
              <a:t>3D 27-point stencil = 8 colors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4923" y="4379843"/>
            <a:ext cx="3354605" cy="12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9" y="4379843"/>
            <a:ext cx="3045764" cy="1225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78" y="1001538"/>
            <a:ext cx="4039383" cy="460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Matrix Reordering (coloring)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197430"/>
            <a:ext cx="9948672" cy="4578762"/>
          </a:xfrm>
        </p:spPr>
        <p:txBody>
          <a:bodyPr/>
          <a:lstStyle/>
          <a:p>
            <a:r>
              <a:rPr lang="en-US" dirty="0" smtClean="0"/>
              <a:t>Coloring to extract parallelism</a:t>
            </a:r>
          </a:p>
          <a:p>
            <a:r>
              <a:rPr lang="en-US" dirty="0" smtClean="0"/>
              <a:t>Assignment of “color” (integer) to vertices (rows), with no two adjacent vertices the same color</a:t>
            </a:r>
          </a:p>
          <a:p>
            <a:r>
              <a:rPr lang="en-US" dirty="0" smtClean="0"/>
              <a:t>“Efficient Graph Matching and Coloring on the GPU” – (Jon Cohen)</a:t>
            </a:r>
          </a:p>
          <a:p>
            <a:pPr lvl="1"/>
            <a:r>
              <a:rPr lang="en-US" dirty="0" err="1" smtClean="0"/>
              <a:t>Luby</a:t>
            </a:r>
            <a:r>
              <a:rPr lang="en-US" dirty="0" smtClean="0"/>
              <a:t> / Jones-</a:t>
            </a:r>
            <a:r>
              <a:rPr lang="en-US" dirty="0" err="1" smtClean="0"/>
              <a:t>Plassman</a:t>
            </a:r>
            <a:r>
              <a:rPr lang="en-US" dirty="0" smtClean="0"/>
              <a:t> based algorithm</a:t>
            </a:r>
          </a:p>
          <a:p>
            <a:pPr lvl="1"/>
            <a:r>
              <a:rPr lang="en-US" dirty="0" smtClean="0"/>
              <a:t>Compare hash of row index with neighbors</a:t>
            </a:r>
          </a:p>
          <a:p>
            <a:pPr lvl="1"/>
            <a:r>
              <a:rPr lang="en-US" dirty="0" smtClean="0"/>
              <a:t>Assign color if local </a:t>
            </a:r>
            <a:r>
              <a:rPr lang="en-US" dirty="0" err="1" smtClean="0"/>
              <a:t>extrema</a:t>
            </a:r>
            <a:endParaRPr lang="en-US" dirty="0" smtClean="0"/>
          </a:p>
          <a:p>
            <a:pPr lvl="1"/>
            <a:r>
              <a:rPr lang="en-US" dirty="0" smtClean="0"/>
              <a:t>Optional: recolor to reduce # of colors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8858" y="3367263"/>
            <a:ext cx="4189998" cy="153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1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More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 Computation with neighbor communication</a:t>
            </a:r>
          </a:p>
          <a:p>
            <a:r>
              <a:rPr lang="en-US" dirty="0" smtClean="0"/>
              <a:t>Overlap 1/3 </a:t>
            </a:r>
            <a:r>
              <a:rPr lang="en-US" dirty="0" err="1" smtClean="0"/>
              <a:t>MPI_Allreduce</a:t>
            </a:r>
            <a:r>
              <a:rPr lang="en-US" dirty="0" smtClean="0"/>
              <a:t> with Computation</a:t>
            </a:r>
          </a:p>
          <a:p>
            <a:r>
              <a:rPr lang="en-US" dirty="0" smtClean="0"/>
              <a:t>__</a:t>
            </a:r>
            <a:r>
              <a:rPr lang="en-US" dirty="0"/>
              <a:t>LDG loads for irregular </a:t>
            </a:r>
            <a:r>
              <a:rPr lang="en-US" dirty="0" smtClean="0"/>
              <a:t>access patterns (SPMV </a:t>
            </a:r>
            <a:r>
              <a:rPr lang="en-US" dirty="0"/>
              <a:t>+ SYMGS)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113373"/>
            <a:ext cx="9948672" cy="3908048"/>
          </a:xfrm>
        </p:spPr>
        <p:txBody>
          <a:bodyPr/>
          <a:lstStyle/>
          <a:p>
            <a:r>
              <a:rPr lang="en-US" dirty="0" smtClean="0"/>
              <a:t>SPMV Overlap Computation with communications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Gather to GPU </a:t>
            </a:r>
            <a:r>
              <a:rPr lang="en-US" dirty="0" err="1" smtClean="0">
                <a:solidFill>
                  <a:srgbClr val="FFC000"/>
                </a:solidFill>
              </a:rPr>
              <a:t>send_buffer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Copy </a:t>
            </a:r>
            <a:r>
              <a:rPr lang="en-US" dirty="0" err="1">
                <a:solidFill>
                  <a:srgbClr val="FFFFFF"/>
                </a:solidFill>
              </a:rPr>
              <a:t>send_buffer</a:t>
            </a:r>
            <a:r>
              <a:rPr lang="en-US" dirty="0">
                <a:solidFill>
                  <a:srgbClr val="FFFFFF"/>
                </a:solidFill>
              </a:rPr>
              <a:t> to </a:t>
            </a:r>
            <a:r>
              <a:rPr lang="en-US" dirty="0" smtClean="0">
                <a:solidFill>
                  <a:srgbClr val="FFFFFF"/>
                </a:solidFill>
              </a:rPr>
              <a:t>CPU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00B0F0"/>
                </a:solidFill>
              </a:rPr>
              <a:t>MPI_send</a:t>
            </a:r>
            <a:r>
              <a:rPr lang="en-US" dirty="0" smtClean="0">
                <a:solidFill>
                  <a:srgbClr val="00B0F0"/>
                </a:solidFill>
              </a:rPr>
              <a:t> / </a:t>
            </a:r>
            <a:r>
              <a:rPr lang="en-US" dirty="0" err="1" smtClean="0">
                <a:solidFill>
                  <a:srgbClr val="00B0F0"/>
                </a:solidFill>
              </a:rPr>
              <a:t>MPI_recv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Copy </a:t>
            </a:r>
            <a:r>
              <a:rPr lang="en-US" dirty="0" err="1" smtClean="0">
                <a:solidFill>
                  <a:srgbClr val="FF0000"/>
                </a:solidFill>
              </a:rPr>
              <a:t>recv_buffer</a:t>
            </a:r>
            <a:r>
              <a:rPr lang="en-US" dirty="0" smtClean="0">
                <a:solidFill>
                  <a:srgbClr val="FF0000"/>
                </a:solidFill>
              </a:rPr>
              <a:t> to GPU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2"/>
                </a:solidFill>
              </a:rPr>
              <a:t>Launch SPMV </a:t>
            </a:r>
            <a:r>
              <a:rPr lang="en-US" dirty="0" smtClean="0">
                <a:solidFill>
                  <a:schemeClr val="tx2"/>
                </a:solidFill>
              </a:rPr>
              <a:t>Kernel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293769" y="2957512"/>
            <a:ext cx="2057400" cy="1957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9358312" y="3850480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6443662" y="3836193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16200000">
            <a:off x="7829552" y="5197077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16200000">
            <a:off x="7829551" y="2389582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800000">
            <a:off x="9340248" y="5022560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1800000">
            <a:off x="6521832" y="2578892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8100000">
            <a:off x="6548459" y="5087885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8100000">
            <a:off x="9256264" y="2484487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252" y="4286497"/>
            <a:ext cx="3313410" cy="27503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50216" y="4284712"/>
            <a:ext cx="214312" cy="27503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57420" y="4822548"/>
            <a:ext cx="535782" cy="27503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23083" y="4286497"/>
            <a:ext cx="207169" cy="2750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750216" y="5237905"/>
            <a:ext cx="401478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38316" y="5339953"/>
            <a:ext cx="694485" cy="3416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Time</a:t>
            </a:r>
            <a:endParaRPr lang="en-US" dirty="0" smtClean="0"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5949" y="4249520"/>
            <a:ext cx="617477" cy="8402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GPU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CPU</a:t>
            </a:r>
            <a:endParaRPr lang="en-US" dirty="0" smtClean="0">
              <a:latin typeface="Trebuchet MS" panose="020B0603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64526" y="4284711"/>
            <a:ext cx="207169" cy="27503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113373"/>
            <a:ext cx="9948672" cy="3908048"/>
          </a:xfrm>
        </p:spPr>
        <p:txBody>
          <a:bodyPr/>
          <a:lstStyle/>
          <a:p>
            <a:r>
              <a:rPr lang="en-US" dirty="0" smtClean="0"/>
              <a:t>SPMV Overlap Computation with communications</a:t>
            </a:r>
          </a:p>
          <a:p>
            <a:r>
              <a:rPr lang="en-US" dirty="0">
                <a:solidFill>
                  <a:srgbClr val="FFC000"/>
                </a:solidFill>
              </a:rPr>
              <a:t>Gather to GPU </a:t>
            </a:r>
            <a:r>
              <a:rPr lang="en-US" dirty="0" err="1">
                <a:solidFill>
                  <a:srgbClr val="FFC000"/>
                </a:solidFill>
              </a:rPr>
              <a:t>send_buffer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Copy </a:t>
            </a:r>
            <a:r>
              <a:rPr lang="en-US" dirty="0" err="1">
                <a:solidFill>
                  <a:srgbClr val="FFFFFF"/>
                </a:solidFill>
              </a:rPr>
              <a:t>send_buffer</a:t>
            </a:r>
            <a:r>
              <a:rPr lang="en-US" dirty="0">
                <a:solidFill>
                  <a:srgbClr val="FFFFFF"/>
                </a:solidFill>
              </a:rPr>
              <a:t> to </a:t>
            </a:r>
            <a:r>
              <a:rPr lang="en-US" dirty="0" smtClean="0">
                <a:solidFill>
                  <a:srgbClr val="FFFFFF"/>
                </a:solidFill>
              </a:rPr>
              <a:t>CPU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Launch SPMV interior Kernel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B0F0"/>
                </a:solidFill>
              </a:rPr>
              <a:t>MPI_send</a:t>
            </a:r>
            <a:r>
              <a:rPr lang="en-US" dirty="0">
                <a:solidFill>
                  <a:srgbClr val="00B0F0"/>
                </a:solidFill>
              </a:rPr>
              <a:t> / </a:t>
            </a:r>
            <a:r>
              <a:rPr lang="en-US" dirty="0" err="1">
                <a:solidFill>
                  <a:srgbClr val="00B0F0"/>
                </a:solidFill>
              </a:rPr>
              <a:t>MPI_recv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Copy </a:t>
            </a:r>
            <a:r>
              <a:rPr lang="en-US" dirty="0" err="1">
                <a:solidFill>
                  <a:srgbClr val="FF0000"/>
                </a:solidFill>
              </a:rPr>
              <a:t>recv_buffer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dirty="0" smtClean="0">
                <a:solidFill>
                  <a:srgbClr val="FF0000"/>
                </a:solidFill>
              </a:rPr>
              <a:t>GPU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3399"/>
                </a:solidFill>
              </a:rPr>
              <a:t>Launch SPMV boundary Kernel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293769" y="2957512"/>
            <a:ext cx="2057400" cy="195738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58062" y="3028950"/>
            <a:ext cx="1921669" cy="180022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9358312" y="3850480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6443662" y="3836193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16200000">
            <a:off x="7829552" y="5197077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16200000">
            <a:off x="7829551" y="2389582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800000">
            <a:off x="9340248" y="5022560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1800000">
            <a:off x="6521832" y="2578892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8100000">
            <a:off x="6548459" y="5087885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8100000">
            <a:off x="9256264" y="2484487"/>
            <a:ext cx="850107" cy="28575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64528" y="4279105"/>
            <a:ext cx="3136107" cy="27503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50216" y="4284712"/>
            <a:ext cx="214312" cy="27503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0635" y="4279104"/>
            <a:ext cx="214312" cy="275035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57420" y="4822548"/>
            <a:ext cx="535782" cy="27503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85067" y="4547513"/>
            <a:ext cx="207169" cy="27503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750216" y="5237905"/>
            <a:ext cx="401478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38316" y="5339953"/>
            <a:ext cx="694485" cy="3416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Time</a:t>
            </a:r>
            <a:endParaRPr lang="en-US" dirty="0" smtClean="0"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5949" y="4249520"/>
            <a:ext cx="1617751" cy="8402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GPU Stream 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GPU Stream B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CPU</a:t>
            </a:r>
            <a:endParaRPr lang="en-US" dirty="0" smtClean="0">
              <a:latin typeface="Trebuchet MS" panose="020B0603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64527" y="4561284"/>
            <a:ext cx="207169" cy="27503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/>
              <a:t>RESULTS – Single GPU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8" y="1149416"/>
            <a:ext cx="4546578" cy="4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8" y="1658132"/>
            <a:ext cx="5835710" cy="350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/>
              <a:t>RESULTS – SINGLE GPU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44" y="1129771"/>
            <a:ext cx="7120679" cy="46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4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 smtClean="0"/>
          </a:p>
          <a:p>
            <a:r>
              <a:rPr lang="en-US" dirty="0" smtClean="0"/>
              <a:t>CUDA Implementation</a:t>
            </a:r>
            <a:endParaRPr lang="en-US" dirty="0" smtClean="0"/>
          </a:p>
          <a:p>
            <a:r>
              <a:rPr lang="en-US" dirty="0" smtClean="0"/>
              <a:t>Optimization</a:t>
            </a:r>
          </a:p>
          <a:p>
            <a:r>
              <a:rPr lang="en-US" dirty="0" smtClean="0"/>
              <a:t>Performance Results</a:t>
            </a:r>
          </a:p>
          <a:p>
            <a:pPr lvl="1"/>
            <a:r>
              <a:rPr lang="en-US" dirty="0" smtClean="0"/>
              <a:t>Single GPU</a:t>
            </a:r>
          </a:p>
          <a:p>
            <a:pPr lvl="1"/>
            <a:r>
              <a:rPr lang="en-US" dirty="0" smtClean="0"/>
              <a:t>GPU Supercomputers</a:t>
            </a:r>
          </a:p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High Performance Conjugate Gradient Benchmark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/>
              <a:t>RESULTS – SINGLE GPU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05" y="1120461"/>
            <a:ext cx="7153444" cy="46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8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/>
              <a:t>RESULTS – SINGLE GPU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51" y="1368836"/>
            <a:ext cx="7639979" cy="44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/>
              <a:t>RESULTS – GPU SUPERCOMPUTERS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Titan @ ORNL</a:t>
            </a:r>
          </a:p>
          <a:p>
            <a:pPr lvl="1"/>
            <a:r>
              <a:rPr lang="en-US" dirty="0" smtClean="0"/>
              <a:t>Cray XK7, 18688 Nodes</a:t>
            </a:r>
          </a:p>
          <a:p>
            <a:pPr lvl="1"/>
            <a:r>
              <a:rPr lang="en-US" dirty="0" smtClean="0"/>
              <a:t>16-core AMD </a:t>
            </a:r>
            <a:r>
              <a:rPr lang="en-US" dirty="0" err="1" smtClean="0"/>
              <a:t>Interlagos</a:t>
            </a:r>
            <a:r>
              <a:rPr lang="en-US" dirty="0" smtClean="0"/>
              <a:t> + K20X</a:t>
            </a:r>
          </a:p>
          <a:p>
            <a:pPr lvl="1"/>
            <a:r>
              <a:rPr lang="en-US" dirty="0" smtClean="0"/>
              <a:t>Gemini Network - 3D Torus Topology</a:t>
            </a:r>
            <a:endParaRPr lang="en-US" dirty="0"/>
          </a:p>
          <a:p>
            <a:r>
              <a:rPr lang="en-US" dirty="0" smtClean="0"/>
              <a:t>Piz </a:t>
            </a:r>
            <a:r>
              <a:rPr lang="en-US" dirty="0" err="1" smtClean="0"/>
              <a:t>Daint</a:t>
            </a:r>
            <a:r>
              <a:rPr lang="en-US" dirty="0" smtClean="0"/>
              <a:t> @ CSCS</a:t>
            </a:r>
          </a:p>
          <a:p>
            <a:pPr lvl="1"/>
            <a:r>
              <a:rPr lang="en-US" dirty="0" smtClean="0"/>
              <a:t>Cray XC30, 5272 Nodes</a:t>
            </a:r>
          </a:p>
          <a:p>
            <a:pPr lvl="1"/>
            <a:r>
              <a:rPr lang="en-US" dirty="0" smtClean="0"/>
              <a:t>8-core Xeon E5 + K20X</a:t>
            </a:r>
          </a:p>
          <a:p>
            <a:pPr lvl="1"/>
            <a:r>
              <a:rPr lang="en-US" dirty="0" smtClean="0"/>
              <a:t>Aries Network – Dragonfly Topology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760883"/>
            <a:ext cx="345440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61" y="3919898"/>
            <a:ext cx="3286540" cy="18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RESULTS – GPU SUPERCOMPUTERS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7431" y="1449580"/>
            <a:ext cx="9948672" cy="3908048"/>
          </a:xfrm>
        </p:spPr>
        <p:txBody>
          <a:bodyPr/>
          <a:lstStyle/>
          <a:p>
            <a:r>
              <a:rPr lang="en-US" dirty="0" smtClean="0"/>
              <a:t>1 GPU = </a:t>
            </a:r>
            <a:r>
              <a:rPr lang="en-US" dirty="0" smtClean="0"/>
              <a:t>20.8 </a:t>
            </a:r>
            <a:r>
              <a:rPr lang="en-US" dirty="0" smtClean="0"/>
              <a:t>GFLOPS (ECC 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~7% iteration overhead at scale</a:t>
            </a:r>
            <a:endParaRPr lang="en-US" dirty="0" smtClean="0"/>
          </a:p>
          <a:p>
            <a:r>
              <a:rPr lang="en-US" dirty="0" smtClean="0"/>
              <a:t>Titan @ ORNL</a:t>
            </a:r>
          </a:p>
          <a:p>
            <a:pPr lvl="1"/>
            <a:r>
              <a:rPr lang="en-US" dirty="0" smtClean="0"/>
              <a:t>322 TFLOPS (18648 K20X)</a:t>
            </a:r>
          </a:p>
          <a:p>
            <a:pPr lvl="1"/>
            <a:r>
              <a:rPr lang="en-US" dirty="0" smtClean="0"/>
              <a:t>89% efficiency (</a:t>
            </a:r>
            <a:r>
              <a:rPr lang="en-US" dirty="0" smtClean="0"/>
              <a:t>17.3 </a:t>
            </a:r>
            <a:r>
              <a:rPr lang="en-US" dirty="0" smtClean="0"/>
              <a:t>GF per GPU)</a:t>
            </a:r>
          </a:p>
          <a:p>
            <a:r>
              <a:rPr lang="en-US" dirty="0" smtClean="0"/>
              <a:t>Piz </a:t>
            </a:r>
            <a:r>
              <a:rPr lang="en-US" dirty="0" err="1" smtClean="0"/>
              <a:t>Daint</a:t>
            </a:r>
            <a:r>
              <a:rPr lang="en-US" dirty="0" smtClean="0"/>
              <a:t> @ CSCS</a:t>
            </a:r>
          </a:p>
          <a:p>
            <a:pPr lvl="1"/>
            <a:r>
              <a:rPr lang="en-US" dirty="0" smtClean="0"/>
              <a:t>97 TFLOPS (5265 K20X) </a:t>
            </a:r>
          </a:p>
          <a:p>
            <a:pPr lvl="1"/>
            <a:r>
              <a:rPr lang="en-US" dirty="0" smtClean="0"/>
              <a:t>97% efficiency (</a:t>
            </a:r>
            <a:r>
              <a:rPr lang="en-US" dirty="0" smtClean="0"/>
              <a:t>19.0 </a:t>
            </a:r>
            <a:r>
              <a:rPr lang="en-US" dirty="0" smtClean="0"/>
              <a:t>GF per GPU)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21" y="1875131"/>
            <a:ext cx="495659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Results – GPU SUPERCOMPUTERS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DDOT (-10%) </a:t>
            </a:r>
          </a:p>
          <a:p>
            <a:pPr lvl="1"/>
            <a:r>
              <a:rPr lang="en-US" dirty="0" err="1" smtClean="0"/>
              <a:t>MPI_Allreduce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Scales as Log(#nodes)</a:t>
            </a:r>
          </a:p>
          <a:p>
            <a:r>
              <a:rPr lang="en-US" dirty="0" smtClean="0"/>
              <a:t>MG (-2%) </a:t>
            </a:r>
          </a:p>
          <a:p>
            <a:pPr lvl="1"/>
            <a:r>
              <a:rPr lang="en-US" dirty="0" smtClean="0"/>
              <a:t>Exchange Halo (neighbor) </a:t>
            </a:r>
          </a:p>
          <a:p>
            <a:r>
              <a:rPr lang="en-US" dirty="0" smtClean="0"/>
              <a:t>SPMV (-0%)</a:t>
            </a:r>
          </a:p>
          <a:p>
            <a:pPr lvl="1"/>
            <a:r>
              <a:rPr lang="en-US" dirty="0" smtClean="0"/>
              <a:t>Overlapped w/Compute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44" y="1656330"/>
            <a:ext cx="5468255" cy="408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6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Reproducibility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192002"/>
            <a:ext cx="10018444" cy="3908048"/>
          </a:xfrm>
        </p:spPr>
        <p:txBody>
          <a:bodyPr/>
          <a:lstStyle/>
          <a:p>
            <a:r>
              <a:rPr lang="en-US" dirty="0" smtClean="0"/>
              <a:t>Residual </a:t>
            </a:r>
            <a:r>
              <a:rPr lang="en-US" dirty="0"/>
              <a:t>V</a:t>
            </a:r>
            <a:r>
              <a:rPr lang="en-US" dirty="0" smtClean="0"/>
              <a:t>ariance (reported in output file)</a:t>
            </a:r>
          </a:p>
          <a:p>
            <a:pPr lvl="1"/>
            <a:r>
              <a:rPr lang="en-US" dirty="0" smtClean="0"/>
              <a:t>zero </a:t>
            </a:r>
            <a:r>
              <a:rPr lang="en-US" dirty="0"/>
              <a:t>=</a:t>
            </a:r>
            <a:r>
              <a:rPr lang="en-US" dirty="0" smtClean="0"/>
              <a:t> deterministic order of floating point operations</a:t>
            </a:r>
          </a:p>
          <a:p>
            <a:r>
              <a:rPr lang="en-US" dirty="0" smtClean="0"/>
              <a:t>GPU Supercomputers bitwise reproducible up to full scale</a:t>
            </a:r>
          </a:p>
          <a:p>
            <a:pPr lvl="1"/>
            <a:r>
              <a:rPr lang="en-US" dirty="0" smtClean="0"/>
              <a:t> except with network hardware-acceleration enabled on Cray XC30</a:t>
            </a:r>
          </a:p>
          <a:p>
            <a:r>
              <a:rPr lang="en-US" dirty="0" smtClean="0"/>
              <a:t>Parallel </a:t>
            </a:r>
            <a:r>
              <a:rPr lang="en-US" dirty="0"/>
              <a:t>Dot </a:t>
            </a:r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Local GPU routines bitwise reproducible</a:t>
            </a:r>
          </a:p>
          <a:p>
            <a:pPr lvl="1"/>
            <a:r>
              <a:rPr lang="en-US" dirty="0" smtClean="0"/>
              <a:t>MPI_Allreduce() </a:t>
            </a:r>
          </a:p>
          <a:p>
            <a:pPr lvl="2"/>
            <a:r>
              <a:rPr lang="en-US" dirty="0" smtClean="0"/>
              <a:t>reproducible with default MPI implementation</a:t>
            </a:r>
          </a:p>
          <a:p>
            <a:pPr lvl="2"/>
            <a:r>
              <a:rPr lang="en-US" dirty="0" smtClean="0"/>
              <a:t>Non-reproducible with network offload (hardware atomics)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03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Reproducibility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192002"/>
            <a:ext cx="10018444" cy="3908048"/>
          </a:xfrm>
        </p:spPr>
        <p:txBody>
          <a:bodyPr/>
          <a:lstStyle/>
          <a:p>
            <a:r>
              <a:rPr lang="en-US" dirty="0" smtClean="0"/>
              <a:t>CRAY XC30 MPI_Allreduce()</a:t>
            </a:r>
          </a:p>
          <a:p>
            <a:pPr lvl="1"/>
            <a:r>
              <a:rPr lang="en-US" dirty="0" smtClean="0"/>
              <a:t>Default </a:t>
            </a:r>
            <a:r>
              <a:rPr lang="en-US" dirty="0" smtClean="0">
                <a:sym typeface="Wingdings" panose="05000000000000000000" pitchFamily="2" charset="2"/>
              </a:rPr>
              <a:t> reproducible results but lower performance</a:t>
            </a:r>
            <a:endParaRPr lang="en-US" dirty="0" smtClean="0"/>
          </a:p>
          <a:p>
            <a:pPr lvl="2"/>
            <a:r>
              <a:rPr lang="en-US" dirty="0" smtClean="0"/>
              <a:t>Min MPI_Allreduce time: 0.0296645</a:t>
            </a:r>
            <a:br>
              <a:rPr lang="en-US" dirty="0" smtClean="0"/>
            </a:br>
            <a:r>
              <a:rPr lang="en-US" dirty="0" smtClean="0"/>
              <a:t>Max MPI_Allreduce time: 0.153267</a:t>
            </a:r>
            <a:br>
              <a:rPr lang="en-US" dirty="0" smtClean="0"/>
            </a:br>
            <a:r>
              <a:rPr lang="en-US" dirty="0" err="1" smtClean="0"/>
              <a:t>Avg</a:t>
            </a:r>
            <a:r>
              <a:rPr lang="en-US" dirty="0" smtClean="0"/>
              <a:t> MPI_Allreduce time: 0.0916832</a:t>
            </a:r>
          </a:p>
          <a:p>
            <a:pPr lvl="1"/>
            <a:r>
              <a:rPr lang="en-US" dirty="0" smtClean="0"/>
              <a:t>MPICH_USE_DMAPP_COL=1</a:t>
            </a:r>
            <a:endParaRPr lang="en-US" dirty="0"/>
          </a:p>
          <a:p>
            <a:pPr lvl="2"/>
            <a:r>
              <a:rPr lang="en-US" dirty="0"/>
              <a:t>Min DDOT MPI_Allreduce time: 0.0379143</a:t>
            </a:r>
            <a:br>
              <a:rPr lang="en-US" dirty="0"/>
            </a:br>
            <a:r>
              <a:rPr lang="en-US" dirty="0"/>
              <a:t>Max DDOT MPI_Allreduce time: 0.0379143</a:t>
            </a:r>
            <a:br>
              <a:rPr lang="en-US" dirty="0"/>
            </a:br>
            <a:r>
              <a:rPr lang="en-US" dirty="0" err="1"/>
              <a:t>Avg</a:t>
            </a:r>
            <a:r>
              <a:rPr lang="en-US" dirty="0"/>
              <a:t> DDOT MPI_Allreduce time: </a:t>
            </a:r>
            <a:r>
              <a:rPr lang="en-US" dirty="0" smtClean="0"/>
              <a:t>0.0379143</a:t>
            </a:r>
          </a:p>
          <a:p>
            <a:pPr lvl="2"/>
            <a:r>
              <a:rPr lang="en-US" dirty="0" smtClean="0"/>
              <a:t>Residuals:</a:t>
            </a:r>
            <a:br>
              <a:rPr lang="en-US" dirty="0" smtClean="0"/>
            </a:br>
            <a:r>
              <a:rPr lang="en-US" dirty="0" smtClean="0"/>
              <a:t>		4.250796408610</a:t>
            </a:r>
            <a:r>
              <a:rPr lang="en-US" dirty="0" smtClean="0">
                <a:solidFill>
                  <a:srgbClr val="FF0000"/>
                </a:solidFill>
              </a:rPr>
              <a:t>55</a:t>
            </a:r>
            <a:r>
              <a:rPr lang="en-US" dirty="0" smtClean="0"/>
              <a:t>e-08</a:t>
            </a:r>
            <a:br>
              <a:rPr lang="en-US" dirty="0" smtClean="0"/>
            </a:br>
            <a:r>
              <a:rPr lang="en-US" dirty="0" smtClean="0"/>
              <a:t>		4.250796408610</a:t>
            </a:r>
            <a:r>
              <a:rPr lang="en-US" dirty="0" smtClean="0">
                <a:solidFill>
                  <a:srgbClr val="FF0000"/>
                </a:solidFill>
              </a:rPr>
              <a:t>32</a:t>
            </a:r>
            <a:r>
              <a:rPr lang="en-US" dirty="0" smtClean="0"/>
              <a:t>e-08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4.250796408610</a:t>
            </a:r>
            <a:r>
              <a:rPr lang="en-US" dirty="0" smtClean="0">
                <a:solidFill>
                  <a:srgbClr val="FF0000"/>
                </a:solidFill>
              </a:rPr>
              <a:t>79</a:t>
            </a:r>
            <a:r>
              <a:rPr lang="en-US" dirty="0" smtClean="0"/>
              <a:t>e-08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4.250796408610</a:t>
            </a:r>
            <a:r>
              <a:rPr lang="en-US" dirty="0" smtClean="0">
                <a:solidFill>
                  <a:srgbClr val="FF0000"/>
                </a:solidFill>
              </a:rPr>
              <a:t>54</a:t>
            </a:r>
            <a:r>
              <a:rPr lang="en-US" dirty="0" smtClean="0"/>
              <a:t>e-08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Supercomputer Comparison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" y="2350394"/>
            <a:ext cx="10775291" cy="251920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Power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Piz </a:t>
            </a:r>
            <a:r>
              <a:rPr lang="en-US" dirty="0" err="1" smtClean="0"/>
              <a:t>Daint</a:t>
            </a:r>
            <a:r>
              <a:rPr lang="en-US" dirty="0" smtClean="0"/>
              <a:t> (5208 K20X)</a:t>
            </a:r>
          </a:p>
          <a:p>
            <a:pPr lvl="1"/>
            <a:r>
              <a:rPr lang="en-US" dirty="0" smtClean="0"/>
              <a:t>99 TF / 1232 </a:t>
            </a:r>
            <a:r>
              <a:rPr lang="en-US" dirty="0"/>
              <a:t>k</a:t>
            </a:r>
            <a:r>
              <a:rPr lang="en-US" dirty="0" smtClean="0"/>
              <a:t>W </a:t>
            </a:r>
          </a:p>
          <a:p>
            <a:pPr lvl="1"/>
            <a:r>
              <a:rPr lang="en-US" dirty="0" smtClean="0"/>
              <a:t>0.080 GF/W</a:t>
            </a:r>
          </a:p>
          <a:p>
            <a:r>
              <a:rPr lang="en-US" dirty="0" smtClean="0"/>
              <a:t>GK20A (</a:t>
            </a:r>
            <a:r>
              <a:rPr lang="en-US" dirty="0" err="1" smtClean="0"/>
              <a:t>Jetson</a:t>
            </a:r>
            <a:r>
              <a:rPr lang="en-US" dirty="0" smtClean="0"/>
              <a:t> TK1)</a:t>
            </a:r>
          </a:p>
          <a:p>
            <a:pPr lvl="1"/>
            <a:r>
              <a:rPr lang="en-US" dirty="0" smtClean="0"/>
              <a:t>1.4 GF / 8.3 Watts</a:t>
            </a:r>
          </a:p>
          <a:p>
            <a:pPr lvl="1"/>
            <a:r>
              <a:rPr lang="en-US" dirty="0" smtClean="0"/>
              <a:t>0.168 GF/W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08" y="1723667"/>
            <a:ext cx="5199553" cy="33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23" y="1271769"/>
            <a:ext cx="9948672" cy="3908048"/>
          </a:xfrm>
        </p:spPr>
        <p:txBody>
          <a:bodyPr/>
          <a:lstStyle/>
          <a:p>
            <a:r>
              <a:rPr lang="en-US" dirty="0" smtClean="0"/>
              <a:t>GPUs proven effective for HPL, especially for power efficiency</a:t>
            </a:r>
          </a:p>
          <a:p>
            <a:pPr lvl="1"/>
            <a:r>
              <a:rPr lang="en-US" dirty="0" smtClean="0"/>
              <a:t>High flop rate</a:t>
            </a:r>
          </a:p>
          <a:p>
            <a:r>
              <a:rPr lang="en-US" dirty="0" smtClean="0"/>
              <a:t>GPUs also very effective for HPCG</a:t>
            </a:r>
          </a:p>
          <a:p>
            <a:pPr lvl="1"/>
            <a:r>
              <a:rPr lang="en-US" dirty="0" smtClean="0"/>
              <a:t>High memory bandwidth</a:t>
            </a:r>
          </a:p>
          <a:p>
            <a:pPr lvl="1"/>
            <a:r>
              <a:rPr lang="en-US" dirty="0" smtClean="0"/>
              <a:t>Stacked memory will give a huge boost</a:t>
            </a:r>
          </a:p>
          <a:p>
            <a:r>
              <a:rPr lang="en-US" dirty="0" smtClean="0"/>
              <a:t>Future </a:t>
            </a:r>
            <a:r>
              <a:rPr lang="en-US" dirty="0" smtClean="0"/>
              <a:t>work will add CPU + GPU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Why HPCG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Supercomputer </a:t>
            </a:r>
            <a:r>
              <a:rPr lang="en-US" dirty="0"/>
              <a:t>Ranking / Evaluation</a:t>
            </a:r>
          </a:p>
          <a:p>
            <a:r>
              <a:rPr lang="en-US" dirty="0"/>
              <a:t>Dense Linear Algebra  (Ax = b)</a:t>
            </a:r>
          </a:p>
          <a:p>
            <a:r>
              <a:rPr lang="en-US" dirty="0"/>
              <a:t>Compute intensive</a:t>
            </a:r>
          </a:p>
          <a:p>
            <a:pPr lvl="1"/>
            <a:r>
              <a:rPr lang="en-US" dirty="0"/>
              <a:t>DGEMM (Matrix-Matrix </a:t>
            </a:r>
            <a:r>
              <a:rPr lang="en-US" dirty="0" smtClean="0"/>
              <a:t>Multiply)</a:t>
            </a:r>
            <a:endParaRPr lang="en-US" dirty="0"/>
          </a:p>
          <a:p>
            <a:pPr lvl="1"/>
            <a:r>
              <a:rPr lang="en-US" dirty="0"/>
              <a:t>O(N3)FLOPS / O(N2) Data</a:t>
            </a:r>
          </a:p>
          <a:p>
            <a:pPr lvl="1"/>
            <a:r>
              <a:rPr lang="en-US" dirty="0"/>
              <a:t>10-100 Flop/Byte </a:t>
            </a:r>
          </a:p>
          <a:p>
            <a:r>
              <a:rPr lang="en-US" dirty="0"/>
              <a:t>Workload does not correlate with many modern applications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HPL (</a:t>
            </a:r>
            <a:r>
              <a:rPr lang="en-US" dirty="0" err="1"/>
              <a:t>Linpack</a:t>
            </a:r>
            <a:r>
              <a:rPr lang="en-US" dirty="0"/>
              <a:t>) Top500 benchmark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8318" y="2299502"/>
            <a:ext cx="4074273" cy="249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30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143727"/>
            <a:ext cx="9976104" cy="1027974"/>
          </a:xfrm>
        </p:spPr>
        <p:txBody>
          <a:bodyPr/>
          <a:lstStyle/>
          <a:p>
            <a:r>
              <a:rPr lang="en-US" dirty="0" smtClean="0"/>
              <a:t>Acknowledgments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Oak Ridge Leadership Computing Facility (ORNL)</a:t>
            </a:r>
          </a:p>
          <a:p>
            <a:pPr lvl="1"/>
            <a:r>
              <a:rPr lang="en-US" dirty="0"/>
              <a:t>Buddy </a:t>
            </a:r>
            <a:r>
              <a:rPr lang="en-US" dirty="0" smtClean="0"/>
              <a:t>Bland</a:t>
            </a:r>
            <a:r>
              <a:rPr lang="en-US" dirty="0"/>
              <a:t>, Jack Wells and Don </a:t>
            </a:r>
            <a:r>
              <a:rPr lang="en-US" dirty="0" smtClean="0"/>
              <a:t>Maxwell</a:t>
            </a:r>
          </a:p>
          <a:p>
            <a:r>
              <a:rPr lang="en-US" dirty="0" smtClean="0"/>
              <a:t>Swiss National Supercomputing Center (CSCS)</a:t>
            </a:r>
          </a:p>
          <a:p>
            <a:pPr lvl="1"/>
            <a:r>
              <a:rPr lang="en-US" dirty="0"/>
              <a:t>Gilles </a:t>
            </a:r>
            <a:r>
              <a:rPr lang="en-US" dirty="0" err="1"/>
              <a:t>Fourestey</a:t>
            </a:r>
            <a:r>
              <a:rPr lang="en-US" dirty="0"/>
              <a:t> and </a:t>
            </a:r>
            <a:r>
              <a:rPr lang="en-US" dirty="0" smtClean="0"/>
              <a:t>Thomas </a:t>
            </a:r>
            <a:r>
              <a:rPr lang="en-US" dirty="0" err="1" smtClean="0"/>
              <a:t>Schulthess</a:t>
            </a:r>
            <a:endParaRPr lang="en-US" dirty="0" smtClean="0"/>
          </a:p>
          <a:p>
            <a:r>
              <a:rPr lang="en-US" dirty="0" smtClean="0"/>
              <a:t>NVIDIA</a:t>
            </a:r>
          </a:p>
          <a:p>
            <a:pPr lvl="1"/>
            <a:r>
              <a:rPr lang="en-US" dirty="0"/>
              <a:t>Lung </a:t>
            </a:r>
            <a:r>
              <a:rPr lang="en-US" dirty="0" err="1"/>
              <a:t>Scheng</a:t>
            </a:r>
            <a:r>
              <a:rPr lang="en-US" dirty="0"/>
              <a:t> Chien and Jonathan Cohen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Why HPCG?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72" y="3253409"/>
            <a:ext cx="4292882" cy="2415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62" y="1517736"/>
            <a:ext cx="3272185" cy="1775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47" y="1517736"/>
            <a:ext cx="2713081" cy="177028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26" y="3200091"/>
            <a:ext cx="2843341" cy="2497529"/>
          </a:xfr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16749" y="1360121"/>
            <a:ext cx="3970213" cy="438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2400" b="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03275" indent="-231775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2000" b="0">
                <a:solidFill>
                  <a:schemeClr val="bg2"/>
                </a:solidFill>
                <a:latin typeface="Trebuchet MS" pitchFamily="34" charset="0"/>
              </a:defRPr>
            </a:lvl2pPr>
            <a:lvl3pPr marL="1255713" indent="-166688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Blip>
                <a:blip r:embed="rId6"/>
              </a:buBlip>
              <a:defRPr sz="1800" b="0">
                <a:solidFill>
                  <a:schemeClr val="bg2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New Benchmark to Supplement HPL</a:t>
            </a:r>
          </a:p>
          <a:p>
            <a:r>
              <a:rPr lang="en-US" dirty="0" smtClean="0"/>
              <a:t>Common Computation Patterns not addressed by HPL</a:t>
            </a:r>
          </a:p>
          <a:p>
            <a:r>
              <a:rPr lang="en-US" dirty="0" smtClean="0"/>
              <a:t>Numerical </a:t>
            </a:r>
            <a:r>
              <a:rPr lang="en-US" dirty="0"/>
              <a:t>S</a:t>
            </a:r>
            <a:r>
              <a:rPr lang="en-US" dirty="0" smtClean="0"/>
              <a:t>olution of PDEs</a:t>
            </a:r>
          </a:p>
          <a:p>
            <a:r>
              <a:rPr lang="en-US" dirty="0" smtClean="0"/>
              <a:t>Memory Intensive</a:t>
            </a:r>
          </a:p>
          <a:p>
            <a:r>
              <a:rPr lang="en-US" dirty="0" smtClean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66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1519" y="1291564"/>
            <a:ext cx="9948672" cy="46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2400" b="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03275" indent="-231775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2000" b="0">
                <a:solidFill>
                  <a:schemeClr val="bg2"/>
                </a:solidFill>
                <a:latin typeface="Trebuchet MS" pitchFamily="34" charset="0"/>
              </a:defRPr>
            </a:lvl2pPr>
            <a:lvl3pPr marL="1255713" indent="-166688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Blip>
                <a:blip r:embed="rId2"/>
              </a:buBlip>
              <a:defRPr sz="1800" b="0">
                <a:solidFill>
                  <a:schemeClr val="bg2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Preconditioned Conjugate Gradient Algorithm</a:t>
            </a:r>
          </a:p>
          <a:p>
            <a:pPr lvl="1"/>
            <a:r>
              <a:rPr lang="en-US" dirty="0" smtClean="0"/>
              <a:t>Sparse Linear Algebra (Ax = b), Iterative solver</a:t>
            </a:r>
          </a:p>
          <a:p>
            <a:pPr lvl="1"/>
            <a:r>
              <a:rPr lang="en-US" dirty="0" smtClean="0"/>
              <a:t>Bandwidth Intensive: </a:t>
            </a:r>
            <a:r>
              <a:rPr lang="en-US" b="1" dirty="0" smtClean="0">
                <a:solidFill>
                  <a:schemeClr val="tx1"/>
                </a:solidFill>
              </a:rPr>
              <a:t>1/6 Flop/Byte</a:t>
            </a:r>
            <a:endParaRPr lang="en-US" dirty="0" smtClean="0"/>
          </a:p>
          <a:p>
            <a:r>
              <a:rPr lang="en-US" dirty="0" smtClean="0"/>
              <a:t>Simple Problem (</a:t>
            </a:r>
            <a:r>
              <a:rPr lang="en-US" dirty="0" err="1" smtClean="0"/>
              <a:t>sparsity</a:t>
            </a:r>
            <a:r>
              <a:rPr lang="en-US" dirty="0" smtClean="0"/>
              <a:t> pattern of Matrix A) </a:t>
            </a:r>
          </a:p>
          <a:p>
            <a:pPr lvl="1"/>
            <a:r>
              <a:rPr lang="en-US" dirty="0" smtClean="0"/>
              <a:t>Simplifies matrix generation/solution validation </a:t>
            </a:r>
          </a:p>
          <a:p>
            <a:pPr lvl="1"/>
            <a:r>
              <a:rPr lang="en-US" dirty="0" smtClean="0"/>
              <a:t>Regular 3D grid, 27-point stencil </a:t>
            </a:r>
          </a:p>
          <a:p>
            <a:pPr lvl="1"/>
            <a:r>
              <a:rPr lang="en-US" dirty="0" err="1" smtClean="0"/>
              <a:t>Nx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dirty="0" err="1"/>
              <a:t>Ny</a:t>
            </a:r>
            <a:r>
              <a:rPr lang="en-US" dirty="0"/>
              <a:t> x </a:t>
            </a:r>
            <a:r>
              <a:rPr lang="en-US" dirty="0" err="1"/>
              <a:t>Nz</a:t>
            </a:r>
            <a:r>
              <a:rPr lang="en-US" dirty="0"/>
              <a:t> local </a:t>
            </a:r>
            <a:r>
              <a:rPr lang="en-US" dirty="0" smtClean="0"/>
              <a:t>domain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Px</a:t>
            </a:r>
            <a:r>
              <a:rPr lang="en-US" dirty="0" smtClean="0"/>
              <a:t> x </a:t>
            </a:r>
            <a:r>
              <a:rPr lang="en-US" dirty="0" err="1" smtClean="0"/>
              <a:t>Py</a:t>
            </a:r>
            <a:r>
              <a:rPr lang="en-US" dirty="0" smtClean="0"/>
              <a:t> x </a:t>
            </a:r>
            <a:r>
              <a:rPr lang="en-US" dirty="0" err="1" smtClean="0"/>
              <a:t>Pz</a:t>
            </a:r>
            <a:r>
              <a:rPr lang="en-US" dirty="0" smtClean="0"/>
              <a:t> Processors</a:t>
            </a:r>
          </a:p>
          <a:p>
            <a:pPr lvl="1"/>
            <a:r>
              <a:rPr lang="en-US" dirty="0" smtClean="0"/>
              <a:t>Communications: boundary + global reduction</a:t>
            </a:r>
          </a:p>
          <a:p>
            <a:pPr marL="571500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HPCG Benchmark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91" y="1181218"/>
            <a:ext cx="2490800" cy="185233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17" y="3091124"/>
            <a:ext cx="2613977" cy="2746460"/>
          </a:xfrm>
        </p:spPr>
      </p:pic>
    </p:spTree>
    <p:extLst>
      <p:ext uri="{BB962C8B-B14F-4D97-AF65-F5344CB8AC3E}">
        <p14:creationId xmlns:p14="http://schemas.microsoft.com/office/powerpoint/2010/main" val="142417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8" y="1420995"/>
            <a:ext cx="4555000" cy="3918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HPCG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80" y="1155951"/>
            <a:ext cx="9948672" cy="390804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Multi-Grid </a:t>
            </a:r>
            <a:r>
              <a:rPr lang="en-US" dirty="0" err="1" smtClean="0">
                <a:solidFill>
                  <a:srgbClr val="FF0000"/>
                </a:solidFill>
              </a:rPr>
              <a:t>Preconditioner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Symmetric-Gauss-Seidel Smoother (SYMGS)</a:t>
            </a:r>
          </a:p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571500" lvl="1" indent="0">
              <a:buNone/>
            </a:pPr>
            <a:endParaRPr lang="en-US" dirty="0" smtClean="0"/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Sparse Matrix Vector Multiply (SPMV)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Dot Product – </a:t>
            </a:r>
            <a:r>
              <a:rPr lang="en-US" dirty="0" err="1" smtClean="0">
                <a:solidFill>
                  <a:srgbClr val="FFC000"/>
                </a:solidFill>
              </a:rPr>
              <a:t>MPI_Allreduce</a:t>
            </a:r>
            <a:r>
              <a:rPr lang="en-US" dirty="0" smtClean="0">
                <a:solidFill>
                  <a:srgbClr val="FFC000"/>
                </a:solidFill>
              </a:rPr>
              <a:t>()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9" y="2303188"/>
            <a:ext cx="3737293" cy="20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HPCG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360121"/>
            <a:ext cx="10336780" cy="3908048"/>
          </a:xfrm>
        </p:spPr>
        <p:txBody>
          <a:bodyPr/>
          <a:lstStyle/>
          <a:p>
            <a:pPr lvl="1"/>
            <a:r>
              <a:rPr lang="en-US" dirty="0" smtClean="0"/>
              <a:t>Problem Setup – initialize data structures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Optimization (required to expose parallelism in SYMGS smoother)</a:t>
            </a:r>
            <a:endParaRPr lang="en-US" dirty="0" smtClean="0"/>
          </a:p>
          <a:p>
            <a:pPr lvl="2"/>
            <a:r>
              <a:rPr lang="en-US" dirty="0" smtClean="0"/>
              <a:t>Matrix analysis / reordering / data layout</a:t>
            </a:r>
          </a:p>
          <a:p>
            <a:pPr lvl="2"/>
            <a:r>
              <a:rPr lang="en-US" dirty="0" smtClean="0"/>
              <a:t>Time counted against final performance result </a:t>
            </a:r>
          </a:p>
          <a:p>
            <a:pPr lvl="1"/>
            <a:r>
              <a:rPr lang="en-US" dirty="0" smtClean="0"/>
              <a:t>Reference Run – 50 iterations with reference code – Record Residual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Optimized Run </a:t>
            </a:r>
            <a:r>
              <a:rPr lang="en-US" dirty="0" smtClean="0"/>
              <a:t>– converge to Reference Residual</a:t>
            </a:r>
          </a:p>
          <a:p>
            <a:pPr lvl="2"/>
            <a:r>
              <a:rPr lang="en-US" dirty="0" smtClean="0"/>
              <a:t>Matrix re-ordering slows convergence (55-60 iterations)</a:t>
            </a:r>
          </a:p>
          <a:p>
            <a:pPr lvl="2"/>
            <a:r>
              <a:rPr lang="en-US" dirty="0" smtClean="0"/>
              <a:t>Additional iterations counted against final performance result</a:t>
            </a:r>
          </a:p>
          <a:p>
            <a:pPr lvl="2"/>
            <a:r>
              <a:rPr lang="en-US" dirty="0" smtClean="0"/>
              <a:t>Repeat to fill target execution time (few minutes typical, 1 hour for official run )</a:t>
            </a:r>
          </a:p>
        </p:txBody>
      </p:sp>
    </p:spTree>
    <p:extLst>
      <p:ext uri="{BB962C8B-B14F-4D97-AF65-F5344CB8AC3E}">
        <p14:creationId xmlns:p14="http://schemas.microsoft.com/office/powerpoint/2010/main" val="24344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HPCG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Exchange_Halo</a:t>
            </a:r>
            <a:r>
              <a:rPr lang="en-US" sz="2000" dirty="0" smtClean="0">
                <a:latin typeface="+mn-lt"/>
              </a:rPr>
              <a:t>(x)  //neighbor communications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for row = 0 to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+mn-lt"/>
                <a:sym typeface="Wingdings" panose="05000000000000000000" pitchFamily="2" charset="2"/>
              </a:rPr>
              <a:t>nrows</a:t>
            </a:r>
            <a:endParaRPr lang="en-US" sz="2000" dirty="0" smtClean="0">
              <a:latin typeface="+mn-lt"/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   sum 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    for j = 0 to </a:t>
            </a:r>
            <a:r>
              <a:rPr lang="en-US" sz="2000" dirty="0" err="1" smtClean="0">
                <a:latin typeface="+mn-lt"/>
              </a:rPr>
              <a:t>nonzeros_in_row</a:t>
            </a:r>
            <a:r>
              <a:rPr lang="en-US" sz="2000" dirty="0" smtClean="0">
                <a:latin typeface="+mn-lt"/>
              </a:rPr>
              <a:t>[ row 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        col 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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A_col</a:t>
            </a:r>
            <a:r>
              <a:rPr lang="en-US" sz="2000" dirty="0" smtClean="0">
                <a:latin typeface="+mn-lt"/>
              </a:rPr>
              <a:t>[ j ]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</a:t>
            </a:r>
            <a:r>
              <a:rPr lang="en-US" sz="2000" dirty="0" err="1" smtClean="0">
                <a:latin typeface="+mn-lt"/>
              </a:rPr>
              <a:t>val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 </a:t>
            </a:r>
            <a:r>
              <a:rPr lang="en-US" sz="2000" dirty="0" err="1" smtClean="0">
                <a:latin typeface="+mn-lt"/>
                <a:sym typeface="Wingdings" panose="05000000000000000000" pitchFamily="2" charset="2"/>
              </a:rPr>
              <a:t>A_val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[ j ]</a:t>
            </a:r>
            <a:endParaRPr lang="en-US" sz="2000" dirty="0" smtClean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        sum 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 sum + </a:t>
            </a:r>
            <a:r>
              <a:rPr lang="en-US" sz="2000" dirty="0" err="1" smtClean="0">
                <a:latin typeface="+mn-lt"/>
                <a:sym typeface="Wingdings" panose="05000000000000000000" pitchFamily="2" charset="2"/>
              </a:rPr>
              <a:t>val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* x[ col 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   y[ row ]  sum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ym typeface="Wingdings" panose="05000000000000000000" pitchFamily="2" charset="2"/>
              </a:rPr>
              <a:t>No dependencies between rows, safe to process rows in parallel</a:t>
            </a:r>
          </a:p>
          <a:p>
            <a:endParaRPr lang="en-US" sz="1600" dirty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SPMV (y = 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77637"/>
            <a:ext cx="9976104" cy="560153"/>
          </a:xfrm>
        </p:spPr>
        <p:txBody>
          <a:bodyPr/>
          <a:lstStyle/>
          <a:p>
            <a:r>
              <a:rPr lang="en-US" dirty="0" smtClean="0"/>
              <a:t>HPCG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Exchange_Halo</a:t>
            </a:r>
            <a:r>
              <a:rPr lang="en-US" sz="2000" dirty="0" smtClean="0">
                <a:latin typeface="+mn-lt"/>
              </a:rPr>
              <a:t>(x)  //neighbor communications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for row = 0 to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+mn-lt"/>
                <a:sym typeface="Wingdings" panose="05000000000000000000" pitchFamily="2" charset="2"/>
              </a:rPr>
              <a:t>nrows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Fwd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Sweep, then Backward Sweep for row =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nrows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to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  sum 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b[ row 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    for j = 0 to </a:t>
            </a:r>
            <a:r>
              <a:rPr lang="en-US" sz="2000" dirty="0" err="1" smtClean="0">
                <a:latin typeface="+mn-lt"/>
              </a:rPr>
              <a:t>nonzeros_in_row</a:t>
            </a:r>
            <a:r>
              <a:rPr lang="en-US" sz="2000" dirty="0" smtClean="0">
                <a:latin typeface="+mn-lt"/>
              </a:rPr>
              <a:t>[ row 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        col 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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A_col</a:t>
            </a:r>
            <a:r>
              <a:rPr lang="en-US" sz="2000" dirty="0" smtClean="0">
                <a:latin typeface="+mn-lt"/>
              </a:rPr>
              <a:t>[ j 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</a:t>
            </a:r>
            <a:r>
              <a:rPr lang="en-US" sz="2000" dirty="0" err="1" smtClean="0">
                <a:latin typeface="+mn-lt"/>
              </a:rPr>
              <a:t>val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 </a:t>
            </a:r>
            <a:r>
              <a:rPr lang="en-US" sz="2000" dirty="0" err="1" smtClean="0">
                <a:latin typeface="+mn-lt"/>
                <a:sym typeface="Wingdings" panose="05000000000000000000" pitchFamily="2" charset="2"/>
              </a:rPr>
              <a:t>A_val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[ j ]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       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if( col != row )</a:t>
            </a:r>
            <a:r>
              <a:rPr lang="en-US" sz="2000" dirty="0" smtClean="0">
                <a:latin typeface="+mn-lt"/>
              </a:rPr>
              <a:t>	sum 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 sum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–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+mn-lt"/>
                <a:sym typeface="Wingdings" panose="05000000000000000000" pitchFamily="2" charset="2"/>
              </a:rPr>
              <a:t>val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* x[ col 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  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x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[ row ]  sum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/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A_diag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[ row 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ym typeface="Wingdings" panose="05000000000000000000" pitchFamily="2" charset="2"/>
              </a:rPr>
              <a:t>if col &lt; row, must wait for x[col] to be updated</a:t>
            </a:r>
          </a:p>
          <a:p>
            <a:endParaRPr lang="en-US" sz="1600" dirty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SYMGS (Ax = y, smooth 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">
  <a:themeElements>
    <a:clrScheme name="2014 NVIDIA Color Palette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11669F"/>
      </a:accent1>
      <a:accent2>
        <a:srgbClr val="A0116A"/>
      </a:accent2>
      <a:accent3>
        <a:srgbClr val="D65D1E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gradFill>
            <a:gsLst>
              <a:gs pos="0">
                <a:schemeClr val="bg2">
                  <a:alpha val="0"/>
                </a:schemeClr>
              </a:gs>
              <a:gs pos="50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latin typeface="Trebuchet MS" panose="020B0603020202020204" pitchFamily="34" charset="0"/>
          </a:defRPr>
        </a:defPPr>
      </a:lst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E8B2F2D50A34B8956FD0A46C10A97" ma:contentTypeVersion="0" ma:contentTypeDescription="Create a new document." ma:contentTypeScope="" ma:versionID="2d22a1089f8aa3be74aa23dc2e82a28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A82F4F-F3EA-4E98-BEE2-3C70B6315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86101</TotalTime>
  <Words>981</Words>
  <Application>Microsoft Office PowerPoint</Application>
  <PresentationFormat>Custom</PresentationFormat>
  <Paragraphs>204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Title &amp; Bullet</vt:lpstr>
      <vt:lpstr>A CUDA Implementation of the HPCG Benchmark</vt:lpstr>
      <vt:lpstr>outline</vt:lpstr>
      <vt:lpstr>Why HPCG ?</vt:lpstr>
      <vt:lpstr>Why HPCG?</vt:lpstr>
      <vt:lpstr>HPCG Benchmark</vt:lpstr>
      <vt:lpstr>HPCG ALGORITHM</vt:lpstr>
      <vt:lpstr>HPCG BENCHMARK</vt:lpstr>
      <vt:lpstr>HPCG</vt:lpstr>
      <vt:lpstr>HPCG</vt:lpstr>
      <vt:lpstr>CUDA IMPLEMENTATIONS</vt:lpstr>
      <vt:lpstr>BASELINE Cusparse</vt:lpstr>
      <vt:lpstr>OptimizED versions</vt:lpstr>
      <vt:lpstr>Matrix Reordering (Coloring)</vt:lpstr>
      <vt:lpstr>Matrix Reordering (coloring)</vt:lpstr>
      <vt:lpstr>More Optimizations</vt:lpstr>
      <vt:lpstr>Optimizations</vt:lpstr>
      <vt:lpstr>Optimizations</vt:lpstr>
      <vt:lpstr>RESULTS – Single GPU</vt:lpstr>
      <vt:lpstr>RESULTS – SINGLE GPU</vt:lpstr>
      <vt:lpstr>RESULTS – SINGLE GPU</vt:lpstr>
      <vt:lpstr>RESULTS – SINGLE GPU</vt:lpstr>
      <vt:lpstr>RESULTS – GPU SUPERCOMPUTERS</vt:lpstr>
      <vt:lpstr>RESULTS – GPU SUPERCOMPUTERS</vt:lpstr>
      <vt:lpstr>Results – GPU SUPERCOMPUTERS</vt:lpstr>
      <vt:lpstr>Reproducibility</vt:lpstr>
      <vt:lpstr>Reproducibility</vt:lpstr>
      <vt:lpstr>Supercomputer Comparison</vt:lpstr>
      <vt:lpstr>Power Consumption</vt:lpstr>
      <vt:lpstr>CONCLUSIONS</vt:lpstr>
      <vt:lpstr>Acknowledgments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Windows User</cp:lastModifiedBy>
  <cp:revision>2926</cp:revision>
  <dcterms:created xsi:type="dcterms:W3CDTF">2008-01-24T03:11:41Z</dcterms:created>
  <dcterms:modified xsi:type="dcterms:W3CDTF">2014-11-16T19:10:35Z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0x010100F59E8B2F2D50A34B8956FD0A46C10A97</vt:lpwstr>
  </property>
</Properties>
</file>