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1"/>
  </p:sldMasterIdLst>
  <p:notesMasterIdLst>
    <p:notesMasterId r:id="rId24"/>
  </p:notesMasterIdLst>
  <p:sldIdLst>
    <p:sldId id="256" r:id="rId2"/>
    <p:sldId id="324" r:id="rId3"/>
    <p:sldId id="301" r:id="rId4"/>
    <p:sldId id="319" r:id="rId5"/>
    <p:sldId id="322" r:id="rId6"/>
    <p:sldId id="304" r:id="rId7"/>
    <p:sldId id="305" r:id="rId8"/>
    <p:sldId id="317" r:id="rId9"/>
    <p:sldId id="316" r:id="rId10"/>
    <p:sldId id="306" r:id="rId11"/>
    <p:sldId id="307" r:id="rId12"/>
    <p:sldId id="312" r:id="rId13"/>
    <p:sldId id="308" r:id="rId14"/>
    <p:sldId id="323" r:id="rId15"/>
    <p:sldId id="309" r:id="rId16"/>
    <p:sldId id="313" r:id="rId17"/>
    <p:sldId id="310" r:id="rId18"/>
    <p:sldId id="311" r:id="rId19"/>
    <p:sldId id="314" r:id="rId20"/>
    <p:sldId id="277" r:id="rId21"/>
    <p:sldId id="325" r:id="rId22"/>
    <p:sldId id="32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28" userDrawn="1">
          <p15:clr>
            <a:srgbClr val="A4A3A4"/>
          </p15:clr>
        </p15:guide>
        <p15:guide id="2" orient="horz" pos="1656" userDrawn="1">
          <p15:clr>
            <a:srgbClr val="A4A3A4"/>
          </p15:clr>
        </p15:guide>
        <p15:guide id="3" pos="3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0C6"/>
    <a:srgbClr val="0000FF"/>
    <a:srgbClr val="D2EBB7"/>
    <a:srgbClr val="A3E7FF"/>
    <a:srgbClr val="85DFFF"/>
    <a:srgbClr val="C4E59F"/>
    <a:srgbClr val="E5F8FF"/>
    <a:srgbClr val="CDF2FF"/>
    <a:srgbClr val="ABE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89587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pos="3528"/>
        <p:guide orient="horz" pos="1656"/>
        <p:guide pos="36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BEE8-F9DB-4A9C-BD82-4DE1FEBA1FE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622B-4F9D-4036-96B0-AE98F29B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8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4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622B-4F9D-4036-96B0-AE98F29B6A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5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0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2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319" y="266217"/>
            <a:ext cx="10277863" cy="298626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Roofline Model Toolkit :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 Practical Tool for Architectural and Program Analysis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747" y="4365967"/>
            <a:ext cx="9144000" cy="807917"/>
          </a:xfrm>
        </p:spPr>
        <p:txBody>
          <a:bodyPr/>
          <a:lstStyle/>
          <a:p>
            <a:r>
              <a:rPr lang="en-US" b="1" i="1" dirty="0" smtClean="0"/>
              <a:t>Yu Jung Lo</a:t>
            </a:r>
            <a:r>
              <a:rPr lang="en-US" dirty="0" smtClean="0"/>
              <a:t>*, Samuel Williams†, Brian Van Straalen†, </a:t>
            </a:r>
            <a:r>
              <a:rPr lang="en-US" dirty="0"/>
              <a:t>Terry </a:t>
            </a:r>
            <a:r>
              <a:rPr lang="en-US" dirty="0" err="1"/>
              <a:t>Ligocki</a:t>
            </a:r>
            <a:r>
              <a:rPr lang="en-US" dirty="0" smtClean="0"/>
              <a:t>†, Matthew </a:t>
            </a:r>
            <a:r>
              <a:rPr lang="en-US" dirty="0" err="1" smtClean="0"/>
              <a:t>Cordery</a:t>
            </a:r>
            <a:r>
              <a:rPr lang="en-US" dirty="0" smtClean="0"/>
              <a:t>†, Nicholas Wright†</a:t>
            </a:r>
            <a:r>
              <a:rPr lang="en-US" dirty="0"/>
              <a:t>, Mary Hall</a:t>
            </a:r>
            <a:r>
              <a:rPr lang="en-US" dirty="0" smtClean="0"/>
              <a:t>*, Leonid </a:t>
            </a:r>
            <a:r>
              <a:rPr lang="en-US" dirty="0" err="1" smtClean="0"/>
              <a:t>Oliker</a:t>
            </a:r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9747" y="51738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*University of Utah  † Lawrence Berkeley National Laboratory</a:t>
            </a:r>
          </a:p>
          <a:p>
            <a:pPr algn="ctr"/>
            <a:r>
              <a:rPr lang="en-US" dirty="0" smtClean="0"/>
              <a:t>yujunglo@cs.utah.edu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459"/>
            <a:ext cx="1200300" cy="102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4724" y="183228"/>
            <a:ext cx="11658599" cy="935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Gflops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Performance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8976" y="729235"/>
            <a:ext cx="30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(Intel Xeon CPU), 8 FPE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52058" y="712198"/>
            <a:ext cx="32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Mira (IBM Blue Gene/Q), 16 FPE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29237" y="3753872"/>
            <a:ext cx="32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Babbage (Intel Xeon Phi), 16 FPE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35" y="4041710"/>
            <a:ext cx="3558730" cy="2792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35" y="1023118"/>
            <a:ext cx="3519714" cy="273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49" y="1023118"/>
            <a:ext cx="3513390" cy="273075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879379" y="2514600"/>
            <a:ext cx="9158" cy="44251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37114" y="562160"/>
            <a:ext cx="1059112" cy="700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50805" y="546500"/>
            <a:ext cx="1059112" cy="700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24911" y="3691346"/>
            <a:ext cx="1059112" cy="431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29737" y="2252530"/>
            <a:ext cx="364517" cy="132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87891" y="2413147"/>
            <a:ext cx="589287" cy="124273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87891" y="2227056"/>
            <a:ext cx="589287" cy="123565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5189" y="2311891"/>
            <a:ext cx="195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Theoretical Peak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409" y="2066603"/>
            <a:ext cx="139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Turbo Boost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3157" y="3641650"/>
            <a:ext cx="20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Optimized code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541291" y="2926367"/>
            <a:ext cx="364517" cy="661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91873" y="2919878"/>
            <a:ext cx="364517" cy="6618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277510" y="2556757"/>
            <a:ext cx="91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code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84411" y="4209311"/>
            <a:ext cx="364517" cy="248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8927" y="4919959"/>
            <a:ext cx="396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256 FPE, SIMD and unrolled by 16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2" grpId="0" animBg="1"/>
      <p:bldP spid="22" grpId="1" animBg="1"/>
      <p:bldP spid="5" grpId="0" animBg="1"/>
      <p:bldP spid="5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4724" y="183228"/>
            <a:ext cx="116585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Gflops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Performance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’)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06" y="1070524"/>
            <a:ext cx="3050472" cy="279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31" y="1077513"/>
            <a:ext cx="3086120" cy="279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20" y="4057532"/>
            <a:ext cx="3132131" cy="2801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31" y="4038008"/>
            <a:ext cx="3129200" cy="2826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14217" y="881992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(Intel Xeon CPU)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63466" y="870650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Mira (IBM Blue Gene/Q)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60870" y="3834348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Babbage (Intel Xeon Phi)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23440" y="3815268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Titan (</a:t>
            </a:r>
            <a:r>
              <a:rPr lang="en-US" b="1" dirty="0" err="1" smtClean="0"/>
              <a:t>Nvidia</a:t>
            </a:r>
            <a:r>
              <a:rPr lang="en-US" b="1" dirty="0" smtClean="0"/>
              <a:t> K20x)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3725192" y="2138619"/>
            <a:ext cx="710150" cy="582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55594" y="2720660"/>
            <a:ext cx="572750" cy="3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38449" y="2625191"/>
            <a:ext cx="10627894" cy="113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Beyond the Roofline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225"/>
            <a:ext cx="1200300" cy="102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CUDA Unified Memory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2102" y="4468438"/>
            <a:ext cx="3630464" cy="307777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Unified Memory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835" y="3598620"/>
            <a:ext cx="3630464" cy="307777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Unified Virtual Addressing (UVA)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8168" y="2719430"/>
            <a:ext cx="2221665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Pageable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Host </a:t>
            </a: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Explicit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opy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03536" y="2699034"/>
            <a:ext cx="2221665" cy="738664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Page-locked Host </a:t>
            </a: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Explicit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opy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8167" y="4021650"/>
            <a:ext cx="2221665" cy="738664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Page-locked Host </a:t>
            </a: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Zero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opy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32438" y="4026529"/>
            <a:ext cx="2221665" cy="738664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Unified Memory </a:t>
            </a:r>
          </a:p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Zero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opy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835" y="2699034"/>
            <a:ext cx="3630464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Separate Address Spaces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8196" y="1754654"/>
            <a:ext cx="272230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CUDA’s Memory Concept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6382" y="1754654"/>
            <a:ext cx="3852161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Four Approaches to Manage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emory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8167" y="2719430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3536" y="2699033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8167" y="4021650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32438" y="4021650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900" y="2531128"/>
            <a:ext cx="3949700" cy="631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07683" y="2559537"/>
            <a:ext cx="2471174" cy="973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2426" y="2573748"/>
            <a:ext cx="2471174" cy="973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87811" y="3906397"/>
            <a:ext cx="2471174" cy="973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778781" y="3906397"/>
            <a:ext cx="2471174" cy="973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8900" y="3429491"/>
            <a:ext cx="3949700" cy="631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58900" y="4306740"/>
            <a:ext cx="3949700" cy="631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84998" y="2446048"/>
            <a:ext cx="5632302" cy="1249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84998" y="3849643"/>
            <a:ext cx="5632302" cy="11795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71612" y="1935791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Explicit Copy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45964" y="5176276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Implicit Copy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8047" y="2402381"/>
            <a:ext cx="4737129" cy="27738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CUDA Managed Memory Benchmark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084"/>
            <a:ext cx="938048" cy="80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937" y="998048"/>
            <a:ext cx="8916977" cy="56938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timer here…</a:t>
            </a:r>
            <a:b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j = 0; j &lt; trials; ++j)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 smtClean="0">
              <a:solidFill>
                <a:srgbClr val="652B9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 smtClean="0">
              <a:solidFill>
                <a:srgbClr val="652B9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>
              <a:solidFill>
                <a:srgbClr val="652B9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>
              <a:solidFill>
                <a:srgbClr val="652B9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>
              <a:solidFill>
                <a:srgbClr val="652B9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for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k = 0; k &lt; reuse; ++k)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GPUKERNEL &lt;&lt;&lt;blocks, threads&gt;&gt;&gt; (n,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alpha);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alpha = alpha * (1e-8);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CPUKERNEL(n,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h_buf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alpha);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stop timer here…</a:t>
            </a:r>
            <a:b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bytes = 2 *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)n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)trials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)(reuse + 1);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6553" y="1772482"/>
            <a:ext cx="4938027" cy="1308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#if defined(_CUDA_ZEROCPY) || defined(_CUDA_UM)</a:t>
            </a: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cudaDeviceSynchronize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300" b="1" dirty="0" smtClean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b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cudaMemcpy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h_buf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, SIZE,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cudaMemcpyDefault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 err="1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6552" y="4134682"/>
            <a:ext cx="4938027" cy="1308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#if defined(_CUDA_ZEROCPY) || defined(_CUDA_UM)</a:t>
            </a: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cudaDeviceSynchronize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300" b="1" dirty="0" smtClean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b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cudaMemcpy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_buf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, SIZE,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cudaMemcpyDefault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 err="1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390" y="4679441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6618" y="4679441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425" y="3851809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8280" y="3851809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810" y="2931124"/>
            <a:ext cx="5632302" cy="1249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27826" y="326189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iterations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9920" y="5384333"/>
            <a:ext cx="5632302" cy="417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66099" y="6053782"/>
            <a:ext cx="2186669" cy="417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54424" y="1634002"/>
            <a:ext cx="5216174" cy="1563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54424" y="4000887"/>
            <a:ext cx="5216174" cy="1563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81533" y="561737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 + 1 iterations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/>
      <p:bldP spid="19" grpId="1"/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CUDA Managed Memory Performance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8048" y="6619615"/>
            <a:ext cx="3493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GPU driver version: 331.89; toolkit version: 6.0beta</a:t>
            </a:r>
            <a:endParaRPr lang="en-US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50" y="1070241"/>
            <a:ext cx="3140315" cy="2536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35" y="1069104"/>
            <a:ext cx="3180651" cy="2556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74" y="4079734"/>
            <a:ext cx="3122106" cy="25398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81" y="4079733"/>
            <a:ext cx="3123505" cy="253988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23794" y="740027"/>
            <a:ext cx="30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Pageable</a:t>
            </a:r>
            <a:r>
              <a:rPr lang="en-US" b="1" dirty="0" smtClean="0"/>
              <a:t> host w/ explicit copy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15518" y="740027"/>
            <a:ext cx="336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Page-locked host w/ explicit copy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70400" y="3752041"/>
            <a:ext cx="308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Page-locked host w/ zero copy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06082" y="3752041"/>
            <a:ext cx="309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Unified Memory w/ zero copy 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40470" y="743048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9681" y="750677"/>
            <a:ext cx="291208" cy="307777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9914" y="3711412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4174" y="3736133"/>
            <a:ext cx="29120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05400" y="765797"/>
            <a:ext cx="775966" cy="284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677" y="740027"/>
            <a:ext cx="1320017" cy="284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82000" y="983227"/>
            <a:ext cx="660400" cy="6829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42041" y="940601"/>
            <a:ext cx="660400" cy="6829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093670" y="1120009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156 GB/s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079" y="111247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128 GB/s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17250" y="638533"/>
            <a:ext cx="1887945" cy="18435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03874" y="701189"/>
            <a:ext cx="1887945" cy="18435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09435" y="3600138"/>
            <a:ext cx="1887945" cy="18435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54455" y="3643580"/>
            <a:ext cx="1887945" cy="18435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75388" y="2491184"/>
            <a:ext cx="10627894" cy="113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Construct the Roofline Model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459"/>
            <a:ext cx="1200300" cy="102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Empirical Roofline Model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2" y="969678"/>
            <a:ext cx="3166123" cy="2864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46" y="969678"/>
            <a:ext cx="3056754" cy="275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1" y="4136776"/>
            <a:ext cx="2970374" cy="2697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3" y="4076683"/>
            <a:ext cx="3027965" cy="27579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7397" y="731203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(Intel Xeon CPU)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3081" y="731203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Mira (IBM Blue Gene/Q)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07989" y="3882804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Babbage (Intel Xeon Phi)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03909" y="3834159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Titan (</a:t>
            </a:r>
            <a:r>
              <a:rPr lang="en-US" b="1" dirty="0" err="1" smtClean="0"/>
              <a:t>Nvidia</a:t>
            </a:r>
            <a:r>
              <a:rPr lang="en-US" b="1" dirty="0" smtClean="0"/>
              <a:t> K20x)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44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Application Analysis 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MiniDFT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1" y="1992621"/>
            <a:ext cx="5836293" cy="3665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992621"/>
            <a:ext cx="5753713" cy="35876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201210" y="3200768"/>
            <a:ext cx="74594" cy="3596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626" y="3645159"/>
            <a:ext cx="856917" cy="2825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Flat MPI</a:t>
            </a:r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44639" y="3569257"/>
            <a:ext cx="74594" cy="3596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8161" y="3950998"/>
            <a:ext cx="2388359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MPI tasks x 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OpenMP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threads</a:t>
            </a:r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87141" y="2618937"/>
            <a:ext cx="660400" cy="6829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502566">
            <a:off x="3623377" y="2862941"/>
            <a:ext cx="1058559" cy="200927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93702" y="4302038"/>
            <a:ext cx="1460171" cy="8795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Conclusion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048" y="1524668"/>
            <a:ext cx="10515600" cy="49628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Way to get high bandwidth on </a:t>
            </a:r>
            <a:r>
              <a:rPr lang="en-US" sz="2600" dirty="0" err="1" smtClean="0"/>
              <a:t>manycore</a:t>
            </a:r>
            <a:r>
              <a:rPr lang="en-US" sz="2600" dirty="0" smtClean="0"/>
              <a:t> and accelerated architectures.</a:t>
            </a:r>
          </a:p>
          <a:p>
            <a:pPr lvl="1"/>
            <a:r>
              <a:rPr lang="en-US" sz="2200" dirty="0" smtClean="0"/>
              <a:t>Massive parallelism on large working sets.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Way to get high </a:t>
            </a:r>
            <a:r>
              <a:rPr lang="en-US" sz="2600" dirty="0" err="1" smtClean="0"/>
              <a:t>Gflops</a:t>
            </a:r>
            <a:endParaRPr lang="en-US" sz="2600" dirty="0" smtClean="0"/>
          </a:p>
          <a:p>
            <a:pPr lvl="1"/>
            <a:r>
              <a:rPr lang="en-US" sz="2200" dirty="0" smtClean="0"/>
              <a:t>Sufficient </a:t>
            </a:r>
            <a:r>
              <a:rPr lang="en-US" sz="2200" dirty="0" err="1" smtClean="0"/>
              <a:t>SIMDized</a:t>
            </a:r>
            <a:r>
              <a:rPr lang="en-US" sz="2200" dirty="0" smtClean="0"/>
              <a:t> and unrolled.</a:t>
            </a:r>
          </a:p>
          <a:p>
            <a:pPr lvl="1"/>
            <a:r>
              <a:rPr lang="en-US" sz="2200" dirty="0" smtClean="0"/>
              <a:t>At least 2 threads per core for in-order processor.</a:t>
            </a:r>
          </a:p>
          <a:p>
            <a:pPr lvl="1"/>
            <a:r>
              <a:rPr lang="en-US" sz="2200" dirty="0" smtClean="0"/>
              <a:t>High FPE for </a:t>
            </a:r>
            <a:r>
              <a:rPr lang="en-US" sz="2200" dirty="0" err="1" smtClean="0"/>
              <a:t>manycore</a:t>
            </a:r>
            <a:r>
              <a:rPr lang="en-US" sz="2200" dirty="0" smtClean="0"/>
              <a:t> and accelerators.</a:t>
            </a:r>
          </a:p>
          <a:p>
            <a:endParaRPr lang="en-US" sz="2600" dirty="0" smtClean="0"/>
          </a:p>
          <a:p>
            <a:r>
              <a:rPr lang="en-US" sz="2600" dirty="0" smtClean="0"/>
              <a:t>Way to get high CUDA managed memory performance</a:t>
            </a:r>
          </a:p>
          <a:p>
            <a:pPr lvl="1"/>
            <a:r>
              <a:rPr lang="en-US" sz="2200" dirty="0" smtClean="0"/>
              <a:t>Highly reuse the data on device, operate on large working set, and explicit copy between host and device.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Motivation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1147" y="1482964"/>
            <a:ext cx="898420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Performance Model</a:t>
            </a:r>
          </a:p>
          <a:p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404" y="1894768"/>
            <a:ext cx="4141351" cy="369332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Architecture Characterization 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4051" y="1894768"/>
            <a:ext cx="4110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Application Performance Measurement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938" y="3356754"/>
            <a:ext cx="903262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Hard to find technical specs for most HPC platforms to form “textbook” Roofline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Even with technical specs, the real issue is achievable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performance.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6938" y="3000277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Issues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9667" y="5024400"/>
            <a:ext cx="90326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Empirical benchmark-driven Roofline model</a:t>
            </a:r>
          </a:p>
        </p:txBody>
      </p:sp>
      <p:sp>
        <p:nvSpPr>
          <p:cNvPr id="19" name="Oval 18"/>
          <p:cNvSpPr/>
          <p:nvPr/>
        </p:nvSpPr>
        <p:spPr>
          <a:xfrm>
            <a:off x="1944720" y="1584867"/>
            <a:ext cx="3804492" cy="901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615612" y="2391458"/>
            <a:ext cx="462708" cy="564383"/>
          </a:xfrm>
          <a:prstGeom prst="down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709238" y="4370050"/>
            <a:ext cx="462708" cy="564383"/>
          </a:xfrm>
          <a:prstGeom prst="down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46332" y="2704018"/>
            <a:ext cx="10627894" cy="113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Questions?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45"/>
            <a:ext cx="1200300" cy="102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0150" y="0"/>
            <a:ext cx="10627894" cy="113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Appendix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45"/>
            <a:ext cx="1200300" cy="102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6" y="1403999"/>
            <a:ext cx="9788407" cy="41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0150" y="0"/>
            <a:ext cx="10627894" cy="113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Appendix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45"/>
            <a:ext cx="1200300" cy="102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5880537"/>
            <a:ext cx="1337187" cy="954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8" y="1236276"/>
            <a:ext cx="8939498" cy="243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8" y="3771900"/>
            <a:ext cx="8757336" cy="28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“Theoretical” Roofline Model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69" y="1811220"/>
            <a:ext cx="5213933" cy="4611354"/>
          </a:xfrm>
        </p:spPr>
      </p:pic>
      <p:sp>
        <p:nvSpPr>
          <p:cNvPr id="9" name="TextBox 8"/>
          <p:cNvSpPr txBox="1"/>
          <p:nvPr/>
        </p:nvSpPr>
        <p:spPr>
          <a:xfrm rot="19143458">
            <a:off x="1595497" y="3857266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Peak Memory Bandwidth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415" y="2952117"/>
            <a:ext cx="22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Peak FP Performance</a:t>
            </a:r>
            <a:endParaRPr lang="en-US" b="1" dirty="0">
              <a:solidFill>
                <a:srgbClr val="FF33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8117" y="3402512"/>
            <a:ext cx="2168298" cy="18440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66415" y="3402512"/>
            <a:ext cx="1376805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2849" y="3356152"/>
                <a:ext cx="5546989" cy="7101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Gflop/s = min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Peak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GFlop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Memory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∗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Arithmetic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Intensity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849" y="3356152"/>
                <a:ext cx="5546989" cy="71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109699" y="5790105"/>
            <a:ext cx="3804492" cy="901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7596" y="2776655"/>
            <a:ext cx="1086784" cy="2135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 rot="10800000">
            <a:off x="8629197" y="4233640"/>
            <a:ext cx="462708" cy="564383"/>
          </a:xfrm>
          <a:prstGeom prst="down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09903" y="183228"/>
            <a:ext cx="114142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Micro Benchmarks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903" y="1696518"/>
            <a:ext cx="6530159" cy="4185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main ()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parallel private(id)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n, 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initialize(&amp;A[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nid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(n = 16; n &lt; SIZE; n *= 1.1)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(t = 1; t &lt; TRIALS; t *= 2)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timer here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Kernel(n, t, &amp;A[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nid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stop timer here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barrier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master 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MPI_Barrier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(MPI_COMM_WORLD);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}}}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2806" y="2193860"/>
            <a:ext cx="4551332" cy="2246769"/>
          </a:xfrm>
          <a:prstGeom prst="rect">
            <a:avLst/>
          </a:prstGeom>
          <a:solidFill>
            <a:srgbClr val="E5F8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Kernel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size, </a:t>
            </a:r>
            <a:r>
              <a:rPr lang="en-US" sz="14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unit64_t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trials,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* __restrict__ A)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alpha = 0.5;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j;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(j = 0; j &lt; trials; ++j 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++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+ alpha;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alpha = alpha * 0.5;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03" y="1271510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Driver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806" y="1696518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Bandwidth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857" y="4998726"/>
            <a:ext cx="5965263" cy="523220"/>
          </a:xfrm>
          <a:prstGeom prst="rect">
            <a:avLst/>
          </a:prstGeom>
          <a:solidFill>
            <a:srgbClr val="E5F8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bytes = 2 *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)n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)t;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4019097" y="1799569"/>
            <a:ext cx="462708" cy="564383"/>
          </a:xfrm>
          <a:prstGeom prst="down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1980" y="2552700"/>
            <a:ext cx="213360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048" y="3878580"/>
            <a:ext cx="3496792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080" y="3407881"/>
            <a:ext cx="237744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1859" y="42273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Sync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867" y="251408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Init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365" y="336926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69530" y="3295542"/>
            <a:ext cx="3036570" cy="666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1" grpId="0" animBg="1"/>
      <p:bldP spid="11" grpId="1" animBg="1"/>
      <p:bldP spid="2" grpId="0" animBg="1"/>
      <p:bldP spid="2" grpId="1" animBg="1"/>
      <p:bldP spid="15" grpId="0" animBg="1"/>
      <p:bldP spid="15" grpId="1" animBg="1"/>
      <p:bldP spid="17" grpId="0" animBg="1"/>
      <p:bldP spid="3" grpId="0"/>
      <p:bldP spid="3" grpId="1"/>
      <p:bldP spid="19" grpId="0"/>
      <p:bldP spid="19" grpId="1"/>
      <p:bldP spid="2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09903" y="183228"/>
            <a:ext cx="114142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Micro Benchmarks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’)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903" y="1696518"/>
            <a:ext cx="6530159" cy="3754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main ()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parallel private(id)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n, t;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(n = 16; n &lt; SIZE; n *= 1.1)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(t = 1; t &lt; TRIALS; t *= 2)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timer here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Kernel(n, t, &amp;A[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nid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stop timer here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barrier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#pragma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master 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MPI_Barrier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(MPI_COMM_WORLD);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}}}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5676" y="2192022"/>
            <a:ext cx="4578462" cy="3539430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Kernel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size,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trials,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* __restrict__ A)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alpha = 0.5;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j;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(j = 0; j &lt; trials; ++j 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++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double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bete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0.8;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#if FLOPPERITER == 2</a:t>
            </a:r>
            <a:b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beta = beta *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+ alpha;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b="1" dirty="0" err="1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14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FLOPPERITER == 4</a:t>
            </a:r>
            <a:r>
              <a:rPr lang="en-US" sz="1400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…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sz="1400" b="1" dirty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b="1" dirty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beta;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alpha = alpha * 0.5;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03" y="1271510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Driver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5676" y="1696518"/>
            <a:ext cx="208551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GFlops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799" y="4795526"/>
            <a:ext cx="5854387" cy="523220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bytes =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FLOPPERITER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)n * (</a:t>
            </a:r>
            <a:r>
              <a:rPr lang="en-US" sz="14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)t;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854" y="3198331"/>
            <a:ext cx="237744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41139" y="315971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2909" y="3733800"/>
            <a:ext cx="2864616" cy="438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Architectural Platforms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36" y="3697459"/>
            <a:ext cx="2361357" cy="3137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868" y="1028188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(Intel Xeon CPU)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4303" y="856799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Mira (IBM Blue Gene/Q)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76868" y="3425465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Babbage (Intel Xeon Phi)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94303" y="3415159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Titan (</a:t>
            </a:r>
            <a:r>
              <a:rPr lang="en-US" b="1" dirty="0" err="1" smtClean="0"/>
              <a:t>Nvidia</a:t>
            </a:r>
            <a:r>
              <a:rPr lang="en-US" b="1" dirty="0" smtClean="0"/>
              <a:t> K20x)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8" y="3794797"/>
            <a:ext cx="4911262" cy="2659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1" y="1305590"/>
            <a:ext cx="6336901" cy="16097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5" y="1148085"/>
            <a:ext cx="3705679" cy="22362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9024" y="2110456"/>
            <a:ext cx="2899016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53741" y="1399107"/>
            <a:ext cx="601979" cy="1232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50808" y="1810738"/>
            <a:ext cx="2741832" cy="726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00300" y="4244340"/>
            <a:ext cx="2994660" cy="161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82840" y="6408148"/>
            <a:ext cx="2461260" cy="426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Bandwidth Benchmark Results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65" y="1121006"/>
            <a:ext cx="2912161" cy="264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64" y="3972745"/>
            <a:ext cx="2952663" cy="2721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49" y="1070224"/>
            <a:ext cx="2940191" cy="2683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0" y="4037367"/>
            <a:ext cx="2910178" cy="265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0065" y="832757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(Intel Xeon CPU)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98690" y="803416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Mira (IBM Blue Gene/Q)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12" y="3753225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Babbage (Intel Xeon Phi)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0283" y="3761397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Titan (</a:t>
            </a:r>
            <a:r>
              <a:rPr lang="en-US" b="1" dirty="0" err="1" smtClean="0"/>
              <a:t>Nvidia</a:t>
            </a:r>
            <a:r>
              <a:rPr lang="en-US" b="1" dirty="0" smtClean="0"/>
              <a:t> K20x)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509451" y="1680934"/>
            <a:ext cx="1059112" cy="700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31956" y="2442691"/>
            <a:ext cx="1059112" cy="624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12000" y="2005488"/>
            <a:ext cx="5232" cy="5117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81593" y="4712390"/>
            <a:ext cx="6212" cy="170166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5684" y="556322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MB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54626" y="1832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Bandwidth Benchmark Results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’)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533"/>
            <a:ext cx="938048" cy="800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02707" y="1527937"/>
            <a:ext cx="6946132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dim3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gpuThreads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(64); </a:t>
            </a:r>
            <a:b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dim3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gpuBlocks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(224);</a:t>
            </a:r>
            <a:b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timer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</a:t>
            </a:r>
            <a:endParaRPr lang="en-US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#if defined (GLOBAL_TRIAL_INSIDE)</a:t>
            </a:r>
          </a:p>
          <a:p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global_trialInside</a:t>
            </a: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&lt;&lt;&lt;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gpuBlocks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gpuThreads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&gt;&gt;&gt; (</a:t>
            </a:r>
            <a:r>
              <a:rPr lang="en-US" sz="13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trials,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1300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defined(GLOBAL_TRIAL_OUTSIDE)</a:t>
            </a:r>
          </a:p>
          <a:p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 (</a:t>
            </a:r>
            <a:r>
              <a:rPr lang="en-US" sz="13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uint64_t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 = 0; t &lt; trials; ++t) {</a:t>
            </a:r>
          </a:p>
          <a:p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global_trialOutside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&lt;&lt;&lt;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gpuBlocks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gpuThreads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&gt;&gt;&gt; (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alpha);</a:t>
            </a:r>
            <a:b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alpha = alpha * (1 – 1e-8);</a:t>
            </a:r>
            <a:b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#else</a:t>
            </a:r>
          </a:p>
          <a:p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sharedmem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&lt;&lt;&lt;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gpuBlocks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gpuThreads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&gt;&gt;&gt; (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trials, </a:t>
            </a:r>
            <a:r>
              <a:rPr lang="en-US" sz="13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d_buf</a:t>
            </a:r>
            <a:r>
              <a:rPr lang="en-US" sz="13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3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300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endParaRPr lang="en-US" sz="1300" b="1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cudaDeviceSynchronize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300" b="1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stop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</a:t>
            </a:r>
            <a:endParaRPr lang="en-US" sz="1300" dirty="0" smtClean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9691" y="5903644"/>
            <a:ext cx="1870119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(blocks, threads)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3" y="1390063"/>
            <a:ext cx="4752751" cy="43387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6344" y="1073300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Titan (</a:t>
            </a:r>
            <a:r>
              <a:rPr lang="en-US" b="1" dirty="0" err="1" smtClean="0"/>
              <a:t>Nvidia</a:t>
            </a:r>
            <a:r>
              <a:rPr lang="en-US" b="1" dirty="0" smtClean="0"/>
              <a:t> K20x)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714751" y="5248276"/>
            <a:ext cx="148615" cy="6095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18176713">
            <a:off x="692411" y="3846261"/>
            <a:ext cx="2690718" cy="700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63449" y="2945447"/>
            <a:ext cx="1455921" cy="673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65300" y="2435058"/>
            <a:ext cx="1237939" cy="825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16232" y="2260225"/>
            <a:ext cx="2485894" cy="571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089819" y="2435058"/>
            <a:ext cx="2005689" cy="571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317171" y="3030283"/>
            <a:ext cx="885536" cy="1894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49202" y="2831303"/>
            <a:ext cx="1570383" cy="139659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4939" y="2335560"/>
            <a:ext cx="2548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0083" y="3140995"/>
            <a:ext cx="2548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5508" y="4132806"/>
            <a:ext cx="2548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09903" y="183228"/>
            <a:ext cx="11414235" cy="708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Optimized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GFlops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Benchmarks</a:t>
            </a:r>
            <a:endParaRPr lang="en-US" sz="4000" dirty="0" smtClean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27"/>
            <a:ext cx="938048" cy="800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03" y="6094084"/>
            <a:ext cx="1037897" cy="740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1596" y="1282729"/>
            <a:ext cx="4239188" cy="18928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alpha = 0.5;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(j = 0; j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ntrials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; ++j ) {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; ++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bete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0.8;</a:t>
            </a:r>
            <a: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b="1" dirty="0">
                <a:solidFill>
                  <a:srgbClr val="652B9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beta = beta * 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 + alpha;</a:t>
            </a:r>
            <a:r>
              <a:rPr lang="en-US" sz="1300" b="1" dirty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b="1" dirty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 = beta;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alpha = alpha * (1e-8);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7020" y="1282729"/>
            <a:ext cx="4239188" cy="2492990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(j = 0 ; j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ntrials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; ++j) {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+= 8) {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_mm256_set1_pd(0.8); 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v1  = _mm256_load_pd(&amp;A[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]);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_mm256_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_pd(bv1, v1);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_mm256_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_pd(bv1, v1);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_mm256_store_pd(&amp;A[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], bv1); 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repeat above operations for A[i+4]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alpha = alpha * (1e-8);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_mm256_set1_pd(alpha);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1596" y="4328641"/>
            <a:ext cx="4239188" cy="2292935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(j = 0 ; j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ntrials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; ++j){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+= 8){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vec_splats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(0.8); 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v1  =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vec_ld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(0L, 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vec_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madd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(bv1,v1,av);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vec_st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(bv1, 0L, 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repeat above operations for A[i+4]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alpha =  alpha * (1e-8);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vec_splats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(alpha);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7020" y="4495731"/>
            <a:ext cx="4239188" cy="2092881"/>
          </a:xfrm>
          <a:prstGeom prst="rect">
            <a:avLst/>
          </a:prstGeom>
          <a:solidFill>
            <a:srgbClr val="DCF0C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(j = 0 ; j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ntrials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; ++j) {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b="1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nsize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+= 8) {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_mm512_set1_pd(0.8);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v1  = _mm512_load_pd(&amp;A[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bv1 = _mm512_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fmadd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_pd(bv1,v1,av);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_mm512_store_pd(&amp;A[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], bv1);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alpha = alpha * (1e-8);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= _mm512_set1_pd(alpha); </a:t>
            </a:r>
            <a:b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1596" y="921961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 Code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7020" y="933433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AVX Code (Edison)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1596" y="3968752"/>
            <a:ext cx="190867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QPX Code (Mira)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020" y="4122641"/>
            <a:ext cx="239299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AVX-512 Code (Babbage)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9225" y="2697128"/>
            <a:ext cx="2081515" cy="307777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 Flops per Element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72570" y="2229142"/>
            <a:ext cx="452770" cy="399758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45615" y="2122556"/>
            <a:ext cx="1384285" cy="307777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Unroll by 8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9191611" y="1746330"/>
            <a:ext cx="301639" cy="296122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22524" y="6164049"/>
            <a:ext cx="2191378" cy="307777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Fused Multiply &amp; Add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063240" y="5388283"/>
            <a:ext cx="1493520" cy="705801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141970" y="5542171"/>
            <a:ext cx="1619250" cy="457314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909399" y="6140160"/>
            <a:ext cx="2191378" cy="307777"/>
          </a:xfrm>
          <a:prstGeom prst="rect">
            <a:avLst/>
          </a:prstGeom>
          <a:solidFill>
            <a:srgbClr val="FFD5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Fused Multiply &amp; Add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8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13051</TotalTime>
  <Words>682</Words>
  <Application>Microsoft Office PowerPoint</Application>
  <PresentationFormat>Widescreen</PresentationFormat>
  <Paragraphs>193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Comic Sans MS</vt:lpstr>
      <vt:lpstr>Consolas</vt:lpstr>
      <vt:lpstr>Office Theme</vt:lpstr>
      <vt:lpstr>Roofline Model Toolkit : A Practical Tool for Architectural and Program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Compiler Generation and Autotuning of Communication-Avoiding Operators for Geometric Multigrid</dc:title>
  <dc:creator>protonu</dc:creator>
  <cp:lastModifiedBy>Yu-Jung Lo</cp:lastModifiedBy>
  <cp:revision>889</cp:revision>
  <dcterms:created xsi:type="dcterms:W3CDTF">2013-11-10T06:43:39Z</dcterms:created>
  <dcterms:modified xsi:type="dcterms:W3CDTF">2014-11-16T01:24:47Z</dcterms:modified>
</cp:coreProperties>
</file>