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1" r:id="rId2"/>
    <p:sldId id="298" r:id="rId3"/>
    <p:sldId id="502" r:id="rId4"/>
    <p:sldId id="503" r:id="rId5"/>
    <p:sldId id="504" r:id="rId6"/>
    <p:sldId id="505" r:id="rId7"/>
    <p:sldId id="507" r:id="rId8"/>
    <p:sldId id="506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9" r:id="rId30"/>
    <p:sldId id="528" r:id="rId31"/>
    <p:sldId id="530" r:id="rId32"/>
    <p:sldId id="531" r:id="rId33"/>
    <p:sldId id="532" r:id="rId34"/>
    <p:sldId id="533" r:id="rId35"/>
    <p:sldId id="534" r:id="rId36"/>
    <p:sldId id="535" r:id="rId37"/>
    <p:sldId id="536" r:id="rId38"/>
  </p:sldIdLst>
  <p:sldSz cx="9144000" cy="6858000" type="screen4x3"/>
  <p:notesSz cx="6985000" cy="9283700"/>
  <p:defaultTextStyle>
    <a:defPPr>
      <a:defRPr lang="de-DE"/>
    </a:defPPr>
    <a:lvl1pPr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94">
          <p15:clr>
            <a:srgbClr val="A4A3A4"/>
          </p15:clr>
        </p15:guide>
        <p15:guide id="4" pos="2862">
          <p15:clr>
            <a:srgbClr val="A4A3A4"/>
          </p15:clr>
        </p15:guide>
        <p15:guide id="5" pos="5488">
          <p15:clr>
            <a:srgbClr val="A4A3A4"/>
          </p15:clr>
        </p15:guide>
        <p15:guide id="6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Allender" initials="EA" lastIdx="1" clrIdx="0">
    <p:extLst>
      <p:ext uri="{19B8F6BF-5375-455C-9EA6-DF929625EA0E}">
        <p15:presenceInfo xmlns:p15="http://schemas.microsoft.com/office/powerpoint/2012/main" userId="9307f1961806f5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69696"/>
    <a:srgbClr val="FF6600"/>
    <a:srgbClr val="5050FF"/>
    <a:srgbClr val="282899"/>
    <a:srgbClr val="660033"/>
    <a:srgbClr val="99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1116E-1D3C-49E6-96BD-2BE2F7C68D11}" v="4" dt="2021-01-12T16:58:20.167"/>
    <p1510:client id="{A0A27532-4266-439A-B612-1A830D926DD1}" v="5" dt="2021-01-12T15:32:51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>
        <p:guide orient="horz" pos="708"/>
        <p:guide orient="horz" pos="2160"/>
        <p:guide orient="horz" pos="3994"/>
        <p:guide pos="2862"/>
        <p:guide pos="5488"/>
        <p:guide pos="2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" userId="1f7f0ac4-fb9e-4bd5-84e6-961b2da8113b" providerId="ADAL" clId="{A0A27532-4266-439A-B612-1A830D926DD1}"/>
    <pc:docChg chg="modSld">
      <pc:chgData name="Eric" userId="1f7f0ac4-fb9e-4bd5-84e6-961b2da8113b" providerId="ADAL" clId="{A0A27532-4266-439A-B612-1A830D926DD1}" dt="2021-01-12T15:32:51.147" v="4"/>
      <pc:docMkLst>
        <pc:docMk/>
      </pc:docMkLst>
      <pc:sldChg chg="modAnim">
        <pc:chgData name="Eric" userId="1f7f0ac4-fb9e-4bd5-84e6-961b2da8113b" providerId="ADAL" clId="{A0A27532-4266-439A-B612-1A830D926DD1}" dt="2021-01-12T15:31:15.050" v="2"/>
        <pc:sldMkLst>
          <pc:docMk/>
          <pc:sldMk cId="2134259639" sldId="516"/>
        </pc:sldMkLst>
      </pc:sldChg>
      <pc:sldChg chg="modAnim">
        <pc:chgData name="Eric" userId="1f7f0ac4-fb9e-4bd5-84e6-961b2da8113b" providerId="ADAL" clId="{A0A27532-4266-439A-B612-1A830D926DD1}" dt="2021-01-12T15:32:51.147" v="4"/>
        <pc:sldMkLst>
          <pc:docMk/>
          <pc:sldMk cId="83002104" sldId="518"/>
        </pc:sldMkLst>
      </pc:sldChg>
    </pc:docChg>
  </pc:docChgLst>
  <pc:docChgLst>
    <pc:chgData name="Eric" userId="1f7f0ac4-fb9e-4bd5-84e6-961b2da8113b" providerId="ADAL" clId="{94A1116E-1D3C-49E6-96BD-2BE2F7C68D11}"/>
    <pc:docChg chg="modSld">
      <pc:chgData name="Eric" userId="1f7f0ac4-fb9e-4bd5-84e6-961b2da8113b" providerId="ADAL" clId="{94A1116E-1D3C-49E6-96BD-2BE2F7C68D11}" dt="2021-01-12T16:58:20.167" v="3" actId="20577"/>
      <pc:docMkLst>
        <pc:docMk/>
      </pc:docMkLst>
      <pc:sldChg chg="modAnim">
        <pc:chgData name="Eric" userId="1f7f0ac4-fb9e-4bd5-84e6-961b2da8113b" providerId="ADAL" clId="{94A1116E-1D3C-49E6-96BD-2BE2F7C68D11}" dt="2021-01-12T16:52:38.218" v="2"/>
        <pc:sldMkLst>
          <pc:docMk/>
          <pc:sldMk cId="83002104" sldId="518"/>
        </pc:sldMkLst>
      </pc:sldChg>
      <pc:sldChg chg="modSp">
        <pc:chgData name="Eric" userId="1f7f0ac4-fb9e-4bd5-84e6-961b2da8113b" providerId="ADAL" clId="{94A1116E-1D3C-49E6-96BD-2BE2F7C68D11}" dt="2021-01-12T16:58:20.167" v="3" actId="20577"/>
        <pc:sldMkLst>
          <pc:docMk/>
          <pc:sldMk cId="3054702898" sldId="523"/>
        </pc:sldMkLst>
        <pc:spChg chg="mod">
          <ac:chgData name="Eric" userId="1f7f0ac4-fb9e-4bd5-84e6-961b2da8113b" providerId="ADAL" clId="{94A1116E-1D3C-49E6-96BD-2BE2F7C68D11}" dt="2021-01-12T16:58:20.167" v="3" actId="20577"/>
          <ac:spMkLst>
            <pc:docMk/>
            <pc:sldMk cId="3054702898" sldId="523"/>
            <ac:spMk id="3" creationId="{AC219860-814A-49DE-9FDE-22357701AF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44EDA5F-F8B5-4866-85F5-B7D51285DD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A237B8-35CC-4301-9147-F01EAF086F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508C1E3-268F-40A3-A1AD-B7056BFFA2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2DAE39B-8865-4091-9201-25BA33732E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5A17211D-ED16-4BAC-8BAF-77B51BFAE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213DE9-FA33-4EF1-975D-F588B87747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817FC6B-1A49-49A5-A3BB-38C8917157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618C1820-B084-4B4F-8AEA-80C96FDA1B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72E6010-131C-447C-8001-75EE83FEEE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4675"/>
            <a:ext cx="558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1C5ACC9D-8757-49C3-99AA-55F0CB9009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F6B05BA-E62F-4F1F-BF8C-C340CE706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8BCF2C2A-F274-490D-8C15-8ED05D317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B1A0959-AD7C-42E2-8CE3-3D24CAD7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74CD63-2EA0-4393-85E3-0474F3D1058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E8F00E0-6D21-4A22-987E-F90ED3CC4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A6497AC-A5EC-454E-8A17-2CE29617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SzPct val="115000"/>
              <a:buFont typeface="Symbol" panose="05050102010706020507" pitchFamily="18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9D0C727-F784-4284-8057-5F2A306C8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AF7FD7-8082-412A-AA6A-DD172F41214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F2D7902-F06F-483A-8F2F-2619BFCC5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C7F5B04-1AEC-41DF-9457-D7B833CE4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9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6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5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6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A132A499-61FC-4C99-9FFE-D590751057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17600"/>
            <a:ext cx="9144000" cy="5313363"/>
          </a:xfrm>
          <a:prstGeom prst="rect">
            <a:avLst/>
          </a:prstGeom>
          <a:solidFill>
            <a:srgbClr val="2828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21808F0-4756-491A-AD2E-CB3DF09B66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4433888"/>
            <a:ext cx="473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18DC4678-CC5F-47CD-8574-D0C8793D20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7675" y="3308350"/>
            <a:ext cx="316706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sz="2800" b="1">
                <a:latin typeface="Arial" charset="0"/>
              </a:rPr>
              <a:t>Eric Allender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Rutgers University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B26DB91-2476-4D0C-BEB2-91D4DD34A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54725"/>
            <a:ext cx="9144000" cy="809625"/>
          </a:xfrm>
          <a:prstGeom prst="rect">
            <a:avLst/>
          </a:prstGeom>
          <a:gradFill rotWithShape="1">
            <a:gsLst>
              <a:gs pos="0">
                <a:srgbClr val="282899"/>
              </a:gs>
              <a:gs pos="100000">
                <a:srgbClr val="282899">
                  <a:gamma/>
                  <a:shade val="2431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2D485F6B-B18A-4326-B452-4F3E6F6440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rgbClr val="282899">
                  <a:gamma/>
                  <a:shade val="46275"/>
                  <a:invGamma/>
                </a:srgbClr>
              </a:gs>
              <a:gs pos="100000">
                <a:srgbClr val="2828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76225" indent="-276225">
              <a:defRPr/>
            </a:pPr>
            <a:endParaRPr lang="en-US" sz="3000">
              <a:latin typeface="Arial" charset="0"/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12268923-AD3C-45A1-9B7D-1C84261169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53363" y="6534150"/>
            <a:ext cx="1222375" cy="311150"/>
            <a:chOff x="5061" y="4116"/>
            <a:chExt cx="656" cy="196"/>
          </a:xfrm>
        </p:grpSpPr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8BAD3E01-B393-4D91-BD42-2658B4F976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DB5CA9EC-9CE1-41A1-AA07-454A8D25C8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38" y="20"/>
                  </a:cxn>
                  <a:cxn ang="0">
                    <a:pos x="146" y="32"/>
                  </a:cxn>
                  <a:cxn ang="0">
                    <a:pos x="149" y="46"/>
                  </a:cxn>
                  <a:cxn ang="0">
                    <a:pos x="149" y="57"/>
                  </a:cxn>
                  <a:cxn ang="0">
                    <a:pos x="146" y="72"/>
                  </a:cxn>
                  <a:cxn ang="0">
                    <a:pos x="141" y="83"/>
                  </a:cxn>
                  <a:cxn ang="0">
                    <a:pos x="132" y="95"/>
                  </a:cxn>
                  <a:cxn ang="0">
                    <a:pos x="120" y="100"/>
                  </a:cxn>
                  <a:cxn ang="0">
                    <a:pos x="109" y="109"/>
                  </a:cxn>
                  <a:cxn ang="0">
                    <a:pos x="97" y="112"/>
                  </a:cxn>
                  <a:cxn ang="0">
                    <a:pos x="158" y="186"/>
                  </a:cxn>
                  <a:cxn ang="0">
                    <a:pos x="175" y="200"/>
                  </a:cxn>
                  <a:cxn ang="0">
                    <a:pos x="192" y="214"/>
                  </a:cxn>
                  <a:cxn ang="0">
                    <a:pos x="163" y="220"/>
                  </a:cxn>
                  <a:cxn ang="0">
                    <a:pos x="152" y="217"/>
                  </a:cxn>
                  <a:cxn ang="0">
                    <a:pos x="146" y="214"/>
                  </a:cxn>
                  <a:cxn ang="0">
                    <a:pos x="141" y="212"/>
                  </a:cxn>
                  <a:cxn ang="0">
                    <a:pos x="135" y="209"/>
                  </a:cxn>
                  <a:cxn ang="0">
                    <a:pos x="89" y="152"/>
                  </a:cxn>
                  <a:cxn ang="0">
                    <a:pos x="69" y="103"/>
                  </a:cxn>
                  <a:cxn ang="0">
                    <a:pos x="80" y="100"/>
                  </a:cxn>
                  <a:cxn ang="0">
                    <a:pos x="92" y="95"/>
                  </a:cxn>
                  <a:cxn ang="0">
                    <a:pos x="103" y="86"/>
                  </a:cxn>
                  <a:cxn ang="0">
                    <a:pos x="112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5" y="43"/>
                  </a:cxn>
                  <a:cxn ang="0">
                    <a:pos x="109" y="35"/>
                  </a:cxn>
                  <a:cxn ang="0">
                    <a:pos x="100" y="29"/>
                  </a:cxn>
                  <a:cxn ang="0">
                    <a:pos x="92" y="23"/>
                  </a:cxn>
                  <a:cxn ang="0">
                    <a:pos x="83" y="20"/>
                  </a:cxn>
                  <a:cxn ang="0">
                    <a:pos x="72" y="20"/>
                  </a:cxn>
                  <a:cxn ang="0">
                    <a:pos x="57" y="20"/>
                  </a:cxn>
                  <a:cxn ang="0">
                    <a:pos x="49" y="180"/>
                  </a:cxn>
                  <a:cxn ang="0">
                    <a:pos x="52" y="194"/>
                  </a:cxn>
                  <a:cxn ang="0">
                    <a:pos x="52" y="203"/>
                  </a:cxn>
                  <a:cxn ang="0">
                    <a:pos x="54" y="212"/>
                  </a:cxn>
                  <a:cxn ang="0">
                    <a:pos x="60" y="217"/>
                  </a:cxn>
                  <a:cxn ang="0">
                    <a:pos x="0" y="220"/>
                  </a:cxn>
                  <a:cxn ang="0">
                    <a:pos x="6" y="214"/>
                  </a:cxn>
                  <a:cxn ang="0">
                    <a:pos x="11" y="209"/>
                  </a:cxn>
                  <a:cxn ang="0">
                    <a:pos x="14" y="203"/>
                  </a:cxn>
                  <a:cxn ang="0">
                    <a:pos x="14" y="194"/>
                  </a:cxn>
                  <a:cxn ang="0">
                    <a:pos x="17" y="172"/>
                  </a:cxn>
                  <a:cxn ang="0">
                    <a:pos x="14" y="26"/>
                  </a:cxn>
                  <a:cxn ang="0">
                    <a:pos x="14" y="17"/>
                  </a:cxn>
                  <a:cxn ang="0">
                    <a:pos x="11" y="12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689EB29E-9377-4073-9FDD-38A5ECC2D9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/>
                <a:ahLst/>
                <a:cxnLst>
                  <a:cxn ang="0">
                    <a:pos x="153" y="203"/>
                  </a:cxn>
                  <a:cxn ang="0">
                    <a:pos x="144" y="212"/>
                  </a:cxn>
                  <a:cxn ang="0">
                    <a:pos x="133" y="217"/>
                  </a:cxn>
                  <a:cxn ang="0">
                    <a:pos x="124" y="220"/>
                  </a:cxn>
                  <a:cxn ang="0">
                    <a:pos x="112" y="223"/>
                  </a:cxn>
                  <a:cxn ang="0">
                    <a:pos x="101" y="226"/>
                  </a:cxn>
                  <a:cxn ang="0">
                    <a:pos x="89" y="226"/>
                  </a:cxn>
                  <a:cxn ang="0">
                    <a:pos x="78" y="223"/>
                  </a:cxn>
                  <a:cxn ang="0">
                    <a:pos x="69" y="223"/>
                  </a:cxn>
                  <a:cxn ang="0">
                    <a:pos x="58" y="217"/>
                  </a:cxn>
                  <a:cxn ang="0">
                    <a:pos x="49" y="214"/>
                  </a:cxn>
                  <a:cxn ang="0">
                    <a:pos x="41" y="209"/>
                  </a:cxn>
                  <a:cxn ang="0">
                    <a:pos x="32" y="200"/>
                  </a:cxn>
                  <a:cxn ang="0">
                    <a:pos x="26" y="192"/>
                  </a:cxn>
                  <a:cxn ang="0">
                    <a:pos x="21" y="183"/>
                  </a:cxn>
                  <a:cxn ang="0">
                    <a:pos x="18" y="172"/>
                  </a:cxn>
                  <a:cxn ang="0">
                    <a:pos x="15" y="163"/>
                  </a:cxn>
                  <a:cxn ang="0">
                    <a:pos x="15" y="140"/>
                  </a:cxn>
                  <a:cxn ang="0">
                    <a:pos x="15" y="29"/>
                  </a:cxn>
                  <a:cxn ang="0">
                    <a:pos x="15" y="20"/>
                  </a:cxn>
                  <a:cxn ang="0">
                    <a:pos x="12" y="12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64" y="0"/>
                  </a:cxn>
                  <a:cxn ang="0">
                    <a:pos x="58" y="6"/>
                  </a:cxn>
                  <a:cxn ang="0">
                    <a:pos x="52" y="12"/>
                  </a:cxn>
                  <a:cxn ang="0">
                    <a:pos x="49" y="20"/>
                  </a:cxn>
                  <a:cxn ang="0">
                    <a:pos x="49" y="29"/>
                  </a:cxn>
                  <a:cxn ang="0">
                    <a:pos x="49" y="140"/>
                  </a:cxn>
                  <a:cxn ang="0">
                    <a:pos x="52" y="157"/>
                  </a:cxn>
                  <a:cxn ang="0">
                    <a:pos x="55" y="174"/>
                  </a:cxn>
                  <a:cxn ang="0">
                    <a:pos x="64" y="186"/>
                  </a:cxn>
                  <a:cxn ang="0">
                    <a:pos x="72" y="194"/>
                  </a:cxn>
                  <a:cxn ang="0">
                    <a:pos x="87" y="197"/>
                  </a:cxn>
                  <a:cxn ang="0">
                    <a:pos x="101" y="200"/>
                  </a:cxn>
                  <a:cxn ang="0">
                    <a:pos x="110" y="200"/>
                  </a:cxn>
                  <a:cxn ang="0">
                    <a:pos x="118" y="200"/>
                  </a:cxn>
                  <a:cxn ang="0">
                    <a:pos x="127" y="197"/>
                  </a:cxn>
                  <a:cxn ang="0">
                    <a:pos x="135" y="192"/>
                  </a:cxn>
                  <a:cxn ang="0">
                    <a:pos x="144" y="189"/>
                  </a:cxn>
                  <a:cxn ang="0">
                    <a:pos x="150" y="180"/>
                  </a:cxn>
                  <a:cxn ang="0">
                    <a:pos x="156" y="174"/>
                  </a:cxn>
                  <a:cxn ang="0">
                    <a:pos x="158" y="166"/>
                  </a:cxn>
                  <a:cxn ang="0">
                    <a:pos x="158" y="155"/>
                  </a:cxn>
                  <a:cxn ang="0">
                    <a:pos x="158" y="35"/>
                  </a:cxn>
                  <a:cxn ang="0">
                    <a:pos x="158" y="20"/>
                  </a:cxn>
                  <a:cxn ang="0">
                    <a:pos x="156" y="15"/>
                  </a:cxn>
                  <a:cxn ang="0">
                    <a:pos x="153" y="6"/>
                  </a:cxn>
                  <a:cxn ang="0">
                    <a:pos x="147" y="0"/>
                  </a:cxn>
                  <a:cxn ang="0">
                    <a:pos x="210" y="0"/>
                  </a:cxn>
                  <a:cxn ang="0">
                    <a:pos x="201" y="3"/>
                  </a:cxn>
                  <a:cxn ang="0">
                    <a:pos x="199" y="12"/>
                  </a:cxn>
                  <a:cxn ang="0">
                    <a:pos x="196" y="17"/>
                  </a:cxn>
                  <a:cxn ang="0">
                    <a:pos x="193" y="26"/>
                  </a:cxn>
                  <a:cxn ang="0">
                    <a:pos x="193" y="172"/>
                  </a:cxn>
                  <a:cxn ang="0">
                    <a:pos x="193" y="194"/>
                  </a:cxn>
                  <a:cxn ang="0">
                    <a:pos x="196" y="203"/>
                  </a:cxn>
                  <a:cxn ang="0">
                    <a:pos x="199" y="209"/>
                  </a:cxn>
                  <a:cxn ang="0">
                    <a:pos x="204" y="214"/>
                  </a:cxn>
                  <a:cxn ang="0">
                    <a:pos x="210" y="220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5D104AF4-D5B3-426E-98A0-5A4132F2FB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81"/>
                <a:ext cx="95" cy="118"/>
              </a:xfrm>
              <a:custGeom>
                <a:avLst/>
                <a:gdLst/>
                <a:ahLst/>
                <a:cxnLst>
                  <a:cxn ang="0">
                    <a:pos x="103" y="183"/>
                  </a:cxn>
                  <a:cxn ang="0">
                    <a:pos x="103" y="189"/>
                  </a:cxn>
                  <a:cxn ang="0">
                    <a:pos x="103" y="195"/>
                  </a:cxn>
                  <a:cxn ang="0">
                    <a:pos x="106" y="200"/>
                  </a:cxn>
                  <a:cxn ang="0">
                    <a:pos x="106" y="203"/>
                  </a:cxn>
                  <a:cxn ang="0">
                    <a:pos x="106" y="206"/>
                  </a:cxn>
                  <a:cxn ang="0">
                    <a:pos x="106" y="206"/>
                  </a:cxn>
                  <a:cxn ang="0">
                    <a:pos x="109" y="209"/>
                  </a:cxn>
                  <a:cxn ang="0">
                    <a:pos x="109" y="212"/>
                  </a:cxn>
                  <a:cxn ang="0">
                    <a:pos x="112" y="215"/>
                  </a:cxn>
                  <a:cxn ang="0">
                    <a:pos x="115" y="217"/>
                  </a:cxn>
                  <a:cxn ang="0">
                    <a:pos x="118" y="217"/>
                  </a:cxn>
                  <a:cxn ang="0">
                    <a:pos x="121" y="220"/>
                  </a:cxn>
                  <a:cxn ang="0">
                    <a:pos x="121" y="223"/>
                  </a:cxn>
                  <a:cxn ang="0">
                    <a:pos x="55" y="220"/>
                  </a:cxn>
                  <a:cxn ang="0">
                    <a:pos x="57" y="220"/>
                  </a:cxn>
                  <a:cxn ang="0">
                    <a:pos x="60" y="217"/>
                  </a:cxn>
                  <a:cxn ang="0">
                    <a:pos x="63" y="217"/>
                  </a:cxn>
                  <a:cxn ang="0">
                    <a:pos x="63" y="215"/>
                  </a:cxn>
                  <a:cxn ang="0">
                    <a:pos x="66" y="212"/>
                  </a:cxn>
                  <a:cxn ang="0">
                    <a:pos x="66" y="209"/>
                  </a:cxn>
                  <a:cxn ang="0">
                    <a:pos x="69" y="206"/>
                  </a:cxn>
                  <a:cxn ang="0">
                    <a:pos x="69" y="203"/>
                  </a:cxn>
                  <a:cxn ang="0">
                    <a:pos x="69" y="197"/>
                  </a:cxn>
                  <a:cxn ang="0">
                    <a:pos x="69" y="195"/>
                  </a:cxn>
                  <a:cxn ang="0">
                    <a:pos x="69" y="189"/>
                  </a:cxn>
                  <a:cxn ang="0">
                    <a:pos x="69" y="175"/>
                  </a:cxn>
                  <a:cxn ang="0">
                    <a:pos x="40" y="26"/>
                  </a:cxn>
                  <a:cxn ang="0">
                    <a:pos x="35" y="26"/>
                  </a:cxn>
                  <a:cxn ang="0">
                    <a:pos x="29" y="26"/>
                  </a:cxn>
                  <a:cxn ang="0">
                    <a:pos x="23" y="29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6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32" y="3"/>
                  </a:cxn>
                  <a:cxn ang="0">
                    <a:pos x="161" y="3"/>
                  </a:cxn>
                  <a:cxn ang="0">
                    <a:pos x="164" y="3"/>
                  </a:cxn>
                  <a:cxn ang="0">
                    <a:pos x="169" y="0"/>
                  </a:cxn>
                  <a:cxn ang="0">
                    <a:pos x="172" y="0"/>
                  </a:cxn>
                  <a:cxn ang="0">
                    <a:pos x="175" y="0"/>
                  </a:cxn>
                  <a:cxn ang="0">
                    <a:pos x="164" y="40"/>
                  </a:cxn>
                  <a:cxn ang="0">
                    <a:pos x="164" y="38"/>
                  </a:cxn>
                  <a:cxn ang="0">
                    <a:pos x="161" y="35"/>
                  </a:cxn>
                  <a:cxn ang="0">
                    <a:pos x="161" y="35"/>
                  </a:cxn>
                  <a:cxn ang="0">
                    <a:pos x="158" y="32"/>
                  </a:cxn>
                  <a:cxn ang="0">
                    <a:pos x="158" y="32"/>
                  </a:cxn>
                  <a:cxn ang="0">
                    <a:pos x="155" y="29"/>
                  </a:cxn>
                  <a:cxn ang="0">
                    <a:pos x="152" y="29"/>
                  </a:cxn>
                  <a:cxn ang="0">
                    <a:pos x="152" y="29"/>
                  </a:cxn>
                  <a:cxn ang="0">
                    <a:pos x="146" y="26"/>
                  </a:cxn>
                  <a:cxn ang="0">
                    <a:pos x="144" y="26"/>
                  </a:cxn>
                  <a:cxn ang="0">
                    <a:pos x="138" y="26"/>
                  </a:cxn>
                  <a:cxn ang="0">
                    <a:pos x="135" y="26"/>
                  </a:cxn>
                  <a:cxn ang="0">
                    <a:pos x="103" y="180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49DB8DF1-1ED5-4584-99E2-8FF9F163A3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/>
                <a:ahLst/>
                <a:cxnLst>
                  <a:cxn ang="0">
                    <a:pos x="187" y="40"/>
                  </a:cxn>
                  <a:cxn ang="0">
                    <a:pos x="178" y="34"/>
                  </a:cxn>
                  <a:cxn ang="0">
                    <a:pos x="170" y="28"/>
                  </a:cxn>
                  <a:cxn ang="0">
                    <a:pos x="161" y="25"/>
                  </a:cxn>
                  <a:cxn ang="0">
                    <a:pos x="144" y="22"/>
                  </a:cxn>
                  <a:cxn ang="0">
                    <a:pos x="121" y="22"/>
                  </a:cxn>
                  <a:cxn ang="0">
                    <a:pos x="101" y="28"/>
                  </a:cxn>
                  <a:cxn ang="0">
                    <a:pos x="81" y="37"/>
                  </a:cxn>
                  <a:cxn ang="0">
                    <a:pos x="63" y="51"/>
                  </a:cxn>
                  <a:cxn ang="0">
                    <a:pos x="49" y="68"/>
                  </a:cxn>
                  <a:cxn ang="0">
                    <a:pos x="43" y="88"/>
                  </a:cxn>
                  <a:cxn ang="0">
                    <a:pos x="41" y="111"/>
                  </a:cxn>
                  <a:cxn ang="0">
                    <a:pos x="43" y="137"/>
                  </a:cxn>
                  <a:cxn ang="0">
                    <a:pos x="52" y="157"/>
                  </a:cxn>
                  <a:cxn ang="0">
                    <a:pos x="63" y="177"/>
                  </a:cxn>
                  <a:cxn ang="0">
                    <a:pos x="81" y="191"/>
                  </a:cxn>
                  <a:cxn ang="0">
                    <a:pos x="104" y="199"/>
                  </a:cxn>
                  <a:cxn ang="0">
                    <a:pos x="127" y="205"/>
                  </a:cxn>
                  <a:cxn ang="0">
                    <a:pos x="144" y="205"/>
                  </a:cxn>
                  <a:cxn ang="0">
                    <a:pos x="158" y="205"/>
                  </a:cxn>
                  <a:cxn ang="0">
                    <a:pos x="173" y="202"/>
                  </a:cxn>
                  <a:cxn ang="0">
                    <a:pos x="181" y="148"/>
                  </a:cxn>
                  <a:cxn ang="0">
                    <a:pos x="181" y="134"/>
                  </a:cxn>
                  <a:cxn ang="0">
                    <a:pos x="181" y="128"/>
                  </a:cxn>
                  <a:cxn ang="0">
                    <a:pos x="178" y="122"/>
                  </a:cxn>
                  <a:cxn ang="0">
                    <a:pos x="173" y="117"/>
                  </a:cxn>
                  <a:cxn ang="0">
                    <a:pos x="167" y="114"/>
                  </a:cxn>
                  <a:cxn ang="0">
                    <a:pos x="219" y="114"/>
                  </a:cxn>
                  <a:cxn ang="0">
                    <a:pos x="216" y="122"/>
                  </a:cxn>
                  <a:cxn ang="0">
                    <a:pos x="216" y="205"/>
                  </a:cxn>
                  <a:cxn ang="0">
                    <a:pos x="216" y="214"/>
                  </a:cxn>
                  <a:cxn ang="0">
                    <a:pos x="219" y="219"/>
                  </a:cxn>
                  <a:cxn ang="0">
                    <a:pos x="198" y="222"/>
                  </a:cxn>
                  <a:cxn ang="0">
                    <a:pos x="173" y="228"/>
                  </a:cxn>
                  <a:cxn ang="0">
                    <a:pos x="150" y="231"/>
                  </a:cxn>
                  <a:cxn ang="0">
                    <a:pos x="115" y="228"/>
                  </a:cxn>
                  <a:cxn ang="0">
                    <a:pos x="81" y="222"/>
                  </a:cxn>
                  <a:cxn ang="0">
                    <a:pos x="52" y="208"/>
                  </a:cxn>
                  <a:cxn ang="0">
                    <a:pos x="29" y="191"/>
                  </a:cxn>
                  <a:cxn ang="0">
                    <a:pos x="12" y="168"/>
                  </a:cxn>
                  <a:cxn ang="0">
                    <a:pos x="3" y="140"/>
                  </a:cxn>
                  <a:cxn ang="0">
                    <a:pos x="0" y="108"/>
                  </a:cxn>
                  <a:cxn ang="0">
                    <a:pos x="6" y="80"/>
                  </a:cxn>
                  <a:cxn ang="0">
                    <a:pos x="20" y="51"/>
                  </a:cxn>
                  <a:cxn ang="0">
                    <a:pos x="41" y="31"/>
                  </a:cxn>
                  <a:cxn ang="0">
                    <a:pos x="66" y="14"/>
                  </a:cxn>
                  <a:cxn ang="0">
                    <a:pos x="98" y="2"/>
                  </a:cxn>
                  <a:cxn ang="0">
                    <a:pos x="132" y="0"/>
                  </a:cxn>
                  <a:cxn ang="0">
                    <a:pos x="152" y="0"/>
                  </a:cxn>
                  <a:cxn ang="0">
                    <a:pos x="170" y="0"/>
                  </a:cxn>
                  <a:cxn ang="0">
                    <a:pos x="193" y="5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0A58E8A3-18C8-452E-BE64-4D9737B311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/>
                <a:ahLst/>
                <a:cxnLst>
                  <a:cxn ang="0">
                    <a:pos x="95" y="197"/>
                  </a:cxn>
                  <a:cxn ang="0">
                    <a:pos x="101" y="197"/>
                  </a:cxn>
                  <a:cxn ang="0">
                    <a:pos x="106" y="197"/>
                  </a:cxn>
                  <a:cxn ang="0">
                    <a:pos x="115" y="197"/>
                  </a:cxn>
                  <a:cxn ang="0">
                    <a:pos x="121" y="197"/>
                  </a:cxn>
                  <a:cxn ang="0">
                    <a:pos x="126" y="195"/>
                  </a:cxn>
                  <a:cxn ang="0">
                    <a:pos x="132" y="192"/>
                  </a:cxn>
                  <a:cxn ang="0">
                    <a:pos x="138" y="189"/>
                  </a:cxn>
                  <a:cxn ang="0">
                    <a:pos x="144" y="186"/>
                  </a:cxn>
                  <a:cxn ang="0">
                    <a:pos x="149" y="183"/>
                  </a:cxn>
                  <a:cxn ang="0">
                    <a:pos x="152" y="180"/>
                  </a:cxn>
                  <a:cxn ang="0">
                    <a:pos x="141" y="223"/>
                  </a:cxn>
                  <a:cxn ang="0">
                    <a:pos x="3" y="220"/>
                  </a:cxn>
                  <a:cxn ang="0">
                    <a:pos x="6" y="217"/>
                  </a:cxn>
                  <a:cxn ang="0">
                    <a:pos x="9" y="215"/>
                  </a:cxn>
                  <a:cxn ang="0">
                    <a:pos x="12" y="212"/>
                  </a:cxn>
                  <a:cxn ang="0">
                    <a:pos x="14" y="206"/>
                  </a:cxn>
                  <a:cxn ang="0">
                    <a:pos x="14" y="203"/>
                  </a:cxn>
                  <a:cxn ang="0">
                    <a:pos x="14" y="197"/>
                  </a:cxn>
                  <a:cxn ang="0">
                    <a:pos x="14" y="189"/>
                  </a:cxn>
                  <a:cxn ang="0">
                    <a:pos x="14" y="49"/>
                  </a:cxn>
                  <a:cxn ang="0">
                    <a:pos x="14" y="32"/>
                  </a:cxn>
                  <a:cxn ang="0">
                    <a:pos x="14" y="2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109" y="3"/>
                  </a:cxn>
                  <a:cxn ang="0">
                    <a:pos x="118" y="3"/>
                  </a:cxn>
                  <a:cxn ang="0">
                    <a:pos x="121" y="3"/>
                  </a:cxn>
                  <a:cxn ang="0">
                    <a:pos x="124" y="0"/>
                  </a:cxn>
                  <a:cxn ang="0">
                    <a:pos x="126" y="0"/>
                  </a:cxn>
                  <a:cxn ang="0">
                    <a:pos x="124" y="38"/>
                  </a:cxn>
                  <a:cxn ang="0">
                    <a:pos x="121" y="35"/>
                  </a:cxn>
                  <a:cxn ang="0">
                    <a:pos x="118" y="35"/>
                  </a:cxn>
                  <a:cxn ang="0">
                    <a:pos x="112" y="32"/>
                  </a:cxn>
                  <a:cxn ang="0">
                    <a:pos x="109" y="29"/>
                  </a:cxn>
                  <a:cxn ang="0">
                    <a:pos x="106" y="29"/>
                  </a:cxn>
                  <a:cxn ang="0">
                    <a:pos x="98" y="26"/>
                  </a:cxn>
                  <a:cxn ang="0">
                    <a:pos x="89" y="26"/>
                  </a:cxn>
                  <a:cxn ang="0">
                    <a:pos x="80" y="26"/>
                  </a:cxn>
                  <a:cxn ang="0">
                    <a:pos x="66" y="26"/>
                  </a:cxn>
                  <a:cxn ang="0">
                    <a:pos x="55" y="29"/>
                  </a:cxn>
                  <a:cxn ang="0">
                    <a:pos x="89" y="92"/>
                  </a:cxn>
                  <a:cxn ang="0">
                    <a:pos x="95" y="92"/>
                  </a:cxn>
                  <a:cxn ang="0">
                    <a:pos x="101" y="92"/>
                  </a:cxn>
                  <a:cxn ang="0">
                    <a:pos x="103" y="89"/>
                  </a:cxn>
                  <a:cxn ang="0">
                    <a:pos x="103" y="89"/>
                  </a:cxn>
                  <a:cxn ang="0">
                    <a:pos x="103" y="123"/>
                  </a:cxn>
                  <a:cxn ang="0">
                    <a:pos x="103" y="123"/>
                  </a:cxn>
                  <a:cxn ang="0">
                    <a:pos x="101" y="120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89" y="115"/>
                  </a:cxn>
                  <a:cxn ang="0">
                    <a:pos x="83" y="115"/>
                  </a:cxn>
                  <a:cxn ang="0">
                    <a:pos x="49" y="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0A695792-0020-4AB5-AD26-03A98EF780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12" y="3"/>
                  </a:cxn>
                  <a:cxn ang="0">
                    <a:pos x="127" y="12"/>
                  </a:cxn>
                  <a:cxn ang="0">
                    <a:pos x="138" y="20"/>
                  </a:cxn>
                  <a:cxn ang="0">
                    <a:pos x="144" y="32"/>
                  </a:cxn>
                  <a:cxn ang="0">
                    <a:pos x="150" y="46"/>
                  </a:cxn>
                  <a:cxn ang="0">
                    <a:pos x="150" y="57"/>
                  </a:cxn>
                  <a:cxn ang="0">
                    <a:pos x="147" y="72"/>
                  </a:cxn>
                  <a:cxn ang="0">
                    <a:pos x="138" y="83"/>
                  </a:cxn>
                  <a:cxn ang="0">
                    <a:pos x="129" y="95"/>
                  </a:cxn>
                  <a:cxn ang="0">
                    <a:pos x="121" y="100"/>
                  </a:cxn>
                  <a:cxn ang="0">
                    <a:pos x="109" y="109"/>
                  </a:cxn>
                  <a:cxn ang="0">
                    <a:pos x="95" y="112"/>
                  </a:cxn>
                  <a:cxn ang="0">
                    <a:pos x="155" y="186"/>
                  </a:cxn>
                  <a:cxn ang="0">
                    <a:pos x="173" y="200"/>
                  </a:cxn>
                  <a:cxn ang="0">
                    <a:pos x="193" y="214"/>
                  </a:cxn>
                  <a:cxn ang="0">
                    <a:pos x="161" y="220"/>
                  </a:cxn>
                  <a:cxn ang="0">
                    <a:pos x="152" y="217"/>
                  </a:cxn>
                  <a:cxn ang="0">
                    <a:pos x="144" y="214"/>
                  </a:cxn>
                  <a:cxn ang="0">
                    <a:pos x="138" y="212"/>
                  </a:cxn>
                  <a:cxn ang="0">
                    <a:pos x="135" y="209"/>
                  </a:cxn>
                  <a:cxn ang="0">
                    <a:pos x="86" y="152"/>
                  </a:cxn>
                  <a:cxn ang="0">
                    <a:pos x="66" y="103"/>
                  </a:cxn>
                  <a:cxn ang="0">
                    <a:pos x="81" y="100"/>
                  </a:cxn>
                  <a:cxn ang="0">
                    <a:pos x="92" y="95"/>
                  </a:cxn>
                  <a:cxn ang="0">
                    <a:pos x="101" y="86"/>
                  </a:cxn>
                  <a:cxn ang="0">
                    <a:pos x="109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2" y="43"/>
                  </a:cxn>
                  <a:cxn ang="0">
                    <a:pos x="106" y="35"/>
                  </a:cxn>
                  <a:cxn ang="0">
                    <a:pos x="101" y="29"/>
                  </a:cxn>
                  <a:cxn ang="0">
                    <a:pos x="92" y="23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58" y="20"/>
                  </a:cxn>
                  <a:cxn ang="0">
                    <a:pos x="49" y="180"/>
                  </a:cxn>
                  <a:cxn ang="0">
                    <a:pos x="49" y="194"/>
                  </a:cxn>
                  <a:cxn ang="0">
                    <a:pos x="52" y="203"/>
                  </a:cxn>
                  <a:cxn ang="0">
                    <a:pos x="55" y="212"/>
                  </a:cxn>
                  <a:cxn ang="0">
                    <a:pos x="61" y="217"/>
                  </a:cxn>
                  <a:cxn ang="0">
                    <a:pos x="0" y="220"/>
                  </a:cxn>
                  <a:cxn ang="0">
                    <a:pos x="3" y="214"/>
                  </a:cxn>
                  <a:cxn ang="0">
                    <a:pos x="9" y="209"/>
                  </a:cxn>
                  <a:cxn ang="0">
                    <a:pos x="12" y="203"/>
                  </a:cxn>
                  <a:cxn ang="0">
                    <a:pos x="15" y="194"/>
                  </a:cxn>
                  <a:cxn ang="0">
                    <a:pos x="15" y="172"/>
                  </a:cxn>
                  <a:cxn ang="0">
                    <a:pos x="15" y="26"/>
                  </a:cxn>
                  <a:cxn ang="0">
                    <a:pos x="12" y="17"/>
                  </a:cxn>
                  <a:cxn ang="0">
                    <a:pos x="9" y="12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FB718C6D-4F3F-4C58-A097-39BBA5F7F7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/>
                <a:ahLst/>
                <a:cxnLst>
                  <a:cxn ang="0">
                    <a:pos x="135" y="40"/>
                  </a:cxn>
                  <a:cxn ang="0">
                    <a:pos x="130" y="34"/>
                  </a:cxn>
                  <a:cxn ang="0">
                    <a:pos x="121" y="31"/>
                  </a:cxn>
                  <a:cxn ang="0">
                    <a:pos x="112" y="25"/>
                  </a:cxn>
                  <a:cxn ang="0">
                    <a:pos x="104" y="25"/>
                  </a:cxn>
                  <a:cxn ang="0">
                    <a:pos x="95" y="22"/>
                  </a:cxn>
                  <a:cxn ang="0">
                    <a:pos x="84" y="22"/>
                  </a:cxn>
                  <a:cxn ang="0">
                    <a:pos x="75" y="25"/>
                  </a:cxn>
                  <a:cxn ang="0">
                    <a:pos x="66" y="25"/>
                  </a:cxn>
                  <a:cxn ang="0">
                    <a:pos x="58" y="31"/>
                  </a:cxn>
                  <a:cxn ang="0">
                    <a:pos x="52" y="37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52" y="71"/>
                  </a:cxn>
                  <a:cxn ang="0">
                    <a:pos x="72" y="85"/>
                  </a:cxn>
                  <a:cxn ang="0">
                    <a:pos x="109" y="102"/>
                  </a:cxn>
                  <a:cxn ang="0">
                    <a:pos x="135" y="117"/>
                  </a:cxn>
                  <a:cxn ang="0">
                    <a:pos x="153" y="137"/>
                  </a:cxn>
                  <a:cxn ang="0">
                    <a:pos x="161" y="160"/>
                  </a:cxn>
                  <a:cxn ang="0">
                    <a:pos x="158" y="177"/>
                  </a:cxn>
                  <a:cxn ang="0">
                    <a:pos x="150" y="194"/>
                  </a:cxn>
                  <a:cxn ang="0">
                    <a:pos x="138" y="205"/>
                  </a:cxn>
                  <a:cxn ang="0">
                    <a:pos x="124" y="217"/>
                  </a:cxn>
                  <a:cxn ang="0">
                    <a:pos x="104" y="225"/>
                  </a:cxn>
                  <a:cxn ang="0">
                    <a:pos x="81" y="228"/>
                  </a:cxn>
                  <a:cxn ang="0">
                    <a:pos x="61" y="231"/>
                  </a:cxn>
                  <a:cxn ang="0">
                    <a:pos x="41" y="228"/>
                  </a:cxn>
                  <a:cxn ang="0">
                    <a:pos x="20" y="222"/>
                  </a:cxn>
                  <a:cxn ang="0">
                    <a:pos x="3" y="179"/>
                  </a:cxn>
                  <a:cxn ang="0">
                    <a:pos x="12" y="188"/>
                  </a:cxn>
                  <a:cxn ang="0">
                    <a:pos x="23" y="194"/>
                  </a:cxn>
                  <a:cxn ang="0">
                    <a:pos x="35" y="199"/>
                  </a:cxn>
                  <a:cxn ang="0">
                    <a:pos x="46" y="202"/>
                  </a:cxn>
                  <a:cxn ang="0">
                    <a:pos x="61" y="205"/>
                  </a:cxn>
                  <a:cxn ang="0">
                    <a:pos x="72" y="205"/>
                  </a:cxn>
                  <a:cxn ang="0">
                    <a:pos x="84" y="205"/>
                  </a:cxn>
                  <a:cxn ang="0">
                    <a:pos x="92" y="202"/>
                  </a:cxn>
                  <a:cxn ang="0">
                    <a:pos x="101" y="199"/>
                  </a:cxn>
                  <a:cxn ang="0">
                    <a:pos x="112" y="194"/>
                  </a:cxn>
                  <a:cxn ang="0">
                    <a:pos x="118" y="185"/>
                  </a:cxn>
                  <a:cxn ang="0">
                    <a:pos x="121" y="177"/>
                  </a:cxn>
                  <a:cxn ang="0">
                    <a:pos x="121" y="162"/>
                  </a:cxn>
                  <a:cxn ang="0">
                    <a:pos x="109" y="145"/>
                  </a:cxn>
                  <a:cxn ang="0">
                    <a:pos x="86" y="131"/>
                  </a:cxn>
                  <a:cxn ang="0">
                    <a:pos x="49" y="114"/>
                  </a:cxn>
                  <a:cxn ang="0">
                    <a:pos x="26" y="97"/>
                  </a:cxn>
                  <a:cxn ang="0">
                    <a:pos x="9" y="74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23" y="20"/>
                  </a:cxn>
                  <a:cxn ang="0">
                    <a:pos x="38" y="11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24" y="2"/>
                  </a:cxn>
                  <a:cxn ang="0">
                    <a:pos x="138" y="5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50511A74-9FBF-4757-B469-EA80D280CD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86124892-E2F5-4BCB-81D2-D776103F83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88" cy="15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150" y="0"/>
                  </a:cxn>
                  <a:cxn ang="0">
                    <a:pos x="150" y="14"/>
                  </a:cxn>
                  <a:cxn ang="0">
                    <a:pos x="138" y="17"/>
                  </a:cxn>
                  <a:cxn ang="0">
                    <a:pos x="133" y="8"/>
                  </a:cxn>
                  <a:cxn ang="0">
                    <a:pos x="130" y="17"/>
                  </a:cxn>
                  <a:cxn ang="0">
                    <a:pos x="144" y="23"/>
                  </a:cxn>
                  <a:cxn ang="0">
                    <a:pos x="155" y="11"/>
                  </a:cxn>
                  <a:cxn ang="0">
                    <a:pos x="155" y="0"/>
                  </a:cxn>
                  <a:cxn ang="0">
                    <a:pos x="230" y="23"/>
                  </a:cxn>
                  <a:cxn ang="0">
                    <a:pos x="265" y="0"/>
                  </a:cxn>
                  <a:cxn ang="0">
                    <a:pos x="322" y="11"/>
                  </a:cxn>
                  <a:cxn ang="0">
                    <a:pos x="331" y="20"/>
                  </a:cxn>
                  <a:cxn ang="0">
                    <a:pos x="342" y="23"/>
                  </a:cxn>
                  <a:cxn ang="0">
                    <a:pos x="354" y="17"/>
                  </a:cxn>
                  <a:cxn ang="0">
                    <a:pos x="356" y="0"/>
                  </a:cxn>
                  <a:cxn ang="0">
                    <a:pos x="348" y="14"/>
                  </a:cxn>
                  <a:cxn ang="0">
                    <a:pos x="342" y="17"/>
                  </a:cxn>
                  <a:cxn ang="0">
                    <a:pos x="333" y="14"/>
                  </a:cxn>
                  <a:cxn ang="0">
                    <a:pos x="328" y="5"/>
                  </a:cxn>
                  <a:cxn ang="0">
                    <a:pos x="408" y="0"/>
                  </a:cxn>
                  <a:cxn ang="0">
                    <a:pos x="468" y="0"/>
                  </a:cxn>
                  <a:cxn ang="0">
                    <a:pos x="523" y="23"/>
                  </a:cxn>
                  <a:cxn ang="0">
                    <a:pos x="552" y="0"/>
                  </a:cxn>
                  <a:cxn ang="0">
                    <a:pos x="589" y="5"/>
                  </a:cxn>
                  <a:cxn ang="0">
                    <a:pos x="583" y="17"/>
                  </a:cxn>
                  <a:cxn ang="0">
                    <a:pos x="569" y="14"/>
                  </a:cxn>
                  <a:cxn ang="0">
                    <a:pos x="563" y="11"/>
                  </a:cxn>
                  <a:cxn ang="0">
                    <a:pos x="569" y="20"/>
                  </a:cxn>
                  <a:cxn ang="0">
                    <a:pos x="589" y="20"/>
                  </a:cxn>
                  <a:cxn ang="0">
                    <a:pos x="595" y="8"/>
                  </a:cxn>
                  <a:cxn ang="0">
                    <a:pos x="606" y="0"/>
                  </a:cxn>
                  <a:cxn ang="0">
                    <a:pos x="664" y="0"/>
                  </a:cxn>
                  <a:cxn ang="0">
                    <a:pos x="710" y="8"/>
                  </a:cxn>
                  <a:cxn ang="0">
                    <a:pos x="721" y="20"/>
                  </a:cxn>
                  <a:cxn ang="0">
                    <a:pos x="738" y="23"/>
                  </a:cxn>
                  <a:cxn ang="0">
                    <a:pos x="753" y="17"/>
                  </a:cxn>
                  <a:cxn ang="0">
                    <a:pos x="761" y="3"/>
                  </a:cxn>
                  <a:cxn ang="0">
                    <a:pos x="753" y="8"/>
                  </a:cxn>
                  <a:cxn ang="0">
                    <a:pos x="744" y="14"/>
                  </a:cxn>
                  <a:cxn ang="0">
                    <a:pos x="733" y="17"/>
                  </a:cxn>
                  <a:cxn ang="0">
                    <a:pos x="721" y="11"/>
                  </a:cxn>
                  <a:cxn ang="0">
                    <a:pos x="712" y="3"/>
                  </a:cxn>
                  <a:cxn ang="0">
                    <a:pos x="830" y="0"/>
                  </a:cxn>
                  <a:cxn ang="0">
                    <a:pos x="905" y="17"/>
                  </a:cxn>
                  <a:cxn ang="0">
                    <a:pos x="954" y="23"/>
                  </a:cxn>
                  <a:cxn ang="0">
                    <a:pos x="1017" y="11"/>
                  </a:cxn>
                  <a:cxn ang="0">
                    <a:pos x="1014" y="17"/>
                  </a:cxn>
                  <a:cxn ang="0">
                    <a:pos x="1002" y="14"/>
                  </a:cxn>
                  <a:cxn ang="0">
                    <a:pos x="997" y="17"/>
                  </a:cxn>
                  <a:cxn ang="0">
                    <a:pos x="1011" y="23"/>
                  </a:cxn>
                  <a:cxn ang="0">
                    <a:pos x="1020" y="17"/>
                  </a:cxn>
                  <a:cxn ang="0">
                    <a:pos x="1020" y="0"/>
                  </a:cxn>
                  <a:cxn ang="0">
                    <a:pos x="1083" y="0"/>
                  </a:cxn>
                  <a:cxn ang="0">
                    <a:pos x="1132" y="0"/>
                  </a:cxn>
                  <a:cxn ang="0">
                    <a:pos x="1137" y="11"/>
                  </a:cxn>
                  <a:cxn ang="0">
                    <a:pos x="1126" y="17"/>
                  </a:cxn>
                  <a:cxn ang="0">
                    <a:pos x="1117" y="11"/>
                  </a:cxn>
                  <a:cxn ang="0">
                    <a:pos x="1111" y="14"/>
                  </a:cxn>
                  <a:cxn ang="0">
                    <a:pos x="1123" y="23"/>
                  </a:cxn>
                  <a:cxn ang="0">
                    <a:pos x="1140" y="14"/>
                  </a:cxn>
                  <a:cxn ang="0">
                    <a:pos x="1143" y="3"/>
                  </a:cxn>
                  <a:cxn ang="0">
                    <a:pos x="1198" y="0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65E64197-6364-4A34-9437-4F02F15759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5" cy="17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101" y="20"/>
                  </a:cxn>
                  <a:cxn ang="0">
                    <a:pos x="127" y="9"/>
                  </a:cxn>
                  <a:cxn ang="0">
                    <a:pos x="133" y="20"/>
                  </a:cxn>
                  <a:cxn ang="0">
                    <a:pos x="153" y="23"/>
                  </a:cxn>
                  <a:cxn ang="0">
                    <a:pos x="135" y="17"/>
                  </a:cxn>
                  <a:cxn ang="0">
                    <a:pos x="133" y="9"/>
                  </a:cxn>
                  <a:cxn ang="0">
                    <a:pos x="138" y="0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93" y="26"/>
                  </a:cxn>
                  <a:cxn ang="0">
                    <a:pos x="265" y="0"/>
                  </a:cxn>
                  <a:cxn ang="0">
                    <a:pos x="328" y="0"/>
                  </a:cxn>
                  <a:cxn ang="0">
                    <a:pos x="394" y="26"/>
                  </a:cxn>
                  <a:cxn ang="0">
                    <a:pos x="420" y="0"/>
                  </a:cxn>
                  <a:cxn ang="0">
                    <a:pos x="486" y="26"/>
                  </a:cxn>
                  <a:cxn ang="0">
                    <a:pos x="523" y="0"/>
                  </a:cxn>
                  <a:cxn ang="0">
                    <a:pos x="549" y="6"/>
                  </a:cxn>
                  <a:cxn ang="0">
                    <a:pos x="555" y="11"/>
                  </a:cxn>
                  <a:cxn ang="0">
                    <a:pos x="549" y="20"/>
                  </a:cxn>
                  <a:cxn ang="0">
                    <a:pos x="534" y="23"/>
                  </a:cxn>
                  <a:cxn ang="0">
                    <a:pos x="557" y="17"/>
                  </a:cxn>
                  <a:cxn ang="0">
                    <a:pos x="557" y="9"/>
                  </a:cxn>
                  <a:cxn ang="0">
                    <a:pos x="566" y="0"/>
                  </a:cxn>
                  <a:cxn ang="0">
                    <a:pos x="566" y="14"/>
                  </a:cxn>
                  <a:cxn ang="0">
                    <a:pos x="572" y="20"/>
                  </a:cxn>
                  <a:cxn ang="0">
                    <a:pos x="586" y="20"/>
                  </a:cxn>
                  <a:cxn ang="0">
                    <a:pos x="569" y="14"/>
                  </a:cxn>
                  <a:cxn ang="0">
                    <a:pos x="569" y="6"/>
                  </a:cxn>
                  <a:cxn ang="0">
                    <a:pos x="583" y="0"/>
                  </a:cxn>
                  <a:cxn ang="0">
                    <a:pos x="586" y="6"/>
                  </a:cxn>
                  <a:cxn ang="0">
                    <a:pos x="589" y="0"/>
                  </a:cxn>
                  <a:cxn ang="0">
                    <a:pos x="646" y="0"/>
                  </a:cxn>
                  <a:cxn ang="0">
                    <a:pos x="715" y="3"/>
                  </a:cxn>
                  <a:cxn ang="0">
                    <a:pos x="707" y="20"/>
                  </a:cxn>
                  <a:cxn ang="0">
                    <a:pos x="712" y="20"/>
                  </a:cxn>
                  <a:cxn ang="0">
                    <a:pos x="718" y="9"/>
                  </a:cxn>
                  <a:cxn ang="0">
                    <a:pos x="744" y="3"/>
                  </a:cxn>
                  <a:cxn ang="0">
                    <a:pos x="755" y="17"/>
                  </a:cxn>
                  <a:cxn ang="0">
                    <a:pos x="761" y="23"/>
                  </a:cxn>
                  <a:cxn ang="0">
                    <a:pos x="758" y="9"/>
                  </a:cxn>
                  <a:cxn ang="0">
                    <a:pos x="796" y="23"/>
                  </a:cxn>
                  <a:cxn ang="0">
                    <a:pos x="824" y="0"/>
                  </a:cxn>
                  <a:cxn ang="0">
                    <a:pos x="882" y="20"/>
                  </a:cxn>
                  <a:cxn ang="0">
                    <a:pos x="948" y="26"/>
                  </a:cxn>
                  <a:cxn ang="0">
                    <a:pos x="1022" y="0"/>
                  </a:cxn>
                  <a:cxn ang="0">
                    <a:pos x="1071" y="26"/>
                  </a:cxn>
                  <a:cxn ang="0">
                    <a:pos x="1097" y="3"/>
                  </a:cxn>
                  <a:cxn ang="0">
                    <a:pos x="1103" y="11"/>
                  </a:cxn>
                  <a:cxn ang="0">
                    <a:pos x="1100" y="20"/>
                  </a:cxn>
                  <a:cxn ang="0">
                    <a:pos x="1083" y="23"/>
                  </a:cxn>
                  <a:cxn ang="0">
                    <a:pos x="1106" y="20"/>
                  </a:cxn>
                  <a:cxn ang="0">
                    <a:pos x="1106" y="9"/>
                  </a:cxn>
                  <a:cxn ang="0">
                    <a:pos x="1091" y="0"/>
                  </a:cxn>
                  <a:cxn ang="0">
                    <a:pos x="1114" y="14"/>
                  </a:cxn>
                  <a:cxn ang="0">
                    <a:pos x="1120" y="20"/>
                  </a:cxn>
                  <a:cxn ang="0">
                    <a:pos x="1134" y="20"/>
                  </a:cxn>
                  <a:cxn ang="0">
                    <a:pos x="1120" y="14"/>
                  </a:cxn>
                  <a:cxn ang="0">
                    <a:pos x="1117" y="6"/>
                  </a:cxn>
                  <a:cxn ang="0">
                    <a:pos x="1132" y="0"/>
                  </a:cxn>
                  <a:cxn ang="0">
                    <a:pos x="1134" y="6"/>
                  </a:cxn>
                  <a:cxn ang="0">
                    <a:pos x="1140" y="3"/>
                  </a:cxn>
                  <a:cxn ang="0">
                    <a:pos x="1186" y="0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6" y="3"/>
                    </a:lnTo>
                    <a:lnTo>
                      <a:pt x="566" y="3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0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12" y="6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3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A880500A-C233-4482-AB03-EB89B0BA73C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3" cy="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40" y="6"/>
                  </a:cxn>
                  <a:cxn ang="0">
                    <a:pos x="89" y="6"/>
                  </a:cxn>
                  <a:cxn ang="0">
                    <a:pos x="149" y="6"/>
                  </a:cxn>
                  <a:cxn ang="0">
                    <a:pos x="155" y="6"/>
                  </a:cxn>
                  <a:cxn ang="0">
                    <a:pos x="161" y="3"/>
                  </a:cxn>
                  <a:cxn ang="0">
                    <a:pos x="155" y="0"/>
                  </a:cxn>
                  <a:cxn ang="0">
                    <a:pos x="149" y="0"/>
                  </a:cxn>
                  <a:cxn ang="0">
                    <a:pos x="144" y="3"/>
                  </a:cxn>
                  <a:cxn ang="0">
                    <a:pos x="187" y="6"/>
                  </a:cxn>
                  <a:cxn ang="0">
                    <a:pos x="184" y="6"/>
                  </a:cxn>
                  <a:cxn ang="0">
                    <a:pos x="258" y="6"/>
                  </a:cxn>
                  <a:cxn ang="0">
                    <a:pos x="253" y="6"/>
                  </a:cxn>
                  <a:cxn ang="0">
                    <a:pos x="276" y="6"/>
                  </a:cxn>
                  <a:cxn ang="0">
                    <a:pos x="367" y="6"/>
                  </a:cxn>
                  <a:cxn ang="0">
                    <a:pos x="379" y="3"/>
                  </a:cxn>
                  <a:cxn ang="0">
                    <a:pos x="419" y="6"/>
                  </a:cxn>
                  <a:cxn ang="0">
                    <a:pos x="448" y="3"/>
                  </a:cxn>
                  <a:cxn ang="0">
                    <a:pos x="482" y="6"/>
                  </a:cxn>
                  <a:cxn ang="0">
                    <a:pos x="497" y="6"/>
                  </a:cxn>
                  <a:cxn ang="0">
                    <a:pos x="551" y="6"/>
                  </a:cxn>
                  <a:cxn ang="0">
                    <a:pos x="560" y="3"/>
                  </a:cxn>
                  <a:cxn ang="0">
                    <a:pos x="551" y="3"/>
                  </a:cxn>
                  <a:cxn ang="0">
                    <a:pos x="586" y="6"/>
                  </a:cxn>
                  <a:cxn ang="0">
                    <a:pos x="591" y="6"/>
                  </a:cxn>
                  <a:cxn ang="0">
                    <a:pos x="597" y="3"/>
                  </a:cxn>
                  <a:cxn ang="0">
                    <a:pos x="591" y="0"/>
                  </a:cxn>
                  <a:cxn ang="0">
                    <a:pos x="586" y="0"/>
                  </a:cxn>
                  <a:cxn ang="0">
                    <a:pos x="580" y="3"/>
                  </a:cxn>
                  <a:cxn ang="0">
                    <a:pos x="617" y="6"/>
                  </a:cxn>
                  <a:cxn ang="0">
                    <a:pos x="655" y="6"/>
                  </a:cxn>
                  <a:cxn ang="0">
                    <a:pos x="663" y="6"/>
                  </a:cxn>
                  <a:cxn ang="0">
                    <a:pos x="689" y="3"/>
                  </a:cxn>
                  <a:cxn ang="0">
                    <a:pos x="746" y="6"/>
                  </a:cxn>
                  <a:cxn ang="0">
                    <a:pos x="761" y="6"/>
                  </a:cxn>
                  <a:cxn ang="0">
                    <a:pos x="755" y="3"/>
                  </a:cxn>
                  <a:cxn ang="0">
                    <a:pos x="746" y="0"/>
                  </a:cxn>
                  <a:cxn ang="0">
                    <a:pos x="738" y="3"/>
                  </a:cxn>
                  <a:cxn ang="0">
                    <a:pos x="732" y="6"/>
                  </a:cxn>
                  <a:cxn ang="0">
                    <a:pos x="807" y="6"/>
                  </a:cxn>
                  <a:cxn ang="0">
                    <a:pos x="835" y="3"/>
                  </a:cxn>
                  <a:cxn ang="0">
                    <a:pos x="876" y="6"/>
                  </a:cxn>
                  <a:cxn ang="0">
                    <a:pos x="893" y="6"/>
                  </a:cxn>
                  <a:cxn ang="0">
                    <a:pos x="956" y="3"/>
                  </a:cxn>
                  <a:cxn ang="0">
                    <a:pos x="979" y="6"/>
                  </a:cxn>
                  <a:cxn ang="0">
                    <a:pos x="1051" y="6"/>
                  </a:cxn>
                  <a:cxn ang="0">
                    <a:pos x="1088" y="6"/>
                  </a:cxn>
                  <a:cxn ang="0">
                    <a:pos x="1114" y="6"/>
                  </a:cxn>
                  <a:cxn ang="0">
                    <a:pos x="1108" y="3"/>
                  </a:cxn>
                  <a:cxn ang="0">
                    <a:pos x="1097" y="3"/>
                  </a:cxn>
                  <a:cxn ang="0">
                    <a:pos x="1137" y="6"/>
                  </a:cxn>
                  <a:cxn ang="0">
                    <a:pos x="1148" y="6"/>
                  </a:cxn>
                  <a:cxn ang="0">
                    <a:pos x="1145" y="3"/>
                  </a:cxn>
                  <a:cxn ang="0">
                    <a:pos x="1140" y="0"/>
                  </a:cxn>
                  <a:cxn ang="0">
                    <a:pos x="1134" y="3"/>
                  </a:cxn>
                  <a:cxn ang="0">
                    <a:pos x="1128" y="6"/>
                  </a:cxn>
                  <a:cxn ang="0">
                    <a:pos x="1188" y="6"/>
                  </a:cxn>
                  <a:cxn ang="0">
                    <a:pos x="1194" y="3"/>
                  </a:cxn>
                  <a:cxn ang="0">
                    <a:pos x="1232" y="6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6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16F84C98-47D0-4FB3-AD4F-581A36369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9F1535BC-BAB5-4699-8761-2073F73B2B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6223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b">
            <a:spAutoFit/>
          </a:bodyPr>
          <a:lstStyle>
            <a:lvl1pPr>
              <a:defRPr sz="4800" b="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56163"/>
            <a:ext cx="6400800" cy="411162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16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5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6525"/>
            <a:ext cx="2057400" cy="382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525"/>
            <a:ext cx="6019800" cy="382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2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6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638"/>
            <a:ext cx="4038600" cy="267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638"/>
            <a:ext cx="4038600" cy="267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38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34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48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1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4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4">
            <a:extLst>
              <a:ext uri="{FF2B5EF4-FFF2-40B4-BE49-F238E27FC236}">
                <a16:creationId xmlns:a16="http://schemas.microsoft.com/office/drawing/2014/main" id="{887EB082-7E6A-4C5A-A3D8-B9C3B847BFF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7475" y="6111875"/>
            <a:ext cx="1041400" cy="311150"/>
            <a:chOff x="5061" y="4116"/>
            <a:chExt cx="656" cy="196"/>
          </a:xfrm>
        </p:grpSpPr>
        <p:grpSp>
          <p:nvGrpSpPr>
            <p:cNvPr id="1050" name="Group 85">
              <a:extLst>
                <a:ext uri="{FF2B5EF4-FFF2-40B4-BE49-F238E27FC236}">
                  <a16:creationId xmlns:a16="http://schemas.microsoft.com/office/drawing/2014/main" id="{EC0EA4D3-ACFC-4C4A-89E5-80A455A6AA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110" name="Freeform 86">
                <a:extLst>
                  <a:ext uri="{FF2B5EF4-FFF2-40B4-BE49-F238E27FC236}">
                    <a16:creationId xmlns:a16="http://schemas.microsoft.com/office/drawing/2014/main" id="{C7113D34-102D-41EA-B319-7DE70CC71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38" y="20"/>
                  </a:cxn>
                  <a:cxn ang="0">
                    <a:pos x="146" y="32"/>
                  </a:cxn>
                  <a:cxn ang="0">
                    <a:pos x="149" y="46"/>
                  </a:cxn>
                  <a:cxn ang="0">
                    <a:pos x="149" y="57"/>
                  </a:cxn>
                  <a:cxn ang="0">
                    <a:pos x="146" y="72"/>
                  </a:cxn>
                  <a:cxn ang="0">
                    <a:pos x="141" y="83"/>
                  </a:cxn>
                  <a:cxn ang="0">
                    <a:pos x="132" y="95"/>
                  </a:cxn>
                  <a:cxn ang="0">
                    <a:pos x="120" y="100"/>
                  </a:cxn>
                  <a:cxn ang="0">
                    <a:pos x="109" y="109"/>
                  </a:cxn>
                  <a:cxn ang="0">
                    <a:pos x="97" y="112"/>
                  </a:cxn>
                  <a:cxn ang="0">
                    <a:pos x="158" y="186"/>
                  </a:cxn>
                  <a:cxn ang="0">
                    <a:pos x="175" y="200"/>
                  </a:cxn>
                  <a:cxn ang="0">
                    <a:pos x="192" y="214"/>
                  </a:cxn>
                  <a:cxn ang="0">
                    <a:pos x="163" y="220"/>
                  </a:cxn>
                  <a:cxn ang="0">
                    <a:pos x="152" y="217"/>
                  </a:cxn>
                  <a:cxn ang="0">
                    <a:pos x="146" y="214"/>
                  </a:cxn>
                  <a:cxn ang="0">
                    <a:pos x="141" y="212"/>
                  </a:cxn>
                  <a:cxn ang="0">
                    <a:pos x="135" y="209"/>
                  </a:cxn>
                  <a:cxn ang="0">
                    <a:pos x="89" y="152"/>
                  </a:cxn>
                  <a:cxn ang="0">
                    <a:pos x="69" y="103"/>
                  </a:cxn>
                  <a:cxn ang="0">
                    <a:pos x="80" y="100"/>
                  </a:cxn>
                  <a:cxn ang="0">
                    <a:pos x="92" y="95"/>
                  </a:cxn>
                  <a:cxn ang="0">
                    <a:pos x="103" y="86"/>
                  </a:cxn>
                  <a:cxn ang="0">
                    <a:pos x="112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5" y="43"/>
                  </a:cxn>
                  <a:cxn ang="0">
                    <a:pos x="109" y="35"/>
                  </a:cxn>
                  <a:cxn ang="0">
                    <a:pos x="100" y="29"/>
                  </a:cxn>
                  <a:cxn ang="0">
                    <a:pos x="92" y="23"/>
                  </a:cxn>
                  <a:cxn ang="0">
                    <a:pos x="83" y="20"/>
                  </a:cxn>
                  <a:cxn ang="0">
                    <a:pos x="72" y="20"/>
                  </a:cxn>
                  <a:cxn ang="0">
                    <a:pos x="57" y="20"/>
                  </a:cxn>
                  <a:cxn ang="0">
                    <a:pos x="49" y="180"/>
                  </a:cxn>
                  <a:cxn ang="0">
                    <a:pos x="52" y="194"/>
                  </a:cxn>
                  <a:cxn ang="0">
                    <a:pos x="52" y="203"/>
                  </a:cxn>
                  <a:cxn ang="0">
                    <a:pos x="54" y="212"/>
                  </a:cxn>
                  <a:cxn ang="0">
                    <a:pos x="60" y="217"/>
                  </a:cxn>
                  <a:cxn ang="0">
                    <a:pos x="0" y="220"/>
                  </a:cxn>
                  <a:cxn ang="0">
                    <a:pos x="6" y="214"/>
                  </a:cxn>
                  <a:cxn ang="0">
                    <a:pos x="11" y="209"/>
                  </a:cxn>
                  <a:cxn ang="0">
                    <a:pos x="14" y="203"/>
                  </a:cxn>
                  <a:cxn ang="0">
                    <a:pos x="14" y="194"/>
                  </a:cxn>
                  <a:cxn ang="0">
                    <a:pos x="17" y="172"/>
                  </a:cxn>
                  <a:cxn ang="0">
                    <a:pos x="14" y="26"/>
                  </a:cxn>
                  <a:cxn ang="0">
                    <a:pos x="14" y="17"/>
                  </a:cxn>
                  <a:cxn ang="0">
                    <a:pos x="11" y="12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1" name="Freeform 87">
                <a:extLst>
                  <a:ext uri="{FF2B5EF4-FFF2-40B4-BE49-F238E27FC236}">
                    <a16:creationId xmlns:a16="http://schemas.microsoft.com/office/drawing/2014/main" id="{A2DFDF0C-99A2-4BE1-933A-292367FB78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/>
                <a:ahLst/>
                <a:cxnLst>
                  <a:cxn ang="0">
                    <a:pos x="153" y="203"/>
                  </a:cxn>
                  <a:cxn ang="0">
                    <a:pos x="144" y="212"/>
                  </a:cxn>
                  <a:cxn ang="0">
                    <a:pos x="133" y="217"/>
                  </a:cxn>
                  <a:cxn ang="0">
                    <a:pos x="124" y="220"/>
                  </a:cxn>
                  <a:cxn ang="0">
                    <a:pos x="112" y="223"/>
                  </a:cxn>
                  <a:cxn ang="0">
                    <a:pos x="101" y="226"/>
                  </a:cxn>
                  <a:cxn ang="0">
                    <a:pos x="89" y="226"/>
                  </a:cxn>
                  <a:cxn ang="0">
                    <a:pos x="78" y="223"/>
                  </a:cxn>
                  <a:cxn ang="0">
                    <a:pos x="69" y="223"/>
                  </a:cxn>
                  <a:cxn ang="0">
                    <a:pos x="58" y="217"/>
                  </a:cxn>
                  <a:cxn ang="0">
                    <a:pos x="49" y="214"/>
                  </a:cxn>
                  <a:cxn ang="0">
                    <a:pos x="41" y="209"/>
                  </a:cxn>
                  <a:cxn ang="0">
                    <a:pos x="32" y="200"/>
                  </a:cxn>
                  <a:cxn ang="0">
                    <a:pos x="26" y="192"/>
                  </a:cxn>
                  <a:cxn ang="0">
                    <a:pos x="21" y="183"/>
                  </a:cxn>
                  <a:cxn ang="0">
                    <a:pos x="18" y="172"/>
                  </a:cxn>
                  <a:cxn ang="0">
                    <a:pos x="15" y="163"/>
                  </a:cxn>
                  <a:cxn ang="0">
                    <a:pos x="15" y="140"/>
                  </a:cxn>
                  <a:cxn ang="0">
                    <a:pos x="15" y="29"/>
                  </a:cxn>
                  <a:cxn ang="0">
                    <a:pos x="15" y="20"/>
                  </a:cxn>
                  <a:cxn ang="0">
                    <a:pos x="12" y="12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64" y="0"/>
                  </a:cxn>
                  <a:cxn ang="0">
                    <a:pos x="58" y="6"/>
                  </a:cxn>
                  <a:cxn ang="0">
                    <a:pos x="52" y="12"/>
                  </a:cxn>
                  <a:cxn ang="0">
                    <a:pos x="49" y="20"/>
                  </a:cxn>
                  <a:cxn ang="0">
                    <a:pos x="49" y="29"/>
                  </a:cxn>
                  <a:cxn ang="0">
                    <a:pos x="49" y="140"/>
                  </a:cxn>
                  <a:cxn ang="0">
                    <a:pos x="52" y="157"/>
                  </a:cxn>
                  <a:cxn ang="0">
                    <a:pos x="55" y="174"/>
                  </a:cxn>
                  <a:cxn ang="0">
                    <a:pos x="64" y="186"/>
                  </a:cxn>
                  <a:cxn ang="0">
                    <a:pos x="72" y="194"/>
                  </a:cxn>
                  <a:cxn ang="0">
                    <a:pos x="87" y="197"/>
                  </a:cxn>
                  <a:cxn ang="0">
                    <a:pos x="101" y="200"/>
                  </a:cxn>
                  <a:cxn ang="0">
                    <a:pos x="110" y="200"/>
                  </a:cxn>
                  <a:cxn ang="0">
                    <a:pos x="118" y="200"/>
                  </a:cxn>
                  <a:cxn ang="0">
                    <a:pos x="127" y="197"/>
                  </a:cxn>
                  <a:cxn ang="0">
                    <a:pos x="135" y="192"/>
                  </a:cxn>
                  <a:cxn ang="0">
                    <a:pos x="144" y="189"/>
                  </a:cxn>
                  <a:cxn ang="0">
                    <a:pos x="150" y="180"/>
                  </a:cxn>
                  <a:cxn ang="0">
                    <a:pos x="156" y="174"/>
                  </a:cxn>
                  <a:cxn ang="0">
                    <a:pos x="158" y="166"/>
                  </a:cxn>
                  <a:cxn ang="0">
                    <a:pos x="158" y="155"/>
                  </a:cxn>
                  <a:cxn ang="0">
                    <a:pos x="158" y="35"/>
                  </a:cxn>
                  <a:cxn ang="0">
                    <a:pos x="158" y="20"/>
                  </a:cxn>
                  <a:cxn ang="0">
                    <a:pos x="156" y="15"/>
                  </a:cxn>
                  <a:cxn ang="0">
                    <a:pos x="153" y="6"/>
                  </a:cxn>
                  <a:cxn ang="0">
                    <a:pos x="147" y="0"/>
                  </a:cxn>
                  <a:cxn ang="0">
                    <a:pos x="210" y="0"/>
                  </a:cxn>
                  <a:cxn ang="0">
                    <a:pos x="201" y="3"/>
                  </a:cxn>
                  <a:cxn ang="0">
                    <a:pos x="199" y="12"/>
                  </a:cxn>
                  <a:cxn ang="0">
                    <a:pos x="196" y="17"/>
                  </a:cxn>
                  <a:cxn ang="0">
                    <a:pos x="193" y="26"/>
                  </a:cxn>
                  <a:cxn ang="0">
                    <a:pos x="193" y="172"/>
                  </a:cxn>
                  <a:cxn ang="0">
                    <a:pos x="193" y="194"/>
                  </a:cxn>
                  <a:cxn ang="0">
                    <a:pos x="196" y="203"/>
                  </a:cxn>
                  <a:cxn ang="0">
                    <a:pos x="199" y="209"/>
                  </a:cxn>
                  <a:cxn ang="0">
                    <a:pos x="204" y="214"/>
                  </a:cxn>
                  <a:cxn ang="0">
                    <a:pos x="210" y="220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2" name="Freeform 88">
                <a:extLst>
                  <a:ext uri="{FF2B5EF4-FFF2-40B4-BE49-F238E27FC236}">
                    <a16:creationId xmlns:a16="http://schemas.microsoft.com/office/drawing/2014/main" id="{8B47F401-2213-4B2B-9837-33812B32E2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81"/>
                <a:ext cx="93" cy="118"/>
              </a:xfrm>
              <a:custGeom>
                <a:avLst/>
                <a:gdLst/>
                <a:ahLst/>
                <a:cxnLst>
                  <a:cxn ang="0">
                    <a:pos x="103" y="183"/>
                  </a:cxn>
                  <a:cxn ang="0">
                    <a:pos x="103" y="189"/>
                  </a:cxn>
                  <a:cxn ang="0">
                    <a:pos x="103" y="195"/>
                  </a:cxn>
                  <a:cxn ang="0">
                    <a:pos x="106" y="200"/>
                  </a:cxn>
                  <a:cxn ang="0">
                    <a:pos x="106" y="203"/>
                  </a:cxn>
                  <a:cxn ang="0">
                    <a:pos x="106" y="206"/>
                  </a:cxn>
                  <a:cxn ang="0">
                    <a:pos x="106" y="206"/>
                  </a:cxn>
                  <a:cxn ang="0">
                    <a:pos x="109" y="209"/>
                  </a:cxn>
                  <a:cxn ang="0">
                    <a:pos x="109" y="212"/>
                  </a:cxn>
                  <a:cxn ang="0">
                    <a:pos x="112" y="215"/>
                  </a:cxn>
                  <a:cxn ang="0">
                    <a:pos x="115" y="217"/>
                  </a:cxn>
                  <a:cxn ang="0">
                    <a:pos x="118" y="217"/>
                  </a:cxn>
                  <a:cxn ang="0">
                    <a:pos x="121" y="220"/>
                  </a:cxn>
                  <a:cxn ang="0">
                    <a:pos x="121" y="223"/>
                  </a:cxn>
                  <a:cxn ang="0">
                    <a:pos x="55" y="220"/>
                  </a:cxn>
                  <a:cxn ang="0">
                    <a:pos x="57" y="220"/>
                  </a:cxn>
                  <a:cxn ang="0">
                    <a:pos x="60" y="217"/>
                  </a:cxn>
                  <a:cxn ang="0">
                    <a:pos x="63" y="217"/>
                  </a:cxn>
                  <a:cxn ang="0">
                    <a:pos x="63" y="215"/>
                  </a:cxn>
                  <a:cxn ang="0">
                    <a:pos x="66" y="212"/>
                  </a:cxn>
                  <a:cxn ang="0">
                    <a:pos x="66" y="209"/>
                  </a:cxn>
                  <a:cxn ang="0">
                    <a:pos x="69" y="206"/>
                  </a:cxn>
                  <a:cxn ang="0">
                    <a:pos x="69" y="203"/>
                  </a:cxn>
                  <a:cxn ang="0">
                    <a:pos x="69" y="197"/>
                  </a:cxn>
                  <a:cxn ang="0">
                    <a:pos x="69" y="195"/>
                  </a:cxn>
                  <a:cxn ang="0">
                    <a:pos x="69" y="189"/>
                  </a:cxn>
                  <a:cxn ang="0">
                    <a:pos x="69" y="175"/>
                  </a:cxn>
                  <a:cxn ang="0">
                    <a:pos x="40" y="26"/>
                  </a:cxn>
                  <a:cxn ang="0">
                    <a:pos x="35" y="26"/>
                  </a:cxn>
                  <a:cxn ang="0">
                    <a:pos x="29" y="26"/>
                  </a:cxn>
                  <a:cxn ang="0">
                    <a:pos x="23" y="29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6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32" y="3"/>
                  </a:cxn>
                  <a:cxn ang="0">
                    <a:pos x="161" y="3"/>
                  </a:cxn>
                  <a:cxn ang="0">
                    <a:pos x="164" y="3"/>
                  </a:cxn>
                  <a:cxn ang="0">
                    <a:pos x="169" y="0"/>
                  </a:cxn>
                  <a:cxn ang="0">
                    <a:pos x="172" y="0"/>
                  </a:cxn>
                  <a:cxn ang="0">
                    <a:pos x="175" y="0"/>
                  </a:cxn>
                  <a:cxn ang="0">
                    <a:pos x="164" y="40"/>
                  </a:cxn>
                  <a:cxn ang="0">
                    <a:pos x="164" y="38"/>
                  </a:cxn>
                  <a:cxn ang="0">
                    <a:pos x="161" y="35"/>
                  </a:cxn>
                  <a:cxn ang="0">
                    <a:pos x="161" y="35"/>
                  </a:cxn>
                  <a:cxn ang="0">
                    <a:pos x="158" y="32"/>
                  </a:cxn>
                  <a:cxn ang="0">
                    <a:pos x="158" y="32"/>
                  </a:cxn>
                  <a:cxn ang="0">
                    <a:pos x="155" y="29"/>
                  </a:cxn>
                  <a:cxn ang="0">
                    <a:pos x="152" y="29"/>
                  </a:cxn>
                  <a:cxn ang="0">
                    <a:pos x="152" y="29"/>
                  </a:cxn>
                  <a:cxn ang="0">
                    <a:pos x="146" y="26"/>
                  </a:cxn>
                  <a:cxn ang="0">
                    <a:pos x="144" y="26"/>
                  </a:cxn>
                  <a:cxn ang="0">
                    <a:pos x="138" y="26"/>
                  </a:cxn>
                  <a:cxn ang="0">
                    <a:pos x="135" y="26"/>
                  </a:cxn>
                  <a:cxn ang="0">
                    <a:pos x="103" y="180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3" name="Freeform 89">
                <a:extLst>
                  <a:ext uri="{FF2B5EF4-FFF2-40B4-BE49-F238E27FC236}">
                    <a16:creationId xmlns:a16="http://schemas.microsoft.com/office/drawing/2014/main" id="{17C66DC5-3061-42A6-AD60-7BB6660DF3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/>
                <a:ahLst/>
                <a:cxnLst>
                  <a:cxn ang="0">
                    <a:pos x="187" y="40"/>
                  </a:cxn>
                  <a:cxn ang="0">
                    <a:pos x="178" y="34"/>
                  </a:cxn>
                  <a:cxn ang="0">
                    <a:pos x="170" y="28"/>
                  </a:cxn>
                  <a:cxn ang="0">
                    <a:pos x="161" y="25"/>
                  </a:cxn>
                  <a:cxn ang="0">
                    <a:pos x="144" y="22"/>
                  </a:cxn>
                  <a:cxn ang="0">
                    <a:pos x="121" y="22"/>
                  </a:cxn>
                  <a:cxn ang="0">
                    <a:pos x="101" y="28"/>
                  </a:cxn>
                  <a:cxn ang="0">
                    <a:pos x="81" y="37"/>
                  </a:cxn>
                  <a:cxn ang="0">
                    <a:pos x="63" y="51"/>
                  </a:cxn>
                  <a:cxn ang="0">
                    <a:pos x="49" y="68"/>
                  </a:cxn>
                  <a:cxn ang="0">
                    <a:pos x="43" y="88"/>
                  </a:cxn>
                  <a:cxn ang="0">
                    <a:pos x="41" y="111"/>
                  </a:cxn>
                  <a:cxn ang="0">
                    <a:pos x="43" y="137"/>
                  </a:cxn>
                  <a:cxn ang="0">
                    <a:pos x="52" y="157"/>
                  </a:cxn>
                  <a:cxn ang="0">
                    <a:pos x="63" y="177"/>
                  </a:cxn>
                  <a:cxn ang="0">
                    <a:pos x="81" y="191"/>
                  </a:cxn>
                  <a:cxn ang="0">
                    <a:pos x="104" y="199"/>
                  </a:cxn>
                  <a:cxn ang="0">
                    <a:pos x="127" y="205"/>
                  </a:cxn>
                  <a:cxn ang="0">
                    <a:pos x="144" y="205"/>
                  </a:cxn>
                  <a:cxn ang="0">
                    <a:pos x="158" y="205"/>
                  </a:cxn>
                  <a:cxn ang="0">
                    <a:pos x="173" y="202"/>
                  </a:cxn>
                  <a:cxn ang="0">
                    <a:pos x="181" y="148"/>
                  </a:cxn>
                  <a:cxn ang="0">
                    <a:pos x="181" y="134"/>
                  </a:cxn>
                  <a:cxn ang="0">
                    <a:pos x="181" y="128"/>
                  </a:cxn>
                  <a:cxn ang="0">
                    <a:pos x="178" y="122"/>
                  </a:cxn>
                  <a:cxn ang="0">
                    <a:pos x="173" y="117"/>
                  </a:cxn>
                  <a:cxn ang="0">
                    <a:pos x="167" y="114"/>
                  </a:cxn>
                  <a:cxn ang="0">
                    <a:pos x="219" y="114"/>
                  </a:cxn>
                  <a:cxn ang="0">
                    <a:pos x="216" y="122"/>
                  </a:cxn>
                  <a:cxn ang="0">
                    <a:pos x="216" y="205"/>
                  </a:cxn>
                  <a:cxn ang="0">
                    <a:pos x="216" y="214"/>
                  </a:cxn>
                  <a:cxn ang="0">
                    <a:pos x="219" y="219"/>
                  </a:cxn>
                  <a:cxn ang="0">
                    <a:pos x="198" y="222"/>
                  </a:cxn>
                  <a:cxn ang="0">
                    <a:pos x="173" y="228"/>
                  </a:cxn>
                  <a:cxn ang="0">
                    <a:pos x="150" y="231"/>
                  </a:cxn>
                  <a:cxn ang="0">
                    <a:pos x="115" y="228"/>
                  </a:cxn>
                  <a:cxn ang="0">
                    <a:pos x="81" y="222"/>
                  </a:cxn>
                  <a:cxn ang="0">
                    <a:pos x="52" y="208"/>
                  </a:cxn>
                  <a:cxn ang="0">
                    <a:pos x="29" y="191"/>
                  </a:cxn>
                  <a:cxn ang="0">
                    <a:pos x="12" y="168"/>
                  </a:cxn>
                  <a:cxn ang="0">
                    <a:pos x="3" y="140"/>
                  </a:cxn>
                  <a:cxn ang="0">
                    <a:pos x="0" y="108"/>
                  </a:cxn>
                  <a:cxn ang="0">
                    <a:pos x="6" y="80"/>
                  </a:cxn>
                  <a:cxn ang="0">
                    <a:pos x="20" y="51"/>
                  </a:cxn>
                  <a:cxn ang="0">
                    <a:pos x="41" y="31"/>
                  </a:cxn>
                  <a:cxn ang="0">
                    <a:pos x="66" y="14"/>
                  </a:cxn>
                  <a:cxn ang="0">
                    <a:pos x="98" y="2"/>
                  </a:cxn>
                  <a:cxn ang="0">
                    <a:pos x="132" y="0"/>
                  </a:cxn>
                  <a:cxn ang="0">
                    <a:pos x="152" y="0"/>
                  </a:cxn>
                  <a:cxn ang="0">
                    <a:pos x="170" y="0"/>
                  </a:cxn>
                  <a:cxn ang="0">
                    <a:pos x="193" y="5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4" name="Freeform 90">
                <a:extLst>
                  <a:ext uri="{FF2B5EF4-FFF2-40B4-BE49-F238E27FC236}">
                    <a16:creationId xmlns:a16="http://schemas.microsoft.com/office/drawing/2014/main" id="{F666C62A-CACF-4DF7-A9AF-6F1369FC6C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/>
                <a:ahLst/>
                <a:cxnLst>
                  <a:cxn ang="0">
                    <a:pos x="95" y="197"/>
                  </a:cxn>
                  <a:cxn ang="0">
                    <a:pos x="101" y="197"/>
                  </a:cxn>
                  <a:cxn ang="0">
                    <a:pos x="106" y="197"/>
                  </a:cxn>
                  <a:cxn ang="0">
                    <a:pos x="115" y="197"/>
                  </a:cxn>
                  <a:cxn ang="0">
                    <a:pos x="121" y="197"/>
                  </a:cxn>
                  <a:cxn ang="0">
                    <a:pos x="126" y="195"/>
                  </a:cxn>
                  <a:cxn ang="0">
                    <a:pos x="132" y="192"/>
                  </a:cxn>
                  <a:cxn ang="0">
                    <a:pos x="138" y="189"/>
                  </a:cxn>
                  <a:cxn ang="0">
                    <a:pos x="144" y="186"/>
                  </a:cxn>
                  <a:cxn ang="0">
                    <a:pos x="149" y="183"/>
                  </a:cxn>
                  <a:cxn ang="0">
                    <a:pos x="152" y="180"/>
                  </a:cxn>
                  <a:cxn ang="0">
                    <a:pos x="141" y="223"/>
                  </a:cxn>
                  <a:cxn ang="0">
                    <a:pos x="3" y="220"/>
                  </a:cxn>
                  <a:cxn ang="0">
                    <a:pos x="6" y="217"/>
                  </a:cxn>
                  <a:cxn ang="0">
                    <a:pos x="9" y="215"/>
                  </a:cxn>
                  <a:cxn ang="0">
                    <a:pos x="12" y="212"/>
                  </a:cxn>
                  <a:cxn ang="0">
                    <a:pos x="14" y="206"/>
                  </a:cxn>
                  <a:cxn ang="0">
                    <a:pos x="14" y="203"/>
                  </a:cxn>
                  <a:cxn ang="0">
                    <a:pos x="14" y="197"/>
                  </a:cxn>
                  <a:cxn ang="0">
                    <a:pos x="14" y="189"/>
                  </a:cxn>
                  <a:cxn ang="0">
                    <a:pos x="14" y="49"/>
                  </a:cxn>
                  <a:cxn ang="0">
                    <a:pos x="14" y="32"/>
                  </a:cxn>
                  <a:cxn ang="0">
                    <a:pos x="14" y="2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109" y="3"/>
                  </a:cxn>
                  <a:cxn ang="0">
                    <a:pos x="118" y="3"/>
                  </a:cxn>
                  <a:cxn ang="0">
                    <a:pos x="121" y="3"/>
                  </a:cxn>
                  <a:cxn ang="0">
                    <a:pos x="124" y="0"/>
                  </a:cxn>
                  <a:cxn ang="0">
                    <a:pos x="126" y="0"/>
                  </a:cxn>
                  <a:cxn ang="0">
                    <a:pos x="124" y="38"/>
                  </a:cxn>
                  <a:cxn ang="0">
                    <a:pos x="121" y="35"/>
                  </a:cxn>
                  <a:cxn ang="0">
                    <a:pos x="118" y="35"/>
                  </a:cxn>
                  <a:cxn ang="0">
                    <a:pos x="112" y="32"/>
                  </a:cxn>
                  <a:cxn ang="0">
                    <a:pos x="109" y="29"/>
                  </a:cxn>
                  <a:cxn ang="0">
                    <a:pos x="106" y="29"/>
                  </a:cxn>
                  <a:cxn ang="0">
                    <a:pos x="98" y="26"/>
                  </a:cxn>
                  <a:cxn ang="0">
                    <a:pos x="89" y="26"/>
                  </a:cxn>
                  <a:cxn ang="0">
                    <a:pos x="80" y="26"/>
                  </a:cxn>
                  <a:cxn ang="0">
                    <a:pos x="66" y="26"/>
                  </a:cxn>
                  <a:cxn ang="0">
                    <a:pos x="55" y="29"/>
                  </a:cxn>
                  <a:cxn ang="0">
                    <a:pos x="89" y="92"/>
                  </a:cxn>
                  <a:cxn ang="0">
                    <a:pos x="95" y="92"/>
                  </a:cxn>
                  <a:cxn ang="0">
                    <a:pos x="101" y="92"/>
                  </a:cxn>
                  <a:cxn ang="0">
                    <a:pos x="103" y="89"/>
                  </a:cxn>
                  <a:cxn ang="0">
                    <a:pos x="103" y="89"/>
                  </a:cxn>
                  <a:cxn ang="0">
                    <a:pos x="103" y="123"/>
                  </a:cxn>
                  <a:cxn ang="0">
                    <a:pos x="103" y="123"/>
                  </a:cxn>
                  <a:cxn ang="0">
                    <a:pos x="101" y="120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89" y="115"/>
                  </a:cxn>
                  <a:cxn ang="0">
                    <a:pos x="83" y="115"/>
                  </a:cxn>
                  <a:cxn ang="0">
                    <a:pos x="49" y="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5" name="Freeform 91">
                <a:extLst>
                  <a:ext uri="{FF2B5EF4-FFF2-40B4-BE49-F238E27FC236}">
                    <a16:creationId xmlns:a16="http://schemas.microsoft.com/office/drawing/2014/main" id="{25E7961D-0AA7-4801-B6F9-0DADC6B87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12" y="3"/>
                  </a:cxn>
                  <a:cxn ang="0">
                    <a:pos x="127" y="12"/>
                  </a:cxn>
                  <a:cxn ang="0">
                    <a:pos x="138" y="20"/>
                  </a:cxn>
                  <a:cxn ang="0">
                    <a:pos x="144" y="32"/>
                  </a:cxn>
                  <a:cxn ang="0">
                    <a:pos x="150" y="46"/>
                  </a:cxn>
                  <a:cxn ang="0">
                    <a:pos x="150" y="57"/>
                  </a:cxn>
                  <a:cxn ang="0">
                    <a:pos x="147" y="72"/>
                  </a:cxn>
                  <a:cxn ang="0">
                    <a:pos x="138" y="83"/>
                  </a:cxn>
                  <a:cxn ang="0">
                    <a:pos x="129" y="95"/>
                  </a:cxn>
                  <a:cxn ang="0">
                    <a:pos x="121" y="100"/>
                  </a:cxn>
                  <a:cxn ang="0">
                    <a:pos x="109" y="109"/>
                  </a:cxn>
                  <a:cxn ang="0">
                    <a:pos x="95" y="112"/>
                  </a:cxn>
                  <a:cxn ang="0">
                    <a:pos x="155" y="186"/>
                  </a:cxn>
                  <a:cxn ang="0">
                    <a:pos x="173" y="200"/>
                  </a:cxn>
                  <a:cxn ang="0">
                    <a:pos x="193" y="214"/>
                  </a:cxn>
                  <a:cxn ang="0">
                    <a:pos x="161" y="220"/>
                  </a:cxn>
                  <a:cxn ang="0">
                    <a:pos x="152" y="217"/>
                  </a:cxn>
                  <a:cxn ang="0">
                    <a:pos x="144" y="214"/>
                  </a:cxn>
                  <a:cxn ang="0">
                    <a:pos x="138" y="212"/>
                  </a:cxn>
                  <a:cxn ang="0">
                    <a:pos x="135" y="209"/>
                  </a:cxn>
                  <a:cxn ang="0">
                    <a:pos x="86" y="152"/>
                  </a:cxn>
                  <a:cxn ang="0">
                    <a:pos x="66" y="103"/>
                  </a:cxn>
                  <a:cxn ang="0">
                    <a:pos x="81" y="100"/>
                  </a:cxn>
                  <a:cxn ang="0">
                    <a:pos x="92" y="95"/>
                  </a:cxn>
                  <a:cxn ang="0">
                    <a:pos x="101" y="86"/>
                  </a:cxn>
                  <a:cxn ang="0">
                    <a:pos x="109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2" y="43"/>
                  </a:cxn>
                  <a:cxn ang="0">
                    <a:pos x="106" y="35"/>
                  </a:cxn>
                  <a:cxn ang="0">
                    <a:pos x="101" y="29"/>
                  </a:cxn>
                  <a:cxn ang="0">
                    <a:pos x="92" y="23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58" y="20"/>
                  </a:cxn>
                  <a:cxn ang="0">
                    <a:pos x="49" y="180"/>
                  </a:cxn>
                  <a:cxn ang="0">
                    <a:pos x="49" y="194"/>
                  </a:cxn>
                  <a:cxn ang="0">
                    <a:pos x="52" y="203"/>
                  </a:cxn>
                  <a:cxn ang="0">
                    <a:pos x="55" y="212"/>
                  </a:cxn>
                  <a:cxn ang="0">
                    <a:pos x="61" y="217"/>
                  </a:cxn>
                  <a:cxn ang="0">
                    <a:pos x="0" y="220"/>
                  </a:cxn>
                  <a:cxn ang="0">
                    <a:pos x="3" y="214"/>
                  </a:cxn>
                  <a:cxn ang="0">
                    <a:pos x="9" y="209"/>
                  </a:cxn>
                  <a:cxn ang="0">
                    <a:pos x="12" y="203"/>
                  </a:cxn>
                  <a:cxn ang="0">
                    <a:pos x="15" y="194"/>
                  </a:cxn>
                  <a:cxn ang="0">
                    <a:pos x="15" y="172"/>
                  </a:cxn>
                  <a:cxn ang="0">
                    <a:pos x="15" y="26"/>
                  </a:cxn>
                  <a:cxn ang="0">
                    <a:pos x="12" y="17"/>
                  </a:cxn>
                  <a:cxn ang="0">
                    <a:pos x="9" y="12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6" name="Freeform 92">
                <a:extLst>
                  <a:ext uri="{FF2B5EF4-FFF2-40B4-BE49-F238E27FC236}">
                    <a16:creationId xmlns:a16="http://schemas.microsoft.com/office/drawing/2014/main" id="{A5AB7131-36C2-4457-A266-C16428D6B0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/>
                <a:ahLst/>
                <a:cxnLst>
                  <a:cxn ang="0">
                    <a:pos x="135" y="40"/>
                  </a:cxn>
                  <a:cxn ang="0">
                    <a:pos x="130" y="34"/>
                  </a:cxn>
                  <a:cxn ang="0">
                    <a:pos x="121" y="31"/>
                  </a:cxn>
                  <a:cxn ang="0">
                    <a:pos x="112" y="25"/>
                  </a:cxn>
                  <a:cxn ang="0">
                    <a:pos x="104" y="25"/>
                  </a:cxn>
                  <a:cxn ang="0">
                    <a:pos x="95" y="22"/>
                  </a:cxn>
                  <a:cxn ang="0">
                    <a:pos x="84" y="22"/>
                  </a:cxn>
                  <a:cxn ang="0">
                    <a:pos x="75" y="25"/>
                  </a:cxn>
                  <a:cxn ang="0">
                    <a:pos x="66" y="25"/>
                  </a:cxn>
                  <a:cxn ang="0">
                    <a:pos x="58" y="31"/>
                  </a:cxn>
                  <a:cxn ang="0">
                    <a:pos x="52" y="37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52" y="71"/>
                  </a:cxn>
                  <a:cxn ang="0">
                    <a:pos x="72" y="85"/>
                  </a:cxn>
                  <a:cxn ang="0">
                    <a:pos x="109" y="102"/>
                  </a:cxn>
                  <a:cxn ang="0">
                    <a:pos x="135" y="117"/>
                  </a:cxn>
                  <a:cxn ang="0">
                    <a:pos x="153" y="137"/>
                  </a:cxn>
                  <a:cxn ang="0">
                    <a:pos x="161" y="160"/>
                  </a:cxn>
                  <a:cxn ang="0">
                    <a:pos x="158" y="177"/>
                  </a:cxn>
                  <a:cxn ang="0">
                    <a:pos x="150" y="194"/>
                  </a:cxn>
                  <a:cxn ang="0">
                    <a:pos x="138" y="205"/>
                  </a:cxn>
                  <a:cxn ang="0">
                    <a:pos x="124" y="217"/>
                  </a:cxn>
                  <a:cxn ang="0">
                    <a:pos x="104" y="225"/>
                  </a:cxn>
                  <a:cxn ang="0">
                    <a:pos x="81" y="228"/>
                  </a:cxn>
                  <a:cxn ang="0">
                    <a:pos x="61" y="231"/>
                  </a:cxn>
                  <a:cxn ang="0">
                    <a:pos x="41" y="228"/>
                  </a:cxn>
                  <a:cxn ang="0">
                    <a:pos x="20" y="222"/>
                  </a:cxn>
                  <a:cxn ang="0">
                    <a:pos x="3" y="179"/>
                  </a:cxn>
                  <a:cxn ang="0">
                    <a:pos x="12" y="188"/>
                  </a:cxn>
                  <a:cxn ang="0">
                    <a:pos x="23" y="194"/>
                  </a:cxn>
                  <a:cxn ang="0">
                    <a:pos x="35" y="199"/>
                  </a:cxn>
                  <a:cxn ang="0">
                    <a:pos x="46" y="202"/>
                  </a:cxn>
                  <a:cxn ang="0">
                    <a:pos x="61" y="205"/>
                  </a:cxn>
                  <a:cxn ang="0">
                    <a:pos x="72" y="205"/>
                  </a:cxn>
                  <a:cxn ang="0">
                    <a:pos x="84" y="205"/>
                  </a:cxn>
                  <a:cxn ang="0">
                    <a:pos x="92" y="202"/>
                  </a:cxn>
                  <a:cxn ang="0">
                    <a:pos x="101" y="199"/>
                  </a:cxn>
                  <a:cxn ang="0">
                    <a:pos x="112" y="194"/>
                  </a:cxn>
                  <a:cxn ang="0">
                    <a:pos x="118" y="185"/>
                  </a:cxn>
                  <a:cxn ang="0">
                    <a:pos x="121" y="177"/>
                  </a:cxn>
                  <a:cxn ang="0">
                    <a:pos x="121" y="162"/>
                  </a:cxn>
                  <a:cxn ang="0">
                    <a:pos x="109" y="145"/>
                  </a:cxn>
                  <a:cxn ang="0">
                    <a:pos x="86" y="131"/>
                  </a:cxn>
                  <a:cxn ang="0">
                    <a:pos x="49" y="114"/>
                  </a:cxn>
                  <a:cxn ang="0">
                    <a:pos x="26" y="97"/>
                  </a:cxn>
                  <a:cxn ang="0">
                    <a:pos x="9" y="74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23" y="20"/>
                  </a:cxn>
                  <a:cxn ang="0">
                    <a:pos x="38" y="11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24" y="2"/>
                  </a:cxn>
                  <a:cxn ang="0">
                    <a:pos x="138" y="5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51" name="Group 93">
              <a:extLst>
                <a:ext uri="{FF2B5EF4-FFF2-40B4-BE49-F238E27FC236}">
                  <a16:creationId xmlns:a16="http://schemas.microsoft.com/office/drawing/2014/main" id="{C3A7EE21-3FB3-4BCA-9354-F0A5DDCF79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118" name="Freeform 94">
                <a:extLst>
                  <a:ext uri="{FF2B5EF4-FFF2-40B4-BE49-F238E27FC236}">
                    <a16:creationId xmlns:a16="http://schemas.microsoft.com/office/drawing/2014/main" id="{F2CE5067-13A8-4A5E-A016-35156F086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90" cy="15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150" y="0"/>
                  </a:cxn>
                  <a:cxn ang="0">
                    <a:pos x="150" y="14"/>
                  </a:cxn>
                  <a:cxn ang="0">
                    <a:pos x="138" y="17"/>
                  </a:cxn>
                  <a:cxn ang="0">
                    <a:pos x="133" y="8"/>
                  </a:cxn>
                  <a:cxn ang="0">
                    <a:pos x="130" y="17"/>
                  </a:cxn>
                  <a:cxn ang="0">
                    <a:pos x="144" y="23"/>
                  </a:cxn>
                  <a:cxn ang="0">
                    <a:pos x="155" y="11"/>
                  </a:cxn>
                  <a:cxn ang="0">
                    <a:pos x="155" y="0"/>
                  </a:cxn>
                  <a:cxn ang="0">
                    <a:pos x="230" y="23"/>
                  </a:cxn>
                  <a:cxn ang="0">
                    <a:pos x="265" y="0"/>
                  </a:cxn>
                  <a:cxn ang="0">
                    <a:pos x="322" y="11"/>
                  </a:cxn>
                  <a:cxn ang="0">
                    <a:pos x="331" y="20"/>
                  </a:cxn>
                  <a:cxn ang="0">
                    <a:pos x="342" y="23"/>
                  </a:cxn>
                  <a:cxn ang="0">
                    <a:pos x="354" y="17"/>
                  </a:cxn>
                  <a:cxn ang="0">
                    <a:pos x="356" y="0"/>
                  </a:cxn>
                  <a:cxn ang="0">
                    <a:pos x="348" y="14"/>
                  </a:cxn>
                  <a:cxn ang="0">
                    <a:pos x="342" y="17"/>
                  </a:cxn>
                  <a:cxn ang="0">
                    <a:pos x="333" y="14"/>
                  </a:cxn>
                  <a:cxn ang="0">
                    <a:pos x="328" y="5"/>
                  </a:cxn>
                  <a:cxn ang="0">
                    <a:pos x="408" y="0"/>
                  </a:cxn>
                  <a:cxn ang="0">
                    <a:pos x="468" y="0"/>
                  </a:cxn>
                  <a:cxn ang="0">
                    <a:pos x="523" y="23"/>
                  </a:cxn>
                  <a:cxn ang="0">
                    <a:pos x="552" y="0"/>
                  </a:cxn>
                  <a:cxn ang="0">
                    <a:pos x="589" y="5"/>
                  </a:cxn>
                  <a:cxn ang="0">
                    <a:pos x="583" y="17"/>
                  </a:cxn>
                  <a:cxn ang="0">
                    <a:pos x="569" y="14"/>
                  </a:cxn>
                  <a:cxn ang="0">
                    <a:pos x="563" y="11"/>
                  </a:cxn>
                  <a:cxn ang="0">
                    <a:pos x="569" y="20"/>
                  </a:cxn>
                  <a:cxn ang="0">
                    <a:pos x="589" y="20"/>
                  </a:cxn>
                  <a:cxn ang="0">
                    <a:pos x="595" y="8"/>
                  </a:cxn>
                  <a:cxn ang="0">
                    <a:pos x="606" y="0"/>
                  </a:cxn>
                  <a:cxn ang="0">
                    <a:pos x="664" y="0"/>
                  </a:cxn>
                  <a:cxn ang="0">
                    <a:pos x="710" y="8"/>
                  </a:cxn>
                  <a:cxn ang="0">
                    <a:pos x="721" y="20"/>
                  </a:cxn>
                  <a:cxn ang="0">
                    <a:pos x="738" y="23"/>
                  </a:cxn>
                  <a:cxn ang="0">
                    <a:pos x="753" y="17"/>
                  </a:cxn>
                  <a:cxn ang="0">
                    <a:pos x="761" y="3"/>
                  </a:cxn>
                  <a:cxn ang="0">
                    <a:pos x="753" y="8"/>
                  </a:cxn>
                  <a:cxn ang="0">
                    <a:pos x="744" y="14"/>
                  </a:cxn>
                  <a:cxn ang="0">
                    <a:pos x="733" y="17"/>
                  </a:cxn>
                  <a:cxn ang="0">
                    <a:pos x="721" y="11"/>
                  </a:cxn>
                  <a:cxn ang="0">
                    <a:pos x="712" y="3"/>
                  </a:cxn>
                  <a:cxn ang="0">
                    <a:pos x="830" y="0"/>
                  </a:cxn>
                  <a:cxn ang="0">
                    <a:pos x="905" y="17"/>
                  </a:cxn>
                  <a:cxn ang="0">
                    <a:pos x="954" y="23"/>
                  </a:cxn>
                  <a:cxn ang="0">
                    <a:pos x="1017" y="11"/>
                  </a:cxn>
                  <a:cxn ang="0">
                    <a:pos x="1014" y="17"/>
                  </a:cxn>
                  <a:cxn ang="0">
                    <a:pos x="1002" y="14"/>
                  </a:cxn>
                  <a:cxn ang="0">
                    <a:pos x="997" y="17"/>
                  </a:cxn>
                  <a:cxn ang="0">
                    <a:pos x="1011" y="23"/>
                  </a:cxn>
                  <a:cxn ang="0">
                    <a:pos x="1020" y="17"/>
                  </a:cxn>
                  <a:cxn ang="0">
                    <a:pos x="1020" y="0"/>
                  </a:cxn>
                  <a:cxn ang="0">
                    <a:pos x="1083" y="0"/>
                  </a:cxn>
                  <a:cxn ang="0">
                    <a:pos x="1132" y="0"/>
                  </a:cxn>
                  <a:cxn ang="0">
                    <a:pos x="1137" y="11"/>
                  </a:cxn>
                  <a:cxn ang="0">
                    <a:pos x="1126" y="17"/>
                  </a:cxn>
                  <a:cxn ang="0">
                    <a:pos x="1117" y="11"/>
                  </a:cxn>
                  <a:cxn ang="0">
                    <a:pos x="1111" y="14"/>
                  </a:cxn>
                  <a:cxn ang="0">
                    <a:pos x="1123" y="23"/>
                  </a:cxn>
                  <a:cxn ang="0">
                    <a:pos x="1140" y="14"/>
                  </a:cxn>
                  <a:cxn ang="0">
                    <a:pos x="1143" y="3"/>
                  </a:cxn>
                  <a:cxn ang="0">
                    <a:pos x="1198" y="0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9" name="Freeform 95">
                <a:extLst>
                  <a:ext uri="{FF2B5EF4-FFF2-40B4-BE49-F238E27FC236}">
                    <a16:creationId xmlns:a16="http://schemas.microsoft.com/office/drawing/2014/main" id="{6DBC5ED8-02B9-427C-90E6-66C01B9EFB6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6" cy="17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101" y="20"/>
                  </a:cxn>
                  <a:cxn ang="0">
                    <a:pos x="127" y="9"/>
                  </a:cxn>
                  <a:cxn ang="0">
                    <a:pos x="133" y="20"/>
                  </a:cxn>
                  <a:cxn ang="0">
                    <a:pos x="153" y="23"/>
                  </a:cxn>
                  <a:cxn ang="0">
                    <a:pos x="135" y="17"/>
                  </a:cxn>
                  <a:cxn ang="0">
                    <a:pos x="133" y="9"/>
                  </a:cxn>
                  <a:cxn ang="0">
                    <a:pos x="138" y="0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93" y="26"/>
                  </a:cxn>
                  <a:cxn ang="0">
                    <a:pos x="265" y="0"/>
                  </a:cxn>
                  <a:cxn ang="0">
                    <a:pos x="328" y="0"/>
                  </a:cxn>
                  <a:cxn ang="0">
                    <a:pos x="394" y="26"/>
                  </a:cxn>
                  <a:cxn ang="0">
                    <a:pos x="420" y="0"/>
                  </a:cxn>
                  <a:cxn ang="0">
                    <a:pos x="486" y="26"/>
                  </a:cxn>
                  <a:cxn ang="0">
                    <a:pos x="523" y="0"/>
                  </a:cxn>
                  <a:cxn ang="0">
                    <a:pos x="549" y="6"/>
                  </a:cxn>
                  <a:cxn ang="0">
                    <a:pos x="555" y="11"/>
                  </a:cxn>
                  <a:cxn ang="0">
                    <a:pos x="549" y="20"/>
                  </a:cxn>
                  <a:cxn ang="0">
                    <a:pos x="534" y="23"/>
                  </a:cxn>
                  <a:cxn ang="0">
                    <a:pos x="557" y="17"/>
                  </a:cxn>
                  <a:cxn ang="0">
                    <a:pos x="557" y="9"/>
                  </a:cxn>
                  <a:cxn ang="0">
                    <a:pos x="566" y="0"/>
                  </a:cxn>
                  <a:cxn ang="0">
                    <a:pos x="566" y="14"/>
                  </a:cxn>
                  <a:cxn ang="0">
                    <a:pos x="572" y="20"/>
                  </a:cxn>
                  <a:cxn ang="0">
                    <a:pos x="586" y="20"/>
                  </a:cxn>
                  <a:cxn ang="0">
                    <a:pos x="569" y="14"/>
                  </a:cxn>
                  <a:cxn ang="0">
                    <a:pos x="569" y="6"/>
                  </a:cxn>
                  <a:cxn ang="0">
                    <a:pos x="583" y="0"/>
                  </a:cxn>
                  <a:cxn ang="0">
                    <a:pos x="586" y="6"/>
                  </a:cxn>
                  <a:cxn ang="0">
                    <a:pos x="589" y="0"/>
                  </a:cxn>
                  <a:cxn ang="0">
                    <a:pos x="646" y="0"/>
                  </a:cxn>
                  <a:cxn ang="0">
                    <a:pos x="715" y="3"/>
                  </a:cxn>
                  <a:cxn ang="0">
                    <a:pos x="707" y="20"/>
                  </a:cxn>
                  <a:cxn ang="0">
                    <a:pos x="712" y="20"/>
                  </a:cxn>
                  <a:cxn ang="0">
                    <a:pos x="718" y="9"/>
                  </a:cxn>
                  <a:cxn ang="0">
                    <a:pos x="744" y="3"/>
                  </a:cxn>
                  <a:cxn ang="0">
                    <a:pos x="755" y="17"/>
                  </a:cxn>
                  <a:cxn ang="0">
                    <a:pos x="761" y="23"/>
                  </a:cxn>
                  <a:cxn ang="0">
                    <a:pos x="758" y="9"/>
                  </a:cxn>
                  <a:cxn ang="0">
                    <a:pos x="796" y="23"/>
                  </a:cxn>
                  <a:cxn ang="0">
                    <a:pos x="824" y="0"/>
                  </a:cxn>
                  <a:cxn ang="0">
                    <a:pos x="882" y="20"/>
                  </a:cxn>
                  <a:cxn ang="0">
                    <a:pos x="948" y="26"/>
                  </a:cxn>
                  <a:cxn ang="0">
                    <a:pos x="1022" y="0"/>
                  </a:cxn>
                  <a:cxn ang="0">
                    <a:pos x="1071" y="26"/>
                  </a:cxn>
                  <a:cxn ang="0">
                    <a:pos x="1097" y="3"/>
                  </a:cxn>
                  <a:cxn ang="0">
                    <a:pos x="1103" y="11"/>
                  </a:cxn>
                  <a:cxn ang="0">
                    <a:pos x="1100" y="20"/>
                  </a:cxn>
                  <a:cxn ang="0">
                    <a:pos x="1083" y="23"/>
                  </a:cxn>
                  <a:cxn ang="0">
                    <a:pos x="1106" y="20"/>
                  </a:cxn>
                  <a:cxn ang="0">
                    <a:pos x="1106" y="9"/>
                  </a:cxn>
                  <a:cxn ang="0">
                    <a:pos x="1091" y="0"/>
                  </a:cxn>
                  <a:cxn ang="0">
                    <a:pos x="1114" y="14"/>
                  </a:cxn>
                  <a:cxn ang="0">
                    <a:pos x="1120" y="20"/>
                  </a:cxn>
                  <a:cxn ang="0">
                    <a:pos x="1134" y="20"/>
                  </a:cxn>
                  <a:cxn ang="0">
                    <a:pos x="1120" y="14"/>
                  </a:cxn>
                  <a:cxn ang="0">
                    <a:pos x="1117" y="6"/>
                  </a:cxn>
                  <a:cxn ang="0">
                    <a:pos x="1132" y="0"/>
                  </a:cxn>
                  <a:cxn ang="0">
                    <a:pos x="1134" y="6"/>
                  </a:cxn>
                  <a:cxn ang="0">
                    <a:pos x="1140" y="3"/>
                  </a:cxn>
                  <a:cxn ang="0">
                    <a:pos x="1186" y="0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6" y="3"/>
                    </a:lnTo>
                    <a:lnTo>
                      <a:pt x="566" y="3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0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12" y="6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3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20" name="Freeform 96">
                <a:extLst>
                  <a:ext uri="{FF2B5EF4-FFF2-40B4-BE49-F238E27FC236}">
                    <a16:creationId xmlns:a16="http://schemas.microsoft.com/office/drawing/2014/main" id="{CDD49F2C-5947-4AA4-A1A0-3AC653BDF77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6" cy="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40" y="6"/>
                  </a:cxn>
                  <a:cxn ang="0">
                    <a:pos x="89" y="6"/>
                  </a:cxn>
                  <a:cxn ang="0">
                    <a:pos x="149" y="6"/>
                  </a:cxn>
                  <a:cxn ang="0">
                    <a:pos x="155" y="6"/>
                  </a:cxn>
                  <a:cxn ang="0">
                    <a:pos x="161" y="3"/>
                  </a:cxn>
                  <a:cxn ang="0">
                    <a:pos x="155" y="0"/>
                  </a:cxn>
                  <a:cxn ang="0">
                    <a:pos x="149" y="0"/>
                  </a:cxn>
                  <a:cxn ang="0">
                    <a:pos x="144" y="3"/>
                  </a:cxn>
                  <a:cxn ang="0">
                    <a:pos x="187" y="6"/>
                  </a:cxn>
                  <a:cxn ang="0">
                    <a:pos x="184" y="6"/>
                  </a:cxn>
                  <a:cxn ang="0">
                    <a:pos x="258" y="6"/>
                  </a:cxn>
                  <a:cxn ang="0">
                    <a:pos x="253" y="6"/>
                  </a:cxn>
                  <a:cxn ang="0">
                    <a:pos x="276" y="6"/>
                  </a:cxn>
                  <a:cxn ang="0">
                    <a:pos x="367" y="6"/>
                  </a:cxn>
                  <a:cxn ang="0">
                    <a:pos x="379" y="3"/>
                  </a:cxn>
                  <a:cxn ang="0">
                    <a:pos x="419" y="6"/>
                  </a:cxn>
                  <a:cxn ang="0">
                    <a:pos x="448" y="3"/>
                  </a:cxn>
                  <a:cxn ang="0">
                    <a:pos x="482" y="6"/>
                  </a:cxn>
                  <a:cxn ang="0">
                    <a:pos x="497" y="6"/>
                  </a:cxn>
                  <a:cxn ang="0">
                    <a:pos x="551" y="6"/>
                  </a:cxn>
                  <a:cxn ang="0">
                    <a:pos x="560" y="3"/>
                  </a:cxn>
                  <a:cxn ang="0">
                    <a:pos x="551" y="3"/>
                  </a:cxn>
                  <a:cxn ang="0">
                    <a:pos x="586" y="6"/>
                  </a:cxn>
                  <a:cxn ang="0">
                    <a:pos x="591" y="6"/>
                  </a:cxn>
                  <a:cxn ang="0">
                    <a:pos x="597" y="3"/>
                  </a:cxn>
                  <a:cxn ang="0">
                    <a:pos x="591" y="0"/>
                  </a:cxn>
                  <a:cxn ang="0">
                    <a:pos x="586" y="0"/>
                  </a:cxn>
                  <a:cxn ang="0">
                    <a:pos x="580" y="3"/>
                  </a:cxn>
                  <a:cxn ang="0">
                    <a:pos x="617" y="6"/>
                  </a:cxn>
                  <a:cxn ang="0">
                    <a:pos x="655" y="6"/>
                  </a:cxn>
                  <a:cxn ang="0">
                    <a:pos x="663" y="6"/>
                  </a:cxn>
                  <a:cxn ang="0">
                    <a:pos x="689" y="3"/>
                  </a:cxn>
                  <a:cxn ang="0">
                    <a:pos x="746" y="6"/>
                  </a:cxn>
                  <a:cxn ang="0">
                    <a:pos x="761" y="6"/>
                  </a:cxn>
                  <a:cxn ang="0">
                    <a:pos x="755" y="3"/>
                  </a:cxn>
                  <a:cxn ang="0">
                    <a:pos x="746" y="0"/>
                  </a:cxn>
                  <a:cxn ang="0">
                    <a:pos x="738" y="3"/>
                  </a:cxn>
                  <a:cxn ang="0">
                    <a:pos x="732" y="6"/>
                  </a:cxn>
                  <a:cxn ang="0">
                    <a:pos x="807" y="6"/>
                  </a:cxn>
                  <a:cxn ang="0">
                    <a:pos x="835" y="3"/>
                  </a:cxn>
                  <a:cxn ang="0">
                    <a:pos x="876" y="6"/>
                  </a:cxn>
                  <a:cxn ang="0">
                    <a:pos x="893" y="6"/>
                  </a:cxn>
                  <a:cxn ang="0">
                    <a:pos x="956" y="3"/>
                  </a:cxn>
                  <a:cxn ang="0">
                    <a:pos x="979" y="6"/>
                  </a:cxn>
                  <a:cxn ang="0">
                    <a:pos x="1051" y="6"/>
                  </a:cxn>
                  <a:cxn ang="0">
                    <a:pos x="1088" y="6"/>
                  </a:cxn>
                  <a:cxn ang="0">
                    <a:pos x="1114" y="6"/>
                  </a:cxn>
                  <a:cxn ang="0">
                    <a:pos x="1108" y="3"/>
                  </a:cxn>
                  <a:cxn ang="0">
                    <a:pos x="1097" y="3"/>
                  </a:cxn>
                  <a:cxn ang="0">
                    <a:pos x="1137" y="6"/>
                  </a:cxn>
                  <a:cxn ang="0">
                    <a:pos x="1148" y="6"/>
                  </a:cxn>
                  <a:cxn ang="0">
                    <a:pos x="1145" y="3"/>
                  </a:cxn>
                  <a:cxn ang="0">
                    <a:pos x="1140" y="0"/>
                  </a:cxn>
                  <a:cxn ang="0">
                    <a:pos x="1134" y="3"/>
                  </a:cxn>
                  <a:cxn ang="0">
                    <a:pos x="1128" y="6"/>
                  </a:cxn>
                  <a:cxn ang="0">
                    <a:pos x="1188" y="6"/>
                  </a:cxn>
                  <a:cxn ang="0">
                    <a:pos x="1194" y="3"/>
                  </a:cxn>
                  <a:cxn ang="0">
                    <a:pos x="1232" y="6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6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21" name="Rectangle 97">
              <a:extLst>
                <a:ext uri="{FF2B5EF4-FFF2-40B4-BE49-F238E27FC236}">
                  <a16:creationId xmlns:a16="http://schemas.microsoft.com/office/drawing/2014/main" id="{A34D540E-983C-41F5-BC76-FDFD24F08E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2" name="Rectangle 98">
              <a:extLst>
                <a:ext uri="{FF2B5EF4-FFF2-40B4-BE49-F238E27FC236}">
                  <a16:creationId xmlns:a16="http://schemas.microsoft.com/office/drawing/2014/main" id="{CB403FCD-3671-48E7-A482-2D645A2D69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31" name="Rectangle 7">
            <a:extLst>
              <a:ext uri="{FF2B5EF4-FFF2-40B4-BE49-F238E27FC236}">
                <a16:creationId xmlns:a16="http://schemas.microsoft.com/office/drawing/2014/main" id="{CF834C80-49B0-4672-B47F-62680AABC6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rgbClr val="282899">
                  <a:gamma/>
                  <a:shade val="46275"/>
                  <a:invGamma/>
                </a:srgbClr>
              </a:gs>
              <a:gs pos="100000">
                <a:srgbClr val="2828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497C6A11-76E8-47D7-BCF1-E74A9F1FB1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17600"/>
            <a:ext cx="9144000" cy="5313363"/>
          </a:xfrm>
          <a:prstGeom prst="rect">
            <a:avLst/>
          </a:prstGeom>
          <a:solidFill>
            <a:srgbClr val="2828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D3CC2B-50D2-4ED7-88BE-70EC647B8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6525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935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748890D3-F8F7-4893-95EF-C52E183D1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0638"/>
            <a:ext cx="82296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6D2B30D-E6D2-4F8F-938B-8D36144818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48375"/>
            <a:ext cx="9144000" cy="809625"/>
          </a:xfrm>
          <a:prstGeom prst="rect">
            <a:avLst/>
          </a:prstGeom>
          <a:gradFill rotWithShape="1">
            <a:gsLst>
              <a:gs pos="0">
                <a:srgbClr val="282899"/>
              </a:gs>
              <a:gs pos="100000">
                <a:srgbClr val="282899">
                  <a:gamma/>
                  <a:shade val="2431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3" name="Text Box 19">
            <a:extLst>
              <a:ext uri="{FF2B5EF4-FFF2-40B4-BE49-F238E27FC236}">
                <a16:creationId xmlns:a16="http://schemas.microsoft.com/office/drawing/2014/main" id="{D6419EA2-D0CF-458B-A03B-A2DA716411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813" y="6591300"/>
            <a:ext cx="4982774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76225" indent="-276225" algn="l">
              <a:defRPr/>
            </a:pPr>
            <a:r>
              <a:rPr lang="en-US" sz="1200">
                <a:latin typeface="Arial Narrow" pitchFamily="34" charset="0"/>
              </a:rPr>
              <a:t>Eric Allender:</a:t>
            </a:r>
            <a:r>
              <a:rPr lang="en-US" sz="1200" i="1">
                <a:latin typeface="Arial Narrow" pitchFamily="34" charset="0"/>
              </a:rPr>
              <a:t> Cryptographic Hardness under Projections for Time-Bounded K-Complexity</a:t>
            </a:r>
            <a:endParaRPr lang="en-US" sz="1200">
              <a:latin typeface="Arial Narrow" pitchFamily="34" charset="0"/>
            </a:endParaRPr>
          </a:p>
        </p:txBody>
      </p:sp>
      <p:grpSp>
        <p:nvGrpSpPr>
          <p:cNvPr id="3" name="Group 83">
            <a:extLst>
              <a:ext uri="{FF2B5EF4-FFF2-40B4-BE49-F238E27FC236}">
                <a16:creationId xmlns:a16="http://schemas.microsoft.com/office/drawing/2014/main" id="{6772ACA1-90F2-4E05-A864-98458C422C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53363" y="6534150"/>
            <a:ext cx="1222375" cy="311150"/>
            <a:chOff x="5061" y="4116"/>
            <a:chExt cx="656" cy="196"/>
          </a:xfrm>
        </p:grpSpPr>
        <p:grpSp>
          <p:nvGrpSpPr>
            <p:cNvPr id="4" name="Group 77">
              <a:extLst>
                <a:ext uri="{FF2B5EF4-FFF2-40B4-BE49-F238E27FC236}">
                  <a16:creationId xmlns:a16="http://schemas.microsoft.com/office/drawing/2014/main" id="{2C93BA7C-CFE0-4686-9495-F7F280BAAF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086" name="Freeform 62">
                <a:extLst>
                  <a:ext uri="{FF2B5EF4-FFF2-40B4-BE49-F238E27FC236}">
                    <a16:creationId xmlns:a16="http://schemas.microsoft.com/office/drawing/2014/main" id="{98E6A56D-0FBC-4073-A580-55E1F4C3D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38" y="20"/>
                  </a:cxn>
                  <a:cxn ang="0">
                    <a:pos x="146" y="32"/>
                  </a:cxn>
                  <a:cxn ang="0">
                    <a:pos x="149" y="46"/>
                  </a:cxn>
                  <a:cxn ang="0">
                    <a:pos x="149" y="57"/>
                  </a:cxn>
                  <a:cxn ang="0">
                    <a:pos x="146" y="72"/>
                  </a:cxn>
                  <a:cxn ang="0">
                    <a:pos x="141" y="83"/>
                  </a:cxn>
                  <a:cxn ang="0">
                    <a:pos x="132" y="95"/>
                  </a:cxn>
                  <a:cxn ang="0">
                    <a:pos x="120" y="100"/>
                  </a:cxn>
                  <a:cxn ang="0">
                    <a:pos x="109" y="109"/>
                  </a:cxn>
                  <a:cxn ang="0">
                    <a:pos x="97" y="112"/>
                  </a:cxn>
                  <a:cxn ang="0">
                    <a:pos x="158" y="186"/>
                  </a:cxn>
                  <a:cxn ang="0">
                    <a:pos x="175" y="200"/>
                  </a:cxn>
                  <a:cxn ang="0">
                    <a:pos x="192" y="214"/>
                  </a:cxn>
                  <a:cxn ang="0">
                    <a:pos x="163" y="220"/>
                  </a:cxn>
                  <a:cxn ang="0">
                    <a:pos x="152" y="217"/>
                  </a:cxn>
                  <a:cxn ang="0">
                    <a:pos x="146" y="214"/>
                  </a:cxn>
                  <a:cxn ang="0">
                    <a:pos x="141" y="212"/>
                  </a:cxn>
                  <a:cxn ang="0">
                    <a:pos x="135" y="209"/>
                  </a:cxn>
                  <a:cxn ang="0">
                    <a:pos x="89" y="152"/>
                  </a:cxn>
                  <a:cxn ang="0">
                    <a:pos x="69" y="103"/>
                  </a:cxn>
                  <a:cxn ang="0">
                    <a:pos x="80" y="100"/>
                  </a:cxn>
                  <a:cxn ang="0">
                    <a:pos x="92" y="95"/>
                  </a:cxn>
                  <a:cxn ang="0">
                    <a:pos x="103" y="86"/>
                  </a:cxn>
                  <a:cxn ang="0">
                    <a:pos x="112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5" y="43"/>
                  </a:cxn>
                  <a:cxn ang="0">
                    <a:pos x="109" y="35"/>
                  </a:cxn>
                  <a:cxn ang="0">
                    <a:pos x="100" y="29"/>
                  </a:cxn>
                  <a:cxn ang="0">
                    <a:pos x="92" y="23"/>
                  </a:cxn>
                  <a:cxn ang="0">
                    <a:pos x="83" y="20"/>
                  </a:cxn>
                  <a:cxn ang="0">
                    <a:pos x="72" y="20"/>
                  </a:cxn>
                  <a:cxn ang="0">
                    <a:pos x="57" y="20"/>
                  </a:cxn>
                  <a:cxn ang="0">
                    <a:pos x="49" y="180"/>
                  </a:cxn>
                  <a:cxn ang="0">
                    <a:pos x="52" y="194"/>
                  </a:cxn>
                  <a:cxn ang="0">
                    <a:pos x="52" y="203"/>
                  </a:cxn>
                  <a:cxn ang="0">
                    <a:pos x="54" y="212"/>
                  </a:cxn>
                  <a:cxn ang="0">
                    <a:pos x="60" y="217"/>
                  </a:cxn>
                  <a:cxn ang="0">
                    <a:pos x="0" y="220"/>
                  </a:cxn>
                  <a:cxn ang="0">
                    <a:pos x="6" y="214"/>
                  </a:cxn>
                  <a:cxn ang="0">
                    <a:pos x="11" y="209"/>
                  </a:cxn>
                  <a:cxn ang="0">
                    <a:pos x="14" y="203"/>
                  </a:cxn>
                  <a:cxn ang="0">
                    <a:pos x="14" y="194"/>
                  </a:cxn>
                  <a:cxn ang="0">
                    <a:pos x="17" y="172"/>
                  </a:cxn>
                  <a:cxn ang="0">
                    <a:pos x="14" y="26"/>
                  </a:cxn>
                  <a:cxn ang="0">
                    <a:pos x="14" y="17"/>
                  </a:cxn>
                  <a:cxn ang="0">
                    <a:pos x="11" y="12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7" name="Freeform 63">
                <a:extLst>
                  <a:ext uri="{FF2B5EF4-FFF2-40B4-BE49-F238E27FC236}">
                    <a16:creationId xmlns:a16="http://schemas.microsoft.com/office/drawing/2014/main" id="{A0D55D6D-E42E-47F2-8E0C-610BF7ADF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/>
                <a:ahLst/>
                <a:cxnLst>
                  <a:cxn ang="0">
                    <a:pos x="153" y="203"/>
                  </a:cxn>
                  <a:cxn ang="0">
                    <a:pos x="144" y="212"/>
                  </a:cxn>
                  <a:cxn ang="0">
                    <a:pos x="133" y="217"/>
                  </a:cxn>
                  <a:cxn ang="0">
                    <a:pos x="124" y="220"/>
                  </a:cxn>
                  <a:cxn ang="0">
                    <a:pos x="112" y="223"/>
                  </a:cxn>
                  <a:cxn ang="0">
                    <a:pos x="101" y="226"/>
                  </a:cxn>
                  <a:cxn ang="0">
                    <a:pos x="89" y="226"/>
                  </a:cxn>
                  <a:cxn ang="0">
                    <a:pos x="78" y="223"/>
                  </a:cxn>
                  <a:cxn ang="0">
                    <a:pos x="69" y="223"/>
                  </a:cxn>
                  <a:cxn ang="0">
                    <a:pos x="58" y="217"/>
                  </a:cxn>
                  <a:cxn ang="0">
                    <a:pos x="49" y="214"/>
                  </a:cxn>
                  <a:cxn ang="0">
                    <a:pos x="41" y="209"/>
                  </a:cxn>
                  <a:cxn ang="0">
                    <a:pos x="32" y="200"/>
                  </a:cxn>
                  <a:cxn ang="0">
                    <a:pos x="26" y="192"/>
                  </a:cxn>
                  <a:cxn ang="0">
                    <a:pos x="21" y="183"/>
                  </a:cxn>
                  <a:cxn ang="0">
                    <a:pos x="18" y="172"/>
                  </a:cxn>
                  <a:cxn ang="0">
                    <a:pos x="15" y="163"/>
                  </a:cxn>
                  <a:cxn ang="0">
                    <a:pos x="15" y="140"/>
                  </a:cxn>
                  <a:cxn ang="0">
                    <a:pos x="15" y="29"/>
                  </a:cxn>
                  <a:cxn ang="0">
                    <a:pos x="15" y="20"/>
                  </a:cxn>
                  <a:cxn ang="0">
                    <a:pos x="12" y="12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64" y="0"/>
                  </a:cxn>
                  <a:cxn ang="0">
                    <a:pos x="58" y="6"/>
                  </a:cxn>
                  <a:cxn ang="0">
                    <a:pos x="52" y="12"/>
                  </a:cxn>
                  <a:cxn ang="0">
                    <a:pos x="49" y="20"/>
                  </a:cxn>
                  <a:cxn ang="0">
                    <a:pos x="49" y="29"/>
                  </a:cxn>
                  <a:cxn ang="0">
                    <a:pos x="49" y="140"/>
                  </a:cxn>
                  <a:cxn ang="0">
                    <a:pos x="52" y="157"/>
                  </a:cxn>
                  <a:cxn ang="0">
                    <a:pos x="55" y="174"/>
                  </a:cxn>
                  <a:cxn ang="0">
                    <a:pos x="64" y="186"/>
                  </a:cxn>
                  <a:cxn ang="0">
                    <a:pos x="72" y="194"/>
                  </a:cxn>
                  <a:cxn ang="0">
                    <a:pos x="87" y="197"/>
                  </a:cxn>
                  <a:cxn ang="0">
                    <a:pos x="101" y="200"/>
                  </a:cxn>
                  <a:cxn ang="0">
                    <a:pos x="110" y="200"/>
                  </a:cxn>
                  <a:cxn ang="0">
                    <a:pos x="118" y="200"/>
                  </a:cxn>
                  <a:cxn ang="0">
                    <a:pos x="127" y="197"/>
                  </a:cxn>
                  <a:cxn ang="0">
                    <a:pos x="135" y="192"/>
                  </a:cxn>
                  <a:cxn ang="0">
                    <a:pos x="144" y="189"/>
                  </a:cxn>
                  <a:cxn ang="0">
                    <a:pos x="150" y="180"/>
                  </a:cxn>
                  <a:cxn ang="0">
                    <a:pos x="156" y="174"/>
                  </a:cxn>
                  <a:cxn ang="0">
                    <a:pos x="158" y="166"/>
                  </a:cxn>
                  <a:cxn ang="0">
                    <a:pos x="158" y="155"/>
                  </a:cxn>
                  <a:cxn ang="0">
                    <a:pos x="158" y="35"/>
                  </a:cxn>
                  <a:cxn ang="0">
                    <a:pos x="158" y="20"/>
                  </a:cxn>
                  <a:cxn ang="0">
                    <a:pos x="156" y="15"/>
                  </a:cxn>
                  <a:cxn ang="0">
                    <a:pos x="153" y="6"/>
                  </a:cxn>
                  <a:cxn ang="0">
                    <a:pos x="147" y="0"/>
                  </a:cxn>
                  <a:cxn ang="0">
                    <a:pos x="210" y="0"/>
                  </a:cxn>
                  <a:cxn ang="0">
                    <a:pos x="201" y="3"/>
                  </a:cxn>
                  <a:cxn ang="0">
                    <a:pos x="199" y="12"/>
                  </a:cxn>
                  <a:cxn ang="0">
                    <a:pos x="196" y="17"/>
                  </a:cxn>
                  <a:cxn ang="0">
                    <a:pos x="193" y="26"/>
                  </a:cxn>
                  <a:cxn ang="0">
                    <a:pos x="193" y="172"/>
                  </a:cxn>
                  <a:cxn ang="0">
                    <a:pos x="193" y="194"/>
                  </a:cxn>
                  <a:cxn ang="0">
                    <a:pos x="196" y="203"/>
                  </a:cxn>
                  <a:cxn ang="0">
                    <a:pos x="199" y="209"/>
                  </a:cxn>
                  <a:cxn ang="0">
                    <a:pos x="204" y="214"/>
                  </a:cxn>
                  <a:cxn ang="0">
                    <a:pos x="210" y="220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8" name="Freeform 64">
                <a:extLst>
                  <a:ext uri="{FF2B5EF4-FFF2-40B4-BE49-F238E27FC236}">
                    <a16:creationId xmlns:a16="http://schemas.microsoft.com/office/drawing/2014/main" id="{ACF8380B-544E-4A37-A686-C7C633F283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81"/>
                <a:ext cx="95" cy="118"/>
              </a:xfrm>
              <a:custGeom>
                <a:avLst/>
                <a:gdLst/>
                <a:ahLst/>
                <a:cxnLst>
                  <a:cxn ang="0">
                    <a:pos x="103" y="183"/>
                  </a:cxn>
                  <a:cxn ang="0">
                    <a:pos x="103" y="189"/>
                  </a:cxn>
                  <a:cxn ang="0">
                    <a:pos x="103" y="195"/>
                  </a:cxn>
                  <a:cxn ang="0">
                    <a:pos x="106" y="200"/>
                  </a:cxn>
                  <a:cxn ang="0">
                    <a:pos x="106" y="203"/>
                  </a:cxn>
                  <a:cxn ang="0">
                    <a:pos x="106" y="206"/>
                  </a:cxn>
                  <a:cxn ang="0">
                    <a:pos x="106" y="206"/>
                  </a:cxn>
                  <a:cxn ang="0">
                    <a:pos x="109" y="209"/>
                  </a:cxn>
                  <a:cxn ang="0">
                    <a:pos x="109" y="212"/>
                  </a:cxn>
                  <a:cxn ang="0">
                    <a:pos x="112" y="215"/>
                  </a:cxn>
                  <a:cxn ang="0">
                    <a:pos x="115" y="217"/>
                  </a:cxn>
                  <a:cxn ang="0">
                    <a:pos x="118" y="217"/>
                  </a:cxn>
                  <a:cxn ang="0">
                    <a:pos x="121" y="220"/>
                  </a:cxn>
                  <a:cxn ang="0">
                    <a:pos x="121" y="223"/>
                  </a:cxn>
                  <a:cxn ang="0">
                    <a:pos x="55" y="220"/>
                  </a:cxn>
                  <a:cxn ang="0">
                    <a:pos x="57" y="220"/>
                  </a:cxn>
                  <a:cxn ang="0">
                    <a:pos x="60" y="217"/>
                  </a:cxn>
                  <a:cxn ang="0">
                    <a:pos x="63" y="217"/>
                  </a:cxn>
                  <a:cxn ang="0">
                    <a:pos x="63" y="215"/>
                  </a:cxn>
                  <a:cxn ang="0">
                    <a:pos x="66" y="212"/>
                  </a:cxn>
                  <a:cxn ang="0">
                    <a:pos x="66" y="209"/>
                  </a:cxn>
                  <a:cxn ang="0">
                    <a:pos x="69" y="206"/>
                  </a:cxn>
                  <a:cxn ang="0">
                    <a:pos x="69" y="203"/>
                  </a:cxn>
                  <a:cxn ang="0">
                    <a:pos x="69" y="197"/>
                  </a:cxn>
                  <a:cxn ang="0">
                    <a:pos x="69" y="195"/>
                  </a:cxn>
                  <a:cxn ang="0">
                    <a:pos x="69" y="189"/>
                  </a:cxn>
                  <a:cxn ang="0">
                    <a:pos x="69" y="175"/>
                  </a:cxn>
                  <a:cxn ang="0">
                    <a:pos x="40" y="26"/>
                  </a:cxn>
                  <a:cxn ang="0">
                    <a:pos x="35" y="26"/>
                  </a:cxn>
                  <a:cxn ang="0">
                    <a:pos x="29" y="26"/>
                  </a:cxn>
                  <a:cxn ang="0">
                    <a:pos x="23" y="29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6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32" y="3"/>
                  </a:cxn>
                  <a:cxn ang="0">
                    <a:pos x="161" y="3"/>
                  </a:cxn>
                  <a:cxn ang="0">
                    <a:pos x="164" y="3"/>
                  </a:cxn>
                  <a:cxn ang="0">
                    <a:pos x="169" y="0"/>
                  </a:cxn>
                  <a:cxn ang="0">
                    <a:pos x="172" y="0"/>
                  </a:cxn>
                  <a:cxn ang="0">
                    <a:pos x="175" y="0"/>
                  </a:cxn>
                  <a:cxn ang="0">
                    <a:pos x="164" y="40"/>
                  </a:cxn>
                  <a:cxn ang="0">
                    <a:pos x="164" y="38"/>
                  </a:cxn>
                  <a:cxn ang="0">
                    <a:pos x="161" y="35"/>
                  </a:cxn>
                  <a:cxn ang="0">
                    <a:pos x="161" y="35"/>
                  </a:cxn>
                  <a:cxn ang="0">
                    <a:pos x="158" y="32"/>
                  </a:cxn>
                  <a:cxn ang="0">
                    <a:pos x="158" y="32"/>
                  </a:cxn>
                  <a:cxn ang="0">
                    <a:pos x="155" y="29"/>
                  </a:cxn>
                  <a:cxn ang="0">
                    <a:pos x="152" y="29"/>
                  </a:cxn>
                  <a:cxn ang="0">
                    <a:pos x="152" y="29"/>
                  </a:cxn>
                  <a:cxn ang="0">
                    <a:pos x="146" y="26"/>
                  </a:cxn>
                  <a:cxn ang="0">
                    <a:pos x="144" y="26"/>
                  </a:cxn>
                  <a:cxn ang="0">
                    <a:pos x="138" y="26"/>
                  </a:cxn>
                  <a:cxn ang="0">
                    <a:pos x="135" y="26"/>
                  </a:cxn>
                  <a:cxn ang="0">
                    <a:pos x="103" y="180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9" name="Freeform 65">
                <a:extLst>
                  <a:ext uri="{FF2B5EF4-FFF2-40B4-BE49-F238E27FC236}">
                    <a16:creationId xmlns:a16="http://schemas.microsoft.com/office/drawing/2014/main" id="{08932C67-7F12-46EE-9185-9ECC0C243B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/>
                <a:ahLst/>
                <a:cxnLst>
                  <a:cxn ang="0">
                    <a:pos x="187" y="40"/>
                  </a:cxn>
                  <a:cxn ang="0">
                    <a:pos x="178" y="34"/>
                  </a:cxn>
                  <a:cxn ang="0">
                    <a:pos x="170" y="28"/>
                  </a:cxn>
                  <a:cxn ang="0">
                    <a:pos x="161" y="25"/>
                  </a:cxn>
                  <a:cxn ang="0">
                    <a:pos x="144" y="22"/>
                  </a:cxn>
                  <a:cxn ang="0">
                    <a:pos x="121" y="22"/>
                  </a:cxn>
                  <a:cxn ang="0">
                    <a:pos x="101" y="28"/>
                  </a:cxn>
                  <a:cxn ang="0">
                    <a:pos x="81" y="37"/>
                  </a:cxn>
                  <a:cxn ang="0">
                    <a:pos x="63" y="51"/>
                  </a:cxn>
                  <a:cxn ang="0">
                    <a:pos x="49" y="68"/>
                  </a:cxn>
                  <a:cxn ang="0">
                    <a:pos x="43" y="88"/>
                  </a:cxn>
                  <a:cxn ang="0">
                    <a:pos x="41" y="111"/>
                  </a:cxn>
                  <a:cxn ang="0">
                    <a:pos x="43" y="137"/>
                  </a:cxn>
                  <a:cxn ang="0">
                    <a:pos x="52" y="157"/>
                  </a:cxn>
                  <a:cxn ang="0">
                    <a:pos x="63" y="177"/>
                  </a:cxn>
                  <a:cxn ang="0">
                    <a:pos x="81" y="191"/>
                  </a:cxn>
                  <a:cxn ang="0">
                    <a:pos x="104" y="199"/>
                  </a:cxn>
                  <a:cxn ang="0">
                    <a:pos x="127" y="205"/>
                  </a:cxn>
                  <a:cxn ang="0">
                    <a:pos x="144" y="205"/>
                  </a:cxn>
                  <a:cxn ang="0">
                    <a:pos x="158" y="205"/>
                  </a:cxn>
                  <a:cxn ang="0">
                    <a:pos x="173" y="202"/>
                  </a:cxn>
                  <a:cxn ang="0">
                    <a:pos x="181" y="148"/>
                  </a:cxn>
                  <a:cxn ang="0">
                    <a:pos x="181" y="134"/>
                  </a:cxn>
                  <a:cxn ang="0">
                    <a:pos x="181" y="128"/>
                  </a:cxn>
                  <a:cxn ang="0">
                    <a:pos x="178" y="122"/>
                  </a:cxn>
                  <a:cxn ang="0">
                    <a:pos x="173" y="117"/>
                  </a:cxn>
                  <a:cxn ang="0">
                    <a:pos x="167" y="114"/>
                  </a:cxn>
                  <a:cxn ang="0">
                    <a:pos x="219" y="114"/>
                  </a:cxn>
                  <a:cxn ang="0">
                    <a:pos x="216" y="122"/>
                  </a:cxn>
                  <a:cxn ang="0">
                    <a:pos x="216" y="205"/>
                  </a:cxn>
                  <a:cxn ang="0">
                    <a:pos x="216" y="214"/>
                  </a:cxn>
                  <a:cxn ang="0">
                    <a:pos x="219" y="219"/>
                  </a:cxn>
                  <a:cxn ang="0">
                    <a:pos x="198" y="222"/>
                  </a:cxn>
                  <a:cxn ang="0">
                    <a:pos x="173" y="228"/>
                  </a:cxn>
                  <a:cxn ang="0">
                    <a:pos x="150" y="231"/>
                  </a:cxn>
                  <a:cxn ang="0">
                    <a:pos x="115" y="228"/>
                  </a:cxn>
                  <a:cxn ang="0">
                    <a:pos x="81" y="222"/>
                  </a:cxn>
                  <a:cxn ang="0">
                    <a:pos x="52" y="208"/>
                  </a:cxn>
                  <a:cxn ang="0">
                    <a:pos x="29" y="191"/>
                  </a:cxn>
                  <a:cxn ang="0">
                    <a:pos x="12" y="168"/>
                  </a:cxn>
                  <a:cxn ang="0">
                    <a:pos x="3" y="140"/>
                  </a:cxn>
                  <a:cxn ang="0">
                    <a:pos x="0" y="108"/>
                  </a:cxn>
                  <a:cxn ang="0">
                    <a:pos x="6" y="80"/>
                  </a:cxn>
                  <a:cxn ang="0">
                    <a:pos x="20" y="51"/>
                  </a:cxn>
                  <a:cxn ang="0">
                    <a:pos x="41" y="31"/>
                  </a:cxn>
                  <a:cxn ang="0">
                    <a:pos x="66" y="14"/>
                  </a:cxn>
                  <a:cxn ang="0">
                    <a:pos x="98" y="2"/>
                  </a:cxn>
                  <a:cxn ang="0">
                    <a:pos x="132" y="0"/>
                  </a:cxn>
                  <a:cxn ang="0">
                    <a:pos x="152" y="0"/>
                  </a:cxn>
                  <a:cxn ang="0">
                    <a:pos x="170" y="0"/>
                  </a:cxn>
                  <a:cxn ang="0">
                    <a:pos x="193" y="5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0" name="Freeform 66">
                <a:extLst>
                  <a:ext uri="{FF2B5EF4-FFF2-40B4-BE49-F238E27FC236}">
                    <a16:creationId xmlns:a16="http://schemas.microsoft.com/office/drawing/2014/main" id="{DB58ADD6-1A85-424E-A5B3-CA0C6D383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/>
                <a:ahLst/>
                <a:cxnLst>
                  <a:cxn ang="0">
                    <a:pos x="95" y="197"/>
                  </a:cxn>
                  <a:cxn ang="0">
                    <a:pos x="101" y="197"/>
                  </a:cxn>
                  <a:cxn ang="0">
                    <a:pos x="106" y="197"/>
                  </a:cxn>
                  <a:cxn ang="0">
                    <a:pos x="115" y="197"/>
                  </a:cxn>
                  <a:cxn ang="0">
                    <a:pos x="121" y="197"/>
                  </a:cxn>
                  <a:cxn ang="0">
                    <a:pos x="126" y="195"/>
                  </a:cxn>
                  <a:cxn ang="0">
                    <a:pos x="132" y="192"/>
                  </a:cxn>
                  <a:cxn ang="0">
                    <a:pos x="138" y="189"/>
                  </a:cxn>
                  <a:cxn ang="0">
                    <a:pos x="144" y="186"/>
                  </a:cxn>
                  <a:cxn ang="0">
                    <a:pos x="149" y="183"/>
                  </a:cxn>
                  <a:cxn ang="0">
                    <a:pos x="152" y="180"/>
                  </a:cxn>
                  <a:cxn ang="0">
                    <a:pos x="141" y="223"/>
                  </a:cxn>
                  <a:cxn ang="0">
                    <a:pos x="3" y="220"/>
                  </a:cxn>
                  <a:cxn ang="0">
                    <a:pos x="6" y="217"/>
                  </a:cxn>
                  <a:cxn ang="0">
                    <a:pos x="9" y="215"/>
                  </a:cxn>
                  <a:cxn ang="0">
                    <a:pos x="12" y="212"/>
                  </a:cxn>
                  <a:cxn ang="0">
                    <a:pos x="14" y="206"/>
                  </a:cxn>
                  <a:cxn ang="0">
                    <a:pos x="14" y="203"/>
                  </a:cxn>
                  <a:cxn ang="0">
                    <a:pos x="14" y="197"/>
                  </a:cxn>
                  <a:cxn ang="0">
                    <a:pos x="14" y="189"/>
                  </a:cxn>
                  <a:cxn ang="0">
                    <a:pos x="14" y="49"/>
                  </a:cxn>
                  <a:cxn ang="0">
                    <a:pos x="14" y="32"/>
                  </a:cxn>
                  <a:cxn ang="0">
                    <a:pos x="14" y="2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109" y="3"/>
                  </a:cxn>
                  <a:cxn ang="0">
                    <a:pos x="118" y="3"/>
                  </a:cxn>
                  <a:cxn ang="0">
                    <a:pos x="121" y="3"/>
                  </a:cxn>
                  <a:cxn ang="0">
                    <a:pos x="124" y="0"/>
                  </a:cxn>
                  <a:cxn ang="0">
                    <a:pos x="126" y="0"/>
                  </a:cxn>
                  <a:cxn ang="0">
                    <a:pos x="124" y="38"/>
                  </a:cxn>
                  <a:cxn ang="0">
                    <a:pos x="121" y="35"/>
                  </a:cxn>
                  <a:cxn ang="0">
                    <a:pos x="118" y="35"/>
                  </a:cxn>
                  <a:cxn ang="0">
                    <a:pos x="112" y="32"/>
                  </a:cxn>
                  <a:cxn ang="0">
                    <a:pos x="109" y="29"/>
                  </a:cxn>
                  <a:cxn ang="0">
                    <a:pos x="106" y="29"/>
                  </a:cxn>
                  <a:cxn ang="0">
                    <a:pos x="98" y="26"/>
                  </a:cxn>
                  <a:cxn ang="0">
                    <a:pos x="89" y="26"/>
                  </a:cxn>
                  <a:cxn ang="0">
                    <a:pos x="80" y="26"/>
                  </a:cxn>
                  <a:cxn ang="0">
                    <a:pos x="66" y="26"/>
                  </a:cxn>
                  <a:cxn ang="0">
                    <a:pos x="55" y="29"/>
                  </a:cxn>
                  <a:cxn ang="0">
                    <a:pos x="89" y="92"/>
                  </a:cxn>
                  <a:cxn ang="0">
                    <a:pos x="95" y="92"/>
                  </a:cxn>
                  <a:cxn ang="0">
                    <a:pos x="101" y="92"/>
                  </a:cxn>
                  <a:cxn ang="0">
                    <a:pos x="103" y="89"/>
                  </a:cxn>
                  <a:cxn ang="0">
                    <a:pos x="103" y="89"/>
                  </a:cxn>
                  <a:cxn ang="0">
                    <a:pos x="103" y="123"/>
                  </a:cxn>
                  <a:cxn ang="0">
                    <a:pos x="103" y="123"/>
                  </a:cxn>
                  <a:cxn ang="0">
                    <a:pos x="101" y="120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89" y="115"/>
                  </a:cxn>
                  <a:cxn ang="0">
                    <a:pos x="83" y="115"/>
                  </a:cxn>
                  <a:cxn ang="0">
                    <a:pos x="49" y="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1" name="Freeform 67">
                <a:extLst>
                  <a:ext uri="{FF2B5EF4-FFF2-40B4-BE49-F238E27FC236}">
                    <a16:creationId xmlns:a16="http://schemas.microsoft.com/office/drawing/2014/main" id="{0F5F4C66-5F6C-4BB0-A4B4-7BF13BCDE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12" y="3"/>
                  </a:cxn>
                  <a:cxn ang="0">
                    <a:pos x="127" y="12"/>
                  </a:cxn>
                  <a:cxn ang="0">
                    <a:pos x="138" y="20"/>
                  </a:cxn>
                  <a:cxn ang="0">
                    <a:pos x="144" y="32"/>
                  </a:cxn>
                  <a:cxn ang="0">
                    <a:pos x="150" y="46"/>
                  </a:cxn>
                  <a:cxn ang="0">
                    <a:pos x="150" y="57"/>
                  </a:cxn>
                  <a:cxn ang="0">
                    <a:pos x="147" y="72"/>
                  </a:cxn>
                  <a:cxn ang="0">
                    <a:pos x="138" y="83"/>
                  </a:cxn>
                  <a:cxn ang="0">
                    <a:pos x="129" y="95"/>
                  </a:cxn>
                  <a:cxn ang="0">
                    <a:pos x="121" y="100"/>
                  </a:cxn>
                  <a:cxn ang="0">
                    <a:pos x="109" y="109"/>
                  </a:cxn>
                  <a:cxn ang="0">
                    <a:pos x="95" y="112"/>
                  </a:cxn>
                  <a:cxn ang="0">
                    <a:pos x="155" y="186"/>
                  </a:cxn>
                  <a:cxn ang="0">
                    <a:pos x="173" y="200"/>
                  </a:cxn>
                  <a:cxn ang="0">
                    <a:pos x="193" y="214"/>
                  </a:cxn>
                  <a:cxn ang="0">
                    <a:pos x="161" y="220"/>
                  </a:cxn>
                  <a:cxn ang="0">
                    <a:pos x="152" y="217"/>
                  </a:cxn>
                  <a:cxn ang="0">
                    <a:pos x="144" y="214"/>
                  </a:cxn>
                  <a:cxn ang="0">
                    <a:pos x="138" y="212"/>
                  </a:cxn>
                  <a:cxn ang="0">
                    <a:pos x="135" y="209"/>
                  </a:cxn>
                  <a:cxn ang="0">
                    <a:pos x="86" y="152"/>
                  </a:cxn>
                  <a:cxn ang="0">
                    <a:pos x="66" y="103"/>
                  </a:cxn>
                  <a:cxn ang="0">
                    <a:pos x="81" y="100"/>
                  </a:cxn>
                  <a:cxn ang="0">
                    <a:pos x="92" y="95"/>
                  </a:cxn>
                  <a:cxn ang="0">
                    <a:pos x="101" y="86"/>
                  </a:cxn>
                  <a:cxn ang="0">
                    <a:pos x="109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2" y="43"/>
                  </a:cxn>
                  <a:cxn ang="0">
                    <a:pos x="106" y="35"/>
                  </a:cxn>
                  <a:cxn ang="0">
                    <a:pos x="101" y="29"/>
                  </a:cxn>
                  <a:cxn ang="0">
                    <a:pos x="92" y="23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58" y="20"/>
                  </a:cxn>
                  <a:cxn ang="0">
                    <a:pos x="49" y="180"/>
                  </a:cxn>
                  <a:cxn ang="0">
                    <a:pos x="49" y="194"/>
                  </a:cxn>
                  <a:cxn ang="0">
                    <a:pos x="52" y="203"/>
                  </a:cxn>
                  <a:cxn ang="0">
                    <a:pos x="55" y="212"/>
                  </a:cxn>
                  <a:cxn ang="0">
                    <a:pos x="61" y="217"/>
                  </a:cxn>
                  <a:cxn ang="0">
                    <a:pos x="0" y="220"/>
                  </a:cxn>
                  <a:cxn ang="0">
                    <a:pos x="3" y="214"/>
                  </a:cxn>
                  <a:cxn ang="0">
                    <a:pos x="9" y="209"/>
                  </a:cxn>
                  <a:cxn ang="0">
                    <a:pos x="12" y="203"/>
                  </a:cxn>
                  <a:cxn ang="0">
                    <a:pos x="15" y="194"/>
                  </a:cxn>
                  <a:cxn ang="0">
                    <a:pos x="15" y="172"/>
                  </a:cxn>
                  <a:cxn ang="0">
                    <a:pos x="15" y="26"/>
                  </a:cxn>
                  <a:cxn ang="0">
                    <a:pos x="12" y="17"/>
                  </a:cxn>
                  <a:cxn ang="0">
                    <a:pos x="9" y="12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2" name="Freeform 68">
                <a:extLst>
                  <a:ext uri="{FF2B5EF4-FFF2-40B4-BE49-F238E27FC236}">
                    <a16:creationId xmlns:a16="http://schemas.microsoft.com/office/drawing/2014/main" id="{9A37CC18-2DF5-4FE1-80A8-6B2150EB6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/>
                <a:ahLst/>
                <a:cxnLst>
                  <a:cxn ang="0">
                    <a:pos x="135" y="40"/>
                  </a:cxn>
                  <a:cxn ang="0">
                    <a:pos x="130" y="34"/>
                  </a:cxn>
                  <a:cxn ang="0">
                    <a:pos x="121" y="31"/>
                  </a:cxn>
                  <a:cxn ang="0">
                    <a:pos x="112" y="25"/>
                  </a:cxn>
                  <a:cxn ang="0">
                    <a:pos x="104" y="25"/>
                  </a:cxn>
                  <a:cxn ang="0">
                    <a:pos x="95" y="22"/>
                  </a:cxn>
                  <a:cxn ang="0">
                    <a:pos x="84" y="22"/>
                  </a:cxn>
                  <a:cxn ang="0">
                    <a:pos x="75" y="25"/>
                  </a:cxn>
                  <a:cxn ang="0">
                    <a:pos x="66" y="25"/>
                  </a:cxn>
                  <a:cxn ang="0">
                    <a:pos x="58" y="31"/>
                  </a:cxn>
                  <a:cxn ang="0">
                    <a:pos x="52" y="37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52" y="71"/>
                  </a:cxn>
                  <a:cxn ang="0">
                    <a:pos x="72" y="85"/>
                  </a:cxn>
                  <a:cxn ang="0">
                    <a:pos x="109" y="102"/>
                  </a:cxn>
                  <a:cxn ang="0">
                    <a:pos x="135" y="117"/>
                  </a:cxn>
                  <a:cxn ang="0">
                    <a:pos x="153" y="137"/>
                  </a:cxn>
                  <a:cxn ang="0">
                    <a:pos x="161" y="160"/>
                  </a:cxn>
                  <a:cxn ang="0">
                    <a:pos x="158" y="177"/>
                  </a:cxn>
                  <a:cxn ang="0">
                    <a:pos x="150" y="194"/>
                  </a:cxn>
                  <a:cxn ang="0">
                    <a:pos x="138" y="205"/>
                  </a:cxn>
                  <a:cxn ang="0">
                    <a:pos x="124" y="217"/>
                  </a:cxn>
                  <a:cxn ang="0">
                    <a:pos x="104" y="225"/>
                  </a:cxn>
                  <a:cxn ang="0">
                    <a:pos x="81" y="228"/>
                  </a:cxn>
                  <a:cxn ang="0">
                    <a:pos x="61" y="231"/>
                  </a:cxn>
                  <a:cxn ang="0">
                    <a:pos x="41" y="228"/>
                  </a:cxn>
                  <a:cxn ang="0">
                    <a:pos x="20" y="222"/>
                  </a:cxn>
                  <a:cxn ang="0">
                    <a:pos x="3" y="179"/>
                  </a:cxn>
                  <a:cxn ang="0">
                    <a:pos x="12" y="188"/>
                  </a:cxn>
                  <a:cxn ang="0">
                    <a:pos x="23" y="194"/>
                  </a:cxn>
                  <a:cxn ang="0">
                    <a:pos x="35" y="199"/>
                  </a:cxn>
                  <a:cxn ang="0">
                    <a:pos x="46" y="202"/>
                  </a:cxn>
                  <a:cxn ang="0">
                    <a:pos x="61" y="205"/>
                  </a:cxn>
                  <a:cxn ang="0">
                    <a:pos x="72" y="205"/>
                  </a:cxn>
                  <a:cxn ang="0">
                    <a:pos x="84" y="205"/>
                  </a:cxn>
                  <a:cxn ang="0">
                    <a:pos x="92" y="202"/>
                  </a:cxn>
                  <a:cxn ang="0">
                    <a:pos x="101" y="199"/>
                  </a:cxn>
                  <a:cxn ang="0">
                    <a:pos x="112" y="194"/>
                  </a:cxn>
                  <a:cxn ang="0">
                    <a:pos x="118" y="185"/>
                  </a:cxn>
                  <a:cxn ang="0">
                    <a:pos x="121" y="177"/>
                  </a:cxn>
                  <a:cxn ang="0">
                    <a:pos x="121" y="162"/>
                  </a:cxn>
                  <a:cxn ang="0">
                    <a:pos x="109" y="145"/>
                  </a:cxn>
                  <a:cxn ang="0">
                    <a:pos x="86" y="131"/>
                  </a:cxn>
                  <a:cxn ang="0">
                    <a:pos x="49" y="114"/>
                  </a:cxn>
                  <a:cxn ang="0">
                    <a:pos x="26" y="97"/>
                  </a:cxn>
                  <a:cxn ang="0">
                    <a:pos x="9" y="74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23" y="20"/>
                  </a:cxn>
                  <a:cxn ang="0">
                    <a:pos x="38" y="11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24" y="2"/>
                  </a:cxn>
                  <a:cxn ang="0">
                    <a:pos x="138" y="5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7" name="Group 69">
              <a:extLst>
                <a:ext uri="{FF2B5EF4-FFF2-40B4-BE49-F238E27FC236}">
                  <a16:creationId xmlns:a16="http://schemas.microsoft.com/office/drawing/2014/main" id="{E26657D7-444B-4810-8C1F-1A2B82735F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094" name="Freeform 70">
                <a:extLst>
                  <a:ext uri="{FF2B5EF4-FFF2-40B4-BE49-F238E27FC236}">
                    <a16:creationId xmlns:a16="http://schemas.microsoft.com/office/drawing/2014/main" id="{6BE2BA41-E5E1-455F-98D2-4269DDD351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88" cy="15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150" y="0"/>
                  </a:cxn>
                  <a:cxn ang="0">
                    <a:pos x="150" y="14"/>
                  </a:cxn>
                  <a:cxn ang="0">
                    <a:pos x="138" y="17"/>
                  </a:cxn>
                  <a:cxn ang="0">
                    <a:pos x="133" y="8"/>
                  </a:cxn>
                  <a:cxn ang="0">
                    <a:pos x="130" y="17"/>
                  </a:cxn>
                  <a:cxn ang="0">
                    <a:pos x="144" y="23"/>
                  </a:cxn>
                  <a:cxn ang="0">
                    <a:pos x="155" y="11"/>
                  </a:cxn>
                  <a:cxn ang="0">
                    <a:pos x="155" y="0"/>
                  </a:cxn>
                  <a:cxn ang="0">
                    <a:pos x="230" y="23"/>
                  </a:cxn>
                  <a:cxn ang="0">
                    <a:pos x="265" y="0"/>
                  </a:cxn>
                  <a:cxn ang="0">
                    <a:pos x="322" y="11"/>
                  </a:cxn>
                  <a:cxn ang="0">
                    <a:pos x="331" y="20"/>
                  </a:cxn>
                  <a:cxn ang="0">
                    <a:pos x="342" y="23"/>
                  </a:cxn>
                  <a:cxn ang="0">
                    <a:pos x="354" y="17"/>
                  </a:cxn>
                  <a:cxn ang="0">
                    <a:pos x="356" y="0"/>
                  </a:cxn>
                  <a:cxn ang="0">
                    <a:pos x="348" y="14"/>
                  </a:cxn>
                  <a:cxn ang="0">
                    <a:pos x="342" y="17"/>
                  </a:cxn>
                  <a:cxn ang="0">
                    <a:pos x="333" y="14"/>
                  </a:cxn>
                  <a:cxn ang="0">
                    <a:pos x="328" y="5"/>
                  </a:cxn>
                  <a:cxn ang="0">
                    <a:pos x="408" y="0"/>
                  </a:cxn>
                  <a:cxn ang="0">
                    <a:pos x="468" y="0"/>
                  </a:cxn>
                  <a:cxn ang="0">
                    <a:pos x="523" y="23"/>
                  </a:cxn>
                  <a:cxn ang="0">
                    <a:pos x="552" y="0"/>
                  </a:cxn>
                  <a:cxn ang="0">
                    <a:pos x="589" y="5"/>
                  </a:cxn>
                  <a:cxn ang="0">
                    <a:pos x="583" y="17"/>
                  </a:cxn>
                  <a:cxn ang="0">
                    <a:pos x="569" y="14"/>
                  </a:cxn>
                  <a:cxn ang="0">
                    <a:pos x="563" y="11"/>
                  </a:cxn>
                  <a:cxn ang="0">
                    <a:pos x="569" y="20"/>
                  </a:cxn>
                  <a:cxn ang="0">
                    <a:pos x="589" y="20"/>
                  </a:cxn>
                  <a:cxn ang="0">
                    <a:pos x="595" y="8"/>
                  </a:cxn>
                  <a:cxn ang="0">
                    <a:pos x="606" y="0"/>
                  </a:cxn>
                  <a:cxn ang="0">
                    <a:pos x="664" y="0"/>
                  </a:cxn>
                  <a:cxn ang="0">
                    <a:pos x="710" y="8"/>
                  </a:cxn>
                  <a:cxn ang="0">
                    <a:pos x="721" y="20"/>
                  </a:cxn>
                  <a:cxn ang="0">
                    <a:pos x="738" y="23"/>
                  </a:cxn>
                  <a:cxn ang="0">
                    <a:pos x="753" y="17"/>
                  </a:cxn>
                  <a:cxn ang="0">
                    <a:pos x="761" y="3"/>
                  </a:cxn>
                  <a:cxn ang="0">
                    <a:pos x="753" y="8"/>
                  </a:cxn>
                  <a:cxn ang="0">
                    <a:pos x="744" y="14"/>
                  </a:cxn>
                  <a:cxn ang="0">
                    <a:pos x="733" y="17"/>
                  </a:cxn>
                  <a:cxn ang="0">
                    <a:pos x="721" y="11"/>
                  </a:cxn>
                  <a:cxn ang="0">
                    <a:pos x="712" y="3"/>
                  </a:cxn>
                  <a:cxn ang="0">
                    <a:pos x="830" y="0"/>
                  </a:cxn>
                  <a:cxn ang="0">
                    <a:pos x="905" y="17"/>
                  </a:cxn>
                  <a:cxn ang="0">
                    <a:pos x="954" y="23"/>
                  </a:cxn>
                  <a:cxn ang="0">
                    <a:pos x="1017" y="11"/>
                  </a:cxn>
                  <a:cxn ang="0">
                    <a:pos x="1014" y="17"/>
                  </a:cxn>
                  <a:cxn ang="0">
                    <a:pos x="1002" y="14"/>
                  </a:cxn>
                  <a:cxn ang="0">
                    <a:pos x="997" y="17"/>
                  </a:cxn>
                  <a:cxn ang="0">
                    <a:pos x="1011" y="23"/>
                  </a:cxn>
                  <a:cxn ang="0">
                    <a:pos x="1020" y="17"/>
                  </a:cxn>
                  <a:cxn ang="0">
                    <a:pos x="1020" y="0"/>
                  </a:cxn>
                  <a:cxn ang="0">
                    <a:pos x="1083" y="0"/>
                  </a:cxn>
                  <a:cxn ang="0">
                    <a:pos x="1132" y="0"/>
                  </a:cxn>
                  <a:cxn ang="0">
                    <a:pos x="1137" y="11"/>
                  </a:cxn>
                  <a:cxn ang="0">
                    <a:pos x="1126" y="17"/>
                  </a:cxn>
                  <a:cxn ang="0">
                    <a:pos x="1117" y="11"/>
                  </a:cxn>
                  <a:cxn ang="0">
                    <a:pos x="1111" y="14"/>
                  </a:cxn>
                  <a:cxn ang="0">
                    <a:pos x="1123" y="23"/>
                  </a:cxn>
                  <a:cxn ang="0">
                    <a:pos x="1140" y="14"/>
                  </a:cxn>
                  <a:cxn ang="0">
                    <a:pos x="1143" y="3"/>
                  </a:cxn>
                  <a:cxn ang="0">
                    <a:pos x="1198" y="0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5" name="Freeform 71">
                <a:extLst>
                  <a:ext uri="{FF2B5EF4-FFF2-40B4-BE49-F238E27FC236}">
                    <a16:creationId xmlns:a16="http://schemas.microsoft.com/office/drawing/2014/main" id="{39DFAC1C-376B-4F88-B144-1281BB8AA1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5" cy="17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101" y="20"/>
                  </a:cxn>
                  <a:cxn ang="0">
                    <a:pos x="127" y="9"/>
                  </a:cxn>
                  <a:cxn ang="0">
                    <a:pos x="133" y="20"/>
                  </a:cxn>
                  <a:cxn ang="0">
                    <a:pos x="153" y="23"/>
                  </a:cxn>
                  <a:cxn ang="0">
                    <a:pos x="135" y="17"/>
                  </a:cxn>
                  <a:cxn ang="0">
                    <a:pos x="133" y="9"/>
                  </a:cxn>
                  <a:cxn ang="0">
                    <a:pos x="138" y="0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93" y="26"/>
                  </a:cxn>
                  <a:cxn ang="0">
                    <a:pos x="265" y="0"/>
                  </a:cxn>
                  <a:cxn ang="0">
                    <a:pos x="328" y="0"/>
                  </a:cxn>
                  <a:cxn ang="0">
                    <a:pos x="394" y="26"/>
                  </a:cxn>
                  <a:cxn ang="0">
                    <a:pos x="420" y="0"/>
                  </a:cxn>
                  <a:cxn ang="0">
                    <a:pos x="486" y="26"/>
                  </a:cxn>
                  <a:cxn ang="0">
                    <a:pos x="523" y="0"/>
                  </a:cxn>
                  <a:cxn ang="0">
                    <a:pos x="549" y="6"/>
                  </a:cxn>
                  <a:cxn ang="0">
                    <a:pos x="555" y="11"/>
                  </a:cxn>
                  <a:cxn ang="0">
                    <a:pos x="549" y="20"/>
                  </a:cxn>
                  <a:cxn ang="0">
                    <a:pos x="534" y="23"/>
                  </a:cxn>
                  <a:cxn ang="0">
                    <a:pos x="557" y="17"/>
                  </a:cxn>
                  <a:cxn ang="0">
                    <a:pos x="557" y="9"/>
                  </a:cxn>
                  <a:cxn ang="0">
                    <a:pos x="566" y="0"/>
                  </a:cxn>
                  <a:cxn ang="0">
                    <a:pos x="566" y="14"/>
                  </a:cxn>
                  <a:cxn ang="0">
                    <a:pos x="572" y="20"/>
                  </a:cxn>
                  <a:cxn ang="0">
                    <a:pos x="586" y="20"/>
                  </a:cxn>
                  <a:cxn ang="0">
                    <a:pos x="569" y="14"/>
                  </a:cxn>
                  <a:cxn ang="0">
                    <a:pos x="569" y="6"/>
                  </a:cxn>
                  <a:cxn ang="0">
                    <a:pos x="583" y="0"/>
                  </a:cxn>
                  <a:cxn ang="0">
                    <a:pos x="586" y="6"/>
                  </a:cxn>
                  <a:cxn ang="0">
                    <a:pos x="589" y="0"/>
                  </a:cxn>
                  <a:cxn ang="0">
                    <a:pos x="646" y="0"/>
                  </a:cxn>
                  <a:cxn ang="0">
                    <a:pos x="715" y="3"/>
                  </a:cxn>
                  <a:cxn ang="0">
                    <a:pos x="707" y="20"/>
                  </a:cxn>
                  <a:cxn ang="0">
                    <a:pos x="712" y="20"/>
                  </a:cxn>
                  <a:cxn ang="0">
                    <a:pos x="718" y="9"/>
                  </a:cxn>
                  <a:cxn ang="0">
                    <a:pos x="744" y="3"/>
                  </a:cxn>
                  <a:cxn ang="0">
                    <a:pos x="755" y="17"/>
                  </a:cxn>
                  <a:cxn ang="0">
                    <a:pos x="761" y="23"/>
                  </a:cxn>
                  <a:cxn ang="0">
                    <a:pos x="758" y="9"/>
                  </a:cxn>
                  <a:cxn ang="0">
                    <a:pos x="796" y="23"/>
                  </a:cxn>
                  <a:cxn ang="0">
                    <a:pos x="824" y="0"/>
                  </a:cxn>
                  <a:cxn ang="0">
                    <a:pos x="882" y="20"/>
                  </a:cxn>
                  <a:cxn ang="0">
                    <a:pos x="948" y="26"/>
                  </a:cxn>
                  <a:cxn ang="0">
                    <a:pos x="1022" y="0"/>
                  </a:cxn>
                  <a:cxn ang="0">
                    <a:pos x="1071" y="26"/>
                  </a:cxn>
                  <a:cxn ang="0">
                    <a:pos x="1097" y="3"/>
                  </a:cxn>
                  <a:cxn ang="0">
                    <a:pos x="1103" y="11"/>
                  </a:cxn>
                  <a:cxn ang="0">
                    <a:pos x="1100" y="20"/>
                  </a:cxn>
                  <a:cxn ang="0">
                    <a:pos x="1083" y="23"/>
                  </a:cxn>
                  <a:cxn ang="0">
                    <a:pos x="1106" y="20"/>
                  </a:cxn>
                  <a:cxn ang="0">
                    <a:pos x="1106" y="9"/>
                  </a:cxn>
                  <a:cxn ang="0">
                    <a:pos x="1091" y="0"/>
                  </a:cxn>
                  <a:cxn ang="0">
                    <a:pos x="1114" y="14"/>
                  </a:cxn>
                  <a:cxn ang="0">
                    <a:pos x="1120" y="20"/>
                  </a:cxn>
                  <a:cxn ang="0">
                    <a:pos x="1134" y="20"/>
                  </a:cxn>
                  <a:cxn ang="0">
                    <a:pos x="1120" y="14"/>
                  </a:cxn>
                  <a:cxn ang="0">
                    <a:pos x="1117" y="6"/>
                  </a:cxn>
                  <a:cxn ang="0">
                    <a:pos x="1132" y="0"/>
                  </a:cxn>
                  <a:cxn ang="0">
                    <a:pos x="1134" y="6"/>
                  </a:cxn>
                  <a:cxn ang="0">
                    <a:pos x="1140" y="3"/>
                  </a:cxn>
                  <a:cxn ang="0">
                    <a:pos x="1186" y="0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6" y="3"/>
                    </a:lnTo>
                    <a:lnTo>
                      <a:pt x="566" y="3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0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12" y="6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3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6" name="Freeform 72">
                <a:extLst>
                  <a:ext uri="{FF2B5EF4-FFF2-40B4-BE49-F238E27FC236}">
                    <a16:creationId xmlns:a16="http://schemas.microsoft.com/office/drawing/2014/main" id="{D3AC0DDA-DE2F-4822-9825-02BE0870A1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3" cy="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40" y="6"/>
                  </a:cxn>
                  <a:cxn ang="0">
                    <a:pos x="89" y="6"/>
                  </a:cxn>
                  <a:cxn ang="0">
                    <a:pos x="149" y="6"/>
                  </a:cxn>
                  <a:cxn ang="0">
                    <a:pos x="155" y="6"/>
                  </a:cxn>
                  <a:cxn ang="0">
                    <a:pos x="161" y="3"/>
                  </a:cxn>
                  <a:cxn ang="0">
                    <a:pos x="155" y="0"/>
                  </a:cxn>
                  <a:cxn ang="0">
                    <a:pos x="149" y="0"/>
                  </a:cxn>
                  <a:cxn ang="0">
                    <a:pos x="144" y="3"/>
                  </a:cxn>
                  <a:cxn ang="0">
                    <a:pos x="187" y="6"/>
                  </a:cxn>
                  <a:cxn ang="0">
                    <a:pos x="184" y="6"/>
                  </a:cxn>
                  <a:cxn ang="0">
                    <a:pos x="258" y="6"/>
                  </a:cxn>
                  <a:cxn ang="0">
                    <a:pos x="253" y="6"/>
                  </a:cxn>
                  <a:cxn ang="0">
                    <a:pos x="276" y="6"/>
                  </a:cxn>
                  <a:cxn ang="0">
                    <a:pos x="367" y="6"/>
                  </a:cxn>
                  <a:cxn ang="0">
                    <a:pos x="379" y="3"/>
                  </a:cxn>
                  <a:cxn ang="0">
                    <a:pos x="419" y="6"/>
                  </a:cxn>
                  <a:cxn ang="0">
                    <a:pos x="448" y="3"/>
                  </a:cxn>
                  <a:cxn ang="0">
                    <a:pos x="482" y="6"/>
                  </a:cxn>
                  <a:cxn ang="0">
                    <a:pos x="497" y="6"/>
                  </a:cxn>
                  <a:cxn ang="0">
                    <a:pos x="551" y="6"/>
                  </a:cxn>
                  <a:cxn ang="0">
                    <a:pos x="560" y="3"/>
                  </a:cxn>
                  <a:cxn ang="0">
                    <a:pos x="551" y="3"/>
                  </a:cxn>
                  <a:cxn ang="0">
                    <a:pos x="586" y="6"/>
                  </a:cxn>
                  <a:cxn ang="0">
                    <a:pos x="591" y="6"/>
                  </a:cxn>
                  <a:cxn ang="0">
                    <a:pos x="597" y="3"/>
                  </a:cxn>
                  <a:cxn ang="0">
                    <a:pos x="591" y="0"/>
                  </a:cxn>
                  <a:cxn ang="0">
                    <a:pos x="586" y="0"/>
                  </a:cxn>
                  <a:cxn ang="0">
                    <a:pos x="580" y="3"/>
                  </a:cxn>
                  <a:cxn ang="0">
                    <a:pos x="617" y="6"/>
                  </a:cxn>
                  <a:cxn ang="0">
                    <a:pos x="655" y="6"/>
                  </a:cxn>
                  <a:cxn ang="0">
                    <a:pos x="663" y="6"/>
                  </a:cxn>
                  <a:cxn ang="0">
                    <a:pos x="689" y="3"/>
                  </a:cxn>
                  <a:cxn ang="0">
                    <a:pos x="746" y="6"/>
                  </a:cxn>
                  <a:cxn ang="0">
                    <a:pos x="761" y="6"/>
                  </a:cxn>
                  <a:cxn ang="0">
                    <a:pos x="755" y="3"/>
                  </a:cxn>
                  <a:cxn ang="0">
                    <a:pos x="746" y="0"/>
                  </a:cxn>
                  <a:cxn ang="0">
                    <a:pos x="738" y="3"/>
                  </a:cxn>
                  <a:cxn ang="0">
                    <a:pos x="732" y="6"/>
                  </a:cxn>
                  <a:cxn ang="0">
                    <a:pos x="807" y="6"/>
                  </a:cxn>
                  <a:cxn ang="0">
                    <a:pos x="835" y="3"/>
                  </a:cxn>
                  <a:cxn ang="0">
                    <a:pos x="876" y="6"/>
                  </a:cxn>
                  <a:cxn ang="0">
                    <a:pos x="893" y="6"/>
                  </a:cxn>
                  <a:cxn ang="0">
                    <a:pos x="956" y="3"/>
                  </a:cxn>
                  <a:cxn ang="0">
                    <a:pos x="979" y="6"/>
                  </a:cxn>
                  <a:cxn ang="0">
                    <a:pos x="1051" y="6"/>
                  </a:cxn>
                  <a:cxn ang="0">
                    <a:pos x="1088" y="6"/>
                  </a:cxn>
                  <a:cxn ang="0">
                    <a:pos x="1114" y="6"/>
                  </a:cxn>
                  <a:cxn ang="0">
                    <a:pos x="1108" y="3"/>
                  </a:cxn>
                  <a:cxn ang="0">
                    <a:pos x="1097" y="3"/>
                  </a:cxn>
                  <a:cxn ang="0">
                    <a:pos x="1137" y="6"/>
                  </a:cxn>
                  <a:cxn ang="0">
                    <a:pos x="1148" y="6"/>
                  </a:cxn>
                  <a:cxn ang="0">
                    <a:pos x="1145" y="3"/>
                  </a:cxn>
                  <a:cxn ang="0">
                    <a:pos x="1140" y="0"/>
                  </a:cxn>
                  <a:cxn ang="0">
                    <a:pos x="1134" y="3"/>
                  </a:cxn>
                  <a:cxn ang="0">
                    <a:pos x="1128" y="6"/>
                  </a:cxn>
                  <a:cxn ang="0">
                    <a:pos x="1188" y="6"/>
                  </a:cxn>
                  <a:cxn ang="0">
                    <a:pos x="1194" y="3"/>
                  </a:cxn>
                  <a:cxn ang="0">
                    <a:pos x="1232" y="6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6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97" name="Rectangle 73">
              <a:extLst>
                <a:ext uri="{FF2B5EF4-FFF2-40B4-BE49-F238E27FC236}">
                  <a16:creationId xmlns:a16="http://schemas.microsoft.com/office/drawing/2014/main" id="{05D6C217-B805-4435-874D-D8BA4A21B7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8" name="Rectangle 74">
              <a:extLst>
                <a:ext uri="{FF2B5EF4-FFF2-40B4-BE49-F238E27FC236}">
                  <a16:creationId xmlns:a16="http://schemas.microsoft.com/office/drawing/2014/main" id="{D14CAD78-9E14-4D7A-8C00-C946D6399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26" name="Text Box 102">
            <a:extLst>
              <a:ext uri="{FF2B5EF4-FFF2-40B4-BE49-F238E27FC236}">
                <a16:creationId xmlns:a16="http://schemas.microsoft.com/office/drawing/2014/main" id="{1178E8CC-7C16-4385-BD89-51B9253D1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46825" y="7424738"/>
            <a:ext cx="587375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76225" indent="-276225" algn="l">
              <a:spcBef>
                <a:spcPct val="50000"/>
              </a:spcBef>
              <a:defRPr/>
            </a:pPr>
            <a:endParaRPr lang="en-US" sz="3000">
              <a:solidFill>
                <a:schemeClr val="tx2"/>
              </a:solidFill>
              <a:latin typeface="SF Cartoonist Hand" pitchFamily="2" charset="0"/>
            </a:endParaRPr>
          </a:p>
        </p:txBody>
      </p:sp>
      <p:sp>
        <p:nvSpPr>
          <p:cNvPr id="1127" name="Text Box 103">
            <a:extLst>
              <a:ext uri="{FF2B5EF4-FFF2-40B4-BE49-F238E27FC236}">
                <a16:creationId xmlns:a16="http://schemas.microsoft.com/office/drawing/2014/main" id="{3FD45474-3660-4E7F-B78F-BF6299B814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0288" y="6591300"/>
            <a:ext cx="346075" cy="16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>
            <a:lvl1pPr marL="276225" indent="-276225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i="1">
                <a:latin typeface="Arial Narrow" panose="020B0606020202030204" pitchFamily="34" charset="0"/>
              </a:rPr>
              <a:t>&lt;</a:t>
            </a:r>
            <a:r>
              <a:rPr lang="en-US" altLang="en-US" sz="1200" i="1" baseline="-25000">
                <a:latin typeface="Arial Narrow" panose="020B0606020202030204" pitchFamily="34" charset="0"/>
              </a:rPr>
              <a:t> </a:t>
            </a:r>
            <a:fld id="{3CACD1C1-D181-4A1B-AAFD-6C55F15C0D08}" type="slidenum">
              <a:rPr lang="en-US" altLang="en-US" sz="1200" i="1">
                <a:latin typeface="Arial Narrow" panose="020B0606020202030204" pitchFamily="34" charset="0"/>
              </a:rPr>
              <a:pPr algn="r" eaLnBrk="1" hangingPunct="1"/>
              <a:t>‹#›</a:t>
            </a:fld>
            <a:r>
              <a:rPr lang="en-US" altLang="en-US" sz="1200" i="1" baseline="-25000">
                <a:latin typeface="Arial Narrow" panose="020B0606020202030204" pitchFamily="34" charset="0"/>
              </a:rPr>
              <a:t> </a:t>
            </a:r>
            <a:r>
              <a:rPr lang="en-US" altLang="en-US" sz="1200" i="1">
                <a:latin typeface="Arial Narrow" panose="020B0606020202030204" pitchFamily="34" charset="0"/>
              </a:rPr>
              <a:t>&gt;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80000"/>
        <a:buFont typeface="Wingdings 3" panose="05040102010807070707" pitchFamily="18" charset="2"/>
        <a:buChar char="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115000"/>
        <a:buFont typeface="Arial Rounded MT Bold" panose="020F0704030504030204" pitchFamily="34" charset="0"/>
        <a:buChar char="–"/>
        <a:defRPr sz="3000">
          <a:solidFill>
            <a:schemeClr val="tx1"/>
          </a:solidFill>
          <a:latin typeface="+mn-lt"/>
        </a:defRPr>
      </a:lvl2pPr>
      <a:lvl3pPr marL="10287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Arial Rounded MT Bold" panose="020F0704030504030204" pitchFamily="34" charset="0"/>
        <a:buChar char="–"/>
        <a:defRPr sz="2800">
          <a:solidFill>
            <a:schemeClr val="tx1"/>
          </a:solidFill>
          <a:latin typeface="+mn-lt"/>
        </a:defRPr>
      </a:lvl3pPr>
      <a:lvl4pPr marL="13716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145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1717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6289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0861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5433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6FF50D2-30DD-4798-BD93-AA4163FC97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32607"/>
            <a:ext cx="7772400" cy="188359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Cryptographic Hardness under Projections for Time-Bounded Kolmogorov Complexity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45B0B568-3608-49D0-AD93-0A1BFED52A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0763"/>
            <a:ext cx="6400800" cy="274637"/>
          </a:xfrm>
        </p:spPr>
        <p:txBody>
          <a:bodyPr/>
          <a:lstStyle/>
          <a:p>
            <a:pPr eaLnBrk="1" hangingPunct="1"/>
            <a:r>
              <a:rPr lang="en-US" altLang="en-US" sz="2000"/>
              <a:t>Oxford-Warwick Complexity Meeting, Jan. 14,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91416-8266-4CF5-A876-7ADE9FF048E3}"/>
              </a:ext>
            </a:extLst>
          </p:cNvPr>
          <p:cNvSpPr txBox="1"/>
          <p:nvPr/>
        </p:nvSpPr>
        <p:spPr>
          <a:xfrm>
            <a:off x="580138" y="5700572"/>
            <a:ext cx="798372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Joint work with John </a:t>
            </a:r>
            <a:r>
              <a:rPr lang="en-US" sz="2200" err="1"/>
              <a:t>Gouwar</a:t>
            </a:r>
            <a:r>
              <a:rPr lang="en-US" sz="2200"/>
              <a:t>, Shuichi </a:t>
            </a:r>
            <a:r>
              <a:rPr lang="en-US" sz="2200" err="1"/>
              <a:t>Hirara</a:t>
            </a:r>
            <a:r>
              <a:rPr lang="en-US" sz="2200"/>
              <a:t>, &amp; Caleb </a:t>
            </a:r>
            <a:r>
              <a:rPr lang="en-US" sz="2200" err="1"/>
              <a:t>Robelle</a:t>
            </a:r>
            <a:r>
              <a:rPr lang="en-US" sz="220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67820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Time-bounded Kolmogorov complexity provides yet another way to define MCSP, since KT(f) ≈ Size(f).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So MKTP can be viewed as a </a:t>
            </a:r>
            <a:r>
              <a:rPr lang="en-US" altLang="en-US" sz="4000" i="1" u="sng">
                <a:solidFill>
                  <a:schemeClr val="hlink"/>
                </a:solidFill>
                <a:latin typeface="Amienne" pitchFamily="82" charset="0"/>
              </a:rPr>
              <a:t>particularly NICE version of MCSP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.  It’s easier to work with, and indicates what is likely to be true for (other formulations of) MCSP.</a:t>
            </a:r>
          </a:p>
        </p:txBody>
      </p:sp>
    </p:spTree>
    <p:extLst>
      <p:ext uri="{BB962C8B-B14F-4D97-AF65-F5344CB8AC3E}">
        <p14:creationId xmlns:p14="http://schemas.microsoft.com/office/powerpoint/2010/main" val="392340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09"/>
            <a:ext cx="8229600" cy="850900"/>
          </a:xfrm>
        </p:spPr>
        <p:txBody>
          <a:bodyPr/>
          <a:lstStyle/>
          <a:p>
            <a:r>
              <a:rPr lang="en-US"/>
              <a:t>Time-Bounded K-Complexity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332229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We won’t need to delve into the detailed definition of KT.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But note that there are other notions of time-bounded Kolmogorov complexity:</a:t>
                </a:r>
              </a:p>
              <a:p>
                <a:pPr lvl="1"/>
                <a:r>
                  <a:rPr lang="en-US" altLang="en-US" i="1">
                    <a:solidFill>
                      <a:schemeClr val="hlink"/>
                    </a:solidFill>
                    <a:latin typeface="Amienne" pitchFamily="82" charset="0"/>
                  </a:rPr>
                  <a:t>MINKT = {(x,1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mienne" pitchFamily="82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mienne" pitchFamily="82" charset="0"/>
                  </a:rPr>
                  <a:t>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mienne" pitchFamily="82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mienne" pitchFamily="82" charset="0"/>
                  </a:rPr>
                  <a:t>) : </a:t>
                </a:r>
                <a:r>
                  <a:rPr lang="en-US" altLang="en-US" sz="35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ⱻ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 |d| ≤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U(d)=x in time t}</a:t>
                </a:r>
              </a:p>
              <a:p>
                <a:pPr lvl="1"/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(x) = least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MINKT</a:t>
                </a:r>
              </a:p>
              <a:p>
                <a:pPr lvl="1"/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[Liu, Pass]: One-way functions exist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(where t is a polynomial).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332229"/>
              </a:xfrm>
              <a:blipFill>
                <a:blip r:embed="rId2"/>
                <a:stretch>
                  <a:fillRect l="-3037" t="-4114" r="-1630" b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09"/>
            <a:ext cx="8229600" cy="850900"/>
          </a:xfrm>
        </p:spPr>
        <p:txBody>
          <a:bodyPr/>
          <a:lstStyle/>
          <a:p>
            <a:r>
              <a:rPr lang="en-US"/>
              <a:t>Time-Bounded K-Complexity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570208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We won’t need to delve into the detailed definition of KT.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Our hardness results for MKTP also hold for MINKT, as well as for analogous measures such as Kt, KS, K, C, etc.</a:t>
            </a:r>
            <a:endParaRPr lang="en-US" altLang="en-US" i="1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Work, and Our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5318251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SZK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BPP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MKTP     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[A, Das]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Motivating question: Do we need so many queries?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What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? 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? 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4000" b="0" i="1" baseline="3800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?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SZK is not known to be in NP.  MKTP is in NP.  Thus giving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reduction is out of reach. … But we come close.</a:t>
                </a: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5318251"/>
              </a:xfrm>
              <a:blipFill>
                <a:blip r:embed="rId2"/>
                <a:stretch>
                  <a:fillRect l="-3037" t="-4009" r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6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3648628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(SZK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BPP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MKTP     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[A, Das] )</a:t>
                </a:r>
              </a:p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What is NISZK?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3648628"/>
              </a:xfrm>
              <a:blipFill>
                <a:blip r:embed="rId2"/>
                <a:stretch>
                  <a:fillRect l="-3037" t="-5843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</a:p>
        </p:txBody>
      </p:sp>
      <p:pic>
        <p:nvPicPr>
          <p:cNvPr id="11" name="Content Placeholder 10" descr="Diagram, venn diagram&#10;&#10;Description automatically generated">
            <a:extLst>
              <a:ext uri="{FF2B5EF4-FFF2-40B4-BE49-F238E27FC236}">
                <a16:creationId xmlns:a16="http://schemas.microsoft.com/office/drawing/2014/main" id="{B692E300-47C2-4B74-A5EA-30233346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-1" r="31413" b="19523"/>
          <a:stretch/>
        </p:blipFill>
        <p:spPr>
          <a:xfrm>
            <a:off x="2923164" y="834594"/>
            <a:ext cx="3449036" cy="49706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EBC4A8-EFE9-4B69-BFCD-9CFD84CAD067}"/>
              </a:ext>
            </a:extLst>
          </p:cNvPr>
          <p:cNvSpPr txBox="1"/>
          <p:nvPr/>
        </p:nvSpPr>
        <p:spPr>
          <a:xfrm>
            <a:off x="1002432" y="5808442"/>
            <a:ext cx="71391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Non-Interactive Statistical Zero Knowledge</a:t>
            </a:r>
          </a:p>
        </p:txBody>
      </p:sp>
    </p:spTree>
    <p:extLst>
      <p:ext uri="{BB962C8B-B14F-4D97-AF65-F5344CB8AC3E}">
        <p14:creationId xmlns:p14="http://schemas.microsoft.com/office/powerpoint/2010/main" val="384502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</a:p>
        </p:txBody>
      </p:sp>
      <p:pic>
        <p:nvPicPr>
          <p:cNvPr id="11" name="Content Placeholder 10" descr="Diagram, venn diagram&#10;&#10;Description automatically generated">
            <a:extLst>
              <a:ext uri="{FF2B5EF4-FFF2-40B4-BE49-F238E27FC236}">
                <a16:creationId xmlns:a16="http://schemas.microsoft.com/office/drawing/2014/main" id="{B692E300-47C2-4B74-A5EA-30233346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-1" r="31413" b="19523"/>
          <a:stretch/>
        </p:blipFill>
        <p:spPr>
          <a:xfrm>
            <a:off x="2923164" y="834594"/>
            <a:ext cx="3449036" cy="49706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/>
              <p:nvPr/>
            </p:nvSpPr>
            <p:spPr>
              <a:xfrm>
                <a:off x="318356" y="5862718"/>
                <a:ext cx="8507288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[GSV]: </a:t>
                </a:r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SZK</a:t>
                </a:r>
                <a:r>
                  <a:rPr lang="en-US" alt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b="0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NISZK (so NISZK is hard </a:t>
                </a:r>
                <a:r>
                  <a:rPr lang="en-US" sz="280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iff</a:t>
                </a:r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SZK is).  </a:t>
                </a:r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6" y="5862718"/>
                <a:ext cx="8507288" cy="487634"/>
              </a:xfrm>
              <a:prstGeom prst="rect">
                <a:avLst/>
              </a:prstGeom>
              <a:blipFill>
                <a:blip r:embed="rId3"/>
                <a:stretch>
                  <a:fillRect l="-1003" t="-21250" r="-3367" b="-3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88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8B82-5317-4A06-A771-1E54D32D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C211-9D2B-400B-B6FE-6431F4F3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830997"/>
          </a:xfrm>
        </p:spPr>
        <p:txBody>
          <a:bodyPr/>
          <a:lstStyle/>
          <a:p>
            <a:r>
              <a:rPr lang="en-US"/>
              <a:t>Compare complete problems for SZK and NISZK: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114AA-31CB-4677-A4A4-7B755CA9AA11}"/>
              </a:ext>
            </a:extLst>
          </p:cNvPr>
          <p:cNvSpPr txBox="1"/>
          <p:nvPr/>
        </p:nvSpPr>
        <p:spPr>
          <a:xfrm>
            <a:off x="297861" y="3212976"/>
            <a:ext cx="330109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ED:                                      </a:t>
            </a:r>
          </a:p>
          <a:p>
            <a:r>
              <a:rPr lang="en-US" sz="2000"/>
              <a:t>Y = {(C,D) : H(C) &gt; H(D)+1}</a:t>
            </a:r>
          </a:p>
          <a:p>
            <a:r>
              <a:rPr lang="en-US" sz="2000"/>
              <a:t>N = {(C,D) : H(C) &lt; H(D)-1}</a:t>
            </a:r>
          </a:p>
          <a:p>
            <a:endParaRPr lang="en-US" sz="2000"/>
          </a:p>
          <a:p>
            <a:r>
              <a:rPr lang="en-US" sz="2000"/>
              <a:t>SD:                                      </a:t>
            </a:r>
          </a:p>
          <a:p>
            <a:r>
              <a:rPr lang="en-US" sz="2000"/>
              <a:t>Y={(C,D): </a:t>
            </a:r>
            <a:r>
              <a:rPr lang="el-GR" sz="2000"/>
              <a:t>Δ</a:t>
            </a:r>
            <a:r>
              <a:rPr lang="en-US" sz="2000"/>
              <a:t>(C,D) ≤ 1/n}   </a:t>
            </a:r>
          </a:p>
          <a:p>
            <a:r>
              <a:rPr lang="en-US" sz="2000"/>
              <a:t>N={(C,D): </a:t>
            </a:r>
            <a:r>
              <a:rPr lang="el-GR" sz="2000"/>
              <a:t>Δ</a:t>
            </a:r>
            <a:r>
              <a:rPr lang="en-US" sz="2000"/>
              <a:t>(C,D) ≥ 1-1/n}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8F5E-3317-47E2-A54B-9EFD571AD64C}"/>
              </a:ext>
            </a:extLst>
          </p:cNvPr>
          <p:cNvSpPr txBox="1"/>
          <p:nvPr/>
        </p:nvSpPr>
        <p:spPr>
          <a:xfrm>
            <a:off x="4788024" y="3222433"/>
            <a:ext cx="347883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EA:                                      </a:t>
            </a:r>
          </a:p>
          <a:p>
            <a:r>
              <a:rPr lang="en-US" sz="2000"/>
              <a:t>Y = {(</a:t>
            </a:r>
            <a:r>
              <a:rPr lang="en-US" sz="2000" err="1"/>
              <a:t>C,k</a:t>
            </a:r>
            <a:r>
              <a:rPr lang="en-US" sz="2000"/>
              <a:t>) : H(C) &gt; k+1}</a:t>
            </a:r>
          </a:p>
          <a:p>
            <a:r>
              <a:rPr lang="en-US" sz="2000"/>
              <a:t>N = {(</a:t>
            </a:r>
            <a:r>
              <a:rPr lang="en-US" sz="2000" err="1"/>
              <a:t>C,k</a:t>
            </a:r>
            <a:r>
              <a:rPr lang="en-US" sz="2000"/>
              <a:t>) : H(C) &lt; k-1}</a:t>
            </a:r>
          </a:p>
          <a:p>
            <a:endParaRPr lang="en-US" sz="2000"/>
          </a:p>
          <a:p>
            <a:r>
              <a:rPr lang="en-US" sz="2000"/>
              <a:t>SDU:                                      </a:t>
            </a:r>
          </a:p>
          <a:p>
            <a:r>
              <a:rPr lang="en-US" sz="2000"/>
              <a:t>Y={C: </a:t>
            </a:r>
            <a:r>
              <a:rPr lang="el-GR" sz="2000"/>
              <a:t>Δ</a:t>
            </a:r>
            <a:r>
              <a:rPr lang="en-US" sz="2000"/>
              <a:t>(C,U) ≤ 1/n}   </a:t>
            </a:r>
          </a:p>
          <a:p>
            <a:r>
              <a:rPr lang="en-US" sz="2000"/>
              <a:t>N={C: </a:t>
            </a:r>
            <a:r>
              <a:rPr lang="el-GR" sz="2000"/>
              <a:t>Δ</a:t>
            </a:r>
            <a:r>
              <a:rPr lang="en-US" sz="2000"/>
              <a:t>(C,U) ≥ 1-1/n}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0C353-A5E1-437D-AA4E-93623371B79A}"/>
              </a:ext>
            </a:extLst>
          </p:cNvPr>
          <p:cNvSpPr txBox="1"/>
          <p:nvPr/>
        </p:nvSpPr>
        <p:spPr>
          <a:xfrm>
            <a:off x="1187624" y="2372805"/>
            <a:ext cx="152157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For SZK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05C4-7FE1-4CF3-8845-3B03C48BA056}"/>
              </a:ext>
            </a:extLst>
          </p:cNvPr>
          <p:cNvSpPr txBox="1"/>
          <p:nvPr/>
        </p:nvSpPr>
        <p:spPr>
          <a:xfrm>
            <a:off x="5364088" y="2372805"/>
            <a:ext cx="19536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For NISZK</a:t>
            </a:r>
          </a:p>
        </p:txBody>
      </p:sp>
    </p:spTree>
    <p:extLst>
      <p:ext uri="{BB962C8B-B14F-4D97-AF65-F5344CB8AC3E}">
        <p14:creationId xmlns:p14="http://schemas.microsoft.com/office/powerpoint/2010/main" val="21342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6307689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Sketch of the proof: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Given (</a:t>
                </a:r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C,k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), we want to</a:t>
                </a: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low KT-complexity if H(C) is low, and</a:t>
                </a: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high KT-complexity if H(C) is high.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6307689"/>
              </a:xfrm>
              <a:blipFill>
                <a:blip r:embed="rId2"/>
                <a:stretch>
                  <a:fillRect l="-3037" t="-1643" r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5015027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Useful fact [</a:t>
                </a:r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AGvMMM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]: take t samples of C(r) for random r and concatenate them to obtain y.  Then  		            H(C) ≈ KT(y)/t.                                  [Gross oversimplification]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5015027"/>
              </a:xfrm>
              <a:blipFill>
                <a:blip r:embed="rId3"/>
                <a:stretch>
                  <a:fillRect l="-3037" t="-2066" r="-1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0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ED4CD03-AA38-4C8E-93AC-D9E0013B2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Things We Care About: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FBB6C806-77E2-4153-9B3E-32C2D0472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4062651"/>
          </a:xfrm>
        </p:spPr>
        <p:txBody>
          <a:bodyPr/>
          <a:lstStyle/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Reducibility &amp; Completeness/Hardness</a:t>
            </a:r>
          </a:p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</a:t>
            </a:r>
          </a:p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Our results:</a:t>
            </a:r>
          </a:p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Greatly Improved Hardness Results for “MCSP” under m-reducibility.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1998817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pPr marL="0" indent="0">
                  <a:buNone/>
                </a:pP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1998817"/>
              </a:xfrm>
              <a:blipFill>
                <a:blip r:embed="rId3"/>
                <a:stretch>
                  <a:fillRect l="-3037" t="-5183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DF1E49-D274-489C-B931-12CDEDE23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12251" r="20225" b="28924"/>
          <a:stretch/>
        </p:blipFill>
        <p:spPr>
          <a:xfrm>
            <a:off x="1183626" y="1988840"/>
            <a:ext cx="7341985" cy="44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3907032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Corollary: SZK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BPP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MKTP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via nonadaptive BPP reductions.  (Still open for MCSP.)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3907032"/>
              </a:xfrm>
              <a:blipFill>
                <a:blip r:embed="rId3"/>
                <a:stretch>
                  <a:fillRect l="-3037" t="-2652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B3A-D71B-44A8-8B1E-8A086E69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271"/>
                <a:ext cx="8229600" cy="2656946"/>
              </a:xfrm>
            </p:spPr>
            <p:txBody>
              <a:bodyPr/>
              <a:lstStyle/>
              <a:p>
                <a:r>
                  <a:rPr lang="en-US"/>
                  <a:t>It’s now time to consider more restrictive reductions, such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Projections are m-reductions computed by circuits with no gates (other than NOT gates).  Each non-constant output bit is connected to a (possibly negated) input bit by a wire.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271"/>
                <a:ext cx="8229600" cy="2656946"/>
              </a:xfrm>
              <a:blipFill>
                <a:blip r:embed="rId2"/>
                <a:stretch>
                  <a:fillRect l="-2296" t="-642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9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B3A-D71B-44A8-8B1E-8A086E69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58" y="1052736"/>
                <a:ext cx="8229600" cy="6076920"/>
              </a:xfrm>
            </p:spPr>
            <p:txBody>
              <a:bodyPr/>
              <a:lstStyle/>
              <a:p>
                <a:r>
                  <a:rPr lang="en-US"/>
                  <a:t>It’s now time to consider more restrictive reductions, such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Traditional motivation: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is fine for NP-completeness, but not for P-completeness.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is fine for P-completeness and NL-completeness, but not for L-completeness.</a:t>
                </a:r>
                <a:endParaRPr lang="en-US" altLang="en-US" sz="2800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is fine for L-completeness and NC</a:t>
                </a:r>
                <a:r>
                  <a:rPr lang="en-US" sz="2800" i="1" baseline="300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1</a:t>
                </a:r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-completeness.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…but this makes it sound like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would only be useful for really tiny classes.  Not true!</a:t>
                </a:r>
              </a:p>
              <a:p>
                <a:endParaRPr lang="en-US" sz="2800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58" y="1052736"/>
                <a:ext cx="8229600" cy="6076920"/>
              </a:xfrm>
              <a:blipFill>
                <a:blip r:embed="rId2"/>
                <a:stretch>
                  <a:fillRect l="-2296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9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B3A-D71B-44A8-8B1E-8A086E69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58" y="1052736"/>
                <a:ext cx="8229600" cy="5517216"/>
              </a:xfrm>
            </p:spPr>
            <p:txBody>
              <a:bodyPr/>
              <a:lstStyle/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Assume that someone proves that NP does not have depth-3 threshold circuits of poly size.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If A is NP-complete 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, what can we conclude about A?  NOTHING!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The reason that we WOULD be able to conclude that SAT does not have depth-3 threshold circuits is because SAT is complete under projections.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SAT is also complete under log-time local reductions, but provably MKTP (and MCSP) is not.  [MW]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Also, approximating KT (and circuit size) is not hard for any class containing PARITY 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 [AIV].</a:t>
                </a:r>
              </a:p>
              <a:p>
                <a:pPr marL="0" indent="0">
                  <a:buNone/>
                </a:pPr>
                <a:endParaRPr lang="en-US" sz="2800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58" y="1052736"/>
                <a:ext cx="8229600" cy="5517216"/>
              </a:xfrm>
              <a:blipFill>
                <a:blip r:embed="rId2"/>
                <a:stretch>
                  <a:fillRect l="-2148" t="-2652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7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1FA9-D2D6-409B-A126-62A24BCA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Projections, 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FBF87-D3B2-4562-92EF-9ECCDF6B7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3761222"/>
              </a:xfrm>
            </p:spPr>
            <p:txBody>
              <a:bodyPr/>
              <a:lstStyle/>
              <a:p>
                <a:r>
                  <a:rPr lang="en-US"/>
                  <a:t>[AH] DET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MKTP.</a:t>
                </a:r>
              </a:p>
              <a:p>
                <a:r>
                  <a:rPr lang="en-US"/>
                  <a:t>Cor: DET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en-US" sz="32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MKTP.</a:t>
                </a:r>
              </a:p>
              <a:p>
                <a:r>
                  <a:rPr lang="en-US"/>
                  <a:t>[</a:t>
                </a:r>
                <a:r>
                  <a:rPr lang="en-US" err="1"/>
                  <a:t>A,Garvia-Bosshard</a:t>
                </a:r>
                <a:r>
                  <a:rPr lang="en-US"/>
                  <a:t>, </a:t>
                </a:r>
                <a:r>
                  <a:rPr lang="en-US" err="1"/>
                  <a:t>Musipatla</a:t>
                </a:r>
                <a:r>
                  <a:rPr lang="en-US"/>
                  <a:t>] DET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/>
                  <a:t>MKTP.</a:t>
                </a:r>
              </a:p>
              <a:p>
                <a:r>
                  <a:rPr lang="en-US"/>
                  <a:t>…but DET isn’t very big!  It’s not much evidence of intractability!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FBF87-D3B2-4562-92EF-9ECCDF6B7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3761222"/>
              </a:xfrm>
              <a:blipFill>
                <a:blip r:embed="rId2"/>
                <a:stretch>
                  <a:fillRect l="-2296" t="-4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2410981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(</a:t>
                </a:r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MKTP)</a:t>
                </a:r>
              </a:p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What is NISZK</a:t>
                </a:r>
                <a:r>
                  <a:rPr lang="en-US" altLang="en-US" sz="4000" i="1" baseline="-25000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2410981"/>
              </a:xfrm>
              <a:blipFill>
                <a:blip r:embed="rId2"/>
                <a:stretch>
                  <a:fillRect l="-3037" t="-4293" b="-1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3782-880F-4C47-88BF-644F45AC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  <a:r>
              <a:rPr lang="en-US" baseline="-2500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ADD2B-0C0D-43E9-95B5-C8D42E0D7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927503"/>
              </a:xfrm>
            </p:spPr>
            <p:txBody>
              <a:bodyPr/>
              <a:lstStyle/>
              <a:p>
                <a:r>
                  <a:rPr lang="en-US" altLang="en-US" sz="3600" i="1">
                    <a:solidFill>
                      <a:schemeClr val="hlink"/>
                    </a:solidFill>
                    <a:latin typeface="Amienne" pitchFamily="82" charset="0"/>
                  </a:rPr>
                  <a:t>What is NISZK</a:t>
                </a:r>
                <a:r>
                  <a:rPr lang="en-US" altLang="en-US" sz="3600" i="1" baseline="-25000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36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36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r>
                  <a:rPr lang="en-US"/>
                  <a:t>First, let’s talk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about </a:t>
                </a:r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SZK</a:t>
                </a:r>
                <a:r>
                  <a:rPr lang="en-US" altLang="en-US" sz="3200" i="1" baseline="-250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which was defined and studied by [</a:t>
                </a:r>
                <a:r>
                  <a:rPr lang="en-US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Dvir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Gutfreund, </a:t>
                </a:r>
                <a:r>
                  <a:rPr lang="en-US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Rothblum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</a:t>
                </a:r>
                <a:r>
                  <a:rPr lang="en-US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Vadhan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].  (Verifier and simulator are in L.)</a:t>
                </a:r>
              </a:p>
              <a:p>
                <a:pPr algn="l"/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They showed it contains many of the important problems in SZK, including Graph Isomorphism, </a:t>
                </a:r>
                <a:r>
                  <a:rPr lang="en-US" sz="3200" b="0" i="0" u="none" strike="noStrike" baseline="0">
                    <a:latin typeface="LMRoman10-Regular"/>
                  </a:rPr>
                  <a:t>Quadratic </a:t>
                </a:r>
                <a:r>
                  <a:rPr lang="en-US" sz="3200" b="0" i="0" u="none" strike="noStrike" baseline="0" err="1">
                    <a:latin typeface="LMRoman10-Regular"/>
                  </a:rPr>
                  <a:t>Residuosity</a:t>
                </a:r>
                <a:r>
                  <a:rPr lang="en-US" sz="3200" b="0" i="0" u="none" strike="noStrike" baseline="0">
                    <a:latin typeface="LMRoman10-Regular"/>
                  </a:rPr>
                  <a:t>, Discrete Log, and Decisional </a:t>
                </a:r>
                <a:r>
                  <a:rPr lang="en-US" sz="800" b="0" i="0" u="none" strike="noStrike" baseline="0">
                    <a:latin typeface="LMSans8-Regular"/>
                  </a:rPr>
                  <a:t> </a:t>
                </a:r>
                <a:r>
                  <a:rPr lang="en-US" sz="3200" b="0" i="0" u="none" strike="noStrike" baseline="0">
                    <a:latin typeface="LMRoman10-Regular"/>
                  </a:rPr>
                  <a:t>Diffie-Helman.</a:t>
                </a:r>
              </a:p>
              <a:p>
                <a:pPr algn="l"/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NISZK</a:t>
                </a:r>
                <a:r>
                  <a:rPr lang="en-US" altLang="en-US" sz="3200" i="1" baseline="-250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sz="3200" b="0" i="1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hasn’t been considered before.  It’s the “non-interactive” version.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ADD2B-0C0D-43E9-95B5-C8D42E0D7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927503"/>
              </a:xfrm>
              <a:blipFill>
                <a:blip r:embed="rId2"/>
                <a:stretch>
                  <a:fillRect l="-2741" t="-3960" r="-3852" b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1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BC4A8-EFE9-4B69-BFCD-9CFD84CAD067}"/>
              </a:ext>
            </a:extLst>
          </p:cNvPr>
          <p:cNvSpPr txBox="1"/>
          <p:nvPr/>
        </p:nvSpPr>
        <p:spPr>
          <a:xfrm>
            <a:off x="318356" y="5862718"/>
            <a:ext cx="8507288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NISZK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 is hard </a:t>
            </a:r>
            <a:r>
              <a:rPr lang="en-US" sz="280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iff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 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 is. </a:t>
            </a:r>
            <a:endParaRPr lang="en-US" sz="2800"/>
          </a:p>
        </p:txBody>
      </p:sp>
      <p:pic>
        <p:nvPicPr>
          <p:cNvPr id="5" name="Content Placeholder 4" descr="Diagram, venn diagram&#10;&#10;Description automatically generated">
            <a:extLst>
              <a:ext uri="{FF2B5EF4-FFF2-40B4-BE49-F238E27FC236}">
                <a16:creationId xmlns:a16="http://schemas.microsoft.com/office/drawing/2014/main" id="{061CCE1B-AE0E-4449-BD55-90310E7A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32101" b="20865"/>
          <a:stretch/>
        </p:blipFill>
        <p:spPr>
          <a:xfrm>
            <a:off x="3017520" y="919515"/>
            <a:ext cx="2926080" cy="4297680"/>
          </a:xfrm>
        </p:spPr>
      </p:pic>
    </p:spTree>
    <p:extLst>
      <p:ext uri="{BB962C8B-B14F-4D97-AF65-F5344CB8AC3E}">
        <p14:creationId xmlns:p14="http://schemas.microsoft.com/office/powerpoint/2010/main" val="159779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  <a:r>
              <a:rPr lang="en-US" baseline="-25000"/>
              <a:t>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/>
              <p:nvPr/>
            </p:nvSpPr>
            <p:spPr>
              <a:xfrm>
                <a:off x="318356" y="5862718"/>
                <a:ext cx="8507288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DET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NISZK</a:t>
                </a:r>
                <a:r>
                  <a:rPr lang="en-US" sz="2800" baseline="-250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L</a:t>
                </a:r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6" y="5862718"/>
                <a:ext cx="8507288" cy="487634"/>
              </a:xfrm>
              <a:prstGeom prst="rect">
                <a:avLst/>
              </a:prstGeom>
              <a:blipFill>
                <a:blip r:embed="rId2"/>
                <a:stretch>
                  <a:fillRect t="-225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Diagram, venn diagram&#10;&#10;Description automatically generated">
            <a:extLst>
              <a:ext uri="{FF2B5EF4-FFF2-40B4-BE49-F238E27FC236}">
                <a16:creationId xmlns:a16="http://schemas.microsoft.com/office/drawing/2014/main" id="{061CCE1B-AE0E-4449-BD55-90310E7A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32101" b="20865"/>
          <a:stretch/>
        </p:blipFill>
        <p:spPr>
          <a:xfrm>
            <a:off x="3017520" y="919515"/>
            <a:ext cx="2926080" cy="4297680"/>
          </a:xfrm>
        </p:spPr>
      </p:pic>
    </p:spTree>
    <p:extLst>
      <p:ext uri="{BB962C8B-B14F-4D97-AF65-F5344CB8AC3E}">
        <p14:creationId xmlns:p14="http://schemas.microsoft.com/office/powerpoint/2010/main" val="248845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41659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Greatly Improved Hardness Results for “MCSP” under m-reducibility.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What do I mean by “MCSP”?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Why do we care about restricted types of reducibility (especially projections)?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8B82-5317-4A06-A771-1E54D32D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NISZK</a:t>
            </a:r>
            <a:r>
              <a:rPr lang="en-US" sz="4000" baseline="-25000">
                <a:solidFill>
                  <a:srgbClr val="FFFF00"/>
                </a:solidFill>
              </a:rPr>
              <a:t>L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C211-9D2B-400B-B6FE-6431F4F3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830997"/>
          </a:xfrm>
        </p:spPr>
        <p:txBody>
          <a:bodyPr/>
          <a:lstStyle/>
          <a:p>
            <a:r>
              <a:rPr lang="en-US"/>
              <a:t>Compare complete problems for SZK</a:t>
            </a:r>
            <a:r>
              <a:rPr lang="en-US" sz="32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/>
              <a:t> and NISZK</a:t>
            </a:r>
            <a:r>
              <a:rPr lang="en-US" sz="32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114AA-31CB-4677-A4A4-7B755CA9AA11}"/>
              </a:ext>
            </a:extLst>
          </p:cNvPr>
          <p:cNvSpPr txBox="1"/>
          <p:nvPr/>
        </p:nvSpPr>
        <p:spPr>
          <a:xfrm>
            <a:off x="-68667" y="3222432"/>
            <a:ext cx="440056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ED</a:t>
            </a:r>
            <a:r>
              <a:rPr lang="en-US" sz="2000" baseline="-25000"/>
              <a:t>BP</a:t>
            </a:r>
            <a:r>
              <a:rPr lang="en-US" sz="2000"/>
              <a:t>: C and D are Branching Progs</a:t>
            </a:r>
          </a:p>
          <a:p>
            <a:r>
              <a:rPr lang="en-US" sz="2000"/>
              <a:t>Y = {(C,D) : H(C) &gt; H(D)+1}</a:t>
            </a:r>
          </a:p>
          <a:p>
            <a:r>
              <a:rPr lang="en-US" sz="2000"/>
              <a:t>N = {(C,D) : H(C) &lt; H(D)-1}</a:t>
            </a:r>
          </a:p>
          <a:p>
            <a:endParaRPr lang="en-US" sz="2000"/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</a:t>
            </a:r>
            <a:r>
              <a:rPr lang="en-US" sz="2000" baseline="-25000">
                <a:solidFill>
                  <a:srgbClr val="DDDDDD"/>
                </a:solidFill>
              </a:rPr>
              <a:t>NC</a:t>
            </a:r>
            <a:r>
              <a:rPr lang="en-US" sz="2000" baseline="-8000">
                <a:solidFill>
                  <a:srgbClr val="DDDDDD"/>
                </a:solidFill>
              </a:rPr>
              <a:t>0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C and D have fan-in 4 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= {(C,D) : H(C) &gt; H(D)+1}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{(C,D) : H(C) &lt; H(D)-1}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8F5E-3317-47E2-A54B-9EFD571AD64C}"/>
              </a:ext>
            </a:extLst>
          </p:cNvPr>
          <p:cNvSpPr txBox="1"/>
          <p:nvPr/>
        </p:nvSpPr>
        <p:spPr>
          <a:xfrm>
            <a:off x="5119043" y="3222433"/>
            <a:ext cx="2816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DDDDDD"/>
                </a:solidFill>
              </a:rPr>
              <a:t>EA</a:t>
            </a:r>
            <a:r>
              <a:rPr lang="en-US" sz="2000" baseline="-25000" dirty="0">
                <a:solidFill>
                  <a:srgbClr val="DDDDDD"/>
                </a:solidFill>
              </a:rPr>
              <a:t>NC</a:t>
            </a:r>
            <a:r>
              <a:rPr lang="en-US" sz="2000" baseline="-8000" dirty="0">
                <a:solidFill>
                  <a:srgbClr val="DDDDDD"/>
                </a:solidFill>
              </a:rPr>
              <a:t>0</a:t>
            </a:r>
            <a:r>
              <a:rPr lang="en-US" sz="2000" dirty="0">
                <a:solidFill>
                  <a:srgbClr val="DDDDDD"/>
                </a:solidFill>
              </a:rPr>
              <a:t>: C has fan-in 4   </a:t>
            </a:r>
          </a:p>
          <a:p>
            <a:r>
              <a:rPr lang="en-US" sz="2000" dirty="0"/>
              <a:t>Y = {C : H(C) &gt; n-2}</a:t>
            </a:r>
          </a:p>
          <a:p>
            <a:r>
              <a:rPr lang="en-US" sz="2000" dirty="0"/>
              <a:t>N = {C : H(C) &lt; n-4}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0C353-A5E1-437D-AA4E-93623371B79A}"/>
              </a:ext>
            </a:extLst>
          </p:cNvPr>
          <p:cNvSpPr txBox="1"/>
          <p:nvPr/>
        </p:nvSpPr>
        <p:spPr>
          <a:xfrm>
            <a:off x="1121099" y="2372805"/>
            <a:ext cx="165462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For 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05C4-7FE1-4CF3-8845-3B03C48BA056}"/>
              </a:ext>
            </a:extLst>
          </p:cNvPr>
          <p:cNvSpPr txBox="1"/>
          <p:nvPr/>
        </p:nvSpPr>
        <p:spPr>
          <a:xfrm>
            <a:off x="5364088" y="2372805"/>
            <a:ext cx="20882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For NISZK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365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5517536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Proof sketch:  Given x, obtain NC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0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circuit C via a projection. </a:t>
                </a:r>
                <a:r>
                  <a:rPr lang="en-US" sz="4000">
                    <a:solidFill>
                      <a:srgbClr val="DDDDDD"/>
                    </a:solidFill>
                  </a:rPr>
                  <a:t>(C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DDDDD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>
                    <a:solidFill>
                      <a:srgbClr val="DDDDDD"/>
                    </a:solidFill>
                  </a:rPr>
                  <a:t>EA</a:t>
                </a:r>
                <a:r>
                  <a:rPr lang="en-US" sz="4000" baseline="-25000">
                    <a:solidFill>
                      <a:srgbClr val="DDDDDD"/>
                    </a:solidFill>
                  </a:rPr>
                  <a:t>NC</a:t>
                </a:r>
                <a:r>
                  <a:rPr lang="en-US" sz="4000" baseline="-8000">
                    <a:solidFill>
                      <a:srgbClr val="DDDDDD"/>
                    </a:solidFill>
                  </a:rPr>
                  <a:t>0</a:t>
                </a:r>
                <a:r>
                  <a:rPr lang="en-US" sz="4000">
                    <a:solidFill>
                      <a:srgbClr val="DDDDDD"/>
                    </a:solidFill>
                  </a:rPr>
                  <a:t>?)</a:t>
                </a: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low KT-complexity if H(C) is low, and</a:t>
                </a: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high KT-complexity if H(C) is high.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5517536"/>
              </a:xfrm>
              <a:blipFill>
                <a:blip r:embed="rId2"/>
                <a:stretch>
                  <a:fillRect l="-3037" t="-1989" r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4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4163319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Proof sketch:  Given x, obtain NC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0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circuit C via a projection. </a:t>
                </a:r>
                <a:r>
                  <a:rPr lang="en-US" sz="4000">
                    <a:solidFill>
                      <a:srgbClr val="DDDDDD"/>
                    </a:solidFill>
                  </a:rPr>
                  <a:t>(C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DDDDD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>
                    <a:solidFill>
                      <a:srgbClr val="DDDDDD"/>
                    </a:solidFill>
                  </a:rPr>
                  <a:t>EA</a:t>
                </a:r>
                <a:r>
                  <a:rPr lang="en-US" sz="4000" baseline="-25000">
                    <a:solidFill>
                      <a:srgbClr val="DDDDDD"/>
                    </a:solidFill>
                  </a:rPr>
                  <a:t>NC</a:t>
                </a:r>
                <a:r>
                  <a:rPr lang="en-US" sz="4000" baseline="-8000">
                    <a:solidFill>
                      <a:srgbClr val="DDDDDD"/>
                    </a:solidFill>
                  </a:rPr>
                  <a:t>0</a:t>
                </a:r>
                <a:r>
                  <a:rPr lang="en-US" sz="4000">
                    <a:solidFill>
                      <a:srgbClr val="DDDDDD"/>
                    </a:solidFill>
                  </a:rPr>
                  <a:t>?)</a:t>
                </a: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Each output bit of C depends on at most one bit of x!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4163319"/>
              </a:xfrm>
              <a:blipFill>
                <a:blip r:embed="rId2"/>
                <a:stretch>
                  <a:fillRect l="-3037" t="-2635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609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1988365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 baseline="-25000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pPr marL="0" indent="0">
                  <a:buNone/>
                </a:pP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1988365"/>
              </a:xfrm>
              <a:blipFill>
                <a:blip r:embed="rId3"/>
                <a:stretch>
                  <a:fillRect l="-3037" t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DCCDDD-4B7A-4D83-A28F-84AE3AD066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t="13555" r="19422" b="29457"/>
          <a:stretch/>
        </p:blipFill>
        <p:spPr>
          <a:xfrm>
            <a:off x="1331640" y="2204864"/>
            <a:ext cx="6888249" cy="3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7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FB25-8067-4037-A60F-4D083258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738157"/>
              </a:xfrm>
            </p:spPr>
            <p:txBody>
              <a:bodyPr/>
              <a:lstStyle/>
              <a:p>
                <a:r>
                  <a:rPr lang="en-US"/>
                  <a:t>It’s easy to construct sets that are NP-complete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under </a:t>
                </a:r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that </a:t>
                </a:r>
                <a:r>
                  <a:rPr lang="en-US"/>
                  <a:t>are not complete (or even hard for PARITY) under projections.</a:t>
                </a:r>
              </a:p>
              <a:p>
                <a:r>
                  <a:rPr lang="en-US"/>
                  <a:t>For example:</a:t>
                </a:r>
              </a:p>
              <a:p>
                <a:pPr lvl="1"/>
                <a:r>
                  <a:rPr lang="en-US"/>
                  <a:t>{(</a:t>
                </a:r>
                <a:r>
                  <a:rPr lang="el-GR"/>
                  <a:t>φ</a:t>
                </a:r>
                <a:r>
                  <a:rPr lang="en-US"/>
                  <a:t>,w) : </a:t>
                </a:r>
                <a:r>
                  <a:rPr lang="el-GR"/>
                  <a:t>φ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/>
                  <a:t>SAT and |w| = |</a:t>
                </a:r>
                <a:r>
                  <a:rPr lang="el-GR"/>
                  <a:t>φ</a:t>
                </a:r>
                <a:r>
                  <a:rPr lang="en-US"/>
                  <a:t>|</a:t>
                </a:r>
                <a:r>
                  <a:rPr lang="en-US" baseline="30000"/>
                  <a:t>2</a:t>
                </a:r>
                <a:r>
                  <a:rPr lang="en-US"/>
                  <a:t> and </a:t>
                </a:r>
                <a:r>
                  <a:rPr lang="en-US" err="1"/>
                  <a:t>w</a:t>
                </a:r>
                <a:r>
                  <a:rPr lang="en-US" baseline="-25000" err="1"/>
                  <a:t>ij</a:t>
                </a:r>
                <a:r>
                  <a:rPr lang="en-US"/>
                  <a:t>=</a:t>
                </a:r>
                <a:r>
                  <a:rPr lang="el-GR"/>
                  <a:t>φ</a:t>
                </a:r>
                <a:r>
                  <a:rPr lang="en-US" baseline="-25000" err="1"/>
                  <a:t>i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˄</a:t>
                </a:r>
                <a:r>
                  <a:rPr lang="el-GR"/>
                  <a:t>φ</a:t>
                </a:r>
                <a:r>
                  <a:rPr lang="en-US" baseline="-25000"/>
                  <a:t>j</a:t>
                </a:r>
                <a:r>
                  <a:rPr lang="en-US"/>
                  <a:t>}</a:t>
                </a:r>
              </a:p>
              <a:p>
                <a:r>
                  <a:rPr lang="en-US"/>
                  <a:t>MKTP is the first example I’m aware of that is hard for a large class under projections, and is also hard for an even larger class (under m-reductions), without also being known to be hard under projections.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738157"/>
              </a:xfrm>
              <a:blipFill>
                <a:blip r:embed="rId2"/>
                <a:stretch>
                  <a:fillRect l="-2296" t="-3732" r="-3037" b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8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FB25-8067-4037-A60F-4D083258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3491661"/>
              </a:xfrm>
            </p:spPr>
            <p:txBody>
              <a:bodyPr/>
              <a:lstStyle/>
              <a:p>
                <a:r>
                  <a:rPr lang="en-US"/>
                  <a:t>It’s easy to construct sets that are NP-complete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under </a:t>
                </a:r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that </a:t>
                </a:r>
                <a:r>
                  <a:rPr lang="en-US" dirty="0"/>
                  <a:t>are not complete (or even hard for PARITY) under projections.</a:t>
                </a:r>
              </a:p>
              <a:p>
                <a:r>
                  <a:rPr lang="en-US" dirty="0"/>
                  <a:t>For example:</a:t>
                </a:r>
              </a:p>
              <a:p>
                <a:pPr lvl="1"/>
                <a:r>
                  <a:rPr lang="en-US" dirty="0"/>
                  <a:t>{(</a:t>
                </a:r>
                <a:r>
                  <a:rPr lang="el-GR" dirty="0"/>
                  <a:t>φ</a:t>
                </a:r>
                <a:r>
                  <a:rPr lang="en-US" dirty="0"/>
                  <a:t>,w) : </a:t>
                </a:r>
                <a:r>
                  <a:rPr lang="el-GR" dirty="0"/>
                  <a:t>φ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SAT and |w| = |</a:t>
                </a:r>
                <a:r>
                  <a:rPr lang="el-GR" dirty="0"/>
                  <a:t>φ</a:t>
                </a:r>
                <a:r>
                  <a:rPr lang="en-US" dirty="0"/>
                  <a:t>|</a:t>
                </a:r>
                <a:r>
                  <a:rPr lang="en-US" baseline="30000" dirty="0"/>
                  <a:t>2</a:t>
                </a:r>
                <a:r>
                  <a:rPr lang="en-US" dirty="0"/>
                  <a:t> and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ij</a:t>
                </a:r>
                <a:r>
                  <a:rPr lang="en-US" dirty="0"/>
                  <a:t>=</a:t>
                </a:r>
                <a:r>
                  <a:rPr lang="el-GR" dirty="0"/>
                  <a:t>φ</a:t>
                </a:r>
                <a:r>
                  <a:rPr lang="en-US" baseline="-25000" dirty="0" err="1"/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˄</a:t>
                </a:r>
                <a:r>
                  <a:rPr lang="el-GR" dirty="0"/>
                  <a:t>φ</a:t>
                </a:r>
                <a:r>
                  <a:rPr lang="en-US" baseline="-25000" dirty="0"/>
                  <a:t>j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Conjecture: MKTP is also hard for </a:t>
                </a:r>
                <a:r>
                  <a:rPr lang="en-US" dirty="0" err="1"/>
                  <a:t>coNISZK</a:t>
                </a:r>
                <a:r>
                  <a:rPr lang="en-US" dirty="0"/>
                  <a:t> under projections.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3491661"/>
              </a:xfrm>
              <a:blipFill>
                <a:blip r:embed="rId2"/>
                <a:stretch>
                  <a:fillRect l="-2148" t="-5070" r="-163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082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FB25-8067-4037-A60F-4D083258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366452"/>
              </a:xfrm>
            </p:spPr>
            <p:txBody>
              <a:bodyPr/>
              <a:lstStyle/>
              <a:p>
                <a:r>
                  <a:rPr lang="en-US"/>
                  <a:t>Many people conjecture that MCSP (and MKTP) are NP-complete.</a:t>
                </a:r>
              </a:p>
              <a:p>
                <a:r>
                  <a:rPr lang="en-US"/>
                  <a:t>Is </a:t>
                </a:r>
                <a:r>
                  <a:rPr lang="en-US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NISZK</a:t>
                </a:r>
                <a:r>
                  <a:rPr lang="en-US" altLang="en-US" sz="3200" i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32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32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3200" i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mienne" pitchFamily="82" charset="0"/>
                  </a:rPr>
                  <a:t>–reducible to MKTP?</a:t>
                </a:r>
              </a:p>
              <a:p>
                <a:r>
                  <a:rPr lang="en-US" altLang="en-US" sz="3200" i="1">
                    <a:solidFill>
                      <a:schemeClr val="hlink"/>
                    </a:solidFill>
                    <a:latin typeface="Amienne" pitchFamily="82" charset="0"/>
                  </a:rPr>
                  <a:t>This would involve mapping low-entropy distributions to high-KT strings, and vice-versa.</a:t>
                </a:r>
              </a:p>
              <a:p>
                <a:r>
                  <a:rPr lang="en-US" altLang="en-US" sz="3200" i="1">
                    <a:solidFill>
                      <a:schemeClr val="hlink"/>
                    </a:solidFill>
                    <a:latin typeface="Amienne" pitchFamily="82" charset="0"/>
                  </a:rPr>
                  <a:t>Do our hardness results also hold for (other versions of) MCSP?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366452"/>
              </a:xfrm>
              <a:blipFill>
                <a:blip r:embed="rId2"/>
                <a:stretch>
                  <a:fillRect l="-2370" t="-405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63D0-C3A4-4CC1-9227-B2C2D0D0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Thanks, Igor &amp; Rahul!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87EA-8FAA-44EB-AEC0-33F30948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7059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Does the “circuit” have only NAND gates?  Or (</a:t>
            </a:r>
            <a:r>
              <a:rPr lang="en-US" altLang="en-US" sz="4000" i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˄,˅,¬)?  Or MAJORITY?  Unbounded fan-in?  Etc.</a:t>
            </a:r>
            <a:endParaRPr lang="en-US" altLang="en-US" sz="4000" i="1">
              <a:solidFill>
                <a:schemeClr val="hlink"/>
              </a:solidFill>
              <a:latin typeface="Amienne" pitchFamily="8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41659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Is the “size” the # of wires? the # of gates?  The length of the description?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7059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These are all reasonable choices.  Any theorem that has been proved for one of these choices holds for another 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7059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… but it’s possible that MCSP defined one way can be in P, and defined another way can be NP-complete.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41659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Time-bounded Kolmogorov complexity provides yet another way to define MCSP, since KT(f) ≈ Size(f).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MKTP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x,s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: KT(x) ≤ s}.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All theorems that have been proved about MCSP also hold for MKTP…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77081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Time-bounded Kolmogorov complexity provides yet another way to define MCSP, since KT(f) ≈ Size(f).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… but recently some theorems have been proved about MKTP that are not (yet) known to hold for MCSP:</a:t>
            </a:r>
          </a:p>
          <a:p>
            <a:pPr lvl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Graph Isomorphism is in ZPP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MKTP</a:t>
            </a:r>
          </a:p>
          <a:p>
            <a:pPr lvl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DET is AC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0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m-reducible to MKTP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03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C1C1C"/>
      </a:dk1>
      <a:lt1>
        <a:srgbClr val="DDDDDD"/>
      </a:lt1>
      <a:dk2>
        <a:srgbClr val="28289A"/>
      </a:dk2>
      <a:lt2>
        <a:srgbClr val="B42D5A"/>
      </a:lt2>
      <a:accent1>
        <a:srgbClr val="808080"/>
      </a:accent1>
      <a:accent2>
        <a:srgbClr val="80FFFF"/>
      </a:accent2>
      <a:accent3>
        <a:srgbClr val="ACACCA"/>
      </a:accent3>
      <a:accent4>
        <a:srgbClr val="BDBDBD"/>
      </a:accent4>
      <a:accent5>
        <a:srgbClr val="C0C0C0"/>
      </a:accent5>
      <a:accent6>
        <a:srgbClr val="73E7E7"/>
      </a:accent6>
      <a:hlink>
        <a:srgbClr val="FFFF00"/>
      </a:hlink>
      <a:folHlink>
        <a:srgbClr val="FF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76225" marR="0" indent="-276225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Tx/>
          <a:buSzPct val="80000"/>
          <a:buFont typeface="Wingdings 3" pitchFamily="18" charset="2"/>
          <a:buNone/>
          <a:tabLst/>
          <a:defRPr kumimoji="0" lang="de-DE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76225" marR="0" indent="-276225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Tx/>
          <a:buSzPct val="80000"/>
          <a:buFont typeface="Wingdings 3" pitchFamily="18" charset="2"/>
          <a:buNone/>
          <a:tabLst/>
          <a:defRPr kumimoji="0" lang="de-DE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6699"/>
        </a:lt1>
        <a:dk2>
          <a:srgbClr val="FFFFFF"/>
        </a:dk2>
        <a:lt2>
          <a:srgbClr val="3E3E5C"/>
        </a:lt2>
        <a:accent1>
          <a:srgbClr val="B2B2B2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D5D5D5"/>
        </a:accent5>
        <a:accent6>
          <a:srgbClr val="5C5CE7"/>
        </a:accent6>
        <a:hlink>
          <a:srgbClr val="33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666699"/>
        </a:lt1>
        <a:dk2>
          <a:srgbClr val="A50021"/>
        </a:dk2>
        <a:lt2>
          <a:srgbClr val="3E3E5C"/>
        </a:lt2>
        <a:accent1>
          <a:srgbClr val="B2B2B2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D5D5D5"/>
        </a:accent5>
        <a:accent6>
          <a:srgbClr val="5C5CE7"/>
        </a:accent6>
        <a:hlink>
          <a:srgbClr val="33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DDDDDD"/>
        </a:lt1>
        <a:dk2>
          <a:srgbClr val="A50021"/>
        </a:dk2>
        <a:lt2>
          <a:srgbClr val="3E3E5C"/>
        </a:lt2>
        <a:accent1>
          <a:srgbClr val="B2B2B2"/>
        </a:accent1>
        <a:accent2>
          <a:srgbClr val="6600CC"/>
        </a:accent2>
        <a:accent3>
          <a:srgbClr val="EBEBEB"/>
        </a:accent3>
        <a:accent4>
          <a:srgbClr val="000000"/>
        </a:accent4>
        <a:accent5>
          <a:srgbClr val="D5D5D5"/>
        </a:accent5>
        <a:accent6>
          <a:srgbClr val="5C00B9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00"/>
        </a:lt1>
        <a:dk2>
          <a:srgbClr val="0000CC"/>
        </a:dk2>
        <a:lt2>
          <a:srgbClr val="FF8029"/>
        </a:lt2>
        <a:accent1>
          <a:srgbClr val="B2B2B2"/>
        </a:accent1>
        <a:accent2>
          <a:srgbClr val="CC00CC"/>
        </a:accent2>
        <a:accent3>
          <a:srgbClr val="AAAAE2"/>
        </a:accent3>
        <a:accent4>
          <a:srgbClr val="DADA00"/>
        </a:accent4>
        <a:accent5>
          <a:srgbClr val="D5D5D5"/>
        </a:accent5>
        <a:accent6>
          <a:srgbClr val="B900B9"/>
        </a:accent6>
        <a:hlink>
          <a:srgbClr val="33CC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1926</Words>
  <Application>Microsoft Office PowerPoint</Application>
  <PresentationFormat>On-screen Show (4:3)</PresentationFormat>
  <Paragraphs>175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Amienne</vt:lpstr>
      <vt:lpstr>Arial</vt:lpstr>
      <vt:lpstr>Arial Narrow</vt:lpstr>
      <vt:lpstr>Arial Rounded MT Bold</vt:lpstr>
      <vt:lpstr>Cambria Math</vt:lpstr>
      <vt:lpstr>LMRoman10-Regular</vt:lpstr>
      <vt:lpstr>LMSans8-Regular</vt:lpstr>
      <vt:lpstr>SF Cartoonist Hand</vt:lpstr>
      <vt:lpstr>Symbol</vt:lpstr>
      <vt:lpstr>Wingdings 3</vt:lpstr>
      <vt:lpstr>Default Design</vt:lpstr>
      <vt:lpstr>Cryptographic Hardness under Projections for Time-Bounded Kolmogorov Complexity</vt:lpstr>
      <vt:lpstr>Things We Care About:</vt:lpstr>
      <vt:lpstr>Plan for Today</vt:lpstr>
      <vt:lpstr>What is MCSP??</vt:lpstr>
      <vt:lpstr>What is MCSP??</vt:lpstr>
      <vt:lpstr>What is MCSP??</vt:lpstr>
      <vt:lpstr>What is MCSP??</vt:lpstr>
      <vt:lpstr>What is MCSP??</vt:lpstr>
      <vt:lpstr>What is MCSP??</vt:lpstr>
      <vt:lpstr>What is MCSP??</vt:lpstr>
      <vt:lpstr>Time-Bounded K-Complexity</vt:lpstr>
      <vt:lpstr>Time-Bounded K-Complexity</vt:lpstr>
      <vt:lpstr>Prior Work, and Our Motivation</vt:lpstr>
      <vt:lpstr>Theorem 1</vt:lpstr>
      <vt:lpstr>NISZK</vt:lpstr>
      <vt:lpstr>NISZK</vt:lpstr>
      <vt:lpstr>NISZK</vt:lpstr>
      <vt:lpstr>Theorem 1</vt:lpstr>
      <vt:lpstr>Theorem 1</vt:lpstr>
      <vt:lpstr>Theorem 1</vt:lpstr>
      <vt:lpstr>Theorem 1</vt:lpstr>
      <vt:lpstr>Projections</vt:lpstr>
      <vt:lpstr>Projections</vt:lpstr>
      <vt:lpstr>Projections: Motivation</vt:lpstr>
      <vt:lpstr>Projections, Prior Work</vt:lpstr>
      <vt:lpstr>Theorem 2</vt:lpstr>
      <vt:lpstr>NISZKL</vt:lpstr>
      <vt:lpstr>NISZKL</vt:lpstr>
      <vt:lpstr>NISZKL</vt:lpstr>
      <vt:lpstr>NISZKL</vt:lpstr>
      <vt:lpstr>Theorem 2</vt:lpstr>
      <vt:lpstr>Theorem 2</vt:lpstr>
      <vt:lpstr>Theorem 2</vt:lpstr>
      <vt:lpstr>Discussion</vt:lpstr>
      <vt:lpstr>Discussion</vt:lpstr>
      <vt:lpstr>Discussion</vt:lpstr>
      <vt:lpstr>Thanks, Igor &amp; Rahul!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Graphics</dc:creator>
  <cp:lastModifiedBy>Eric</cp:lastModifiedBy>
  <cp:revision>3</cp:revision>
  <dcterms:created xsi:type="dcterms:W3CDTF">2002-11-18T20:05:49Z</dcterms:created>
  <dcterms:modified xsi:type="dcterms:W3CDTF">2021-01-14T15:14:18Z</dcterms:modified>
</cp:coreProperties>
</file>