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94" r:id="rId4"/>
    <p:sldId id="301" r:id="rId5"/>
    <p:sldId id="299" r:id="rId6"/>
    <p:sldId id="260" r:id="rId7"/>
    <p:sldId id="262" r:id="rId8"/>
    <p:sldId id="263" r:id="rId9"/>
    <p:sldId id="358" r:id="rId10"/>
    <p:sldId id="390" r:id="rId11"/>
    <p:sldId id="265" r:id="rId12"/>
    <p:sldId id="382" r:id="rId13"/>
    <p:sldId id="384" r:id="rId14"/>
    <p:sldId id="266" r:id="rId15"/>
    <p:sldId id="267" r:id="rId16"/>
    <p:sldId id="391" r:id="rId17"/>
    <p:sldId id="387" r:id="rId18"/>
    <p:sldId id="386" r:id="rId19"/>
    <p:sldId id="385" r:id="rId20"/>
    <p:sldId id="381" r:id="rId21"/>
    <p:sldId id="380" r:id="rId22"/>
    <p:sldId id="370" r:id="rId23"/>
    <p:sldId id="383" r:id="rId24"/>
    <p:sldId id="306" r:id="rId25"/>
    <p:sldId id="3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 snapToObjects="1">
      <p:cViewPr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1AC8B-53AC-44B1-90DF-D2B2BF808CC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53FD7CF-0155-4534-AD33-29C152BBD9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cap="none" dirty="0">
              <a:solidFill>
                <a:schemeClr val="accent4"/>
              </a:solidFill>
            </a:rPr>
            <a:t>Cryptography</a:t>
          </a:r>
        </a:p>
      </dgm:t>
    </dgm:pt>
    <dgm:pt modelId="{F9BD7E72-BCB6-4108-95E4-39102B0BFF4C}" type="parTrans" cxnId="{474E6A2B-E7D8-43E3-92D4-5BDDA24E1C88}">
      <dgm:prSet/>
      <dgm:spPr/>
      <dgm:t>
        <a:bodyPr/>
        <a:lstStyle/>
        <a:p>
          <a:endParaRPr lang="en-US"/>
        </a:p>
      </dgm:t>
    </dgm:pt>
    <dgm:pt modelId="{694DAC65-CAC2-4745-A1AD-212A03106460}" type="sibTrans" cxnId="{474E6A2B-E7D8-43E3-92D4-5BDDA24E1C88}">
      <dgm:prSet/>
      <dgm:spPr/>
      <dgm:t>
        <a:bodyPr/>
        <a:lstStyle/>
        <a:p>
          <a:endParaRPr lang="en-US"/>
        </a:p>
      </dgm:t>
    </dgm:pt>
    <dgm:pt modelId="{BBDD368E-FF88-4E49-B4B8-8CDEDFC9CD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cap="none" dirty="0">
              <a:solidFill>
                <a:schemeClr val="accent6"/>
              </a:solidFill>
            </a:rPr>
            <a:t>Learning</a:t>
          </a:r>
        </a:p>
      </dgm:t>
    </dgm:pt>
    <dgm:pt modelId="{2F04B18F-EC83-4F8F-A263-A368B60EA96C}" type="parTrans" cxnId="{1AE94CCE-F246-4A8A-9555-9D1EFB1A4220}">
      <dgm:prSet/>
      <dgm:spPr/>
      <dgm:t>
        <a:bodyPr/>
        <a:lstStyle/>
        <a:p>
          <a:endParaRPr lang="en-US"/>
        </a:p>
      </dgm:t>
    </dgm:pt>
    <dgm:pt modelId="{95CAD169-898C-4B1A-B462-D44DD104C005}" type="sibTrans" cxnId="{1AE94CCE-F246-4A8A-9555-9D1EFB1A4220}">
      <dgm:prSet/>
      <dgm:spPr/>
      <dgm:t>
        <a:bodyPr/>
        <a:lstStyle/>
        <a:p>
          <a:endParaRPr lang="en-US"/>
        </a:p>
      </dgm:t>
    </dgm:pt>
    <dgm:pt modelId="{CD6EBC94-B523-40C4-8016-3BFD97848C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cap="none">
              <a:solidFill>
                <a:srgbClr val="7030A0"/>
              </a:solidFill>
            </a:rPr>
            <a:t>Structural Complexity</a:t>
          </a:r>
        </a:p>
      </dgm:t>
    </dgm:pt>
    <dgm:pt modelId="{7BC5DA68-BE44-49D8-92F8-4690DA5DF3E0}" type="parTrans" cxnId="{675FC534-4E61-4CFE-908F-9475EED231C3}">
      <dgm:prSet/>
      <dgm:spPr/>
      <dgm:t>
        <a:bodyPr/>
        <a:lstStyle/>
        <a:p>
          <a:endParaRPr lang="en-US"/>
        </a:p>
      </dgm:t>
    </dgm:pt>
    <dgm:pt modelId="{5E043476-5AD4-4AE7-A3EB-D89921EACD51}" type="sibTrans" cxnId="{675FC534-4E61-4CFE-908F-9475EED231C3}">
      <dgm:prSet/>
      <dgm:spPr/>
      <dgm:t>
        <a:bodyPr/>
        <a:lstStyle/>
        <a:p>
          <a:endParaRPr lang="en-US"/>
        </a:p>
      </dgm:t>
    </dgm:pt>
    <dgm:pt modelId="{CCC55EF3-17D5-4826-86C9-FC9A858953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cap="none">
              <a:solidFill>
                <a:schemeClr val="accent2"/>
              </a:solidFill>
            </a:rPr>
            <a:t>Average Case Complexity</a:t>
          </a:r>
        </a:p>
      </dgm:t>
    </dgm:pt>
    <dgm:pt modelId="{99A2AD33-B0E2-49F8-B52A-2051DB732EDD}" type="parTrans" cxnId="{14054B00-9B23-4322-9CCB-CA30FBE785C6}">
      <dgm:prSet/>
      <dgm:spPr/>
      <dgm:t>
        <a:bodyPr/>
        <a:lstStyle/>
        <a:p>
          <a:endParaRPr lang="en-US"/>
        </a:p>
      </dgm:t>
    </dgm:pt>
    <dgm:pt modelId="{557E227A-BBB6-4539-A2CD-F96DB4E5187E}" type="sibTrans" cxnId="{14054B00-9B23-4322-9CCB-CA30FBE785C6}">
      <dgm:prSet/>
      <dgm:spPr/>
      <dgm:t>
        <a:bodyPr/>
        <a:lstStyle/>
        <a:p>
          <a:endParaRPr lang="en-US"/>
        </a:p>
      </dgm:t>
    </dgm:pt>
    <dgm:pt modelId="{848EFE7F-BA74-4867-8C49-AA0B9E1BE7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cap="none">
              <a:solidFill>
                <a:schemeClr val="accent5"/>
              </a:solidFill>
            </a:rPr>
            <a:t>Circuit Complexity</a:t>
          </a:r>
        </a:p>
      </dgm:t>
    </dgm:pt>
    <dgm:pt modelId="{8BF16F49-18FC-4A79-BAA3-83B10B2BE01E}" type="parTrans" cxnId="{C806B81C-249B-4621-A4BA-3D8E84CCE957}">
      <dgm:prSet/>
      <dgm:spPr/>
      <dgm:t>
        <a:bodyPr/>
        <a:lstStyle/>
        <a:p>
          <a:endParaRPr lang="en-US"/>
        </a:p>
      </dgm:t>
    </dgm:pt>
    <dgm:pt modelId="{7F6CE4B2-7AAA-4FF6-9C97-B7A40D7C9AAE}" type="sibTrans" cxnId="{C806B81C-249B-4621-A4BA-3D8E84CCE957}">
      <dgm:prSet/>
      <dgm:spPr/>
      <dgm:t>
        <a:bodyPr/>
        <a:lstStyle/>
        <a:p>
          <a:endParaRPr lang="en-US"/>
        </a:p>
      </dgm:t>
    </dgm:pt>
    <dgm:pt modelId="{136F2F7B-A857-49F8-B770-2C081DB19618}" type="pres">
      <dgm:prSet presAssocID="{9DA1AC8B-53AC-44B1-90DF-D2B2BF808CC5}" presName="root" presStyleCnt="0">
        <dgm:presLayoutVars>
          <dgm:dir/>
          <dgm:resizeHandles val="exact"/>
        </dgm:presLayoutVars>
      </dgm:prSet>
      <dgm:spPr/>
    </dgm:pt>
    <dgm:pt modelId="{78A4BA9C-2774-4664-9C40-8695E2C0BD50}" type="pres">
      <dgm:prSet presAssocID="{853FD7CF-0155-4534-AD33-29C152BBD9C3}" presName="compNode" presStyleCnt="0"/>
      <dgm:spPr/>
    </dgm:pt>
    <dgm:pt modelId="{B62A9964-92AC-40FA-8DF7-5C21AE10084D}" type="pres">
      <dgm:prSet presAssocID="{853FD7CF-0155-4534-AD33-29C152BBD9C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FAEC3717-ED52-4E3E-907D-F8A42DCAEDEB}" type="pres">
      <dgm:prSet presAssocID="{853FD7CF-0155-4534-AD33-29C152BBD9C3}" presName="spaceRect" presStyleCnt="0"/>
      <dgm:spPr/>
    </dgm:pt>
    <dgm:pt modelId="{A6D79977-9D89-45D9-A186-7D726601E3D1}" type="pres">
      <dgm:prSet presAssocID="{853FD7CF-0155-4534-AD33-29C152BBD9C3}" presName="textRect" presStyleLbl="revTx" presStyleIdx="0" presStyleCnt="5">
        <dgm:presLayoutVars>
          <dgm:chMax val="1"/>
          <dgm:chPref val="1"/>
        </dgm:presLayoutVars>
      </dgm:prSet>
      <dgm:spPr/>
    </dgm:pt>
    <dgm:pt modelId="{A327128B-A6EB-445A-8C97-8EF0ECD8DB17}" type="pres">
      <dgm:prSet presAssocID="{694DAC65-CAC2-4745-A1AD-212A03106460}" presName="sibTrans" presStyleCnt="0"/>
      <dgm:spPr/>
    </dgm:pt>
    <dgm:pt modelId="{9754A002-99EE-492F-98EE-80E1AB6C59D9}" type="pres">
      <dgm:prSet presAssocID="{BBDD368E-FF88-4E49-B4B8-8CDEDFC9CD2C}" presName="compNode" presStyleCnt="0"/>
      <dgm:spPr/>
    </dgm:pt>
    <dgm:pt modelId="{E24F3CD1-2AFD-464F-B330-D02388EEFF8B}" type="pres">
      <dgm:prSet presAssocID="{BBDD368E-FF88-4E49-B4B8-8CDEDFC9CD2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95B55A0-94E4-45FC-8C7D-DEAFE5C5D602}" type="pres">
      <dgm:prSet presAssocID="{BBDD368E-FF88-4E49-B4B8-8CDEDFC9CD2C}" presName="spaceRect" presStyleCnt="0"/>
      <dgm:spPr/>
    </dgm:pt>
    <dgm:pt modelId="{993F40F0-AA85-48F0-B5B2-F5668DD711A9}" type="pres">
      <dgm:prSet presAssocID="{BBDD368E-FF88-4E49-B4B8-8CDEDFC9CD2C}" presName="textRect" presStyleLbl="revTx" presStyleIdx="1" presStyleCnt="5">
        <dgm:presLayoutVars>
          <dgm:chMax val="1"/>
          <dgm:chPref val="1"/>
        </dgm:presLayoutVars>
      </dgm:prSet>
      <dgm:spPr/>
    </dgm:pt>
    <dgm:pt modelId="{994790A1-E965-4B0F-A875-0AD63D097E7C}" type="pres">
      <dgm:prSet presAssocID="{95CAD169-898C-4B1A-B462-D44DD104C005}" presName="sibTrans" presStyleCnt="0"/>
      <dgm:spPr/>
    </dgm:pt>
    <dgm:pt modelId="{22C29105-CB3B-4AAA-8234-FF78139947A7}" type="pres">
      <dgm:prSet presAssocID="{CD6EBC94-B523-40C4-8016-3BFD97848C33}" presName="compNode" presStyleCnt="0"/>
      <dgm:spPr/>
    </dgm:pt>
    <dgm:pt modelId="{1EDEA98A-C739-4658-A383-A04B3AFDE87F}" type="pres">
      <dgm:prSet presAssocID="{CD6EBC94-B523-40C4-8016-3BFD97848C3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B3FC2B85-E719-4F95-B38E-38FF83FC40AF}" type="pres">
      <dgm:prSet presAssocID="{CD6EBC94-B523-40C4-8016-3BFD97848C33}" presName="spaceRect" presStyleCnt="0"/>
      <dgm:spPr/>
    </dgm:pt>
    <dgm:pt modelId="{0B437097-7638-4F8A-918E-1BCD7B303CF6}" type="pres">
      <dgm:prSet presAssocID="{CD6EBC94-B523-40C4-8016-3BFD97848C33}" presName="textRect" presStyleLbl="revTx" presStyleIdx="2" presStyleCnt="5">
        <dgm:presLayoutVars>
          <dgm:chMax val="1"/>
          <dgm:chPref val="1"/>
        </dgm:presLayoutVars>
      </dgm:prSet>
      <dgm:spPr/>
    </dgm:pt>
    <dgm:pt modelId="{EBAB1DEF-F6BD-4752-A54D-CC9CEE4277D7}" type="pres">
      <dgm:prSet presAssocID="{5E043476-5AD4-4AE7-A3EB-D89921EACD51}" presName="sibTrans" presStyleCnt="0"/>
      <dgm:spPr/>
    </dgm:pt>
    <dgm:pt modelId="{0A955FF9-3964-4D4E-BA9D-84B2751BF04E}" type="pres">
      <dgm:prSet presAssocID="{CCC55EF3-17D5-4826-86C9-FC9A8589531A}" presName="compNode" presStyleCnt="0"/>
      <dgm:spPr/>
    </dgm:pt>
    <dgm:pt modelId="{5AD8A0A8-0330-4EAE-8977-E99CD7FAFFC6}" type="pres">
      <dgm:prSet presAssocID="{CCC55EF3-17D5-4826-86C9-FC9A8589531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rmal Distribution"/>
        </a:ext>
      </dgm:extLst>
    </dgm:pt>
    <dgm:pt modelId="{A5640285-082F-42BF-A9B1-57E247FDD13B}" type="pres">
      <dgm:prSet presAssocID="{CCC55EF3-17D5-4826-86C9-FC9A8589531A}" presName="spaceRect" presStyleCnt="0"/>
      <dgm:spPr/>
    </dgm:pt>
    <dgm:pt modelId="{0D00FCB3-902D-44A9-AC18-3CA0B1EA0183}" type="pres">
      <dgm:prSet presAssocID="{CCC55EF3-17D5-4826-86C9-FC9A8589531A}" presName="textRect" presStyleLbl="revTx" presStyleIdx="3" presStyleCnt="5">
        <dgm:presLayoutVars>
          <dgm:chMax val="1"/>
          <dgm:chPref val="1"/>
        </dgm:presLayoutVars>
      </dgm:prSet>
      <dgm:spPr/>
    </dgm:pt>
    <dgm:pt modelId="{68328BCE-120A-481F-9694-85E07B20FEB9}" type="pres">
      <dgm:prSet presAssocID="{557E227A-BBB6-4539-A2CD-F96DB4E5187E}" presName="sibTrans" presStyleCnt="0"/>
      <dgm:spPr/>
    </dgm:pt>
    <dgm:pt modelId="{9E65052F-5D10-442E-8509-A1A1A0F32FDB}" type="pres">
      <dgm:prSet presAssocID="{848EFE7F-BA74-4867-8C49-AA0B9E1BE755}" presName="compNode" presStyleCnt="0"/>
      <dgm:spPr/>
    </dgm:pt>
    <dgm:pt modelId="{EEA4E7AB-C811-4144-9355-3A09DB9210E8}" type="pres">
      <dgm:prSet presAssocID="{848EFE7F-BA74-4867-8C49-AA0B9E1BE75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B0E2AEF-3C37-489F-A941-61760D316592}" type="pres">
      <dgm:prSet presAssocID="{848EFE7F-BA74-4867-8C49-AA0B9E1BE755}" presName="spaceRect" presStyleCnt="0"/>
      <dgm:spPr/>
    </dgm:pt>
    <dgm:pt modelId="{83DA0680-5DAC-4080-8FAF-9B90B0A390A7}" type="pres">
      <dgm:prSet presAssocID="{848EFE7F-BA74-4867-8C49-AA0B9E1BE75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4054B00-9B23-4322-9CCB-CA30FBE785C6}" srcId="{9DA1AC8B-53AC-44B1-90DF-D2B2BF808CC5}" destId="{CCC55EF3-17D5-4826-86C9-FC9A8589531A}" srcOrd="3" destOrd="0" parTransId="{99A2AD33-B0E2-49F8-B52A-2051DB732EDD}" sibTransId="{557E227A-BBB6-4539-A2CD-F96DB4E5187E}"/>
    <dgm:cxn modelId="{06716F09-8BA6-4466-90B6-771B7A040734}" type="presOf" srcId="{CD6EBC94-B523-40C4-8016-3BFD97848C33}" destId="{0B437097-7638-4F8A-918E-1BCD7B303CF6}" srcOrd="0" destOrd="0" presId="urn:microsoft.com/office/officeart/2018/2/layout/IconLabelList"/>
    <dgm:cxn modelId="{C806B81C-249B-4621-A4BA-3D8E84CCE957}" srcId="{9DA1AC8B-53AC-44B1-90DF-D2B2BF808CC5}" destId="{848EFE7F-BA74-4867-8C49-AA0B9E1BE755}" srcOrd="4" destOrd="0" parTransId="{8BF16F49-18FC-4A79-BAA3-83B10B2BE01E}" sibTransId="{7F6CE4B2-7AAA-4FF6-9C97-B7A40D7C9AAE}"/>
    <dgm:cxn modelId="{474E6A2B-E7D8-43E3-92D4-5BDDA24E1C88}" srcId="{9DA1AC8B-53AC-44B1-90DF-D2B2BF808CC5}" destId="{853FD7CF-0155-4534-AD33-29C152BBD9C3}" srcOrd="0" destOrd="0" parTransId="{F9BD7E72-BCB6-4108-95E4-39102B0BFF4C}" sibTransId="{694DAC65-CAC2-4745-A1AD-212A03106460}"/>
    <dgm:cxn modelId="{675FC534-4E61-4CFE-908F-9475EED231C3}" srcId="{9DA1AC8B-53AC-44B1-90DF-D2B2BF808CC5}" destId="{CD6EBC94-B523-40C4-8016-3BFD97848C33}" srcOrd="2" destOrd="0" parTransId="{7BC5DA68-BE44-49D8-92F8-4690DA5DF3E0}" sibTransId="{5E043476-5AD4-4AE7-A3EB-D89921EACD51}"/>
    <dgm:cxn modelId="{126E6438-BAB2-49EA-B0C0-51FCE6952D19}" type="presOf" srcId="{853FD7CF-0155-4534-AD33-29C152BBD9C3}" destId="{A6D79977-9D89-45D9-A186-7D726601E3D1}" srcOrd="0" destOrd="0" presId="urn:microsoft.com/office/officeart/2018/2/layout/IconLabelList"/>
    <dgm:cxn modelId="{66169355-38CC-4632-8CC7-1DFDA2AE523A}" type="presOf" srcId="{BBDD368E-FF88-4E49-B4B8-8CDEDFC9CD2C}" destId="{993F40F0-AA85-48F0-B5B2-F5668DD711A9}" srcOrd="0" destOrd="0" presId="urn:microsoft.com/office/officeart/2018/2/layout/IconLabelList"/>
    <dgm:cxn modelId="{349E215F-70A2-4A42-9A34-8F2827EED01E}" type="presOf" srcId="{848EFE7F-BA74-4867-8C49-AA0B9E1BE755}" destId="{83DA0680-5DAC-4080-8FAF-9B90B0A390A7}" srcOrd="0" destOrd="0" presId="urn:microsoft.com/office/officeart/2018/2/layout/IconLabelList"/>
    <dgm:cxn modelId="{E0AFBB9B-CAB9-44D7-B6BD-61CAB6F4C6A5}" type="presOf" srcId="{9DA1AC8B-53AC-44B1-90DF-D2B2BF808CC5}" destId="{136F2F7B-A857-49F8-B770-2C081DB19618}" srcOrd="0" destOrd="0" presId="urn:microsoft.com/office/officeart/2018/2/layout/IconLabelList"/>
    <dgm:cxn modelId="{7283EBAB-6625-47D7-B353-31A434E0C8D0}" type="presOf" srcId="{CCC55EF3-17D5-4826-86C9-FC9A8589531A}" destId="{0D00FCB3-902D-44A9-AC18-3CA0B1EA0183}" srcOrd="0" destOrd="0" presId="urn:microsoft.com/office/officeart/2018/2/layout/IconLabelList"/>
    <dgm:cxn modelId="{1AE94CCE-F246-4A8A-9555-9D1EFB1A4220}" srcId="{9DA1AC8B-53AC-44B1-90DF-D2B2BF808CC5}" destId="{BBDD368E-FF88-4E49-B4B8-8CDEDFC9CD2C}" srcOrd="1" destOrd="0" parTransId="{2F04B18F-EC83-4F8F-A263-A368B60EA96C}" sibTransId="{95CAD169-898C-4B1A-B462-D44DD104C005}"/>
    <dgm:cxn modelId="{E07AC211-1CB6-49AC-8743-B73E8679C515}" type="presParOf" srcId="{136F2F7B-A857-49F8-B770-2C081DB19618}" destId="{78A4BA9C-2774-4664-9C40-8695E2C0BD50}" srcOrd="0" destOrd="0" presId="urn:microsoft.com/office/officeart/2018/2/layout/IconLabelList"/>
    <dgm:cxn modelId="{C8814CB2-53F4-4872-AE32-16C74D82F457}" type="presParOf" srcId="{78A4BA9C-2774-4664-9C40-8695E2C0BD50}" destId="{B62A9964-92AC-40FA-8DF7-5C21AE10084D}" srcOrd="0" destOrd="0" presId="urn:microsoft.com/office/officeart/2018/2/layout/IconLabelList"/>
    <dgm:cxn modelId="{25228F3F-D368-40BB-9A38-8D3F3AA0F451}" type="presParOf" srcId="{78A4BA9C-2774-4664-9C40-8695E2C0BD50}" destId="{FAEC3717-ED52-4E3E-907D-F8A42DCAEDEB}" srcOrd="1" destOrd="0" presId="urn:microsoft.com/office/officeart/2018/2/layout/IconLabelList"/>
    <dgm:cxn modelId="{5A0A5EED-C748-40FD-ABDD-BC2C7413C6B3}" type="presParOf" srcId="{78A4BA9C-2774-4664-9C40-8695E2C0BD50}" destId="{A6D79977-9D89-45D9-A186-7D726601E3D1}" srcOrd="2" destOrd="0" presId="urn:microsoft.com/office/officeart/2018/2/layout/IconLabelList"/>
    <dgm:cxn modelId="{BFBCE306-FF51-42A1-A117-0AA19C45EFCD}" type="presParOf" srcId="{136F2F7B-A857-49F8-B770-2C081DB19618}" destId="{A327128B-A6EB-445A-8C97-8EF0ECD8DB17}" srcOrd="1" destOrd="0" presId="urn:microsoft.com/office/officeart/2018/2/layout/IconLabelList"/>
    <dgm:cxn modelId="{81647FCD-54AF-4644-B3A5-08BCF2E9EA82}" type="presParOf" srcId="{136F2F7B-A857-49F8-B770-2C081DB19618}" destId="{9754A002-99EE-492F-98EE-80E1AB6C59D9}" srcOrd="2" destOrd="0" presId="urn:microsoft.com/office/officeart/2018/2/layout/IconLabelList"/>
    <dgm:cxn modelId="{39AFCDCA-915C-4C0C-BC61-D721F4119C19}" type="presParOf" srcId="{9754A002-99EE-492F-98EE-80E1AB6C59D9}" destId="{E24F3CD1-2AFD-464F-B330-D02388EEFF8B}" srcOrd="0" destOrd="0" presId="urn:microsoft.com/office/officeart/2018/2/layout/IconLabelList"/>
    <dgm:cxn modelId="{711B206C-1E6D-4F92-B20B-0EBCA1819349}" type="presParOf" srcId="{9754A002-99EE-492F-98EE-80E1AB6C59D9}" destId="{B95B55A0-94E4-45FC-8C7D-DEAFE5C5D602}" srcOrd="1" destOrd="0" presId="urn:microsoft.com/office/officeart/2018/2/layout/IconLabelList"/>
    <dgm:cxn modelId="{27F181FD-2DD0-4EE0-8B8F-4D134F07AF84}" type="presParOf" srcId="{9754A002-99EE-492F-98EE-80E1AB6C59D9}" destId="{993F40F0-AA85-48F0-B5B2-F5668DD711A9}" srcOrd="2" destOrd="0" presId="urn:microsoft.com/office/officeart/2018/2/layout/IconLabelList"/>
    <dgm:cxn modelId="{D77A60E6-C410-4A12-ABBB-1FF59BC43DC6}" type="presParOf" srcId="{136F2F7B-A857-49F8-B770-2C081DB19618}" destId="{994790A1-E965-4B0F-A875-0AD63D097E7C}" srcOrd="3" destOrd="0" presId="urn:microsoft.com/office/officeart/2018/2/layout/IconLabelList"/>
    <dgm:cxn modelId="{5359DEA8-2EE3-4994-A012-2716FAD4670E}" type="presParOf" srcId="{136F2F7B-A857-49F8-B770-2C081DB19618}" destId="{22C29105-CB3B-4AAA-8234-FF78139947A7}" srcOrd="4" destOrd="0" presId="urn:microsoft.com/office/officeart/2018/2/layout/IconLabelList"/>
    <dgm:cxn modelId="{85657B1E-32D4-4713-B607-6D3C7A459871}" type="presParOf" srcId="{22C29105-CB3B-4AAA-8234-FF78139947A7}" destId="{1EDEA98A-C739-4658-A383-A04B3AFDE87F}" srcOrd="0" destOrd="0" presId="urn:microsoft.com/office/officeart/2018/2/layout/IconLabelList"/>
    <dgm:cxn modelId="{2132BEA4-17A5-467B-B599-52A0E644C3A6}" type="presParOf" srcId="{22C29105-CB3B-4AAA-8234-FF78139947A7}" destId="{B3FC2B85-E719-4F95-B38E-38FF83FC40AF}" srcOrd="1" destOrd="0" presId="urn:microsoft.com/office/officeart/2018/2/layout/IconLabelList"/>
    <dgm:cxn modelId="{048F66FA-A058-4F30-B076-7895A8FD21E2}" type="presParOf" srcId="{22C29105-CB3B-4AAA-8234-FF78139947A7}" destId="{0B437097-7638-4F8A-918E-1BCD7B303CF6}" srcOrd="2" destOrd="0" presId="urn:microsoft.com/office/officeart/2018/2/layout/IconLabelList"/>
    <dgm:cxn modelId="{3EA1F64D-5D5D-4535-8925-843366E5166E}" type="presParOf" srcId="{136F2F7B-A857-49F8-B770-2C081DB19618}" destId="{EBAB1DEF-F6BD-4752-A54D-CC9CEE4277D7}" srcOrd="5" destOrd="0" presId="urn:microsoft.com/office/officeart/2018/2/layout/IconLabelList"/>
    <dgm:cxn modelId="{F7980A70-F18E-468A-8A13-CED969E7D294}" type="presParOf" srcId="{136F2F7B-A857-49F8-B770-2C081DB19618}" destId="{0A955FF9-3964-4D4E-BA9D-84B2751BF04E}" srcOrd="6" destOrd="0" presId="urn:microsoft.com/office/officeart/2018/2/layout/IconLabelList"/>
    <dgm:cxn modelId="{41070B7E-AD70-4C77-8307-41434EAF4B28}" type="presParOf" srcId="{0A955FF9-3964-4D4E-BA9D-84B2751BF04E}" destId="{5AD8A0A8-0330-4EAE-8977-E99CD7FAFFC6}" srcOrd="0" destOrd="0" presId="urn:microsoft.com/office/officeart/2018/2/layout/IconLabelList"/>
    <dgm:cxn modelId="{6591D5AA-BD9D-49CF-8A6D-187E98A2A8E9}" type="presParOf" srcId="{0A955FF9-3964-4D4E-BA9D-84B2751BF04E}" destId="{A5640285-082F-42BF-A9B1-57E247FDD13B}" srcOrd="1" destOrd="0" presId="urn:microsoft.com/office/officeart/2018/2/layout/IconLabelList"/>
    <dgm:cxn modelId="{25800BDB-995D-4662-A572-C2EAA5363EBC}" type="presParOf" srcId="{0A955FF9-3964-4D4E-BA9D-84B2751BF04E}" destId="{0D00FCB3-902D-44A9-AC18-3CA0B1EA0183}" srcOrd="2" destOrd="0" presId="urn:microsoft.com/office/officeart/2018/2/layout/IconLabelList"/>
    <dgm:cxn modelId="{F6D4581A-B228-4D2A-BA0B-2778731E578D}" type="presParOf" srcId="{136F2F7B-A857-49F8-B770-2C081DB19618}" destId="{68328BCE-120A-481F-9694-85E07B20FEB9}" srcOrd="7" destOrd="0" presId="urn:microsoft.com/office/officeart/2018/2/layout/IconLabelList"/>
    <dgm:cxn modelId="{A0C8C31B-F49E-4F81-BBA6-4F4743F74442}" type="presParOf" srcId="{136F2F7B-A857-49F8-B770-2C081DB19618}" destId="{9E65052F-5D10-442E-8509-A1A1A0F32FDB}" srcOrd="8" destOrd="0" presId="urn:microsoft.com/office/officeart/2018/2/layout/IconLabelList"/>
    <dgm:cxn modelId="{105D0335-B39F-4DEE-9B48-E3A11FF3EFCA}" type="presParOf" srcId="{9E65052F-5D10-442E-8509-A1A1A0F32FDB}" destId="{EEA4E7AB-C811-4144-9355-3A09DB9210E8}" srcOrd="0" destOrd="0" presId="urn:microsoft.com/office/officeart/2018/2/layout/IconLabelList"/>
    <dgm:cxn modelId="{6B6C4648-6658-4393-8696-C597C7316467}" type="presParOf" srcId="{9E65052F-5D10-442E-8509-A1A1A0F32FDB}" destId="{1B0E2AEF-3C37-489F-A941-61760D316592}" srcOrd="1" destOrd="0" presId="urn:microsoft.com/office/officeart/2018/2/layout/IconLabelList"/>
    <dgm:cxn modelId="{2527A77F-815C-4BEE-8879-16F5EF291E7F}" type="presParOf" srcId="{9E65052F-5D10-442E-8509-A1A1A0F32FDB}" destId="{83DA0680-5DAC-4080-8FAF-9B90B0A390A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A1AC8B-53AC-44B1-90DF-D2B2BF808CC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53FD7CF-0155-4534-AD33-29C152BBD9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cap="none" dirty="0"/>
            <a:t>Cryptography</a:t>
          </a:r>
        </a:p>
      </dgm:t>
    </dgm:pt>
    <dgm:pt modelId="{F9BD7E72-BCB6-4108-95E4-39102B0BFF4C}" type="parTrans" cxnId="{474E6A2B-E7D8-43E3-92D4-5BDDA24E1C88}">
      <dgm:prSet/>
      <dgm:spPr/>
      <dgm:t>
        <a:bodyPr/>
        <a:lstStyle/>
        <a:p>
          <a:endParaRPr lang="en-US"/>
        </a:p>
      </dgm:t>
    </dgm:pt>
    <dgm:pt modelId="{694DAC65-CAC2-4745-A1AD-212A03106460}" type="sibTrans" cxnId="{474E6A2B-E7D8-43E3-92D4-5BDDA24E1C88}">
      <dgm:prSet/>
      <dgm:spPr/>
      <dgm:t>
        <a:bodyPr/>
        <a:lstStyle/>
        <a:p>
          <a:endParaRPr lang="en-US"/>
        </a:p>
      </dgm:t>
    </dgm:pt>
    <dgm:pt modelId="{BBDD368E-FF88-4E49-B4B8-8CDEDFC9CD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cap="none" dirty="0"/>
            <a:t>Learning</a:t>
          </a:r>
        </a:p>
      </dgm:t>
    </dgm:pt>
    <dgm:pt modelId="{2F04B18F-EC83-4F8F-A263-A368B60EA96C}" type="parTrans" cxnId="{1AE94CCE-F246-4A8A-9555-9D1EFB1A4220}">
      <dgm:prSet/>
      <dgm:spPr/>
      <dgm:t>
        <a:bodyPr/>
        <a:lstStyle/>
        <a:p>
          <a:endParaRPr lang="en-US"/>
        </a:p>
      </dgm:t>
    </dgm:pt>
    <dgm:pt modelId="{95CAD169-898C-4B1A-B462-D44DD104C005}" type="sibTrans" cxnId="{1AE94CCE-F246-4A8A-9555-9D1EFB1A4220}">
      <dgm:prSet/>
      <dgm:spPr/>
      <dgm:t>
        <a:bodyPr/>
        <a:lstStyle/>
        <a:p>
          <a:endParaRPr lang="en-US"/>
        </a:p>
      </dgm:t>
    </dgm:pt>
    <dgm:pt modelId="{CD6EBC94-B523-40C4-8016-3BFD97848C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cap="none" dirty="0">
              <a:solidFill>
                <a:schemeClr val="tx1"/>
              </a:solidFill>
            </a:rPr>
            <a:t>Average Case Complexity</a:t>
          </a:r>
        </a:p>
      </dgm:t>
    </dgm:pt>
    <dgm:pt modelId="{7BC5DA68-BE44-49D8-92F8-4690DA5DF3E0}" type="parTrans" cxnId="{675FC534-4E61-4CFE-908F-9475EED231C3}">
      <dgm:prSet/>
      <dgm:spPr/>
      <dgm:t>
        <a:bodyPr/>
        <a:lstStyle/>
        <a:p>
          <a:endParaRPr lang="en-US"/>
        </a:p>
      </dgm:t>
    </dgm:pt>
    <dgm:pt modelId="{5E043476-5AD4-4AE7-A3EB-D89921EACD51}" type="sibTrans" cxnId="{675FC534-4E61-4CFE-908F-9475EED231C3}">
      <dgm:prSet/>
      <dgm:spPr/>
      <dgm:t>
        <a:bodyPr/>
        <a:lstStyle/>
        <a:p>
          <a:endParaRPr lang="en-US"/>
        </a:p>
      </dgm:t>
    </dgm:pt>
    <dgm:pt modelId="{CCC55EF3-17D5-4826-86C9-FC9A858953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cap="none" dirty="0">
              <a:solidFill>
                <a:schemeClr val="tx1"/>
              </a:solidFill>
            </a:rPr>
            <a:t>Structural Complexity</a:t>
          </a:r>
        </a:p>
      </dgm:t>
    </dgm:pt>
    <dgm:pt modelId="{99A2AD33-B0E2-49F8-B52A-2051DB732EDD}" type="parTrans" cxnId="{14054B00-9B23-4322-9CCB-CA30FBE785C6}">
      <dgm:prSet/>
      <dgm:spPr/>
      <dgm:t>
        <a:bodyPr/>
        <a:lstStyle/>
        <a:p>
          <a:endParaRPr lang="en-US"/>
        </a:p>
      </dgm:t>
    </dgm:pt>
    <dgm:pt modelId="{557E227A-BBB6-4539-A2CD-F96DB4E5187E}" type="sibTrans" cxnId="{14054B00-9B23-4322-9CCB-CA30FBE785C6}">
      <dgm:prSet/>
      <dgm:spPr/>
      <dgm:t>
        <a:bodyPr/>
        <a:lstStyle/>
        <a:p>
          <a:endParaRPr lang="en-US"/>
        </a:p>
      </dgm:t>
    </dgm:pt>
    <dgm:pt modelId="{848EFE7F-BA74-4867-8C49-AA0B9E1BE7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cap="none" dirty="0">
              <a:solidFill>
                <a:schemeClr val="tx1"/>
              </a:solidFill>
            </a:rPr>
            <a:t>Circuit Complexity</a:t>
          </a:r>
        </a:p>
      </dgm:t>
    </dgm:pt>
    <dgm:pt modelId="{8BF16F49-18FC-4A79-BAA3-83B10B2BE01E}" type="parTrans" cxnId="{C806B81C-249B-4621-A4BA-3D8E84CCE957}">
      <dgm:prSet/>
      <dgm:spPr/>
      <dgm:t>
        <a:bodyPr/>
        <a:lstStyle/>
        <a:p>
          <a:endParaRPr lang="en-US"/>
        </a:p>
      </dgm:t>
    </dgm:pt>
    <dgm:pt modelId="{7F6CE4B2-7AAA-4FF6-9C97-B7A40D7C9AAE}" type="sibTrans" cxnId="{C806B81C-249B-4621-A4BA-3D8E84CCE957}">
      <dgm:prSet/>
      <dgm:spPr/>
      <dgm:t>
        <a:bodyPr/>
        <a:lstStyle/>
        <a:p>
          <a:endParaRPr lang="en-US"/>
        </a:p>
      </dgm:t>
    </dgm:pt>
    <dgm:pt modelId="{136F2F7B-A857-49F8-B770-2C081DB19618}" type="pres">
      <dgm:prSet presAssocID="{9DA1AC8B-53AC-44B1-90DF-D2B2BF808CC5}" presName="root" presStyleCnt="0">
        <dgm:presLayoutVars>
          <dgm:dir/>
          <dgm:resizeHandles val="exact"/>
        </dgm:presLayoutVars>
      </dgm:prSet>
      <dgm:spPr/>
    </dgm:pt>
    <dgm:pt modelId="{78A4BA9C-2774-4664-9C40-8695E2C0BD50}" type="pres">
      <dgm:prSet presAssocID="{853FD7CF-0155-4534-AD33-29C152BBD9C3}" presName="compNode" presStyleCnt="0"/>
      <dgm:spPr/>
    </dgm:pt>
    <dgm:pt modelId="{B62A9964-92AC-40FA-8DF7-5C21AE10084D}" type="pres">
      <dgm:prSet presAssocID="{853FD7CF-0155-4534-AD33-29C152BBD9C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FAEC3717-ED52-4E3E-907D-F8A42DCAEDEB}" type="pres">
      <dgm:prSet presAssocID="{853FD7CF-0155-4534-AD33-29C152BBD9C3}" presName="spaceRect" presStyleCnt="0"/>
      <dgm:spPr/>
    </dgm:pt>
    <dgm:pt modelId="{A6D79977-9D89-45D9-A186-7D726601E3D1}" type="pres">
      <dgm:prSet presAssocID="{853FD7CF-0155-4534-AD33-29C152BBD9C3}" presName="textRect" presStyleLbl="revTx" presStyleIdx="0" presStyleCnt="5">
        <dgm:presLayoutVars>
          <dgm:chMax val="1"/>
          <dgm:chPref val="1"/>
        </dgm:presLayoutVars>
      </dgm:prSet>
      <dgm:spPr/>
    </dgm:pt>
    <dgm:pt modelId="{A327128B-A6EB-445A-8C97-8EF0ECD8DB17}" type="pres">
      <dgm:prSet presAssocID="{694DAC65-CAC2-4745-A1AD-212A03106460}" presName="sibTrans" presStyleCnt="0"/>
      <dgm:spPr/>
    </dgm:pt>
    <dgm:pt modelId="{9754A002-99EE-492F-98EE-80E1AB6C59D9}" type="pres">
      <dgm:prSet presAssocID="{BBDD368E-FF88-4E49-B4B8-8CDEDFC9CD2C}" presName="compNode" presStyleCnt="0"/>
      <dgm:spPr/>
    </dgm:pt>
    <dgm:pt modelId="{E24F3CD1-2AFD-464F-B330-D02388EEFF8B}" type="pres">
      <dgm:prSet presAssocID="{BBDD368E-FF88-4E49-B4B8-8CDEDFC9CD2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95B55A0-94E4-45FC-8C7D-DEAFE5C5D602}" type="pres">
      <dgm:prSet presAssocID="{BBDD368E-FF88-4E49-B4B8-8CDEDFC9CD2C}" presName="spaceRect" presStyleCnt="0"/>
      <dgm:spPr/>
    </dgm:pt>
    <dgm:pt modelId="{993F40F0-AA85-48F0-B5B2-F5668DD711A9}" type="pres">
      <dgm:prSet presAssocID="{BBDD368E-FF88-4E49-B4B8-8CDEDFC9CD2C}" presName="textRect" presStyleLbl="revTx" presStyleIdx="1" presStyleCnt="5">
        <dgm:presLayoutVars>
          <dgm:chMax val="1"/>
          <dgm:chPref val="1"/>
        </dgm:presLayoutVars>
      </dgm:prSet>
      <dgm:spPr/>
    </dgm:pt>
    <dgm:pt modelId="{994790A1-E965-4B0F-A875-0AD63D097E7C}" type="pres">
      <dgm:prSet presAssocID="{95CAD169-898C-4B1A-B462-D44DD104C005}" presName="sibTrans" presStyleCnt="0"/>
      <dgm:spPr/>
    </dgm:pt>
    <dgm:pt modelId="{22C29105-CB3B-4AAA-8234-FF78139947A7}" type="pres">
      <dgm:prSet presAssocID="{CD6EBC94-B523-40C4-8016-3BFD97848C33}" presName="compNode" presStyleCnt="0"/>
      <dgm:spPr/>
    </dgm:pt>
    <dgm:pt modelId="{1EDEA98A-C739-4658-A383-A04B3AFDE87F}" type="pres">
      <dgm:prSet presAssocID="{CD6EBC94-B523-40C4-8016-3BFD97848C33}" presName="iconRect" presStyleLbl="node1" presStyleIdx="2" presStyleCnt="5" custLinFactX="100000" custLinFactNeighborX="152442" custLinFactNeighborY="1111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B3FC2B85-E719-4F95-B38E-38FF83FC40AF}" type="pres">
      <dgm:prSet presAssocID="{CD6EBC94-B523-40C4-8016-3BFD97848C33}" presName="spaceRect" presStyleCnt="0"/>
      <dgm:spPr/>
    </dgm:pt>
    <dgm:pt modelId="{0B437097-7638-4F8A-918E-1BCD7B303CF6}" type="pres">
      <dgm:prSet presAssocID="{CD6EBC94-B523-40C4-8016-3BFD97848C33}" presName="textRect" presStyleLbl="revTx" presStyleIdx="2" presStyleCnt="5" custLinFactNeighborY="-1420">
        <dgm:presLayoutVars>
          <dgm:chMax val="1"/>
          <dgm:chPref val="1"/>
        </dgm:presLayoutVars>
      </dgm:prSet>
      <dgm:spPr/>
    </dgm:pt>
    <dgm:pt modelId="{EBAB1DEF-F6BD-4752-A54D-CC9CEE4277D7}" type="pres">
      <dgm:prSet presAssocID="{5E043476-5AD4-4AE7-A3EB-D89921EACD51}" presName="sibTrans" presStyleCnt="0"/>
      <dgm:spPr/>
    </dgm:pt>
    <dgm:pt modelId="{0A955FF9-3964-4D4E-BA9D-84B2751BF04E}" type="pres">
      <dgm:prSet presAssocID="{CCC55EF3-17D5-4826-86C9-FC9A8589531A}" presName="compNode" presStyleCnt="0"/>
      <dgm:spPr/>
    </dgm:pt>
    <dgm:pt modelId="{5AD8A0A8-0330-4EAE-8977-E99CD7FAFFC6}" type="pres">
      <dgm:prSet presAssocID="{CCC55EF3-17D5-4826-86C9-FC9A8589531A}" presName="iconRect" presStyleLbl="node1" presStyleIdx="3" presStyleCnt="5" custLinFactX="-100000" custLinFactNeighborX="-166520" custLinFactNeighborY="9853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rmal Distribution"/>
        </a:ext>
      </dgm:extLst>
    </dgm:pt>
    <dgm:pt modelId="{A5640285-082F-42BF-A9B1-57E247FDD13B}" type="pres">
      <dgm:prSet presAssocID="{CCC55EF3-17D5-4826-86C9-FC9A8589531A}" presName="spaceRect" presStyleCnt="0"/>
      <dgm:spPr/>
    </dgm:pt>
    <dgm:pt modelId="{0D00FCB3-902D-44A9-AC18-3CA0B1EA0183}" type="pres">
      <dgm:prSet presAssocID="{CCC55EF3-17D5-4826-86C9-FC9A8589531A}" presName="textRect" presStyleLbl="revTx" presStyleIdx="3" presStyleCnt="5">
        <dgm:presLayoutVars>
          <dgm:chMax val="1"/>
          <dgm:chPref val="1"/>
        </dgm:presLayoutVars>
      </dgm:prSet>
      <dgm:spPr/>
    </dgm:pt>
    <dgm:pt modelId="{68328BCE-120A-481F-9694-85E07B20FEB9}" type="pres">
      <dgm:prSet presAssocID="{557E227A-BBB6-4539-A2CD-F96DB4E5187E}" presName="sibTrans" presStyleCnt="0"/>
      <dgm:spPr/>
    </dgm:pt>
    <dgm:pt modelId="{9E65052F-5D10-442E-8509-A1A1A0F32FDB}" type="pres">
      <dgm:prSet presAssocID="{848EFE7F-BA74-4867-8C49-AA0B9E1BE755}" presName="compNode" presStyleCnt="0"/>
      <dgm:spPr/>
    </dgm:pt>
    <dgm:pt modelId="{EEA4E7AB-C811-4144-9355-3A09DB9210E8}" type="pres">
      <dgm:prSet presAssocID="{848EFE7F-BA74-4867-8C49-AA0B9E1BE75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1B0E2AEF-3C37-489F-A941-61760D316592}" type="pres">
      <dgm:prSet presAssocID="{848EFE7F-BA74-4867-8C49-AA0B9E1BE755}" presName="spaceRect" presStyleCnt="0"/>
      <dgm:spPr/>
    </dgm:pt>
    <dgm:pt modelId="{83DA0680-5DAC-4080-8FAF-9B90B0A390A7}" type="pres">
      <dgm:prSet presAssocID="{848EFE7F-BA74-4867-8C49-AA0B9E1BE75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4054B00-9B23-4322-9CCB-CA30FBE785C6}" srcId="{9DA1AC8B-53AC-44B1-90DF-D2B2BF808CC5}" destId="{CCC55EF3-17D5-4826-86C9-FC9A8589531A}" srcOrd="3" destOrd="0" parTransId="{99A2AD33-B0E2-49F8-B52A-2051DB732EDD}" sibTransId="{557E227A-BBB6-4539-A2CD-F96DB4E5187E}"/>
    <dgm:cxn modelId="{06716F09-8BA6-4466-90B6-771B7A040734}" type="presOf" srcId="{CD6EBC94-B523-40C4-8016-3BFD97848C33}" destId="{0B437097-7638-4F8A-918E-1BCD7B303CF6}" srcOrd="0" destOrd="0" presId="urn:microsoft.com/office/officeart/2018/2/layout/IconLabelList"/>
    <dgm:cxn modelId="{C806B81C-249B-4621-A4BA-3D8E84CCE957}" srcId="{9DA1AC8B-53AC-44B1-90DF-D2B2BF808CC5}" destId="{848EFE7F-BA74-4867-8C49-AA0B9E1BE755}" srcOrd="4" destOrd="0" parTransId="{8BF16F49-18FC-4A79-BAA3-83B10B2BE01E}" sibTransId="{7F6CE4B2-7AAA-4FF6-9C97-B7A40D7C9AAE}"/>
    <dgm:cxn modelId="{474E6A2B-E7D8-43E3-92D4-5BDDA24E1C88}" srcId="{9DA1AC8B-53AC-44B1-90DF-D2B2BF808CC5}" destId="{853FD7CF-0155-4534-AD33-29C152BBD9C3}" srcOrd="0" destOrd="0" parTransId="{F9BD7E72-BCB6-4108-95E4-39102B0BFF4C}" sibTransId="{694DAC65-CAC2-4745-A1AD-212A03106460}"/>
    <dgm:cxn modelId="{675FC534-4E61-4CFE-908F-9475EED231C3}" srcId="{9DA1AC8B-53AC-44B1-90DF-D2B2BF808CC5}" destId="{CD6EBC94-B523-40C4-8016-3BFD97848C33}" srcOrd="2" destOrd="0" parTransId="{7BC5DA68-BE44-49D8-92F8-4690DA5DF3E0}" sibTransId="{5E043476-5AD4-4AE7-A3EB-D89921EACD51}"/>
    <dgm:cxn modelId="{126E6438-BAB2-49EA-B0C0-51FCE6952D19}" type="presOf" srcId="{853FD7CF-0155-4534-AD33-29C152BBD9C3}" destId="{A6D79977-9D89-45D9-A186-7D726601E3D1}" srcOrd="0" destOrd="0" presId="urn:microsoft.com/office/officeart/2018/2/layout/IconLabelList"/>
    <dgm:cxn modelId="{66169355-38CC-4632-8CC7-1DFDA2AE523A}" type="presOf" srcId="{BBDD368E-FF88-4E49-B4B8-8CDEDFC9CD2C}" destId="{993F40F0-AA85-48F0-B5B2-F5668DD711A9}" srcOrd="0" destOrd="0" presId="urn:microsoft.com/office/officeart/2018/2/layout/IconLabelList"/>
    <dgm:cxn modelId="{349E215F-70A2-4A42-9A34-8F2827EED01E}" type="presOf" srcId="{848EFE7F-BA74-4867-8C49-AA0B9E1BE755}" destId="{83DA0680-5DAC-4080-8FAF-9B90B0A390A7}" srcOrd="0" destOrd="0" presId="urn:microsoft.com/office/officeart/2018/2/layout/IconLabelList"/>
    <dgm:cxn modelId="{E0AFBB9B-CAB9-44D7-B6BD-61CAB6F4C6A5}" type="presOf" srcId="{9DA1AC8B-53AC-44B1-90DF-D2B2BF808CC5}" destId="{136F2F7B-A857-49F8-B770-2C081DB19618}" srcOrd="0" destOrd="0" presId="urn:microsoft.com/office/officeart/2018/2/layout/IconLabelList"/>
    <dgm:cxn modelId="{7283EBAB-6625-47D7-B353-31A434E0C8D0}" type="presOf" srcId="{CCC55EF3-17D5-4826-86C9-FC9A8589531A}" destId="{0D00FCB3-902D-44A9-AC18-3CA0B1EA0183}" srcOrd="0" destOrd="0" presId="urn:microsoft.com/office/officeart/2018/2/layout/IconLabelList"/>
    <dgm:cxn modelId="{1AE94CCE-F246-4A8A-9555-9D1EFB1A4220}" srcId="{9DA1AC8B-53AC-44B1-90DF-D2B2BF808CC5}" destId="{BBDD368E-FF88-4E49-B4B8-8CDEDFC9CD2C}" srcOrd="1" destOrd="0" parTransId="{2F04B18F-EC83-4F8F-A263-A368B60EA96C}" sibTransId="{95CAD169-898C-4B1A-B462-D44DD104C005}"/>
    <dgm:cxn modelId="{E07AC211-1CB6-49AC-8743-B73E8679C515}" type="presParOf" srcId="{136F2F7B-A857-49F8-B770-2C081DB19618}" destId="{78A4BA9C-2774-4664-9C40-8695E2C0BD50}" srcOrd="0" destOrd="0" presId="urn:microsoft.com/office/officeart/2018/2/layout/IconLabelList"/>
    <dgm:cxn modelId="{C8814CB2-53F4-4872-AE32-16C74D82F457}" type="presParOf" srcId="{78A4BA9C-2774-4664-9C40-8695E2C0BD50}" destId="{B62A9964-92AC-40FA-8DF7-5C21AE10084D}" srcOrd="0" destOrd="0" presId="urn:microsoft.com/office/officeart/2018/2/layout/IconLabelList"/>
    <dgm:cxn modelId="{25228F3F-D368-40BB-9A38-8D3F3AA0F451}" type="presParOf" srcId="{78A4BA9C-2774-4664-9C40-8695E2C0BD50}" destId="{FAEC3717-ED52-4E3E-907D-F8A42DCAEDEB}" srcOrd="1" destOrd="0" presId="urn:microsoft.com/office/officeart/2018/2/layout/IconLabelList"/>
    <dgm:cxn modelId="{5A0A5EED-C748-40FD-ABDD-BC2C7413C6B3}" type="presParOf" srcId="{78A4BA9C-2774-4664-9C40-8695E2C0BD50}" destId="{A6D79977-9D89-45D9-A186-7D726601E3D1}" srcOrd="2" destOrd="0" presId="urn:microsoft.com/office/officeart/2018/2/layout/IconLabelList"/>
    <dgm:cxn modelId="{BFBCE306-FF51-42A1-A117-0AA19C45EFCD}" type="presParOf" srcId="{136F2F7B-A857-49F8-B770-2C081DB19618}" destId="{A327128B-A6EB-445A-8C97-8EF0ECD8DB17}" srcOrd="1" destOrd="0" presId="urn:microsoft.com/office/officeart/2018/2/layout/IconLabelList"/>
    <dgm:cxn modelId="{81647FCD-54AF-4644-B3A5-08BCF2E9EA82}" type="presParOf" srcId="{136F2F7B-A857-49F8-B770-2C081DB19618}" destId="{9754A002-99EE-492F-98EE-80E1AB6C59D9}" srcOrd="2" destOrd="0" presId="urn:microsoft.com/office/officeart/2018/2/layout/IconLabelList"/>
    <dgm:cxn modelId="{39AFCDCA-915C-4C0C-BC61-D721F4119C19}" type="presParOf" srcId="{9754A002-99EE-492F-98EE-80E1AB6C59D9}" destId="{E24F3CD1-2AFD-464F-B330-D02388EEFF8B}" srcOrd="0" destOrd="0" presId="urn:microsoft.com/office/officeart/2018/2/layout/IconLabelList"/>
    <dgm:cxn modelId="{711B206C-1E6D-4F92-B20B-0EBCA1819349}" type="presParOf" srcId="{9754A002-99EE-492F-98EE-80E1AB6C59D9}" destId="{B95B55A0-94E4-45FC-8C7D-DEAFE5C5D602}" srcOrd="1" destOrd="0" presId="urn:microsoft.com/office/officeart/2018/2/layout/IconLabelList"/>
    <dgm:cxn modelId="{27F181FD-2DD0-4EE0-8B8F-4D134F07AF84}" type="presParOf" srcId="{9754A002-99EE-492F-98EE-80E1AB6C59D9}" destId="{993F40F0-AA85-48F0-B5B2-F5668DD711A9}" srcOrd="2" destOrd="0" presId="urn:microsoft.com/office/officeart/2018/2/layout/IconLabelList"/>
    <dgm:cxn modelId="{D77A60E6-C410-4A12-ABBB-1FF59BC43DC6}" type="presParOf" srcId="{136F2F7B-A857-49F8-B770-2C081DB19618}" destId="{994790A1-E965-4B0F-A875-0AD63D097E7C}" srcOrd="3" destOrd="0" presId="urn:microsoft.com/office/officeart/2018/2/layout/IconLabelList"/>
    <dgm:cxn modelId="{5359DEA8-2EE3-4994-A012-2716FAD4670E}" type="presParOf" srcId="{136F2F7B-A857-49F8-B770-2C081DB19618}" destId="{22C29105-CB3B-4AAA-8234-FF78139947A7}" srcOrd="4" destOrd="0" presId="urn:microsoft.com/office/officeart/2018/2/layout/IconLabelList"/>
    <dgm:cxn modelId="{85657B1E-32D4-4713-B607-6D3C7A459871}" type="presParOf" srcId="{22C29105-CB3B-4AAA-8234-FF78139947A7}" destId="{1EDEA98A-C739-4658-A383-A04B3AFDE87F}" srcOrd="0" destOrd="0" presId="urn:microsoft.com/office/officeart/2018/2/layout/IconLabelList"/>
    <dgm:cxn modelId="{2132BEA4-17A5-467B-B599-52A0E644C3A6}" type="presParOf" srcId="{22C29105-CB3B-4AAA-8234-FF78139947A7}" destId="{B3FC2B85-E719-4F95-B38E-38FF83FC40AF}" srcOrd="1" destOrd="0" presId="urn:microsoft.com/office/officeart/2018/2/layout/IconLabelList"/>
    <dgm:cxn modelId="{048F66FA-A058-4F30-B076-7895A8FD21E2}" type="presParOf" srcId="{22C29105-CB3B-4AAA-8234-FF78139947A7}" destId="{0B437097-7638-4F8A-918E-1BCD7B303CF6}" srcOrd="2" destOrd="0" presId="urn:microsoft.com/office/officeart/2018/2/layout/IconLabelList"/>
    <dgm:cxn modelId="{3EA1F64D-5D5D-4535-8925-843366E5166E}" type="presParOf" srcId="{136F2F7B-A857-49F8-B770-2C081DB19618}" destId="{EBAB1DEF-F6BD-4752-A54D-CC9CEE4277D7}" srcOrd="5" destOrd="0" presId="urn:microsoft.com/office/officeart/2018/2/layout/IconLabelList"/>
    <dgm:cxn modelId="{F7980A70-F18E-468A-8A13-CED969E7D294}" type="presParOf" srcId="{136F2F7B-A857-49F8-B770-2C081DB19618}" destId="{0A955FF9-3964-4D4E-BA9D-84B2751BF04E}" srcOrd="6" destOrd="0" presId="urn:microsoft.com/office/officeart/2018/2/layout/IconLabelList"/>
    <dgm:cxn modelId="{41070B7E-AD70-4C77-8307-41434EAF4B28}" type="presParOf" srcId="{0A955FF9-3964-4D4E-BA9D-84B2751BF04E}" destId="{5AD8A0A8-0330-4EAE-8977-E99CD7FAFFC6}" srcOrd="0" destOrd="0" presId="urn:microsoft.com/office/officeart/2018/2/layout/IconLabelList"/>
    <dgm:cxn modelId="{6591D5AA-BD9D-49CF-8A6D-187E98A2A8E9}" type="presParOf" srcId="{0A955FF9-3964-4D4E-BA9D-84B2751BF04E}" destId="{A5640285-082F-42BF-A9B1-57E247FDD13B}" srcOrd="1" destOrd="0" presId="urn:microsoft.com/office/officeart/2018/2/layout/IconLabelList"/>
    <dgm:cxn modelId="{25800BDB-995D-4662-A572-C2EAA5363EBC}" type="presParOf" srcId="{0A955FF9-3964-4D4E-BA9D-84B2751BF04E}" destId="{0D00FCB3-902D-44A9-AC18-3CA0B1EA0183}" srcOrd="2" destOrd="0" presId="urn:microsoft.com/office/officeart/2018/2/layout/IconLabelList"/>
    <dgm:cxn modelId="{F6D4581A-B228-4D2A-BA0B-2778731E578D}" type="presParOf" srcId="{136F2F7B-A857-49F8-B770-2C081DB19618}" destId="{68328BCE-120A-481F-9694-85E07B20FEB9}" srcOrd="7" destOrd="0" presId="urn:microsoft.com/office/officeart/2018/2/layout/IconLabelList"/>
    <dgm:cxn modelId="{A0C8C31B-F49E-4F81-BBA6-4F4743F74442}" type="presParOf" srcId="{136F2F7B-A857-49F8-B770-2C081DB19618}" destId="{9E65052F-5D10-442E-8509-A1A1A0F32FDB}" srcOrd="8" destOrd="0" presId="urn:microsoft.com/office/officeart/2018/2/layout/IconLabelList"/>
    <dgm:cxn modelId="{105D0335-B39F-4DEE-9B48-E3A11FF3EFCA}" type="presParOf" srcId="{9E65052F-5D10-442E-8509-A1A1A0F32FDB}" destId="{EEA4E7AB-C811-4144-9355-3A09DB9210E8}" srcOrd="0" destOrd="0" presId="urn:microsoft.com/office/officeart/2018/2/layout/IconLabelList"/>
    <dgm:cxn modelId="{6B6C4648-6658-4393-8696-C597C7316467}" type="presParOf" srcId="{9E65052F-5D10-442E-8509-A1A1A0F32FDB}" destId="{1B0E2AEF-3C37-489F-A941-61760D316592}" srcOrd="1" destOrd="0" presId="urn:microsoft.com/office/officeart/2018/2/layout/IconLabelList"/>
    <dgm:cxn modelId="{2527A77F-815C-4BEE-8879-16F5EF291E7F}" type="presParOf" srcId="{9E65052F-5D10-442E-8509-A1A1A0F32FDB}" destId="{83DA0680-5DAC-4080-8FAF-9B90B0A390A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A9964-92AC-40FA-8DF7-5C21AE10084D}">
      <dsp:nvSpPr>
        <dsp:cNvPr id="0" name=""/>
        <dsp:cNvSpPr/>
      </dsp:nvSpPr>
      <dsp:spPr>
        <a:xfrm>
          <a:off x="262597" y="398316"/>
          <a:ext cx="427148" cy="4271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79977-9D89-45D9-A186-7D726601E3D1}">
      <dsp:nvSpPr>
        <dsp:cNvPr id="0" name=""/>
        <dsp:cNvSpPr/>
      </dsp:nvSpPr>
      <dsp:spPr>
        <a:xfrm>
          <a:off x="1562" y="967862"/>
          <a:ext cx="949218" cy="37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cap="none" dirty="0">
              <a:solidFill>
                <a:schemeClr val="accent4"/>
              </a:solidFill>
            </a:rPr>
            <a:t>Cryptography</a:t>
          </a:r>
        </a:p>
      </dsp:txBody>
      <dsp:txXfrm>
        <a:off x="1562" y="967862"/>
        <a:ext cx="949218" cy="379687"/>
      </dsp:txXfrm>
    </dsp:sp>
    <dsp:sp modelId="{E24F3CD1-2AFD-464F-B330-D02388EEFF8B}">
      <dsp:nvSpPr>
        <dsp:cNvPr id="0" name=""/>
        <dsp:cNvSpPr/>
      </dsp:nvSpPr>
      <dsp:spPr>
        <a:xfrm>
          <a:off x="1377929" y="398316"/>
          <a:ext cx="427148" cy="4271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F40F0-AA85-48F0-B5B2-F5668DD711A9}">
      <dsp:nvSpPr>
        <dsp:cNvPr id="0" name=""/>
        <dsp:cNvSpPr/>
      </dsp:nvSpPr>
      <dsp:spPr>
        <a:xfrm>
          <a:off x="1116894" y="967862"/>
          <a:ext cx="949218" cy="37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none" dirty="0">
              <a:solidFill>
                <a:schemeClr val="accent6"/>
              </a:solidFill>
            </a:rPr>
            <a:t>Learning</a:t>
          </a:r>
        </a:p>
      </dsp:txBody>
      <dsp:txXfrm>
        <a:off x="1116894" y="967862"/>
        <a:ext cx="949218" cy="379687"/>
      </dsp:txXfrm>
    </dsp:sp>
    <dsp:sp modelId="{1EDEA98A-C739-4658-A383-A04B3AFDE87F}">
      <dsp:nvSpPr>
        <dsp:cNvPr id="0" name=""/>
        <dsp:cNvSpPr/>
      </dsp:nvSpPr>
      <dsp:spPr>
        <a:xfrm>
          <a:off x="2493261" y="398316"/>
          <a:ext cx="427148" cy="4271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37097-7638-4F8A-918E-1BCD7B303CF6}">
      <dsp:nvSpPr>
        <dsp:cNvPr id="0" name=""/>
        <dsp:cNvSpPr/>
      </dsp:nvSpPr>
      <dsp:spPr>
        <a:xfrm>
          <a:off x="2232226" y="967862"/>
          <a:ext cx="949218" cy="37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none">
              <a:solidFill>
                <a:srgbClr val="7030A0"/>
              </a:solidFill>
            </a:rPr>
            <a:t>Structural Complexity</a:t>
          </a:r>
        </a:p>
      </dsp:txBody>
      <dsp:txXfrm>
        <a:off x="2232226" y="967862"/>
        <a:ext cx="949218" cy="379687"/>
      </dsp:txXfrm>
    </dsp:sp>
    <dsp:sp modelId="{5AD8A0A8-0330-4EAE-8977-E99CD7FAFFC6}">
      <dsp:nvSpPr>
        <dsp:cNvPr id="0" name=""/>
        <dsp:cNvSpPr/>
      </dsp:nvSpPr>
      <dsp:spPr>
        <a:xfrm>
          <a:off x="3608593" y="398316"/>
          <a:ext cx="427148" cy="4271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0FCB3-902D-44A9-AC18-3CA0B1EA0183}">
      <dsp:nvSpPr>
        <dsp:cNvPr id="0" name=""/>
        <dsp:cNvSpPr/>
      </dsp:nvSpPr>
      <dsp:spPr>
        <a:xfrm>
          <a:off x="3347558" y="967862"/>
          <a:ext cx="949218" cy="37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none">
              <a:solidFill>
                <a:schemeClr val="accent2"/>
              </a:solidFill>
            </a:rPr>
            <a:t>Average Case Complexity</a:t>
          </a:r>
        </a:p>
      </dsp:txBody>
      <dsp:txXfrm>
        <a:off x="3347558" y="967862"/>
        <a:ext cx="949218" cy="379687"/>
      </dsp:txXfrm>
    </dsp:sp>
    <dsp:sp modelId="{EEA4E7AB-C811-4144-9355-3A09DB9210E8}">
      <dsp:nvSpPr>
        <dsp:cNvPr id="0" name=""/>
        <dsp:cNvSpPr/>
      </dsp:nvSpPr>
      <dsp:spPr>
        <a:xfrm>
          <a:off x="4723925" y="398316"/>
          <a:ext cx="427148" cy="4271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A0680-5DAC-4080-8FAF-9B90B0A390A7}">
      <dsp:nvSpPr>
        <dsp:cNvPr id="0" name=""/>
        <dsp:cNvSpPr/>
      </dsp:nvSpPr>
      <dsp:spPr>
        <a:xfrm>
          <a:off x="4462890" y="967862"/>
          <a:ext cx="949218" cy="37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none">
              <a:solidFill>
                <a:schemeClr val="accent5"/>
              </a:solidFill>
            </a:rPr>
            <a:t>Circuit Complexity</a:t>
          </a:r>
        </a:p>
      </dsp:txBody>
      <dsp:txXfrm>
        <a:off x="4462890" y="967862"/>
        <a:ext cx="949218" cy="379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A9964-92AC-40FA-8DF7-5C21AE10084D}">
      <dsp:nvSpPr>
        <dsp:cNvPr id="0" name=""/>
        <dsp:cNvSpPr/>
      </dsp:nvSpPr>
      <dsp:spPr>
        <a:xfrm>
          <a:off x="270039" y="202480"/>
          <a:ext cx="436640" cy="4366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79977-9D89-45D9-A186-7D726601E3D1}">
      <dsp:nvSpPr>
        <dsp:cNvPr id="0" name=""/>
        <dsp:cNvSpPr/>
      </dsp:nvSpPr>
      <dsp:spPr>
        <a:xfrm>
          <a:off x="3203" y="784741"/>
          <a:ext cx="970312" cy="38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none" dirty="0"/>
            <a:t>Cryptography</a:t>
          </a:r>
        </a:p>
      </dsp:txBody>
      <dsp:txXfrm>
        <a:off x="3203" y="784741"/>
        <a:ext cx="970312" cy="388125"/>
      </dsp:txXfrm>
    </dsp:sp>
    <dsp:sp modelId="{E24F3CD1-2AFD-464F-B330-D02388EEFF8B}">
      <dsp:nvSpPr>
        <dsp:cNvPr id="0" name=""/>
        <dsp:cNvSpPr/>
      </dsp:nvSpPr>
      <dsp:spPr>
        <a:xfrm>
          <a:off x="1410157" y="202480"/>
          <a:ext cx="436640" cy="4366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F40F0-AA85-48F0-B5B2-F5668DD711A9}">
      <dsp:nvSpPr>
        <dsp:cNvPr id="0" name=""/>
        <dsp:cNvSpPr/>
      </dsp:nvSpPr>
      <dsp:spPr>
        <a:xfrm>
          <a:off x="1143321" y="784741"/>
          <a:ext cx="970312" cy="38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cap="none" dirty="0"/>
            <a:t>Learning</a:t>
          </a:r>
        </a:p>
      </dsp:txBody>
      <dsp:txXfrm>
        <a:off x="1143321" y="784741"/>
        <a:ext cx="970312" cy="388125"/>
      </dsp:txXfrm>
    </dsp:sp>
    <dsp:sp modelId="{1EDEA98A-C739-4658-A383-A04B3AFDE87F}">
      <dsp:nvSpPr>
        <dsp:cNvPr id="0" name=""/>
        <dsp:cNvSpPr/>
      </dsp:nvSpPr>
      <dsp:spPr>
        <a:xfrm>
          <a:off x="3652538" y="251013"/>
          <a:ext cx="436640" cy="4366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37097-7638-4F8A-918E-1BCD7B303CF6}">
      <dsp:nvSpPr>
        <dsp:cNvPr id="0" name=""/>
        <dsp:cNvSpPr/>
      </dsp:nvSpPr>
      <dsp:spPr>
        <a:xfrm>
          <a:off x="2283438" y="779230"/>
          <a:ext cx="970312" cy="38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none" dirty="0">
              <a:solidFill>
                <a:schemeClr val="tx1"/>
              </a:solidFill>
            </a:rPr>
            <a:t>Average Case Complexity</a:t>
          </a:r>
        </a:p>
      </dsp:txBody>
      <dsp:txXfrm>
        <a:off x="2283438" y="779230"/>
        <a:ext cx="970312" cy="388125"/>
      </dsp:txXfrm>
    </dsp:sp>
    <dsp:sp modelId="{5AD8A0A8-0330-4EAE-8977-E99CD7FAFFC6}">
      <dsp:nvSpPr>
        <dsp:cNvPr id="0" name=""/>
        <dsp:cNvSpPr/>
      </dsp:nvSpPr>
      <dsp:spPr>
        <a:xfrm>
          <a:off x="2526656" y="245502"/>
          <a:ext cx="436640" cy="4366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0FCB3-902D-44A9-AC18-3CA0B1EA0183}">
      <dsp:nvSpPr>
        <dsp:cNvPr id="0" name=""/>
        <dsp:cNvSpPr/>
      </dsp:nvSpPr>
      <dsp:spPr>
        <a:xfrm>
          <a:off x="3423555" y="784741"/>
          <a:ext cx="970312" cy="38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none" dirty="0">
              <a:solidFill>
                <a:schemeClr val="tx1"/>
              </a:solidFill>
            </a:rPr>
            <a:t>Structural Complexity</a:t>
          </a:r>
        </a:p>
      </dsp:txBody>
      <dsp:txXfrm>
        <a:off x="3423555" y="784741"/>
        <a:ext cx="970312" cy="388125"/>
      </dsp:txXfrm>
    </dsp:sp>
    <dsp:sp modelId="{EEA4E7AB-C811-4144-9355-3A09DB9210E8}">
      <dsp:nvSpPr>
        <dsp:cNvPr id="0" name=""/>
        <dsp:cNvSpPr/>
      </dsp:nvSpPr>
      <dsp:spPr>
        <a:xfrm>
          <a:off x="4830508" y="202480"/>
          <a:ext cx="436640" cy="43664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A0680-5DAC-4080-8FAF-9B90B0A390A7}">
      <dsp:nvSpPr>
        <dsp:cNvPr id="0" name=""/>
        <dsp:cNvSpPr/>
      </dsp:nvSpPr>
      <dsp:spPr>
        <a:xfrm>
          <a:off x="4563672" y="784741"/>
          <a:ext cx="970312" cy="388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cap="none" dirty="0">
              <a:solidFill>
                <a:schemeClr val="tx1"/>
              </a:solidFill>
            </a:rPr>
            <a:t>Circuit Complexity</a:t>
          </a:r>
        </a:p>
      </dsp:txBody>
      <dsp:txXfrm>
        <a:off x="4563672" y="784741"/>
        <a:ext cx="970312" cy="388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F4EF1-5A49-A04A-BDB5-B09C590E51A0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D6686-2F50-BF4A-AFFB-B39F0B2BD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FA701B9B-39DD-4A6E-A7CB-D09735528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crypto theorem</a:t>
            </a:r>
          </a:p>
        </p:txBody>
      </p:sp>
    </p:spTree>
    <p:extLst>
      <p:ext uri="{BB962C8B-B14F-4D97-AF65-F5344CB8AC3E}">
        <p14:creationId xmlns:p14="http://schemas.microsoft.com/office/powerpoint/2010/main" val="205092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1F3DDDFA-FAE6-42A2-A444-97160863E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48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CF9CD75-F0B6-1547-86DB-4ADE19C2E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71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CF9CD75-F0B6-1547-86DB-4ADE19C2E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92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9A54-7AF7-5F41-82C4-A6CEC4064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6856A-8572-4B42-AA46-93C6DD3D4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07BE2-0308-FD4C-A2CE-8224E1702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47BE-741B-1743-9751-82B2DFAFD3B0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60561-4497-5A4B-BC6B-03594C37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D6C7A-006C-9D47-B687-6500F291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D16-3369-0846-AEDE-BF2648CB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6567-D557-9541-9530-C9852C05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BF0BE-866B-804A-9179-A8040397D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D9FC9-9B41-8740-9E31-028B30D4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47BE-741B-1743-9751-82B2DFAFD3B0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4B4CF-8965-D942-ACE2-25B47F33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7DCC5-F455-9F4C-81D8-68C6F75A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D16-3369-0846-AEDE-BF2648CB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7B6D1-BC86-4C46-A57B-CC9F4FCB5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D4122-F327-A04A-B73B-079FD6BF1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2290E-C81A-264A-B8FC-FBC9A031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47BE-741B-1743-9751-82B2DFAFD3B0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C4249-4C12-EB49-B0A5-38634C54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A4CC6-E745-4047-A842-040F8CBC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D16-3369-0846-AEDE-BF2648CB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5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BF55-5BC4-D441-9A5D-F02A20E3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7B82D-91B1-824B-B54C-579FA1A6B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E9D0B-253A-1640-B8AC-D1568D3F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47BE-741B-1743-9751-82B2DFAFD3B0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58777-56D2-A64C-AEE9-D638FC52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18144-2152-C94E-A413-53975448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D16-3369-0846-AEDE-BF2648CB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8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47A8E-882A-CB4F-A271-63FE0308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C678A-16FF-C447-B0A4-05607E429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5CE9C-A04B-774F-A5B6-DAD74282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47BE-741B-1743-9751-82B2DFAFD3B0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13F8C-90CB-EB44-BE30-501CB68C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86BF9-2284-3D43-987B-FA7E9F91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D16-3369-0846-AEDE-BF2648CB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0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052D-6120-0347-BF11-D2F0E1F2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16FE9-7E24-454C-A5BE-EFC886E50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6227D-A221-374B-A1C6-4690886A8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7164D-37F8-A948-9076-3BACE05F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47BE-741B-1743-9751-82B2DFAFD3B0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AC76F-F738-3840-8CC3-E0EA9042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8302B-2CD9-D341-81ED-1030F801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D16-3369-0846-AEDE-BF2648CB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7E3CF-6218-6142-8AA4-B7175BFCC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B98C1-27CA-D742-8B8C-E246C9FF8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18426-AF9C-1F49-8495-A98C5F5B7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AB579-D8AC-4B46-9B96-EADC87919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65A66C-63A5-CB42-B0C3-DFE83970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A122C-B89E-E14F-9777-8B4D3D98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47BE-741B-1743-9751-82B2DFAFD3B0}" type="datetimeFigureOut">
              <a:rPr lang="en-US" smtClean="0"/>
              <a:t>10/5/21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15B20-105F-384F-9D99-889933AC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751F6-790D-6142-9E43-E3DADA63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D16-3369-0846-AEDE-BF2648CB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75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FA00-86E8-3046-A711-4241E426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69FA3-15C3-9842-891D-6BED39BB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47BE-741B-1743-9751-82B2DFAFD3B0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98476-00C7-164F-8947-473E4582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E2DD3-835E-6048-A92D-331B88E3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D16-3369-0846-AEDE-BF2648CB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B303FC-2C3E-3348-A5DA-ED415E090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47BE-741B-1743-9751-82B2DFAFD3B0}" type="datetimeFigureOut">
              <a:rPr lang="en-US" smtClean="0"/>
              <a:t>10/5/21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C9C91-E740-B540-8917-C82B12D9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9A333-B596-D04A-957B-F37360D2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D16-3369-0846-AEDE-BF2648CB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A1137-8FC5-5C42-BC0F-0F4A668F2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53A7D-6D9D-A045-AB5C-B2767FA25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60775-FE0D-8549-8F04-47BE03B8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5E2A9-9783-1245-8C23-21D6FD79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47BE-741B-1743-9751-82B2DFAFD3B0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32059-974B-B445-9777-EE1D23FE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0E526-08F9-2C4E-9268-A4434395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D16-3369-0846-AEDE-BF2648CB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78F2-5273-CC4E-98CA-3E11A378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9CBE8-B541-5345-96AD-45A5E3A4B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D7FDD-6F21-654C-B367-FDA933753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FE4E0-FED5-6349-99ED-5FACA2C0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47BE-741B-1743-9751-82B2DFAFD3B0}" type="datetimeFigureOut">
              <a:rPr lang="en-US" smtClean="0"/>
              <a:t>10/5/21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ABB87-60D2-1A4D-9E4A-B5F4D7DB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2DD7F-1840-B442-9418-1472256E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DD16-3369-0846-AEDE-BF2648CB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CEB11B-E85D-6343-A440-75C55CAD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345D0-EA78-B540-BD5C-2D20EF3C2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7F90A-11AA-C841-8D52-4E93E231E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47BE-741B-1743-9751-82B2DFAFD3B0}" type="datetimeFigureOut">
              <a:rPr lang="en-US" smtClean="0"/>
              <a:t>10/5/21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40E17-E9B5-DA41-9E2B-A4B1C1958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591A6-1F6D-7146-ADE0-1025DF300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DD16-3369-0846-AEDE-BF2648CBB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0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7.sv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106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10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111.png"/><Relationship Id="rId10" Type="http://schemas.openxmlformats.org/officeDocument/2006/relationships/image" Target="../media/image113.png"/><Relationship Id="rId4" Type="http://schemas.openxmlformats.org/officeDocument/2006/relationships/image" Target="../media/image110.jpeg"/><Relationship Id="rId9" Type="http://schemas.openxmlformats.org/officeDocument/2006/relationships/image" Target="../media/image3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60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microsoft.com/office/2007/relationships/diagramDrawing" Target="../diagrams/drawing2.xml"/><Relationship Id="rId3" Type="http://schemas.openxmlformats.org/officeDocument/2006/relationships/image" Target="../media/image621.png"/><Relationship Id="rId7" Type="http://schemas.openxmlformats.org/officeDocument/2006/relationships/image" Target="../media/image660.png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650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640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630.png"/><Relationship Id="rId9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diagramQuickStyle" Target="../diagrams/quickStyl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7.png"/><Relationship Id="rId10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7" Type="http://schemas.openxmlformats.org/officeDocument/2006/relationships/image" Target="../media/image6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6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11" Type="http://schemas.openxmlformats.org/officeDocument/2006/relationships/image" Target="../media/image44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F6EC-660A-AF4D-8443-209C34982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0729" y="-50190"/>
            <a:ext cx="8911271" cy="2387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Minimum Formula Size Problem </a:t>
            </a:r>
            <a:r>
              <a:rPr lang="en-US" dirty="0"/>
              <a:t>is </a:t>
            </a:r>
            <a:r>
              <a:rPr lang="en-US" dirty="0">
                <a:solidFill>
                  <a:srgbClr val="C00000"/>
                </a:solidFill>
              </a:rPr>
              <a:t>(ETH) Hard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11D75F-F1CA-884C-B1B8-82439A28F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77" y="4247896"/>
            <a:ext cx="2079381" cy="107608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783614C-FB72-744D-8B0D-973B5D3661A8}"/>
              </a:ext>
            </a:extLst>
          </p:cNvPr>
          <p:cNvSpPr txBox="1">
            <a:spLocks/>
          </p:cNvSpPr>
          <p:nvPr/>
        </p:nvSpPr>
        <p:spPr>
          <a:xfrm>
            <a:off x="2879142" y="4520591"/>
            <a:ext cx="3567953" cy="530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Rahul Ilango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5E6734-3190-9B4B-A922-C9A7DE2AF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1" y="1612670"/>
            <a:ext cx="2185147" cy="1449481"/>
          </a:xfrm>
          <a:prstGeom prst="rect">
            <a:avLst/>
          </a:prstGeom>
        </p:spPr>
      </p:pic>
      <p:pic>
        <p:nvPicPr>
          <p:cNvPr id="9" name="Picture 5" descr="University of Oxford | edX">
            <a:extLst>
              <a:ext uri="{FF2B5EF4-FFF2-40B4-BE49-F238E27FC236}">
                <a16:creationId xmlns:a16="http://schemas.microsoft.com/office/drawing/2014/main" id="{31E09637-2B0C-3343-8BAF-877BFB85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7" y="179811"/>
            <a:ext cx="25241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3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44138-57AD-BC40-8E8E-4B7B61CF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</a:t>
            </a:r>
            <a:r>
              <a:rPr lang="en-US" dirty="0">
                <a:solidFill>
                  <a:srgbClr val="C00000"/>
                </a:solidFill>
              </a:rPr>
              <a:t>Hardness</a:t>
            </a:r>
            <a:r>
              <a:rPr lang="en-US" dirty="0"/>
              <a:t>: </a:t>
            </a:r>
            <a:r>
              <a:rPr lang="en-US" dirty="0">
                <a:solidFill>
                  <a:schemeClr val="accent1"/>
                </a:solidFill>
              </a:rPr>
              <a:t>MFSP</a:t>
            </a:r>
            <a:r>
              <a:rPr lang="en-US" dirty="0"/>
              <a:t> with small </a:t>
            </a:r>
            <a:r>
              <a:rPr lang="en-US" dirty="0">
                <a:solidFill>
                  <a:srgbClr val="00B0F0"/>
                </a:solidFill>
              </a:rPr>
              <a:t>thresholds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98CEEF-D98F-7F4A-9CB6-B7DA825741BB}"/>
                  </a:ext>
                </a:extLst>
              </p:cNvPr>
              <p:cNvSpPr txBox="1"/>
              <p:nvPr/>
            </p:nvSpPr>
            <p:spPr>
              <a:xfrm>
                <a:off x="1309028" y="1689399"/>
                <a:ext cx="6826805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#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-variable formulas of size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roughly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b="0" i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98CEEF-D98F-7F4A-9CB6-B7DA82574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028" y="1689399"/>
                <a:ext cx="6826805" cy="478080"/>
              </a:xfrm>
              <a:prstGeom prst="rect">
                <a:avLst/>
              </a:prstGeom>
              <a:blipFill>
                <a:blip r:embed="rId3"/>
                <a:stretch>
                  <a:fillRect l="-1487" t="-2564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1E5AF2-32FC-794A-9989-C87BD0040300}"/>
                  </a:ext>
                </a:extLst>
              </p:cNvPr>
              <p:cNvSpPr txBox="1"/>
              <p:nvPr/>
            </p:nvSpPr>
            <p:spPr>
              <a:xfrm>
                <a:off x="1309028" y="2333698"/>
                <a:ext cx="6539419" cy="478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 brute force algo for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MFSP</a:t>
                </a:r>
                <a:r>
                  <a:rPr lang="en-US" sz="2400" dirty="0"/>
                  <a:t> runs in time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1E5AF2-32FC-794A-9989-C87BD0040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028" y="2333698"/>
                <a:ext cx="6539419" cy="478080"/>
              </a:xfrm>
              <a:prstGeom prst="rect">
                <a:avLst/>
              </a:prstGeom>
              <a:blipFill>
                <a:blip r:embed="rId4"/>
                <a:stretch>
                  <a:fillRect l="-1553" t="-5128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4DB836-E997-1440-8DF3-B325CD44D9FA}"/>
                  </a:ext>
                </a:extLst>
              </p:cNvPr>
              <p:cNvSpPr txBox="1"/>
              <p:nvPr/>
            </p:nvSpPr>
            <p:spPr>
              <a:xfrm>
                <a:off x="1309028" y="2989551"/>
                <a:ext cx="63174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, then this is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superpolynomial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4DB836-E997-1440-8DF3-B325CD44D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028" y="2989551"/>
                <a:ext cx="6317435" cy="461665"/>
              </a:xfrm>
              <a:prstGeom prst="rect">
                <a:avLst/>
              </a:prstGeom>
              <a:blipFill>
                <a:blip r:embed="rId5"/>
                <a:stretch>
                  <a:fillRect l="-160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F12535-1010-E94B-8147-4D44EB6544EF}"/>
                  </a:ext>
                </a:extLst>
              </p:cNvPr>
              <p:cNvSpPr txBox="1"/>
              <p:nvPr/>
            </p:nvSpPr>
            <p:spPr>
              <a:xfrm>
                <a:off x="2954959" y="3578146"/>
                <a:ext cx="2057743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a:rPr lang="en-US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F12535-1010-E94B-8147-4D44EB654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959" y="3578146"/>
                <a:ext cx="2057743" cy="3816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4DB4283-F999-454D-BC14-16EAD5A414AA}"/>
              </a:ext>
            </a:extLst>
          </p:cNvPr>
          <p:cNvSpPr txBox="1"/>
          <p:nvPr/>
        </p:nvSpPr>
        <p:spPr>
          <a:xfrm>
            <a:off x="626437" y="4369125"/>
            <a:ext cx="11311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 if </a:t>
            </a:r>
            <a:r>
              <a:rPr lang="en-US" sz="2400" dirty="0">
                <a:solidFill>
                  <a:srgbClr val="7030A0"/>
                </a:solidFill>
              </a:rPr>
              <a:t>brute-force is optimal</a:t>
            </a:r>
            <a:r>
              <a:rPr lang="en-US" sz="2400" dirty="0"/>
              <a:t>, could show </a:t>
            </a:r>
            <a:r>
              <a:rPr lang="en-US" sz="2400" dirty="0">
                <a:solidFill>
                  <a:srgbClr val="C00000"/>
                </a:solidFill>
              </a:rPr>
              <a:t>MFSP not in P </a:t>
            </a:r>
            <a:r>
              <a:rPr lang="en-US" sz="2400" dirty="0"/>
              <a:t>just by considering </a:t>
            </a:r>
            <a:r>
              <a:rPr lang="en-US" sz="2400" dirty="0">
                <a:solidFill>
                  <a:srgbClr val="00B0F0"/>
                </a:solidFill>
              </a:rPr>
              <a:t>s = linear regime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544FB4-A17C-4840-83EF-8BF43CA0363D}"/>
              </a:ext>
            </a:extLst>
          </p:cNvPr>
          <p:cNvSpPr txBox="1"/>
          <p:nvPr/>
        </p:nvSpPr>
        <p:spPr>
          <a:xfrm>
            <a:off x="7278130" y="5215889"/>
            <a:ext cx="4659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know </a:t>
            </a:r>
            <a:r>
              <a:rPr lang="en-US" sz="2000" dirty="0">
                <a:solidFill>
                  <a:schemeClr val="accent6"/>
                </a:solidFill>
              </a:rPr>
              <a:t>cubic lower bounds </a:t>
            </a:r>
            <a:r>
              <a:rPr lang="en-US" sz="2000" dirty="0"/>
              <a:t>for </a:t>
            </a:r>
            <a:r>
              <a:rPr lang="en-US" sz="2000" dirty="0">
                <a:solidFill>
                  <a:schemeClr val="accent1"/>
                </a:solidFill>
              </a:rPr>
              <a:t>formulas</a:t>
            </a:r>
            <a:r>
              <a:rPr lang="en-US" sz="2000" dirty="0"/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245F5-ECB1-394A-9D20-2BAD8AFCB9C5}"/>
              </a:ext>
            </a:extLst>
          </p:cNvPr>
          <p:cNvSpPr txBox="1"/>
          <p:nvPr/>
        </p:nvSpPr>
        <p:spPr>
          <a:xfrm>
            <a:off x="7278130" y="5921480"/>
            <a:ext cx="4531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know </a:t>
            </a:r>
            <a:r>
              <a:rPr lang="en-US" sz="2000" dirty="0">
                <a:solidFill>
                  <a:schemeClr val="accent6"/>
                </a:solidFill>
              </a:rPr>
              <a:t>linear lower bounds </a:t>
            </a:r>
            <a:r>
              <a:rPr lang="en-US" sz="2000" dirty="0"/>
              <a:t>for </a:t>
            </a:r>
            <a:r>
              <a:rPr lang="en-US" sz="2000" dirty="0">
                <a:solidFill>
                  <a:srgbClr val="7030A0"/>
                </a:solidFill>
              </a:rPr>
              <a:t>circuits</a:t>
            </a:r>
            <a:r>
              <a:rPr lang="en-US" sz="2000" dirty="0"/>
              <a:t>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741BA2-05D0-4246-9DFB-FDBC44F25438}"/>
              </a:ext>
            </a:extLst>
          </p:cNvPr>
          <p:cNvSpPr txBox="1"/>
          <p:nvPr/>
        </p:nvSpPr>
        <p:spPr>
          <a:xfrm>
            <a:off x="3983830" y="5629355"/>
            <a:ext cx="2718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So what’s stopping us??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49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D1AB-D32E-9B45-9FDB-53FDF055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Partial</a:t>
            </a:r>
            <a:r>
              <a:rPr lang="en-US" dirty="0"/>
              <a:t>-MFSP is </a:t>
            </a:r>
            <a:r>
              <a:rPr lang="en-US" dirty="0">
                <a:solidFill>
                  <a:srgbClr val="C00000"/>
                </a:solidFill>
              </a:rPr>
              <a:t>ETH Hard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E60D615-A9D4-2048-90D5-249AAFF38BE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68701" y="2875722"/>
              <a:ext cx="2805456" cy="741680"/>
            </p:xfrm>
            <a:graphic>
              <a:graphicData uri="http://schemas.openxmlformats.org/drawingml/2006/table">
                <a:tbl>
                  <a:tblPr firstCol="1" bandRow="1">
                    <a:tableStyleId>{7DF18680-E054-41AD-8BC1-D1AEF772440D}</a:tableStyleId>
                  </a:tblPr>
                  <a:tblGrid>
                    <a:gridCol w="701364">
                      <a:extLst>
                        <a:ext uri="{9D8B030D-6E8A-4147-A177-3AD203B41FA5}">
                          <a16:colId xmlns:a16="http://schemas.microsoft.com/office/drawing/2014/main" val="3117387981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23883623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795428388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818922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52432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1020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E60D615-A9D4-2048-90D5-249AAFF38BE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68701" y="2875722"/>
              <a:ext cx="2805456" cy="741680"/>
            </p:xfrm>
            <a:graphic>
              <a:graphicData uri="http://schemas.openxmlformats.org/drawingml/2006/table">
                <a:tbl>
                  <a:tblPr firstCol="1" bandRow="1">
                    <a:tableStyleId>{7DF18680-E054-41AD-8BC1-D1AEF772440D}</a:tableStyleId>
                  </a:tblPr>
                  <a:tblGrid>
                    <a:gridCol w="701364">
                      <a:extLst>
                        <a:ext uri="{9D8B030D-6E8A-4147-A177-3AD203B41FA5}">
                          <a16:colId xmlns:a16="http://schemas.microsoft.com/office/drawing/2014/main" val="3117387981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23883623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795428388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818922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86" t="-3333" r="-298214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636" t="-3333" r="-203636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333" r="-100000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5455" t="-3333" r="-1818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52432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86" t="-106897" r="-298214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636" t="-106897" r="-203636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6897" r="-100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5455" t="-106897" r="-1818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1020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9261D5-B013-BC48-AD09-4DC62B7AB90A}"/>
                  </a:ext>
                </a:extLst>
              </p:cNvPr>
              <p:cNvSpPr txBox="1"/>
              <p:nvPr/>
            </p:nvSpPr>
            <p:spPr>
              <a:xfrm>
                <a:off x="1352970" y="1962133"/>
                <a:ext cx="30166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Truth table</a:t>
                </a: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of a </a:t>
                </a:r>
                <a:r>
                  <a:rPr lang="en-US" dirty="0">
                    <a:solidFill>
                      <a:schemeClr val="accent1"/>
                    </a:solidFill>
                    <a:latin typeface="Calibri" panose="020F0502020204030204"/>
                  </a:rPr>
                  <a:t>p</a:t>
                </a:r>
                <a:r>
                  <a:rPr kumimoji="0" lang="en-US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artial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Boolean function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𝒇</m:t>
                    </m:r>
                    <m:r>
                      <a:rPr kumimoji="0" lang="en-US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0" lang="en-US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kumimoji="0" lang="en-US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en-US" b="1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kumimoji="0" lang="en-US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m:rPr>
                        <m:lit/>
                      </m:rPr>
                      <a:rPr kumimoji="0" lang="en-US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kumimoji="0" lang="en-US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{</m:t>
                    </m:r>
                    <m:r>
                      <a:rPr kumimoji="0" lang="en-US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0" lang="en-US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en-US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,∗} </m:t>
                    </m:r>
                  </m:oMath>
                </a14:m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9261D5-B013-BC48-AD09-4DC62B7AB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970" y="1962133"/>
                <a:ext cx="3016686" cy="923330"/>
              </a:xfrm>
              <a:prstGeom prst="rect">
                <a:avLst/>
              </a:prstGeom>
              <a:blipFill>
                <a:blip r:embed="rId4"/>
                <a:stretch>
                  <a:fillRect t="-2703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EEB107A-E0F5-D947-8277-1F6623D99D53}"/>
              </a:ext>
            </a:extLst>
          </p:cNvPr>
          <p:cNvSpPr txBox="1"/>
          <p:nvPr/>
        </p:nvSpPr>
        <p:spPr>
          <a:xfrm>
            <a:off x="4356469" y="1689075"/>
            <a:ext cx="4667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12561-5DC2-3E43-A5F2-D3F07EB2D2CF}"/>
              </a:ext>
            </a:extLst>
          </p:cNvPr>
          <p:cNvSpPr txBox="1"/>
          <p:nvPr/>
        </p:nvSpPr>
        <p:spPr>
          <a:xfrm>
            <a:off x="458273" y="1782893"/>
            <a:ext cx="61266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0A3C3A-4D1F-E14C-A6C9-2B7E1B709DC8}"/>
                  </a:ext>
                </a:extLst>
              </p:cNvPr>
              <p:cNvSpPr txBox="1"/>
              <p:nvPr/>
            </p:nvSpPr>
            <p:spPr>
              <a:xfrm>
                <a:off x="6613635" y="1691200"/>
                <a:ext cx="2424062" cy="1785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1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 </m:t>
                    </m:r>
                  </m:oMath>
                </a14:m>
                <a:endParaRPr kumimoji="0" lang="en-US" sz="1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0A3C3A-4D1F-E14C-A6C9-2B7E1B709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635" y="1691200"/>
                <a:ext cx="2424062" cy="1785104"/>
              </a:xfrm>
              <a:prstGeom prst="rect">
                <a:avLst/>
              </a:prstGeom>
              <a:blipFill>
                <a:blip r:embed="rId5"/>
                <a:stretch>
                  <a:fillRect l="-30729" t="-20423" r="-23958" b="-43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3B1182-20E7-0048-8314-DFC8F448898B}"/>
                  </a:ext>
                </a:extLst>
              </p:cNvPr>
              <p:cNvSpPr txBox="1"/>
              <p:nvPr/>
            </p:nvSpPr>
            <p:spPr>
              <a:xfrm>
                <a:off x="4585387" y="2019565"/>
                <a:ext cx="22426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“size threshold”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ℕ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83B1182-20E7-0048-8314-DFC8F4488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387" y="2019565"/>
                <a:ext cx="2242687" cy="769441"/>
              </a:xfrm>
              <a:prstGeom prst="rect">
                <a:avLst/>
              </a:prstGeom>
              <a:blipFill>
                <a:blip r:embed="rId6"/>
                <a:stretch>
                  <a:fillRect t="-3226" r="-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B4C2E6-6810-2744-8360-EAD1E4EFF9BD}"/>
                  </a:ext>
                </a:extLst>
              </p:cNvPr>
              <p:cNvSpPr txBox="1"/>
              <p:nvPr/>
            </p:nvSpPr>
            <p:spPr>
              <a:xfrm>
                <a:off x="8733540" y="2221841"/>
                <a:ext cx="29602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∃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formula with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Calibri" panose="020F0502020204030204"/>
                  </a:rPr>
                  <a:t>leaves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computing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B4C2E6-6810-2744-8360-EAD1E4EFF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540" y="2221841"/>
                <a:ext cx="2960231" cy="769441"/>
              </a:xfrm>
              <a:prstGeom prst="rect">
                <a:avLst/>
              </a:prstGeom>
              <a:blipFill>
                <a:blip r:embed="rId7"/>
                <a:stretch>
                  <a:fillRect t="-4839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94A212-C62A-9A44-9FF5-A6FFD69E3526}"/>
                  </a:ext>
                </a:extLst>
              </p:cNvPr>
              <p:cNvSpPr txBox="1"/>
              <p:nvPr/>
            </p:nvSpPr>
            <p:spPr>
              <a:xfrm>
                <a:off x="847712" y="2954174"/>
                <a:ext cx="7910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B94A212-C62A-9A44-9FF5-A6FFD69E3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12" y="2954174"/>
                <a:ext cx="791024" cy="584775"/>
              </a:xfrm>
              <a:prstGeom prst="rect">
                <a:avLst/>
              </a:prstGeom>
              <a:blipFill>
                <a:blip r:embed="rId8"/>
                <a:stretch>
                  <a:fillRect t="-12766" r="-1250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0D5C4C9-B9B6-6441-8D93-A511BE0FEB8B}"/>
              </a:ext>
            </a:extLst>
          </p:cNvPr>
          <p:cNvSpPr txBox="1"/>
          <p:nvPr/>
        </p:nvSpPr>
        <p:spPr>
          <a:xfrm>
            <a:off x="3645684" y="1415297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Input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CEDD6B-C0CC-5647-8334-31C2772F6ACB}"/>
              </a:ext>
            </a:extLst>
          </p:cNvPr>
          <p:cNvSpPr txBox="1"/>
          <p:nvPr/>
        </p:nvSpPr>
        <p:spPr>
          <a:xfrm>
            <a:off x="9450411" y="1475209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Output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4F679A1-5726-9146-979C-6E2BB2889E09}"/>
              </a:ext>
            </a:extLst>
          </p:cNvPr>
          <p:cNvCxnSpPr>
            <a:cxnSpLocks/>
          </p:cNvCxnSpPr>
          <p:nvPr/>
        </p:nvCxnSpPr>
        <p:spPr>
          <a:xfrm>
            <a:off x="2295525" y="3762375"/>
            <a:ext cx="20609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AFCD42-E594-074A-B851-E90F47DA18F9}"/>
                  </a:ext>
                </a:extLst>
              </p:cNvPr>
              <p:cNvSpPr txBox="1"/>
              <p:nvPr/>
            </p:nvSpPr>
            <p:spPr>
              <a:xfrm>
                <a:off x="2623067" y="3729628"/>
                <a:ext cx="14719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AFCD42-E594-074A-B851-E90F47DA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067" y="3729628"/>
                <a:ext cx="1471941" cy="523220"/>
              </a:xfrm>
              <a:prstGeom prst="rect">
                <a:avLst/>
              </a:prstGeom>
              <a:blipFill>
                <a:blip r:embed="rId9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2B9B4E6-B802-9140-9A2E-03087F1159C3}"/>
              </a:ext>
            </a:extLst>
          </p:cNvPr>
          <p:cNvSpPr txBox="1"/>
          <p:nvPr/>
        </p:nvSpPr>
        <p:spPr>
          <a:xfrm>
            <a:off x="680716" y="4462151"/>
            <a:ext cx="284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Theorem</a:t>
            </a:r>
            <a:r>
              <a:rPr lang="en-US" sz="2400" dirty="0"/>
              <a:t> [I. FOCS’20]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1B6290-3351-9C46-B3C7-0DE3DEB3E1D3}"/>
                  </a:ext>
                </a:extLst>
              </p:cNvPr>
              <p:cNvSpPr txBox="1"/>
              <p:nvPr/>
            </p:nvSpPr>
            <p:spPr>
              <a:xfrm>
                <a:off x="4369656" y="5100498"/>
                <a:ext cx="7176067" cy="542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time algorithm for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Partial-MFSP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1B6290-3351-9C46-B3C7-0DE3DEB3E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56" y="5100498"/>
                <a:ext cx="7176067" cy="542393"/>
              </a:xfrm>
              <a:prstGeom prst="rect">
                <a:avLst/>
              </a:prstGeom>
              <a:blipFill>
                <a:blip r:embed="rId10"/>
                <a:stretch>
                  <a:fillRect l="-1767" t="-6818" r="-707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D72581-1CA0-0246-877B-7A0B3EA289DA}"/>
                  </a:ext>
                </a:extLst>
              </p:cNvPr>
              <p:cNvSpPr txBox="1"/>
              <p:nvPr/>
            </p:nvSpPr>
            <p:spPr>
              <a:xfrm>
                <a:off x="5198559" y="5792567"/>
                <a:ext cx="4055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(Even on instances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D72581-1CA0-0246-877B-7A0B3EA28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59" y="5792567"/>
                <a:ext cx="4055854" cy="369332"/>
              </a:xfrm>
              <a:prstGeom prst="rect">
                <a:avLst/>
              </a:prstGeom>
              <a:blipFill>
                <a:blip r:embed="rId11"/>
                <a:stretch>
                  <a:fillRect l="-1250" t="-6667" r="-31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2310F80-4DA9-4C48-B1B1-1C4738AE6337}"/>
              </a:ext>
            </a:extLst>
          </p:cNvPr>
          <p:cNvSpPr txBox="1"/>
          <p:nvPr/>
        </p:nvSpPr>
        <p:spPr>
          <a:xfrm>
            <a:off x="2104215" y="4997464"/>
            <a:ext cx="1119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ETH</a:t>
            </a:r>
            <a:r>
              <a:rPr lang="en-US" sz="40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C1C63D-37B2-4C4F-85F2-57C8F01E21F5}"/>
                  </a:ext>
                </a:extLst>
              </p:cNvPr>
              <p:cNvSpPr txBox="1"/>
              <p:nvPr/>
            </p:nvSpPr>
            <p:spPr>
              <a:xfrm>
                <a:off x="3360466" y="4974939"/>
                <a:ext cx="85632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C1C63D-37B2-4C4F-85F2-57C8F01E2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466" y="4974939"/>
                <a:ext cx="856324" cy="707886"/>
              </a:xfrm>
              <a:prstGeom prst="rect">
                <a:avLst/>
              </a:prstGeom>
              <a:blipFill>
                <a:blip r:embed="rId12"/>
                <a:stretch>
                  <a:fillRect r="-115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7876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D1AB-D32E-9B45-9FDB-53FDF055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Partial</a:t>
            </a:r>
            <a:r>
              <a:rPr lang="en-US" dirty="0"/>
              <a:t>-MFSP is </a:t>
            </a:r>
            <a:r>
              <a:rPr lang="en-US" dirty="0">
                <a:solidFill>
                  <a:srgbClr val="C00000"/>
                </a:solidFill>
              </a:rPr>
              <a:t>ETH Hard</a:t>
            </a:r>
            <a:r>
              <a:rPr lang="en-US" dirty="0"/>
              <a:t>: Intuition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792E08-FD6F-894C-BA7F-B40AD4E23856}"/>
                  </a:ext>
                </a:extLst>
              </p:cNvPr>
              <p:cNvSpPr txBox="1"/>
              <p:nvPr/>
            </p:nvSpPr>
            <p:spPr>
              <a:xfrm>
                <a:off x="1808251" y="1530850"/>
                <a:ext cx="2380780" cy="1185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⋁"/>
                          <m:supHide m:val="on"/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792E08-FD6F-894C-BA7F-B40AD4E23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251" y="1530850"/>
                <a:ext cx="2380780" cy="1185581"/>
              </a:xfrm>
              <a:prstGeom prst="rect">
                <a:avLst/>
              </a:prstGeom>
              <a:blipFill>
                <a:blip r:embed="rId3"/>
                <a:stretch>
                  <a:fillRect l="-1596" t="-124211" r="-12234" b="-16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0323BC-A626-3841-B100-A86DC3FE1E4D}"/>
                  </a:ext>
                </a:extLst>
              </p:cNvPr>
              <p:cNvSpPr txBox="1"/>
              <p:nvPr/>
            </p:nvSpPr>
            <p:spPr>
              <a:xfrm>
                <a:off x="5654590" y="1653899"/>
                <a:ext cx="4578138" cy="84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# of optimal formulas is roughly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!≈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unc>
                          <m:func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func>
                          </m:e>
                        </m:func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0323BC-A626-3841-B100-A86DC3FE1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590" y="1653899"/>
                <a:ext cx="4578138" cy="847411"/>
              </a:xfrm>
              <a:prstGeom prst="rect">
                <a:avLst/>
              </a:prstGeom>
              <a:blipFill>
                <a:blip r:embed="rId4"/>
                <a:stretch>
                  <a:fillRect l="-2216" t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20767BE-9333-FE49-9839-ECBB3D29CC64}"/>
              </a:ext>
            </a:extLst>
          </p:cNvPr>
          <p:cNvSpPr txBox="1"/>
          <p:nvPr/>
        </p:nvSpPr>
        <p:spPr>
          <a:xfrm>
            <a:off x="2886734" y="3012692"/>
            <a:ext cx="598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Can we come up with a function where one needs to carefully choose which optimal OR circuit to use?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F0388-9A41-F64B-AB9C-68F91D1A627E}"/>
              </a:ext>
            </a:extLst>
          </p:cNvPr>
          <p:cNvSpPr txBox="1"/>
          <p:nvPr/>
        </p:nvSpPr>
        <p:spPr>
          <a:xfrm>
            <a:off x="2396568" y="3969156"/>
            <a:ext cx="293606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2n x 2n Bipartite Permutation Independent Set (BPIS)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D4FCE6-E4B4-5D45-8288-5D9AE2DDA70D}"/>
                  </a:ext>
                </a:extLst>
              </p:cNvPr>
              <p:cNvSpPr txBox="1"/>
              <p:nvPr/>
            </p:nvSpPr>
            <p:spPr>
              <a:xfrm>
                <a:off x="3065751" y="4953610"/>
                <a:ext cx="6489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 an </a:t>
                </a:r>
                <a:r>
                  <a:rPr lang="en-US" dirty="0">
                    <a:solidFill>
                      <a:schemeClr val="accent6"/>
                    </a:solidFill>
                  </a:rPr>
                  <a:t>instance Q of BPIS</a:t>
                </a:r>
                <a:r>
                  <a:rPr lang="en-US" dirty="0"/>
                  <a:t>, we construct a </a:t>
                </a:r>
                <a:r>
                  <a:rPr lang="en-US" dirty="0">
                    <a:solidFill>
                      <a:schemeClr val="accent2"/>
                    </a:solidFill>
                  </a:rPr>
                  <a:t>partial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×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0,1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0,1, ∗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such that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D4FCE6-E4B4-5D45-8288-5D9AE2DDA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751" y="4953610"/>
                <a:ext cx="6489200" cy="646331"/>
              </a:xfrm>
              <a:prstGeom prst="rect">
                <a:avLst/>
              </a:prstGeom>
              <a:blipFill>
                <a:blip r:embed="rId5"/>
                <a:stretch>
                  <a:fillRect l="-781" t="-5769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4441F5F-84C9-8B4B-BE71-4C8A01D6704E}"/>
              </a:ext>
            </a:extLst>
          </p:cNvPr>
          <p:cNvSpPr txBox="1"/>
          <p:nvPr/>
        </p:nvSpPr>
        <p:spPr>
          <a:xfrm>
            <a:off x="2469433" y="5705250"/>
            <a:ext cx="2620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Q is a YES instance of BPIS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9F6019-273C-D44E-B6FB-CDC264026EE5}"/>
                  </a:ext>
                </a:extLst>
              </p:cNvPr>
              <p:cNvSpPr txBox="1"/>
              <p:nvPr/>
            </p:nvSpPr>
            <p:spPr>
              <a:xfrm>
                <a:off x="5089447" y="5581941"/>
                <a:ext cx="7922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⇔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99F6019-273C-D44E-B6FB-CDC264026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47" y="5581941"/>
                <a:ext cx="792204" cy="584775"/>
              </a:xfrm>
              <a:prstGeom prst="rect">
                <a:avLst/>
              </a:prstGeom>
              <a:blipFill>
                <a:blip r:embed="rId6"/>
                <a:stretch>
                  <a:fillRect r="-7813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815857-20DB-374C-9448-EC02BBF23EAF}"/>
                  </a:ext>
                </a:extLst>
              </p:cNvPr>
              <p:cNvSpPr txBox="1"/>
              <p:nvPr/>
            </p:nvSpPr>
            <p:spPr>
              <a:xfrm>
                <a:off x="5881652" y="5705250"/>
                <a:ext cx="6130084" cy="423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permutation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7815857-20DB-374C-9448-EC02BBF23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652" y="5705250"/>
                <a:ext cx="6130084" cy="423386"/>
              </a:xfrm>
              <a:prstGeom prst="rect">
                <a:avLst/>
              </a:prstGeom>
              <a:blipFill>
                <a:blip r:embed="rId7"/>
                <a:stretch>
                  <a:fillRect t="-70588" b="-1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289459-186F-2747-B304-1024C1C7944A}"/>
                  </a:ext>
                </a:extLst>
              </p:cNvPr>
              <p:cNvSpPr txBox="1"/>
              <p:nvPr/>
            </p:nvSpPr>
            <p:spPr>
              <a:xfrm>
                <a:off x="5089446" y="6158551"/>
                <a:ext cx="7922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⇔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289459-186F-2747-B304-1024C1C79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46" y="6158551"/>
                <a:ext cx="792204" cy="584775"/>
              </a:xfrm>
              <a:prstGeom prst="rect">
                <a:avLst/>
              </a:prstGeom>
              <a:blipFill>
                <a:blip r:embed="rId8"/>
                <a:stretch>
                  <a:fillRect r="-7813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1DA5EC-2A87-7B46-A0C0-8ABC977520F2}"/>
                  </a:ext>
                </a:extLst>
              </p:cNvPr>
              <p:cNvSpPr txBox="1"/>
              <p:nvPr/>
            </p:nvSpPr>
            <p:spPr>
              <a:xfrm>
                <a:off x="5881651" y="6250269"/>
                <a:ext cx="4506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has a formula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1DA5EC-2A87-7B46-A0C0-8ABC97752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651" y="6250269"/>
                <a:ext cx="4506930" cy="369332"/>
              </a:xfrm>
              <a:prstGeom prst="rect">
                <a:avLst/>
              </a:prstGeom>
              <a:blipFill>
                <a:blip r:embed="rId9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1A18DC1-361A-8246-8863-77883FAD981B}"/>
              </a:ext>
            </a:extLst>
          </p:cNvPr>
          <p:cNvSpPr txBox="1"/>
          <p:nvPr/>
        </p:nvSpPr>
        <p:spPr>
          <a:xfrm>
            <a:off x="70362" y="6320372"/>
            <a:ext cx="432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Technique: ”Reverse” Gate Elimination</a:t>
            </a:r>
          </a:p>
        </p:txBody>
      </p:sp>
      <p:pic>
        <p:nvPicPr>
          <p:cNvPr id="19" name="Graphic 18" descr="Help">
            <a:extLst>
              <a:ext uri="{FF2B5EF4-FFF2-40B4-BE49-F238E27FC236}">
                <a16:creationId xmlns:a16="http://schemas.microsoft.com/office/drawing/2014/main" id="{5CC368CB-ED37-194A-ADB5-B856510F58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7280" y="285641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1EA69A-25B9-4940-9708-74AA4215B01D}"/>
                  </a:ext>
                </a:extLst>
              </p:cNvPr>
              <p:cNvSpPr txBox="1"/>
              <p:nvPr/>
            </p:nvSpPr>
            <p:spPr>
              <a:xfrm>
                <a:off x="6037504" y="3887366"/>
                <a:ext cx="4195224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/>
                  <a:t> time under </a:t>
                </a:r>
                <a:r>
                  <a:rPr lang="en-US" dirty="0">
                    <a:solidFill>
                      <a:schemeClr val="accent6"/>
                    </a:solidFill>
                  </a:rPr>
                  <a:t>ETH </a:t>
                </a:r>
                <a:r>
                  <a:rPr lang="en-US" dirty="0"/>
                  <a:t> [</a:t>
                </a:r>
                <a:r>
                  <a:rPr lang="en-US" dirty="0" err="1"/>
                  <a:t>Lokshtanov</a:t>
                </a:r>
                <a:r>
                  <a:rPr lang="en-US" dirty="0"/>
                  <a:t>-Marx-Saurabh ‘18]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1EA69A-25B9-4940-9708-74AA4215B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504" y="3887366"/>
                <a:ext cx="4195224" cy="658642"/>
              </a:xfrm>
              <a:prstGeom prst="rect">
                <a:avLst/>
              </a:prstGeom>
              <a:blipFill>
                <a:blip r:embed="rId12"/>
                <a:stretch>
                  <a:fillRect l="-1208" t="-3774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285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11" grpId="0"/>
      <p:bldP spid="12" grpId="0"/>
      <p:bldP spid="13" grpId="0"/>
      <p:bldP spid="14" grpId="0"/>
      <p:bldP spid="15" grpId="0"/>
      <p:bldP spid="1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2D25-C071-DE43-95D1-63973FB4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MFSP</a:t>
            </a:r>
            <a:r>
              <a:rPr lang="en-US" dirty="0"/>
              <a:t> is </a:t>
            </a:r>
            <a:r>
              <a:rPr lang="en-US" dirty="0">
                <a:solidFill>
                  <a:srgbClr val="C00000"/>
                </a:solidFill>
              </a:rPr>
              <a:t>ETH Hard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AD227CC-6EA0-E04A-A6AA-308D856223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7601722"/>
                  </p:ext>
                </p:extLst>
              </p:nvPr>
            </p:nvGraphicFramePr>
            <p:xfrm>
              <a:off x="1568701" y="2670238"/>
              <a:ext cx="2805456" cy="741680"/>
            </p:xfrm>
            <a:graphic>
              <a:graphicData uri="http://schemas.openxmlformats.org/drawingml/2006/table">
                <a:tbl>
                  <a:tblPr firstCol="1" bandRow="1">
                    <a:tableStyleId>{7DF18680-E054-41AD-8BC1-D1AEF772440D}</a:tableStyleId>
                  </a:tblPr>
                  <a:tblGrid>
                    <a:gridCol w="701364">
                      <a:extLst>
                        <a:ext uri="{9D8B030D-6E8A-4147-A177-3AD203B41FA5}">
                          <a16:colId xmlns:a16="http://schemas.microsoft.com/office/drawing/2014/main" val="3117387981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23883623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795428388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818922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52432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1020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AD227CC-6EA0-E04A-A6AA-308D856223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7601722"/>
                  </p:ext>
                </p:extLst>
              </p:nvPr>
            </p:nvGraphicFramePr>
            <p:xfrm>
              <a:off x="1568701" y="2670238"/>
              <a:ext cx="2805456" cy="741680"/>
            </p:xfrm>
            <a:graphic>
              <a:graphicData uri="http://schemas.openxmlformats.org/drawingml/2006/table">
                <a:tbl>
                  <a:tblPr firstCol="1" bandRow="1">
                    <a:tableStyleId>{7DF18680-E054-41AD-8BC1-D1AEF772440D}</a:tableStyleId>
                  </a:tblPr>
                  <a:tblGrid>
                    <a:gridCol w="701364">
                      <a:extLst>
                        <a:ext uri="{9D8B030D-6E8A-4147-A177-3AD203B41FA5}">
                          <a16:colId xmlns:a16="http://schemas.microsoft.com/office/drawing/2014/main" val="3117387981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23883623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795428388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818922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86" t="-3333" r="-298214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636" t="-3333" r="-203636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333" r="-100000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5455" t="-3333" r="-1818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52432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86" t="-106897" r="-298214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636" t="-106897" r="-203636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6897" r="-100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5455" t="-106897" r="-1818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1020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B97BFA-FB2C-A74A-9F56-EFA412AD2797}"/>
                  </a:ext>
                </a:extLst>
              </p:cNvPr>
              <p:cNvSpPr txBox="1"/>
              <p:nvPr/>
            </p:nvSpPr>
            <p:spPr>
              <a:xfrm>
                <a:off x="1568701" y="1822145"/>
                <a:ext cx="24448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Truth table</a:t>
                </a: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𝑻</m:t>
                    </m:r>
                  </m:oMath>
                </a14:m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of a Boolean function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</m:oMath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B97BFA-FB2C-A74A-9F56-EFA412AD2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701" y="1822145"/>
                <a:ext cx="2444817" cy="769441"/>
              </a:xfrm>
              <a:prstGeom prst="rect">
                <a:avLst/>
              </a:prstGeom>
              <a:blipFill>
                <a:blip r:embed="rId4"/>
                <a:stretch>
                  <a:fillRect l="-1036" t="-4839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9C3560C-940C-0744-AE91-FBDF34AE38C1}"/>
              </a:ext>
            </a:extLst>
          </p:cNvPr>
          <p:cNvSpPr txBox="1"/>
          <p:nvPr/>
        </p:nvSpPr>
        <p:spPr>
          <a:xfrm>
            <a:off x="4356469" y="1483591"/>
            <a:ext cx="4667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13362-22FC-B944-B9F1-2C7D4069C9F8}"/>
              </a:ext>
            </a:extLst>
          </p:cNvPr>
          <p:cNvSpPr txBox="1"/>
          <p:nvPr/>
        </p:nvSpPr>
        <p:spPr>
          <a:xfrm>
            <a:off x="458273" y="1577409"/>
            <a:ext cx="61266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F4E70B-7C4D-4B41-85B7-52B2937CFE14}"/>
                  </a:ext>
                </a:extLst>
              </p:cNvPr>
              <p:cNvSpPr txBox="1"/>
              <p:nvPr/>
            </p:nvSpPr>
            <p:spPr>
              <a:xfrm>
                <a:off x="6613635" y="1485716"/>
                <a:ext cx="2424062" cy="1785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1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 </m:t>
                    </m:r>
                  </m:oMath>
                </a14:m>
                <a:endParaRPr kumimoji="0" lang="en-US" sz="1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F4E70B-7C4D-4B41-85B7-52B2937CF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635" y="1485716"/>
                <a:ext cx="2424062" cy="1785104"/>
              </a:xfrm>
              <a:prstGeom prst="rect">
                <a:avLst/>
              </a:prstGeom>
              <a:blipFill>
                <a:blip r:embed="rId5"/>
                <a:stretch>
                  <a:fillRect l="-30729" t="-21277" r="-23958" b="-43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442725-ED8D-F44D-AC8E-3DB578352B96}"/>
                  </a:ext>
                </a:extLst>
              </p:cNvPr>
              <p:cNvSpPr txBox="1"/>
              <p:nvPr/>
            </p:nvSpPr>
            <p:spPr>
              <a:xfrm>
                <a:off x="4585387" y="1814081"/>
                <a:ext cx="22426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“size threshold”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ℕ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unary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442725-ED8D-F44D-AC8E-3DB578352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387" y="1814081"/>
                <a:ext cx="2242687" cy="769441"/>
              </a:xfrm>
              <a:prstGeom prst="rect">
                <a:avLst/>
              </a:prstGeom>
              <a:blipFill>
                <a:blip r:embed="rId6"/>
                <a:stretch>
                  <a:fillRect t="-6557" r="-562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DE9D4D-9A90-A444-B3BC-3991DE709FAB}"/>
                  </a:ext>
                </a:extLst>
              </p:cNvPr>
              <p:cNvSpPr txBox="1"/>
              <p:nvPr/>
            </p:nvSpPr>
            <p:spPr>
              <a:xfrm>
                <a:off x="8733540" y="2016357"/>
                <a:ext cx="29602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∃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formula with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Calibri" panose="020F0502020204030204"/>
                  </a:rPr>
                  <a:t>leaves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computing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DE9D4D-9A90-A444-B3BC-3991DE709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540" y="2016357"/>
                <a:ext cx="2960231" cy="769441"/>
              </a:xfrm>
              <a:prstGeom prst="rect">
                <a:avLst/>
              </a:prstGeom>
              <a:blipFill>
                <a:blip r:embed="rId7"/>
                <a:stretch>
                  <a:fillRect t="-4839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0652FA-0F12-394C-886D-A8B8D8B039B1}"/>
                  </a:ext>
                </a:extLst>
              </p:cNvPr>
              <p:cNvSpPr txBox="1"/>
              <p:nvPr/>
            </p:nvSpPr>
            <p:spPr>
              <a:xfrm>
                <a:off x="847712" y="2748690"/>
                <a:ext cx="7910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0652FA-0F12-394C-886D-A8B8D8B03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12" y="2748690"/>
                <a:ext cx="791024" cy="584775"/>
              </a:xfrm>
              <a:prstGeom prst="rect">
                <a:avLst/>
              </a:prstGeom>
              <a:blipFill>
                <a:blip r:embed="rId8"/>
                <a:stretch>
                  <a:fillRect t="-12766" r="-1250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6E7D445-89E6-554A-A1D7-016C47B53905}"/>
              </a:ext>
            </a:extLst>
          </p:cNvPr>
          <p:cNvSpPr txBox="1"/>
          <p:nvPr/>
        </p:nvSpPr>
        <p:spPr>
          <a:xfrm>
            <a:off x="3645684" y="1209813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Input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B78D5-03C9-2B4F-B420-589572BC24C3}"/>
              </a:ext>
            </a:extLst>
          </p:cNvPr>
          <p:cNvSpPr txBox="1"/>
          <p:nvPr/>
        </p:nvSpPr>
        <p:spPr>
          <a:xfrm>
            <a:off x="9450411" y="1269725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Output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1FE360-4E8C-2B4F-A289-CDD6654F09EA}"/>
              </a:ext>
            </a:extLst>
          </p:cNvPr>
          <p:cNvCxnSpPr>
            <a:cxnSpLocks/>
          </p:cNvCxnSpPr>
          <p:nvPr/>
        </p:nvCxnSpPr>
        <p:spPr>
          <a:xfrm>
            <a:off x="2295525" y="3556891"/>
            <a:ext cx="20609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F07E8F-DB58-9D4D-A898-4877378B51C2}"/>
                  </a:ext>
                </a:extLst>
              </p:cNvPr>
              <p:cNvSpPr txBox="1"/>
              <p:nvPr/>
            </p:nvSpPr>
            <p:spPr>
              <a:xfrm>
                <a:off x="2623067" y="3524144"/>
                <a:ext cx="14719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F07E8F-DB58-9D4D-A898-4877378B5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067" y="3524144"/>
                <a:ext cx="1471941" cy="523220"/>
              </a:xfrm>
              <a:prstGeom prst="rect">
                <a:avLst/>
              </a:prstGeom>
              <a:blipFill>
                <a:blip r:embed="rId9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AA7077A-7FAA-3E4B-85AC-785B7B6D132C}"/>
              </a:ext>
            </a:extLst>
          </p:cNvPr>
          <p:cNvSpPr txBox="1"/>
          <p:nvPr/>
        </p:nvSpPr>
        <p:spPr>
          <a:xfrm>
            <a:off x="680716" y="4462151"/>
            <a:ext cx="284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Theorem</a:t>
            </a:r>
            <a:r>
              <a:rPr lang="en-US" sz="2400" dirty="0"/>
              <a:t> [I. FOCS’21]</a:t>
            </a:r>
            <a:endParaRPr 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0A7830-4ACF-684C-9BCA-244F0B4C64D2}"/>
                  </a:ext>
                </a:extLst>
              </p:cNvPr>
              <p:cNvSpPr txBox="1"/>
              <p:nvPr/>
            </p:nvSpPr>
            <p:spPr>
              <a:xfrm>
                <a:off x="4369656" y="5100498"/>
                <a:ext cx="6135398" cy="542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time algorithm for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MFSP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0A7830-4ACF-684C-9BCA-244F0B4C6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56" y="5100498"/>
                <a:ext cx="6135398" cy="542393"/>
              </a:xfrm>
              <a:prstGeom prst="rect">
                <a:avLst/>
              </a:prstGeom>
              <a:blipFill>
                <a:blip r:embed="rId10"/>
                <a:stretch>
                  <a:fillRect l="-2066" t="-6818" r="-1033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BE577A-CEED-784B-B0AA-A28A1A01940B}"/>
                  </a:ext>
                </a:extLst>
              </p:cNvPr>
              <p:cNvSpPr txBox="1"/>
              <p:nvPr/>
            </p:nvSpPr>
            <p:spPr>
              <a:xfrm>
                <a:off x="5198559" y="5792567"/>
                <a:ext cx="3843168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(Even on instances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BE577A-CEED-784B-B0AA-A28A1A019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559" y="5792567"/>
                <a:ext cx="3843168" cy="404983"/>
              </a:xfrm>
              <a:prstGeom prst="rect">
                <a:avLst/>
              </a:prstGeom>
              <a:blipFill>
                <a:blip r:embed="rId11"/>
                <a:stretch>
                  <a:fillRect l="-1320" r="-66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A00C2F9-0C0E-B842-ACBA-03B0A5B9ACC6}"/>
              </a:ext>
            </a:extLst>
          </p:cNvPr>
          <p:cNvSpPr txBox="1"/>
          <p:nvPr/>
        </p:nvSpPr>
        <p:spPr>
          <a:xfrm>
            <a:off x="2104215" y="4997464"/>
            <a:ext cx="1119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ETH</a:t>
            </a:r>
            <a:r>
              <a:rPr lang="en-US" sz="4000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E86CB2-9E65-FE4B-8744-4865F9A566D7}"/>
                  </a:ext>
                </a:extLst>
              </p:cNvPr>
              <p:cNvSpPr txBox="1"/>
              <p:nvPr/>
            </p:nvSpPr>
            <p:spPr>
              <a:xfrm>
                <a:off x="3360466" y="4974939"/>
                <a:ext cx="85632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E86CB2-9E65-FE4B-8744-4865F9A56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466" y="4974939"/>
                <a:ext cx="856324" cy="707886"/>
              </a:xfrm>
              <a:prstGeom prst="rect">
                <a:avLst/>
              </a:prstGeom>
              <a:blipFill>
                <a:blip r:embed="rId12"/>
                <a:stretch>
                  <a:fillRect r="-115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8966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8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20A0-234C-CD43-85F2-B4054F9C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MFSP</a:t>
            </a:r>
            <a:r>
              <a:rPr lang="en-US" dirty="0"/>
              <a:t> is </a:t>
            </a:r>
            <a:r>
              <a:rPr lang="en-US" dirty="0">
                <a:solidFill>
                  <a:srgbClr val="C00000"/>
                </a:solidFill>
              </a:rPr>
              <a:t>ETH Hard</a:t>
            </a:r>
            <a:r>
              <a:rPr lang="en-US" dirty="0"/>
              <a:t>: </a:t>
            </a:r>
            <a:r>
              <a:rPr lang="en-US" dirty="0">
                <a:solidFill>
                  <a:schemeClr val="accent6"/>
                </a:solidFill>
              </a:rPr>
              <a:t>Intuition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1DEE4-73AF-CE42-9DEB-52830111CB3F}"/>
              </a:ext>
            </a:extLst>
          </p:cNvPr>
          <p:cNvSpPr txBox="1"/>
          <p:nvPr/>
        </p:nvSpPr>
        <p:spPr>
          <a:xfrm>
            <a:off x="1396312" y="1690688"/>
            <a:ext cx="7957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Idea: Reduce </a:t>
            </a:r>
            <a:r>
              <a:rPr lang="en-US" sz="2800" dirty="0">
                <a:solidFill>
                  <a:srgbClr val="7030A0"/>
                </a:solidFill>
              </a:rPr>
              <a:t>Partial-MFSP</a:t>
            </a:r>
            <a:r>
              <a:rPr lang="en-US" sz="2800" dirty="0"/>
              <a:t> to </a:t>
            </a:r>
            <a:r>
              <a:rPr lang="en-US" sz="2800" dirty="0">
                <a:solidFill>
                  <a:schemeClr val="accent1"/>
                </a:solidFill>
              </a:rPr>
              <a:t>(total) MFSP</a:t>
            </a:r>
          </a:p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4DE314-B1A0-6E40-84D5-C126E7E167BA}"/>
                  </a:ext>
                </a:extLst>
              </p:cNvPr>
              <p:cNvSpPr txBox="1"/>
              <p:nvPr/>
            </p:nvSpPr>
            <p:spPr>
              <a:xfrm>
                <a:off x="3573224" y="2391529"/>
                <a:ext cx="1863749" cy="595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Cannot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unc>
                          <m:funcPr>
                            <m:ctrlP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6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sup>
                    </m:sSup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/>
                  <a:t>time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4DE314-B1A0-6E40-84D5-C126E7E16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224" y="2391529"/>
                <a:ext cx="1863749" cy="595804"/>
              </a:xfrm>
              <a:prstGeom prst="rect">
                <a:avLst/>
              </a:prstGeom>
              <a:blipFill>
                <a:blip r:embed="rId3"/>
                <a:stretch>
                  <a:fillRect l="-2027" t="-4167" r="-676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35AA76-A733-314C-826F-18C5137899E5}"/>
                  </a:ext>
                </a:extLst>
              </p:cNvPr>
              <p:cNvSpPr txBox="1"/>
              <p:nvPr/>
            </p:nvSpPr>
            <p:spPr>
              <a:xfrm>
                <a:off x="3235745" y="2943107"/>
                <a:ext cx="25387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(Even on instances 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b="1" dirty="0"/>
                  <a:t>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35AA76-A733-314C-826F-18C513789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745" y="2943107"/>
                <a:ext cx="2538705" cy="646331"/>
              </a:xfrm>
              <a:prstGeom prst="rect">
                <a:avLst/>
              </a:prstGeom>
              <a:blipFill>
                <a:blip r:embed="rId4"/>
                <a:stretch>
                  <a:fillRect l="-1990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9007E3-3B71-A54F-8D54-5D882D1050BF}"/>
                  </a:ext>
                </a:extLst>
              </p:cNvPr>
              <p:cNvSpPr txBox="1"/>
              <p:nvPr/>
            </p:nvSpPr>
            <p:spPr>
              <a:xfrm>
                <a:off x="2815342" y="3862077"/>
                <a:ext cx="7613761" cy="856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Algo solving instances of </a:t>
                </a:r>
                <a:r>
                  <a:rPr lang="en-US" sz="2400" dirty="0">
                    <a:solidFill>
                      <a:srgbClr val="7030A0"/>
                    </a:solidFill>
                  </a:rPr>
                  <a:t>Partial-MFSP </a:t>
                </a:r>
                <a:r>
                  <a:rPr lang="en-US" sz="2400" dirty="0"/>
                  <a:t>with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parameter s </a:t>
                </a:r>
                <a:r>
                  <a:rPr lang="en-US" sz="2400" dirty="0"/>
                  <a:t>in time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given access to an MFSP oracle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9007E3-3B71-A54F-8D54-5D882D105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342" y="3862077"/>
                <a:ext cx="7613761" cy="856004"/>
              </a:xfrm>
              <a:prstGeom prst="rect">
                <a:avLst/>
              </a:prstGeom>
              <a:blipFill>
                <a:blip r:embed="rId5"/>
                <a:stretch>
                  <a:fillRect l="-1165" t="-588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1DC549B-EB3C-104B-AEDE-57CE5EDED048}"/>
              </a:ext>
            </a:extLst>
          </p:cNvPr>
          <p:cNvSpPr txBox="1"/>
          <p:nvPr/>
        </p:nvSpPr>
        <p:spPr>
          <a:xfrm>
            <a:off x="1194999" y="4041806"/>
            <a:ext cx="1444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 show: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2CE84D-EB63-CC4D-B01A-334C6B153FFC}"/>
                  </a:ext>
                </a:extLst>
              </p:cNvPr>
              <p:cNvSpPr txBox="1"/>
              <p:nvPr/>
            </p:nvSpPr>
            <p:spPr>
              <a:xfrm>
                <a:off x="2477589" y="5113892"/>
                <a:ext cx="57951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So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2400" dirty="0"/>
                  <a:t>then this oracle algo runs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time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2CE84D-EB63-CC4D-B01A-334C6B153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589" y="5113892"/>
                <a:ext cx="5795196" cy="830997"/>
              </a:xfrm>
              <a:prstGeom prst="rect">
                <a:avLst/>
              </a:prstGeom>
              <a:blipFill>
                <a:blip r:embed="rId6"/>
                <a:stretch>
                  <a:fillRect l="-1528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6C1D2D-2A19-8442-B360-D100E215DD3D}"/>
                  </a:ext>
                </a:extLst>
              </p:cNvPr>
              <p:cNvSpPr txBox="1"/>
              <p:nvPr/>
            </p:nvSpPr>
            <p:spPr>
              <a:xfrm>
                <a:off x="2477589" y="5946938"/>
                <a:ext cx="8876211" cy="1216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particular, we get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MFSP cannot be solved </a:t>
                </a:r>
                <a:r>
                  <a:rPr lang="en-US" sz="2400" dirty="0"/>
                  <a:t>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</m:sup>
                    </m:sSup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time under </a:t>
                </a:r>
                <a:r>
                  <a:rPr lang="en-US" sz="2400" dirty="0">
                    <a:solidFill>
                      <a:srgbClr val="C00000"/>
                    </a:solidFill>
                  </a:rPr>
                  <a:t>ETH 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6C1D2D-2A19-8442-B360-D100E215D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589" y="5946938"/>
                <a:ext cx="8876211" cy="1216743"/>
              </a:xfrm>
              <a:prstGeom prst="rect">
                <a:avLst/>
              </a:prstGeom>
              <a:blipFill>
                <a:blip r:embed="rId7"/>
                <a:stretch>
                  <a:fillRect l="-999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C72B79-8C9C-BD4D-A64A-25C79647F63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4505099" y="2163287"/>
            <a:ext cx="0" cy="228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085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B66E-4F2B-F14E-BEC1-D625C1956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Main Technical Lemma</a:t>
            </a:r>
            <a:r>
              <a:rPr lang="en-US" dirty="0"/>
              <a:t>: Connecting Partial and Total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300C8-82C8-2C42-9981-89920AE05305}"/>
              </a:ext>
            </a:extLst>
          </p:cNvPr>
          <p:cNvSpPr txBox="1"/>
          <p:nvPr/>
        </p:nvSpPr>
        <p:spPr>
          <a:xfrm>
            <a:off x="954416" y="2583495"/>
            <a:ext cx="247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Lemma (Informal)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DDA085-347C-8544-BA8E-229E5F53C02E}"/>
                  </a:ext>
                </a:extLst>
              </p:cNvPr>
              <p:cNvSpPr txBox="1"/>
              <p:nvPr/>
            </p:nvSpPr>
            <p:spPr>
              <a:xfrm>
                <a:off x="1440828" y="4322046"/>
                <a:ext cx="8639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Then the total function </a:t>
                </a:r>
                <a:r>
                  <a:rPr lang="en-US" sz="2400" dirty="0">
                    <a:solidFill>
                      <a:srgbClr val="7030A0"/>
                    </a:solidFill>
                  </a:rPr>
                  <a:t>Extend</a:t>
                </a:r>
                <a:r>
                  <a:rPr lang="en-US" sz="2400" dirty="0"/>
                  <a:t>[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]: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0,1}</m:t>
                    </m:r>
                  </m:oMath>
                </a14:m>
                <a:r>
                  <a:rPr lang="en-US" sz="2400" dirty="0"/>
                  <a:t> is such that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DDA085-347C-8544-BA8E-229E5F53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828" y="4322046"/>
                <a:ext cx="8639866" cy="461665"/>
              </a:xfrm>
              <a:prstGeom prst="rect">
                <a:avLst/>
              </a:prstGeom>
              <a:blipFill>
                <a:blip r:embed="rId3"/>
                <a:stretch>
                  <a:fillRect l="-102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3B270-963B-B84F-B917-7625567831F3}"/>
                  </a:ext>
                </a:extLst>
              </p:cNvPr>
              <p:cNvSpPr txBox="1"/>
              <p:nvPr/>
            </p:nvSpPr>
            <p:spPr>
              <a:xfrm>
                <a:off x="9011324" y="5147598"/>
                <a:ext cx="1518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is “large”)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F3B270-963B-B84F-B917-762556783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324" y="5147598"/>
                <a:ext cx="1518044" cy="369332"/>
              </a:xfrm>
              <a:prstGeom prst="rect">
                <a:avLst/>
              </a:prstGeom>
              <a:blipFill>
                <a:blip r:embed="rId4"/>
                <a:stretch>
                  <a:fillRect l="-3333" t="-6667" r="-25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4F062E-4C12-2149-8F95-6EB797292773}"/>
                  </a:ext>
                </a:extLst>
              </p:cNvPr>
              <p:cNvSpPr txBox="1"/>
              <p:nvPr/>
            </p:nvSpPr>
            <p:spPr>
              <a:xfrm>
                <a:off x="3386108" y="5130405"/>
                <a:ext cx="46797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L(</a:t>
                </a:r>
                <a:r>
                  <a:rPr lang="en-US" sz="2400" dirty="0">
                    <a:solidFill>
                      <a:srgbClr val="7030A0"/>
                    </a:solidFill>
                  </a:rPr>
                  <a:t>Extend</a:t>
                </a:r>
                <a:r>
                  <a:rPr lang="en-US" sz="2400" dirty="0"/>
                  <a:t>[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])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4F062E-4C12-2149-8F95-6EB797292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108" y="5130405"/>
                <a:ext cx="4679743" cy="461665"/>
              </a:xfrm>
              <a:prstGeom prst="rect">
                <a:avLst/>
              </a:prstGeom>
              <a:blipFill>
                <a:blip r:embed="rId5"/>
                <a:stretch>
                  <a:fillRect l="-189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907B88E-97B3-AD4C-B73E-B714E256C0E7}"/>
              </a:ext>
            </a:extLst>
          </p:cNvPr>
          <p:cNvSpPr txBox="1"/>
          <p:nvPr/>
        </p:nvSpPr>
        <p:spPr>
          <a:xfrm>
            <a:off x="2170710" y="1856020"/>
            <a:ext cx="1367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Notation: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E50D5E-2DEE-5A4C-8B39-79DDE7DBC016}"/>
                  </a:ext>
                </a:extLst>
              </p:cNvPr>
              <p:cNvSpPr txBox="1"/>
              <p:nvPr/>
            </p:nvSpPr>
            <p:spPr>
              <a:xfrm>
                <a:off x="3864346" y="1858526"/>
                <a:ext cx="67560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/>
                  <a:t>= Size of smallest formula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(partial or total)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E50D5E-2DEE-5A4C-8B39-79DDE7DBC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346" y="1858526"/>
                <a:ext cx="6756017" cy="461665"/>
              </a:xfrm>
              <a:prstGeom prst="rect">
                <a:avLst/>
              </a:prstGeom>
              <a:blipFill>
                <a:blip r:embed="rId6"/>
                <a:stretch>
                  <a:fillRect l="-188" t="-8108" r="-37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258DFC-6694-DE42-95ED-62568506C4FA}"/>
                  </a:ext>
                </a:extLst>
              </p:cNvPr>
              <p:cNvSpPr txBox="1"/>
              <p:nvPr/>
            </p:nvSpPr>
            <p:spPr>
              <a:xfrm>
                <a:off x="1456504" y="3179714"/>
                <a:ext cx="5616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0,1,∗}</m:t>
                    </m:r>
                  </m:oMath>
                </a14:m>
                <a:r>
                  <a:rPr lang="en-US" sz="2400" dirty="0"/>
                  <a:t> be a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partial function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258DFC-6694-DE42-95ED-62568506C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504" y="3179714"/>
                <a:ext cx="5616987" cy="461665"/>
              </a:xfrm>
              <a:prstGeom prst="rect">
                <a:avLst/>
              </a:prstGeom>
              <a:blipFill>
                <a:blip r:embed="rId7"/>
                <a:stretch>
                  <a:fillRect l="-1580" t="-8108" r="-903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719055-BAD6-0849-ADA5-76702D70CB08}"/>
                  </a:ext>
                </a:extLst>
              </p:cNvPr>
              <p:cNvSpPr txBox="1"/>
              <p:nvPr/>
            </p:nvSpPr>
            <p:spPr>
              <a:xfrm>
                <a:off x="1456504" y="3721964"/>
                <a:ext cx="13588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719055-BAD6-0849-ADA5-76702D70C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504" y="3721964"/>
                <a:ext cx="1358898" cy="461665"/>
              </a:xfrm>
              <a:prstGeom prst="rect">
                <a:avLst/>
              </a:prstGeom>
              <a:blipFill>
                <a:blip r:embed="rId8"/>
                <a:stretch>
                  <a:fillRect l="-648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B3FA0ED-37AC-D749-9390-DF334B503A00}"/>
              </a:ext>
            </a:extLst>
          </p:cNvPr>
          <p:cNvSpPr txBox="1"/>
          <p:nvPr/>
        </p:nvSpPr>
        <p:spPr>
          <a:xfrm>
            <a:off x="5128054" y="3729909"/>
            <a:ext cx="176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 defined yet)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749B57-C8D2-A848-BA66-7B582881DDE7}"/>
                  </a:ext>
                </a:extLst>
              </p:cNvPr>
              <p:cNvSpPr txBox="1"/>
              <p:nvPr/>
            </p:nvSpPr>
            <p:spPr>
              <a:xfrm>
                <a:off x="4843849" y="5938764"/>
                <a:ext cx="3776740" cy="3693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Some total function associated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749B57-C8D2-A848-BA66-7B582881D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849" y="5938764"/>
                <a:ext cx="3776740" cy="369332"/>
              </a:xfrm>
              <a:prstGeom prst="rect">
                <a:avLst/>
              </a:prstGeom>
              <a:blipFill>
                <a:blip r:embed="rId9"/>
                <a:stretch>
                  <a:fillRect l="-1342" t="-6667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5B9554A-548B-3B44-B41A-8CFAD33AAFF9}"/>
              </a:ext>
            </a:extLst>
          </p:cNvPr>
          <p:cNvCxnSpPr>
            <a:stCxn id="20" idx="2"/>
          </p:cNvCxnSpPr>
          <p:nvPr/>
        </p:nvCxnSpPr>
        <p:spPr>
          <a:xfrm flipH="1">
            <a:off x="5128054" y="4099241"/>
            <a:ext cx="881171" cy="312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97E136F-DEED-C94C-BC49-FB30812EB315}"/>
              </a:ext>
            </a:extLst>
          </p:cNvPr>
          <p:cNvCxnSpPr>
            <a:cxnSpLocks/>
          </p:cNvCxnSpPr>
          <p:nvPr/>
        </p:nvCxnSpPr>
        <p:spPr>
          <a:xfrm flipH="1" flipV="1">
            <a:off x="6900277" y="5532243"/>
            <a:ext cx="10143" cy="421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051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2" grpId="0"/>
      <p:bldP spid="13" grpId="0"/>
      <p:bldP spid="16" grpId="0"/>
      <p:bldP spid="18" grpId="0"/>
      <p:bldP spid="20" grpId="0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9BDB3-B555-9145-8F9D-46FE8F10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</a:t>
            </a:r>
            <a:r>
              <a:rPr lang="en-US" dirty="0">
                <a:solidFill>
                  <a:srgbClr val="7030A0"/>
                </a:solidFill>
              </a:rPr>
              <a:t>Extend</a:t>
            </a:r>
            <a:r>
              <a:rPr lang="en-US" dirty="0"/>
              <a:t>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BDE37B-4D2F-ED4D-92FB-1664A11001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6043" y="342900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Extend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lit/>
                              </m:rPr>
                              <a:rPr lang="en-US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BDE37B-4D2F-ED4D-92FB-1664A1100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6043" y="3429000"/>
                <a:ext cx="10515600" cy="4351338"/>
              </a:xfrm>
              <a:blipFill>
                <a:blip r:embed="rId3"/>
                <a:stretch>
                  <a:fillRect l="-1206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48473D-2CB3-8045-9CFE-1F019F955B23}"/>
                  </a:ext>
                </a:extLst>
              </p:cNvPr>
              <p:cNvSpPr txBox="1"/>
              <p:nvPr/>
            </p:nvSpPr>
            <p:spPr>
              <a:xfrm>
                <a:off x="1787672" y="2474532"/>
                <a:ext cx="82025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rgbClr val="00B0F0"/>
                    </a:solidFill>
                  </a:rPr>
                  <a:t>g*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0,1}</m:t>
                    </m:r>
                  </m:oMath>
                </a14:m>
                <a:r>
                  <a:rPr lang="en-US" sz="2400" dirty="0"/>
                  <a:t> be the </a:t>
                </a:r>
                <a:r>
                  <a:rPr lang="en-US" sz="2400" dirty="0">
                    <a:solidFill>
                      <a:srgbClr val="00B0F0"/>
                    </a:solidFill>
                  </a:rPr>
                  <a:t>indicator function of the stars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148473D-2CB3-8045-9CFE-1F019F955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672" y="2474532"/>
                <a:ext cx="8202502" cy="461665"/>
              </a:xfrm>
              <a:prstGeom prst="rect">
                <a:avLst/>
              </a:prstGeom>
              <a:blipFill>
                <a:blip r:embed="rId4"/>
                <a:stretch>
                  <a:fillRect l="-1082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E5AAF-61F0-C343-95C9-1616402AB1DE}"/>
                  </a:ext>
                </a:extLst>
              </p:cNvPr>
              <p:cNvSpPr txBox="1"/>
              <p:nvPr/>
            </p:nvSpPr>
            <p:spPr>
              <a:xfrm>
                <a:off x="1787672" y="1643884"/>
                <a:ext cx="56169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0,1,∗}</m:t>
                    </m:r>
                  </m:oMath>
                </a14:m>
                <a:r>
                  <a:rPr lang="en-US" sz="2400" dirty="0"/>
                  <a:t> be a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partial function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6EE5AAF-61F0-C343-95C9-1616402AB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672" y="1643884"/>
                <a:ext cx="5616987" cy="461665"/>
              </a:xfrm>
              <a:prstGeom prst="rect">
                <a:avLst/>
              </a:prstGeom>
              <a:blipFill>
                <a:blip r:embed="rId5"/>
                <a:stretch>
                  <a:fillRect l="-1577" t="-8108" r="-676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FD5562-654D-CE43-AD21-EDD0FB5DE0C3}"/>
                  </a:ext>
                </a:extLst>
              </p:cNvPr>
              <p:cNvSpPr txBox="1"/>
              <p:nvPr/>
            </p:nvSpPr>
            <p:spPr>
              <a:xfrm>
                <a:off x="1787672" y="2056724"/>
                <a:ext cx="78346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Let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g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0,1}</m:t>
                    </m:r>
                  </m:oMath>
                </a14:m>
                <a:r>
                  <a:rPr lang="en-US" sz="2400" dirty="0"/>
                  <a:t> be a 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total function that agrees with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FD5562-654D-CE43-AD21-EDD0FB5DE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672" y="2056724"/>
                <a:ext cx="7834645" cy="461665"/>
              </a:xfrm>
              <a:prstGeom prst="rect">
                <a:avLst/>
              </a:prstGeom>
              <a:blipFill>
                <a:blip r:embed="rId6"/>
                <a:stretch>
                  <a:fillRect l="-1133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FF3D74-82D1-6B45-A6EA-C3DA745E6EED}"/>
                  </a:ext>
                </a:extLst>
              </p:cNvPr>
              <p:cNvSpPr txBox="1"/>
              <p:nvPr/>
            </p:nvSpPr>
            <p:spPr>
              <a:xfrm>
                <a:off x="6603957" y="4256701"/>
                <a:ext cx="38774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so choice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 doesn’t matter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FF3D74-82D1-6B45-A6EA-C3DA745E6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57" y="4256701"/>
                <a:ext cx="3877472" cy="461665"/>
              </a:xfrm>
              <a:prstGeom prst="rect">
                <a:avLst/>
              </a:prstGeom>
              <a:blipFill>
                <a:blip r:embed="rId7"/>
                <a:stretch>
                  <a:fillRect l="-2280" t="-8108" r="-97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3AF016-F6B2-0A48-984A-F96DB6FF2F50}"/>
                  </a:ext>
                </a:extLst>
              </p:cNvPr>
              <p:cNvSpPr txBox="1"/>
              <p:nvPr/>
            </p:nvSpPr>
            <p:spPr>
              <a:xfrm>
                <a:off x="1787672" y="4244769"/>
                <a:ext cx="4980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Note: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= 1, then output is one,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3AF016-F6B2-0A48-984A-F96DB6FF2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672" y="4244769"/>
                <a:ext cx="4980787" cy="461665"/>
              </a:xfrm>
              <a:prstGeom prst="rect">
                <a:avLst/>
              </a:prstGeom>
              <a:blipFill>
                <a:blip r:embed="rId8"/>
                <a:stretch>
                  <a:fillRect l="-1781" t="-8108" r="-101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344B1F-D075-2D49-ABBA-FE05B5725119}"/>
                  </a:ext>
                </a:extLst>
              </p:cNvPr>
              <p:cNvSpPr txBox="1"/>
              <p:nvPr/>
            </p:nvSpPr>
            <p:spPr>
              <a:xfrm>
                <a:off x="4472517" y="5179814"/>
                <a:ext cx="49046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</a:t>
                </a:r>
                <a:r>
                  <a:rPr lang="en-US" sz="2400" dirty="0">
                    <a:solidFill>
                      <a:srgbClr val="7030A0"/>
                    </a:solidFill>
                  </a:rPr>
                  <a:t>(Extend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])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344B1F-D075-2D49-ABBA-FE05B572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517" y="5179814"/>
                <a:ext cx="4904676" cy="461665"/>
              </a:xfrm>
              <a:prstGeom prst="rect">
                <a:avLst/>
              </a:prstGeom>
              <a:blipFill>
                <a:blip r:embed="rId9"/>
                <a:stretch>
                  <a:fillRect l="-206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FB6AAB-B1CD-8B48-88A5-F98269B6619E}"/>
                  </a:ext>
                </a:extLst>
              </p:cNvPr>
              <p:cNvSpPr txBox="1"/>
              <p:nvPr/>
            </p:nvSpPr>
            <p:spPr>
              <a:xfrm>
                <a:off x="1787672" y="5988339"/>
                <a:ext cx="60136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Lemma says:  this is an equality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is large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FB6AAB-B1CD-8B48-88A5-F98269B6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672" y="5988339"/>
                <a:ext cx="6013698" cy="461665"/>
              </a:xfrm>
              <a:prstGeom prst="rect">
                <a:avLst/>
              </a:prstGeom>
              <a:blipFill>
                <a:blip r:embed="rId10"/>
                <a:stretch>
                  <a:fillRect l="-1474" t="-8108" r="-63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B33649-AF1B-7C42-A507-DE50CC348A61}"/>
                  </a:ext>
                </a:extLst>
              </p:cNvPr>
              <p:cNvSpPr txBox="1"/>
              <p:nvPr/>
            </p:nvSpPr>
            <p:spPr>
              <a:xfrm>
                <a:off x="6445044" y="6444746"/>
                <a:ext cx="29321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{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m:rPr>
                          <m:nor/>
                        </m:rPr>
                        <a:rPr lang="en-US" sz="2400" dirty="0"/>
                        <m:t>)}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B33649-AF1B-7C42-A507-DE50CC348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44" y="6444746"/>
                <a:ext cx="2932149" cy="369332"/>
              </a:xfrm>
              <a:prstGeom prst="rect">
                <a:avLst/>
              </a:prstGeom>
              <a:blipFill>
                <a:blip r:embed="rId11"/>
                <a:stretch>
                  <a:fillRect l="-862" t="-6667" r="-301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D43FA7B-38EC-C04E-A4AF-A73B843C6B7C}"/>
              </a:ext>
            </a:extLst>
          </p:cNvPr>
          <p:cNvSpPr txBox="1"/>
          <p:nvPr/>
        </p:nvSpPr>
        <p:spPr>
          <a:xfrm>
            <a:off x="1787672" y="5167711"/>
            <a:ext cx="2507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Easy upper bound: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AC83F3-09DC-604C-A4ED-6605B79F906B}"/>
                  </a:ext>
                </a:extLst>
              </p:cNvPr>
              <p:cNvSpPr txBox="1"/>
              <p:nvPr/>
            </p:nvSpPr>
            <p:spPr>
              <a:xfrm>
                <a:off x="107153" y="4044321"/>
                <a:ext cx="1680519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Takes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bits as input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AC83F3-09DC-604C-A4ED-6605B79F9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3" y="4044321"/>
                <a:ext cx="1680519" cy="923330"/>
              </a:xfrm>
              <a:prstGeom prst="rect">
                <a:avLst/>
              </a:prstGeom>
              <a:blipFill>
                <a:blip r:embed="rId12"/>
                <a:stretch>
                  <a:fillRect l="-2985" t="-1333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236AD0-FA9A-6B46-AAC3-3779A335F7CB}"/>
              </a:ext>
            </a:extLst>
          </p:cNvPr>
          <p:cNvCxnSpPr>
            <a:stCxn id="15" idx="0"/>
          </p:cNvCxnSpPr>
          <p:nvPr/>
        </p:nvCxnSpPr>
        <p:spPr>
          <a:xfrm flipV="1">
            <a:off x="947413" y="3867665"/>
            <a:ext cx="350046" cy="17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F8BA36E-1675-7F45-8239-A83D16C3C953}"/>
              </a:ext>
            </a:extLst>
          </p:cNvPr>
          <p:cNvSpPr txBox="1"/>
          <p:nvPr/>
        </p:nvSpPr>
        <p:spPr>
          <a:xfrm>
            <a:off x="6096000" y="2952324"/>
            <a:ext cx="215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 function on s-bits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455A29-A4BC-E14F-A983-02C6EB631EE9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6603957" y="3321656"/>
            <a:ext cx="571200" cy="130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578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29BE-143B-D34C-97CE-5A6D947D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Main Technical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D17A915-5F44-C94C-B4F6-0434BC46ED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Extend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] (</a:t>
                </a:r>
                <a:r>
                  <a:rPr lang="en-US" dirty="0" err="1"/>
                  <a:t>x,y,z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lit/>
                              </m:rPr>
                              <a:rPr lang="en-US" b="0" i="1" dirty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D17A915-5F44-C94C-B4F6-0434BC46ED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31991D-6099-1142-A351-DCD6121888BE}"/>
                  </a:ext>
                </a:extLst>
              </p:cNvPr>
              <p:cNvSpPr txBox="1"/>
              <p:nvPr/>
            </p:nvSpPr>
            <p:spPr>
              <a:xfrm>
                <a:off x="3643662" y="2688528"/>
                <a:ext cx="49030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L</a:t>
                </a:r>
                <a:r>
                  <a:rPr lang="en-US" sz="2400" dirty="0">
                    <a:solidFill>
                      <a:srgbClr val="7030A0"/>
                    </a:solidFill>
                  </a:rPr>
                  <a:t>(Extend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])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31991D-6099-1142-A351-DCD612188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662" y="2688528"/>
                <a:ext cx="4903074" cy="461665"/>
              </a:xfrm>
              <a:prstGeom prst="rect">
                <a:avLst/>
              </a:prstGeom>
              <a:blipFill>
                <a:blip r:embed="rId4"/>
                <a:stretch>
                  <a:fillRect l="-2073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031B6A6-A94B-D245-8874-5FAC4DEBCC8D}"/>
              </a:ext>
            </a:extLst>
          </p:cNvPr>
          <p:cNvSpPr/>
          <p:nvPr/>
        </p:nvSpPr>
        <p:spPr>
          <a:xfrm>
            <a:off x="838199" y="3836155"/>
            <a:ext cx="877553" cy="81554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55D8C9-F387-4D48-BC3E-F6F664ADAE09}"/>
              </a:ext>
            </a:extLst>
          </p:cNvPr>
          <p:cNvSpPr txBox="1"/>
          <p:nvPr/>
        </p:nvSpPr>
        <p:spPr>
          <a:xfrm>
            <a:off x="1950796" y="5104023"/>
            <a:ext cx="10113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Reduce </a:t>
            </a:r>
            <a:r>
              <a:rPr lang="en-US" sz="2400" dirty="0">
                <a:solidFill>
                  <a:schemeClr val="accent6"/>
                </a:solidFill>
              </a:rPr>
              <a:t>general case to (1) </a:t>
            </a:r>
            <a:r>
              <a:rPr lang="en-US" sz="2400" dirty="0"/>
              <a:t>using </a:t>
            </a:r>
            <a:r>
              <a:rPr lang="en-US" sz="2400" dirty="0" err="1"/>
              <a:t>Buchfuhrer</a:t>
            </a:r>
            <a:r>
              <a:rPr lang="en-US" sz="2400" dirty="0"/>
              <a:t> and </a:t>
            </a:r>
            <a:r>
              <a:rPr lang="en-US" sz="2400" dirty="0" err="1"/>
              <a:t>Umans</a:t>
            </a:r>
            <a:r>
              <a:rPr lang="en-US" sz="2400" dirty="0"/>
              <a:t>’ “</a:t>
            </a:r>
            <a:r>
              <a:rPr lang="en-US" sz="2400" dirty="0">
                <a:solidFill>
                  <a:schemeClr val="accent6"/>
                </a:solidFill>
              </a:rPr>
              <a:t>variable weighting technique</a:t>
            </a:r>
            <a:r>
              <a:rPr lang="en-US" sz="2400" dirty="0"/>
              <a:t>”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7874A5-38DD-0C4D-BAAE-1070AC70ED70}"/>
              </a:ext>
            </a:extLst>
          </p:cNvPr>
          <p:cNvSpPr/>
          <p:nvPr/>
        </p:nvSpPr>
        <p:spPr>
          <a:xfrm>
            <a:off x="838199" y="5086694"/>
            <a:ext cx="877553" cy="8155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DADAB-53F8-4A4E-BB7C-61B7FBEB3138}"/>
              </a:ext>
            </a:extLst>
          </p:cNvPr>
          <p:cNvSpPr txBox="1"/>
          <p:nvPr/>
        </p:nvSpPr>
        <p:spPr>
          <a:xfrm>
            <a:off x="1950796" y="4013095"/>
            <a:ext cx="9604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Prove lemma in case where </a:t>
            </a:r>
            <a:r>
              <a:rPr lang="en-US" sz="2400" dirty="0">
                <a:solidFill>
                  <a:schemeClr val="accent6"/>
                </a:solidFill>
              </a:rPr>
              <a:t>s=1 and y and z can only appear once in formula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7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  <p:bldP spid="7" grpId="0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910C-46AC-AC4B-B75F-13F61154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Search to Decision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5FBBF-71B8-4B40-B8F8-E1F87A64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094" y="63236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Does not relativize!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27C76-B012-4D47-AC9F-28691BDDEB0D}"/>
              </a:ext>
            </a:extLst>
          </p:cNvPr>
          <p:cNvSpPr txBox="1"/>
          <p:nvPr/>
        </p:nvSpPr>
        <p:spPr>
          <a:xfrm>
            <a:off x="838200" y="1690688"/>
            <a:ext cx="9356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Theorem</a:t>
            </a:r>
          </a:p>
          <a:p>
            <a:r>
              <a:rPr lang="en-US" sz="2400" dirty="0"/>
              <a:t>	Given oracle access to </a:t>
            </a:r>
            <a:r>
              <a:rPr lang="en-US" sz="2400" dirty="0">
                <a:solidFill>
                  <a:schemeClr val="accent1"/>
                </a:solidFill>
              </a:rPr>
              <a:t>MFSP</a:t>
            </a:r>
            <a:r>
              <a:rPr lang="en-US" sz="2400" dirty="0"/>
              <a:t>, one can solve </a:t>
            </a:r>
            <a:r>
              <a:rPr lang="en-US" sz="2400" dirty="0">
                <a:solidFill>
                  <a:schemeClr val="accent1"/>
                </a:solidFill>
              </a:rPr>
              <a:t>Search-MFSP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accent6"/>
                </a:solidFill>
              </a:rPr>
              <a:t>deterministic polynomial-time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AAAB0-70DF-A749-ACD1-309AF2194260}"/>
              </a:ext>
            </a:extLst>
          </p:cNvPr>
          <p:cNvSpPr txBox="1"/>
          <p:nvPr/>
        </p:nvSpPr>
        <p:spPr>
          <a:xfrm>
            <a:off x="1218730" y="4777776"/>
            <a:ext cx="21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Approach: </a:t>
            </a:r>
            <a:r>
              <a:rPr lang="en-US" dirty="0">
                <a:solidFill>
                  <a:srgbClr val="00B0F0"/>
                </a:solidFill>
              </a:rPr>
              <a:t>top-down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4529D1-1475-2840-85B6-0D1EFC4EE5A4}"/>
              </a:ext>
            </a:extLst>
          </p:cNvPr>
          <p:cNvSpPr txBox="1"/>
          <p:nvPr/>
        </p:nvSpPr>
        <p:spPr>
          <a:xfrm>
            <a:off x="892424" y="5237527"/>
            <a:ext cx="4045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the two functions being computed as inputs to the top most gate in an optimal formula and recurse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A1EFF-0B30-1B49-8C23-2BB1ED31EC7E}"/>
              </a:ext>
            </a:extLst>
          </p:cNvPr>
          <p:cNvSpPr txBox="1"/>
          <p:nvPr/>
        </p:nvSpPr>
        <p:spPr>
          <a:xfrm>
            <a:off x="838200" y="3002360"/>
            <a:ext cx="185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Proof Outline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AA5CC2-C7D5-4147-B8F8-4B2F3E538358}"/>
              </a:ext>
            </a:extLst>
          </p:cNvPr>
          <p:cNvSpPr/>
          <p:nvPr/>
        </p:nvSpPr>
        <p:spPr>
          <a:xfrm>
            <a:off x="1218730" y="3651318"/>
            <a:ext cx="877553" cy="81554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F1A848-8100-DB4B-B975-0861602EA3D3}"/>
              </a:ext>
            </a:extLst>
          </p:cNvPr>
          <p:cNvSpPr/>
          <p:nvPr/>
        </p:nvSpPr>
        <p:spPr>
          <a:xfrm>
            <a:off x="6230027" y="3666349"/>
            <a:ext cx="877553" cy="81554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728AB9-0A8B-D44E-938F-967648FF9476}"/>
              </a:ext>
            </a:extLst>
          </p:cNvPr>
          <p:cNvSpPr txBox="1"/>
          <p:nvPr/>
        </p:nvSpPr>
        <p:spPr>
          <a:xfrm>
            <a:off x="2377961" y="3735925"/>
            <a:ext cx="2538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Show how to do with</a:t>
            </a:r>
          </a:p>
          <a:p>
            <a:r>
              <a:rPr lang="en-US" dirty="0"/>
              <a:t>an oracle to </a:t>
            </a:r>
            <a:r>
              <a:rPr lang="en-US" dirty="0">
                <a:solidFill>
                  <a:srgbClr val="7030A0"/>
                </a:solidFill>
              </a:rPr>
              <a:t>Partial-MFSP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9A64DF-E4E9-134E-9E0D-2C313B91F375}"/>
              </a:ext>
            </a:extLst>
          </p:cNvPr>
          <p:cNvSpPr txBox="1"/>
          <p:nvPr/>
        </p:nvSpPr>
        <p:spPr>
          <a:xfrm>
            <a:off x="7254430" y="3684008"/>
            <a:ext cx="327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Replace </a:t>
            </a:r>
            <a:r>
              <a:rPr lang="en-US" dirty="0">
                <a:solidFill>
                  <a:srgbClr val="7030A0"/>
                </a:solidFill>
              </a:rPr>
              <a:t>Partial-MFSP</a:t>
            </a:r>
            <a:r>
              <a:rPr lang="en-US" dirty="0"/>
              <a:t> oracle with </a:t>
            </a:r>
            <a:r>
              <a:rPr lang="en-US" dirty="0">
                <a:solidFill>
                  <a:schemeClr val="accent1"/>
                </a:solidFill>
              </a:rPr>
              <a:t>MFSP oracle </a:t>
            </a:r>
            <a:r>
              <a:rPr lang="en-US" dirty="0"/>
              <a:t>using </a:t>
            </a:r>
            <a:r>
              <a:rPr lang="en-US" dirty="0">
                <a:solidFill>
                  <a:srgbClr val="00B050"/>
                </a:solidFill>
              </a:rPr>
              <a:t>main lemma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2C7D3-22D7-3F48-AFE5-12F0ECE19F28}"/>
              </a:ext>
            </a:extLst>
          </p:cNvPr>
          <p:cNvSpPr txBox="1"/>
          <p:nvPr/>
        </p:nvSpPr>
        <p:spPr>
          <a:xfrm>
            <a:off x="7107580" y="4962442"/>
            <a:ext cx="404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Subtle! Need that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A9B6A8-D5BE-E243-903A-D52F97D11EAE}"/>
                  </a:ext>
                </a:extLst>
              </p:cNvPr>
              <p:cNvSpPr txBox="1"/>
              <p:nvPr/>
            </p:nvSpPr>
            <p:spPr>
              <a:xfrm>
                <a:off x="7425634" y="5458384"/>
                <a:ext cx="29321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{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  <m:r>
                        <m:rPr>
                          <m:nor/>
                        </m:rPr>
                        <a:rPr lang="en-US" sz="2400" dirty="0"/>
                        <m:t>)}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1A9B6A8-D5BE-E243-903A-D52F97D11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634" y="5458384"/>
                <a:ext cx="2932149" cy="369332"/>
              </a:xfrm>
              <a:prstGeom prst="rect">
                <a:avLst/>
              </a:prstGeom>
              <a:blipFill>
                <a:blip r:embed="rId3"/>
                <a:stretch>
                  <a:fillRect l="-862" t="-6667" r="-301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9BFB208-8CC6-8F49-9BD4-8CF5A26FC1C1}"/>
              </a:ext>
            </a:extLst>
          </p:cNvPr>
          <p:cNvSpPr txBox="1"/>
          <p:nvPr/>
        </p:nvSpPr>
        <p:spPr>
          <a:xfrm>
            <a:off x="7107580" y="5849127"/>
            <a:ext cx="404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make this polynomial 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1456DB-5032-3B49-B0C6-0FAA6509B978}"/>
              </a:ext>
            </a:extLst>
          </p:cNvPr>
          <p:cNvSpPr txBox="1"/>
          <p:nvPr/>
        </p:nvSpPr>
        <p:spPr>
          <a:xfrm>
            <a:off x="7240584" y="6345558"/>
            <a:ext cx="216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[Ren-Santhanam ‘20]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9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53A2-68A6-5F4A-BD89-BBFC9C15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C9F11-00E1-1E4A-AFE7-74B4883AD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</a:t>
            </a:r>
            <a:r>
              <a:rPr lang="en-US" dirty="0">
                <a:solidFill>
                  <a:srgbClr val="C00000"/>
                </a:solidFill>
              </a:rPr>
              <a:t>ETH hardness </a:t>
            </a:r>
            <a:r>
              <a:rPr lang="en-US" dirty="0"/>
              <a:t>for </a:t>
            </a:r>
            <a:r>
              <a:rPr lang="en-US" dirty="0">
                <a:solidFill>
                  <a:schemeClr val="accent6"/>
                </a:solidFill>
              </a:rPr>
              <a:t>MCSP</a:t>
            </a:r>
            <a:r>
              <a:rPr lang="en-US" dirty="0"/>
              <a:t>?</a:t>
            </a:r>
          </a:p>
          <a:p>
            <a:r>
              <a:rPr lang="en-US" dirty="0"/>
              <a:t>Prove </a:t>
            </a:r>
            <a:r>
              <a:rPr lang="en-US" dirty="0">
                <a:solidFill>
                  <a:srgbClr val="C00000"/>
                </a:solidFill>
              </a:rPr>
              <a:t>better hardness</a:t>
            </a:r>
            <a:r>
              <a:rPr lang="en-US" dirty="0"/>
              <a:t> for </a:t>
            </a:r>
            <a:r>
              <a:rPr lang="en-US" dirty="0">
                <a:solidFill>
                  <a:schemeClr val="accent1"/>
                </a:solidFill>
              </a:rPr>
              <a:t>MFSP</a:t>
            </a:r>
            <a:r>
              <a:rPr lang="en-US" dirty="0"/>
              <a:t>?</a:t>
            </a:r>
          </a:p>
          <a:p>
            <a:r>
              <a:rPr lang="en-US" dirty="0"/>
              <a:t>Prove </a:t>
            </a:r>
            <a:r>
              <a:rPr lang="en-US" dirty="0">
                <a:solidFill>
                  <a:schemeClr val="accent2"/>
                </a:solidFill>
              </a:rPr>
              <a:t>hardness of approximation </a:t>
            </a:r>
            <a:r>
              <a:rPr lang="en-US" dirty="0"/>
              <a:t>for </a:t>
            </a:r>
            <a:r>
              <a:rPr lang="en-US" dirty="0">
                <a:solidFill>
                  <a:schemeClr val="accent1"/>
                </a:solidFill>
              </a:rPr>
              <a:t>MFSP</a:t>
            </a:r>
            <a:r>
              <a:rPr lang="en-US" dirty="0"/>
              <a:t>?</a:t>
            </a:r>
          </a:p>
          <a:p>
            <a:r>
              <a:rPr lang="en-US" dirty="0"/>
              <a:t>Prove </a:t>
            </a:r>
            <a:r>
              <a:rPr lang="en-US" dirty="0">
                <a:solidFill>
                  <a:srgbClr val="7030A0"/>
                </a:solidFill>
              </a:rPr>
              <a:t>search-to-decision reduction </a:t>
            </a:r>
            <a:r>
              <a:rPr lang="en-US" dirty="0"/>
              <a:t>for </a:t>
            </a:r>
            <a:r>
              <a:rPr lang="en-US" dirty="0">
                <a:solidFill>
                  <a:schemeClr val="accent6"/>
                </a:solidFill>
              </a:rPr>
              <a:t>MCSP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662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ABD558-80BB-604A-B2E5-89A4BDFB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6D229A-EDE4-5B45-81E5-17EC647FD5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phic 6" descr="Information">
            <a:extLst>
              <a:ext uri="{FF2B5EF4-FFF2-40B4-BE49-F238E27FC236}">
                <a16:creationId xmlns:a16="http://schemas.microsoft.com/office/drawing/2014/main" id="{27FB9813-1F68-E14D-B5FF-DF73AC1F7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9589" y="619897"/>
            <a:ext cx="3266303" cy="326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4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B5D803-7712-394E-8B4A-482815D4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F15E1-DA4D-0D47-A2F7-737115E6A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8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BF4EE-EA39-4428-A29D-F1CD4471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13" y="76429"/>
            <a:ext cx="10515600" cy="1325563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>
                <a:solidFill>
                  <a:schemeClr val="accent1"/>
                </a:solidFill>
              </a:rPr>
              <a:t>care</a:t>
            </a:r>
            <a:r>
              <a:rPr lang="en-US" dirty="0"/>
              <a:t> if </a:t>
            </a:r>
            <a:r>
              <a:rPr lang="en-US" dirty="0">
                <a:solidFill>
                  <a:schemeClr val="accent1"/>
                </a:solidFill>
              </a:rPr>
              <a:t>MCSP </a:t>
            </a:r>
            <a:r>
              <a:rPr lang="en-US" dirty="0"/>
              <a:t>is </a:t>
            </a:r>
            <a:r>
              <a:rPr lang="en-US" dirty="0">
                <a:solidFill>
                  <a:srgbClr val="C00000"/>
                </a:solidFill>
              </a:rPr>
              <a:t>NP-complete</a:t>
            </a:r>
            <a:r>
              <a:rPr lang="en-US" dirty="0"/>
              <a:t>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947B59-8AF3-8B4F-A21C-A7DD346570FA}"/>
              </a:ext>
            </a:extLst>
          </p:cNvPr>
          <p:cNvSpPr txBox="1"/>
          <p:nvPr/>
        </p:nvSpPr>
        <p:spPr>
          <a:xfrm>
            <a:off x="5659961" y="1502809"/>
            <a:ext cx="4216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Proving </a:t>
            </a:r>
            <a:r>
              <a:rPr lang="en-US" sz="2400" dirty="0">
                <a:solidFill>
                  <a:srgbClr val="C00000"/>
                </a:solidFill>
              </a:rPr>
              <a:t>hardness for MCSP </a:t>
            </a:r>
            <a:r>
              <a:rPr lang="en-US" sz="2400" b="1" i="1" dirty="0"/>
              <a:t>forces us</a:t>
            </a:r>
            <a:r>
              <a:rPr lang="en-US" sz="2400" b="1" dirty="0"/>
              <a:t> </a:t>
            </a:r>
            <a:r>
              <a:rPr lang="en-US" sz="2400" dirty="0"/>
              <a:t>to find </a:t>
            </a:r>
            <a:r>
              <a:rPr lang="en-US" sz="2400" dirty="0">
                <a:solidFill>
                  <a:srgbClr val="00B0F0"/>
                </a:solidFill>
              </a:rPr>
              <a:t>new circuit lower bound techniques</a:t>
            </a:r>
          </a:p>
        </p:txBody>
      </p:sp>
      <p:sp>
        <p:nvSpPr>
          <p:cNvPr id="47" name="Rectangle 46" descr="Processor">
            <a:extLst>
              <a:ext uri="{FF2B5EF4-FFF2-40B4-BE49-F238E27FC236}">
                <a16:creationId xmlns:a16="http://schemas.microsoft.com/office/drawing/2014/main" id="{AB8C0208-D6F1-CC4B-B406-C20134096617}"/>
              </a:ext>
            </a:extLst>
          </p:cNvPr>
          <p:cNvSpPr/>
          <p:nvPr/>
        </p:nvSpPr>
        <p:spPr>
          <a:xfrm>
            <a:off x="3135364" y="1298163"/>
            <a:ext cx="1035643" cy="103564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6EA9A3-24BF-C240-8B33-F1242A932F5F}"/>
              </a:ext>
            </a:extLst>
          </p:cNvPr>
          <p:cNvSpPr txBox="1"/>
          <p:nvPr/>
        </p:nvSpPr>
        <p:spPr>
          <a:xfrm>
            <a:off x="2651884" y="2306115"/>
            <a:ext cx="200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Circuit Complexity</a:t>
            </a:r>
          </a:p>
        </p:txBody>
      </p:sp>
      <p:pic>
        <p:nvPicPr>
          <p:cNvPr id="49" name="Graphic 48" descr="Fence">
            <a:extLst>
              <a:ext uri="{FF2B5EF4-FFF2-40B4-BE49-F238E27FC236}">
                <a16:creationId xmlns:a16="http://schemas.microsoft.com/office/drawing/2014/main" id="{4C5F1B6E-D8D9-CB4D-B1BC-9ABAE4213B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5123" y="2907761"/>
            <a:ext cx="1786761" cy="178676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153382F-EB69-B24E-AB56-33327D5737AF}"/>
              </a:ext>
            </a:extLst>
          </p:cNvPr>
          <p:cNvSpPr txBox="1"/>
          <p:nvPr/>
        </p:nvSpPr>
        <p:spPr>
          <a:xfrm>
            <a:off x="363313" y="4520318"/>
            <a:ext cx="2906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Natural Proofs Barrier</a:t>
            </a:r>
          </a:p>
        </p:txBody>
      </p:sp>
      <p:pic>
        <p:nvPicPr>
          <p:cNvPr id="51" name="Picture 2" descr="Alexander Razborov | Department of Mathematics | The University of Chicago">
            <a:extLst>
              <a:ext uri="{FF2B5EF4-FFF2-40B4-BE49-F238E27FC236}">
                <a16:creationId xmlns:a16="http://schemas.microsoft.com/office/drawing/2014/main" id="{E8F3D794-E7B6-3E4E-AB9E-5D4AE9F66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3" r="12877"/>
          <a:stretch/>
        </p:blipFill>
        <p:spPr bwMode="auto">
          <a:xfrm>
            <a:off x="488862" y="5136263"/>
            <a:ext cx="921613" cy="11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Steven Rudich's home page">
            <a:extLst>
              <a:ext uri="{FF2B5EF4-FFF2-40B4-BE49-F238E27FC236}">
                <a16:creationId xmlns:a16="http://schemas.microsoft.com/office/drawing/2014/main" id="{C0D8B8E3-497A-E44C-BFF3-8B48F88D62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8" r="15685" b="21949"/>
          <a:stretch/>
        </p:blipFill>
        <p:spPr bwMode="auto">
          <a:xfrm>
            <a:off x="1650248" y="5136263"/>
            <a:ext cx="919917" cy="11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1E875F2D-043E-2C49-9FE7-3A8AF2C16363}"/>
              </a:ext>
            </a:extLst>
          </p:cNvPr>
          <p:cNvSpPr txBox="1"/>
          <p:nvPr/>
        </p:nvSpPr>
        <p:spPr>
          <a:xfrm>
            <a:off x="567560" y="6297059"/>
            <a:ext cx="200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dirty="0" err="1"/>
              <a:t>Razborov-Rudich</a:t>
            </a:r>
            <a:r>
              <a:rPr lang="en-US" dirty="0"/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F274A-54BC-2A45-85F0-28CD18F46ED4}"/>
              </a:ext>
            </a:extLst>
          </p:cNvPr>
          <p:cNvSpPr txBox="1"/>
          <p:nvPr/>
        </p:nvSpPr>
        <p:spPr>
          <a:xfrm>
            <a:off x="4850780" y="4043264"/>
            <a:ext cx="59101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Why?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lower bounds we can prove are all </a:t>
            </a:r>
            <a:r>
              <a:rPr lang="en-US" sz="2000" dirty="0">
                <a:solidFill>
                  <a:schemeClr val="accent6"/>
                </a:solidFill>
              </a:rPr>
              <a:t>“easy” NO instances of MCSP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C00000"/>
                </a:solidFill>
              </a:rPr>
              <a:t>hardness result</a:t>
            </a:r>
            <a:r>
              <a:rPr lang="en-US" sz="2000" dirty="0"/>
              <a:t> forces us to find </a:t>
            </a:r>
            <a:r>
              <a:rPr lang="en-US" sz="2000" dirty="0">
                <a:solidFill>
                  <a:srgbClr val="00B0F0"/>
                </a:solidFill>
              </a:rPr>
              <a:t>“difficult” NO instances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36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8" grpId="0"/>
      <p:bldP spid="50" grpId="0"/>
      <p:bldP spid="53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BF4EE-EA39-4428-A29D-F1CD4471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313" y="76429"/>
            <a:ext cx="10515600" cy="1325563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>
                <a:solidFill>
                  <a:schemeClr val="accent1"/>
                </a:solidFill>
              </a:rPr>
              <a:t>care</a:t>
            </a:r>
            <a:r>
              <a:rPr lang="en-US" dirty="0"/>
              <a:t> if </a:t>
            </a:r>
            <a:r>
              <a:rPr lang="en-US" dirty="0">
                <a:solidFill>
                  <a:schemeClr val="accent1"/>
                </a:solidFill>
              </a:rPr>
              <a:t>MCSP </a:t>
            </a:r>
            <a:r>
              <a:rPr lang="en-US" dirty="0"/>
              <a:t>is </a:t>
            </a:r>
            <a:r>
              <a:rPr lang="en-US" dirty="0">
                <a:solidFill>
                  <a:srgbClr val="C00000"/>
                </a:solidFill>
              </a:rPr>
              <a:t>NP-complete</a:t>
            </a:r>
            <a:r>
              <a:rPr lang="en-US" dirty="0"/>
              <a:t>?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7C07CE4B-8201-3B49-81EC-D5558D0A9731}"/>
              </a:ext>
            </a:extLst>
          </p:cNvPr>
          <p:cNvSpPr txBox="1">
            <a:spLocks/>
          </p:cNvSpPr>
          <p:nvPr/>
        </p:nvSpPr>
        <p:spPr>
          <a:xfrm>
            <a:off x="481300" y="3009008"/>
            <a:ext cx="5181600" cy="2399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4"/>
                </a:solidFill>
              </a:rPr>
              <a:t>Active Line of Research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8284CB-9DA1-5147-AE67-C57B8C598E0D}"/>
              </a:ext>
            </a:extLst>
          </p:cNvPr>
          <p:cNvSpPr txBox="1"/>
          <p:nvPr/>
        </p:nvSpPr>
        <p:spPr>
          <a:xfrm>
            <a:off x="906935" y="3616562"/>
            <a:ext cx="210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MCSP is hard in the </a:t>
            </a:r>
            <a:r>
              <a:rPr lang="en-US" sz="2400" dirty="0">
                <a:solidFill>
                  <a:srgbClr val="7030A0"/>
                </a:solidFill>
              </a:rPr>
              <a:t>worst-case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A75F75-581C-7A4A-B031-11C9F35E0E04}"/>
              </a:ext>
            </a:extLst>
          </p:cNvPr>
          <p:cNvSpPr txBox="1"/>
          <p:nvPr/>
        </p:nvSpPr>
        <p:spPr>
          <a:xfrm>
            <a:off x="5140571" y="3616563"/>
            <a:ext cx="2010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MCSP is hard on </a:t>
            </a:r>
            <a:r>
              <a:rPr lang="en-US" sz="2400" dirty="0">
                <a:solidFill>
                  <a:schemeClr val="accent2"/>
                </a:solidFill>
              </a:rPr>
              <a:t>average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ABE149-FBB7-7F41-A30C-461A3FE7119A}"/>
              </a:ext>
            </a:extLst>
          </p:cNvPr>
          <p:cNvSpPr txBox="1"/>
          <p:nvPr/>
        </p:nvSpPr>
        <p:spPr>
          <a:xfrm>
            <a:off x="9294974" y="3603125"/>
            <a:ext cx="2230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One-way functions </a:t>
            </a:r>
            <a:r>
              <a:rPr lang="en-US" sz="2400" b="1" dirty="0">
                <a:solidFill>
                  <a:schemeClr val="accent4"/>
                </a:solidFill>
              </a:rPr>
              <a:t>exist!</a:t>
            </a:r>
          </a:p>
        </p:txBody>
      </p:sp>
      <p:pic>
        <p:nvPicPr>
          <p:cNvPr id="1028" name="Picture 4" descr="Shuichi Hirahara | Simons Institute for the Theory of Computing">
            <a:extLst>
              <a:ext uri="{FF2B5EF4-FFF2-40B4-BE49-F238E27FC236}">
                <a16:creationId xmlns:a16="http://schemas.microsoft.com/office/drawing/2014/main" id="{AAF629E9-5BE3-D749-A2EE-EE0691190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6" t="11290" r="23174" b="18571"/>
          <a:stretch/>
        </p:blipFill>
        <p:spPr bwMode="auto">
          <a:xfrm>
            <a:off x="3238495" y="5045545"/>
            <a:ext cx="1183511" cy="15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96778B5-752D-AC4C-A9A7-8307AED82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12" r="22357" b="34386"/>
          <a:stretch/>
        </p:blipFill>
        <p:spPr bwMode="auto">
          <a:xfrm>
            <a:off x="6971392" y="5039779"/>
            <a:ext cx="1247782" cy="15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rnell Tech - Rafael Pass">
            <a:extLst>
              <a:ext uri="{FF2B5EF4-FFF2-40B4-BE49-F238E27FC236}">
                <a16:creationId xmlns:a16="http://schemas.microsoft.com/office/drawing/2014/main" id="{E9738D34-38CC-E843-8776-70C557815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r="12241"/>
          <a:stretch/>
        </p:blipFill>
        <p:spPr bwMode="auto">
          <a:xfrm>
            <a:off x="8420095" y="5039779"/>
            <a:ext cx="1389704" cy="147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32F1AD-65A2-5841-84D3-A837AFB1E44F}"/>
                  </a:ext>
                </a:extLst>
              </p:cNvPr>
              <p:cNvSpPr txBox="1"/>
              <p:nvPr/>
            </p:nvSpPr>
            <p:spPr>
              <a:xfrm>
                <a:off x="3208211" y="3608493"/>
                <a:ext cx="14616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400" dirty="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32F1AD-65A2-5841-84D3-A837AFB1E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211" y="3608493"/>
                <a:ext cx="1461645" cy="769441"/>
              </a:xfrm>
              <a:prstGeom prst="rect">
                <a:avLst/>
              </a:prstGeom>
              <a:blipFill>
                <a:blip r:embed="rId8"/>
                <a:stretch>
                  <a:fillRect t="-16393" r="-4310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C61C9C-8253-BA42-AFED-E198108AB57B}"/>
                  </a:ext>
                </a:extLst>
              </p:cNvPr>
              <p:cNvSpPr txBox="1"/>
              <p:nvPr/>
            </p:nvSpPr>
            <p:spPr>
              <a:xfrm>
                <a:off x="7586564" y="3603125"/>
                <a:ext cx="14616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m:rPr>
                          <m:nor/>
                        </m:rPr>
                        <a:rPr lang="en-US" sz="4400" dirty="0"/>
                        <m:t>?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FC61C9C-8253-BA42-AFED-E198108AB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564" y="3603125"/>
                <a:ext cx="1461645" cy="769441"/>
              </a:xfrm>
              <a:prstGeom prst="rect">
                <a:avLst/>
              </a:prstGeom>
              <a:blipFill>
                <a:blip r:embed="rId9"/>
                <a:stretch>
                  <a:fillRect l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76E507D-5362-494F-AE40-C1F096EC6208}"/>
              </a:ext>
            </a:extLst>
          </p:cNvPr>
          <p:cNvSpPr txBox="1"/>
          <p:nvPr/>
        </p:nvSpPr>
        <p:spPr>
          <a:xfrm>
            <a:off x="3011756" y="4657352"/>
            <a:ext cx="1806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[Hirahara FOCS ’18]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0E6D20-7EEF-114E-85D9-469F767318C5}"/>
              </a:ext>
            </a:extLst>
          </p:cNvPr>
          <p:cNvSpPr txBox="1"/>
          <p:nvPr/>
        </p:nvSpPr>
        <p:spPr>
          <a:xfrm>
            <a:off x="7374437" y="4657352"/>
            <a:ext cx="1757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[Liu-Pass FOCS ’20]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28199D-86D8-FB4C-97C4-744CFEC5EBC4}"/>
              </a:ext>
            </a:extLst>
          </p:cNvPr>
          <p:cNvSpPr txBox="1"/>
          <p:nvPr/>
        </p:nvSpPr>
        <p:spPr>
          <a:xfrm>
            <a:off x="622382" y="5408874"/>
            <a:ext cx="1753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Partial Progress: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F2507D-0F93-6545-A319-7D479AEC1C0D}"/>
              </a:ext>
            </a:extLst>
          </p:cNvPr>
          <p:cNvSpPr/>
          <p:nvPr/>
        </p:nvSpPr>
        <p:spPr>
          <a:xfrm>
            <a:off x="3011756" y="1206932"/>
            <a:ext cx="1152287" cy="1051593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9B423E-B91A-2B45-A499-66C15C57B02C}"/>
              </a:ext>
            </a:extLst>
          </p:cNvPr>
          <p:cNvSpPr txBox="1"/>
          <p:nvPr/>
        </p:nvSpPr>
        <p:spPr>
          <a:xfrm>
            <a:off x="2828947" y="2264434"/>
            <a:ext cx="200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Cryptography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8D722E-00C8-E547-9A36-600DC1A07974}"/>
              </a:ext>
            </a:extLst>
          </p:cNvPr>
          <p:cNvSpPr txBox="1"/>
          <p:nvPr/>
        </p:nvSpPr>
        <p:spPr>
          <a:xfrm>
            <a:off x="5156210" y="1308948"/>
            <a:ext cx="4216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Hardness of MCSP </a:t>
            </a:r>
            <a:r>
              <a:rPr lang="en-US" sz="2400" b="1" i="1" dirty="0"/>
              <a:t>might characterize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chemeClr val="accent4"/>
                </a:solidFill>
              </a:rPr>
              <a:t>existence of cryptography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93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 bldLvl="3"/>
      <p:bldP spid="7" grpId="0"/>
      <p:bldP spid="35" grpId="0"/>
      <p:bldP spid="37" grpId="0"/>
      <p:bldP spid="9" grpId="0"/>
      <p:bldP spid="38" grpId="0"/>
      <p:bldP spid="10" grpId="0"/>
      <p:bldP spid="39" grpId="0"/>
      <p:bldP spid="6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04A0-FD0B-174F-9B44-36877B06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Gate Elimination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2D8C3-262E-E944-AAA0-774D3FFB8432}"/>
              </a:ext>
            </a:extLst>
          </p:cNvPr>
          <p:cNvSpPr txBox="1"/>
          <p:nvPr/>
        </p:nvSpPr>
        <p:spPr>
          <a:xfrm>
            <a:off x="995987" y="1807868"/>
            <a:ext cx="7463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/>
                </a:solidFill>
              </a:rPr>
              <a:t>(“Reverse”) Gate Elimination</a:t>
            </a:r>
          </a:p>
          <a:p>
            <a:pPr lvl="1"/>
            <a:r>
              <a:rPr lang="en-US" sz="2200" dirty="0"/>
              <a:t>Function g is a restriction of 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ECBC58-24EE-A745-91D3-EE32C628499D}"/>
                  </a:ext>
                </a:extLst>
              </p:cNvPr>
              <p:cNvSpPr txBox="1"/>
              <p:nvPr/>
            </p:nvSpPr>
            <p:spPr>
              <a:xfrm>
                <a:off x="1700619" y="3199091"/>
                <a:ext cx="227109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circuit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ECBC58-24EE-A745-91D3-EE32C6284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619" y="3199091"/>
                <a:ext cx="2271090" cy="369332"/>
              </a:xfrm>
              <a:prstGeom prst="rect">
                <a:avLst/>
              </a:prstGeom>
              <a:blipFill>
                <a:blip r:embed="rId3"/>
                <a:stretch>
                  <a:fillRect l="-1657" t="-6452" b="-225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DD3F7F-D869-2642-942D-260894DB08E7}"/>
                  </a:ext>
                </a:extLst>
              </p:cNvPr>
              <p:cNvSpPr txBox="1"/>
              <p:nvPr/>
            </p:nvSpPr>
            <p:spPr>
              <a:xfrm>
                <a:off x="3945482" y="2911105"/>
                <a:ext cx="1112804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↦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DD3F7F-D869-2642-942D-260894DB0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482" y="2911105"/>
                <a:ext cx="1112804" cy="1107996"/>
              </a:xfrm>
              <a:prstGeom prst="rect">
                <a:avLst/>
              </a:prstGeom>
              <a:blipFill>
                <a:blip r:embed="rId4"/>
                <a:stretch>
                  <a:fillRect l="-1124" r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638D6B2-2AEF-CC47-82F1-FB1076E07B26}"/>
              </a:ext>
            </a:extLst>
          </p:cNvPr>
          <p:cNvSpPr txBox="1"/>
          <p:nvPr/>
        </p:nvSpPr>
        <p:spPr>
          <a:xfrm>
            <a:off x="3773554" y="2903211"/>
            <a:ext cx="1538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D60093"/>
                </a:solidFill>
              </a:rPr>
              <a:t>“Eliminate gate”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C33E91-8FB6-BE42-8729-E786661E1DA1}"/>
                  </a:ext>
                </a:extLst>
              </p:cNvPr>
              <p:cNvSpPr txBox="1"/>
              <p:nvPr/>
            </p:nvSpPr>
            <p:spPr>
              <a:xfrm>
                <a:off x="5148254" y="3280437"/>
                <a:ext cx="237157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circuit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C33E91-8FB6-BE42-8729-E786661E1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54" y="3280437"/>
                <a:ext cx="2371570" cy="369332"/>
              </a:xfrm>
              <a:prstGeom prst="rect">
                <a:avLst/>
              </a:prstGeom>
              <a:blipFill>
                <a:blip r:embed="rId5"/>
                <a:stretch>
                  <a:fillRect l="-2128" t="-3226" b="-258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9E0FC4D-8D3F-B241-8E18-02D6224F4069}"/>
              </a:ext>
            </a:extLst>
          </p:cNvPr>
          <p:cNvSpPr txBox="1"/>
          <p:nvPr/>
        </p:nvSpPr>
        <p:spPr>
          <a:xfrm>
            <a:off x="3549935" y="3967882"/>
            <a:ext cx="1985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D60093"/>
                </a:solidFill>
              </a:rPr>
              <a:t>“Un-eliminate a gate”</a:t>
            </a:r>
          </a:p>
        </p:txBody>
      </p:sp>
      <p:cxnSp>
        <p:nvCxnSpPr>
          <p:cNvPr id="10" name="Connector: Curved 5">
            <a:extLst>
              <a:ext uri="{FF2B5EF4-FFF2-40B4-BE49-F238E27FC236}">
                <a16:creationId xmlns:a16="http://schemas.microsoft.com/office/drawing/2014/main" id="{BEF4C2DB-94CE-9A4A-86BC-95D7EA0492EF}"/>
              </a:ext>
            </a:extLst>
          </p:cNvPr>
          <p:cNvCxnSpPr>
            <a:cxnSpLocks/>
            <a:stCxn id="8" idx="2"/>
            <a:endCxn id="5" idx="2"/>
          </p:cNvCxnSpPr>
          <p:nvPr/>
        </p:nvCxnSpPr>
        <p:spPr>
          <a:xfrm rot="5400000" flipH="1">
            <a:off x="4544429" y="1860159"/>
            <a:ext cx="81346" cy="3497875"/>
          </a:xfrm>
          <a:prstGeom prst="curvedConnector3">
            <a:avLst>
              <a:gd name="adj1" fmla="val -281022"/>
            </a:avLst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2042C6-1835-1942-B3AC-9CE5B70AF696}"/>
                  </a:ext>
                </a:extLst>
              </p:cNvPr>
              <p:cNvSpPr txBox="1"/>
              <p:nvPr/>
            </p:nvSpPr>
            <p:spPr>
              <a:xfrm>
                <a:off x="7934890" y="2903211"/>
                <a:ext cx="30354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en-US" i="1" dirty="0" err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 err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  <a:p>
                <a:r>
                  <a:rPr lang="en-US" dirty="0"/>
                  <a:t>Know what optimal circuits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look like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understand structure of circuits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2042C6-1835-1942-B3AC-9CE5B70AF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890" y="2903211"/>
                <a:ext cx="3035431" cy="1200329"/>
              </a:xfrm>
              <a:prstGeom prst="rect">
                <a:avLst/>
              </a:prstGeom>
              <a:blipFill>
                <a:blip r:embed="rId6"/>
                <a:stretch>
                  <a:fillRect l="-1660" r="-2490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0439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  <p:bldP spid="5" grpId="0" animBg="1"/>
      <p:bldP spid="6" grpId="0"/>
      <p:bldP spid="7" grpId="0"/>
      <p:bldP spid="8" grpId="0" animBg="1"/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8FAFFE-B58D-4B49-8183-723497F8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6" y="16510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Connections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50E825-CB96-4A32-BD4D-7A73AAAD3653}"/>
              </a:ext>
            </a:extLst>
          </p:cNvPr>
          <p:cNvCxnSpPr>
            <a:cxnSpLocks/>
          </p:cNvCxnSpPr>
          <p:nvPr/>
        </p:nvCxnSpPr>
        <p:spPr>
          <a:xfrm>
            <a:off x="5462339" y="300037"/>
            <a:ext cx="9122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7E3C11-2DEF-49FB-8565-B01B1EBF1550}"/>
                  </a:ext>
                </a:extLst>
              </p:cNvPr>
              <p:cNvSpPr txBox="1"/>
              <p:nvPr/>
            </p:nvSpPr>
            <p:spPr>
              <a:xfrm>
                <a:off x="1799154" y="2815760"/>
                <a:ext cx="6706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7E3C11-2DEF-49FB-8565-B01B1EBF1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54" y="2815760"/>
                <a:ext cx="670633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65BF02-8B56-4410-AC49-11A33421B3DD}"/>
                  </a:ext>
                </a:extLst>
              </p:cNvPr>
              <p:cNvSpPr txBox="1"/>
              <p:nvPr/>
            </p:nvSpPr>
            <p:spPr>
              <a:xfrm>
                <a:off x="838200" y="1577462"/>
                <a:ext cx="10515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Can one “</a:t>
                </a:r>
                <a:r>
                  <a:rPr lang="en-US" sz="4000" dirty="0">
                    <a:solidFill>
                      <a:schemeClr val="accent6"/>
                    </a:solidFill>
                  </a:rPr>
                  <a:t>learn</a:t>
                </a:r>
                <a:r>
                  <a:rPr lang="en-US" sz="4000" dirty="0"/>
                  <a:t>” functions with </a:t>
                </a:r>
                <a:r>
                  <a:rPr lang="en-US" sz="4000" dirty="0">
                    <a:solidFill>
                      <a:schemeClr val="accent2"/>
                    </a:solidFill>
                  </a:rPr>
                  <a:t>small</a:t>
                </a:r>
                <a:r>
                  <a:rPr lang="en-US" sz="4000" dirty="0"/>
                  <a:t>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4000" dirty="0"/>
                  <a:t>-circuits?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B65BF02-8B56-4410-AC49-11A33421B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77462"/>
                <a:ext cx="10515600" cy="707886"/>
              </a:xfrm>
              <a:prstGeom prst="rect">
                <a:avLst/>
              </a:prstGeom>
              <a:blipFill>
                <a:blip r:embed="rId4"/>
                <a:stretch>
                  <a:fillRect l="-2087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3AAC98-39BC-459B-B466-AE69A7C661B9}"/>
                  </a:ext>
                </a:extLst>
              </p:cNvPr>
              <p:cNvSpPr txBox="1"/>
              <p:nvPr/>
            </p:nvSpPr>
            <p:spPr>
              <a:xfrm>
                <a:off x="2449672" y="2800873"/>
                <a:ext cx="813498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∈{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𝐷𝑁𝐹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𝑝𝑜𝑙𝑦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…}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3AAC98-39BC-459B-B466-AE69A7C66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672" y="2800873"/>
                <a:ext cx="813498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2BC6EC8-1BB6-4284-BA96-042DF3716873}"/>
                  </a:ext>
                </a:extLst>
              </p:cNvPr>
              <p:cNvSpPr/>
              <p:nvPr/>
            </p:nvSpPr>
            <p:spPr>
              <a:xfrm>
                <a:off x="7594190" y="4465741"/>
                <a:ext cx="3657600" cy="1009650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Can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learn</a:t>
                </a:r>
                <a:r>
                  <a:rPr lang="en-US" sz="2800" dirty="0"/>
                  <a:t> functions with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small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-circuits</a:t>
                </a:r>
              </a:p>
            </p:txBody>
          </p:sp>
        </mc:Choice>
        <mc:Fallback xmlns="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2BC6EC8-1BB6-4284-BA96-042DF3716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90" y="4465741"/>
                <a:ext cx="3657600" cy="1009650"/>
              </a:xfrm>
              <a:prstGeom prst="roundRect">
                <a:avLst/>
              </a:prstGeom>
              <a:blipFill>
                <a:blip r:embed="rId6"/>
                <a:stretch>
                  <a:fillRect t="-1765" b="-1235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5F1D2D-87F2-4FA0-ABFF-287A4FA6CEAC}"/>
                  </a:ext>
                </a:extLst>
              </p:cNvPr>
              <p:cNvSpPr txBox="1"/>
              <p:nvPr/>
            </p:nvSpPr>
            <p:spPr>
              <a:xfrm>
                <a:off x="5374437" y="4171950"/>
                <a:ext cx="153118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B5F1D2D-87F2-4FA0-ABFF-287A4FA6C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437" y="4171950"/>
                <a:ext cx="1531188" cy="1323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3AB462F-935E-4150-B23F-C0B45B6F9900}"/>
                  </a:ext>
                </a:extLst>
              </p:cNvPr>
              <p:cNvSpPr/>
              <p:nvPr/>
            </p:nvSpPr>
            <p:spPr>
              <a:xfrm>
                <a:off x="931069" y="4512418"/>
                <a:ext cx="3536156" cy="999589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dirty="0">
                    <a:solidFill>
                      <a:schemeClr val="tx1"/>
                    </a:solidFill>
                  </a:rPr>
                  <a:t>Algorithms for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-MCSP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3AB462F-935E-4150-B23F-C0B45B6F99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69" y="4512418"/>
                <a:ext cx="3536156" cy="999589"/>
              </a:xfrm>
              <a:prstGeom prst="roundRect">
                <a:avLst/>
              </a:prstGeom>
              <a:blipFill>
                <a:blip r:embed="rId8"/>
                <a:stretch>
                  <a:fillRect t="-1775" b="-1301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E38A531A-7A98-4940-BFFB-A4C762259008}"/>
              </a:ext>
            </a:extLst>
          </p:cNvPr>
          <p:cNvSpPr txBox="1"/>
          <p:nvPr/>
        </p:nvSpPr>
        <p:spPr>
          <a:xfrm>
            <a:off x="4909888" y="5203001"/>
            <a:ext cx="224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Carmosino-Impagliazzo</a:t>
            </a:r>
            <a:r>
              <a:rPr lang="en-US" sz="1600" dirty="0"/>
              <a:t>-</a:t>
            </a:r>
          </a:p>
          <a:p>
            <a:r>
              <a:rPr lang="en-US" sz="1600" dirty="0"/>
              <a:t>Kabanets-Kolokolova‘16]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D281FF-4FCD-490A-9399-5DE0CE66C717}"/>
              </a:ext>
            </a:extLst>
          </p:cNvPr>
          <p:cNvSpPr txBox="1"/>
          <p:nvPr/>
        </p:nvSpPr>
        <p:spPr>
          <a:xfrm>
            <a:off x="1267890" y="2242998"/>
            <a:ext cx="1136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>
                <a:solidFill>
                  <a:schemeClr val="accent6"/>
                </a:solidFill>
              </a:rPr>
              <a:t>learn</a:t>
            </a:r>
            <a:r>
              <a:rPr lang="en-US" sz="2400" dirty="0"/>
              <a:t>” = “PAC learning on the uniform distribution with membership queries”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DDAC40-4CD7-455D-8051-94FDF4CDF4ED}"/>
              </a:ext>
            </a:extLst>
          </p:cNvPr>
          <p:cNvCxnSpPr/>
          <p:nvPr/>
        </p:nvCxnSpPr>
        <p:spPr>
          <a:xfrm>
            <a:off x="7886700" y="3570314"/>
            <a:ext cx="16097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1F8F41-1F9C-4334-A94A-18CAFEFA0DF5}"/>
              </a:ext>
            </a:extLst>
          </p:cNvPr>
          <p:cNvCxnSpPr>
            <a:cxnSpLocks/>
          </p:cNvCxnSpPr>
          <p:nvPr/>
        </p:nvCxnSpPr>
        <p:spPr>
          <a:xfrm>
            <a:off x="3429000" y="3570314"/>
            <a:ext cx="1038225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7A2804-8278-47A0-9158-94BCA3F156F5}"/>
              </a:ext>
            </a:extLst>
          </p:cNvPr>
          <p:cNvCxnSpPr>
            <a:cxnSpLocks/>
          </p:cNvCxnSpPr>
          <p:nvPr/>
        </p:nvCxnSpPr>
        <p:spPr>
          <a:xfrm>
            <a:off x="4724400" y="3570314"/>
            <a:ext cx="733425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7A37E04-E136-4CF0-B795-A180D37F6572}"/>
              </a:ext>
            </a:extLst>
          </p:cNvPr>
          <p:cNvSpPr txBox="1"/>
          <p:nvPr/>
        </p:nvSpPr>
        <p:spPr>
          <a:xfrm>
            <a:off x="1293785" y="5587721"/>
            <a:ext cx="2961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Even with one-sided error!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BCFC77-F57D-4D7B-981F-6E35AB702C18}"/>
              </a:ext>
            </a:extLst>
          </p:cNvPr>
          <p:cNvCxnSpPr>
            <a:cxnSpLocks/>
          </p:cNvCxnSpPr>
          <p:nvPr/>
        </p:nvCxnSpPr>
        <p:spPr>
          <a:xfrm>
            <a:off x="5965030" y="3568288"/>
            <a:ext cx="162916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DC3209F-CD0F-4A2C-8EE0-8F750000907B}"/>
              </a:ext>
            </a:extLst>
          </p:cNvPr>
          <p:cNvSpPr txBox="1"/>
          <p:nvPr/>
        </p:nvSpPr>
        <p:spPr>
          <a:xfrm>
            <a:off x="7812837" y="3600089"/>
            <a:ext cx="330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[Kearns-Valiant ‘93,</a:t>
            </a:r>
          </a:p>
          <a:p>
            <a:r>
              <a:rPr lang="en-US" sz="1600" dirty="0"/>
              <a:t>  Goldwasser-</a:t>
            </a:r>
            <a:r>
              <a:rPr lang="en-US" sz="1600" dirty="0" err="1"/>
              <a:t>Goldreich</a:t>
            </a:r>
            <a:r>
              <a:rPr lang="en-US" sz="1600" dirty="0"/>
              <a:t>-</a:t>
            </a:r>
            <a:r>
              <a:rPr lang="en-US" sz="1600" dirty="0" err="1"/>
              <a:t>Micali</a:t>
            </a:r>
            <a:r>
              <a:rPr lang="en-US" sz="1600" dirty="0"/>
              <a:t> ’86]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818530-0855-4F1C-ABE6-F0D94C3F3F32}"/>
              </a:ext>
            </a:extLst>
          </p:cNvPr>
          <p:cNvSpPr txBox="1"/>
          <p:nvPr/>
        </p:nvSpPr>
        <p:spPr>
          <a:xfrm>
            <a:off x="3514725" y="3680235"/>
            <a:ext cx="2625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[</a:t>
            </a:r>
            <a:r>
              <a:rPr lang="en-US" sz="1600" dirty="0" err="1"/>
              <a:t>Linial</a:t>
            </a:r>
            <a:r>
              <a:rPr lang="en-US" sz="1600" dirty="0"/>
              <a:t>-Mansour-Nisan’ 93]</a:t>
            </a:r>
          </a:p>
        </p:txBody>
      </p:sp>
      <p:graphicFrame>
        <p:nvGraphicFramePr>
          <p:cNvPr id="35" name="Content Placeholder 5">
            <a:extLst>
              <a:ext uri="{FF2B5EF4-FFF2-40B4-BE49-F238E27FC236}">
                <a16:creationId xmlns:a16="http://schemas.microsoft.com/office/drawing/2014/main" id="{193F401D-5AD3-454F-BEBB-B8ABFE254136}"/>
              </a:ext>
            </a:extLst>
          </p:cNvPr>
          <p:cNvGraphicFramePr>
            <a:graphicFrameLocks/>
          </p:cNvGraphicFramePr>
          <p:nvPr/>
        </p:nvGraphicFramePr>
        <p:xfrm>
          <a:off x="4245520" y="350568"/>
          <a:ext cx="5537189" cy="137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63429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 animBg="1"/>
      <p:bldP spid="20" grpId="0"/>
      <p:bldP spid="21" grpId="0" animBg="1"/>
      <p:bldP spid="22" grpId="0"/>
      <p:bldP spid="23" grpId="0"/>
      <p:bldP spid="28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73B7-D442-9441-B338-C7E143BE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2n x 2n Bipartite Permutation Independent Set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CFBCDA-F276-B74A-A3DC-7F85D51C3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directed graph G=([n] x [n], E)</a:t>
                </a:r>
              </a:p>
              <a:p>
                <a:r>
                  <a:rPr lang="en-US" dirty="0"/>
                  <a:t>Does there exist a permutation P such that</a:t>
                </a:r>
              </a:p>
              <a:p>
                <a:pPr lvl="1"/>
                <a:r>
                  <a:rPr lang="en-US" dirty="0"/>
                  <a:t>P([n]) = [n]</a:t>
                </a:r>
              </a:p>
              <a:p>
                <a:pPr lvl="1"/>
                <a:r>
                  <a:rPr lang="en-US" dirty="0"/>
                  <a:t>P(n + [n]) = n + [n]</a:t>
                </a:r>
              </a:p>
              <a:p>
                <a:pPr lvl="1"/>
                <a:r>
                  <a:rPr lang="en-US" dirty="0"/>
                  <a:t>If ((</a:t>
                </a:r>
                <a:r>
                  <a:rPr lang="en-US" dirty="0" err="1"/>
                  <a:t>j,k</a:t>
                </a:r>
                <a:r>
                  <a:rPr lang="en-US" dirty="0"/>
                  <a:t>), (</a:t>
                </a:r>
                <a:r>
                  <a:rPr lang="en-US" dirty="0" err="1"/>
                  <a:t>j’,k</a:t>
                </a:r>
                <a:r>
                  <a:rPr lang="en-US" dirty="0"/>
                  <a:t>’)) is an edge, then either P(j)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dirty="0"/>
                  <a:t>k, or P(j’)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dirty="0"/>
                  <a:t>k’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CFBCDA-F276-B74A-A3DC-7F85D51C3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08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BF4EE-EA39-4428-A29D-F1CD4471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4463" y="49538"/>
            <a:ext cx="1301166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Why care about the </a:t>
            </a:r>
            <a:r>
              <a:rPr lang="en-US" sz="3600" dirty="0">
                <a:solidFill>
                  <a:schemeClr val="accent1"/>
                </a:solidFill>
              </a:rPr>
              <a:t>Minimum Circuit Size Problem (MCSP)?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29B80-7ADD-4EBA-8E9A-FE7AF72A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092" y="1147961"/>
            <a:ext cx="5181600" cy="2399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solidFill>
                  <a:schemeClr val="accent1"/>
                </a:solidFill>
              </a:rPr>
              <a:t>Connections</a:t>
            </a:r>
            <a:r>
              <a:rPr lang="en-US" dirty="0"/>
              <a:t> to: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F7DB30-E4A1-4039-8227-057B6207A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13877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Its complexity is a </a:t>
            </a:r>
            <a:r>
              <a:rPr lang="en-US" dirty="0">
                <a:solidFill>
                  <a:schemeClr val="accent1"/>
                </a:solidFill>
              </a:rPr>
              <a:t>mystery</a:t>
            </a:r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	Is MCSP NP-complete?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	</a:t>
            </a:r>
            <a:r>
              <a:rPr lang="en-US" sz="2400" dirty="0">
                <a:solidFill>
                  <a:schemeClr val="accent2"/>
                </a:solidFill>
              </a:rPr>
              <a:t>Is MCSP hard to approximate?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rgbClr val="00B0F0"/>
                </a:solidFill>
              </a:rPr>
              <a:t>Can you beat the naïve brute-force algorithm?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chemeClr val="accent4"/>
                </a:solidFill>
              </a:rPr>
              <a:t>Is MCSP hard on average?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A9FF79-F41E-42C6-A8F1-9DE37E4F2E6C}"/>
              </a:ext>
            </a:extLst>
          </p:cNvPr>
          <p:cNvSpPr txBox="1"/>
          <p:nvPr/>
        </p:nvSpPr>
        <p:spPr>
          <a:xfrm>
            <a:off x="1898707" y="3745835"/>
            <a:ext cx="217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true about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MCSP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F026A4-F385-4EDD-AEAA-539CC628077A}"/>
                  </a:ext>
                </a:extLst>
              </p:cNvPr>
              <p:cNvSpPr txBox="1"/>
              <p:nvPr/>
            </p:nvSpPr>
            <p:spPr>
              <a:xfrm>
                <a:off x="4394704" y="3669164"/>
                <a:ext cx="2048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FF026A4-F385-4EDD-AEAA-539CC6280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04" y="3669164"/>
                <a:ext cx="204825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E942F5A-0993-4BCF-B224-711B82D302FE}"/>
              </a:ext>
            </a:extLst>
          </p:cNvPr>
          <p:cNvSpPr txBox="1"/>
          <p:nvPr/>
        </p:nvSpPr>
        <p:spPr>
          <a:xfrm>
            <a:off x="6247693" y="3748040"/>
            <a:ext cx="408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a long-standing open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82C41B-4670-4EE0-B993-83DFBAA4CEC7}"/>
              </a:ext>
            </a:extLst>
          </p:cNvPr>
          <p:cNvCxnSpPr>
            <a:cxnSpLocks/>
          </p:cNvCxnSpPr>
          <p:nvPr/>
        </p:nvCxnSpPr>
        <p:spPr>
          <a:xfrm flipV="1">
            <a:off x="1898707" y="4093233"/>
            <a:ext cx="8364420" cy="219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4777EBA-6842-41EB-99F1-824348721CAA}"/>
              </a:ext>
            </a:extLst>
          </p:cNvPr>
          <p:cNvSpPr txBox="1"/>
          <p:nvPr/>
        </p:nvSpPr>
        <p:spPr>
          <a:xfrm>
            <a:off x="1898707" y="4247121"/>
            <a:ext cx="368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MCSP is NP-complete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D7C90B-87DB-4A49-AD19-3FEE6052A8BA}"/>
                  </a:ext>
                </a:extLst>
              </p:cNvPr>
              <p:cNvSpPr txBox="1"/>
              <p:nvPr/>
            </p:nvSpPr>
            <p:spPr>
              <a:xfrm>
                <a:off x="4394704" y="4109228"/>
                <a:ext cx="2048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D7C90B-87DB-4A49-AD19-3FEE6052A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04" y="4109228"/>
                <a:ext cx="204825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C9C8B2-7BCD-45B7-97BB-F5F8E2FDEE85}"/>
                  </a:ext>
                </a:extLst>
              </p:cNvPr>
              <p:cNvSpPr txBox="1"/>
              <p:nvPr/>
            </p:nvSpPr>
            <p:spPr>
              <a:xfrm>
                <a:off x="6247693" y="4263206"/>
                <a:ext cx="1157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EXP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AD47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≠ 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ZPP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C9C8B2-7BCD-45B7-97BB-F5F8E2FDE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693" y="4263206"/>
                <a:ext cx="1157689" cy="369332"/>
              </a:xfrm>
              <a:prstGeom prst="rect">
                <a:avLst/>
              </a:prstGeom>
              <a:blipFill>
                <a:blip r:embed="rId6"/>
                <a:stretch>
                  <a:fillRect l="-5435" t="-6667" r="-326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36740E2-CB75-462E-AEFB-4823B82BB38D}"/>
              </a:ext>
            </a:extLst>
          </p:cNvPr>
          <p:cNvSpPr txBox="1"/>
          <p:nvPr/>
        </p:nvSpPr>
        <p:spPr>
          <a:xfrm>
            <a:off x="1898708" y="4842179"/>
            <a:ext cx="273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approximation to MCSP is NP-complete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A9BC4F-2412-4387-95FD-31470D0A5F69}"/>
                  </a:ext>
                </a:extLst>
              </p:cNvPr>
              <p:cNvSpPr txBox="1"/>
              <p:nvPr/>
            </p:nvSpPr>
            <p:spPr>
              <a:xfrm>
                <a:off x="4394704" y="4779876"/>
                <a:ext cx="2048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A9BC4F-2412-4387-95FD-31470D0A5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04" y="4779876"/>
                <a:ext cx="20482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19AECA2-2312-4DFA-8F7B-4DDD3D1F3853}"/>
              </a:ext>
            </a:extLst>
          </p:cNvPr>
          <p:cNvSpPr txBox="1"/>
          <p:nvPr/>
        </p:nvSpPr>
        <p:spPr>
          <a:xfrm>
            <a:off x="6247693" y="4859674"/>
            <a:ext cx="410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Computing NP “on average” is as hard as computing NP in the “worst-case”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4E9562-8DB5-4589-820C-1B595313D124}"/>
                  </a:ext>
                </a:extLst>
              </p:cNvPr>
              <p:cNvSpPr txBox="1"/>
              <p:nvPr/>
            </p:nvSpPr>
            <p:spPr>
              <a:xfrm>
                <a:off x="1898708" y="5515557"/>
                <a:ext cx="28982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 version of MCSP does not have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poly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func>
                      <m:func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e>
                    </m:func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circuits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64E9562-8DB5-4589-820C-1B595313D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708" y="5515557"/>
                <a:ext cx="2898234" cy="646331"/>
              </a:xfrm>
              <a:prstGeom prst="rect">
                <a:avLst/>
              </a:prstGeom>
              <a:blipFill>
                <a:blip r:embed="rId8"/>
                <a:stretch>
                  <a:fillRect l="-1747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369E04-7279-47C8-8ED9-E9340B9D785E}"/>
                  </a:ext>
                </a:extLst>
              </p:cNvPr>
              <p:cNvSpPr txBox="1"/>
              <p:nvPr/>
            </p:nvSpPr>
            <p:spPr>
              <a:xfrm>
                <a:off x="4409926" y="5404418"/>
                <a:ext cx="2048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369E04-7279-47C8-8ED9-E9340B9D7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926" y="5404418"/>
                <a:ext cx="204825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1DD8697-6FC7-4EA1-8519-68C779E6EC27}"/>
              </a:ext>
            </a:extLst>
          </p:cNvPr>
          <p:cNvSpPr txBox="1"/>
          <p:nvPr/>
        </p:nvSpPr>
        <p:spPr>
          <a:xfrm>
            <a:off x="6247693" y="5615560"/>
            <a:ext cx="405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NP does not have polynomial-size circuits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87FB47-0FDB-480B-9B7E-85BD2EFAB234}"/>
              </a:ext>
            </a:extLst>
          </p:cNvPr>
          <p:cNvSpPr txBox="1"/>
          <p:nvPr/>
        </p:nvSpPr>
        <p:spPr>
          <a:xfrm>
            <a:off x="4796384" y="4422401"/>
            <a:ext cx="1286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[Murray-Williams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‘15]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AC2ECB-87AE-4E57-B209-25688B262572}"/>
              </a:ext>
            </a:extLst>
          </p:cNvPr>
          <p:cNvSpPr txBox="1"/>
          <p:nvPr/>
        </p:nvSpPr>
        <p:spPr>
          <a:xfrm>
            <a:off x="4896380" y="5135452"/>
            <a:ext cx="1623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[Hirahara ‘18]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CDF1B7-8456-4E0E-BA7F-F16A842E364F}"/>
              </a:ext>
            </a:extLst>
          </p:cNvPr>
          <p:cNvSpPr txBox="1"/>
          <p:nvPr/>
        </p:nvSpPr>
        <p:spPr>
          <a:xfrm>
            <a:off x="4884147" y="5725802"/>
            <a:ext cx="1187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[McKay-Murray-Williams ‘19]</a:t>
            </a:r>
          </a:p>
        </p:txBody>
      </p:sp>
      <p:graphicFrame>
        <p:nvGraphicFramePr>
          <p:cNvPr id="36" name="Content Placeholder 5">
            <a:extLst>
              <a:ext uri="{FF2B5EF4-FFF2-40B4-BE49-F238E27FC236}">
                <a16:creationId xmlns:a16="http://schemas.microsoft.com/office/drawing/2014/main" id="{6A94ACE9-050D-4197-94BE-FEDF3EA871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183193"/>
              </p:ext>
            </p:extLst>
          </p:nvPr>
        </p:nvGraphicFramePr>
        <p:xfrm>
          <a:off x="201148" y="1497588"/>
          <a:ext cx="5413671" cy="174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F0DF13BE-275F-F740-8E69-C9C9125BC0DA}"/>
              </a:ext>
            </a:extLst>
          </p:cNvPr>
          <p:cNvSpPr txBox="1"/>
          <p:nvPr/>
        </p:nvSpPr>
        <p:spPr>
          <a:xfrm>
            <a:off x="1898150" y="6162131"/>
            <a:ext cx="3427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version of MCSP is “mildly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hard”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average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5F7417C-5D60-3A42-8BCE-9F1A2B60311B}"/>
                  </a:ext>
                </a:extLst>
              </p:cNvPr>
              <p:cNvSpPr txBox="1"/>
              <p:nvPr/>
            </p:nvSpPr>
            <p:spPr>
              <a:xfrm>
                <a:off x="4420352" y="6050189"/>
                <a:ext cx="2048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5F7417C-5D60-3A42-8BCE-9F1A2B603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352" y="6050189"/>
                <a:ext cx="20482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4EF84B8-7440-0B40-8689-ABE4450730FA}"/>
              </a:ext>
            </a:extLst>
          </p:cNvPr>
          <p:cNvSpPr txBox="1"/>
          <p:nvPr/>
        </p:nvSpPr>
        <p:spPr>
          <a:xfrm>
            <a:off x="4894573" y="6371573"/>
            <a:ext cx="1187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[Liu-Pass ‘20]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899683-5C8C-C341-8E22-8940285F7951}"/>
              </a:ext>
            </a:extLst>
          </p:cNvPr>
          <p:cNvSpPr txBox="1"/>
          <p:nvPr/>
        </p:nvSpPr>
        <p:spPr>
          <a:xfrm>
            <a:off x="6265367" y="6260222"/>
            <a:ext cx="250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One-way functions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exist!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2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B62A9964-92AC-40FA-8DF7-5C21AE100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A6D79977-9D89-45D9-A186-7D726601E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E24F3CD1-2AFD-464F-B330-D02388EEF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993F40F0-AA85-48F0-B5B2-F5668DD71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1EDEA98A-C739-4658-A383-A04B3AFDE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0B437097-7638-4F8A-918E-1BCD7B303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5AD8A0A8-0330-4EAE-8977-E99CD7FAF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0D00FCB3-902D-44A9-AC18-3CA0B1EA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EEA4E7AB-C811-4144-9355-3A09DB921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83DA0680-5DAC-4080-8FAF-9B90B0A39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uiExpand="1" build="p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Graphic spid="36" grpId="0" uiExpand="1">
        <p:bldSub>
          <a:bldDgm bld="one"/>
        </p:bldSub>
      </p:bldGraphic>
      <p:bldP spid="34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7D45C13D-54DB-4EC0-83C3-367B8487601D}"/>
              </a:ext>
            </a:extLst>
          </p:cNvPr>
          <p:cNvSpPr/>
          <p:nvPr/>
        </p:nvSpPr>
        <p:spPr>
          <a:xfrm>
            <a:off x="4066958" y="3873337"/>
            <a:ext cx="3202577" cy="290866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72E2F-A0F0-4C3B-AF74-C7375625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</a:t>
            </a:r>
            <a:r>
              <a:rPr lang="en-US" dirty="0">
                <a:solidFill>
                  <a:schemeClr val="accent1"/>
                </a:solidFill>
                <a:cs typeface="Calibri Light"/>
              </a:rPr>
              <a:t>Minimum Circuit Size Problem (MCSP)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50C9992-C643-4200-8A87-31012D19628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68701" y="2875722"/>
              <a:ext cx="2805456" cy="741680"/>
            </p:xfrm>
            <a:graphic>
              <a:graphicData uri="http://schemas.openxmlformats.org/drawingml/2006/table">
                <a:tbl>
                  <a:tblPr firstCol="1" bandRow="1">
                    <a:tableStyleId>{7DF18680-E054-41AD-8BC1-D1AEF772440D}</a:tableStyleId>
                  </a:tblPr>
                  <a:tblGrid>
                    <a:gridCol w="701364">
                      <a:extLst>
                        <a:ext uri="{9D8B030D-6E8A-4147-A177-3AD203B41FA5}">
                          <a16:colId xmlns:a16="http://schemas.microsoft.com/office/drawing/2014/main" val="3117387981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23883623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795428388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818922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52432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1020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50C9992-C643-4200-8A87-31012D1962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4561615"/>
                  </p:ext>
                </p:extLst>
              </p:nvPr>
            </p:nvGraphicFramePr>
            <p:xfrm>
              <a:off x="1568701" y="2875722"/>
              <a:ext cx="2805456" cy="741680"/>
            </p:xfrm>
            <a:graphic>
              <a:graphicData uri="http://schemas.openxmlformats.org/drawingml/2006/table">
                <a:tbl>
                  <a:tblPr firstCol="1" bandRow="1">
                    <a:tableStyleId>{7DF18680-E054-41AD-8BC1-D1AEF772440D}</a:tableStyleId>
                  </a:tblPr>
                  <a:tblGrid>
                    <a:gridCol w="701364">
                      <a:extLst>
                        <a:ext uri="{9D8B030D-6E8A-4147-A177-3AD203B41FA5}">
                          <a16:colId xmlns:a16="http://schemas.microsoft.com/office/drawing/2014/main" val="3117387981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23883623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795428388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818922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70" t="-1613" r="-302609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613" r="-200000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739" t="-1613" r="-101739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739" t="-1613" r="-1739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52432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70" t="-103279" r="-302609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3279" r="-20000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739" t="-103279" r="-101739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739" t="-103279" r="-1739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1020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A4AB08-51D1-4364-AAE7-3792C66C3297}"/>
                  </a:ext>
                </a:extLst>
              </p:cNvPr>
              <p:cNvSpPr txBox="1"/>
              <p:nvPr/>
            </p:nvSpPr>
            <p:spPr>
              <a:xfrm>
                <a:off x="1568701" y="2027629"/>
                <a:ext cx="24448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Truth table</a:t>
                </a: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𝑻</m:t>
                    </m:r>
                  </m:oMath>
                </a14:m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of a Boolean function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</m:oMath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A4AB08-51D1-4364-AAE7-3792C66C3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701" y="2027629"/>
                <a:ext cx="2444817" cy="769441"/>
              </a:xfrm>
              <a:prstGeom prst="rect">
                <a:avLst/>
              </a:prstGeom>
              <a:blipFill>
                <a:blip r:embed="rId5"/>
                <a:stretch>
                  <a:fillRect l="-1247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6DDCA7D-44B8-4C59-A60F-3319BD195DC6}"/>
              </a:ext>
            </a:extLst>
          </p:cNvPr>
          <p:cNvSpPr txBox="1"/>
          <p:nvPr/>
        </p:nvSpPr>
        <p:spPr>
          <a:xfrm>
            <a:off x="4356469" y="1689075"/>
            <a:ext cx="4667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89A710-5A85-46D1-8CF3-A34F8052A064}"/>
              </a:ext>
            </a:extLst>
          </p:cNvPr>
          <p:cNvSpPr txBox="1"/>
          <p:nvPr/>
        </p:nvSpPr>
        <p:spPr>
          <a:xfrm>
            <a:off x="458273" y="1782893"/>
            <a:ext cx="61266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630ACC5-43A0-45A8-8FD3-E65FAAD55C6D}"/>
                  </a:ext>
                </a:extLst>
              </p:cNvPr>
              <p:cNvSpPr txBox="1"/>
              <p:nvPr/>
            </p:nvSpPr>
            <p:spPr>
              <a:xfrm>
                <a:off x="6613635" y="1691200"/>
                <a:ext cx="2424062" cy="1785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1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 </m:t>
                    </m:r>
                  </m:oMath>
                </a14:m>
                <a:endParaRPr kumimoji="0" lang="en-US" sz="1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630ACC5-43A0-45A8-8FD3-E65FAAD55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635" y="1691200"/>
                <a:ext cx="2424062" cy="1785104"/>
              </a:xfrm>
              <a:prstGeom prst="rect">
                <a:avLst/>
              </a:prstGeom>
              <a:blipFill>
                <a:blip r:embed="rId6"/>
                <a:stretch>
                  <a:fillRect l="-30905" t="-20819" b="-43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818D90-3AD1-4BF0-A7DF-0B98495056A5}"/>
                  </a:ext>
                </a:extLst>
              </p:cNvPr>
              <p:cNvSpPr txBox="1"/>
              <p:nvPr/>
            </p:nvSpPr>
            <p:spPr>
              <a:xfrm>
                <a:off x="4585387" y="2019565"/>
                <a:ext cx="22426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“size threshold”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ℕ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unary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818D90-3AD1-4BF0-A7DF-0B984950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387" y="2019565"/>
                <a:ext cx="2242687" cy="769441"/>
              </a:xfrm>
              <a:prstGeom prst="rect">
                <a:avLst/>
              </a:prstGeom>
              <a:blipFill>
                <a:blip r:embed="rId7"/>
                <a:stretch>
                  <a:fillRect t="-4724" r="-543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AC49C6F-5868-4E82-95F6-CF4BC671CD88}"/>
                  </a:ext>
                </a:extLst>
              </p:cNvPr>
              <p:cNvSpPr txBox="1"/>
              <p:nvPr/>
            </p:nvSpPr>
            <p:spPr>
              <a:xfrm>
                <a:off x="8733540" y="2221841"/>
                <a:ext cx="29602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∃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circuit with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Calibri" panose="020F0502020204030204"/>
                  </a:rPr>
                  <a:t>gates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computing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AC49C6F-5868-4E82-95F6-CF4BC671C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540" y="2221841"/>
                <a:ext cx="2960231" cy="769441"/>
              </a:xfrm>
              <a:prstGeom prst="rect">
                <a:avLst/>
              </a:prstGeom>
              <a:blipFill>
                <a:blip r:embed="rId8"/>
                <a:stretch>
                  <a:fillRect t="-4724" r="-412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CE5D9C4-491E-4147-82D6-FB356992CD01}"/>
                  </a:ext>
                </a:extLst>
              </p:cNvPr>
              <p:cNvSpPr txBox="1"/>
              <p:nvPr/>
            </p:nvSpPr>
            <p:spPr>
              <a:xfrm>
                <a:off x="847712" y="2954174"/>
                <a:ext cx="7910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CE5D9C4-491E-4147-82D6-FB356992C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12" y="2954174"/>
                <a:ext cx="791024" cy="584775"/>
              </a:xfrm>
              <a:prstGeom prst="rect">
                <a:avLst/>
              </a:prstGeom>
              <a:blipFill>
                <a:blip r:embed="rId9"/>
                <a:stretch>
                  <a:fillRect t="-12500" r="-1384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2104785C-403A-4494-A75F-6B6691A88637}"/>
              </a:ext>
            </a:extLst>
          </p:cNvPr>
          <p:cNvSpPr txBox="1"/>
          <p:nvPr/>
        </p:nvSpPr>
        <p:spPr>
          <a:xfrm>
            <a:off x="640624" y="5056623"/>
            <a:ext cx="62507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Complexity: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D5F13FB-A4F6-4676-B668-6925B3FC4719}"/>
              </a:ext>
            </a:extLst>
          </p:cNvPr>
          <p:cNvSpPr/>
          <p:nvPr/>
        </p:nvSpPr>
        <p:spPr>
          <a:xfrm>
            <a:off x="5020447" y="5381643"/>
            <a:ext cx="1421377" cy="1400357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FB644-3B71-4A53-93C4-83AD9319645D}"/>
              </a:ext>
            </a:extLst>
          </p:cNvPr>
          <p:cNvSpPr txBox="1"/>
          <p:nvPr/>
        </p:nvSpPr>
        <p:spPr>
          <a:xfrm>
            <a:off x="5500944" y="4829279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50A31B-52ED-40A9-BB5A-D404CC927C23}"/>
              </a:ext>
            </a:extLst>
          </p:cNvPr>
          <p:cNvSpPr/>
          <p:nvPr/>
        </p:nvSpPr>
        <p:spPr>
          <a:xfrm>
            <a:off x="4885253" y="4042515"/>
            <a:ext cx="1611777" cy="77252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462727-F209-4EFA-B184-95F6F1C51A1D}"/>
              </a:ext>
            </a:extLst>
          </p:cNvPr>
          <p:cNvSpPr txBox="1"/>
          <p:nvPr/>
        </p:nvSpPr>
        <p:spPr>
          <a:xfrm>
            <a:off x="5514198" y="549370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73C63B-D6B1-4034-9482-7D0FC132180A}"/>
              </a:ext>
            </a:extLst>
          </p:cNvPr>
          <p:cNvSpPr txBox="1"/>
          <p:nvPr/>
        </p:nvSpPr>
        <p:spPr>
          <a:xfrm>
            <a:off x="4984770" y="4007568"/>
            <a:ext cx="151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NP-complete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E7A9AB-5B89-418F-9231-2C0B3A8EF387}"/>
              </a:ext>
            </a:extLst>
          </p:cNvPr>
          <p:cNvSpPr txBox="1"/>
          <p:nvPr/>
        </p:nvSpPr>
        <p:spPr>
          <a:xfrm>
            <a:off x="6469953" y="4262576"/>
            <a:ext cx="884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???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6AAC86E-F87E-4234-B84B-30E29C40D644}"/>
              </a:ext>
            </a:extLst>
          </p:cNvPr>
          <p:cNvSpPr/>
          <p:nvPr/>
        </p:nvSpPr>
        <p:spPr>
          <a:xfrm>
            <a:off x="5641321" y="5970746"/>
            <a:ext cx="142875" cy="151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E5BC67-0992-42BF-B86B-139FB3A93768}"/>
              </a:ext>
            </a:extLst>
          </p:cNvPr>
          <p:cNvSpPr txBox="1"/>
          <p:nvPr/>
        </p:nvSpPr>
        <p:spPr>
          <a:xfrm>
            <a:off x="5740266" y="584606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MCSP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631371F-9140-4B8E-9185-BAF932166145}"/>
              </a:ext>
            </a:extLst>
          </p:cNvPr>
          <p:cNvSpPr txBox="1"/>
          <p:nvPr/>
        </p:nvSpPr>
        <p:spPr>
          <a:xfrm>
            <a:off x="3645684" y="1415297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Input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BDE28D-50E5-4E2F-A45A-556E75D6D769}"/>
              </a:ext>
            </a:extLst>
          </p:cNvPr>
          <p:cNvSpPr txBox="1"/>
          <p:nvPr/>
        </p:nvSpPr>
        <p:spPr>
          <a:xfrm>
            <a:off x="9450411" y="1475209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Output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1497553-65DD-493B-AD31-F9EABF0DA6C3}"/>
              </a:ext>
            </a:extLst>
          </p:cNvPr>
          <p:cNvCxnSpPr>
            <a:cxnSpLocks/>
          </p:cNvCxnSpPr>
          <p:nvPr/>
        </p:nvCxnSpPr>
        <p:spPr>
          <a:xfrm>
            <a:off x="2295525" y="3762375"/>
            <a:ext cx="20609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0D5E8F8-C008-40DA-8E3C-872FE2B7EC36}"/>
                  </a:ext>
                </a:extLst>
              </p:cNvPr>
              <p:cNvSpPr txBox="1"/>
              <p:nvPr/>
            </p:nvSpPr>
            <p:spPr>
              <a:xfrm>
                <a:off x="2623067" y="3729628"/>
                <a:ext cx="14719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0D5E8F8-C008-40DA-8E3C-872FE2B7E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067" y="3729628"/>
                <a:ext cx="147194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7184C4A-42D9-E144-8EA8-489864FAE55C}"/>
              </a:ext>
            </a:extLst>
          </p:cNvPr>
          <p:cNvSpPr txBox="1"/>
          <p:nvPr/>
        </p:nvSpPr>
        <p:spPr>
          <a:xfrm>
            <a:off x="8550876" y="4815037"/>
            <a:ext cx="2802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Fact: If </a:t>
            </a:r>
            <a:r>
              <a:rPr lang="en-US" sz="2000" dirty="0">
                <a:solidFill>
                  <a:schemeClr val="accent6"/>
                </a:solidFill>
              </a:rPr>
              <a:t>one-way functions exist</a:t>
            </a:r>
            <a:r>
              <a:rPr lang="en-US" sz="2000" dirty="0"/>
              <a:t>, then </a:t>
            </a:r>
            <a:r>
              <a:rPr lang="en-US" sz="2000" dirty="0">
                <a:solidFill>
                  <a:schemeClr val="accent1"/>
                </a:solidFill>
              </a:rPr>
              <a:t>MCSP</a:t>
            </a:r>
            <a:r>
              <a:rPr lang="en-US" sz="2000" dirty="0"/>
              <a:t> is </a:t>
            </a:r>
            <a:r>
              <a:rPr lang="en-US" sz="2000" dirty="0">
                <a:solidFill>
                  <a:srgbClr val="C00000"/>
                </a:solidFill>
              </a:rPr>
              <a:t>not in 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00C9D-A011-D149-9187-CA3E9CF7D2E5}"/>
              </a:ext>
            </a:extLst>
          </p:cNvPr>
          <p:cNvSpPr txBox="1"/>
          <p:nvPr/>
        </p:nvSpPr>
        <p:spPr>
          <a:xfrm>
            <a:off x="9000218" y="5830700"/>
            <a:ext cx="190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Razborov-Rudich</a:t>
            </a:r>
            <a:r>
              <a:rPr lang="en-US" dirty="0"/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1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00352 -0.2187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094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00234 -0.2335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169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21597 L 0.00274 -0.21574 C 0.00586 -0.21111 0.00235 -0.2169 0.00404 -0.21343 C 0.00417 -0.2132 0.00443 -0.21296 0.00456 -0.21296 C 0.00482 -0.2125 0.00508 -0.21181 0.00534 -0.21158 C 0.0056 -0.21111 0.00586 -0.21111 0.00612 -0.21065 C 0.00638 -0.21042 0.00664 -0.20996 0.0069 -0.20972 C 0.0086 -0.20741 0.00664 -0.20996 0.0082 -0.20741 C 0.0086 -0.20695 0.00899 -0.20671 0.00925 -0.20602 C 0.01185 -0.20093 0.0099 -0.20417 0.01133 -0.2 C 0.01159 -0.19931 0.01198 -0.19884 0.01211 -0.19815 C 0.01263 -0.19722 0.01302 -0.19607 0.01367 -0.19491 C 0.01419 -0.19398 0.01628 -0.19051 0.0168 -0.18889 C 0.01784 -0.18658 0.01862 -0.18403 0.01966 -0.18195 C 0.02005 -0.18102 0.02044 -0.18056 0.0207 -0.17963 C 0.02123 -0.17847 0.02149 -0.17685 0.02201 -0.17593 C 0.02331 -0.17361 0.02474 -0.17176 0.02591 -0.16945 C 0.02643 -0.16875 0.02695 -0.16806 0.02748 -0.16713 C 0.02787 -0.16621 0.02826 -0.16528 0.02878 -0.16435 C 0.02904 -0.16343 0.02943 -0.16273 0.02982 -0.16204 C 0.03047 -0.16111 0.03138 -0.15996 0.03216 -0.15926 C 0.03255 -0.1588 0.03294 -0.15834 0.03346 -0.15787 C 0.03346 -0.15764 0.03346 -0.15741 0.03346 -0.15695 C 0.03373 -0.15648 0.03412 -0.15602 0.03451 -0.15556 C 0.03464 -0.15509 0.03464 -0.15486 0.03477 -0.15463 L 0.03555 -0.15417 C 0.03555 -0.15394 0.03555 -0.15347 0.03581 -0.15324 C 0.03594 -0.15324 0.03607 -0.15324 0.03633 -0.15324 C 0.03646 -0.15301 0.03659 -0.15255 0.03685 -0.15232 C 0.03698 -0.15209 0.03724 -0.15185 0.03737 -0.15185 C 0.03776 -0.15093 0.03789 -0.1507 0.03841 -0.15 C 0.03854 -0.14954 0.03867 -0.14954 0.03893 -0.14908 C 0.03893 -0.14884 0.03893 -0.14861 0.03893 -0.14815 C 0.03906 -0.14769 0.03932 -0.14746 0.03932 -0.14676 L 0.03932 -0.14584 " pathEditMode="relative" rAng="0" ptsTypes="AAAAAAAAAAAAAAAAAAAAAAAAAAAAAAAAAAA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" y="349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0.23125 L 0.00299 -0.23102 C 0.00469 -0.22824 0.00299 -0.23102 0.00508 -0.22824 C 0.00534 -0.22801 0.0056 -0.22731 0.00599 -0.22685 C 0.00742 -0.225 0.00703 -0.22615 0.00846 -0.22407 C 0.00911 -0.22268 0.00872 -0.22315 0.00924 -0.22176 C 0.00937 -0.22106 0.00951 -0.2206 0.00977 -0.22037 C 0.00977 -0.2199 0.01003 -0.2199 0.01016 -0.21944 C 0.01029 -0.21898 0.01055 -0.21852 0.01081 -0.21805 C 0.01094 -0.21759 0.01107 -0.21713 0.01133 -0.21666 C 0.01146 -0.2162 0.01172 -0.21551 0.01198 -0.21481 C 0.01237 -0.21412 0.01276 -0.21319 0.01328 -0.2125 C 0.01432 -0.21088 0.01667 -0.20833 0.01667 -0.2081 C 0.01706 -0.2074 0.01758 -0.20625 0.0181 -0.20509 C 0.01836 -0.20463 0.01849 -0.2037 0.01888 -0.20324 C 0.01927 -0.20208 0.01979 -0.20139 0.02018 -0.20046 C 0.0207 -0.19861 0.01992 -0.20069 0.0207 -0.19861 C 0.0207 -0.19838 0.02083 -0.19815 0.02096 -0.19815 C 0.02096 -0.19768 0.02083 -0.19722 0.02109 -0.19676 C 0.02109 -0.19652 0.02122 -0.19745 0.02148 -0.19722 C 0.02161 -0.19722 0.02161 -0.19676 0.02174 -0.19676 C 0.02174 -0.19629 0.02187 -0.19606 0.02214 -0.19583 C 0.02279 -0.1949 0.02253 -0.19514 0.02331 -0.1949 C 0.02344 -0.19467 0.02357 -0.19444 0.02383 -0.19444 C 0.02435 -0.19375 0.02474 -0.19305 0.02539 -0.19259 C 0.02708 -0.19166 0.0263 -0.1919 0.0276 -0.19166 C 0.02773 -0.19143 0.02786 -0.1912 0.02799 -0.1912 C 0.02826 -0.19051 0.02812 -0.19027 0.02865 -0.18981 C 0.02878 -0.18958 0.02891 -0.18958 0.02917 -0.18935 C 0.0293 -0.18935 0.02943 -0.18912 0.02956 -0.18889 C 0.02956 -0.18865 0.02969 -0.18842 0.02982 -0.18842 C 0.02995 -0.18819 0.03008 -0.18796 0.03034 -0.18796 C 0.0306 -0.1875 0.03086 -0.1875 0.03125 -0.1875 C 0.03151 -0.18727 0.03177 -0.18703 0.03203 -0.18703 C 0.03216 -0.1868 0.03216 -0.18657 0.03242 -0.18657 L 0.03346 -0.18611 L 0.03398 -0.18611 C 0.03411 -0.18565 0.03424 -0.18541 0.03451 -0.18518 C 0.03503 -0.18449 0.03477 -0.18495 0.03542 -0.18472 C 0.03555 -0.18449 0.03568 -0.18426 0.03594 -0.18426 C 0.03594 -0.18379 0.03594 -0.18356 0.0362 -0.18333 C 0.03633 -0.1831 0.03672 -0.1831 0.03698 -0.18287 C 0.0375 -0.1824 0.03724 -0.18264 0.03789 -0.1824 C 0.03815 -0.18194 0.03828 -0.18148 0.03867 -0.18148 C 0.0388 -0.18125 0.03893 -0.18125 0.03906 -0.18102 C 0.03945 -0.18078 0.03945 -0.18009 0.04023 -0.18009 L 0.04128 -0.18009 " pathEditMode="relative" rAng="0" ptsTypes="AAAAAAAAAAAAAAAAAAAAAAAAAAAAAAAAAAAAAAAAAAAAAAA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33" grpId="0"/>
      <p:bldP spid="34" grpId="0"/>
      <p:bldP spid="35" grpId="0"/>
      <p:bldP spid="36" grpId="0"/>
      <p:bldP spid="37" grpId="0"/>
      <p:bldP spid="38" grpId="0" uiExpand="1" build="p" bldLvl="2"/>
      <p:bldP spid="7" grpId="0" animBg="1"/>
      <p:bldP spid="10" grpId="0"/>
      <p:bldP spid="12" grpId="0" animBg="1"/>
      <p:bldP spid="19" grpId="0"/>
      <p:bldP spid="21" grpId="0"/>
      <p:bldP spid="23" grpId="0"/>
      <p:bldP spid="55" grpId="0" animBg="1"/>
      <p:bldP spid="55" grpId="1" animBg="1"/>
      <p:bldP spid="55" grpId="2" animBg="1"/>
      <p:bldP spid="56" grpId="0"/>
      <p:bldP spid="56" grpId="1"/>
      <p:bldP spid="56" grpId="2"/>
      <p:bldP spid="60" grpId="0"/>
      <p:bldP spid="61" grpId="0"/>
      <p:bldP spid="64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E5BAB3-3B89-704A-8869-2EE31230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</a:t>
            </a:r>
            <a:r>
              <a:rPr lang="en-US" dirty="0">
                <a:solidFill>
                  <a:schemeClr val="accent1"/>
                </a:solidFill>
              </a:rPr>
              <a:t>MCSP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NP-hard</a:t>
            </a:r>
            <a:r>
              <a:rPr lang="en-US" dirty="0"/>
              <a:t>?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A252BE8C-CF70-2E43-A7F6-84D6C5C2A099}"/>
              </a:ext>
            </a:extLst>
          </p:cNvPr>
          <p:cNvSpPr/>
          <p:nvPr/>
        </p:nvSpPr>
        <p:spPr>
          <a:xfrm>
            <a:off x="431258" y="2878242"/>
            <a:ext cx="6743700" cy="1528947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588E6-EAC7-DA47-B5C2-262FCC48FF9B}"/>
              </a:ext>
            </a:extLst>
          </p:cNvPr>
          <p:cNvSpPr txBox="1"/>
          <p:nvPr/>
        </p:nvSpPr>
        <p:spPr>
          <a:xfrm>
            <a:off x="628599" y="3023884"/>
            <a:ext cx="24654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Difficult </a:t>
            </a:r>
            <a:r>
              <a:rPr lang="en-US" sz="2800" dirty="0">
                <a:solidFill>
                  <a:srgbClr val="FF0000"/>
                </a:solidFill>
              </a:rPr>
              <a:t>NO</a:t>
            </a:r>
            <a:r>
              <a:rPr lang="en-US" sz="2800" dirty="0"/>
              <a:t> instances of </a:t>
            </a:r>
            <a:r>
              <a:rPr lang="en-US" sz="2800" dirty="0">
                <a:solidFill>
                  <a:schemeClr val="accent1"/>
                </a:solidFill>
              </a:rPr>
              <a:t>MCSP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1A7D82-1518-FB42-8DAB-42C05FD6EC74}"/>
                  </a:ext>
                </a:extLst>
              </p:cNvPr>
              <p:cNvSpPr txBox="1"/>
              <p:nvPr/>
            </p:nvSpPr>
            <p:spPr>
              <a:xfrm>
                <a:off x="2725097" y="3025620"/>
                <a:ext cx="137088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→ </m:t>
                      </m:r>
                    </m:oMath>
                  </m:oMathPara>
                </a14:m>
                <a:endParaRPr lang="en-US" sz="7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B1A7D82-1518-FB42-8DAB-42C05FD6E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097" y="3025620"/>
                <a:ext cx="1370888" cy="1200329"/>
              </a:xfrm>
              <a:prstGeom prst="rect">
                <a:avLst/>
              </a:prstGeom>
              <a:blipFill>
                <a:blip r:embed="rId5"/>
                <a:stretch>
                  <a:fillRect l="-1835" t="-3158" r="-18349" b="-3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77CB60A-2478-1A4F-80E9-B624682F5F77}"/>
              </a:ext>
            </a:extLst>
          </p:cNvPr>
          <p:cNvSpPr txBox="1"/>
          <p:nvPr/>
        </p:nvSpPr>
        <p:spPr>
          <a:xfrm>
            <a:off x="4195782" y="3062610"/>
            <a:ext cx="3152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Functions requiring </a:t>
            </a:r>
            <a:r>
              <a:rPr lang="en-US" sz="2800" dirty="0">
                <a:solidFill>
                  <a:srgbClr val="FF0000"/>
                </a:solidFill>
              </a:rPr>
              <a:t>large circuits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8E0CD-EA6C-4D41-9E55-6A30FC825829}"/>
              </a:ext>
            </a:extLst>
          </p:cNvPr>
          <p:cNvSpPr txBox="1"/>
          <p:nvPr/>
        </p:nvSpPr>
        <p:spPr>
          <a:xfrm>
            <a:off x="8211567" y="2950217"/>
            <a:ext cx="3558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Deterministic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poly-time</a:t>
            </a:r>
            <a:r>
              <a:rPr lang="en-US" sz="2800" dirty="0"/>
              <a:t> reduction requires </a:t>
            </a:r>
            <a:r>
              <a:rPr lang="en-US" sz="2800" dirty="0">
                <a:solidFill>
                  <a:srgbClr val="00B050"/>
                </a:solidFill>
              </a:rPr>
              <a:t>breakthrough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92E2A-2A7F-CE49-9B48-9C0491DDE5B7}"/>
              </a:ext>
            </a:extLst>
          </p:cNvPr>
          <p:cNvSpPr txBox="1"/>
          <p:nvPr/>
        </p:nvSpPr>
        <p:spPr>
          <a:xfrm>
            <a:off x="4452662" y="5479803"/>
            <a:ext cx="593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/>
                </a:solidFill>
              </a:rPr>
              <a:t>Subexponential</a:t>
            </a:r>
            <a:r>
              <a:rPr lang="en-US" sz="2800" dirty="0">
                <a:solidFill>
                  <a:schemeClr val="accent2"/>
                </a:solidFill>
              </a:rPr>
              <a:t>-time reductions?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F6CCF6-A46E-104E-B59F-C848998ECCDE}"/>
                  </a:ext>
                </a:extLst>
              </p:cNvPr>
              <p:cNvSpPr txBox="1"/>
              <p:nvPr/>
            </p:nvSpPr>
            <p:spPr>
              <a:xfrm>
                <a:off x="7037080" y="2906466"/>
                <a:ext cx="153118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⇒ 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F6CCF6-A46E-104E-B59F-C848998EC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080" y="2906466"/>
                <a:ext cx="1531188" cy="1323439"/>
              </a:xfrm>
              <a:prstGeom prst="rect">
                <a:avLst/>
              </a:prstGeom>
              <a:blipFill>
                <a:blip r:embed="rId7"/>
                <a:stretch>
                  <a:fillRect l="-3279" t="-2830" r="-18852" b="-30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20E5704-2ACC-544E-9F8C-3E0EDFC7BD63}"/>
              </a:ext>
            </a:extLst>
          </p:cNvPr>
          <p:cNvSpPr txBox="1"/>
          <p:nvPr/>
        </p:nvSpPr>
        <p:spPr>
          <a:xfrm>
            <a:off x="8847587" y="4249702"/>
            <a:ext cx="2286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Kabanets</a:t>
            </a:r>
            <a:r>
              <a:rPr lang="en-US" sz="1600" dirty="0"/>
              <a:t>-Cai ‘00, </a:t>
            </a:r>
          </a:p>
          <a:p>
            <a:r>
              <a:rPr lang="en-US" sz="1600" dirty="0"/>
              <a:t>Murray-Williams ’16,</a:t>
            </a:r>
          </a:p>
          <a:p>
            <a:r>
              <a:rPr lang="en-US" sz="1600" dirty="0"/>
              <a:t>Saks-Santhanam ‘20]</a:t>
            </a:r>
          </a:p>
        </p:txBody>
      </p:sp>
      <p:pic>
        <p:nvPicPr>
          <p:cNvPr id="15" name="Picture 1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301B805D-85E8-4647-A2ED-227E349976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3"/>
          <a:stretch/>
        </p:blipFill>
        <p:spPr>
          <a:xfrm>
            <a:off x="9466477" y="281716"/>
            <a:ext cx="1508896" cy="18013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B4035B-1A36-B94C-AA91-81EA5CCFA978}"/>
              </a:ext>
            </a:extLst>
          </p:cNvPr>
          <p:cNvSpPr txBox="1"/>
          <p:nvPr/>
        </p:nvSpPr>
        <p:spPr>
          <a:xfrm>
            <a:off x="9052868" y="2142000"/>
            <a:ext cx="233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L. Levin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FAC872-550F-F44B-9D1B-86D9FFE62BB6}"/>
              </a:ext>
            </a:extLst>
          </p:cNvPr>
          <p:cNvSpPr txBox="1"/>
          <p:nvPr/>
        </p:nvSpPr>
        <p:spPr>
          <a:xfrm>
            <a:off x="960752" y="1607653"/>
            <a:ext cx="3801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Longstanding Open Question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44A20C-7E60-6C4F-BDA4-FDA39FA8A7B4}"/>
              </a:ext>
            </a:extLst>
          </p:cNvPr>
          <p:cNvSpPr txBox="1"/>
          <p:nvPr/>
        </p:nvSpPr>
        <p:spPr>
          <a:xfrm>
            <a:off x="960752" y="2225462"/>
            <a:ext cx="89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Why?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D3BF19-EE1A-EE40-9912-1BBF7DAD421F}"/>
              </a:ext>
            </a:extLst>
          </p:cNvPr>
          <p:cNvSpPr txBox="1"/>
          <p:nvPr/>
        </p:nvSpPr>
        <p:spPr>
          <a:xfrm>
            <a:off x="5539291" y="569847"/>
            <a:ext cx="3750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 thought only extending [the theory of NP-completeness] to some popular problems, like graph isomorphism circuits minimization, or (with less hope) factoring, would be worth publishing. I tried for a long time”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BE26A-9A08-4045-A2A4-BA3DDEC27C14}"/>
              </a:ext>
            </a:extLst>
          </p:cNvPr>
          <p:cNvSpPr txBox="1"/>
          <p:nvPr/>
        </p:nvSpPr>
        <p:spPr>
          <a:xfrm>
            <a:off x="7191061" y="6537802"/>
            <a:ext cx="4612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Levin quote from https://</a:t>
            </a:r>
            <a:r>
              <a:rPr lang="en-US" sz="1200" dirty="0" err="1"/>
              <a:t>www.cs.bu.edu</a:t>
            </a:r>
            <a:r>
              <a:rPr lang="en-US" sz="1200" dirty="0"/>
              <a:t>/fac/</a:t>
            </a:r>
            <a:r>
              <a:rPr lang="en-US" sz="1200" dirty="0" err="1"/>
              <a:t>lnd</a:t>
            </a:r>
            <a:r>
              <a:rPr lang="en-US" sz="1200" dirty="0"/>
              <a:t>/research/</a:t>
            </a:r>
            <a:r>
              <a:rPr lang="en-US" sz="1200" dirty="0" err="1"/>
              <a:t>hard.htm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0601A2-383A-E144-8CC7-45B9CACA99DC}"/>
              </a:ext>
            </a:extLst>
          </p:cNvPr>
          <p:cNvSpPr txBox="1"/>
          <p:nvPr/>
        </p:nvSpPr>
        <p:spPr>
          <a:xfrm>
            <a:off x="324894" y="5469355"/>
            <a:ext cx="404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Randomized Reductions?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ECD13B-A290-9146-970E-E648F794CDB8}"/>
              </a:ext>
            </a:extLst>
          </p:cNvPr>
          <p:cNvSpPr txBox="1"/>
          <p:nvPr/>
        </p:nvSpPr>
        <p:spPr>
          <a:xfrm>
            <a:off x="2056914" y="6059207"/>
            <a:ext cx="116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Sidenote: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54CDE0-EB25-804A-8581-72934158B411}"/>
              </a:ext>
            </a:extLst>
          </p:cNvPr>
          <p:cNvSpPr txBox="1"/>
          <p:nvPr/>
        </p:nvSpPr>
        <p:spPr>
          <a:xfrm>
            <a:off x="3094062" y="6077801"/>
            <a:ext cx="704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MCSP have a search-to-decision reduction? [</a:t>
            </a:r>
            <a:r>
              <a:rPr lang="en-US" dirty="0" err="1"/>
              <a:t>Kabanets</a:t>
            </a:r>
            <a:r>
              <a:rPr lang="en-US" dirty="0"/>
              <a:t>-Cai ‘99]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1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20" grpId="0"/>
      <p:bldP spid="23" grpId="0"/>
      <p:bldP spid="3" grpId="0"/>
      <p:bldP spid="5" grpId="0"/>
      <p:bldP spid="17" grpId="0"/>
      <p:bldP spid="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885E8-3BE6-3C46-A410-EF2CB8E7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proving </a:t>
            </a:r>
            <a:r>
              <a:rPr lang="en-US" dirty="0">
                <a:solidFill>
                  <a:srgbClr val="C00000"/>
                </a:solidFill>
              </a:rPr>
              <a:t>hardness</a:t>
            </a:r>
            <a:r>
              <a:rPr lang="en-US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7B153-384A-914D-9550-4CD976F81965}"/>
              </a:ext>
            </a:extLst>
          </p:cNvPr>
          <p:cNvSpPr txBox="1"/>
          <p:nvPr/>
        </p:nvSpPr>
        <p:spPr>
          <a:xfrm>
            <a:off x="4602923" y="1641261"/>
            <a:ext cx="4216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Proving </a:t>
            </a:r>
            <a:r>
              <a:rPr lang="en-US" sz="2400" dirty="0">
                <a:solidFill>
                  <a:srgbClr val="C00000"/>
                </a:solidFill>
              </a:rPr>
              <a:t>hardness for MCSP </a:t>
            </a:r>
            <a:r>
              <a:rPr lang="en-US" sz="2400" b="1" i="1" dirty="0"/>
              <a:t>forces us</a:t>
            </a:r>
            <a:r>
              <a:rPr lang="en-US" sz="2400" b="1" dirty="0"/>
              <a:t> </a:t>
            </a:r>
            <a:r>
              <a:rPr lang="en-US" sz="2400" dirty="0"/>
              <a:t>to find </a:t>
            </a:r>
            <a:r>
              <a:rPr lang="en-US" sz="2400" dirty="0">
                <a:solidFill>
                  <a:srgbClr val="00B0F0"/>
                </a:solidFill>
              </a:rPr>
              <a:t>new circuit lower bound techniques</a:t>
            </a:r>
          </a:p>
        </p:txBody>
      </p:sp>
      <p:sp>
        <p:nvSpPr>
          <p:cNvPr id="5" name="Rectangle 4" descr="Processor">
            <a:extLst>
              <a:ext uri="{FF2B5EF4-FFF2-40B4-BE49-F238E27FC236}">
                <a16:creationId xmlns:a16="http://schemas.microsoft.com/office/drawing/2014/main" id="{D0267C6D-14BA-3647-B025-65076AE9B139}"/>
              </a:ext>
            </a:extLst>
          </p:cNvPr>
          <p:cNvSpPr/>
          <p:nvPr/>
        </p:nvSpPr>
        <p:spPr>
          <a:xfrm>
            <a:off x="3090549" y="1567220"/>
            <a:ext cx="1035643" cy="103564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CFFB84-FF61-5548-A780-AC16DF3FC650}"/>
              </a:ext>
            </a:extLst>
          </p:cNvPr>
          <p:cNvSpPr/>
          <p:nvPr/>
        </p:nvSpPr>
        <p:spPr>
          <a:xfrm>
            <a:off x="2948833" y="3561078"/>
            <a:ext cx="1152287" cy="1051593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817AE3-7710-C24E-A3B7-EAE72A3B5912}"/>
              </a:ext>
            </a:extLst>
          </p:cNvPr>
          <p:cNvSpPr txBox="1"/>
          <p:nvPr/>
        </p:nvSpPr>
        <p:spPr>
          <a:xfrm>
            <a:off x="2840805" y="4616050"/>
            <a:ext cx="200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Cryptography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1F011E-5E4D-294E-943D-8B1B7BD01615}"/>
              </a:ext>
            </a:extLst>
          </p:cNvPr>
          <p:cNvSpPr txBox="1"/>
          <p:nvPr/>
        </p:nvSpPr>
        <p:spPr>
          <a:xfrm>
            <a:off x="4602923" y="3600387"/>
            <a:ext cx="4216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Hardness of MCSP </a:t>
            </a:r>
            <a:r>
              <a:rPr lang="en-US" sz="2400" b="1" i="1" dirty="0"/>
              <a:t>might characterize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chemeClr val="accent4"/>
                </a:solidFill>
              </a:rPr>
              <a:t>existence of cryptography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61BA55-4BA7-1B4E-ABA7-3961E104915D}"/>
              </a:ext>
            </a:extLst>
          </p:cNvPr>
          <p:cNvSpPr txBox="1"/>
          <p:nvPr/>
        </p:nvSpPr>
        <p:spPr>
          <a:xfrm>
            <a:off x="2840805" y="2577328"/>
            <a:ext cx="153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</a:rPr>
              <a:t>Circuit Complexity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7C1E30-627E-EB46-A7F6-F60F3A226F5C}"/>
              </a:ext>
            </a:extLst>
          </p:cNvPr>
          <p:cNvSpPr txBox="1"/>
          <p:nvPr/>
        </p:nvSpPr>
        <p:spPr>
          <a:xfrm>
            <a:off x="4624227" y="5612182"/>
            <a:ext cx="294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want to KNOW </a:t>
            </a:r>
            <a:r>
              <a:rPr lang="en-US" sz="2800" dirty="0">
                <a:sym typeface="Wingdings" pitchFamily="2" charset="2"/>
              </a:rPr>
              <a:t></a:t>
            </a:r>
            <a:endParaRPr lang="en-US" sz="2800" dirty="0"/>
          </a:p>
        </p:txBody>
      </p:sp>
      <p:pic>
        <p:nvPicPr>
          <p:cNvPr id="22" name="Graphic 21" descr="Question mark">
            <a:extLst>
              <a:ext uri="{FF2B5EF4-FFF2-40B4-BE49-F238E27FC236}">
                <a16:creationId xmlns:a16="http://schemas.microsoft.com/office/drawing/2014/main" id="{F1DFFE5E-747D-BA45-86F8-D2EB7071A9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90549" y="5290780"/>
            <a:ext cx="914400" cy="914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69A1417-AD04-0B49-ADF6-99AA6E751F9A}"/>
              </a:ext>
            </a:extLst>
          </p:cNvPr>
          <p:cNvSpPr txBox="1"/>
          <p:nvPr/>
        </p:nvSpPr>
        <p:spPr>
          <a:xfrm>
            <a:off x="3090549" y="6179190"/>
            <a:ext cx="200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Curiosity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5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20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775C-7A23-0B42-A0F5-7AAB9B8AA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70705-FC76-8940-A914-AC825B378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 descr="List">
            <a:extLst>
              <a:ext uri="{FF2B5EF4-FFF2-40B4-BE49-F238E27FC236}">
                <a16:creationId xmlns:a16="http://schemas.microsoft.com/office/drawing/2014/main" id="{8A1C2429-D3B7-3A4C-833E-F2AF9592C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7913" y="553995"/>
            <a:ext cx="4147751" cy="41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6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1459BF-C4C1-C549-B205-260543942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Main Results </a:t>
            </a:r>
            <a:r>
              <a:rPr lang="en-US" dirty="0"/>
              <a:t>(Informal)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930195-71CF-9744-8F67-CF686113B608}"/>
                  </a:ext>
                </a:extLst>
              </p:cNvPr>
              <p:cNvSpPr txBox="1"/>
              <p:nvPr/>
            </p:nvSpPr>
            <p:spPr>
              <a:xfrm>
                <a:off x="2078244" y="3188817"/>
                <a:ext cx="850907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C00000"/>
                    </a:solidFill>
                  </a:rPr>
                  <a:t>ETH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400" dirty="0">
                    <a:solidFill>
                      <a:srgbClr val="C00000"/>
                    </a:solidFill>
                  </a:rPr>
                  <a:t>MFSP not in P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930195-71CF-9744-8F67-CF686113B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44" y="3188817"/>
                <a:ext cx="8509073" cy="769441"/>
              </a:xfrm>
              <a:prstGeom prst="rect">
                <a:avLst/>
              </a:prstGeom>
              <a:blipFill>
                <a:blip r:embed="rId3"/>
                <a:stretch>
                  <a:fillRect l="-2832" t="-18033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7C33DDBC-8821-9249-BB07-FC12203C3C6E}"/>
              </a:ext>
            </a:extLst>
          </p:cNvPr>
          <p:cNvSpPr/>
          <p:nvPr/>
        </p:nvSpPr>
        <p:spPr>
          <a:xfrm>
            <a:off x="838199" y="3142712"/>
            <a:ext cx="877553" cy="81554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874D09-4C21-744E-809E-CB5FF0544558}"/>
              </a:ext>
            </a:extLst>
          </p:cNvPr>
          <p:cNvSpPr txBox="1"/>
          <p:nvPr/>
        </p:nvSpPr>
        <p:spPr>
          <a:xfrm>
            <a:off x="2078244" y="4416303"/>
            <a:ext cx="10113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6"/>
                </a:solidFill>
              </a:rPr>
              <a:t>MFSP has a Search to Decision Reduction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F77FB0-14E7-5C4C-A2C4-D549DF8D57F6}"/>
              </a:ext>
            </a:extLst>
          </p:cNvPr>
          <p:cNvSpPr/>
          <p:nvPr/>
        </p:nvSpPr>
        <p:spPr>
          <a:xfrm>
            <a:off x="838199" y="4393251"/>
            <a:ext cx="877553" cy="815546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2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E1BFC3-60AE-934F-B31A-263209395687}"/>
              </a:ext>
            </a:extLst>
          </p:cNvPr>
          <p:cNvSpPr txBox="1"/>
          <p:nvPr/>
        </p:nvSpPr>
        <p:spPr>
          <a:xfrm>
            <a:off x="2397211" y="1841157"/>
            <a:ext cx="8494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MFSP</a:t>
            </a:r>
            <a:r>
              <a:rPr lang="en-US" sz="4000" dirty="0"/>
              <a:t> = Minimum </a:t>
            </a:r>
            <a:r>
              <a:rPr lang="en-US" sz="4000" b="1" dirty="0">
                <a:solidFill>
                  <a:schemeClr val="accent1"/>
                </a:solidFill>
              </a:rPr>
              <a:t>Formula</a:t>
            </a:r>
            <a:r>
              <a:rPr lang="en-US" sz="4000" dirty="0"/>
              <a:t> Size Problem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7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/>
      <p:bldP spid="1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435D-8390-1142-BA88-B5F90575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Minimum Formula Size Problem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BD4431-F56B-034A-B16F-85C1C88419FE}"/>
              </a:ext>
            </a:extLst>
          </p:cNvPr>
          <p:cNvSpPr txBox="1"/>
          <p:nvPr/>
        </p:nvSpPr>
        <p:spPr>
          <a:xfrm>
            <a:off x="603053" y="1656397"/>
            <a:ext cx="88155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Formula</a:t>
            </a:r>
            <a:r>
              <a:rPr lang="en-US" sz="2800" dirty="0"/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Rooted tree</a:t>
            </a:r>
            <a:endParaRPr lang="en-US" sz="24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Internal nodes labeled by </a:t>
            </a:r>
            <a:r>
              <a:rPr lang="en-US" sz="2400" dirty="0">
                <a:solidFill>
                  <a:srgbClr val="C00000"/>
                </a:solidFill>
              </a:rPr>
              <a:t>AND, OR gates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7030A0"/>
                </a:solidFill>
              </a:rPr>
              <a:t>fan-in 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Leaves</a:t>
            </a:r>
            <a:r>
              <a:rPr lang="en-US" sz="2400" dirty="0"/>
              <a:t> of tree labeled by </a:t>
            </a:r>
            <a:r>
              <a:rPr lang="en-US" sz="2400" dirty="0">
                <a:solidFill>
                  <a:schemeClr val="accent6"/>
                </a:solidFill>
              </a:rPr>
              <a:t>variables or their negations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Size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/>
              <a:t>of formula </a:t>
            </a:r>
            <a:r>
              <a:rPr lang="en-US" sz="2400" dirty="0">
                <a:solidFill>
                  <a:schemeClr val="accent6"/>
                </a:solidFill>
              </a:rPr>
              <a:t>= # of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8" name="Isosceles Triangle 8">
            <a:extLst>
              <a:ext uri="{FF2B5EF4-FFF2-40B4-BE49-F238E27FC236}">
                <a16:creationId xmlns:a16="http://schemas.microsoft.com/office/drawing/2014/main" id="{20460FC8-3E64-C84D-8873-05F67CDE0E31}"/>
              </a:ext>
            </a:extLst>
          </p:cNvPr>
          <p:cNvSpPr/>
          <p:nvPr/>
        </p:nvSpPr>
        <p:spPr>
          <a:xfrm>
            <a:off x="8816773" y="1299662"/>
            <a:ext cx="3182835" cy="1660724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A2BEFA-3B3C-B641-9685-09B6F8A9A561}"/>
              </a:ext>
            </a:extLst>
          </p:cNvPr>
          <p:cNvCxnSpPr/>
          <p:nvPr/>
        </p:nvCxnSpPr>
        <p:spPr>
          <a:xfrm>
            <a:off x="9150148" y="2951113"/>
            <a:ext cx="0" cy="2673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16239A-485F-7745-A16A-AB15C3E64027}"/>
              </a:ext>
            </a:extLst>
          </p:cNvPr>
          <p:cNvCxnSpPr/>
          <p:nvPr/>
        </p:nvCxnSpPr>
        <p:spPr>
          <a:xfrm>
            <a:off x="9939649" y="2979113"/>
            <a:ext cx="0" cy="2673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B0E98F44-BF12-3844-8822-0CC747BC7C8D}"/>
              </a:ext>
            </a:extLst>
          </p:cNvPr>
          <p:cNvSpPr/>
          <p:nvPr/>
        </p:nvSpPr>
        <p:spPr>
          <a:xfrm>
            <a:off x="9832019" y="1919299"/>
            <a:ext cx="380997" cy="31037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7A2C6D9-28ED-394E-844C-33423C73FA2A}"/>
                  </a:ext>
                </a:extLst>
              </p:cNvPr>
              <p:cNvSpPr/>
              <p:nvPr/>
            </p:nvSpPr>
            <p:spPr>
              <a:xfrm>
                <a:off x="10224322" y="1396169"/>
                <a:ext cx="380997" cy="310372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7A2C6D9-28ED-394E-844C-33423C73F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322" y="1396169"/>
                <a:ext cx="380997" cy="31037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775DD6-83D4-334B-8518-396EF69CEC54}"/>
              </a:ext>
            </a:extLst>
          </p:cNvPr>
          <p:cNvCxnSpPr>
            <a:stCxn id="20" idx="5"/>
          </p:cNvCxnSpPr>
          <p:nvPr/>
        </p:nvCxnSpPr>
        <p:spPr>
          <a:xfrm>
            <a:off x="10549523" y="1661088"/>
            <a:ext cx="132000" cy="24679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D17622A-6972-8E48-931B-05875FEB863E}"/>
              </a:ext>
            </a:extLst>
          </p:cNvPr>
          <p:cNvCxnSpPr>
            <a:cxnSpLocks/>
          </p:cNvCxnSpPr>
          <p:nvPr/>
        </p:nvCxnSpPr>
        <p:spPr>
          <a:xfrm>
            <a:off x="10414821" y="1020271"/>
            <a:ext cx="0" cy="26734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5AEC2A-40B7-9444-A4A6-DAACA2AA02B3}"/>
              </a:ext>
            </a:extLst>
          </p:cNvPr>
          <p:cNvCxnSpPr>
            <a:cxnSpLocks/>
          </p:cNvCxnSpPr>
          <p:nvPr/>
        </p:nvCxnSpPr>
        <p:spPr>
          <a:xfrm flipH="1">
            <a:off x="10063531" y="1651220"/>
            <a:ext cx="193352" cy="29047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7F083DF-AD88-E94A-B109-5A8C2DF3582F}"/>
              </a:ext>
            </a:extLst>
          </p:cNvPr>
          <p:cNvCxnSpPr>
            <a:cxnSpLocks/>
          </p:cNvCxnSpPr>
          <p:nvPr/>
        </p:nvCxnSpPr>
        <p:spPr>
          <a:xfrm flipH="1">
            <a:off x="9671228" y="2172721"/>
            <a:ext cx="193352" cy="29047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3A952A8-6973-8347-A5C1-94AF1EEACBAC}"/>
              </a:ext>
            </a:extLst>
          </p:cNvPr>
          <p:cNvCxnSpPr>
            <a:cxnSpLocks/>
          </p:cNvCxnSpPr>
          <p:nvPr/>
        </p:nvCxnSpPr>
        <p:spPr>
          <a:xfrm>
            <a:off x="10005703" y="2239109"/>
            <a:ext cx="110504" cy="28351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2475701-A0BC-5941-B373-52272478A82B}"/>
                  </a:ext>
                </a:extLst>
              </p:cNvPr>
              <p:cNvSpPr/>
              <p:nvPr/>
            </p:nvSpPr>
            <p:spPr>
              <a:xfrm>
                <a:off x="9395485" y="2440535"/>
                <a:ext cx="380997" cy="310372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2475701-A0BC-5941-B373-52272478A8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485" y="2440535"/>
                <a:ext cx="380997" cy="31037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C83CF63-5D43-9741-AB8B-1CB00E298DE9}"/>
              </a:ext>
            </a:extLst>
          </p:cNvPr>
          <p:cNvCxnSpPr>
            <a:cxnSpLocks/>
          </p:cNvCxnSpPr>
          <p:nvPr/>
        </p:nvCxnSpPr>
        <p:spPr>
          <a:xfrm>
            <a:off x="9725971" y="2696926"/>
            <a:ext cx="204686" cy="21479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82004B8-43C5-3D43-9810-C1A0AC628949}"/>
              </a:ext>
            </a:extLst>
          </p:cNvPr>
          <p:cNvCxnSpPr>
            <a:cxnSpLocks/>
          </p:cNvCxnSpPr>
          <p:nvPr/>
        </p:nvCxnSpPr>
        <p:spPr>
          <a:xfrm flipH="1">
            <a:off x="9135874" y="2687058"/>
            <a:ext cx="297458" cy="29205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FAED86-6900-4B4C-A59B-B06A4C0ADD4E}"/>
                  </a:ext>
                </a:extLst>
              </p:cNvPr>
              <p:cNvSpPr txBox="1"/>
              <p:nvPr/>
            </p:nvSpPr>
            <p:spPr>
              <a:xfrm>
                <a:off x="8772772" y="3142988"/>
                <a:ext cx="5066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FAED86-6900-4B4C-A59B-B06A4C0AD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772" y="3142988"/>
                <a:ext cx="506627" cy="369332"/>
              </a:xfrm>
              <a:prstGeom prst="rect">
                <a:avLst/>
              </a:prstGeom>
              <a:blipFill>
                <a:blip r:embed="rId5"/>
                <a:stretch>
                  <a:fillRect r="-4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316E2F9-72EE-A14C-BC07-AEFBB82CE335}"/>
                  </a:ext>
                </a:extLst>
              </p:cNvPr>
              <p:cNvSpPr txBox="1"/>
              <p:nvPr/>
            </p:nvSpPr>
            <p:spPr>
              <a:xfrm>
                <a:off x="9653324" y="3213808"/>
                <a:ext cx="5066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316E2F9-72EE-A14C-BC07-AEFBB82CE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324" y="3213808"/>
                <a:ext cx="5066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8D020AA0-D8D9-744A-9441-0D49FF451C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4807003"/>
                  </p:ext>
                </p:extLst>
              </p:nvPr>
            </p:nvGraphicFramePr>
            <p:xfrm>
              <a:off x="1101482" y="5680212"/>
              <a:ext cx="2805456" cy="741680"/>
            </p:xfrm>
            <a:graphic>
              <a:graphicData uri="http://schemas.openxmlformats.org/drawingml/2006/table">
                <a:tbl>
                  <a:tblPr firstCol="1" bandRow="1">
                    <a:tableStyleId>{7DF18680-E054-41AD-8BC1-D1AEF772440D}</a:tableStyleId>
                  </a:tblPr>
                  <a:tblGrid>
                    <a:gridCol w="701364">
                      <a:extLst>
                        <a:ext uri="{9D8B030D-6E8A-4147-A177-3AD203B41FA5}">
                          <a16:colId xmlns:a16="http://schemas.microsoft.com/office/drawing/2014/main" val="3117387981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23883623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795428388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818922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52432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31020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5" name="Table 54">
                <a:extLst>
                  <a:ext uri="{FF2B5EF4-FFF2-40B4-BE49-F238E27FC236}">
                    <a16:creationId xmlns:a16="http://schemas.microsoft.com/office/drawing/2014/main" id="{8D020AA0-D8D9-744A-9441-0D49FF451C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4807003"/>
                  </p:ext>
                </p:extLst>
              </p:nvPr>
            </p:nvGraphicFramePr>
            <p:xfrm>
              <a:off x="1101482" y="5680212"/>
              <a:ext cx="2805456" cy="741680"/>
            </p:xfrm>
            <a:graphic>
              <a:graphicData uri="http://schemas.openxmlformats.org/drawingml/2006/table">
                <a:tbl>
                  <a:tblPr firstCol="1" bandRow="1">
                    <a:tableStyleId>{7DF18680-E054-41AD-8BC1-D1AEF772440D}</a:tableStyleId>
                  </a:tblPr>
                  <a:tblGrid>
                    <a:gridCol w="701364">
                      <a:extLst>
                        <a:ext uri="{9D8B030D-6E8A-4147-A177-3AD203B41FA5}">
                          <a16:colId xmlns:a16="http://schemas.microsoft.com/office/drawing/2014/main" val="3117387981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23883623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795428388"/>
                        </a:ext>
                      </a:extLst>
                    </a:gridCol>
                    <a:gridCol w="701364">
                      <a:extLst>
                        <a:ext uri="{9D8B030D-6E8A-4147-A177-3AD203B41FA5}">
                          <a16:colId xmlns:a16="http://schemas.microsoft.com/office/drawing/2014/main" val="818922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786" t="-3333" r="-298214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3636" t="-3333" r="-203636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3333" r="-100000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5455" t="-3333" r="-1818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52432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786" t="-106897" r="-298214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3636" t="-106897" r="-203636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00000" t="-106897" r="-100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5455" t="-106897" r="-1818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31020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9C92075-9613-744D-83D0-2AF5213DFCB0}"/>
                  </a:ext>
                </a:extLst>
              </p:cNvPr>
              <p:cNvSpPr txBox="1"/>
              <p:nvPr/>
            </p:nvSpPr>
            <p:spPr>
              <a:xfrm>
                <a:off x="1101482" y="4832119"/>
                <a:ext cx="24448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Truth table</a:t>
                </a:r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𝑻</m:t>
                    </m:r>
                  </m:oMath>
                </a14:m>
                <a:r>
                  <a:rPr kumimoji="0" 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of a Boolean function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</m:oMath>
                </a14:m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9C92075-9613-744D-83D0-2AF5213DF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482" y="4832119"/>
                <a:ext cx="2444817" cy="769441"/>
              </a:xfrm>
              <a:prstGeom prst="rect">
                <a:avLst/>
              </a:prstGeom>
              <a:blipFill>
                <a:blip r:embed="rId8"/>
                <a:stretch>
                  <a:fillRect l="-1031" t="-4839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D160FA57-9C7D-644D-BBED-785EFE9504CF}"/>
              </a:ext>
            </a:extLst>
          </p:cNvPr>
          <p:cNvSpPr txBox="1"/>
          <p:nvPr/>
        </p:nvSpPr>
        <p:spPr>
          <a:xfrm>
            <a:off x="3889250" y="4493565"/>
            <a:ext cx="4667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2CA0A8-0281-3E4E-BA3F-13226469F16D}"/>
              </a:ext>
            </a:extLst>
          </p:cNvPr>
          <p:cNvSpPr txBox="1"/>
          <p:nvPr/>
        </p:nvSpPr>
        <p:spPr>
          <a:xfrm>
            <a:off x="0" y="4091510"/>
            <a:ext cx="61266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9FC018F-804B-C046-BD66-25630764CEB1}"/>
                  </a:ext>
                </a:extLst>
              </p:cNvPr>
              <p:cNvSpPr txBox="1"/>
              <p:nvPr/>
            </p:nvSpPr>
            <p:spPr>
              <a:xfrm>
                <a:off x="6146416" y="4495690"/>
                <a:ext cx="2424062" cy="1785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11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 </m:t>
                    </m:r>
                  </m:oMath>
                </a14:m>
                <a:endParaRPr kumimoji="0" lang="en-US" sz="1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9FC018F-804B-C046-BD66-25630764C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416" y="4495690"/>
                <a:ext cx="2424062" cy="1785104"/>
              </a:xfrm>
              <a:prstGeom prst="rect">
                <a:avLst/>
              </a:prstGeom>
              <a:blipFill>
                <a:blip r:embed="rId9"/>
                <a:stretch>
                  <a:fillRect l="-30729" t="-20423" r="-23958" b="-42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33B5425-2C11-BA47-AAA7-69541AD5248D}"/>
                  </a:ext>
                </a:extLst>
              </p:cNvPr>
              <p:cNvSpPr txBox="1"/>
              <p:nvPr/>
            </p:nvSpPr>
            <p:spPr>
              <a:xfrm>
                <a:off x="4118168" y="4824055"/>
                <a:ext cx="22426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“size threshold”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ℕ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unary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33B5425-2C11-BA47-AAA7-69541AD52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168" y="4824055"/>
                <a:ext cx="2242687" cy="769441"/>
              </a:xfrm>
              <a:prstGeom prst="rect">
                <a:avLst/>
              </a:prstGeom>
              <a:blipFill>
                <a:blip r:embed="rId10"/>
                <a:stretch>
                  <a:fillRect t="-4839" r="-565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24E372-716C-664C-BD84-0C61540D30DB}"/>
                  </a:ext>
                </a:extLst>
              </p:cNvPr>
              <p:cNvSpPr txBox="1"/>
              <p:nvPr/>
            </p:nvSpPr>
            <p:spPr>
              <a:xfrm>
                <a:off x="8266321" y="5026331"/>
                <a:ext cx="29602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∃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Calibri" panose="020F0502020204030204"/>
                  </a:rPr>
                  <a:t>formula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with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2200" dirty="0">
                    <a:solidFill>
                      <a:prstClr val="black"/>
                    </a:solidFill>
                    <a:latin typeface="Calibri" panose="020F0502020204030204"/>
                  </a:rPr>
                  <a:t>leaves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computing </a:t>
                </a:r>
                <a14:m>
                  <m:oMath xmlns:m="http://schemas.openxmlformats.org/officeDocument/2006/math">
                    <m:r>
                      <a:rPr kumimoji="0" lang="en-US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𝒇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C24E372-716C-664C-BD84-0C61540D3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321" y="5026331"/>
                <a:ext cx="2960231" cy="769441"/>
              </a:xfrm>
              <a:prstGeom prst="rect">
                <a:avLst/>
              </a:prstGeom>
              <a:blipFill>
                <a:blip r:embed="rId11"/>
                <a:stretch>
                  <a:fillRect t="-6557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4C1E9C0-58CF-7141-9EB1-09AB7C488C14}"/>
                  </a:ext>
                </a:extLst>
              </p:cNvPr>
              <p:cNvSpPr txBox="1"/>
              <p:nvPr/>
            </p:nvSpPr>
            <p:spPr>
              <a:xfrm>
                <a:off x="380493" y="5758664"/>
                <a:ext cx="7910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B9BD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4C1E9C0-58CF-7141-9EB1-09AB7C488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93" y="5758664"/>
                <a:ext cx="791024" cy="584775"/>
              </a:xfrm>
              <a:prstGeom prst="rect">
                <a:avLst/>
              </a:prstGeom>
              <a:blipFill>
                <a:blip r:embed="rId12"/>
                <a:stretch>
                  <a:fillRect t="-12766" r="-1250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EBA3E72E-3F43-934A-88BE-F00E799ABC30}"/>
              </a:ext>
            </a:extLst>
          </p:cNvPr>
          <p:cNvSpPr txBox="1"/>
          <p:nvPr/>
        </p:nvSpPr>
        <p:spPr>
          <a:xfrm>
            <a:off x="3178465" y="4219787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Input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E167B7F-B120-6845-BE78-C1E74D4F64D1}"/>
              </a:ext>
            </a:extLst>
          </p:cNvPr>
          <p:cNvSpPr txBox="1"/>
          <p:nvPr/>
        </p:nvSpPr>
        <p:spPr>
          <a:xfrm>
            <a:off x="8983192" y="4279699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Output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A8FED20-46B9-5E4E-9CCC-04114DA52324}"/>
              </a:ext>
            </a:extLst>
          </p:cNvPr>
          <p:cNvCxnSpPr>
            <a:cxnSpLocks/>
          </p:cNvCxnSpPr>
          <p:nvPr/>
        </p:nvCxnSpPr>
        <p:spPr>
          <a:xfrm>
            <a:off x="1828306" y="6484930"/>
            <a:ext cx="206094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42E9C63-B3D7-FA41-95BA-AAE84F2E7159}"/>
                  </a:ext>
                </a:extLst>
              </p:cNvPr>
              <p:cNvSpPr txBox="1"/>
              <p:nvPr/>
            </p:nvSpPr>
            <p:spPr>
              <a:xfrm>
                <a:off x="2155848" y="6452183"/>
                <a:ext cx="14719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 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42E9C63-B3D7-FA41-95BA-AAE84F2E7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848" y="6452183"/>
                <a:ext cx="1471941" cy="523220"/>
              </a:xfrm>
              <a:prstGeom prst="rect">
                <a:avLst/>
              </a:prstGeom>
              <a:blipFill>
                <a:blip r:embed="rId13"/>
                <a:stretch>
                  <a:fillRect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83A122F-A84E-2546-90E0-D6166B452C70}"/>
              </a:ext>
            </a:extLst>
          </p:cNvPr>
          <p:cNvSpPr txBox="1"/>
          <p:nvPr/>
        </p:nvSpPr>
        <p:spPr>
          <a:xfrm>
            <a:off x="5684644" y="3662040"/>
            <a:ext cx="1352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MFSP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5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9" grpId="0" animBg="1"/>
      <p:bldP spid="20" grpId="0" animBg="1"/>
      <p:bldP spid="40" grpId="0" animBg="1"/>
      <p:bldP spid="3" grpId="0"/>
      <p:bldP spid="54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8.1|1.7|1.5|3.7|0.9|21|2.9|3.3|1.8|4.6|27.5|3.4|1.8|0.9|4.6|8.9|0.2|18.7|3|2.9|21.1|11.6|4|18.2|7.3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1.5|1.5|2|0.9|1.4|9.5|1.1|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.4|3.9|18.7|40.1|7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.1|17.5|9.9|3.6|3.6|11.8|13.9|14.1|17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1|17.2|30|4.2|23.6|24.5|80|26.6|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3.4|4.5|65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3.6|1.8|18.3|4.1|9|14.6|2.1|53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2.4|12.6|11.2|4.2|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2|1.4|0.5|0.3|0.3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7.3|7.7|3.8|11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7.8|19.8|6.2|19.3|7.1|16.4|5.8|2.8|19.5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3|3.1|4.6|29|10|72.3|1.9|0.8|33.1|1.7|45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3.7|10.3|55.4|20.6|4.4|0.9|32.6|2.6|52.1|34.4|6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7.1|60|1.2|3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34.1|3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9|3.2|0.7|0.9|2.6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25|22.8|14.7|14.8|19.9|5.4|1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|11.2|0.3|15.3|1.2|17.1|0|17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5.6|47|28.6|7.1|5.7|8.8|0.5|0.6|12.6|3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12464</TotalTime>
  <Words>1786</Words>
  <Application>Microsoft Macintosh PowerPoint</Application>
  <PresentationFormat>Widescreen</PresentationFormat>
  <Paragraphs>318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The Minimum Formula Size Problem is (ETH) Hard</vt:lpstr>
      <vt:lpstr>Background</vt:lpstr>
      <vt:lpstr>Why care about the Minimum Circuit Size Problem (MCSP)?</vt:lpstr>
      <vt:lpstr>The Minimum Circuit Size Problem (MCSP)</vt:lpstr>
      <vt:lpstr>Is MCSP NP-hard?</vt:lpstr>
      <vt:lpstr>Why care about proving hardness?</vt:lpstr>
      <vt:lpstr>Results</vt:lpstr>
      <vt:lpstr>Main Results (Informal)</vt:lpstr>
      <vt:lpstr>Minimum Formula Size Problem</vt:lpstr>
      <vt:lpstr>Approach for Hardness: MFSP with small thresholds</vt:lpstr>
      <vt:lpstr>Partial-MFSP is ETH Hard</vt:lpstr>
      <vt:lpstr>Partial-MFSP is ETH Hard: Intuition</vt:lpstr>
      <vt:lpstr>MFSP is ETH Hard</vt:lpstr>
      <vt:lpstr>MFSP is ETH Hard: Intuition</vt:lpstr>
      <vt:lpstr>Main Technical Lemma: Connecting Partial and Total Functions</vt:lpstr>
      <vt:lpstr>Constructing the Extend Function</vt:lpstr>
      <vt:lpstr>Proving Main Technical Lemma</vt:lpstr>
      <vt:lpstr>Search to Decision Reduction</vt:lpstr>
      <vt:lpstr>Thanks! Questions?</vt:lpstr>
      <vt:lpstr>Bonus Slides!</vt:lpstr>
      <vt:lpstr>Why care if MCSP is NP-complete?</vt:lpstr>
      <vt:lpstr>Why care if MCSP is NP-complete?</vt:lpstr>
      <vt:lpstr>Reverse Gate Elimination</vt:lpstr>
      <vt:lpstr>Connections</vt:lpstr>
      <vt:lpstr>2n x 2n Bipartite Permutation Independent 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Minimum Formula Size Problem is (ETH)-Hard</dc:title>
  <dc:creator>Rahul Ilango</dc:creator>
  <cp:lastModifiedBy>Rahul Ilango</cp:lastModifiedBy>
  <cp:revision>5</cp:revision>
  <dcterms:created xsi:type="dcterms:W3CDTF">2021-10-06T03:45:01Z</dcterms:created>
  <dcterms:modified xsi:type="dcterms:W3CDTF">2021-10-14T19:29:33Z</dcterms:modified>
</cp:coreProperties>
</file>