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30" r:id="rId4"/>
    <p:sldId id="318" r:id="rId5"/>
    <p:sldId id="280" r:id="rId6"/>
    <p:sldId id="322" r:id="rId7"/>
    <p:sldId id="320" r:id="rId8"/>
    <p:sldId id="296" r:id="rId9"/>
    <p:sldId id="257" r:id="rId10"/>
    <p:sldId id="324" r:id="rId11"/>
    <p:sldId id="325" r:id="rId12"/>
    <p:sldId id="326" r:id="rId13"/>
    <p:sldId id="323" r:id="rId14"/>
    <p:sldId id="327" r:id="rId15"/>
    <p:sldId id="328" r:id="rId16"/>
    <p:sldId id="331" r:id="rId17"/>
    <p:sldId id="329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6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E5DB-9743-4CDC-B223-D9E1940F4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5EE6A-8D41-458D-81C7-39DD63F7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C7499-4C52-4D43-ADA3-A27BD5C5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63FCA-E2A2-42F1-B491-2A625C61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45E37-2951-4E21-ACC0-10403995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5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0A24-AB78-4C75-A5F2-EE73BED5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DE73E-81AE-445B-B5C6-89B16B0D7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6379C-5E61-4B86-A762-0FDC0D42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40A1-FEEA-417C-954D-647AD08F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3F1E5-8B73-4080-8D48-E557B7BC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72D25-B590-4BD4-B034-04BDDFBA8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8E598-7F73-4CBF-A265-8D178F7A8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C8460-1456-4315-8423-B143A66B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2DDC-9A06-4AEC-9AAA-E828F81D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64642-20EB-4EBE-8275-1F5F93EF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D04D-5FED-46EA-897E-D1FC0823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9353-9E95-46BF-8257-D5F70DB08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AB04-D404-490D-8A41-64C9A997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8B43E-D735-49F8-9F2D-63C35126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B94A-66FF-451A-A407-25A3D1CB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6CDFA-8CA4-4F08-ABBF-BE6940AD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BBE3F-31A8-429F-9A2B-8B9CD31B5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38892-E90E-4C8E-BA2D-B035504A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47E38-23EF-43F4-9233-1C4F0DA3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BFE97-F597-42EA-A253-C857EA65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9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DEA5-BCC6-48E4-B80C-816DF81A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14C06-E147-4A52-814C-71D4A59C9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8D03F-DDAA-48D6-899E-D7727772C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9B64D-5779-44A0-9AC3-9156E664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5E24F-F11F-4335-84AB-86EF54EF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B2883-FC16-4F9F-B3F5-1065369C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8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22B0-0C36-475E-BAFA-82BA9882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DCBC1-FE96-47FC-BDCA-DC0FA279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77C5C-773A-4C82-826D-1264747EE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377B5-CB4A-4C87-A440-7C41DE00B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22B129-A201-4624-9C72-D1B7B64AA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56EE2-CEB1-4191-8EBB-86F47BA7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70EDC2-AE5B-43F8-9A6E-4647AE60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354A9-E686-433F-BE79-EAB1381B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4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E424-3838-4743-A6E7-0DDF9004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09A99F-A725-4DA4-9175-5A357D8E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AD0B7-A00E-4C66-9B2A-FEC108AB1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83837-6527-441F-BF68-5A5A8B79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6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C43432-27B7-408C-8DA8-F088C84A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F8ACF-948E-491C-BAD7-260E8843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D802A-DEB3-47E5-A0B0-BE7E0BDB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2020E-7C3E-4750-B5F6-E1019C56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64C0-4E75-40F9-B1CE-4E2C2C8B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F8EEF-D691-468E-9C6E-A25F8C133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D434B-FAC9-4F6D-B8AF-7D7321D8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3B131-72A3-4215-A60D-5E8BFB30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DE269-DCDF-4B81-B45E-D0BA4819A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7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39C4C-0C29-4E72-A3A6-80F2C7F4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209D1-0154-4AD5-B3F8-8B32367AB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448AD-652F-4B06-BBC0-35434B809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71861-1974-4004-8591-3C0A7978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126FD-F942-4307-AD55-5B0B53F0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19AD7-3A80-43F8-BCA1-DCCF703E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6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3ED95-2A37-4144-8295-662CA503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11370-57DA-49D7-B98B-2AC3B53C1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122-0F30-4D9E-B76A-E6D02244D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4896-8FDB-466C-8EAB-0C09E49BC207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4FA9-D28A-4FC7-BD1D-77B12F0DF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6A32E-D444-4360-9B27-A042B6FDE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4B21-D3ED-4890-9A84-C8559CDA0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ADA2-4654-4B5D-BC48-15F3479CB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244" y="439618"/>
            <a:ext cx="11165512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Kronecker Products,</a:t>
            </a:r>
            <a:br>
              <a:rPr lang="en-US" dirty="0"/>
            </a:br>
            <a:r>
              <a:rPr lang="en-US" dirty="0"/>
              <a:t>Low-Depth Circuits,</a:t>
            </a:r>
            <a:br>
              <a:rPr lang="en-US" dirty="0"/>
            </a:br>
            <a:r>
              <a:rPr lang="en-US" dirty="0"/>
              <a:t>and Matrix Rigidity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F8674-A42D-4E46-BAAE-2AD15A59F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5478"/>
            <a:ext cx="9144000" cy="1655762"/>
          </a:xfrm>
        </p:spPr>
        <p:txBody>
          <a:bodyPr/>
          <a:lstStyle/>
          <a:p>
            <a:r>
              <a:rPr lang="en-US" dirty="0"/>
              <a:t>Josh Alman (Harvard)</a:t>
            </a:r>
          </a:p>
          <a:p>
            <a:r>
              <a:rPr lang="en-US" dirty="0"/>
              <a:t>Oxford-Warwick Complexity Meetings, April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F92AF-20B1-4EFE-86B4-A5648A3C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178" y="3939304"/>
            <a:ext cx="5757644" cy="26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0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EA81-1171-4FB3-A2C1-ED18632B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Depth-2 Circuit Plan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D31DC-822D-4074-9E24-B18B9FF757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8547" y="1825625"/>
                <a:ext cx="11734799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600" dirty="0"/>
                  <a:t>It suffices to construct a depth-2 synchronous circuit of size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1.48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600" dirty="0"/>
                  <a:t> for any </a:t>
                </a:r>
                <a:r>
                  <a:rPr lang="en-US" sz="3600" dirty="0">
                    <a:solidFill>
                      <a:srgbClr val="7030A0"/>
                    </a:solidFill>
                  </a:rPr>
                  <a:t>fixed integer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3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600" dirty="0"/>
                  <a:t>We do this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3600" dirty="0"/>
                  <a:t>. </a:t>
                </a:r>
                <a:br>
                  <a:rPr lang="en-US" sz="3600" dirty="0"/>
                </a:br>
                <a:r>
                  <a:rPr lang="en-US" sz="3600" dirty="0"/>
                  <a:t>Key idea: a new rigidity upper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D31DC-822D-4074-9E24-B18B9FF757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547" y="1825625"/>
                <a:ext cx="11734799" cy="4351338"/>
              </a:xfrm>
              <a:blipFill>
                <a:blip r:embed="rId2"/>
                <a:stretch>
                  <a:fillRect l="-1610" t="-3501"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0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0CB58B-F075-4259-9A44-355064B5CC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Generalizing fixed-size circuits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50CB58B-F075-4259-9A44-355064B5C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F0406-1E15-46A5-B744-0D8FE6C859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Lemma: If there are </a:t>
                </a:r>
                <a:r>
                  <a:rPr lang="en-US" dirty="0">
                    <a:solidFill>
                      <a:srgbClr val="C00000"/>
                    </a:solidFill>
                  </a:rPr>
                  <a:t>fixed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such that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a depth-2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>
                    <a:solidFill>
                      <a:srgbClr val="0070C0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𝑛𝑛𝑧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⊗</m:t>
                              </m:r>
                              <m: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𝑛𝑛𝑧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F0406-1E15-46A5-B744-0D8FE6C85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10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6DCEF1-5759-4903-A9B1-B6638AC1C3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Constructing fixed-size circuits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B6DCEF1-5759-4903-A9B1-B6638AC1C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671FE-198C-41ED-A6E2-7F9C0CB7C9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 goal: Find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1.48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new rigidity upper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this to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671FE-198C-41ED-A6E2-7F9C0CB7C9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3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46580E-875D-4458-8D81-141CAAED8E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-384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Rigidity Upper Bound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46580E-875D-4458-8D81-141CAAED8E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-3841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EFE95-B7F2-4DEF-918C-707F05E11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41736" y="1464426"/>
                <a:ext cx="10515600" cy="16274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=: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EFE95-B7F2-4DEF-918C-707F05E11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1736" y="1464426"/>
                <a:ext cx="10515600" cy="1627438"/>
              </a:xfrm>
              <a:blipFill>
                <a:blip r:embed="rId3"/>
                <a:stretch>
                  <a:fillRect t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29A9028-3563-4713-968F-41F32958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174" y="1110057"/>
                <a:ext cx="2207938" cy="593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29A9028-3563-4713-968F-41F32958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4" y="1110057"/>
                <a:ext cx="2207938" cy="5938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87BB8B-C861-4EA0-A967-868A6962B8D8}"/>
                  </a:ext>
                </a:extLst>
              </p:cNvPr>
              <p:cNvSpPr txBox="1"/>
              <p:nvPr/>
            </p:nvSpPr>
            <p:spPr>
              <a:xfrm>
                <a:off x="259174" y="3565685"/>
                <a:ext cx="2207937" cy="5938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defPPr>
                  <a:defRPr lang="en-US"/>
                </a:defPPr>
                <a:lvl1pPr inden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0" i="1">
                    <a:latin typeface="Cambria Math" panose="02040503050406030204" pitchFamily="18" charset="0"/>
                    <a:ea typeface="Cambria Math" panose="02040503050406030204" pitchFamily="18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=96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E87BB8B-C861-4EA0-A967-868A6962B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4" y="3565685"/>
                <a:ext cx="2207937" cy="5938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BDFE67E9-A24F-4F59-A17A-4205C45A9D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997" y="3829727"/>
                <a:ext cx="11902486" cy="29360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Entries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correspond to pairs of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Equals the entry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if both are correct, or both are wrong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correct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correct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entries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wrong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entries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=160</m:t>
                      </m:r>
                    </m:oMath>
                  </m:oMathPara>
                </a14:m>
                <a:br>
                  <a:rPr lang="en-US" b="0" dirty="0"/>
                </a:b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incorrect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=256−160=96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BDFE67E9-A24F-4F59-A17A-4205C45A9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97" y="3829727"/>
                <a:ext cx="11902486" cy="2936099"/>
              </a:xfrm>
              <a:prstGeom prst="rect">
                <a:avLst/>
              </a:prstGeom>
              <a:blipFill>
                <a:blip r:embed="rId6"/>
                <a:stretch>
                  <a:fillRect l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720AAF-2934-4BA3-9B55-B8835DA5EB7A}"/>
              </a:ext>
            </a:extLst>
          </p:cNvPr>
          <p:cNvCxnSpPr/>
          <p:nvPr/>
        </p:nvCxnSpPr>
        <p:spPr>
          <a:xfrm>
            <a:off x="175997" y="3421629"/>
            <a:ext cx="1184000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95C4AC-A2E1-46B4-83BE-50BAA3D876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1632" y="140535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dirty="0"/>
                  <a:t> construction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F95C4AC-A2E1-46B4-83BE-50BAA3D876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1632" y="140535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56D95-EBE9-497B-8542-A7C0C41FA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136" y="1211179"/>
                <a:ext cx="11137232" cy="550628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Rigidity upper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=96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Convert to synchronous circuit:</a:t>
                </a:r>
                <a:br>
                  <a:rPr lang="en-US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with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96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=112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(similarly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)</a:t>
                </a:r>
              </a:p>
              <a:p>
                <a:pPr marL="0" indent="0">
                  <a:buNone/>
                </a:pPr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𝑛𝑛𝑧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𝑛𝑛𝑧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𝑛𝑛𝑧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=112⋅32=3584≤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8⋅1.48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56D95-EBE9-497B-8542-A7C0C41FA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136" y="1211179"/>
                <a:ext cx="11137232" cy="5506286"/>
              </a:xfrm>
              <a:blipFill>
                <a:blip r:embed="rId3"/>
                <a:stretch>
                  <a:fillRect l="-98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7588356-8E32-4009-8F99-3056749B3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831" y="803316"/>
            <a:ext cx="5424237" cy="358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1048-CFA3-4635-879F-009C32E9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5AEE2-597C-480D-91BB-9F04E8537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Smaller circuits from better rigidity upper bounds?</a:t>
                </a:r>
              </a:p>
              <a:p>
                <a:pPr lvl="1"/>
                <a:r>
                  <a:rPr lang="en-US" dirty="0"/>
                  <a:t>Computer search found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∈{1,2}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∈{1,2,3,4,5}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Other Kronecker powers?</a:t>
                </a:r>
              </a:p>
              <a:p>
                <a:pPr lvl="1"/>
                <a:r>
                  <a:rPr lang="en-US" dirty="0"/>
                  <a:t>Yes! Can achieve depth-2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1.49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2×2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Unbounded-depth circuits?</a:t>
                </a:r>
              </a:p>
              <a:p>
                <a:pPr lvl="1"/>
                <a:r>
                  <a:rPr lang="en-US" dirty="0"/>
                  <a:t>Yes! Improve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≈1.88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(fast WHT)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≈1.8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Fourier transform?</a:t>
                </a:r>
              </a:p>
              <a:p>
                <a:pPr lvl="1"/>
                <a:r>
                  <a:rPr lang="en-US" dirty="0"/>
                  <a:t>Known rigidity lower bounds rule out this specific approach</a:t>
                </a:r>
              </a:p>
              <a:p>
                <a:pPr lvl="1"/>
                <a:r>
                  <a:rPr lang="en-US" dirty="0"/>
                  <a:t>Can’t rule out </a:t>
                </a:r>
                <a:r>
                  <a:rPr lang="en-US" i="1" dirty="0"/>
                  <a:t>sparse</a:t>
                </a:r>
                <a:r>
                  <a:rPr lang="en-US" dirty="0"/>
                  <a:t> rigidity upper bounds, or other approaches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5AEE2-597C-480D-91BB-9F04E8537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5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D1CC-E884-45FE-A112-3AD75A02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Unbounded-Coefficient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5D307-4312-4969-BB57-86B1EAB92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960866" cy="4351338"/>
              </a:xfrm>
            </p:spPr>
            <p:txBody>
              <a:bodyPr/>
              <a:lstStyle/>
              <a:p>
                <a:r>
                  <a:rPr lang="en-US" dirty="0"/>
                  <a:t>The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have entries that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Circuit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coefficients which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Can we find a new barrier?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5D307-4312-4969-BB57-86B1EAB92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960866" cy="4351338"/>
              </a:xfrm>
              <a:blipFill>
                <a:blip r:embed="rId2"/>
                <a:stretch>
                  <a:fillRect l="-2214" t="-2241" r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1EF63EE-F762-4819-80E7-4FDDC08D4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1825625"/>
            <a:ext cx="54292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1BB0-CC38-498C-983B-D56CFB47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other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D5788-823D-48A4-A2BA-91763C700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495" y="1825625"/>
                <a:ext cx="10676021" cy="46672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any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and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,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by, </a:t>
                </a:r>
                <a:br>
                  <a:rPr lang="en-US" dirty="0"/>
                </a:b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E.g.,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𝑃𝐴𝑅𝐼𝑇𝑌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b="1" dirty="0"/>
                  <a:t>New Theorem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/>
                  <a:t>, i.e.,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is not rigid enough to prove lower bounds using </a:t>
                </a:r>
                <a:r>
                  <a:rPr lang="en-US" dirty="0" err="1"/>
                  <a:t>Valiant’s</a:t>
                </a:r>
                <a:r>
                  <a:rPr lang="en-US" dirty="0"/>
                  <a:t> approach</a:t>
                </a:r>
              </a:p>
              <a:p>
                <a:pPr lvl="1"/>
                <a:r>
                  <a:rPr lang="en-US" dirty="0"/>
                  <a:t>Generalizes [</a:t>
                </a:r>
                <a:r>
                  <a:rPr lang="en-US" b="1" dirty="0"/>
                  <a:t>A</a:t>
                </a:r>
                <a:r>
                  <a:rPr lang="en-US" dirty="0"/>
                  <a:t>-Williams ‘17]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Doesn’t use the polynomial method!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D5788-823D-48A4-A2BA-91763C700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495" y="1825625"/>
                <a:ext cx="10676021" cy="4667250"/>
              </a:xfrm>
              <a:blipFill>
                <a:blip r:embed="rId2"/>
                <a:stretch>
                  <a:fillRect l="-1027" t="-1044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92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8D4D97-5DF4-44E1-BE11-FA23C8CB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013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1514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3F1A2-3625-43A4-BF96-0B8346C6E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329" y="5236275"/>
            <a:ext cx="2419350" cy="1543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6AB6F1-79A1-4CD1-94B6-3B245FA2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76" y="78675"/>
            <a:ext cx="10515600" cy="1325563"/>
          </a:xfrm>
        </p:spPr>
        <p:txBody>
          <a:bodyPr/>
          <a:lstStyle/>
          <a:p>
            <a:r>
              <a:rPr lang="en-US" dirty="0"/>
              <a:t>Linear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00BC1-92BA-49B4-83C7-37412E3638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189" y="1251839"/>
                <a:ext cx="6770508" cy="467527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Linear circuit over a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(think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Circuit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inputs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outputs</a:t>
                </a:r>
              </a:p>
              <a:p>
                <a:pPr lvl="1"/>
                <a:r>
                  <a:rPr lang="en-US" dirty="0"/>
                  <a:t>Each gate computes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-linear combination of its inputs</a:t>
                </a:r>
              </a:p>
              <a:p>
                <a:r>
                  <a:rPr lang="en-US" dirty="0"/>
                  <a:t>Every linear circuit computes a linear transformation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Size = # of wires</a:t>
                </a:r>
              </a:p>
              <a:p>
                <a:r>
                  <a:rPr lang="en-US" dirty="0"/>
                  <a:t>Depth = length of longest input-output path</a:t>
                </a:r>
              </a:p>
              <a:p>
                <a:endParaRPr lang="en-US" dirty="0"/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has depth-1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When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have a smaller circuit?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100BC1-92BA-49B4-83C7-37412E3638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189" y="1251839"/>
                <a:ext cx="6770508" cy="4675271"/>
              </a:xfrm>
              <a:blipFill>
                <a:blip r:embed="rId3"/>
                <a:stretch>
                  <a:fillRect l="-1622" t="-2868" r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53E4DD5-DA8F-4F6C-9142-761F9B536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3009" y="3559207"/>
            <a:ext cx="3377422" cy="246515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CD082-F03B-400F-83B0-772366053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26" y="95469"/>
            <a:ext cx="3477506" cy="33316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930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6B7E-748E-403E-9EE9-62B63BA0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Synchronous</a:t>
            </a:r>
            <a:r>
              <a:rPr lang="en-US" dirty="0"/>
              <a:t> Linear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489AA-FB63-40FE-8F10-BCCF1BB13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484" y="1825625"/>
                <a:ext cx="7691498" cy="4351338"/>
              </a:xfrm>
            </p:spPr>
            <p:txBody>
              <a:bodyPr/>
              <a:lstStyle/>
              <a:p>
                <a:r>
                  <a:rPr lang="en-US" dirty="0"/>
                  <a:t>Edges only go from one layer to the next</a:t>
                </a:r>
              </a:p>
              <a:p>
                <a:r>
                  <a:rPr lang="en-US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linear circuit can be made synchronous with size blow-up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synchronous linear circuit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×⋯×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𝑛𝑛𝑧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7489AA-FB63-40FE-8F10-BCCF1BB13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484" y="1825625"/>
                <a:ext cx="7691498" cy="4351338"/>
              </a:xfrm>
              <a:blipFill>
                <a:blip r:embed="rId2"/>
                <a:stretch>
                  <a:fillRect l="-158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B5C1D18-7D8C-4E67-8A65-0EB1007D4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982" y="1027906"/>
            <a:ext cx="3744881" cy="470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A821F-32D0-4E15-83A0-6BC120658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27" y="105462"/>
            <a:ext cx="10515600" cy="1325563"/>
          </a:xfrm>
        </p:spPr>
        <p:txBody>
          <a:bodyPr/>
          <a:lstStyle/>
          <a:p>
            <a:r>
              <a:rPr lang="en-US" dirty="0"/>
              <a:t>Kronecker Product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49957-41E8-483B-8736-59F1CD3A49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7482"/>
                <a:ext cx="10515600" cy="4351338"/>
              </a:xfrm>
            </p:spPr>
            <p:txBody>
              <a:bodyPr/>
              <a:lstStyle/>
              <a:p>
                <a:r>
                  <a:rPr lang="en-US" b="0" dirty="0"/>
                  <a:t>For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b="0" dirty="0"/>
                  <a:t>The Kronecker product is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,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⊗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B49957-41E8-483B-8736-59F1CD3A4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7482"/>
                <a:ext cx="10515600" cy="4351338"/>
              </a:xfrm>
              <a:blipFill>
                <a:blip r:embed="rId2"/>
                <a:stretch>
                  <a:fillRect l="-1043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46508EB-821E-4633-A1D3-613CF409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574" y="4048376"/>
            <a:ext cx="7545746" cy="270416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6252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C56DBF-AE54-4D98-8BA3-160D7ADDD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796" y="971929"/>
            <a:ext cx="5757644" cy="2610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DD9BD-91B5-43AE-B1A1-7539D136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0"/>
            <a:ext cx="10515600" cy="1325563"/>
          </a:xfrm>
        </p:spPr>
        <p:txBody>
          <a:bodyPr/>
          <a:lstStyle/>
          <a:p>
            <a:r>
              <a:rPr lang="en-US" dirty="0"/>
              <a:t>Walsh-Hadamard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8691B91-5082-4F73-B6B6-E56ADB4748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4037" y="1156274"/>
                <a:ext cx="11209264" cy="538316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multilinear polynomial,</a:t>
                </a:r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is the vector of its coefficients,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evaluates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on all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b="0" dirty="0"/>
                  <a:t>“Fast Walsh-Hadamard”: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synchronous linear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Depth 2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Today: Smaller circuit for any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8691B91-5082-4F73-B6B6-E56ADB4748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037" y="1156274"/>
                <a:ext cx="11209264" cy="5383160"/>
              </a:xfrm>
              <a:blipFill>
                <a:blip r:embed="rId3"/>
                <a:stretch>
                  <a:fillRect l="-761" b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DB290BD-4A80-462F-BA63-73015DFFCC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14299" y="3766507"/>
                <a:ext cx="1079583" cy="42496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DB290BD-4A80-462F-BA63-73015DFFC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299" y="3766507"/>
                <a:ext cx="1079583" cy="424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1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C0536F-69BD-47E6-8E45-14A9A05E7F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64547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New Low-Depth Circuit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C0536F-69BD-47E6-8E45-14A9A05E7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64547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7F183-CAB8-4521-B1BC-8D7204226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6552" y="1504334"/>
                <a:ext cx="10917248" cy="4943998"/>
              </a:xfrm>
            </p:spPr>
            <p:txBody>
              <a:bodyPr/>
              <a:lstStyle/>
              <a:p>
                <a:r>
                  <a:rPr lang="en-US" b="1" dirty="0"/>
                  <a:t>New Theorem: </a:t>
                </a:r>
                <a:r>
                  <a:rPr lang="en-US" dirty="0"/>
                  <a:t>Over any field,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depth-2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1.48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0.96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[</a:t>
                </a:r>
                <a:r>
                  <a:rPr lang="en-US" dirty="0" err="1"/>
                  <a:t>Pudlák</a:t>
                </a:r>
                <a:r>
                  <a:rPr lang="en-US" dirty="0"/>
                  <a:t> 2000]: Lower bound for </a:t>
                </a:r>
                <a:r>
                  <a:rPr lang="en-US" u="sng" dirty="0">
                    <a:solidFill>
                      <a:srgbClr val="0070C0"/>
                    </a:solidFill>
                  </a:rPr>
                  <a:t>bounded-coefficient circuits over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Depth-2 circuits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require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circuits require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First non-trivial upper bound </a:t>
                </a:r>
                <a:br>
                  <a:rPr lang="en-US" dirty="0"/>
                </a:br>
                <a:r>
                  <a:rPr lang="en-US" dirty="0"/>
                  <a:t>circumventing a bounded-</a:t>
                </a:r>
                <a:r>
                  <a:rPr lang="en-US" dirty="0" err="1"/>
                  <a:t>coeff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lower bound [Morgenstern ‘73, …]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7F183-CAB8-4521-B1BC-8D7204226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552" y="1504334"/>
                <a:ext cx="10917248" cy="4943998"/>
              </a:xfrm>
              <a:blipFill>
                <a:blip r:embed="rId3"/>
                <a:stretch>
                  <a:fillRect l="-1005" t="-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247E45-6A9A-408F-B663-F91494B726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4753" y="4876182"/>
                <a:ext cx="5912448" cy="12617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Bounded-coefficient circuit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The coefficients in the linear combinations computed by each gate have magnitude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D247E45-6A9A-408F-B663-F91494B72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53" y="4876182"/>
                <a:ext cx="5912448" cy="1261736"/>
              </a:xfrm>
              <a:prstGeom prst="rect">
                <a:avLst/>
              </a:prstGeom>
              <a:blipFill>
                <a:blip r:embed="rId4"/>
                <a:stretch>
                  <a:fillRect l="-1440" t="-6220" b="-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1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191C4-3368-4B0F-B36F-34DFD702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Product Property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D4DF7-9F13-41B2-A896-205FD24D81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55018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⊗(</m:t>
                      </m:r>
                      <m:r>
                        <a:rPr lang="en-US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D4DF7-9F13-41B2-A896-205FD24D8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5501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4D48D-3AF6-4AF0-8DF4-218B596007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6101" y="142026"/>
                <a:ext cx="4332514" cy="10732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Kronecker Product: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endParaRPr lang="en-US" b="0" dirty="0">
                  <a:solidFill>
                    <a:schemeClr val="bg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(Usual) Matrix Product: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4D48D-3AF6-4AF0-8DF4-218B5960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101" y="142026"/>
                <a:ext cx="4332514" cy="1073242"/>
              </a:xfrm>
              <a:prstGeom prst="rect">
                <a:avLst/>
              </a:prstGeom>
              <a:blipFill>
                <a:blip r:embed="rId3"/>
                <a:stretch>
                  <a:fillRect l="-2805" t="-842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B83524D-8FDB-441E-A2BF-8163D7E330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6508" y="3768055"/>
                <a:ext cx="6027964" cy="22672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B83524D-8FDB-441E-A2BF-8163D7E33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8" y="3768055"/>
                <a:ext cx="6027964" cy="2267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8B0B1BD-F883-466B-8484-8F1251B6BA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31547" y="2817282"/>
                <a:ext cx="4844143" cy="8929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identity matrix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A8B0B1BD-F883-466B-8484-8F1251B6B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547" y="2817282"/>
                <a:ext cx="4844143" cy="892969"/>
              </a:xfrm>
              <a:prstGeom prst="rect">
                <a:avLst/>
              </a:prstGeom>
              <a:blipFill>
                <a:blip r:embed="rId5"/>
                <a:stretch>
                  <a:fillRect b="-1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BE0D18D-09F4-4550-A688-8267738FE8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1349" y="4225584"/>
                <a:ext cx="4844143" cy="2267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𝑛𝑛𝑧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𝑛𝑛𝑧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𝑛𝑛𝑧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BE0D18D-09F4-4550-A688-8267738FE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49" y="4225584"/>
                <a:ext cx="4844143" cy="22672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63860C-C769-4B17-B6D5-A8D2DD879956}"/>
              </a:ext>
            </a:extLst>
          </p:cNvPr>
          <p:cNvCxnSpPr/>
          <p:nvPr/>
        </p:nvCxnSpPr>
        <p:spPr>
          <a:xfrm>
            <a:off x="135685" y="2607516"/>
            <a:ext cx="1184000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D52C7B-B655-428F-9389-27B901A9F883}"/>
                  </a:ext>
                </a:extLst>
              </p:cNvPr>
              <p:cNvSpPr txBox="1"/>
              <p:nvPr/>
            </p:nvSpPr>
            <p:spPr>
              <a:xfrm>
                <a:off x="135685" y="2746998"/>
                <a:ext cx="6270434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Lemma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has depth 2 circuits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D52C7B-B655-428F-9389-27B901A9F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85" y="2746998"/>
                <a:ext cx="6270434" cy="465833"/>
              </a:xfrm>
              <a:prstGeom prst="rect">
                <a:avLst/>
              </a:prstGeom>
              <a:blipFill>
                <a:blip r:embed="rId7"/>
                <a:stretch>
                  <a:fillRect l="-14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0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EB48-0266-4406-A71B-C4F7FA3CE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1" y="-126541"/>
            <a:ext cx="10515600" cy="1325563"/>
          </a:xfrm>
        </p:spPr>
        <p:txBody>
          <a:bodyPr/>
          <a:lstStyle/>
          <a:p>
            <a:r>
              <a:rPr lang="en-US" dirty="0"/>
              <a:t>Matrix Rigidity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336" y="996071"/>
                <a:ext cx="11931941" cy="481528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rigid if it is far from any low-rank matrix (in Hamming </a:t>
                </a:r>
                <a:r>
                  <a:rPr lang="en-US" dirty="0" err="1"/>
                  <a:t>dist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minimum # of entries one needs to change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 make its </a:t>
                </a:r>
                <a:r>
                  <a:rPr lang="en-US" dirty="0">
                    <a:solidFill>
                      <a:srgbClr val="C00000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E.g.,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identity matrix</a:t>
                </a:r>
                <a:r>
                  <a:rPr lang="en-US" dirty="0"/>
                  <a:t>, then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endParaRPr lang="en-US" sz="1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is very rigid with high probability: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336" y="996071"/>
                <a:ext cx="11931941" cy="4815280"/>
              </a:xfrm>
              <a:blipFill>
                <a:blip r:embed="rId2"/>
                <a:stretch>
                  <a:fillRect l="-920" t="-2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CB092A-0618-4215-8D79-CF6AAC14CB54}"/>
                  </a:ext>
                </a:extLst>
              </p:cNvPr>
              <p:cNvSpPr/>
              <p:nvPr/>
            </p:nvSpPr>
            <p:spPr>
              <a:xfrm>
                <a:off x="4726815" y="2550484"/>
                <a:ext cx="2671757" cy="5602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BCB092A-0618-4215-8D79-CF6AAC14C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5" y="2550484"/>
                <a:ext cx="2671757" cy="560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A01B31-D1DF-4E53-8F4D-FE7532CAFEB3}"/>
                  </a:ext>
                </a:extLst>
              </p:cNvPr>
              <p:cNvSpPr/>
              <p:nvPr/>
            </p:nvSpPr>
            <p:spPr>
              <a:xfrm>
                <a:off x="2985327" y="3786301"/>
                <a:ext cx="6096000" cy="56887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A01B31-D1DF-4E53-8F4D-FE7532CAF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327" y="3786301"/>
                <a:ext cx="6096000" cy="568874"/>
              </a:xfrm>
              <a:prstGeom prst="rect">
                <a:avLst/>
              </a:prstGeom>
              <a:blipFill>
                <a:blip r:embed="rId4"/>
                <a:stretch>
                  <a:fillRect t="-7447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27ACBB-C316-4628-BAC1-2ED25AE729E9}"/>
                  </a:ext>
                </a:extLst>
              </p:cNvPr>
              <p:cNvSpPr/>
              <p:nvPr/>
            </p:nvSpPr>
            <p:spPr>
              <a:xfrm>
                <a:off x="122890" y="4613550"/>
                <a:ext cx="7398572" cy="210384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400" dirty="0"/>
                  <a:t>[L. Valiant ‘77]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/>
                  <a:t> computable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-depth </a:t>
                </a:r>
                <a:r>
                  <a:rPr lang="en-US" sz="2400" dirty="0"/>
                  <a:t>arithmetic circuits has,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unc>
                                        <m:func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200" b="0" i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</m:func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27ACBB-C316-4628-BAC1-2ED25AE72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0" y="4613550"/>
                <a:ext cx="7398572" cy="2103846"/>
              </a:xfrm>
              <a:prstGeom prst="rect">
                <a:avLst/>
              </a:prstGeom>
              <a:blipFill>
                <a:blip r:embed="rId5"/>
                <a:stretch>
                  <a:fillRect l="-1235" t="-2312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9F77172C-E9F1-404F-8E0E-AC4A297606F7}"/>
              </a:ext>
            </a:extLst>
          </p:cNvPr>
          <p:cNvSpPr/>
          <p:nvPr/>
        </p:nvSpPr>
        <p:spPr>
          <a:xfrm>
            <a:off x="7788443" y="4880643"/>
            <a:ext cx="420222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Today:</a:t>
            </a:r>
            <a:br>
              <a:rPr lang="en-US" sz="2400" dirty="0"/>
            </a:br>
            <a:r>
              <a:rPr lang="en-US" sz="2400" dirty="0"/>
              <a:t>Use Rigidity Upper Bounds for Kronecker Products to give linear circuit upper bounds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15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26EB48-0266-4406-A71B-C4F7FA3CEC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75531" y="154194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Rigidity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26EB48-0266-4406-A71B-C4F7FA3CEC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75531" y="154194"/>
                <a:ext cx="10515600" cy="1325563"/>
              </a:xfrm>
              <a:blipFill>
                <a:blip r:embed="rId2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409" y="1479757"/>
                <a:ext cx="11867259" cy="522634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not rigid enough to prove lower bounds using </a:t>
                </a:r>
                <a:r>
                  <a:rPr lang="en-US" dirty="0" err="1"/>
                  <a:t>Valiant’s</a:t>
                </a:r>
                <a:r>
                  <a:rPr lang="en-US" dirty="0"/>
                  <a:t> approach</a:t>
                </a:r>
                <a:br>
                  <a:rPr lang="en-US" dirty="0"/>
                </a:br>
                <a:r>
                  <a:rPr lang="en-US" dirty="0"/>
                  <a:t>[</a:t>
                </a:r>
                <a:r>
                  <a:rPr lang="en-US" b="1" dirty="0"/>
                  <a:t>A</a:t>
                </a:r>
                <a:r>
                  <a:rPr lang="en-US" dirty="0"/>
                  <a:t>-Williams, 2017]</a:t>
                </a: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has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and any </a:t>
                </a:r>
                <a:r>
                  <a:rPr lang="en-US" dirty="0">
                    <a:solidFill>
                      <a:srgbClr val="C00000"/>
                    </a:solidFill>
                  </a:rPr>
                  <a:t>rank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has a depth-2 circuit of size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a depth-2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Worse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71A81-13D8-4A23-B9EA-F0AACF572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409" y="1479757"/>
                <a:ext cx="11867259" cy="5226341"/>
              </a:xfrm>
              <a:blipFill>
                <a:blip r:embed="rId3"/>
                <a:stretch>
                  <a:fillRect l="-1079" t="-2684" b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90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14946</TotalTime>
  <Words>1312</Words>
  <Application>Microsoft Office PowerPoint</Application>
  <PresentationFormat>Widescreen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Kronecker Products, Low-Depth Circuits, and Matrix Rigidity</vt:lpstr>
      <vt:lpstr>Linear Circuits</vt:lpstr>
      <vt:lpstr>Synchronous Linear Circuits</vt:lpstr>
      <vt:lpstr>Kronecker Product</vt:lpstr>
      <vt:lpstr>Walsh-Hadamard Transform</vt:lpstr>
      <vt:lpstr>New Low-Depth Circuit for H_n</vt:lpstr>
      <vt:lpstr>Mixed Product Property</vt:lpstr>
      <vt:lpstr>Matrix Rigidity</vt:lpstr>
      <vt:lpstr>Rigidity &amp; H_n</vt:lpstr>
      <vt:lpstr>New Depth-2 Circuit Plan</vt:lpstr>
      <vt:lpstr>Generalizing fixed-size circuits for H_n</vt:lpstr>
      <vt:lpstr>Constructing fixed-size circuits for H_8</vt:lpstr>
      <vt:lpstr>Rigidity Upper Bound for H_n</vt:lpstr>
      <vt:lpstr>H_8 construction</vt:lpstr>
      <vt:lpstr>Extensions?</vt:lpstr>
      <vt:lpstr>Unbounded-Coefficient Circuits</vt:lpstr>
      <vt:lpstr>One other result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Matrix Rigidity Upper Bounds</dc:title>
  <dc:creator>Josh Alman</dc:creator>
  <cp:lastModifiedBy>Alman, Joshua</cp:lastModifiedBy>
  <cp:revision>254</cp:revision>
  <dcterms:created xsi:type="dcterms:W3CDTF">2020-11-24T21:33:14Z</dcterms:created>
  <dcterms:modified xsi:type="dcterms:W3CDTF">2021-04-08T15:23:40Z</dcterms:modified>
</cp:coreProperties>
</file>