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6" r:id="rId1"/>
  </p:sldMasterIdLst>
  <p:notesMasterIdLst>
    <p:notesMasterId r:id="rId39"/>
  </p:notesMasterIdLst>
  <p:sldIdLst>
    <p:sldId id="256" r:id="rId2"/>
    <p:sldId id="488" r:id="rId3"/>
    <p:sldId id="480" r:id="rId4"/>
    <p:sldId id="479" r:id="rId5"/>
    <p:sldId id="492" r:id="rId6"/>
    <p:sldId id="477" r:id="rId7"/>
    <p:sldId id="481" r:id="rId8"/>
    <p:sldId id="482" r:id="rId9"/>
    <p:sldId id="472" r:id="rId10"/>
    <p:sldId id="473" r:id="rId11"/>
    <p:sldId id="466" r:id="rId12"/>
    <p:sldId id="454" r:id="rId13"/>
    <p:sldId id="453" r:id="rId14"/>
    <p:sldId id="474" r:id="rId15"/>
    <p:sldId id="449" r:id="rId16"/>
    <p:sldId id="471" r:id="rId17"/>
    <p:sldId id="490" r:id="rId18"/>
    <p:sldId id="458" r:id="rId19"/>
    <p:sldId id="463" r:id="rId20"/>
    <p:sldId id="478" r:id="rId21"/>
    <p:sldId id="459" r:id="rId22"/>
    <p:sldId id="460" r:id="rId23"/>
    <p:sldId id="461" r:id="rId24"/>
    <p:sldId id="486" r:id="rId25"/>
    <p:sldId id="487" r:id="rId26"/>
    <p:sldId id="491" r:id="rId27"/>
    <p:sldId id="470" r:id="rId28"/>
    <p:sldId id="457" r:id="rId29"/>
    <p:sldId id="475" r:id="rId30"/>
    <p:sldId id="450" r:id="rId31"/>
    <p:sldId id="462" r:id="rId32"/>
    <p:sldId id="467" r:id="rId33"/>
    <p:sldId id="469" r:id="rId34"/>
    <p:sldId id="493" r:id="rId35"/>
    <p:sldId id="404" r:id="rId36"/>
    <p:sldId id="489" r:id="rId37"/>
    <p:sldId id="485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F081081-37CC-4949-95B2-209D17708FEA}">
          <p14:sldIdLst>
            <p14:sldId id="256"/>
          </p14:sldIdLst>
        </p14:section>
        <p14:section name="Introduction" id="{55900224-A66C-477E-A637-B33A00B96AD1}">
          <p14:sldIdLst>
            <p14:sldId id="488"/>
            <p14:sldId id="480"/>
            <p14:sldId id="479"/>
            <p14:sldId id="492"/>
            <p14:sldId id="477"/>
            <p14:sldId id="481"/>
            <p14:sldId id="482"/>
            <p14:sldId id="472"/>
            <p14:sldId id="473"/>
            <p14:sldId id="466"/>
            <p14:sldId id="454"/>
            <p14:sldId id="453"/>
            <p14:sldId id="474"/>
            <p14:sldId id="449"/>
            <p14:sldId id="471"/>
          </p14:sldIdLst>
        </p14:section>
        <p14:section name="Techniques" id="{6F31D48F-4285-45B5-844F-56E3D4BAF8A0}">
          <p14:sldIdLst>
            <p14:sldId id="490"/>
            <p14:sldId id="458"/>
            <p14:sldId id="463"/>
            <p14:sldId id="478"/>
            <p14:sldId id="459"/>
            <p14:sldId id="460"/>
            <p14:sldId id="461"/>
            <p14:sldId id="486"/>
            <p14:sldId id="487"/>
            <p14:sldId id="491"/>
            <p14:sldId id="470"/>
            <p14:sldId id="457"/>
            <p14:sldId id="475"/>
            <p14:sldId id="450"/>
            <p14:sldId id="462"/>
            <p14:sldId id="467"/>
            <p14:sldId id="469"/>
            <p14:sldId id="493"/>
          </p14:sldIdLst>
        </p14:section>
        <p14:section name="Open Problems" id="{BA55167F-3178-46FB-81E6-B6864B3918E2}">
          <p14:sldIdLst>
            <p14:sldId id="404"/>
            <p14:sldId id="489"/>
            <p14:sldId id="48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a fa" initials="ff" lastIdx="0" clrIdx="0">
    <p:extLst>
      <p:ext uri="{19B8F6BF-5375-455C-9EA6-DF929625EA0E}">
        <p15:presenceInfo xmlns:p15="http://schemas.microsoft.com/office/powerpoint/2012/main" userId="2838fdebbdad194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0000"/>
    <a:srgbClr val="A54C0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9" autoAdjust="0"/>
    <p:restoredTop sz="77682" autoAdjust="0"/>
  </p:normalViewPr>
  <p:slideViewPr>
    <p:cSldViewPr>
      <p:cViewPr varScale="1">
        <p:scale>
          <a:sx n="88" d="100"/>
          <a:sy n="88" d="100"/>
        </p:scale>
        <p:origin x="101" y="26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169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4829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1EE8FC-F33E-4FB2-92C1-FE9740A93E67}" type="datetimeFigureOut">
              <a:rPr lang="zh-CN" altLang="en-US" smtClean="0"/>
              <a:t>2020/7/15</a:t>
            </a:fld>
            <a:endParaRPr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AA5EA8-BD9C-44F8-A65A-94E617DA91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8622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And there are some barriers to proving them</a:t>
            </a:r>
          </a:p>
          <a:p>
            <a:r>
              <a:rPr lang="en-US" altLang="zh-CN" dirty="0"/>
              <a:t>Try to measure it by looking at existing results</a:t>
            </a:r>
          </a:p>
          <a:p>
            <a:r>
              <a:rPr lang="en-US" altLang="zh-CN" dirty="0"/>
              <a:t>close</a:t>
            </a:r>
          </a:p>
          <a:p>
            <a:r>
              <a:rPr lang="en-US" altLang="zh-CN" dirty="0"/>
              <a:t>Recent results show it’s hard to measure ..</a:t>
            </a:r>
          </a:p>
          <a:p>
            <a:r>
              <a:rPr lang="en-US" altLang="zh-CN" dirty="0"/>
              <a:t>Such judgements can be misleading</a:t>
            </a:r>
          </a:p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A5EA8-BD9C-44F8-A65A-94E617DA91B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36621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r>
              <a:rPr lang="en-US" altLang="zh-CN" dirty="0" err="1"/>
              <a:t>Mulmuley</a:t>
            </a:r>
            <a:r>
              <a:rPr lang="en-US" altLang="zh-CN" dirty="0"/>
              <a:t> [Mul11] argues philosophically that, in order to prove results such as NP 6⊂ P /poly , we should strive to construct explicit obstructions against small circuits. His Geometric Complexity Theory program is rooted in the idea</a:t>
            </a:r>
          </a:p>
          <a:p>
            <a:r>
              <a:rPr lang="en-US" altLang="zh-CN" dirty="0"/>
              <a:t>that this task may be more feasible to achieve for arithmetic circuits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A5EA8-BD9C-44F8-A65A-94E617DA91B4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10303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971550" lvl="1" indent="-514350">
                  <a:buFont typeface="+mj-lt"/>
                  <a:buAutoNum type="arabicPeriod"/>
                </a:pPr>
                <a:r>
                  <a:rPr lang="en-US" altLang="zh-CN" sz="2800" dirty="0"/>
                  <a:t>There is an </a:t>
                </a:r>
                <a14:m>
                  <m:oMath xmlns:m="http://schemas.openxmlformats.org/officeDocument/2006/math">
                    <m:r>
                      <a:rPr lang="en-US" altLang="zh-CN" sz="2800" b="0" i="1" dirty="0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altLang="zh-CN" sz="2800" i="1" dirty="0" smtClean="0">
                        <a:latin typeface="Cambria Math" panose="02040503050406030204" pitchFamily="18" charset="0"/>
                      </a:rPr>
                      <m:t>&gt;0 </m:t>
                    </m:r>
                  </m:oMath>
                </a14:m>
                <a:r>
                  <a:rPr lang="en-US" altLang="zh-CN" sz="2800" dirty="0"/>
                  <a:t>and an explicit obstruction against formulas of size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zh-CN" sz="2800" i="1" dirty="0" smtClean="0">
                            <a:latin typeface="Cambria Math" panose="02040503050406030204" pitchFamily="18" charset="0"/>
                          </a:rPr>
                          <m:t>2+</m:t>
                        </m:r>
                        <m:r>
                          <a:rPr lang="en-US" altLang="zh-CN" sz="2800" b="0" i="1" dirty="0" smtClean="0">
                            <a:latin typeface="Cambria Math" panose="02040503050406030204" pitchFamily="18" charset="0"/>
                          </a:rPr>
                          <m:t>𝜀</m:t>
                        </m:r>
                      </m:sup>
                    </m:sSup>
                  </m:oMath>
                </a14:m>
                <a:r>
                  <a:rPr lang="en-US" altLang="zh-CN" sz="2800" dirty="0"/>
                  <a:t> .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altLang="zh-CN" sz="2800" dirty="0"/>
                  <a:t>For </a:t>
                </a:r>
                <a:r>
                  <a:rPr lang="en-US" altLang="zh-CN" sz="2800" i="1" dirty="0"/>
                  <a:t>all</a:t>
                </a:r>
                <a:r>
                  <a:rPr lang="en-US" altLang="zh-CN" sz="2800" dirty="0"/>
                  <a:t> </a:t>
                </a:r>
                <a14:m>
                  <m:oMath xmlns:m="http://schemas.openxmlformats.org/officeDocument/2006/math">
                    <m:r>
                      <a:rPr lang="en-US" altLang="zh-CN" sz="28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zh-CN" sz="2800" dirty="0"/>
                  <a:t>, there is an explicit obstruction against formulas of size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zh-CN" sz="280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altLang="zh-CN" sz="2800" dirty="0"/>
                  <a:t>.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altLang="zh-CN" sz="2800" dirty="0"/>
                  <a:t>There is an </a:t>
                </a:r>
                <a14:m>
                  <m:oMath xmlns:m="http://schemas.openxmlformats.org/officeDocument/2006/math">
                    <m:r>
                      <a:rPr lang="en-US" altLang="zh-CN" sz="2800" i="1" dirty="0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altLang="zh-CN" sz="2800" i="1" dirty="0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altLang="zh-CN" sz="2800" dirty="0"/>
                  <a:t> and a function in </a:t>
                </a:r>
                <a14:m>
                  <m:oMath xmlns:m="http://schemas.openxmlformats.org/officeDocument/2006/math">
                    <m:r>
                      <a:rPr lang="en-US" altLang="zh-CN" sz="2800" b="1" dirty="0">
                        <a:latin typeface="Cambria Math" panose="02040503050406030204" pitchFamily="18" charset="0"/>
                      </a:rPr>
                      <m:t>𝐄</m:t>
                    </m:r>
                    <m:r>
                      <a:rPr lang="en-US" altLang="zh-CN" sz="2800" b="0" i="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sz="2800" dirty="0">
                        <a:latin typeface="Cambria Math" panose="02040503050406030204" pitchFamily="18" charset="0"/>
                      </a:rPr>
                      <m:t>TIME</m:t>
                    </m:r>
                    <m:r>
                      <a:rPr lang="en-US" altLang="zh-CN" sz="2800" i="1" dirty="0">
                        <a:latin typeface="Cambria Math" panose="02040503050406030204" pitchFamily="18" charset="0"/>
                      </a:rPr>
                      <m:t>[</m:t>
                    </m:r>
                    <m:sSup>
                      <m:sSupPr>
                        <m:ctrlPr>
                          <a:rPr lang="en-US" altLang="zh-CN" sz="2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i="1" dirty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CN" sz="2800" i="1" dirty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altLang="zh-CN" sz="28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800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p>
                    </m:sSup>
                    <m:r>
                      <a:rPr lang="en-US" altLang="zh-CN" sz="2800" i="1" dirty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altLang="zh-CN" sz="2800" dirty="0"/>
                  <a:t> that does not have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CN" sz="2800" i="1" dirty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altLang="zh-CN" sz="2800" i="1" dirty="0" err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zh-CN" sz="2800" dirty="0"/>
                  <a:t>-size formulas, even infinitely often.</a:t>
                </a:r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971550" lvl="1" indent="-514350">
                  <a:buFont typeface="+mj-lt"/>
                  <a:buAutoNum type="arabicPeriod"/>
                </a:pPr>
                <a:r>
                  <a:rPr lang="en-US" altLang="zh-CN" sz="2800" dirty="0"/>
                  <a:t>There is an </a:t>
                </a:r>
                <a:r>
                  <a:rPr lang="en-US" altLang="zh-CN" sz="2800" b="0" i="0" dirty="0">
                    <a:latin typeface="Cambria Math" panose="02040503050406030204" pitchFamily="18" charset="0"/>
                  </a:rPr>
                  <a:t>𝜀</a:t>
                </a:r>
                <a:r>
                  <a:rPr lang="en-US" altLang="zh-CN" sz="2800" i="0" dirty="0">
                    <a:latin typeface="Cambria Math" panose="02040503050406030204" pitchFamily="18" charset="0"/>
                  </a:rPr>
                  <a:t>&gt;0 </a:t>
                </a:r>
                <a:r>
                  <a:rPr lang="en-US" altLang="zh-CN" sz="2800" dirty="0"/>
                  <a:t>and an explicit obstruction against formulas of size </a:t>
                </a:r>
                <a:r>
                  <a:rPr lang="en-US" altLang="zh-CN" sz="2800" i="0" dirty="0">
                    <a:latin typeface="Cambria Math" panose="02040503050406030204" pitchFamily="18" charset="0"/>
                  </a:rPr>
                  <a:t>𝑛</a:t>
                </a:r>
                <a:r>
                  <a:rPr lang="en-US" altLang="zh-CN" sz="2800" b="0" i="0" dirty="0">
                    <a:latin typeface="Cambria Math" panose="02040503050406030204" pitchFamily="18" charset="0"/>
                  </a:rPr>
                  <a:t>^(</a:t>
                </a:r>
                <a:r>
                  <a:rPr lang="en-US" altLang="zh-CN" sz="2800" i="0" dirty="0">
                    <a:latin typeface="Cambria Math" panose="02040503050406030204" pitchFamily="18" charset="0"/>
                  </a:rPr>
                  <a:t>2+</a:t>
                </a:r>
                <a:r>
                  <a:rPr lang="en-US" altLang="zh-CN" sz="2800" b="0" i="0" dirty="0">
                    <a:latin typeface="Cambria Math" panose="02040503050406030204" pitchFamily="18" charset="0"/>
                  </a:rPr>
                  <a:t>𝜀)</a:t>
                </a:r>
                <a:r>
                  <a:rPr lang="en-US" altLang="zh-CN" sz="2800" dirty="0"/>
                  <a:t> .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altLang="zh-CN" sz="2800" dirty="0"/>
                  <a:t>For </a:t>
                </a:r>
                <a:r>
                  <a:rPr lang="en-US" altLang="zh-CN" sz="2800" i="1" dirty="0"/>
                  <a:t>all</a:t>
                </a:r>
                <a:r>
                  <a:rPr lang="en-US" altLang="zh-CN" sz="2800" dirty="0"/>
                  <a:t> </a:t>
                </a:r>
                <a:r>
                  <a:rPr lang="en-US" altLang="zh-CN" sz="2800" i="0" dirty="0">
                    <a:latin typeface="Cambria Math" panose="02040503050406030204" pitchFamily="18" charset="0"/>
                  </a:rPr>
                  <a:t>𝑘</a:t>
                </a:r>
                <a:r>
                  <a:rPr lang="en-US" altLang="zh-CN" sz="2800" dirty="0"/>
                  <a:t>, there is an explicit obstruction against formulas of size </a:t>
                </a:r>
                <a:r>
                  <a:rPr lang="en-US" altLang="zh-CN" sz="2800" i="0" dirty="0">
                    <a:latin typeface="Cambria Math" panose="02040503050406030204" pitchFamily="18" charset="0"/>
                  </a:rPr>
                  <a:t>𝑛</a:t>
                </a:r>
                <a:r>
                  <a:rPr lang="en-US" altLang="zh-CN" sz="2800" b="0" i="0" dirty="0">
                    <a:latin typeface="Cambria Math" panose="02040503050406030204" pitchFamily="18" charset="0"/>
                  </a:rPr>
                  <a:t>^</a:t>
                </a:r>
                <a:r>
                  <a:rPr lang="en-US" altLang="zh-CN" sz="2800" i="0" dirty="0">
                    <a:latin typeface="Cambria Math" panose="02040503050406030204" pitchFamily="18" charset="0"/>
                  </a:rPr>
                  <a:t>𝑘</a:t>
                </a:r>
                <a:r>
                  <a:rPr lang="en-US" altLang="zh-CN" sz="2800" dirty="0"/>
                  <a:t>.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altLang="zh-CN" sz="2800" dirty="0"/>
                  <a:t>There is an </a:t>
                </a:r>
                <a:r>
                  <a:rPr lang="en-US" altLang="zh-CN" sz="2800" i="0" dirty="0">
                    <a:latin typeface="Cambria Math" panose="02040503050406030204" pitchFamily="18" charset="0"/>
                  </a:rPr>
                  <a:t>𝛼&gt;0</a:t>
                </a:r>
                <a:r>
                  <a:rPr lang="en-US" altLang="zh-CN" sz="2800" dirty="0"/>
                  <a:t> and a function in </a:t>
                </a:r>
                <a:r>
                  <a:rPr lang="en-US" altLang="zh-CN" sz="2800" b="1" i="0" dirty="0">
                    <a:latin typeface="Cambria Math" panose="02040503050406030204" pitchFamily="18" charset="0"/>
                  </a:rPr>
                  <a:t>𝐄</a:t>
                </a:r>
                <a:r>
                  <a:rPr lang="en-US" altLang="zh-CN" sz="2800" b="0" i="0" dirty="0">
                    <a:latin typeface="Cambria Math" panose="02040503050406030204" pitchFamily="18" charset="0"/>
                  </a:rPr>
                  <a:t>=</a:t>
                </a:r>
                <a:r>
                  <a:rPr lang="en-US" altLang="zh-CN" sz="2800" i="0" dirty="0">
                    <a:latin typeface="Cambria Math" panose="02040503050406030204" pitchFamily="18" charset="0"/>
                  </a:rPr>
                  <a:t>TIME[2^𝑂(𝑛) ]</a:t>
                </a:r>
                <a:r>
                  <a:rPr lang="en-US" altLang="zh-CN" sz="2800" dirty="0"/>
                  <a:t> that does not have </a:t>
                </a:r>
                <a:r>
                  <a:rPr lang="en-US" altLang="zh-CN" sz="2800" i="0" dirty="0">
                    <a:latin typeface="Cambria Math" panose="02040503050406030204" pitchFamily="18" charset="0"/>
                  </a:rPr>
                  <a:t>2^𝛼</a:t>
                </a:r>
                <a:r>
                  <a:rPr lang="en-US" altLang="zh-CN" sz="2800" i="0" dirty="0" err="1">
                    <a:latin typeface="Cambria Math" panose="02040503050406030204" pitchFamily="18" charset="0"/>
                  </a:rPr>
                  <a:t>𝑛</a:t>
                </a:r>
                <a:r>
                  <a:rPr lang="en-US" altLang="zh-CN" sz="2800" dirty="0"/>
                  <a:t>-size formulas, even infinitely often.</a:t>
                </a:r>
              </a:p>
              <a:p>
                <a:endParaRPr lang="zh-CN" alt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A5EA8-BD9C-44F8-A65A-94E617DA91B4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49337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dirty="0"/>
                  <a:t>We have an algorithm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altLang="zh-CN" dirty="0"/>
                  <a:t> that: receives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 as input, finds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dirty="0"/>
                  <a:t> and returns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 in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</a:rPr>
                      <m:t>𝐩𝐨𝐥𝐲</m:t>
                    </m:r>
                    <m:d>
                      <m:d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</m:oMath>
                </a14:m>
                <a:r>
                  <a:rPr lang="en-US" altLang="zh-CN" b="1" dirty="0"/>
                  <a:t>-time</a:t>
                </a:r>
                <a:r>
                  <a:rPr lang="en-US" altLang="zh-CN" dirty="0"/>
                  <a:t>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dirty="0"/>
                  <a:t>Then, use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-size PARITY formulas to construct a formula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 of size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2+</m:t>
                        </m:r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𝑜</m:t>
                        </m:r>
                        <m:d>
                          <m:dPr>
                            <m:ctrlPr>
                              <a:rPr lang="en-US" altLang="zh-CN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altLang="zh-CN" dirty="0"/>
                  <a:t> which agrees with the obstruction, a contradiction.</a:t>
                </a:r>
                <a:endParaRPr lang="zh-CN" altLang="en-US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dirty="0"/>
                  <a:t>We have an algorithm </a:t>
                </a:r>
                <a:r>
                  <a:rPr lang="en-US" altLang="zh-CN" b="0" i="0">
                    <a:latin typeface="Cambria Math" panose="02040503050406030204" pitchFamily="18" charset="0"/>
                  </a:rPr>
                  <a:t>𝐴</a:t>
                </a:r>
                <a:r>
                  <a:rPr lang="en-US" altLang="zh-CN" dirty="0"/>
                  <a:t> that: receives </a:t>
                </a:r>
                <a:r>
                  <a:rPr lang="en-US" altLang="zh-CN" b="0" i="0">
                    <a:latin typeface="Cambria Math" panose="02040503050406030204" pitchFamily="18" charset="0"/>
                  </a:rPr>
                  <a:t>ℎ(𝑥_𝑖)</a:t>
                </a:r>
                <a:r>
                  <a:rPr lang="en-US" altLang="zh-CN" dirty="0"/>
                  <a:t> as input, finds </a:t>
                </a:r>
                <a:r>
                  <a:rPr lang="en-US" altLang="zh-CN" b="0" i="0">
                    <a:latin typeface="Cambria Math" panose="02040503050406030204" pitchFamily="18" charset="0"/>
                  </a:rPr>
                  <a:t>𝑥_𝑖</a:t>
                </a:r>
                <a:r>
                  <a:rPr lang="en-US" altLang="zh-CN" dirty="0"/>
                  <a:t> and returns </a:t>
                </a:r>
                <a:r>
                  <a:rPr lang="en-US" altLang="zh-CN" b="0" i="0">
                    <a:latin typeface="Cambria Math" panose="02040503050406030204" pitchFamily="18" charset="0"/>
                  </a:rPr>
                  <a:t>𝑓(𝑥_𝑖)</a:t>
                </a:r>
                <a:r>
                  <a:rPr lang="en-US" altLang="zh-CN" dirty="0"/>
                  <a:t> in </a:t>
                </a:r>
                <a:r>
                  <a:rPr lang="en-US" altLang="zh-CN" b="1" i="0">
                    <a:latin typeface="Cambria Math" panose="02040503050406030204" pitchFamily="18" charset="0"/>
                  </a:rPr>
                  <a:t>𝐩𝐨𝐥𝐲(𝒏)</a:t>
                </a:r>
                <a:r>
                  <a:rPr lang="en-US" altLang="zh-CN" b="1" dirty="0"/>
                  <a:t>-time</a:t>
                </a:r>
                <a:r>
                  <a:rPr lang="en-US" altLang="zh-CN" dirty="0"/>
                  <a:t>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dirty="0"/>
                  <a:t>Then, use </a:t>
                </a:r>
                <a:r>
                  <a:rPr lang="en-US" altLang="zh-CN" i="0" dirty="0">
                    <a:latin typeface="Cambria Math" panose="02040503050406030204" pitchFamily="18" charset="0"/>
                  </a:rPr>
                  <a:t>𝑂(𝑛</a:t>
                </a:r>
                <a:r>
                  <a:rPr lang="en-US" altLang="zh-CN" b="0" i="0" dirty="0">
                    <a:latin typeface="Cambria Math" panose="02040503050406030204" pitchFamily="18" charset="0"/>
                  </a:rPr>
                  <a:t>^</a:t>
                </a:r>
                <a:r>
                  <a:rPr lang="en-US" altLang="zh-CN" i="0" dirty="0">
                    <a:latin typeface="Cambria Math" panose="02040503050406030204" pitchFamily="18" charset="0"/>
                  </a:rPr>
                  <a:t>2)</a:t>
                </a:r>
                <a:r>
                  <a:rPr lang="en-US" altLang="zh-CN" dirty="0"/>
                  <a:t>-size PARITY formulas to construct a formula </a:t>
                </a:r>
                <a:r>
                  <a:rPr lang="en-US" altLang="zh-CN" i="0">
                    <a:latin typeface="Cambria Math" panose="02040503050406030204" pitchFamily="18" charset="0"/>
                  </a:rPr>
                  <a:t>𝐴(ℎ(𝑥))</a:t>
                </a:r>
                <a:r>
                  <a:rPr lang="en-US" altLang="zh-CN" dirty="0"/>
                  <a:t> of size </a:t>
                </a:r>
                <a:r>
                  <a:rPr lang="en-US" altLang="zh-CN" i="0" dirty="0">
                    <a:latin typeface="Cambria Math" panose="02040503050406030204" pitchFamily="18" charset="0"/>
                  </a:rPr>
                  <a:t>𝑛</a:t>
                </a:r>
                <a:r>
                  <a:rPr lang="en-US" altLang="zh-CN" b="0" i="0" dirty="0">
                    <a:latin typeface="Cambria Math" panose="02040503050406030204" pitchFamily="18" charset="0"/>
                  </a:rPr>
                  <a:t>^(</a:t>
                </a:r>
                <a:r>
                  <a:rPr lang="en-US" altLang="zh-CN" i="0" dirty="0">
                    <a:latin typeface="Cambria Math" panose="02040503050406030204" pitchFamily="18" charset="0"/>
                  </a:rPr>
                  <a:t>2+𝑜(1) </a:t>
                </a:r>
                <a:r>
                  <a:rPr lang="en-US" altLang="zh-CN" b="0" i="0" dirty="0">
                    <a:latin typeface="Cambria Math" panose="02040503050406030204" pitchFamily="18" charset="0"/>
                  </a:rPr>
                  <a:t>)</a:t>
                </a:r>
                <a:r>
                  <a:rPr lang="en-US" altLang="zh-CN" dirty="0"/>
                  <a:t> which agrees with the obstruction, a contradiction.</a:t>
                </a:r>
                <a:endParaRPr lang="zh-CN" altLang="en-US" dirty="0"/>
              </a:p>
              <a:p>
                <a:endParaRPr lang="zh-CN" alt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A5EA8-BD9C-44F8-A65A-94E617DA91B4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43316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𝑓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zh-CN" altLang="en-US">
                                <a:latin typeface="Cambria Math" panose="02040503050406030204" pitchFamily="18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𝜌</m:t>
                        </m:r>
                      </m:sub>
                    </m:sSub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,          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  <m:d>
                              <m:d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= ⋆</m:t>
                            </m:r>
                          </m:e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  <m:d>
                              <m:d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,      </m:t>
                            </m:r>
                            <m:r>
                              <m:rPr>
                                <m:sty m:val="p"/>
                              </m:rPr>
                              <a:rPr lang="en-US" altLang="zh-CN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altLang="zh-CN" dirty="0"/>
                  <a:t>.</a:t>
                </a:r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i="0">
                    <a:latin typeface="Cambria Math" panose="02040503050406030204" pitchFamily="18" charset="0"/>
                  </a:rPr>
                  <a:t>𝑓|_𝜌 (𝑥)≔𝑓(𝑦)</a:t>
                </a:r>
                <a:r>
                  <a:rPr lang="en-US" altLang="zh-CN" dirty="0"/>
                  <a:t>, where </a:t>
                </a:r>
                <a:r>
                  <a:rPr lang="en-US" altLang="zh-CN" i="0">
                    <a:latin typeface="Cambria Math" panose="02040503050406030204" pitchFamily="18" charset="0"/>
                  </a:rPr>
                  <a:t>𝑦_𝑖={█(𝑥_𝑖,          𝜌(𝑖)= ⋆@&amp;𝜌(𝑖),      otherwise)┤</a:t>
                </a:r>
                <a:r>
                  <a:rPr lang="en-US" altLang="zh-CN" dirty="0"/>
                  <a:t>.</a:t>
                </a:r>
              </a:p>
              <a:p>
                <a:endParaRPr lang="zh-CN" alt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A5EA8-BD9C-44F8-A65A-94E617DA91B4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81301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/>
              <a:t>A very important theorem, useful in proving state-of-the-art formula lower bounds…</a:t>
            </a:r>
            <a:endParaRPr lang="zh-CN" altLang="en-US" sz="1200" dirty="0"/>
          </a:p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A5EA8-BD9C-44F8-A65A-94E617DA91B4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66137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(a) </a:t>
            </a:r>
            <a:r>
              <a:rPr lang="en-US" altLang="zh-CN" dirty="0" err="1"/>
              <a:t>ForeveryformulaF</a:t>
            </a:r>
            <a:r>
              <a:rPr lang="en-US" altLang="zh-CN" dirty="0"/>
              <a:t>, </a:t>
            </a:r>
            <a:r>
              <a:rPr lang="en-US" altLang="zh-CN" dirty="0" err="1"/>
              <a:t>applyingarandompartialassignment</a:t>
            </a:r>
            <a:r>
              <a:rPr lang="el-GR" altLang="zh-CN" dirty="0"/>
              <a:t>ρ</a:t>
            </a:r>
            <a:r>
              <a:rPr lang="en-US" altLang="zh-CN" dirty="0" err="1"/>
              <a:t>fromC</a:t>
            </a:r>
            <a:r>
              <a:rPr lang="en-US" altLang="zh-CN" dirty="0"/>
              <a:t> “</a:t>
            </a:r>
            <a:r>
              <a:rPr lang="en-US" altLang="zh-CN" dirty="0" err="1"/>
              <a:t>shrinks”theformulacomplexity</a:t>
            </a:r>
            <a:endParaRPr lang="en-US" altLang="zh-CN" dirty="0"/>
          </a:p>
          <a:p>
            <a:r>
              <a:rPr lang="en-US" altLang="zh-CN" dirty="0"/>
              <a:t>of F by about p 2 (with some n o(1) loss), and</a:t>
            </a:r>
          </a:p>
          <a:p>
            <a:r>
              <a:rPr lang="en-US" altLang="zh-CN" dirty="0"/>
              <a:t>(b) A random </a:t>
            </a:r>
            <a:r>
              <a:rPr lang="el-GR" altLang="zh-CN" dirty="0"/>
              <a:t>ρ </a:t>
            </a:r>
            <a:r>
              <a:rPr lang="en-US" altLang="zh-CN" dirty="0"/>
              <a:t>from C has decent probability of leaving at least </a:t>
            </a:r>
            <a:r>
              <a:rPr lang="en-US" altLang="zh-CN" dirty="0" err="1"/>
              <a:t>pn</a:t>
            </a:r>
            <a:r>
              <a:rPr lang="en-US" altLang="zh-CN" dirty="0"/>
              <a:t>/2 variables unset</a:t>
            </a:r>
          </a:p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A5EA8-BD9C-44F8-A65A-94E617DA91B4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24872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Talk about how pseudorandom restriction imply probabilistic formula lower bound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altLang="zh-CN" dirty="0"/>
                  <a:t>we set </a:t>
                </a:r>
                <a:r>
                  <a:rPr lang="en-US" altLang="zh-CN" i="0" dirty="0">
                    <a:latin typeface="Cambria Math" panose="02040503050406030204" pitchFamily="18" charset="0"/>
                  </a:rPr>
                  <a:t>𝑥</a:t>
                </a:r>
                <a:r>
                  <a:rPr lang="en-US" altLang="zh-CN" b="0" i="0" dirty="0">
                    <a:latin typeface="Cambria Math" panose="02040503050406030204" pitchFamily="18" charset="0"/>
                  </a:rPr>
                  <a:t>^(𝜌,𝑖)</a:t>
                </a:r>
                <a:r>
                  <a:rPr lang="en-US" altLang="zh-CN" dirty="0"/>
                  <a:t> be the input obtained by extending </a:t>
                </a:r>
                <a:r>
                  <a:rPr lang="en-US" altLang="zh-CN" i="0" dirty="0">
                    <a:latin typeface="Cambria Math" panose="02040503050406030204" pitchFamily="18" charset="0"/>
                  </a:rPr>
                  <a:t>𝜌</a:t>
                </a:r>
                <a:r>
                  <a:rPr lang="en-US" altLang="zh-CN" dirty="0"/>
                  <a:t> so that the </a:t>
                </a:r>
                <a:r>
                  <a:rPr lang="en-US" altLang="zh-CN" i="0" dirty="0">
                    <a:latin typeface="Cambria Math" panose="02040503050406030204" pitchFamily="18" charset="0"/>
                  </a:rPr>
                  <a:t>𝑖</a:t>
                </a:r>
                <a:r>
                  <a:rPr lang="en-US" altLang="zh-CN" dirty="0"/>
                  <a:t>-</a:t>
                </a:r>
                <a:r>
                  <a:rPr lang="en-US" altLang="zh-CN" dirty="0" err="1"/>
                  <a:t>th</a:t>
                </a:r>
                <a:r>
                  <a:rPr lang="en-US" altLang="zh-CN" dirty="0"/>
                  <a:t> variable is set to 1 and all other </a:t>
                </a:r>
                <a:r>
                  <a:rPr lang="en-US" altLang="zh-CN" i="0" dirty="0">
                    <a:latin typeface="Cambria Math" panose="02040503050406030204" pitchFamily="18" charset="0"/>
                  </a:rPr>
                  <a:t>⋆</a:t>
                </a:r>
                <a:r>
                  <a:rPr lang="en-US" altLang="zh-CN" dirty="0"/>
                  <a:t>’s filled with 0’s. </a:t>
                </a:r>
              </a:p>
              <a:p>
                <a:r>
                  <a:rPr lang="en-US" altLang="zh-CN" dirty="0"/>
                  <a:t>We add both (</a:t>
                </a:r>
                <a:r>
                  <a:rPr lang="en-US" altLang="zh-CN" i="0" dirty="0">
                    <a:latin typeface="Cambria Math" panose="02040503050406030204" pitchFamily="18" charset="0"/>
                  </a:rPr>
                  <a:t>𝑥</a:t>
                </a:r>
                <a:r>
                  <a:rPr lang="en-US" altLang="zh-CN" b="0" i="0" dirty="0">
                    <a:latin typeface="Cambria Math" panose="02040503050406030204" pitchFamily="18" charset="0"/>
                  </a:rPr>
                  <a:t>^</a:t>
                </a:r>
                <a:r>
                  <a:rPr lang="en-US" altLang="zh-CN" i="0" dirty="0">
                    <a:latin typeface="Cambria Math" panose="02040503050406030204" pitchFamily="18" charset="0"/>
                  </a:rPr>
                  <a:t>𝜌</a:t>
                </a:r>
                <a:r>
                  <a:rPr lang="en-US" altLang="zh-CN" dirty="0"/>
                  <a:t>,PARITY(</a:t>
                </a:r>
                <a:r>
                  <a:rPr lang="en-US" altLang="zh-CN" i="0" dirty="0">
                    <a:latin typeface="Cambria Math" panose="02040503050406030204" pitchFamily="18" charset="0"/>
                  </a:rPr>
                  <a:t>𝑥^𝜌</a:t>
                </a:r>
                <a:r>
                  <a:rPr lang="en-US" altLang="zh-CN" dirty="0"/>
                  <a:t>)) and (</a:t>
                </a:r>
                <a:r>
                  <a:rPr lang="en-US" altLang="zh-CN" i="0" dirty="0">
                    <a:latin typeface="Cambria Math" panose="02040503050406030204" pitchFamily="18" charset="0"/>
                  </a:rPr>
                  <a:t>𝑥^(𝜌</a:t>
                </a:r>
                <a:r>
                  <a:rPr lang="en-US" altLang="zh-CN" b="0" i="0" dirty="0">
                    <a:latin typeface="Cambria Math" panose="02040503050406030204" pitchFamily="18" charset="0"/>
                  </a:rPr>
                  <a:t>,𝑖)</a:t>
                </a:r>
                <a:r>
                  <a:rPr lang="en-US" altLang="zh-CN" dirty="0"/>
                  <a:t>,PARITY(</a:t>
                </a:r>
                <a:r>
                  <a:rPr lang="en-US" altLang="zh-CN" i="0" dirty="0">
                    <a:latin typeface="Cambria Math" panose="02040503050406030204" pitchFamily="18" charset="0"/>
                  </a:rPr>
                  <a:t>𝑥^(𝜌,𝑖)</a:t>
                </a:r>
                <a:r>
                  <a:rPr lang="en-US" altLang="zh-CN" dirty="0"/>
                  <a:t>)) to our list </a:t>
                </a:r>
                <a:r>
                  <a:rPr lang="en-US" altLang="zh-CN" i="0" dirty="0">
                    <a:latin typeface="Cambria Math" panose="02040503050406030204" pitchFamily="18" charset="0"/>
                  </a:rPr>
                  <a:t>𝑆</a:t>
                </a:r>
                <a:r>
                  <a:rPr lang="en-US" altLang="zh-CN" dirty="0"/>
                  <a:t>.</a:t>
                </a:r>
              </a:p>
              <a:p>
                <a:endParaRPr lang="zh-CN" alt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A5EA8-BD9C-44F8-A65A-94E617DA91B4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63886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Talk about how pseudorandom restriction imply probabilistic formula lower bound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altLang="zh-CN" dirty="0"/>
                  <a:t>we set </a:t>
                </a:r>
                <a:r>
                  <a:rPr lang="en-US" altLang="zh-CN" i="0" dirty="0">
                    <a:latin typeface="Cambria Math" panose="02040503050406030204" pitchFamily="18" charset="0"/>
                  </a:rPr>
                  <a:t>𝑥</a:t>
                </a:r>
                <a:r>
                  <a:rPr lang="en-US" altLang="zh-CN" b="0" i="0" dirty="0">
                    <a:latin typeface="Cambria Math" panose="02040503050406030204" pitchFamily="18" charset="0"/>
                  </a:rPr>
                  <a:t>^(𝜌,𝑖)</a:t>
                </a:r>
                <a:r>
                  <a:rPr lang="en-US" altLang="zh-CN" dirty="0"/>
                  <a:t> be the input obtained by extending </a:t>
                </a:r>
                <a:r>
                  <a:rPr lang="en-US" altLang="zh-CN" i="0" dirty="0">
                    <a:latin typeface="Cambria Math" panose="02040503050406030204" pitchFamily="18" charset="0"/>
                  </a:rPr>
                  <a:t>𝜌</a:t>
                </a:r>
                <a:r>
                  <a:rPr lang="en-US" altLang="zh-CN" dirty="0"/>
                  <a:t> so that the </a:t>
                </a:r>
                <a:r>
                  <a:rPr lang="en-US" altLang="zh-CN" i="0" dirty="0">
                    <a:latin typeface="Cambria Math" panose="02040503050406030204" pitchFamily="18" charset="0"/>
                  </a:rPr>
                  <a:t>𝑖</a:t>
                </a:r>
                <a:r>
                  <a:rPr lang="en-US" altLang="zh-CN" dirty="0"/>
                  <a:t>-</a:t>
                </a:r>
                <a:r>
                  <a:rPr lang="en-US" altLang="zh-CN" dirty="0" err="1"/>
                  <a:t>th</a:t>
                </a:r>
                <a:r>
                  <a:rPr lang="en-US" altLang="zh-CN" dirty="0"/>
                  <a:t> variable is set to 1 and all other </a:t>
                </a:r>
                <a:r>
                  <a:rPr lang="en-US" altLang="zh-CN" i="0" dirty="0">
                    <a:latin typeface="Cambria Math" panose="02040503050406030204" pitchFamily="18" charset="0"/>
                  </a:rPr>
                  <a:t>⋆</a:t>
                </a:r>
                <a:r>
                  <a:rPr lang="en-US" altLang="zh-CN" dirty="0"/>
                  <a:t>’s filled with 0’s. </a:t>
                </a:r>
              </a:p>
              <a:p>
                <a:r>
                  <a:rPr lang="en-US" altLang="zh-CN" dirty="0"/>
                  <a:t>We add both (</a:t>
                </a:r>
                <a:r>
                  <a:rPr lang="en-US" altLang="zh-CN" i="0" dirty="0">
                    <a:latin typeface="Cambria Math" panose="02040503050406030204" pitchFamily="18" charset="0"/>
                  </a:rPr>
                  <a:t>𝑥</a:t>
                </a:r>
                <a:r>
                  <a:rPr lang="en-US" altLang="zh-CN" b="0" i="0" dirty="0">
                    <a:latin typeface="Cambria Math" panose="02040503050406030204" pitchFamily="18" charset="0"/>
                  </a:rPr>
                  <a:t>^</a:t>
                </a:r>
                <a:r>
                  <a:rPr lang="en-US" altLang="zh-CN" i="0" dirty="0">
                    <a:latin typeface="Cambria Math" panose="02040503050406030204" pitchFamily="18" charset="0"/>
                  </a:rPr>
                  <a:t>𝜌</a:t>
                </a:r>
                <a:r>
                  <a:rPr lang="en-US" altLang="zh-CN" dirty="0"/>
                  <a:t>,PARITY(</a:t>
                </a:r>
                <a:r>
                  <a:rPr lang="en-US" altLang="zh-CN" i="0" dirty="0">
                    <a:latin typeface="Cambria Math" panose="02040503050406030204" pitchFamily="18" charset="0"/>
                  </a:rPr>
                  <a:t>𝑥^𝜌</a:t>
                </a:r>
                <a:r>
                  <a:rPr lang="en-US" altLang="zh-CN" dirty="0"/>
                  <a:t>)) and (</a:t>
                </a:r>
                <a:r>
                  <a:rPr lang="en-US" altLang="zh-CN" i="0" dirty="0">
                    <a:latin typeface="Cambria Math" panose="02040503050406030204" pitchFamily="18" charset="0"/>
                  </a:rPr>
                  <a:t>𝑥^(𝜌</a:t>
                </a:r>
                <a:r>
                  <a:rPr lang="en-US" altLang="zh-CN" b="0" i="0" dirty="0">
                    <a:latin typeface="Cambria Math" panose="02040503050406030204" pitchFamily="18" charset="0"/>
                  </a:rPr>
                  <a:t>,𝑖)</a:t>
                </a:r>
                <a:r>
                  <a:rPr lang="en-US" altLang="zh-CN" dirty="0"/>
                  <a:t>,PARITY(</a:t>
                </a:r>
                <a:r>
                  <a:rPr lang="en-US" altLang="zh-CN" i="0" dirty="0">
                    <a:latin typeface="Cambria Math" panose="02040503050406030204" pitchFamily="18" charset="0"/>
                  </a:rPr>
                  <a:t>𝑥^(𝜌,𝑖)</a:t>
                </a:r>
                <a:r>
                  <a:rPr lang="en-US" altLang="zh-CN" dirty="0"/>
                  <a:t>)) to our list </a:t>
                </a:r>
                <a:r>
                  <a:rPr lang="en-US" altLang="zh-CN" i="0" dirty="0">
                    <a:latin typeface="Cambria Math" panose="02040503050406030204" pitchFamily="18" charset="0"/>
                  </a:rPr>
                  <a:t>𝑆</a:t>
                </a:r>
                <a:r>
                  <a:rPr lang="en-US" altLang="zh-CN" dirty="0"/>
                  <a:t>.</a:t>
                </a:r>
              </a:p>
              <a:p>
                <a:endParaRPr lang="zh-CN" alt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A5EA8-BD9C-44F8-A65A-94E617DA91B4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0540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altLang="zh-CN" dirty="0"/>
                  <a:t>we set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𝜌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altLang="zh-CN" dirty="0"/>
                  <a:t> be the input obtained by extending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altLang="zh-CN" dirty="0"/>
                  <a:t> so that the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zh-CN" dirty="0"/>
                  <a:t>-</a:t>
                </a:r>
                <a:r>
                  <a:rPr lang="en-US" altLang="zh-CN" dirty="0" err="1"/>
                  <a:t>th</a:t>
                </a:r>
                <a:r>
                  <a:rPr lang="en-US" altLang="zh-CN" dirty="0"/>
                  <a:t> variable is set to 1 and all other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⋆</m:t>
                    </m:r>
                  </m:oMath>
                </a14:m>
                <a:r>
                  <a:rPr lang="en-US" altLang="zh-CN" dirty="0"/>
                  <a:t>’s filled with 0’s. </a:t>
                </a:r>
              </a:p>
              <a:p>
                <a:r>
                  <a:rPr lang="en-US" altLang="zh-CN" dirty="0"/>
                  <a:t>We add both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𝜌</m:t>
                        </m:r>
                      </m:sup>
                    </m:sSup>
                  </m:oMath>
                </a14:m>
                <a:r>
                  <a:rPr lang="en-US" altLang="zh-CN" dirty="0"/>
                  <a:t>,PARITY(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𝜌</m:t>
                        </m:r>
                      </m:sup>
                    </m:sSup>
                  </m:oMath>
                </a14:m>
                <a:r>
                  <a:rPr lang="en-US" altLang="zh-CN" dirty="0"/>
                  <a:t>)) and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𝜌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altLang="zh-CN" dirty="0"/>
                  <a:t>,PARITY(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𝜌</m:t>
                        </m:r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altLang="zh-CN" dirty="0"/>
                  <a:t>)) to our list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altLang="zh-CN" dirty="0"/>
                  <a:t>.</a:t>
                </a:r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altLang="zh-CN" dirty="0"/>
                  <a:t>we set </a:t>
                </a:r>
                <a:r>
                  <a:rPr lang="en-US" altLang="zh-CN" i="0" dirty="0">
                    <a:latin typeface="Cambria Math" panose="02040503050406030204" pitchFamily="18" charset="0"/>
                  </a:rPr>
                  <a:t>𝑥</a:t>
                </a:r>
                <a:r>
                  <a:rPr lang="en-US" altLang="zh-CN" b="0" i="0" dirty="0">
                    <a:latin typeface="Cambria Math" panose="02040503050406030204" pitchFamily="18" charset="0"/>
                  </a:rPr>
                  <a:t>^(𝜌,𝑖)</a:t>
                </a:r>
                <a:r>
                  <a:rPr lang="en-US" altLang="zh-CN" dirty="0"/>
                  <a:t> be the input obtained by extending </a:t>
                </a:r>
                <a:r>
                  <a:rPr lang="en-US" altLang="zh-CN" i="0" dirty="0">
                    <a:latin typeface="Cambria Math" panose="02040503050406030204" pitchFamily="18" charset="0"/>
                  </a:rPr>
                  <a:t>𝜌</a:t>
                </a:r>
                <a:r>
                  <a:rPr lang="en-US" altLang="zh-CN" dirty="0"/>
                  <a:t> so that the </a:t>
                </a:r>
                <a:r>
                  <a:rPr lang="en-US" altLang="zh-CN" i="0" dirty="0">
                    <a:latin typeface="Cambria Math" panose="02040503050406030204" pitchFamily="18" charset="0"/>
                  </a:rPr>
                  <a:t>𝑖</a:t>
                </a:r>
                <a:r>
                  <a:rPr lang="en-US" altLang="zh-CN" dirty="0"/>
                  <a:t>-</a:t>
                </a:r>
                <a:r>
                  <a:rPr lang="en-US" altLang="zh-CN" dirty="0" err="1"/>
                  <a:t>th</a:t>
                </a:r>
                <a:r>
                  <a:rPr lang="en-US" altLang="zh-CN" dirty="0"/>
                  <a:t> variable is set to 1 and all other </a:t>
                </a:r>
                <a:r>
                  <a:rPr lang="en-US" altLang="zh-CN" i="0" dirty="0">
                    <a:latin typeface="Cambria Math" panose="02040503050406030204" pitchFamily="18" charset="0"/>
                  </a:rPr>
                  <a:t>⋆</a:t>
                </a:r>
                <a:r>
                  <a:rPr lang="en-US" altLang="zh-CN" dirty="0"/>
                  <a:t>’s filled with 0’s. </a:t>
                </a:r>
              </a:p>
              <a:p>
                <a:r>
                  <a:rPr lang="en-US" altLang="zh-CN" dirty="0"/>
                  <a:t>We add both (</a:t>
                </a:r>
                <a:r>
                  <a:rPr lang="en-US" altLang="zh-CN" i="0" dirty="0">
                    <a:latin typeface="Cambria Math" panose="02040503050406030204" pitchFamily="18" charset="0"/>
                  </a:rPr>
                  <a:t>𝑥</a:t>
                </a:r>
                <a:r>
                  <a:rPr lang="en-US" altLang="zh-CN" b="0" i="0" dirty="0">
                    <a:latin typeface="Cambria Math" panose="02040503050406030204" pitchFamily="18" charset="0"/>
                  </a:rPr>
                  <a:t>^</a:t>
                </a:r>
                <a:r>
                  <a:rPr lang="en-US" altLang="zh-CN" i="0" dirty="0">
                    <a:latin typeface="Cambria Math" panose="02040503050406030204" pitchFamily="18" charset="0"/>
                  </a:rPr>
                  <a:t>𝜌</a:t>
                </a:r>
                <a:r>
                  <a:rPr lang="en-US" altLang="zh-CN" dirty="0"/>
                  <a:t>,PARITY(</a:t>
                </a:r>
                <a:r>
                  <a:rPr lang="en-US" altLang="zh-CN" i="0" dirty="0">
                    <a:latin typeface="Cambria Math" panose="02040503050406030204" pitchFamily="18" charset="0"/>
                  </a:rPr>
                  <a:t>𝑥^𝜌</a:t>
                </a:r>
                <a:r>
                  <a:rPr lang="en-US" altLang="zh-CN" dirty="0"/>
                  <a:t>)) and (</a:t>
                </a:r>
                <a:r>
                  <a:rPr lang="en-US" altLang="zh-CN" i="0" dirty="0">
                    <a:latin typeface="Cambria Math" panose="02040503050406030204" pitchFamily="18" charset="0"/>
                  </a:rPr>
                  <a:t>𝑥^(𝜌</a:t>
                </a:r>
                <a:r>
                  <a:rPr lang="en-US" altLang="zh-CN" b="0" i="0" dirty="0">
                    <a:latin typeface="Cambria Math" panose="02040503050406030204" pitchFamily="18" charset="0"/>
                  </a:rPr>
                  <a:t>,𝑖)</a:t>
                </a:r>
                <a:r>
                  <a:rPr lang="en-US" altLang="zh-CN" dirty="0"/>
                  <a:t>,PARITY(</a:t>
                </a:r>
                <a:r>
                  <a:rPr lang="en-US" altLang="zh-CN" i="0" dirty="0">
                    <a:latin typeface="Cambria Math" panose="02040503050406030204" pitchFamily="18" charset="0"/>
                  </a:rPr>
                  <a:t>𝑥^(𝜌,𝑖)</a:t>
                </a:r>
                <a:r>
                  <a:rPr lang="en-US" altLang="zh-CN" dirty="0"/>
                  <a:t>)) to our list </a:t>
                </a:r>
                <a:r>
                  <a:rPr lang="en-US" altLang="zh-CN" i="0" dirty="0">
                    <a:latin typeface="Cambria Math" panose="02040503050406030204" pitchFamily="18" charset="0"/>
                  </a:rPr>
                  <a:t>𝑆</a:t>
                </a:r>
                <a:r>
                  <a:rPr lang="en-US" altLang="zh-CN" dirty="0"/>
                  <a:t>.</a:t>
                </a:r>
              </a:p>
              <a:p>
                <a:endParaRPr lang="zh-CN" alt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A5EA8-BD9C-44F8-A65A-94E617DA91B4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79613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A5EA8-BD9C-44F8-A65A-94E617DA91B4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40303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Approximate max clique requires super linear circuits -&gt; NP not in p/poly</a:t>
            </a:r>
          </a:p>
          <a:p>
            <a:r>
              <a:rPr lang="en-US" altLang="zh-CN" dirty="0"/>
              <a:t>K-vertex cover not solvable in near-linear time and small space, P  is not equal to NP  (	k=n^(o1))</a:t>
            </a:r>
            <a:endParaRPr lang="zh-CN" altLang="en-US" dirty="0"/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A5EA8-BD9C-44F8-A65A-94E617DA91B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12831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A5EA8-BD9C-44F8-A65A-94E617DA91B4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00552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a slide talk about refuter and what’s known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A5EA8-BD9C-44F8-A65A-94E617DA91B4}" type="slidenum">
              <a:rPr lang="zh-CN" altLang="en-US" smtClean="0"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74137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a slide talk about refuter and what’s known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A5EA8-BD9C-44F8-A65A-94E617DA91B4}" type="slidenum">
              <a:rPr lang="zh-CN" altLang="en-US" smtClean="0"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69574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A5EA8-BD9C-44F8-A65A-94E617DA91B4}" type="slidenum">
              <a:rPr lang="zh-CN" altLang="en-US" smtClean="0"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20685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1" dirty="0"/>
              <a:t>A heuristic argument</a:t>
            </a:r>
            <a:r>
              <a:rPr lang="en-US" altLang="zh-CN" sz="1200" dirty="0"/>
              <a:t> : HM seems to yield strong LBs only for </a:t>
            </a:r>
            <a:r>
              <a:rPr lang="en-US" altLang="zh-CN" sz="1200" i="1" dirty="0"/>
              <a:t>certain</a:t>
            </a:r>
            <a:r>
              <a:rPr lang="en-US" altLang="zh-CN" sz="1200" dirty="0"/>
              <a:t> functions, not for </a:t>
            </a:r>
            <a:r>
              <a:rPr lang="en-US" altLang="zh-CN" sz="1200" i="1" dirty="0"/>
              <a:t>most</a:t>
            </a:r>
            <a:r>
              <a:rPr lang="en-US" altLang="zh-CN" sz="1200" dirty="0"/>
              <a:t> of them </a:t>
            </a:r>
            <a:br>
              <a:rPr lang="en-US" altLang="zh-CN" sz="1200" dirty="0"/>
            </a:br>
            <a:r>
              <a:rPr lang="en-US" altLang="zh-CN" sz="1200" dirty="0"/>
              <a:t>(violating the “largeness” condition of Natural Proofs)</a:t>
            </a:r>
          </a:p>
          <a:p>
            <a:r>
              <a:rPr lang="en-US" altLang="zh-CN" sz="1200" b="1" dirty="0"/>
              <a:t>A real theorem</a:t>
            </a:r>
            <a:br>
              <a:rPr lang="en-US" altLang="zh-CN" sz="1200" dirty="0"/>
            </a:br>
            <a:r>
              <a:rPr lang="en-US" altLang="zh-CN" sz="1200" dirty="0"/>
              <a:t>In some cases, the required weak LB actually implies the </a:t>
            </a:r>
            <a:br>
              <a:rPr lang="en-US" altLang="zh-CN" sz="1200" dirty="0"/>
            </a:br>
            <a:r>
              <a:rPr lang="en-US" altLang="zh-CN" sz="1200" i="1" dirty="0"/>
              <a:t>non-existence</a:t>
            </a:r>
            <a:r>
              <a:rPr lang="en-US" altLang="zh-CN" sz="1200" dirty="0"/>
              <a:t> of natural proofs</a:t>
            </a:r>
            <a:endParaRPr lang="zh-CN" altLang="en-US" sz="1200" dirty="0"/>
          </a:p>
          <a:p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/>
              <a:t>Proving </a:t>
            </a:r>
            <a:r>
              <a:rPr lang="en-US" altLang="zh-CN" sz="1200" b="1" i="1" dirty="0"/>
              <a:t>almost-linear size lower bounds</a:t>
            </a:r>
            <a:r>
              <a:rPr lang="en-US" altLang="zh-CN" sz="1200" dirty="0"/>
              <a:t> is already as hard as proving </a:t>
            </a:r>
            <a:br>
              <a:rPr lang="en-US" altLang="zh-CN" sz="1200" dirty="0"/>
            </a:br>
            <a:r>
              <a:rPr lang="en-US" altLang="zh-CN" sz="1200" b="1" i="1" dirty="0"/>
              <a:t>super-polynomial lower bounds</a:t>
            </a:r>
            <a:r>
              <a:rPr lang="en-US" altLang="zh-CN" sz="1200" dirty="0"/>
              <a:t>…</a:t>
            </a:r>
            <a:endParaRPr lang="zh-CN" altLang="en-US" sz="1200" dirty="0"/>
          </a:p>
          <a:p>
            <a:endParaRPr lang="en-US" altLang="zh-CN" dirty="0"/>
          </a:p>
          <a:p>
            <a:r>
              <a:rPr lang="en-US" altLang="zh-CN" dirty="0"/>
              <a:t>TODO: here, add one ore two more slides on discussion about Natural Proof Barrier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A5EA8-BD9C-44F8-A65A-94E617DA91B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01865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Talk about HM and the Natural Proof Barrier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A5EA8-BD9C-44F8-A65A-94E617DA91B4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01955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Talk about HM and the Locality Barrier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A5EA8-BD9C-44F8-A65A-94E617DA91B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94043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A5EA8-BD9C-44F8-A65A-94E617DA91B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55995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A5EA8-BD9C-44F8-A65A-94E617DA91B4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64931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TODO: talk about the trade-off?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A5EA8-BD9C-44F8-A65A-94E617DA91B4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40661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1200" dirty="0"/>
                  <a:t>(Theorem: There is a poly(</a:t>
                </a:r>
                <a14:m>
                  <m:oMath xmlns:m="http://schemas.openxmlformats.org/officeDocument/2006/math">
                    <m:r>
                      <a:rPr lang="en-US" altLang="zh-CN" sz="12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zh-CN" sz="1200" dirty="0"/>
                  <a:t>)-time black-box QD algorithm for generalized* probabilistic formulas of size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2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zh-CN" sz="1200" i="1">
                            <a:latin typeface="Cambria Math" panose="02040503050406030204" pitchFamily="18" charset="0"/>
                          </a:rPr>
                          <m:t>2−</m:t>
                        </m:r>
                        <m:r>
                          <a:rPr lang="en-US" altLang="zh-CN" sz="1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CN" sz="1200" i="1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altLang="zh-CN" sz="12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1200" i="1">
                            <a:latin typeface="Cambria Math" panose="02040503050406030204" pitchFamily="18" charset="0"/>
                          </a:rPr>
                          <m:t>𝜀</m:t>
                        </m:r>
                      </m:sup>
                    </m:sSup>
                  </m:oMath>
                </a14:m>
                <a:r>
                  <a:rPr lang="zh-CN" altLang="en-US" sz="1200" dirty="0"/>
                  <a:t> </a:t>
                </a:r>
                <a:r>
                  <a:rPr lang="en-US" altLang="zh-CN" sz="1200" dirty="0"/>
                  <a:t>with </a:t>
                </a:r>
                <a14:m>
                  <m:oMath xmlns:m="http://schemas.openxmlformats.org/officeDocument/2006/math">
                    <m:r>
                      <a:rPr lang="en-US" altLang="zh-CN" sz="1200" i="1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altLang="zh-CN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2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altLang="zh-CN" sz="12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1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2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altLang="zh-CN" sz="1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2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zh-CN" sz="120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sup>
                        </m:sSup>
                      </m:sup>
                    </m:sSup>
                  </m:oMath>
                </a14:m>
                <a:r>
                  <a:rPr lang="zh-CN" altLang="en-US" sz="1200" dirty="0"/>
                  <a:t> </a:t>
                </a:r>
                <a:r>
                  <a:rPr lang="en-US" altLang="zh-CN" sz="1200" dirty="0"/>
                  <a:t>falsifying inputs.)</a:t>
                </a:r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1200" dirty="0"/>
                  <a:t>(Theorem: There is a poly(</a:t>
                </a:r>
                <a:r>
                  <a:rPr lang="en-US" altLang="zh-CN" sz="1200" i="0">
                    <a:latin typeface="Cambria Math" panose="02040503050406030204" pitchFamily="18" charset="0"/>
                  </a:rPr>
                  <a:t>𝑛</a:t>
                </a:r>
                <a:r>
                  <a:rPr lang="en-US" altLang="zh-CN" sz="1200" dirty="0"/>
                  <a:t>)-time black-box QD algorithm for generalized* probabilistic formulas of size </a:t>
                </a:r>
                <a:r>
                  <a:rPr lang="en-US" altLang="zh-CN" sz="1200" i="0">
                    <a:latin typeface="Cambria Math" panose="02040503050406030204" pitchFamily="18" charset="0"/>
                  </a:rPr>
                  <a:t>𝑛^(2−</a:t>
                </a:r>
                <a:r>
                  <a:rPr lang="en-US" altLang="zh-CN" sz="1200" b="0" i="0">
                    <a:latin typeface="Cambria Math" panose="02040503050406030204" pitchFamily="18" charset="0"/>
                  </a:rPr>
                  <a:t>2</a:t>
                </a:r>
                <a:r>
                  <a:rPr lang="en-US" altLang="zh-CN" sz="1200" i="0">
                    <a:latin typeface="Cambria Math" panose="02040503050406030204" pitchFamily="18" charset="0"/>
                  </a:rPr>
                  <a:t>𝛼−𝜀)</a:t>
                </a:r>
                <a:r>
                  <a:rPr lang="zh-CN" altLang="en-US" sz="1200" dirty="0"/>
                  <a:t> </a:t>
                </a:r>
                <a:r>
                  <a:rPr lang="en-US" altLang="zh-CN" sz="1200" dirty="0"/>
                  <a:t>with </a:t>
                </a:r>
                <a:r>
                  <a:rPr lang="en-US" altLang="zh-CN" sz="1200" i="0">
                    <a:latin typeface="Cambria Math" panose="02040503050406030204" pitchFamily="18" charset="0"/>
                  </a:rPr>
                  <a:t>𝐵(𝑛)=2^(𝑛^𝛼 )</a:t>
                </a:r>
                <a:r>
                  <a:rPr lang="zh-CN" altLang="en-US" sz="1200" dirty="0"/>
                  <a:t> </a:t>
                </a:r>
                <a:r>
                  <a:rPr lang="en-US" altLang="zh-CN" sz="1200" dirty="0"/>
                  <a:t>falsifying inputs.)</a:t>
                </a:r>
              </a:p>
              <a:p>
                <a:endParaRPr lang="zh-CN" alt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A5EA8-BD9C-44F8-A65A-94E617DA91B4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0574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2020/7/15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2579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2020/7/15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3645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2020/7/15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7941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2020/7/15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2780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2020/7/15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2536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2020/7/15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6151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2020/7/15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9627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2020/7/15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9388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2020/7/15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6234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2020/7/15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5336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2020/7/15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4661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2020/7/15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1204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7" r:id="rId1"/>
    <p:sldLayoutId id="2147483958" r:id="rId2"/>
    <p:sldLayoutId id="2147483959" r:id="rId3"/>
    <p:sldLayoutId id="2147483960" r:id="rId4"/>
    <p:sldLayoutId id="2147483961" r:id="rId5"/>
    <p:sldLayoutId id="2147483962" r:id="rId6"/>
    <p:sldLayoutId id="2147483963" r:id="rId7"/>
    <p:sldLayoutId id="2147483964" r:id="rId8"/>
    <p:sldLayoutId id="2147483965" r:id="rId9"/>
    <p:sldLayoutId id="2147483966" r:id="rId10"/>
    <p:sldLayoutId id="21474839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11.png"/><Relationship Id="rId4" Type="http://schemas.openxmlformats.org/officeDocument/2006/relationships/image" Target="../media/image1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0.png"/><Relationship Id="rId5" Type="http://schemas.openxmlformats.org/officeDocument/2006/relationships/image" Target="../media/image150.png"/><Relationship Id="rId4" Type="http://schemas.openxmlformats.org/officeDocument/2006/relationships/image" Target="../media/image1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0.png"/><Relationship Id="rId4" Type="http://schemas.openxmlformats.org/officeDocument/2006/relationships/image" Target="../media/image18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55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2.png"/><Relationship Id="rId10" Type="http://schemas.openxmlformats.org/officeDocument/2006/relationships/image" Target="../media/image68.png"/><Relationship Id="rId4" Type="http://schemas.openxmlformats.org/officeDocument/2006/relationships/image" Target="../media/image61.png"/><Relationship Id="rId9" Type="http://schemas.openxmlformats.org/officeDocument/2006/relationships/image" Target="../media/image6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1.png"/><Relationship Id="rId3" Type="http://schemas.openxmlformats.org/officeDocument/2006/relationships/image" Target="../media/image551.png"/><Relationship Id="rId7" Type="http://schemas.openxmlformats.org/officeDocument/2006/relationships/image" Target="../media/image58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0.png"/><Relationship Id="rId5" Type="http://schemas.openxmlformats.org/officeDocument/2006/relationships/image" Target="../media/image571.png"/><Relationship Id="rId4" Type="http://schemas.openxmlformats.org/officeDocument/2006/relationships/image" Target="../media/image561.png"/><Relationship Id="rId9" Type="http://schemas.openxmlformats.org/officeDocument/2006/relationships/image" Target="../media/image60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50.png"/><Relationship Id="rId7" Type="http://schemas.openxmlformats.org/officeDocument/2006/relationships/image" Target="../media/image69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0.png"/><Relationship Id="rId5" Type="http://schemas.openxmlformats.org/officeDocument/2006/relationships/image" Target="../media/image670.png"/><Relationship Id="rId10" Type="http://schemas.openxmlformats.org/officeDocument/2006/relationships/image" Target="../media/image71.png"/><Relationship Id="rId4" Type="http://schemas.openxmlformats.org/officeDocument/2006/relationships/image" Target="../media/image660.png"/><Relationship Id="rId9" Type="http://schemas.openxmlformats.org/officeDocument/2006/relationships/image" Target="../media/image47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0.png"/><Relationship Id="rId13" Type="http://schemas.openxmlformats.org/officeDocument/2006/relationships/image" Target="../media/image72.png"/><Relationship Id="rId3" Type="http://schemas.openxmlformats.org/officeDocument/2006/relationships/image" Target="../media/image500.png"/><Relationship Id="rId7" Type="http://schemas.openxmlformats.org/officeDocument/2006/relationships/image" Target="../media/image540.png"/><Relationship Id="rId12" Type="http://schemas.openxmlformats.org/officeDocument/2006/relationships/image" Target="../media/image590.png"/><Relationship Id="rId2" Type="http://schemas.openxmlformats.org/officeDocument/2006/relationships/image" Target="../media/image4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0.png"/><Relationship Id="rId11" Type="http://schemas.openxmlformats.org/officeDocument/2006/relationships/image" Target="../media/image580.png"/><Relationship Id="rId5" Type="http://schemas.openxmlformats.org/officeDocument/2006/relationships/image" Target="../media/image520.png"/><Relationship Id="rId10" Type="http://schemas.openxmlformats.org/officeDocument/2006/relationships/image" Target="../media/image570.png"/><Relationship Id="rId4" Type="http://schemas.openxmlformats.org/officeDocument/2006/relationships/image" Target="../media/image510.png"/><Relationship Id="rId9" Type="http://schemas.openxmlformats.org/officeDocument/2006/relationships/image" Target="../media/image560.png"/><Relationship Id="rId14" Type="http://schemas.openxmlformats.org/officeDocument/2006/relationships/image" Target="../media/image73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5.png"/><Relationship Id="rId7" Type="http://schemas.openxmlformats.org/officeDocument/2006/relationships/image" Target="../media/image78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11" Type="http://schemas.openxmlformats.org/officeDocument/2006/relationships/image" Target="../media/image82.png"/><Relationship Id="rId5" Type="http://schemas.openxmlformats.org/officeDocument/2006/relationships/image" Target="../media/image76.png"/><Relationship Id="rId10" Type="http://schemas.openxmlformats.org/officeDocument/2006/relationships/image" Target="../media/image81.png"/><Relationship Id="rId4" Type="http://schemas.openxmlformats.org/officeDocument/2006/relationships/image" Target="../media/image640.png"/><Relationship Id="rId9" Type="http://schemas.openxmlformats.org/officeDocument/2006/relationships/image" Target="../media/image80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0.png"/><Relationship Id="rId13" Type="http://schemas.openxmlformats.org/officeDocument/2006/relationships/image" Target="../media/image810.png"/><Relationship Id="rId18" Type="http://schemas.openxmlformats.org/officeDocument/2006/relationships/image" Target="../media/image86.png"/><Relationship Id="rId3" Type="http://schemas.openxmlformats.org/officeDocument/2006/relationships/image" Target="../media/image710.png"/><Relationship Id="rId21" Type="http://schemas.openxmlformats.org/officeDocument/2006/relationships/image" Target="../media/image89.png"/><Relationship Id="rId7" Type="http://schemas.openxmlformats.org/officeDocument/2006/relationships/image" Target="../media/image750.png"/><Relationship Id="rId12" Type="http://schemas.openxmlformats.org/officeDocument/2006/relationships/image" Target="../media/image83.png"/><Relationship Id="rId17" Type="http://schemas.openxmlformats.org/officeDocument/2006/relationships/image" Target="../media/image85.pn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84.png"/><Relationship Id="rId20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0.png"/><Relationship Id="rId11" Type="http://schemas.openxmlformats.org/officeDocument/2006/relationships/image" Target="../media/image790.png"/><Relationship Id="rId24" Type="http://schemas.openxmlformats.org/officeDocument/2006/relationships/image" Target="../media/image92.png"/><Relationship Id="rId5" Type="http://schemas.openxmlformats.org/officeDocument/2006/relationships/image" Target="../media/image730.png"/><Relationship Id="rId15" Type="http://schemas.openxmlformats.org/officeDocument/2006/relationships/image" Target="../media/image830.png"/><Relationship Id="rId23" Type="http://schemas.openxmlformats.org/officeDocument/2006/relationships/image" Target="../media/image91.png"/><Relationship Id="rId10" Type="http://schemas.openxmlformats.org/officeDocument/2006/relationships/image" Target="../media/image780.png"/><Relationship Id="rId19" Type="http://schemas.openxmlformats.org/officeDocument/2006/relationships/image" Target="../media/image87.png"/><Relationship Id="rId4" Type="http://schemas.openxmlformats.org/officeDocument/2006/relationships/image" Target="../media/image720.png"/><Relationship Id="rId9" Type="http://schemas.openxmlformats.org/officeDocument/2006/relationships/image" Target="../media/image770.png"/><Relationship Id="rId14" Type="http://schemas.openxmlformats.org/officeDocument/2006/relationships/image" Target="../media/image820.png"/><Relationship Id="rId22" Type="http://schemas.openxmlformats.org/officeDocument/2006/relationships/image" Target="../media/image9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0.png"/><Relationship Id="rId7" Type="http://schemas.openxmlformats.org/officeDocument/2006/relationships/image" Target="../media/image10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9.png"/><Relationship Id="rId4" Type="http://schemas.openxmlformats.org/officeDocument/2006/relationships/image" Target="../media/image10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9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419B0-E43B-4D8A-A954-F24313C984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9476" y="692696"/>
            <a:ext cx="9433048" cy="3024336"/>
          </a:xfrm>
        </p:spPr>
        <p:txBody>
          <a:bodyPr>
            <a:normAutofit/>
          </a:bodyPr>
          <a:lstStyle/>
          <a:p>
            <a:r>
              <a:rPr lang="en-US" altLang="zh-CN" sz="6600" dirty="0"/>
              <a:t>Sharp Threshold Results for Computational Complexity</a:t>
            </a:r>
            <a:endParaRPr lang="zh-CN" altLang="en-US" sz="6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CC084E1-89A7-4CAE-90A7-53EA0A336B97}"/>
              </a:ext>
            </a:extLst>
          </p:cNvPr>
          <p:cNvSpPr/>
          <p:nvPr/>
        </p:nvSpPr>
        <p:spPr>
          <a:xfrm>
            <a:off x="1066747" y="4290049"/>
            <a:ext cx="2929713" cy="11521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3600" b="1" dirty="0" err="1"/>
              <a:t>Lijie</a:t>
            </a:r>
            <a:r>
              <a:rPr lang="en-US" altLang="zh-CN" sz="3600" b="1" dirty="0"/>
              <a:t> Chen</a:t>
            </a:r>
          </a:p>
          <a:p>
            <a:pPr algn="ctr"/>
            <a:r>
              <a:rPr lang="en-US" altLang="zh-CN" sz="3600" b="1" dirty="0"/>
              <a:t>MIT</a:t>
            </a:r>
            <a:endParaRPr lang="zh-CN" altLang="en-US" sz="3600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3396EC-95A4-461F-99E3-90290424077B}"/>
              </a:ext>
            </a:extLst>
          </p:cNvPr>
          <p:cNvSpPr/>
          <p:nvPr/>
        </p:nvSpPr>
        <p:spPr>
          <a:xfrm>
            <a:off x="4631144" y="4293096"/>
            <a:ext cx="2929712" cy="114908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3600" dirty="0"/>
              <a:t>Ce </a:t>
            </a:r>
            <a:r>
              <a:rPr lang="en-US" altLang="zh-CN" sz="3600" dirty="0" err="1"/>
              <a:t>Jin</a:t>
            </a:r>
            <a:endParaRPr lang="en-US" altLang="zh-CN" sz="3600" dirty="0"/>
          </a:p>
          <a:p>
            <a:pPr algn="ctr"/>
            <a:r>
              <a:rPr lang="en-US" altLang="zh-CN" sz="3600" dirty="0"/>
              <a:t>Tsinghua U.</a:t>
            </a:r>
            <a:endParaRPr lang="zh-CN" altLang="en-US" sz="36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F821BDF-3FBF-4116-93D0-B4F99AD917AA}"/>
              </a:ext>
            </a:extLst>
          </p:cNvPr>
          <p:cNvSpPr/>
          <p:nvPr/>
        </p:nvSpPr>
        <p:spPr>
          <a:xfrm>
            <a:off x="8195539" y="4290048"/>
            <a:ext cx="2929711" cy="114908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3600" dirty="0"/>
              <a:t>Ryan Williams</a:t>
            </a:r>
          </a:p>
          <a:p>
            <a:pPr algn="ctr"/>
            <a:r>
              <a:rPr lang="en-US" altLang="zh-CN" sz="3600" dirty="0"/>
              <a:t>MIT</a:t>
            </a:r>
            <a:endParaRPr lang="zh-CN" altLang="en-US" sz="3600" dirty="0"/>
          </a:p>
        </p:txBody>
      </p:sp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FD6FD8B1-AEA9-47EB-9E2A-41C8E5118568}"/>
              </a:ext>
            </a:extLst>
          </p:cNvPr>
          <p:cNvSpPr/>
          <p:nvPr/>
        </p:nvSpPr>
        <p:spPr>
          <a:xfrm>
            <a:off x="6334640" y="5805264"/>
            <a:ext cx="2785696" cy="864096"/>
          </a:xfrm>
          <a:prstGeom prst="cloudCallout">
            <a:avLst>
              <a:gd name="adj1" fmla="val -56688"/>
              <a:gd name="adj2" fmla="val -1461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Made most of the slides!</a:t>
            </a:r>
          </a:p>
        </p:txBody>
      </p:sp>
    </p:spTree>
    <p:extLst>
      <p:ext uri="{BB962C8B-B14F-4D97-AF65-F5344CB8AC3E}">
        <p14:creationId xmlns:p14="http://schemas.microsoft.com/office/powerpoint/2010/main" val="7642844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27DF392-9B33-43EE-AA6C-C37CC47ED4D2}"/>
                  </a:ext>
                </a:extLst>
              </p:cNvPr>
              <p:cNvSpPr/>
              <p:nvPr/>
            </p:nvSpPr>
            <p:spPr>
              <a:xfrm>
                <a:off x="587474" y="1772559"/>
                <a:ext cx="10862084" cy="15808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3200" dirty="0">
                    <a:solidFill>
                      <a:schemeClr val="tx1"/>
                    </a:solidFill>
                  </a:rPr>
                  <a:t>If MCSP[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3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altLang="zh-CN" sz="3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</m:oMath>
                </a14:m>
                <a:r>
                  <a:rPr lang="en-US" altLang="zh-CN" sz="3200" dirty="0">
                    <a:solidFill>
                      <a:schemeClr val="tx1"/>
                    </a:solidFill>
                  </a:rPr>
                  <a:t>] </a:t>
                </a:r>
                <a:r>
                  <a:rPr lang="en-US" altLang="zh-CN" sz="2400" dirty="0"/>
                  <a:t>(input length </a:t>
                </a:r>
                <a14:m>
                  <m:oMath xmlns:m="http://schemas.openxmlformats.org/officeDocument/2006/math">
                    <m:r>
                      <a:rPr lang="en-US" altLang="zh-CN" sz="2400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altLang="zh-CN" sz="2400" dirty="0"/>
                  <a:t>) </a:t>
                </a:r>
                <a:r>
                  <a:rPr lang="en-US" altLang="zh-CN" sz="3200" dirty="0">
                    <a:solidFill>
                      <a:schemeClr val="tx1"/>
                    </a:solidFill>
                  </a:rPr>
                  <a:t>doesn’t have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32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2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altLang="zh-CN" sz="32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US" altLang="zh-CN" sz="32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altLang="zh-CN" sz="3200" b="1" i="0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𝐩𝐨𝐥𝐲𝐥𝐨𝐠</m:t>
                    </m:r>
                    <m:r>
                      <a:rPr lang="en-US" altLang="zh-CN" sz="32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32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altLang="zh-CN" sz="3200" dirty="0"/>
                  <a:t>-size (De Morgan) formulas, then </a:t>
                </a:r>
                <a14:m>
                  <m:oMath xmlns:m="http://schemas.openxmlformats.org/officeDocument/2006/math">
                    <m:r>
                      <a:rPr lang="en-US" altLang="zh-CN" sz="32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𝐏</m:t>
                    </m:r>
                    <m:r>
                      <a:rPr lang="en-US" altLang="zh-CN" sz="32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𝐒𝐏𝐀𝐂𝐄</m:t>
                    </m:r>
                    <m:r>
                      <a:rPr lang="en-US" altLang="zh-CN" sz="32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⊄</m:t>
                    </m:r>
                    <m:sSup>
                      <m:sSupPr>
                        <m:ctrlPr>
                          <a:rPr lang="en-US" altLang="zh-CN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2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𝐍𝐂</m:t>
                        </m:r>
                      </m:e>
                      <m:sup>
                        <m:r>
                          <a:rPr lang="en-US" altLang="zh-CN" sz="32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altLang="zh-CN" sz="3200" dirty="0"/>
                  <a:t>.</a:t>
                </a:r>
              </a:p>
              <a:p>
                <a:endParaRPr lang="en-US" altLang="zh-CN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27DF392-9B33-43EE-AA6C-C37CC47ED4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474" y="1772559"/>
                <a:ext cx="10862084" cy="1580817"/>
              </a:xfrm>
              <a:prstGeom prst="rect">
                <a:avLst/>
              </a:prstGeom>
              <a:blipFill>
                <a:blip r:embed="rId3"/>
                <a:stretch>
                  <a:fillRect l="-1403" t="-3861" r="-145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39B9307E-1B51-4999-8309-5B5094E9AD97}"/>
              </a:ext>
            </a:extLst>
          </p:cNvPr>
          <p:cNvSpPr/>
          <p:nvPr/>
        </p:nvSpPr>
        <p:spPr>
          <a:xfrm>
            <a:off x="9212690" y="2587122"/>
            <a:ext cx="25907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CN" sz="2400" dirty="0"/>
              <a:t>[C.-Jin-Williams’19]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0111372-2672-4FC0-888F-6C449EC86892}"/>
                  </a:ext>
                </a:extLst>
              </p:cNvPr>
              <p:cNvSpPr/>
              <p:nvPr/>
            </p:nvSpPr>
            <p:spPr>
              <a:xfrm>
                <a:off x="591688" y="3042381"/>
                <a:ext cx="10657184" cy="10883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3200" dirty="0"/>
                  <a:t>What’s Known: MCSP[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32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200" i="1" dirty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altLang="zh-CN" sz="3200" i="1" dirty="0"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</m:oMath>
                </a14:m>
                <a:r>
                  <a:rPr lang="en-US" altLang="zh-CN" sz="3200" dirty="0"/>
                  <a:t>] doesn’t have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32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2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altLang="zh-CN" sz="3200" b="1" i="0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zh-CN" sz="3200" b="1" i="0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altLang="zh-CN" sz="3200" b="1" i="0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𝟗𝟗</m:t>
                        </m:r>
                      </m:sup>
                    </m:sSup>
                  </m:oMath>
                </a14:m>
                <a:r>
                  <a:rPr lang="en-US" altLang="zh-CN" sz="3200" dirty="0"/>
                  <a:t>-size (De Morgan) formulas. </a:t>
                </a:r>
                <a:endParaRPr lang="zh-CN" altLang="en-US" sz="32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0111372-2672-4FC0-888F-6C449EC868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688" y="3042381"/>
                <a:ext cx="10657184" cy="1088375"/>
              </a:xfrm>
              <a:prstGeom prst="rect">
                <a:avLst/>
              </a:prstGeom>
              <a:blipFill>
                <a:blip r:embed="rId4"/>
                <a:stretch>
                  <a:fillRect l="-1430" t="-5587" r="-3547" b="-173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5CBE6FBF-FAF5-4972-B4EB-64DFD7AC51BD}"/>
              </a:ext>
            </a:extLst>
          </p:cNvPr>
          <p:cNvSpPr/>
          <p:nvPr/>
        </p:nvSpPr>
        <p:spPr>
          <a:xfrm>
            <a:off x="8045088" y="3602086"/>
            <a:ext cx="37811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2400" dirty="0"/>
              <a:t>[Hirahara-Santhanam’17, </a:t>
            </a:r>
          </a:p>
          <a:p>
            <a:pPr algn="r"/>
            <a:r>
              <a:rPr lang="en-US" altLang="zh-CN" sz="2400" dirty="0"/>
              <a:t>Oliveira-Pich-Santhanam’19]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A2B72B2-7A1D-45FD-B420-77BFF9CA875A}"/>
                  </a:ext>
                </a:extLst>
              </p:cNvPr>
              <p:cNvSpPr/>
              <p:nvPr/>
            </p:nvSpPr>
            <p:spPr>
              <a:xfrm>
                <a:off x="3179191" y="4657509"/>
                <a:ext cx="5833618" cy="5959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3200" dirty="0"/>
                  <a:t>Compare: There is 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3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altLang="zh-CN" sz="3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zh-CN" sz="3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3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𝜺</m:t>
                        </m:r>
                      </m:sup>
                    </m:sSup>
                  </m:oMath>
                </a14:m>
                <a:r>
                  <a:rPr lang="en-US" altLang="zh-CN" sz="3200" dirty="0"/>
                  <a:t> gap…</a:t>
                </a: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A2B72B2-7A1D-45FD-B420-77BFF9CA87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9191" y="4657509"/>
                <a:ext cx="5833618" cy="595932"/>
              </a:xfrm>
              <a:prstGeom prst="rect">
                <a:avLst/>
              </a:prstGeom>
              <a:blipFill>
                <a:blip r:embed="rId5"/>
                <a:stretch>
                  <a:fillRect l="-2720" t="-10204" b="-336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itle 1">
            <a:extLst>
              <a:ext uri="{FF2B5EF4-FFF2-40B4-BE49-F238E27FC236}">
                <a16:creationId xmlns:a16="http://schemas.microsoft.com/office/drawing/2014/main" id="{B78F95FC-D32C-4AEB-A155-12ED1B38E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508" y="301495"/>
            <a:ext cx="10862084" cy="1325563"/>
          </a:xfrm>
        </p:spPr>
        <p:txBody>
          <a:bodyPr/>
          <a:lstStyle/>
          <a:p>
            <a:pPr algn="ctr"/>
            <a:r>
              <a:rPr lang="en-US" altLang="zh-CN" dirty="0"/>
              <a:t>Gap in Hardness Magnification theorems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49085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BB954-27A2-4420-9C36-7BEFE9E87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Our new results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92238AB-47F9-4FA5-8A95-F1E6FABEE31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43372" y="1593424"/>
                <a:ext cx="11665296" cy="3835623"/>
              </a:xfrm>
            </p:spPr>
            <p:txBody>
              <a:bodyPr>
                <a:noAutofit/>
              </a:bodyPr>
              <a:lstStyle/>
              <a:p>
                <a:r>
                  <a:rPr lang="en-US" altLang="zh-CN" sz="3200" dirty="0"/>
                  <a:t>Hardness Magnification theorems with </a:t>
                </a:r>
                <a:r>
                  <a:rPr lang="en-US" altLang="zh-CN" sz="3200" b="1" i="1" dirty="0">
                    <a:solidFill>
                      <a:srgbClr val="FF0000"/>
                    </a:solidFill>
                  </a:rPr>
                  <a:t>sharp</a:t>
                </a:r>
                <a:r>
                  <a:rPr lang="en-US" altLang="zh-CN" sz="3200" b="1" dirty="0"/>
                  <a:t> </a:t>
                </a:r>
                <a:r>
                  <a:rPr lang="en-US" altLang="zh-CN" sz="3200" dirty="0"/>
                  <a:t>thresholds!</a:t>
                </a:r>
              </a:p>
              <a:p>
                <a:pPr lvl="1"/>
                <a:r>
                  <a:rPr lang="en-US" altLang="zh-CN" sz="2800" dirty="0"/>
                  <a:t>We can prove a lower bound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sup>
                    </m:sSup>
                  </m:oMath>
                </a14:m>
                <a:r>
                  <a:rPr lang="en-US" altLang="zh-CN" sz="2800" b="1" dirty="0"/>
                  <a:t> </a:t>
                </a:r>
                <a:r>
                  <a:rPr lang="en-US" altLang="zh-CN" sz="2800" dirty="0"/>
                  <a:t>(</a:t>
                </a:r>
                <a:r>
                  <a:rPr lang="en-US" altLang="zh-CN" sz="2800" i="1" dirty="0"/>
                  <a:t>much</a:t>
                </a:r>
                <a:r>
                  <a:rPr lang="en-US" altLang="zh-CN" sz="2800" dirty="0"/>
                  <a:t> better than the trivial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altLang="zh-CN" sz="2800" dirty="0"/>
                  <a:t> lower bound) for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altLang="zh-CN" sz="2800" dirty="0"/>
                  <a:t>.</a:t>
                </a:r>
              </a:p>
              <a:p>
                <a:pPr lvl="1"/>
                <a:r>
                  <a:rPr lang="en-US" altLang="zh-CN" sz="2800" dirty="0"/>
                  <a:t>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𝜺</m:t>
                        </m:r>
                      </m:sup>
                    </m:sSup>
                  </m:oMath>
                </a14:m>
                <a:r>
                  <a:rPr lang="en-US" altLang="zh-CN" sz="2800" dirty="0"/>
                  <a:t> lower bound for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altLang="zh-CN" sz="2800" dirty="0"/>
                  <a:t>, for </a:t>
                </a:r>
                <a:r>
                  <a:rPr lang="en-US" altLang="zh-CN" sz="2800" i="1" dirty="0"/>
                  <a:t>any</a:t>
                </a:r>
                <a:r>
                  <a:rPr lang="en-US" altLang="zh-CN" sz="2800" dirty="0"/>
                  <a:t>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altLang="zh-CN" sz="2800" dirty="0"/>
                  <a:t>, would imply a breakthrough lower bound!</a:t>
                </a:r>
              </a:p>
              <a:p>
                <a:r>
                  <a:rPr lang="en-US" altLang="zh-CN" sz="3200" dirty="0"/>
                  <a:t>Magnification results for other tasks</a:t>
                </a:r>
                <a:r>
                  <a:rPr lang="en-US" altLang="zh-CN" sz="3200" b="1" dirty="0"/>
                  <a:t> </a:t>
                </a:r>
                <a:r>
                  <a:rPr lang="en-US" altLang="zh-CN" sz="3200" dirty="0"/>
                  <a:t>(also with</a:t>
                </a:r>
                <a:r>
                  <a:rPr lang="en-US" altLang="zh-CN" sz="3200" b="1" dirty="0"/>
                  <a:t> </a:t>
                </a:r>
                <a:r>
                  <a:rPr lang="en-US" altLang="zh-CN" sz="3200" b="1" i="1" dirty="0">
                    <a:solidFill>
                      <a:srgbClr val="FF0000"/>
                    </a:solidFill>
                  </a:rPr>
                  <a:t>sharp</a:t>
                </a:r>
                <a:r>
                  <a:rPr lang="en-US" altLang="zh-CN" sz="3200" dirty="0"/>
                  <a:t> thresholds)</a:t>
                </a:r>
                <a:endParaRPr lang="en-US" altLang="zh-CN" sz="3200" b="1" dirty="0"/>
              </a:p>
              <a:p>
                <a:pPr lvl="1"/>
                <a:r>
                  <a:rPr lang="en-US" altLang="zh-CN" sz="2800" dirty="0"/>
                  <a:t>Quantified Derandomization</a:t>
                </a:r>
              </a:p>
              <a:p>
                <a:pPr lvl="1"/>
                <a:r>
                  <a:rPr lang="en-US" altLang="zh-CN" sz="2800" dirty="0"/>
                  <a:t>Explicit Obstructions</a:t>
                </a:r>
              </a:p>
              <a:p>
                <a:endParaRPr lang="en-US" altLang="zh-CN" sz="1050" dirty="0"/>
              </a:p>
              <a:p>
                <a:endParaRPr lang="en-US" altLang="zh-CN" sz="1050" dirty="0"/>
              </a:p>
              <a:p>
                <a:pPr marL="0" indent="0">
                  <a:buNone/>
                </a:pPr>
                <a:r>
                  <a:rPr lang="en-US" altLang="zh-CN" sz="3200" dirty="0"/>
                  <a:t>We will mainly work with </a:t>
                </a:r>
                <a:r>
                  <a:rPr lang="en-US" altLang="zh-CN" sz="3200" b="1" dirty="0"/>
                  <a:t>(De Morgan) Formulas</a:t>
                </a:r>
                <a:endParaRPr lang="zh-CN" altLang="en-US" sz="3200" b="1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92238AB-47F9-4FA5-8A95-F1E6FABEE31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3372" y="1593424"/>
                <a:ext cx="11665296" cy="3835623"/>
              </a:xfrm>
              <a:blipFill>
                <a:blip r:embed="rId3"/>
                <a:stretch>
                  <a:fillRect l="-1359" t="-3333" b="-293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4FE5118E-BE2A-4C89-80A8-BFD9EF900A76}"/>
              </a:ext>
            </a:extLst>
          </p:cNvPr>
          <p:cNvSpPr/>
          <p:nvPr/>
        </p:nvSpPr>
        <p:spPr>
          <a:xfrm>
            <a:off x="7278100" y="4423354"/>
            <a:ext cx="4650548" cy="1325563"/>
          </a:xfrm>
          <a:prstGeom prst="wedgeRoundRectCallout">
            <a:avLst>
              <a:gd name="adj1" fmla="val -93817"/>
              <a:gd name="adj2" fmla="val -19343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/>
              <a:t>Unlike HM, they are not subject to the recent </a:t>
            </a:r>
            <a:r>
              <a:rPr lang="en-US" altLang="zh-CN" sz="2400" b="1" dirty="0">
                <a:solidFill>
                  <a:srgbClr val="00B050"/>
                </a:solidFill>
              </a:rPr>
              <a:t>“Locality Barrier” </a:t>
            </a:r>
            <a:r>
              <a:rPr lang="en-US" altLang="zh-CN" sz="2400" dirty="0"/>
              <a:t>[CHOPRS’20].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882513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D4C41-2F0D-480A-AE2B-DD97535CA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078" y="23664"/>
            <a:ext cx="10802416" cy="1325563"/>
          </a:xfrm>
        </p:spPr>
        <p:txBody>
          <a:bodyPr/>
          <a:lstStyle/>
          <a:p>
            <a:r>
              <a:rPr lang="en-US" altLang="zh-CN" dirty="0"/>
              <a:t>Hardness Magnification with Sharp Thresholds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74524B2-D726-4BD5-89E1-4ABA6DE34E6F}"/>
                  </a:ext>
                </a:extLst>
              </p:cNvPr>
              <p:cNvSpPr/>
              <p:nvPr/>
            </p:nvSpPr>
            <p:spPr>
              <a:xfrm>
                <a:off x="1108406" y="5726112"/>
                <a:ext cx="9975188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800" dirty="0"/>
                  <a:t>Remark: There are </a:t>
                </a:r>
                <a:r>
                  <a:rPr lang="en-US" altLang="zh-CN" sz="2800" b="1" i="1" dirty="0"/>
                  <a:t>cubic</a:t>
                </a:r>
                <a:r>
                  <a:rPr lang="en-US" altLang="zh-CN" sz="2800" dirty="0"/>
                  <a:t> size LBs against </a:t>
                </a:r>
                <a:r>
                  <a:rPr lang="en-US" altLang="zh-CN" sz="2800" b="1" i="1" dirty="0"/>
                  <a:t>probabilistic</a:t>
                </a:r>
                <a:r>
                  <a:rPr lang="en-US" altLang="zh-CN" sz="2800" b="1" dirty="0"/>
                  <a:t> formulas </a:t>
                </a:r>
                <a:r>
                  <a:rPr lang="en-US" altLang="zh-CN" sz="2800" dirty="0"/>
                  <a:t>for the “</a:t>
                </a:r>
                <a:r>
                  <a:rPr lang="en-US" altLang="zh-CN" sz="2800" b="1" dirty="0"/>
                  <a:t>dense </a:t>
                </a:r>
                <a:r>
                  <a:rPr lang="en-US" altLang="zh-CN" sz="2800" dirty="0"/>
                  <a:t>MCSP” ( MCSP[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/(100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800" dirty="0"/>
                  <a:t>] )!     [Adapting CKLM’19]</a:t>
                </a:r>
                <a:endParaRPr lang="zh-CN" altLang="en-US" sz="28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74524B2-D726-4BD5-89E1-4ABA6DE34E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406" y="5726112"/>
                <a:ext cx="9975188" cy="954107"/>
              </a:xfrm>
              <a:prstGeom prst="rect">
                <a:avLst/>
              </a:prstGeom>
              <a:blipFill>
                <a:blip r:embed="rId3"/>
                <a:stretch>
                  <a:fillRect l="-1284" t="-5732" b="-171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43CEFB16-1B16-487C-844D-1EAB5C14DF98}"/>
                  </a:ext>
                </a:extLst>
              </p:cNvPr>
              <p:cNvSpPr/>
              <p:nvPr/>
            </p:nvSpPr>
            <p:spPr>
              <a:xfrm>
                <a:off x="518067" y="2962121"/>
                <a:ext cx="11155866" cy="1222398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altLang="zh-CN" sz="3200" b="1" dirty="0">
                    <a:solidFill>
                      <a:schemeClr val="tx1"/>
                    </a:solidFill>
                  </a:rPr>
                  <a:t>Theorem</a:t>
                </a:r>
                <a:r>
                  <a:rPr lang="en-US" altLang="zh-CN" sz="3200" dirty="0">
                    <a:solidFill>
                      <a:schemeClr val="tx1"/>
                    </a:solidFill>
                  </a:rPr>
                  <a:t>: If MCSP[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3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altLang="zh-CN" sz="3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</m:oMath>
                </a14:m>
                <a:r>
                  <a:rPr lang="en-US" altLang="zh-CN" sz="3200" dirty="0">
                    <a:solidFill>
                      <a:schemeClr val="tx1"/>
                    </a:solidFill>
                  </a:rPr>
                  <a:t>] </a:t>
                </a:r>
                <a:r>
                  <a:rPr lang="en-US" altLang="zh-CN" sz="2800" dirty="0"/>
                  <a:t>(with input length </a:t>
                </a:r>
                <a14:m>
                  <m:oMath xmlns:m="http://schemas.openxmlformats.org/officeDocument/2006/math">
                    <m:r>
                      <a:rPr lang="en-US" altLang="zh-CN" sz="2800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sz="2800" i="1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2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i="1" dirty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CN" sz="2800" i="1" dirty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altLang="zh-CN" sz="2800" dirty="0"/>
                  <a:t>) </a:t>
                </a:r>
                <a:r>
                  <a:rPr lang="en-US" altLang="zh-CN" sz="3200" dirty="0">
                    <a:solidFill>
                      <a:schemeClr val="tx1"/>
                    </a:solidFill>
                  </a:rPr>
                  <a:t>doesn’t have</a:t>
                </a:r>
              </a:p>
              <a:p>
                <a:r>
                  <a:rPr lang="en-US" altLang="zh-CN" sz="3200" i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32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2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altLang="zh-CN" sz="32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zh-CN" sz="32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altLang="zh-CN" sz="3200" b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𝐩𝐨𝐥𝐲𝐥𝐨𝐠</m:t>
                    </m:r>
                    <m:r>
                      <a:rPr lang="en-US" altLang="zh-CN" sz="32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32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altLang="zh-CN" sz="3200" dirty="0"/>
                  <a:t>-size </a:t>
                </a:r>
                <a:r>
                  <a:rPr lang="en-US" altLang="zh-CN" sz="3200" b="1" i="1" dirty="0"/>
                  <a:t>probabilistic</a:t>
                </a:r>
                <a:r>
                  <a:rPr lang="en-US" altLang="zh-CN" sz="3200" dirty="0"/>
                  <a:t> </a:t>
                </a:r>
                <a:r>
                  <a:rPr lang="en-US" altLang="zh-CN" sz="3200" b="1" dirty="0"/>
                  <a:t>formulas</a:t>
                </a:r>
                <a:r>
                  <a:rPr lang="en-US" altLang="zh-CN" sz="3200" dirty="0">
                    <a:solidFill>
                      <a:schemeClr val="tx1"/>
                    </a:solidFill>
                  </a:rPr>
                  <a:t>, then </a:t>
                </a:r>
                <a14:m>
                  <m:oMath xmlns:m="http://schemas.openxmlformats.org/officeDocument/2006/math">
                    <m:r>
                      <a:rPr lang="en-US" altLang="zh-CN" sz="32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𝐏𝐒𝐏𝐀𝐂𝐄</m:t>
                    </m:r>
                    <m:r>
                      <a:rPr lang="en-US" altLang="zh-CN" sz="32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⊄</m:t>
                    </m:r>
                    <m:sSup>
                      <m:sSupPr>
                        <m:ctrlPr>
                          <a:rPr lang="en-US" altLang="zh-CN" sz="32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200" b="1">
                            <a:latin typeface="Cambria Math" panose="02040503050406030204" pitchFamily="18" charset="0"/>
                          </a:rPr>
                          <m:t>𝐍𝐂</m:t>
                        </m:r>
                      </m:e>
                      <m:sup>
                        <m:r>
                          <a:rPr lang="en-US" altLang="zh-CN" sz="3200" b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altLang="zh-CN" sz="3200" dirty="0">
                    <a:solidFill>
                      <a:schemeClr val="tx1"/>
                    </a:solidFill>
                  </a:rPr>
                  <a:t>. 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43CEFB16-1B16-487C-844D-1EAB5C14DF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067" y="2962121"/>
                <a:ext cx="11155866" cy="1222398"/>
              </a:xfrm>
              <a:prstGeom prst="rect">
                <a:avLst/>
              </a:prstGeom>
              <a:blipFill>
                <a:blip r:embed="rId4"/>
                <a:stretch>
                  <a:fillRect l="-1420" r="-3058" b="-109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71DB33D8-88C8-44AC-A8D5-C4F146CC46F1}"/>
                  </a:ext>
                </a:extLst>
              </p:cNvPr>
              <p:cNvSpPr/>
              <p:nvPr/>
            </p:nvSpPr>
            <p:spPr>
              <a:xfrm>
                <a:off x="514867" y="4358464"/>
                <a:ext cx="11155866" cy="1222398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altLang="zh-CN" sz="3200" b="1" dirty="0"/>
                  <a:t>Theorem</a:t>
                </a:r>
                <a:r>
                  <a:rPr lang="en-US" altLang="zh-CN" sz="3200" dirty="0"/>
                  <a:t>: MCSP[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32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200" i="1" dirty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altLang="zh-CN" sz="3200" i="1" dirty="0"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</m:oMath>
                </a14:m>
                <a:r>
                  <a:rPr lang="en-US" altLang="zh-CN" sz="3200" dirty="0"/>
                  <a:t>] doesn’t have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32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2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altLang="zh-CN" sz="32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altLang="zh-CN" sz="32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32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𝝎</m:t>
                        </m:r>
                        <m:r>
                          <a:rPr lang="en-US" altLang="zh-CN" sz="32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func>
                          <m:funcPr>
                            <m:ctrlPr>
                              <a:rPr lang="en-US" altLang="zh-CN" sz="3200" b="1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altLang="zh-CN" sz="3200" b="1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altLang="zh-CN" sz="3200" b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altLang="zh-CN" sz="3200" b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</m:fName>
                          <m:e>
                            <m:func>
                              <m:funcPr>
                                <m:ctrlPr>
                                  <a:rPr lang="en-US" altLang="zh-CN" sz="3200" b="1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altLang="zh-CN" sz="3200" b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𝐥𝐨𝐠</m:t>
                                </m:r>
                              </m:fName>
                              <m:e>
                                <m:r>
                                  <a:rPr lang="en-US" altLang="zh-CN" sz="3200" b="1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  <m:r>
                                  <a:rPr lang="en-US" altLang="zh-CN" sz="3200" b="1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func>
                          </m:e>
                        </m:func>
                      </m:sup>
                    </m:sSup>
                  </m:oMath>
                </a14:m>
                <a:r>
                  <a:rPr lang="en-US" altLang="zh-CN" sz="3200" dirty="0"/>
                  <a:t>-size </a:t>
                </a:r>
                <a:r>
                  <a:rPr lang="en-US" altLang="zh-CN" sz="3200" b="1" i="1" dirty="0"/>
                  <a:t>probabilistic</a:t>
                </a:r>
                <a:r>
                  <a:rPr lang="en-US" altLang="zh-CN" sz="3200" b="1" dirty="0"/>
                  <a:t> formulas</a:t>
                </a:r>
                <a:r>
                  <a:rPr lang="en-US" altLang="zh-CN" sz="3200" dirty="0"/>
                  <a:t>. </a:t>
                </a: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71DB33D8-88C8-44AC-A8D5-C4F146CC46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67" y="4358464"/>
                <a:ext cx="11155866" cy="1222398"/>
              </a:xfrm>
              <a:prstGeom prst="rect">
                <a:avLst/>
              </a:prstGeom>
              <a:blipFill>
                <a:blip r:embed="rId5"/>
                <a:stretch>
                  <a:fillRect l="-1365" b="-109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8D64872C-3289-4F2F-898B-CAEE759D8532}"/>
                  </a:ext>
                </a:extLst>
              </p:cNvPr>
              <p:cNvSpPr/>
              <p:nvPr/>
            </p:nvSpPr>
            <p:spPr>
              <a:xfrm>
                <a:off x="817078" y="1154071"/>
                <a:ext cx="10375742" cy="1519411"/>
              </a:xfrm>
              <a:prstGeom prst="round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dirty="0"/>
                  <a:t>A </a:t>
                </a:r>
                <a:r>
                  <a:rPr lang="en-US" altLang="zh-CN" sz="2800" i="1" dirty="0"/>
                  <a:t>probabilistic formula </a:t>
                </a:r>
                <a:r>
                  <a:rPr lang="en-US" altLang="zh-CN" sz="2800" dirty="0"/>
                  <a:t>is a distribution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altLang="zh-CN" sz="2800" dirty="0"/>
                  <a:t> over De Morgan formulas. We say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altLang="zh-CN" sz="2800" dirty="0"/>
                  <a:t> computes a function </a:t>
                </a:r>
                <a14:m>
                  <m:oMath xmlns:m="http://schemas.openxmlformats.org/officeDocument/2006/math">
                    <m:r>
                      <a:rPr lang="en-US" altLang="zh-CN" sz="280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altLang="zh-CN" sz="2800" dirty="0"/>
                  <a:t>, if for all </a:t>
                </a:r>
                <a14:m>
                  <m:oMath xmlns:m="http://schemas.openxmlformats.org/officeDocument/2006/math">
                    <m:r>
                      <a:rPr lang="en-US" altLang="zh-CN" sz="28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zh-CN" sz="2800" dirty="0"/>
                  <a:t>,</a:t>
                </a:r>
              </a:p>
              <a:p>
                <a:pPr algn="ctr"/>
                <a:r>
                  <a:rPr lang="en-US" altLang="zh-CN" sz="2800" dirty="0"/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altLang="zh-CN" sz="2800" b="0" i="1" dirty="0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altLang="zh-CN" sz="2800" i="0" dirty="0" smtClean="0">
                            <a:latin typeface="Cambria Math" panose="02040503050406030204" pitchFamily="18" charset="0"/>
                          </a:rPr>
                          <m:t>Pr</m:t>
                        </m:r>
                      </m:e>
                      <m:lim>
                        <m:r>
                          <a:rPr lang="en-US" altLang="zh-CN" sz="2800" i="1" dirty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altLang="zh-CN" sz="2800" i="1" dirty="0">
                            <a:latin typeface="Cambria Math" panose="02040503050406030204" pitchFamily="18" charset="0"/>
                          </a:rPr>
                          <m:t>∼</m:t>
                        </m:r>
                        <m:r>
                          <a:rPr lang="en-US" altLang="zh-CN" sz="2800" b="0" i="1" dirty="0" smtClean="0">
                            <a:latin typeface="Cambria Math" panose="02040503050406030204" pitchFamily="18" charset="0"/>
                          </a:rPr>
                          <m:t>ℱ</m:t>
                        </m:r>
                      </m:lim>
                    </m:limLow>
                    <m:r>
                      <a:rPr lang="en-US" altLang="zh-CN" sz="2800" i="1" dirty="0">
                        <a:latin typeface="Cambria Math" panose="02040503050406030204" pitchFamily="18" charset="0"/>
                      </a:rPr>
                      <m:t> [</m:t>
                    </m:r>
                    <m:r>
                      <a:rPr lang="en-US" altLang="zh-CN" sz="2800" i="1" dirty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altLang="zh-CN" sz="28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8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800" i="1" dirty="0">
                        <a:latin typeface="Cambria Math" panose="02040503050406030204" pitchFamily="18" charset="0"/>
                      </a:rPr>
                      <m:t>) = </m:t>
                    </m:r>
                    <m:r>
                      <a:rPr lang="en-US" altLang="zh-CN" sz="2800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sz="28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8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800" i="1" dirty="0">
                        <a:latin typeface="Cambria Math" panose="02040503050406030204" pitchFamily="18" charset="0"/>
                      </a:rPr>
                      <m:t>)] ≥ 2/3</m:t>
                    </m:r>
                  </m:oMath>
                </a14:m>
                <a:r>
                  <a:rPr lang="en-US" altLang="zh-CN" sz="2800" dirty="0"/>
                  <a:t>.</a:t>
                </a:r>
                <a:endParaRPr lang="zh-CN" altLang="en-US" sz="2800" dirty="0"/>
              </a:p>
            </p:txBody>
          </p:sp>
        </mc:Choice>
        <mc:Fallback xmlns=""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8D64872C-3289-4F2F-898B-CAEE759D85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078" y="1154071"/>
                <a:ext cx="10375742" cy="1519411"/>
              </a:xfrm>
              <a:prstGeom prst="roundRect">
                <a:avLst/>
              </a:prstGeom>
              <a:blipFill>
                <a:blip r:embed="rId6"/>
                <a:stretch>
                  <a:fillRect t="-2778" b="-198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6688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 animBg="1"/>
      <p:bldP spid="9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4737C-493D-42F9-92FE-20DA32AC4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Quantified Derandomization</a:t>
            </a:r>
            <a:endParaRPr lang="zh-CN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CC6DD8-B16D-4D4C-88CB-8B36661D07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587" y="1716727"/>
            <a:ext cx="11529232" cy="4351338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/>
              <a:t>The </a:t>
            </a:r>
            <a:r>
              <a:rPr lang="en-US" altLang="zh-CN" i="1" dirty="0"/>
              <a:t>Quantified Derandomization </a:t>
            </a:r>
            <a:r>
              <a:rPr lang="en-US" altLang="zh-CN" dirty="0"/>
              <a:t>problem [Goldreich-Widgerson’14]: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218A853E-9359-4380-9D81-C80724DA6918}"/>
                  </a:ext>
                </a:extLst>
              </p:cNvPr>
              <p:cNvSpPr/>
              <p:nvPr/>
            </p:nvSpPr>
            <p:spPr>
              <a:xfrm>
                <a:off x="1472519" y="2308246"/>
                <a:ext cx="9361041" cy="1120754"/>
              </a:xfrm>
              <a:prstGeom prst="round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dirty="0"/>
                  <a:t>Given an </a:t>
                </a:r>
                <a14:m>
                  <m:oMath xmlns:m="http://schemas.openxmlformats.org/officeDocument/2006/math">
                    <m:r>
                      <a:rPr lang="en-US" altLang="zh-CN" sz="2800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zh-CN" sz="2800" dirty="0"/>
                  <a:t>-input circuit </a:t>
                </a:r>
                <a14:m>
                  <m:oMath xmlns:m="http://schemas.openxmlformats.org/officeDocument/2006/math">
                    <m:r>
                      <a:rPr lang="en-US" altLang="zh-CN" sz="2800" i="1" dirty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altLang="zh-CN" sz="2800" i="1" dirty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sz="2800" i="1" dirty="0">
                        <a:latin typeface="Cambria Math" panose="02040503050406030204" pitchFamily="18" charset="0"/>
                      </a:rPr>
                      <m:t>𝒞</m:t>
                    </m:r>
                  </m:oMath>
                </a14:m>
                <a:r>
                  <a:rPr lang="en-US" altLang="zh-CN" sz="2800" dirty="0"/>
                  <a:t> that rejects at most </a:t>
                </a:r>
                <a14:m>
                  <m:oMath xmlns:m="http://schemas.openxmlformats.org/officeDocument/2006/math">
                    <m:r>
                      <a:rPr lang="en-US" altLang="zh-CN" sz="2800" i="1" dirty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zh-CN" sz="28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800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sz="28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800" dirty="0"/>
                  <a:t> inputs, deterministically output an </a:t>
                </a:r>
                <a14:m>
                  <m:oMath xmlns:m="http://schemas.openxmlformats.org/officeDocument/2006/math">
                    <m:r>
                      <a:rPr lang="en-US" altLang="zh-CN" sz="2800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zh-CN" sz="2800" dirty="0"/>
                  <a:t>-bit string that is accepted by </a:t>
                </a:r>
                <a14:m>
                  <m:oMath xmlns:m="http://schemas.openxmlformats.org/officeDocument/2006/math">
                    <m:r>
                      <a:rPr lang="en-US" altLang="zh-CN" sz="28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altLang="zh-CN" sz="2800" dirty="0"/>
                  <a:t>.</a:t>
                </a: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218A853E-9359-4380-9D81-C80724DA69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2519" y="2308246"/>
                <a:ext cx="9361041" cy="1120754"/>
              </a:xfrm>
              <a:prstGeom prst="roundRect">
                <a:avLst/>
              </a:prstGeom>
              <a:blipFill>
                <a:blip r:embed="rId2"/>
                <a:stretch>
                  <a:fillRect l="-1171" r="-2147" b="-69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C41D9C9-EBA2-44F7-84A4-2B7B5F436DAB}"/>
                  </a:ext>
                </a:extLst>
              </p:cNvPr>
              <p:cNvSpPr/>
              <p:nvPr/>
            </p:nvSpPr>
            <p:spPr>
              <a:xfrm>
                <a:off x="388425" y="4741326"/>
                <a:ext cx="11529232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800" dirty="0"/>
                  <a:t>Studied by [GW’14, Tell’18, Tell’19, C.-Tell’19] for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𝒞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sz="2800">
                        <a:latin typeface="Cambria Math" panose="02040503050406030204" pitchFamily="18" charset="0"/>
                      </a:rPr>
                      <m:t>A</m:t>
                    </m:r>
                    <m:sSup>
                      <m:sSup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80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p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altLang="zh-CN" sz="280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altLang="zh-CN" sz="2800">
                        <a:latin typeface="Cambria Math" panose="02040503050406030204" pitchFamily="18" charset="0"/>
                      </a:rPr>
                      <m:t>T</m:t>
                    </m:r>
                    <m:sSup>
                      <m:sSup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80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p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altLang="zh-CN" sz="280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altLang="zh-CN" sz="2800">
                        <a:latin typeface="Cambria Math" panose="02040503050406030204" pitchFamily="18" charset="0"/>
                      </a:rPr>
                      <m:t>A</m:t>
                    </m:r>
                    <m:sSup>
                      <m:sSup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80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p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altLang="zh-CN" sz="2800" i="1">
                        <a:latin typeface="Cambria Math" panose="02040503050406030204" pitchFamily="18" charset="0"/>
                      </a:rPr>
                      <m:t>,⋯</m:t>
                    </m:r>
                  </m:oMath>
                </a14:m>
                <a:endParaRPr lang="en-US" altLang="zh-CN" sz="2800" dirty="0"/>
              </a:p>
              <a:p>
                <a:endParaRPr lang="en-US" altLang="zh-CN" sz="28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C41D9C9-EBA2-44F7-84A4-2B7B5F436D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425" y="4741326"/>
                <a:ext cx="11529232" cy="954107"/>
              </a:xfrm>
              <a:prstGeom prst="rect">
                <a:avLst/>
              </a:prstGeom>
              <a:blipFill>
                <a:blip r:embed="rId3"/>
                <a:stretch>
                  <a:fillRect l="-1111" t="-6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113CDF1-1179-4469-AB30-5AA4F770D697}"/>
                  </a:ext>
                </a:extLst>
              </p:cNvPr>
              <p:cNvSpPr/>
              <p:nvPr/>
            </p:nvSpPr>
            <p:spPr>
              <a:xfrm>
                <a:off x="382974" y="3573016"/>
                <a:ext cx="8542725" cy="9935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800" dirty="0"/>
                  <a:t>Full </a:t>
                </a:r>
                <a:r>
                  <a:rPr lang="en-US" altLang="zh-CN" sz="2800" dirty="0" err="1"/>
                  <a:t>Derandomization</a:t>
                </a:r>
                <a:r>
                  <a:rPr lang="en-US" altLang="zh-CN" sz="2800" dirty="0"/>
                  <a:t>: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altLang="zh-CN" sz="28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altLang="zh-CN" sz="2800" i="1">
                        <a:latin typeface="Cambria Math" panose="02040503050406030204" pitchFamily="18" charset="0"/>
                      </a:rPr>
                      <m:t>/3</m:t>
                    </m:r>
                  </m:oMath>
                </a14:m>
                <a:r>
                  <a:rPr lang="en-US" altLang="zh-CN" sz="2800" dirty="0"/>
                  <a:t>.</a:t>
                </a:r>
              </a:p>
              <a:p>
                <a:r>
                  <a:rPr lang="en-US" altLang="zh-CN" sz="2800" dirty="0"/>
                  <a:t>Quantified </a:t>
                </a:r>
                <a:r>
                  <a:rPr lang="en-US" altLang="zh-CN" sz="2800" dirty="0" err="1"/>
                  <a:t>Derandomization</a:t>
                </a:r>
                <a:r>
                  <a:rPr lang="en-US" altLang="zh-CN" sz="2800" dirty="0"/>
                  <a:t>: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altLang="zh-CN" sz="28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altLang="zh-CN" sz="2800" dirty="0"/>
                  <a:t> for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US" altLang="zh-CN" sz="2800" dirty="0"/>
                  <a:t>.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113CDF1-1179-4469-AB30-5AA4F770D6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974" y="3573016"/>
                <a:ext cx="8542725" cy="993542"/>
              </a:xfrm>
              <a:prstGeom prst="rect">
                <a:avLst/>
              </a:prstGeom>
              <a:blipFill>
                <a:blip r:embed="rId4"/>
                <a:stretch>
                  <a:fillRect l="-1499" t="-5521" b="-1656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9AB46D8-2E84-44EB-9C77-1DE4541538F1}"/>
                  </a:ext>
                </a:extLst>
              </p:cNvPr>
              <p:cNvSpPr/>
              <p:nvPr/>
            </p:nvSpPr>
            <p:spPr>
              <a:xfrm>
                <a:off x="2789972" y="5702988"/>
                <a:ext cx="672613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3200" dirty="0"/>
                  <a:t>We consider </a:t>
                </a:r>
                <a14:m>
                  <m:oMath xmlns:m="http://schemas.openxmlformats.org/officeDocument/2006/math"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𝒞</m:t>
                    </m:r>
                    <m:r>
                      <a:rPr lang="en-US" altLang="zh-CN" sz="32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zh-CN" altLang="en-US" sz="3200" dirty="0"/>
                  <a:t> </a:t>
                </a:r>
                <a:r>
                  <a:rPr lang="en-US" altLang="zh-CN" sz="3200" i="1" dirty="0"/>
                  <a:t>probabilistic formulas</a:t>
                </a:r>
                <a:endParaRPr lang="zh-CN" altLang="en-US" sz="3200" i="1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9AB46D8-2E84-44EB-9C77-1DE4541538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9972" y="5702988"/>
                <a:ext cx="6726137" cy="584775"/>
              </a:xfrm>
              <a:prstGeom prst="rect">
                <a:avLst/>
              </a:prstGeom>
              <a:blipFill>
                <a:blip r:embed="rId5"/>
                <a:stretch>
                  <a:fillRect l="-2357" t="-12632" r="-1179" b="-357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6188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FEB08-8F91-49CE-9472-F16B4DCC4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352" y="43059"/>
            <a:ext cx="11665296" cy="1325563"/>
          </a:xfrm>
        </p:spPr>
        <p:txBody>
          <a:bodyPr>
            <a:normAutofit/>
          </a:bodyPr>
          <a:lstStyle/>
          <a:p>
            <a:r>
              <a:rPr lang="en-US" altLang="zh-CN" sz="4000" dirty="0"/>
              <a:t>Quantified Derandomization (QD) with Sharp Thresholds</a:t>
            </a:r>
            <a:endParaRPr lang="zh-CN" altLang="en-US" sz="4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03E2B9-6D13-49AF-920F-C31A3DA3DDF0}"/>
              </a:ext>
            </a:extLst>
          </p:cNvPr>
          <p:cNvSpPr txBox="1"/>
          <p:nvPr/>
        </p:nvSpPr>
        <p:spPr>
          <a:xfrm>
            <a:off x="119336" y="6145913"/>
            <a:ext cx="11161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*may not have bounded probability gap. See paper for precise definition.</a:t>
            </a:r>
            <a:endParaRPr lang="zh-CN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BBE791F0-BD85-4434-9CE1-1C794442CA31}"/>
                  </a:ext>
                </a:extLst>
              </p:cNvPr>
              <p:cNvSpPr/>
              <p:nvPr/>
            </p:nvSpPr>
            <p:spPr>
              <a:xfrm>
                <a:off x="426410" y="1313434"/>
                <a:ext cx="10854166" cy="161151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altLang="zh-CN" sz="3200" b="1" dirty="0"/>
                  <a:t>Theorem</a:t>
                </a:r>
                <a:r>
                  <a:rPr lang="en-US" altLang="zh-CN" sz="3200" dirty="0"/>
                  <a:t>: There is a </a:t>
                </a:r>
                <a:r>
                  <a:rPr lang="en-US" altLang="zh-CN" sz="3200" b="1" dirty="0"/>
                  <a:t>poly(</a:t>
                </a:r>
                <a14:m>
                  <m:oMath xmlns:m="http://schemas.openxmlformats.org/officeDocument/2006/math">
                    <m:r>
                      <a:rPr lang="en-US" altLang="zh-CN" sz="3200" b="1" i="1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altLang="zh-CN" sz="3200" b="1" dirty="0"/>
                  <a:t>)-time</a:t>
                </a:r>
                <a:r>
                  <a:rPr lang="en-US" altLang="zh-CN" sz="3200" dirty="0"/>
                  <a:t> (black-box) QD algorithm for probabilistic formulas of size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3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altLang="zh-CN" sz="3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altLang="zh-CN" sz="3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3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  <m:r>
                          <a:rPr lang="en-US" altLang="zh-CN" sz="3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3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𝜺</m:t>
                        </m:r>
                      </m:sup>
                    </m:sSup>
                  </m:oMath>
                </a14:m>
                <a:r>
                  <a:rPr lang="zh-CN" altLang="en-US" sz="3200" dirty="0"/>
                  <a:t> </a:t>
                </a:r>
                <a:r>
                  <a:rPr lang="en-US" altLang="zh-CN" sz="3200" dirty="0"/>
                  <a:t>with </a:t>
                </a:r>
                <a14:m>
                  <m:oMath xmlns:m="http://schemas.openxmlformats.org/officeDocument/2006/math">
                    <m:r>
                      <a:rPr lang="en-US" altLang="zh-CN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altLang="zh-CN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altLang="zh-CN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altLang="zh-CN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zh-CN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sup>
                        </m:sSup>
                      </m:sup>
                    </m:sSup>
                  </m:oMath>
                </a14:m>
                <a:r>
                  <a:rPr lang="zh-CN" altLang="en-US" sz="3200" dirty="0"/>
                  <a:t> </a:t>
                </a:r>
                <a:r>
                  <a:rPr lang="en-US" altLang="zh-CN" sz="3200" dirty="0"/>
                  <a:t>falsifying inputs.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BBE791F0-BD85-4434-9CE1-1C794442CA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410" y="1313434"/>
                <a:ext cx="10854166" cy="1611510"/>
              </a:xfrm>
              <a:prstGeom prst="rect">
                <a:avLst/>
              </a:prstGeom>
              <a:blipFill>
                <a:blip r:embed="rId3"/>
                <a:stretch>
                  <a:fillRect l="-1460" t="-4135" r="-898" b="-116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B5F90EA-03CD-40DC-9AAA-9E0428E48FF2}"/>
                  </a:ext>
                </a:extLst>
              </p:cNvPr>
              <p:cNvSpPr/>
              <p:nvPr/>
            </p:nvSpPr>
            <p:spPr>
              <a:xfrm>
                <a:off x="426410" y="3789040"/>
                <a:ext cx="10854166" cy="2033453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altLang="zh-CN" sz="3200" b="1" dirty="0"/>
                  <a:t>Theorem</a:t>
                </a:r>
                <a:r>
                  <a:rPr lang="en-US" altLang="zh-CN" sz="3200" dirty="0"/>
                  <a:t>: A poly(</a:t>
                </a:r>
                <a14:m>
                  <m:oMath xmlns:m="http://schemas.openxmlformats.org/officeDocument/2006/math">
                    <m:r>
                      <a:rPr lang="en-US" altLang="zh-CN" sz="32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zh-CN" sz="3200" dirty="0"/>
                  <a:t>)-time QD algorithm for generalized* probabilistic formulas of size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3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altLang="zh-CN" sz="3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altLang="zh-CN" sz="3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3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  <m:r>
                          <a:rPr lang="en-US" altLang="zh-CN" sz="3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3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𝜺</m:t>
                        </m:r>
                      </m:sup>
                    </m:sSup>
                  </m:oMath>
                </a14:m>
                <a:r>
                  <a:rPr lang="zh-CN" altLang="en-US" sz="3200" dirty="0"/>
                  <a:t> </a:t>
                </a:r>
                <a:r>
                  <a:rPr lang="en-US" altLang="zh-CN" sz="3200" dirty="0"/>
                  <a:t>with </a:t>
                </a:r>
                <a14:m>
                  <m:oMath xmlns:m="http://schemas.openxmlformats.org/officeDocument/2006/math">
                    <m:r>
                      <a:rPr lang="en-US" altLang="zh-CN" sz="3200" i="1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altLang="zh-CN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altLang="zh-CN" sz="32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altLang="zh-CN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32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zh-CN" sz="320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sup>
                        </m:sSup>
                      </m:sup>
                    </m:sSup>
                  </m:oMath>
                </a14:m>
                <a:r>
                  <a:rPr lang="zh-CN" altLang="en-US" sz="3200" dirty="0"/>
                  <a:t> </a:t>
                </a:r>
                <a:r>
                  <a:rPr lang="en-US" altLang="zh-CN" sz="3200" dirty="0"/>
                  <a:t>falsifying inputs would </a:t>
                </a:r>
                <a:r>
                  <a:rPr lang="en-US" altLang="zh-CN" sz="3200" b="1" dirty="0"/>
                  <a:t>imply full </a:t>
                </a:r>
                <a:r>
                  <a:rPr lang="en-US" altLang="zh-CN" sz="3200" b="1" dirty="0" err="1"/>
                  <a:t>derandomization</a:t>
                </a:r>
                <a:r>
                  <a:rPr lang="en-US" altLang="zh-CN" sz="3200" dirty="0"/>
                  <a:t> of poly(</a:t>
                </a:r>
                <a14:m>
                  <m:oMath xmlns:m="http://schemas.openxmlformats.org/officeDocument/2006/math">
                    <m:r>
                      <a:rPr lang="en-US" altLang="zh-CN" sz="32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zh-CN" sz="3200" dirty="0"/>
                  <a:t>)-size formulas in poly(</a:t>
                </a:r>
                <a14:m>
                  <m:oMath xmlns:m="http://schemas.openxmlformats.org/officeDocument/2006/math">
                    <m:r>
                      <a:rPr lang="en-US" altLang="zh-CN" sz="32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zh-CN" sz="3200" dirty="0"/>
                  <a:t>) time.</a:t>
                </a:r>
                <a:endParaRPr lang="zh-CN" altLang="en-US" sz="32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B5F90EA-03CD-40DC-9AAA-9E0428E48F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410" y="3789040"/>
                <a:ext cx="10854166" cy="2033453"/>
              </a:xfrm>
              <a:prstGeom prst="rect">
                <a:avLst/>
              </a:prstGeom>
              <a:blipFill>
                <a:blip r:embed="rId4"/>
                <a:stretch>
                  <a:fillRect l="-1460" t="-5090" r="-898" b="-110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hought Bubble: Cloud 3">
                <a:extLst>
                  <a:ext uri="{FF2B5EF4-FFF2-40B4-BE49-F238E27FC236}">
                    <a16:creationId xmlns:a16="http://schemas.microsoft.com/office/drawing/2014/main" id="{655E7AC2-64F8-4D7B-BEB0-B7B7A48603B0}"/>
                  </a:ext>
                </a:extLst>
              </p:cNvPr>
              <p:cNvSpPr/>
              <p:nvPr/>
            </p:nvSpPr>
            <p:spPr>
              <a:xfrm>
                <a:off x="6672064" y="2420888"/>
                <a:ext cx="5807968" cy="1404156"/>
              </a:xfrm>
              <a:prstGeom prst="cloudCallout">
                <a:avLst>
                  <a:gd name="adj1" fmla="val -48349"/>
                  <a:gd name="adj2" fmla="val -52429"/>
                </a:avLst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400" dirty="0"/>
                  <a:t>(We can achieve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𝜶</m:t>
                        </m:r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𝜺</m:t>
                        </m:r>
                      </m:sup>
                    </m:sSup>
                  </m:oMath>
                </a14:m>
                <a:r>
                  <a:rPr lang="zh-CN" altLang="en-US" sz="2400" dirty="0"/>
                  <a:t> </a:t>
                </a:r>
                <a:r>
                  <a:rPr lang="en-US" altLang="zh-CN" sz="2400" dirty="0"/>
                  <a:t>for generalized* probabilistic formulas.)</a:t>
                </a:r>
                <a:endParaRPr lang="zh-CN" altLang="en-US" sz="2400" dirty="0"/>
              </a:p>
            </p:txBody>
          </p:sp>
        </mc:Choice>
        <mc:Fallback xmlns="">
          <p:sp>
            <p:nvSpPr>
              <p:cNvPr id="4" name="Thought Bubble: Cloud 3">
                <a:extLst>
                  <a:ext uri="{FF2B5EF4-FFF2-40B4-BE49-F238E27FC236}">
                    <a16:creationId xmlns:a16="http://schemas.microsoft.com/office/drawing/2014/main" id="{655E7AC2-64F8-4D7B-BEB0-B7B7A48603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2064" y="2420888"/>
                <a:ext cx="5807968" cy="1404156"/>
              </a:xfrm>
              <a:prstGeom prst="cloudCallout">
                <a:avLst>
                  <a:gd name="adj1" fmla="val -48349"/>
                  <a:gd name="adj2" fmla="val -52429"/>
                </a:avLst>
              </a:prstGeom>
              <a:blipFill>
                <a:blip r:embed="rId5"/>
                <a:stretch>
                  <a:fillRect b="-16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5315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1F376-DDA7-4131-B3F0-DA30B2933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“Explicit proofs” of formula lower bounds 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2F1A65-8442-46DD-9C0F-4634580CA1B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1384" y="4569654"/>
                <a:ext cx="10802416" cy="2288346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/>
                  <a:t>This is an “</a:t>
                </a:r>
                <a:r>
                  <a:rPr lang="en-US" altLang="zh-CN" i="1" dirty="0"/>
                  <a:t>explicit proof</a:t>
                </a:r>
                <a:r>
                  <a:rPr lang="en-US" altLang="zh-CN" dirty="0"/>
                  <a:t>” that some poly(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zh-CN" dirty="0"/>
                  <a:t>)-time function (extended from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altLang="zh-CN" dirty="0"/>
                  <a:t>)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does not have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-size formulas.</a:t>
                </a:r>
              </a:p>
              <a:p>
                <a:r>
                  <a:rPr lang="en-US" altLang="zh-CN" dirty="0"/>
                  <a:t>Inspired by </a:t>
                </a:r>
                <a:r>
                  <a:rPr lang="en-US" altLang="zh-CN" dirty="0" err="1"/>
                  <a:t>Mulmuley’s</a:t>
                </a:r>
                <a:r>
                  <a:rPr lang="en-US" altLang="zh-CN" dirty="0"/>
                  <a:t> notion of explicit obstructions (for arithmetic circuits) from his GCT program.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2F1A65-8442-46DD-9C0F-4634580CA1B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1384" y="4569654"/>
                <a:ext cx="10802416" cy="2288346"/>
              </a:xfrm>
              <a:blipFill>
                <a:blip r:embed="rId3"/>
                <a:stretch>
                  <a:fillRect l="-1015" t="-45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C26F0DBF-3097-42F2-A7B5-1B219934B0D1}"/>
                  </a:ext>
                </a:extLst>
              </p:cNvPr>
              <p:cNvSpPr/>
              <p:nvPr/>
            </p:nvSpPr>
            <p:spPr>
              <a:xfrm>
                <a:off x="300018" y="1489453"/>
                <a:ext cx="11700638" cy="2288345"/>
              </a:xfrm>
              <a:prstGeom prst="round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altLang="zh-CN" sz="2800" dirty="0"/>
                  <a:t>An </a:t>
                </a:r>
                <a:r>
                  <a:rPr lang="en-US" altLang="zh-CN" sz="2800" i="1" dirty="0"/>
                  <a:t>explicit obstruction </a:t>
                </a:r>
                <a:r>
                  <a:rPr lang="en-US" altLang="zh-CN" sz="2800" dirty="0"/>
                  <a:t>against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800" dirty="0"/>
                  <a:t>-size formulas is an algorithm that </a:t>
                </a:r>
                <a:endParaRPr lang="zh-CN" altLang="en-US" sz="2800" dirty="0"/>
              </a:p>
              <a:p>
                <a:r>
                  <a:rPr lang="en-US" altLang="zh-CN" sz="2800" dirty="0"/>
                  <a:t>in deterministic </a:t>
                </a:r>
                <a:r>
                  <a:rPr lang="en-US" altLang="zh-CN" sz="2800" b="1" dirty="0"/>
                  <a:t>poly(</a:t>
                </a:r>
                <a14:m>
                  <m:oMath xmlns:m="http://schemas.openxmlformats.org/officeDocument/2006/math">
                    <m:r>
                      <a:rPr lang="en-US" altLang="zh-CN" sz="2800" b="1" i="1" dirty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altLang="zh-CN" sz="2800" b="1" dirty="0"/>
                  <a:t>)-time </a:t>
                </a:r>
                <a:r>
                  <a:rPr lang="en-US" altLang="zh-CN" sz="2800" dirty="0"/>
                  <a:t>prints a poly(</a:t>
                </a:r>
                <a14:m>
                  <m:oMath xmlns:m="http://schemas.openxmlformats.org/officeDocument/2006/math">
                    <m:r>
                      <a:rPr lang="en-US" altLang="zh-CN" sz="2800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zh-CN" sz="2800" dirty="0"/>
                  <a:t>)-size list</a:t>
                </a:r>
              </a:p>
              <a:p>
                <a:pPr algn="ctr"/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CN" sz="28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</m:d>
                    <m:r>
                      <a:rPr lang="en-US" altLang="zh-CN" sz="2800" i="1" dirty="0"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altLang="zh-CN" sz="2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sz="28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800" i="1" dirty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sz="2800" i="1" dirty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altLang="zh-CN" sz="2800" i="1" dirty="0">
                        <a:latin typeface="Cambria Math" panose="02040503050406030204" pitchFamily="18" charset="0"/>
                      </a:rPr>
                      <m:t>×{0,1}</m:t>
                    </m:r>
                  </m:oMath>
                </a14:m>
                <a:r>
                  <a:rPr lang="en-US" altLang="zh-CN" sz="2800" dirty="0"/>
                  <a:t>, </a:t>
                </a:r>
              </a:p>
              <a:p>
                <a:r>
                  <a:rPr lang="en-US" altLang="zh-CN" sz="2800" dirty="0"/>
                  <a:t>such that every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800" dirty="0"/>
                  <a:t>-size formula is </a:t>
                </a:r>
                <a:r>
                  <a:rPr lang="en-US" altLang="zh-CN" sz="2800" b="1" dirty="0"/>
                  <a:t>inconsistent</a:t>
                </a:r>
                <a:r>
                  <a:rPr lang="en-US" altLang="zh-CN" sz="2800" dirty="0"/>
                  <a:t> with the (partially defined) function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altLang="zh-CN" sz="2800" dirty="0"/>
                  <a:t>.</a:t>
                </a:r>
                <a:endParaRPr lang="zh-CN" altLang="en-US" sz="2800" dirty="0"/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C26F0DBF-3097-42F2-A7B5-1B219934B0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018" y="1489453"/>
                <a:ext cx="11700638" cy="2288345"/>
              </a:xfrm>
              <a:prstGeom prst="roundRect">
                <a:avLst/>
              </a:prstGeom>
              <a:blipFill>
                <a:blip r:embed="rId4"/>
                <a:stretch>
                  <a:fillRect l="-52" t="-1852" b="-71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Speech Bubble: Rectangle with Corners Rounded 6">
                <a:extLst>
                  <a:ext uri="{FF2B5EF4-FFF2-40B4-BE49-F238E27FC236}">
                    <a16:creationId xmlns:a16="http://schemas.microsoft.com/office/drawing/2014/main" id="{0C226D09-29A3-4AF7-936A-3C067E9E71F9}"/>
                  </a:ext>
                </a:extLst>
              </p:cNvPr>
              <p:cNvSpPr/>
              <p:nvPr/>
            </p:nvSpPr>
            <p:spPr>
              <a:xfrm>
                <a:off x="7905582" y="3284984"/>
                <a:ext cx="3986400" cy="1160141"/>
              </a:xfrm>
              <a:prstGeom prst="wedgeRoundRectCallout">
                <a:avLst>
                  <a:gd name="adj1" fmla="val -28948"/>
                  <a:gd name="adj2" fmla="val -50201"/>
                  <a:gd name="adj3" fmla="val 16667"/>
                </a:avLst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400" dirty="0"/>
                  <a:t>Equivalent to a poly(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zh-CN" sz="2400" dirty="0"/>
                  <a:t>)-time printable </a:t>
                </a:r>
                <a:r>
                  <a:rPr lang="en-US" altLang="zh-CN" sz="2400" i="1" dirty="0"/>
                  <a:t>anti-checker </a:t>
                </a:r>
                <a:r>
                  <a:rPr lang="en-US" altLang="zh-CN" sz="2400" dirty="0"/>
                  <a:t>for</a:t>
                </a:r>
                <a:r>
                  <a:rPr lang="en-US" altLang="zh-CN" sz="2400" i="1" dirty="0"/>
                  <a:t> f</a:t>
                </a:r>
              </a:p>
              <a:p>
                <a:pPr algn="ctr"/>
                <a:r>
                  <a:rPr lang="en-US" altLang="zh-CN" sz="2400" dirty="0"/>
                  <a:t> [Lipton-Young’94, OPS’19]</a:t>
                </a:r>
                <a:endParaRPr lang="zh-CN" altLang="en-US" sz="2400" dirty="0"/>
              </a:p>
            </p:txBody>
          </p:sp>
        </mc:Choice>
        <mc:Fallback xmlns="">
          <p:sp>
            <p:nvSpPr>
              <p:cNvPr id="7" name="Speech Bubble: Rectangle with Corners Rounded 6">
                <a:extLst>
                  <a:ext uri="{FF2B5EF4-FFF2-40B4-BE49-F238E27FC236}">
                    <a16:creationId xmlns:a16="http://schemas.microsoft.com/office/drawing/2014/main" id="{0C226D09-29A3-4AF7-936A-3C067E9E71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5582" y="3284984"/>
                <a:ext cx="3986400" cy="1160141"/>
              </a:xfrm>
              <a:prstGeom prst="wedgeRoundRectCallout">
                <a:avLst>
                  <a:gd name="adj1" fmla="val -28948"/>
                  <a:gd name="adj2" fmla="val -50201"/>
                  <a:gd name="adj3" fmla="val 16667"/>
                </a:avLst>
              </a:prstGeom>
              <a:blipFill>
                <a:blip r:embed="rId5"/>
                <a:stretch>
                  <a:fillRect t="-4145" b="-1295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2736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72BC38-C661-4E85-8CDF-2057DA223DA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79376" y="1196752"/>
                <a:ext cx="11233248" cy="57712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zh-CN" dirty="0"/>
                  <a:t>The PARITY function requires formulas of size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. [Krapchenko’71]</a:t>
                </a:r>
              </a:p>
              <a:p>
                <a:endParaRPr lang="en-US" altLang="zh-CN" sz="3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72BC38-C661-4E85-8CDF-2057DA223D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9376" y="1196752"/>
                <a:ext cx="11233248" cy="577124"/>
              </a:xfrm>
              <a:blipFill>
                <a:blip r:embed="rId3"/>
                <a:stretch>
                  <a:fillRect l="-1140" t="-14737" b="-1473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1">
            <a:extLst>
              <a:ext uri="{FF2B5EF4-FFF2-40B4-BE49-F238E27FC236}">
                <a16:creationId xmlns:a16="http://schemas.microsoft.com/office/drawing/2014/main" id="{8D2424E6-B257-4155-A8C0-617026C2B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008"/>
            <a:ext cx="10515600" cy="1325563"/>
          </a:xfrm>
        </p:spPr>
        <p:txBody>
          <a:bodyPr/>
          <a:lstStyle/>
          <a:p>
            <a:r>
              <a:rPr lang="en-US" altLang="zh-CN" dirty="0"/>
              <a:t>“Explicit proofs” of formula lower bounds </a:t>
            </a:r>
            <a:endParaRPr lang="zh-CN" alt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6C6FFEB-B369-4887-8BE6-BD521C5DF239}"/>
              </a:ext>
            </a:extLst>
          </p:cNvPr>
          <p:cNvSpPr/>
          <p:nvPr/>
        </p:nvSpPr>
        <p:spPr>
          <a:xfrm>
            <a:off x="481423" y="2936950"/>
            <a:ext cx="112312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/>
              <a:t>Best known formula lower bound: nearly </a:t>
            </a:r>
            <a:r>
              <a:rPr lang="en-US" altLang="zh-CN" sz="2800" b="1" dirty="0"/>
              <a:t>cubic</a:t>
            </a:r>
            <a:r>
              <a:rPr lang="en-US" altLang="zh-CN" sz="2800" dirty="0"/>
              <a:t> [Håstad’98, Tal’17]. </a:t>
            </a:r>
          </a:p>
          <a:p>
            <a:r>
              <a:rPr lang="en-US" altLang="zh-CN" sz="2800" dirty="0"/>
              <a:t>Can we make the proof explicit?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7BEEFB95-6982-4DAE-8155-6B52FDD6F07F}"/>
                  </a:ext>
                </a:extLst>
              </p:cNvPr>
              <p:cNvSpPr/>
              <p:nvPr/>
            </p:nvSpPr>
            <p:spPr>
              <a:xfrm>
                <a:off x="499634" y="1773876"/>
                <a:ext cx="10854166" cy="1111125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altLang="zh-CN" sz="3200" b="1" dirty="0"/>
                  <a:t>Theorem</a:t>
                </a:r>
                <a:r>
                  <a:rPr lang="en-US" altLang="zh-CN" sz="3200" dirty="0"/>
                  <a:t>: There is an </a:t>
                </a:r>
                <a:r>
                  <a:rPr lang="en-US" altLang="zh-CN" sz="3200" b="1" dirty="0"/>
                  <a:t>explicit proof </a:t>
                </a:r>
                <a:r>
                  <a:rPr lang="en-US" altLang="zh-CN" sz="3200" dirty="0"/>
                  <a:t>that PARITY requires formulas of size</a:t>
                </a:r>
                <a14:m>
                  <m:oMath xmlns:m="http://schemas.openxmlformats.org/officeDocument/2006/math">
                    <m:r>
                      <a:rPr lang="en-US" altLang="zh-CN" sz="3200" dirty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CN" sz="32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2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altLang="zh-CN" sz="32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altLang="zh-CN" sz="32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lang="en-US" altLang="zh-CN" sz="3200" b="1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altLang="zh-CN" sz="3200" b="1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𝑶</m:t>
                            </m:r>
                            <m:r>
                              <a:rPr lang="en-US" altLang="zh-CN" sz="3200" b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CN" sz="3200" b="1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altLang="zh-CN" sz="3200" b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altLang="zh-CN" sz="3200" b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</m:fName>
                          <m:e>
                            <m:func>
                              <m:funcPr>
                                <m:ctrlPr>
                                  <a:rPr lang="en-US" altLang="zh-CN" sz="3200" b="1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altLang="zh-CN" sz="3200" b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𝐥𝐨𝐠</m:t>
                                </m:r>
                              </m:fName>
                              <m:e>
                                <m:r>
                                  <a:rPr lang="en-US" altLang="zh-CN" sz="3200" b="1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e>
                            </m:func>
                            <m:r>
                              <a:rPr lang="en-US" altLang="zh-CN" sz="3200" b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altLang="zh-CN" sz="2800" dirty="0"/>
                  <a:t>.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7BEEFB95-6982-4DAE-8155-6B52FDD6F0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634" y="1773876"/>
                <a:ext cx="10854166" cy="1111125"/>
              </a:xfrm>
              <a:prstGeom prst="rect">
                <a:avLst/>
              </a:prstGeom>
              <a:blipFill>
                <a:blip r:embed="rId4"/>
                <a:stretch>
                  <a:fillRect l="-1459" t="-6011" b="-1694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029699D-F988-4CB8-89B5-9283B103F969}"/>
                  </a:ext>
                </a:extLst>
              </p:cNvPr>
              <p:cNvSpPr/>
              <p:nvPr/>
            </p:nvSpPr>
            <p:spPr>
              <a:xfrm>
                <a:off x="479376" y="3909140"/>
                <a:ext cx="10854166" cy="2120681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altLang="zh-CN" sz="3200" b="1" dirty="0"/>
                  <a:t>Theorem</a:t>
                </a:r>
                <a:r>
                  <a:rPr lang="en-US" altLang="zh-CN" sz="3200" dirty="0"/>
                  <a:t>: An explicit obstruction against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3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altLang="zh-CN" sz="3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altLang="zh-CN" sz="3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3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𝜺</m:t>
                        </m:r>
                      </m:sup>
                    </m:sSup>
                  </m:oMath>
                </a14:m>
                <a:r>
                  <a:rPr lang="en-US" altLang="zh-CN" sz="3200" dirty="0"/>
                  <a:t>-size formulas would imply: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3200" b="1" dirty="0">
                        <a:latin typeface="Cambria Math" panose="02040503050406030204" pitchFamily="18" charset="0"/>
                      </a:rPr>
                      <m:t>𝐄</m:t>
                    </m:r>
                    <m:r>
                      <a:rPr lang="en-US" altLang="zh-CN" sz="32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sz="3200" dirty="0">
                        <a:latin typeface="Cambria Math" panose="02040503050406030204" pitchFamily="18" charset="0"/>
                      </a:rPr>
                      <m:t>TIME</m:t>
                    </m:r>
                    <m:r>
                      <a:rPr lang="en-US" altLang="zh-CN" sz="3200" i="1" dirty="0">
                        <a:latin typeface="Cambria Math" panose="02040503050406030204" pitchFamily="18" charset="0"/>
                      </a:rPr>
                      <m:t>[</m:t>
                    </m:r>
                    <m:sSup>
                      <m:sSupPr>
                        <m:ctrlPr>
                          <a:rPr lang="en-US" altLang="zh-CN" sz="32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200" i="1" dirty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CN" sz="3200" i="1" dirty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altLang="zh-CN" sz="32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3200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p>
                    </m:sSup>
                    <m:r>
                      <a:rPr lang="en-US" altLang="zh-CN" sz="3200" i="1" dirty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altLang="zh-CN" sz="3200" dirty="0"/>
                  <a:t> has no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  <m:d>
                          <m:dPr>
                            <m:ctrlP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altLang="zh-CN" sz="3200" dirty="0"/>
                  <a:t>-size formulas.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altLang="zh-CN" sz="3200" dirty="0"/>
                  <a:t>Explicit obstructions against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32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2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altLang="zh-CN" sz="3200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p>
                  </m:oMath>
                </a14:m>
                <a:r>
                  <a:rPr lang="en-US" altLang="zh-CN" sz="3200" dirty="0"/>
                  <a:t>-size formulas, </a:t>
                </a:r>
                <a:r>
                  <a:rPr lang="en-US" altLang="zh-CN" sz="3200" b="1" dirty="0"/>
                  <a:t>for all </a:t>
                </a:r>
                <a14:m>
                  <m:oMath xmlns:m="http://schemas.openxmlformats.org/officeDocument/2006/math">
                    <m:r>
                      <a:rPr lang="en-US" altLang="zh-CN" sz="3200" b="1" i="1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altLang="zh-CN" sz="3200" dirty="0"/>
                  <a:t>.</a:t>
                </a:r>
                <a:endParaRPr lang="zh-CN" altLang="en-US" sz="32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029699D-F988-4CB8-89B5-9283B103F9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376" y="3909140"/>
                <a:ext cx="10854166" cy="2120681"/>
              </a:xfrm>
              <a:prstGeom prst="rect">
                <a:avLst/>
              </a:prstGeom>
              <a:blipFill>
                <a:blip r:embed="rId5"/>
                <a:stretch>
                  <a:fillRect l="-1460" t="-2292" b="-916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C27A9282-0CA5-42F5-8951-9BFA0978C490}"/>
              </a:ext>
            </a:extLst>
          </p:cNvPr>
          <p:cNvSpPr/>
          <p:nvPr/>
        </p:nvSpPr>
        <p:spPr>
          <a:xfrm>
            <a:off x="623392" y="6096792"/>
            <a:ext cx="47738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/>
              <a:t>In fact, they are </a:t>
            </a:r>
            <a:r>
              <a:rPr lang="en-US" altLang="zh-CN" sz="3200" b="1" dirty="0"/>
              <a:t>equivalent</a:t>
            </a:r>
            <a:r>
              <a:rPr lang="en-US" altLang="zh-CN" sz="3200" dirty="0"/>
              <a:t>!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395133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9" grpId="0" animBg="1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59F54-1FFA-4E1D-8D07-AD6F0CE3A1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20268"/>
            <a:ext cx="10515600" cy="547260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Part I (Introduction)</a:t>
            </a:r>
          </a:p>
          <a:p>
            <a:pPr lvl="1"/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Hardness Magnification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and its connection to Barriers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Our new </a:t>
            </a:r>
            <a:r>
              <a:rPr lang="en-US" altLang="zh-CN" dirty="0">
                <a:solidFill>
                  <a:schemeClr val="bg1">
                    <a:lumMod val="65000"/>
                  </a:schemeClr>
                </a:solidFill>
              </a:rPr>
              <a:t>sharp threshold results</a:t>
            </a:r>
          </a:p>
          <a:p>
            <a:pPr lvl="2"/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Hardness Magnification</a:t>
            </a:r>
          </a:p>
          <a:p>
            <a:pPr lvl="2"/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Quantified Derandomization</a:t>
            </a:r>
          </a:p>
          <a:p>
            <a:pPr lvl="2"/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Explicit Obstruction</a:t>
            </a:r>
            <a:br>
              <a:rPr lang="en-US" dirty="0"/>
            </a:br>
            <a:endParaRPr lang="en-US" dirty="0"/>
          </a:p>
          <a:p>
            <a:r>
              <a:rPr lang="en-US" dirty="0"/>
              <a:t>Part II (Techniques)</a:t>
            </a:r>
          </a:p>
          <a:p>
            <a:pPr lvl="1"/>
            <a:r>
              <a:rPr lang="en-US" dirty="0"/>
              <a:t>The key tool: </a:t>
            </a:r>
            <a:r>
              <a:rPr lang="en-US" b="1" dirty="0">
                <a:solidFill>
                  <a:srgbClr val="00B050"/>
                </a:solidFill>
              </a:rPr>
              <a:t>Derandomized Shrinkage Theorem </a:t>
            </a:r>
            <a:r>
              <a:rPr lang="en-US" dirty="0"/>
              <a:t>for De-Morgan Formulas</a:t>
            </a:r>
          </a:p>
          <a:p>
            <a:pPr lvl="1"/>
            <a:r>
              <a:rPr lang="en-US" dirty="0"/>
              <a:t>How does this tool imply our results</a:t>
            </a:r>
          </a:p>
          <a:p>
            <a:pPr lvl="1"/>
            <a:r>
              <a:rPr lang="en-US" dirty="0"/>
              <a:t>Proof ideas of the key tool</a:t>
            </a:r>
            <a:br>
              <a:rPr lang="en-US" dirty="0"/>
            </a:br>
            <a:endParaRPr lang="en-US" dirty="0"/>
          </a:p>
          <a:p>
            <a:r>
              <a:rPr lang="en-US" dirty="0"/>
              <a:t>Open Problems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6511729-7470-4C3E-98D5-6156858BD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6632"/>
            <a:ext cx="10515600" cy="903635"/>
          </a:xfrm>
        </p:spPr>
        <p:txBody>
          <a:bodyPr/>
          <a:lstStyle/>
          <a:p>
            <a:pPr algn="ctr"/>
            <a:r>
              <a:rPr lang="en-US" altLang="zh-CN" dirty="0"/>
              <a:t>Today’s Plan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398677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15">
            <a:extLst>
              <a:ext uri="{FF2B5EF4-FFF2-40B4-BE49-F238E27FC236}">
                <a16:creationId xmlns:a16="http://schemas.microsoft.com/office/drawing/2014/main" id="{0702A054-3190-48E5-A72A-005F7B6469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0154558"/>
              </p:ext>
            </p:extLst>
          </p:nvPr>
        </p:nvGraphicFramePr>
        <p:xfrm>
          <a:off x="167680" y="1556792"/>
          <a:ext cx="11856639" cy="50579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9573">
                  <a:extLst>
                    <a:ext uri="{9D8B030D-6E8A-4147-A177-3AD203B41FA5}">
                      <a16:colId xmlns:a16="http://schemas.microsoft.com/office/drawing/2014/main" val="2117795115"/>
                    </a:ext>
                  </a:extLst>
                </a:gridCol>
                <a:gridCol w="3096344">
                  <a:extLst>
                    <a:ext uri="{9D8B030D-6E8A-4147-A177-3AD203B41FA5}">
                      <a16:colId xmlns:a16="http://schemas.microsoft.com/office/drawing/2014/main" val="2315011288"/>
                    </a:ext>
                  </a:extLst>
                </a:gridCol>
                <a:gridCol w="4176464">
                  <a:extLst>
                    <a:ext uri="{9D8B030D-6E8A-4147-A177-3AD203B41FA5}">
                      <a16:colId xmlns:a16="http://schemas.microsoft.com/office/drawing/2014/main" val="2950466118"/>
                    </a:ext>
                  </a:extLst>
                </a:gridCol>
                <a:gridCol w="2304258">
                  <a:extLst>
                    <a:ext uri="{9D8B030D-6E8A-4147-A177-3AD203B41FA5}">
                      <a16:colId xmlns:a16="http://schemas.microsoft.com/office/drawing/2014/main" val="4194213011"/>
                    </a:ext>
                  </a:extLst>
                </a:gridCol>
              </a:tblGrid>
              <a:tr h="1450280">
                <a:tc>
                  <a:txBody>
                    <a:bodyPr/>
                    <a:lstStyle/>
                    <a:p>
                      <a:endParaRPr lang="zh-CN" altLang="en-US" sz="28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800" b="1" dirty="0">
                          <a:solidFill>
                            <a:srgbClr val="FFFF00"/>
                          </a:solidFill>
                        </a:rPr>
                        <a:t>Sparse MCSP, </a:t>
                      </a:r>
                      <a:r>
                        <a:rPr lang="en-US" altLang="zh-CN" sz="2800" b="1" dirty="0" err="1">
                          <a:solidFill>
                            <a:srgbClr val="FFFF00"/>
                          </a:solidFill>
                        </a:rPr>
                        <a:t>MKtP</a:t>
                      </a:r>
                      <a:r>
                        <a:rPr lang="en-US" altLang="zh-CN" sz="2800" b="1" dirty="0">
                          <a:solidFill>
                            <a:srgbClr val="FFFF00"/>
                          </a:solidFill>
                        </a:rPr>
                        <a:t> Lower Bounds</a:t>
                      </a:r>
                    </a:p>
                    <a:p>
                      <a:r>
                        <a:rPr lang="en-US" altLang="zh-CN" sz="2400" b="1" dirty="0">
                          <a:solidFill>
                            <a:schemeClr val="bg1"/>
                          </a:solidFill>
                        </a:rPr>
                        <a:t>against prob. formulas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800" b="1" dirty="0">
                          <a:solidFill>
                            <a:srgbClr val="FFFF00"/>
                          </a:solidFill>
                        </a:rPr>
                        <a:t>Quantified </a:t>
                      </a:r>
                      <a:r>
                        <a:rPr lang="en-US" altLang="zh-CN" sz="2800" b="1" dirty="0" err="1">
                          <a:solidFill>
                            <a:srgbClr val="FFFF00"/>
                          </a:solidFill>
                        </a:rPr>
                        <a:t>Derandomization</a:t>
                      </a:r>
                      <a:endParaRPr lang="en-US" altLang="zh-CN" sz="2800" b="1" dirty="0">
                        <a:solidFill>
                          <a:srgbClr val="FFFF00"/>
                        </a:solidFill>
                      </a:endParaRPr>
                    </a:p>
                    <a:p>
                      <a:r>
                        <a:rPr lang="en-US" altLang="zh-CN" sz="2400" b="1" dirty="0">
                          <a:solidFill>
                            <a:schemeClr val="bg1"/>
                          </a:solidFill>
                        </a:rPr>
                        <a:t>of (generalized) prob. formulas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800" b="1" dirty="0">
                          <a:solidFill>
                            <a:srgbClr val="FFFF00"/>
                          </a:solidFill>
                        </a:rPr>
                        <a:t>Explicit Obstructions</a:t>
                      </a:r>
                    </a:p>
                    <a:p>
                      <a:r>
                        <a:rPr lang="en-US" altLang="zh-CN" sz="2400" b="1" dirty="0">
                          <a:solidFill>
                            <a:schemeClr val="bg1"/>
                          </a:solidFill>
                        </a:rPr>
                        <a:t>against formulas</a:t>
                      </a:r>
                      <a:endParaRPr lang="zh-CN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9503718"/>
                  </a:ext>
                </a:extLst>
              </a:tr>
              <a:tr h="1803814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800" b="1" i="0" dirty="0">
                          <a:solidFill>
                            <a:srgbClr val="FFFF00"/>
                          </a:solidFill>
                        </a:rPr>
                        <a:t>Sharp Magnification theorems 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/>
                        <a:t>Adapting </a:t>
                      </a:r>
                    </a:p>
                    <a:p>
                      <a:pPr algn="ctr"/>
                      <a:r>
                        <a:rPr lang="en-US" altLang="zh-CN" sz="2800" dirty="0"/>
                        <a:t>C.-Jin-Williams’19</a:t>
                      </a:r>
                      <a:endParaRPr lang="zh-CN" altLang="en-US" sz="2800" dirty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/>
                        <a:t>Adapting </a:t>
                      </a:r>
                    </a:p>
                    <a:p>
                      <a:pPr algn="ctr"/>
                      <a:r>
                        <a:rPr lang="en-US" altLang="zh-CN" sz="2800" dirty="0" err="1"/>
                        <a:t>Goldreich-Wigderson</a:t>
                      </a:r>
                      <a:r>
                        <a:rPr lang="en-US" altLang="zh-CN" sz="2800" dirty="0"/>
                        <a:t> ’14</a:t>
                      </a:r>
                      <a:endParaRPr lang="zh-CN" altLang="en-US" sz="2800" dirty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800" u="sng" dirty="0"/>
                        <a:t>Efficient linear hashing</a:t>
                      </a:r>
                      <a:endParaRPr lang="zh-CN" altLang="en-US" sz="2400" u="sng" dirty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8942305"/>
                  </a:ext>
                </a:extLst>
              </a:tr>
              <a:tr h="1803814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800" b="1" dirty="0">
                          <a:solidFill>
                            <a:srgbClr val="FFFF00"/>
                          </a:solidFill>
                        </a:rPr>
                        <a:t>Slightly 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800" b="1" dirty="0">
                          <a:solidFill>
                            <a:srgbClr val="FFFF00"/>
                          </a:solidFill>
                        </a:rPr>
                        <a:t>sub-quadratic results</a:t>
                      </a:r>
                      <a:endParaRPr lang="zh-CN" altLang="en-US" sz="28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zh-CN" altLang="en-US" sz="2400" b="1" dirty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2400" b="1" dirty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6548689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0D80D0B9-0078-4F36-BE52-51787E703C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9615" y="3068960"/>
            <a:ext cx="2736305" cy="14477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5DF9A9F-0F3B-4AFA-9976-90576DA83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Our Techniques</a:t>
            </a:r>
            <a:endParaRPr lang="zh-CN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C25474-0B24-4B39-B04A-9E23D5D7FC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7968" y="3212976"/>
            <a:ext cx="3600400" cy="14477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C71858D-EB76-44B1-81A6-0E34FA9B07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0416" y="3212976"/>
            <a:ext cx="2088232" cy="1447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094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05735-6C4F-47BC-9FAF-529E28221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6632"/>
            <a:ext cx="10515600" cy="1325563"/>
          </a:xfrm>
        </p:spPr>
        <p:txBody>
          <a:bodyPr/>
          <a:lstStyle/>
          <a:p>
            <a:r>
              <a:rPr lang="en-US" altLang="zh-CN" dirty="0"/>
              <a:t>Better Explicit Obstructions Imply Breakthrough Lower Bounds: Proof Sketch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8D8806-1F2D-4E99-8975-41C006CFF11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95400" y="1442195"/>
                <a:ext cx="11233248" cy="112270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zh-CN" dirty="0"/>
                  <a:t>Let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</m:d>
                  </m:oMath>
                </a14:m>
                <a:r>
                  <a:rPr lang="en-US" altLang="zh-CN" dirty="0"/>
                  <a:t> be an explicit obstruction against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2+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sup>
                    </m:sSup>
                  </m:oMath>
                </a14:m>
                <a:r>
                  <a:rPr lang="en-US" altLang="zh-CN" dirty="0"/>
                  <a:t>-size formulas.</a:t>
                </a:r>
              </a:p>
              <a:p>
                <a:pPr marL="0" indent="0">
                  <a:buNone/>
                </a:pPr>
                <a:r>
                  <a:rPr lang="en-US" altLang="zh-CN" dirty="0"/>
                  <a:t>A</a:t>
                </a:r>
                <a:r>
                  <a:rPr lang="en-US" altLang="zh-CN" b="0" i="0" dirty="0"/>
                  <a:t>ssume for contradiction that</a:t>
                </a:r>
                <a14:m>
                  <m:oMath xmlns:m="http://schemas.openxmlformats.org/officeDocument/2006/math">
                    <m:r>
                      <a:rPr lang="en-US" altLang="zh-CN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1" i="0" dirty="0" smtClean="0">
                        <a:latin typeface="Cambria Math" panose="02040503050406030204" pitchFamily="18" charset="0"/>
                      </a:rPr>
                      <m:t>𝐄</m:t>
                    </m:r>
                    <m:r>
                      <a:rPr lang="en-US" altLang="zh-CN" b="0" i="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b="0" i="0" dirty="0" smtClean="0">
                        <a:latin typeface="Cambria Math" panose="02040503050406030204" pitchFamily="18" charset="0"/>
                      </a:rPr>
                      <m:t>TIME</m:t>
                    </m:r>
                    <m:r>
                      <a:rPr lang="en-US" altLang="zh-CN" b="0" i="0" dirty="0" smtClean="0">
                        <a:latin typeface="Cambria Math" panose="02040503050406030204" pitchFamily="18" charset="0"/>
                      </a:rPr>
                      <m:t>[</m:t>
                    </m:r>
                    <m:sSup>
                      <m:sSup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altLang="zh-CN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p>
                    </m:sSup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altLang="zh-CN" dirty="0"/>
                  <a:t> has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𝑜</m:t>
                        </m:r>
                        <m:d>
                          <m:dPr>
                            <m:ctrlPr>
                              <a:rPr lang="en-US" altLang="zh-CN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altLang="zh-CN" dirty="0"/>
                  <a:t> -size formulas.</a:t>
                </a:r>
              </a:p>
              <a:p>
                <a:endParaRPr lang="en-US" altLang="zh-CN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8D8806-1F2D-4E99-8975-41C006CFF11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5400" y="1442195"/>
                <a:ext cx="11233248" cy="1122709"/>
              </a:xfrm>
              <a:blipFill>
                <a:blip r:embed="rId3"/>
                <a:stretch>
                  <a:fillRect l="-1085" t="-6522" b="-103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1EB424B-AFE0-4BA8-B4F6-4299115708E7}"/>
                  </a:ext>
                </a:extLst>
              </p:cNvPr>
              <p:cNvSpPr/>
              <p:nvPr/>
            </p:nvSpPr>
            <p:spPr>
              <a:xfrm>
                <a:off x="695400" y="2652022"/>
                <a:ext cx="10081120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800" dirty="0"/>
                  <a:t>Deterministically pick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800" dirty="0"/>
                  <a:t>-linear hash function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altLang="zh-CN" sz="2800" dirty="0"/>
                  <a:t> (with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80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altLang="zh-CN" sz="2800" dirty="0"/>
                  <a:t> seed) mapping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lit/>
                          </m:rPr>
                          <a:rPr lang="en-US" altLang="zh-CN" sz="2800" i="1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m:rPr>
                        <m:lit/>
                      </m:rPr>
                      <a:rPr lang="en-US" altLang="zh-CN" sz="28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altLang="zh-CN" sz="2800" dirty="0"/>
                  <a:t> into </a:t>
                </a:r>
                <a:r>
                  <a:rPr lang="en-US" altLang="zh-CN" sz="2800" b="1" dirty="0"/>
                  <a:t>distinct</a:t>
                </a:r>
                <a:r>
                  <a:rPr lang="en-US" altLang="zh-CN" sz="2800" dirty="0"/>
                  <a:t>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80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altLang="zh-CN" sz="2800" dirty="0"/>
                  <a:t>-bit hash values</a:t>
                </a: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1EB424B-AFE0-4BA8-B4F6-4299115708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400" y="2652022"/>
                <a:ext cx="10081120" cy="954107"/>
              </a:xfrm>
              <a:prstGeom prst="rect">
                <a:avLst/>
              </a:prstGeom>
              <a:blipFill>
                <a:blip r:embed="rId4"/>
                <a:stretch>
                  <a:fillRect l="-1209" t="-5732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FD6D4F85-D243-4770-82DE-8004845A059B}"/>
              </a:ext>
            </a:extLst>
          </p:cNvPr>
          <p:cNvSpPr/>
          <p:nvPr/>
        </p:nvSpPr>
        <p:spPr>
          <a:xfrm>
            <a:off x="6926296" y="5236104"/>
            <a:ext cx="1889621" cy="461665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/>
            <a:endParaRPr lang="zh-CN" altLang="en-US" sz="2400" i="1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407BE0B-CA86-4C12-A731-110AF3AE57E2}"/>
              </a:ext>
            </a:extLst>
          </p:cNvPr>
          <p:cNvGrpSpPr/>
          <p:nvPr/>
        </p:nvGrpSpPr>
        <p:grpSpPr>
          <a:xfrm>
            <a:off x="8220241" y="3101569"/>
            <a:ext cx="3276359" cy="2516169"/>
            <a:chOff x="8192936" y="3429000"/>
            <a:chExt cx="3276359" cy="251616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: Rounded Corners 5">
                  <a:extLst>
                    <a:ext uri="{FF2B5EF4-FFF2-40B4-BE49-F238E27FC236}">
                      <a16:creationId xmlns:a16="http://schemas.microsoft.com/office/drawing/2014/main" id="{A247D2C6-6501-4B1A-B82B-1F2902EF958F}"/>
                    </a:ext>
                  </a:extLst>
                </p:cNvPr>
                <p:cNvSpPr/>
                <p:nvPr/>
              </p:nvSpPr>
              <p:spPr>
                <a:xfrm rot="16200000">
                  <a:off x="8747964" y="3507576"/>
                  <a:ext cx="978172" cy="2088228"/>
                </a:xfrm>
                <a:prstGeom prst="roundRect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vert="eaVert" rtlCol="0" anchor="ctr"/>
                <a:lstStyle/>
                <a:p>
                  <a:pPr algn="ctr"/>
                  <a:r>
                    <a:rPr lang="en-US" altLang="zh-CN" sz="2800" b="1" dirty="0"/>
                    <a:t>poly(n)-time </a:t>
                  </a:r>
                </a:p>
                <a:p>
                  <a:pPr algn="ctr"/>
                  <a:r>
                    <a:rPr lang="en-US" altLang="zh-CN" sz="2800" dirty="0" err="1"/>
                    <a:t>algo</a:t>
                  </a:r>
                  <a:r>
                    <a:rPr lang="en-US" altLang="zh-CN" sz="2800" dirty="0"/>
                    <a:t> </a:t>
                  </a:r>
                  <a14:m>
                    <m:oMath xmlns:m="http://schemas.openxmlformats.org/officeDocument/2006/math">
                      <m:r>
                        <a:rPr lang="en-US" altLang="zh-CN" sz="2800" i="1">
                          <a:latin typeface="Cambria Math" panose="02040503050406030204" pitchFamily="18" charset="0"/>
                        </a:rPr>
                        <m:t>𝐴</m:t>
                      </m:r>
                    </m:oMath>
                  </a14:m>
                  <a:endParaRPr lang="zh-CN" altLang="en-US" sz="2800" i="1" dirty="0"/>
                </a:p>
              </p:txBody>
            </p:sp>
          </mc:Choice>
          <mc:Fallback xmlns="">
            <p:sp>
              <p:nvSpPr>
                <p:cNvPr id="6" name="Rectangle: Rounded Corners 5">
                  <a:extLst>
                    <a:ext uri="{FF2B5EF4-FFF2-40B4-BE49-F238E27FC236}">
                      <a16:creationId xmlns:a16="http://schemas.microsoft.com/office/drawing/2014/main" id="{A247D2C6-6501-4B1A-B82B-1F2902EF958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8747964" y="3507576"/>
                  <a:ext cx="978172" cy="2088228"/>
                </a:xfrm>
                <a:prstGeom prst="roundRect">
                  <a:avLst/>
                </a:prstGeom>
                <a:blipFill>
                  <a:blip r:embed="rId5"/>
                  <a:stretch>
                    <a:fillRect l="-3779" t="-4348" r="-8430" b="-1552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75BBBBBC-F9B4-4AD1-82E5-42EDFFCF9D8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24984" y="5022079"/>
              <a:ext cx="0" cy="923090"/>
            </a:xfrm>
            <a:prstGeom prst="straightConnector1">
              <a:avLst/>
            </a:prstGeom>
            <a:ln w="6032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02F38A7F-A6AC-4F44-9BF9-B1AEFF2C702F}"/>
                    </a:ext>
                  </a:extLst>
                </p:cNvPr>
                <p:cNvSpPr txBox="1"/>
                <p:nvPr/>
              </p:nvSpPr>
              <p:spPr>
                <a:xfrm>
                  <a:off x="9313246" y="5051451"/>
                  <a:ext cx="201622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800" dirty="0"/>
                    <a:t>Input: </a:t>
                  </a:r>
                  <a14:m>
                    <m:oMath xmlns:m="http://schemas.openxmlformats.org/officeDocument/2006/math"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a14:m>
                  <a:endParaRPr lang="zh-CN" altLang="en-US" sz="2800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02F38A7F-A6AC-4F44-9BF9-B1AEFF2C702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13246" y="5051451"/>
                  <a:ext cx="2016220" cy="523220"/>
                </a:xfrm>
                <a:prstGeom prst="rect">
                  <a:avLst/>
                </a:prstGeom>
                <a:blipFill>
                  <a:blip r:embed="rId6"/>
                  <a:stretch>
                    <a:fillRect l="-6042" t="-11628" b="-3255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55AC5205-6D96-4AF2-8FD7-77EB569C9F1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44960" y="3429000"/>
              <a:ext cx="0" cy="633604"/>
            </a:xfrm>
            <a:prstGeom prst="straightConnector1">
              <a:avLst/>
            </a:prstGeom>
            <a:ln w="6032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DB10E45E-D465-4D75-8D89-122DB306142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41008" y="5022078"/>
              <a:ext cx="0" cy="923090"/>
            </a:xfrm>
            <a:prstGeom prst="straightConnector1">
              <a:avLst/>
            </a:prstGeom>
            <a:ln w="6032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45AD17C3-6BFA-4A21-97B3-07D505DED5D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57032" y="5022077"/>
              <a:ext cx="0" cy="923090"/>
            </a:xfrm>
            <a:prstGeom prst="straightConnector1">
              <a:avLst/>
            </a:prstGeom>
            <a:ln w="6032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EAA9CF80-E348-4A3B-8CA3-CEB9D32B19B1}"/>
                    </a:ext>
                  </a:extLst>
                </p:cNvPr>
                <p:cNvSpPr txBox="1"/>
                <p:nvPr/>
              </p:nvSpPr>
              <p:spPr>
                <a:xfrm>
                  <a:off x="9093032" y="3494821"/>
                  <a:ext cx="2376263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800" dirty="0"/>
                    <a:t>Output: </a:t>
                  </a:r>
                  <a14:m>
                    <m:oMath xmlns:m="http://schemas.openxmlformats.org/officeDocument/2006/math">
                      <m:r>
                        <a:rPr lang="en-US" altLang="zh-CN" sz="28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a14:m>
                  <a:endParaRPr lang="zh-CN" altLang="en-US" sz="2800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EAA9CF80-E348-4A3B-8CA3-CEB9D32B19B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93032" y="3494821"/>
                  <a:ext cx="2376263" cy="523220"/>
                </a:xfrm>
                <a:prstGeom prst="rect">
                  <a:avLst/>
                </a:prstGeom>
                <a:blipFill>
                  <a:blip r:embed="rId7"/>
                  <a:stretch>
                    <a:fillRect l="-5128" t="-11765" b="-3411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F250424-2632-4A16-BB53-5A5BCA1D278E}"/>
                  </a:ext>
                </a:extLst>
              </p:cNvPr>
              <p:cNvSpPr/>
              <p:nvPr/>
            </p:nvSpPr>
            <p:spPr>
              <a:xfrm>
                <a:off x="695400" y="3756431"/>
                <a:ext cx="6272423" cy="5522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800" dirty="0"/>
                  <a:t>By assumption,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altLang="zh-CN" sz="2800" dirty="0"/>
                  <a:t> has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𝑜</m:t>
                        </m:r>
                        <m:d>
                          <m:dPr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altLang="zh-CN" sz="2800" dirty="0"/>
                  <a:t>-size formulas!</a:t>
                </a: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F250424-2632-4A16-BB53-5A5BCA1D27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400" y="3756431"/>
                <a:ext cx="6272423" cy="552267"/>
              </a:xfrm>
              <a:prstGeom prst="rect">
                <a:avLst/>
              </a:prstGeom>
              <a:blipFill>
                <a:blip r:embed="rId8"/>
                <a:stretch>
                  <a:fillRect l="-1944" t="-4396" r="-972" b="-3076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A42B5B17-D603-47E6-99E0-173D9D24EFE0}"/>
              </a:ext>
            </a:extLst>
          </p:cNvPr>
          <p:cNvGrpSpPr/>
          <p:nvPr/>
        </p:nvGrpSpPr>
        <p:grpSpPr>
          <a:xfrm>
            <a:off x="7051911" y="4732835"/>
            <a:ext cx="3632803" cy="2074711"/>
            <a:chOff x="7008708" y="4732041"/>
            <a:chExt cx="3632803" cy="2074711"/>
          </a:xfrm>
        </p:grpSpPr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4EF56064-1700-4A67-9B45-2110CED5D28D}"/>
                </a:ext>
              </a:extLst>
            </p:cNvPr>
            <p:cNvSpPr/>
            <p:nvPr/>
          </p:nvSpPr>
          <p:spPr>
            <a:xfrm>
              <a:off x="7421328" y="4747076"/>
              <a:ext cx="1725450" cy="1633127"/>
            </a:xfrm>
            <a:prstGeom prst="triangl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3FEC5A2D-7C14-4139-93AC-1F0CCA0F7807}"/>
                </a:ext>
              </a:extLst>
            </p:cNvPr>
            <p:cNvSpPr/>
            <p:nvPr/>
          </p:nvSpPr>
          <p:spPr>
            <a:xfrm>
              <a:off x="8242595" y="4750739"/>
              <a:ext cx="1755492" cy="1595732"/>
            </a:xfrm>
            <a:prstGeom prst="triangl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99402384-E09C-4EC9-99B4-2575AE7155E8}"/>
                </a:ext>
              </a:extLst>
            </p:cNvPr>
            <p:cNvSpPr/>
            <p:nvPr/>
          </p:nvSpPr>
          <p:spPr>
            <a:xfrm>
              <a:off x="7968213" y="4732041"/>
              <a:ext cx="1368152" cy="1681895"/>
            </a:xfrm>
            <a:prstGeom prst="triangl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CFDCAAC1-09DF-40BE-8F30-AC11C2C8909B}"/>
                    </a:ext>
                  </a:extLst>
                </p:cNvPr>
                <p:cNvSpPr txBox="1"/>
                <p:nvPr/>
              </p:nvSpPr>
              <p:spPr>
                <a:xfrm>
                  <a:off x="7258743" y="5273394"/>
                  <a:ext cx="3382768" cy="9541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altLang="zh-CN" sz="2800" dirty="0"/>
                    <a:t>-size formulas computing PARITY</a:t>
                  </a:r>
                  <a:endParaRPr lang="zh-CN" altLang="en-US" sz="2800" dirty="0"/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CFDCAAC1-09DF-40BE-8F30-AC11C2C8909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58743" y="5273394"/>
                  <a:ext cx="3382768" cy="954107"/>
                </a:xfrm>
                <a:prstGeom prst="rect">
                  <a:avLst/>
                </a:prstGeom>
                <a:blipFill>
                  <a:blip r:embed="rId9"/>
                  <a:stretch>
                    <a:fillRect l="-3784" t="-5732" b="-1719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9FD96547-E4EC-4EF4-A78E-4AC5EF0CDFD0}"/>
                    </a:ext>
                  </a:extLst>
                </p:cNvPr>
                <p:cNvSpPr txBox="1"/>
                <p:nvPr/>
              </p:nvSpPr>
              <p:spPr>
                <a:xfrm>
                  <a:off x="7008708" y="6283532"/>
                  <a:ext cx="338276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zh-CN" altLang="en-US" sz="2800" dirty="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9FD96547-E4EC-4EF4-A78E-4AC5EF0CDF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08708" y="6283532"/>
                  <a:ext cx="3382768" cy="52322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95176269-7C74-4B59-BACD-D28AFAF50015}"/>
                  </a:ext>
                </a:extLst>
              </p:cNvPr>
              <p:cNvSpPr/>
              <p:nvPr/>
            </p:nvSpPr>
            <p:spPr>
              <a:xfrm>
                <a:off x="715079" y="4691612"/>
                <a:ext cx="5341930" cy="18449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800" dirty="0"/>
                  <a:t>This is 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zh-CN" sz="2800" i="1" dirty="0">
                            <a:latin typeface="Cambria Math" panose="02040503050406030204" pitchFamily="18" charset="0"/>
                          </a:rPr>
                          <m:t>2+</m:t>
                        </m:r>
                        <m:r>
                          <a:rPr lang="en-US" altLang="zh-CN" sz="2800" i="1" dirty="0">
                            <a:latin typeface="Cambria Math" panose="02040503050406030204" pitchFamily="18" charset="0"/>
                          </a:rPr>
                          <m:t>𝑜</m:t>
                        </m:r>
                        <m:d>
                          <m:dPr>
                            <m:ctrlPr>
                              <a:rPr lang="en-US" altLang="zh-CN" sz="28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8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altLang="zh-CN" sz="2800" dirty="0"/>
                  <a:t>-size formula which agrees with the obstruction. </a:t>
                </a:r>
              </a:p>
              <a:p>
                <a:endParaRPr lang="en-US" altLang="zh-CN" sz="2800" dirty="0"/>
              </a:p>
              <a:p>
                <a:r>
                  <a:rPr lang="en-US" altLang="zh-CN" sz="2800" dirty="0"/>
                  <a:t>A contradiction!</a:t>
                </a:r>
                <a:endParaRPr lang="zh-CN" altLang="en-US" sz="2800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95176269-7C74-4B59-BACD-D28AFAF500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079" y="4691612"/>
                <a:ext cx="5341930" cy="1844929"/>
              </a:xfrm>
              <a:prstGeom prst="rect">
                <a:avLst/>
              </a:prstGeom>
              <a:blipFill>
                <a:blip r:embed="rId11"/>
                <a:stretch>
                  <a:fillRect l="-2281" t="-1656" r="-1026" b="-86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2077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59F54-1FFA-4E1D-8D07-AD6F0CE3A1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20268"/>
            <a:ext cx="10515600" cy="5472608"/>
          </a:xfrm>
        </p:spPr>
        <p:txBody>
          <a:bodyPr>
            <a:normAutofit/>
          </a:bodyPr>
          <a:lstStyle/>
          <a:p>
            <a:r>
              <a:rPr lang="en-US" dirty="0"/>
              <a:t>Part I (Introduction)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Hardness Magnification </a:t>
            </a:r>
            <a:r>
              <a:rPr lang="en-US" dirty="0"/>
              <a:t>and its connections to Barriers</a:t>
            </a:r>
          </a:p>
          <a:p>
            <a:pPr lvl="1"/>
            <a:r>
              <a:rPr lang="en-US" dirty="0"/>
              <a:t>Our new </a:t>
            </a:r>
            <a:r>
              <a:rPr lang="en-US" altLang="zh-CN" dirty="0"/>
              <a:t>sharp threshold results</a:t>
            </a:r>
          </a:p>
          <a:p>
            <a:pPr lvl="2"/>
            <a:r>
              <a:rPr lang="en-US" b="1" dirty="0">
                <a:solidFill>
                  <a:schemeClr val="accent1"/>
                </a:solidFill>
              </a:rPr>
              <a:t>Hardness Magnification</a:t>
            </a:r>
          </a:p>
          <a:p>
            <a:pPr lvl="2"/>
            <a:r>
              <a:rPr lang="en-US" b="1" dirty="0">
                <a:solidFill>
                  <a:srgbClr val="FF0000"/>
                </a:solidFill>
              </a:rPr>
              <a:t>Quantified Derandomization</a:t>
            </a:r>
          </a:p>
          <a:p>
            <a:pPr lvl="2"/>
            <a:r>
              <a:rPr lang="en-US" b="1" dirty="0">
                <a:solidFill>
                  <a:srgbClr val="7030A0"/>
                </a:solidFill>
              </a:rPr>
              <a:t>Explicit Obstruction</a:t>
            </a:r>
            <a:br>
              <a:rPr lang="en-US" dirty="0"/>
            </a:br>
            <a:endParaRPr lang="en-US" dirty="0"/>
          </a:p>
          <a:p>
            <a:r>
              <a:rPr lang="en-US" dirty="0"/>
              <a:t>Part II (Techniques)</a:t>
            </a:r>
          </a:p>
          <a:p>
            <a:pPr lvl="1"/>
            <a:r>
              <a:rPr lang="en-US" dirty="0"/>
              <a:t>The key tool: </a:t>
            </a:r>
            <a:r>
              <a:rPr lang="en-US" b="1" dirty="0">
                <a:solidFill>
                  <a:srgbClr val="00B050"/>
                </a:solidFill>
              </a:rPr>
              <a:t>Derandomized Shrinkage Theorem </a:t>
            </a:r>
            <a:r>
              <a:rPr lang="en-US" dirty="0"/>
              <a:t>for De-Morgan Formulas</a:t>
            </a:r>
          </a:p>
          <a:p>
            <a:pPr lvl="1"/>
            <a:r>
              <a:rPr lang="en-US" dirty="0"/>
              <a:t>How does this tool imply our results</a:t>
            </a:r>
          </a:p>
          <a:p>
            <a:pPr lvl="1"/>
            <a:r>
              <a:rPr lang="en-US" dirty="0"/>
              <a:t>Proof ideas of the key tool</a:t>
            </a:r>
            <a:br>
              <a:rPr lang="en-US" dirty="0"/>
            </a:br>
            <a:endParaRPr lang="en-US" dirty="0"/>
          </a:p>
          <a:p>
            <a:r>
              <a:rPr lang="en-US" dirty="0"/>
              <a:t>Open Problems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6511729-7470-4C3E-98D5-6156858BD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6632"/>
            <a:ext cx="10515600" cy="903635"/>
          </a:xfrm>
        </p:spPr>
        <p:txBody>
          <a:bodyPr/>
          <a:lstStyle/>
          <a:p>
            <a:pPr algn="ctr"/>
            <a:r>
              <a:rPr lang="en-US" altLang="zh-CN" dirty="0"/>
              <a:t>Today’s Plan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504321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F9A9F-0F3B-4AFA-9976-90576DA83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Our Techniques</a:t>
            </a:r>
            <a:endParaRPr lang="zh-CN" altLang="en-US" dirty="0"/>
          </a:p>
        </p:txBody>
      </p:sp>
      <p:graphicFrame>
        <p:nvGraphicFramePr>
          <p:cNvPr id="4" name="Table 15">
            <a:extLst>
              <a:ext uri="{FF2B5EF4-FFF2-40B4-BE49-F238E27FC236}">
                <a16:creationId xmlns:a16="http://schemas.microsoft.com/office/drawing/2014/main" id="{0702A054-3190-48E5-A72A-005F7B6469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0154714"/>
              </p:ext>
            </p:extLst>
          </p:nvPr>
        </p:nvGraphicFramePr>
        <p:xfrm>
          <a:off x="167680" y="1556792"/>
          <a:ext cx="11856639" cy="50579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9573">
                  <a:extLst>
                    <a:ext uri="{9D8B030D-6E8A-4147-A177-3AD203B41FA5}">
                      <a16:colId xmlns:a16="http://schemas.microsoft.com/office/drawing/2014/main" val="2117795115"/>
                    </a:ext>
                  </a:extLst>
                </a:gridCol>
                <a:gridCol w="3096344">
                  <a:extLst>
                    <a:ext uri="{9D8B030D-6E8A-4147-A177-3AD203B41FA5}">
                      <a16:colId xmlns:a16="http://schemas.microsoft.com/office/drawing/2014/main" val="2315011288"/>
                    </a:ext>
                  </a:extLst>
                </a:gridCol>
                <a:gridCol w="4176464">
                  <a:extLst>
                    <a:ext uri="{9D8B030D-6E8A-4147-A177-3AD203B41FA5}">
                      <a16:colId xmlns:a16="http://schemas.microsoft.com/office/drawing/2014/main" val="2950466118"/>
                    </a:ext>
                  </a:extLst>
                </a:gridCol>
                <a:gridCol w="2304258">
                  <a:extLst>
                    <a:ext uri="{9D8B030D-6E8A-4147-A177-3AD203B41FA5}">
                      <a16:colId xmlns:a16="http://schemas.microsoft.com/office/drawing/2014/main" val="4194213011"/>
                    </a:ext>
                  </a:extLst>
                </a:gridCol>
              </a:tblGrid>
              <a:tr h="1450280">
                <a:tc>
                  <a:txBody>
                    <a:bodyPr/>
                    <a:lstStyle/>
                    <a:p>
                      <a:endParaRPr lang="zh-CN" altLang="en-US" sz="28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800" b="1" dirty="0">
                          <a:solidFill>
                            <a:srgbClr val="FFFF00"/>
                          </a:solidFill>
                        </a:rPr>
                        <a:t>Sparse MCSP, </a:t>
                      </a:r>
                      <a:r>
                        <a:rPr lang="en-US" altLang="zh-CN" sz="2800" b="1" dirty="0" err="1">
                          <a:solidFill>
                            <a:srgbClr val="FFFF00"/>
                          </a:solidFill>
                        </a:rPr>
                        <a:t>MKtP</a:t>
                      </a:r>
                      <a:r>
                        <a:rPr lang="en-US" altLang="zh-CN" sz="2800" b="1" dirty="0">
                          <a:solidFill>
                            <a:srgbClr val="FFFF00"/>
                          </a:solidFill>
                        </a:rPr>
                        <a:t> Lower Bounds</a:t>
                      </a:r>
                    </a:p>
                    <a:p>
                      <a:r>
                        <a:rPr lang="en-US" altLang="zh-CN" sz="2400" b="1" dirty="0">
                          <a:solidFill>
                            <a:schemeClr val="bg1"/>
                          </a:solidFill>
                        </a:rPr>
                        <a:t>against prob. formulas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800" b="1" dirty="0">
                          <a:solidFill>
                            <a:srgbClr val="FFFF00"/>
                          </a:solidFill>
                        </a:rPr>
                        <a:t>Quantified </a:t>
                      </a:r>
                      <a:r>
                        <a:rPr lang="en-US" altLang="zh-CN" sz="2800" b="1" dirty="0" err="1">
                          <a:solidFill>
                            <a:srgbClr val="FFFF00"/>
                          </a:solidFill>
                        </a:rPr>
                        <a:t>Derandomization</a:t>
                      </a:r>
                      <a:endParaRPr lang="en-US" altLang="zh-CN" sz="2800" b="1" dirty="0">
                        <a:solidFill>
                          <a:srgbClr val="FFFF00"/>
                        </a:solidFill>
                      </a:endParaRPr>
                    </a:p>
                    <a:p>
                      <a:r>
                        <a:rPr lang="en-US" altLang="zh-CN" sz="2400" b="1" dirty="0">
                          <a:solidFill>
                            <a:schemeClr val="bg1"/>
                          </a:solidFill>
                        </a:rPr>
                        <a:t>of (generalized) prob. formulas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800" b="1" dirty="0">
                          <a:solidFill>
                            <a:srgbClr val="FFFF00"/>
                          </a:solidFill>
                        </a:rPr>
                        <a:t>Explicit Obstructions</a:t>
                      </a:r>
                    </a:p>
                    <a:p>
                      <a:r>
                        <a:rPr lang="en-US" altLang="zh-CN" sz="2400" b="1" dirty="0">
                          <a:solidFill>
                            <a:schemeClr val="bg1"/>
                          </a:solidFill>
                        </a:rPr>
                        <a:t>against formulas</a:t>
                      </a:r>
                      <a:endParaRPr lang="zh-CN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9503718"/>
                  </a:ext>
                </a:extLst>
              </a:tr>
              <a:tr h="1803814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800" b="1" i="0" dirty="0">
                          <a:solidFill>
                            <a:srgbClr val="FFFF00"/>
                          </a:solidFill>
                        </a:rPr>
                        <a:t>Sharp Magnification theorems 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/>
                        <a:t>Adapting </a:t>
                      </a:r>
                    </a:p>
                    <a:p>
                      <a:pPr algn="ctr"/>
                      <a:r>
                        <a:rPr lang="en-US" altLang="zh-CN" sz="2800" dirty="0"/>
                        <a:t>C.-Jin-Williams’19</a:t>
                      </a:r>
                      <a:endParaRPr lang="zh-CN" altLang="en-US" sz="2800" dirty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/>
                        <a:t>Adapting </a:t>
                      </a:r>
                    </a:p>
                    <a:p>
                      <a:pPr algn="ctr"/>
                      <a:r>
                        <a:rPr lang="en-US" altLang="zh-CN" sz="2800" dirty="0"/>
                        <a:t>Goldreich-Wigderson’14</a:t>
                      </a:r>
                      <a:endParaRPr lang="zh-CN" altLang="en-US" sz="2800" dirty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800" dirty="0"/>
                        <a:t>Efficient linear hashing</a:t>
                      </a:r>
                      <a:endParaRPr lang="zh-CN" altLang="en-US" sz="2400" dirty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8942305"/>
                  </a:ext>
                </a:extLst>
              </a:tr>
              <a:tr h="1803814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800" b="1" dirty="0">
                          <a:solidFill>
                            <a:srgbClr val="FFFF00"/>
                          </a:solidFill>
                        </a:rPr>
                        <a:t>Slightly 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800" b="1" dirty="0">
                          <a:solidFill>
                            <a:srgbClr val="FFFF00"/>
                          </a:solidFill>
                        </a:rPr>
                        <a:t>sub-quadratic results</a:t>
                      </a:r>
                      <a:endParaRPr lang="zh-CN" altLang="en-US" sz="28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CN" sz="4000" b="1" dirty="0">
                          <a:solidFill>
                            <a:srgbClr val="C00000"/>
                          </a:solidFill>
                        </a:rPr>
                        <a:t>Derandomized </a:t>
                      </a:r>
                      <a:r>
                        <a:rPr lang="en-US" altLang="zh-CN" sz="4000" b="1" dirty="0" err="1">
                          <a:solidFill>
                            <a:srgbClr val="C00000"/>
                          </a:solidFill>
                        </a:rPr>
                        <a:t>Håstad’s</a:t>
                      </a:r>
                      <a:r>
                        <a:rPr lang="en-US" altLang="zh-CN" sz="4000" b="1" dirty="0">
                          <a:solidFill>
                            <a:srgbClr val="C00000"/>
                          </a:solidFill>
                        </a:rPr>
                        <a:t> Shrinkage Theorem</a:t>
                      </a:r>
                      <a:endParaRPr lang="zh-CN" altLang="en-US" sz="40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2400" b="1" dirty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65486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03248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FE02C-802A-4B06-A674-36B9DF881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Restrictions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B62ABE-D566-4DC4-BFCA-7D4A3354E07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84784"/>
                <a:ext cx="10515600" cy="1510797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/>
                  <a:t>A </a:t>
                </a:r>
                <a:r>
                  <a:rPr lang="en-US" altLang="zh-CN" i="1" dirty="0"/>
                  <a:t>restriction</a:t>
                </a:r>
                <a:r>
                  <a:rPr lang="en-US" altLang="zh-CN" dirty="0"/>
                  <a:t> is a function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:[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]→{0,1,⋆}</m:t>
                    </m:r>
                  </m:oMath>
                </a14:m>
                <a:r>
                  <a:rPr lang="en-US" altLang="zh-CN" dirty="0"/>
                  <a:t>.</a:t>
                </a:r>
              </a:p>
              <a:p>
                <a:r>
                  <a:rPr lang="en-US" altLang="zh-CN" dirty="0"/>
                  <a:t>Given a function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→{0,1}</m:t>
                    </m:r>
                  </m:oMath>
                </a14:m>
                <a:r>
                  <a:rPr lang="en-US" altLang="zh-CN" dirty="0"/>
                  <a:t>, define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zh-CN" altLang="en-US">
                                <a:latin typeface="Cambria Math" panose="02040503050406030204" pitchFamily="18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sub>
                    </m:sSub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as the </a:t>
                </a:r>
                <a:r>
                  <a:rPr lang="en-US" altLang="zh-CN" i="1" dirty="0"/>
                  <a:t>restricted function</a:t>
                </a:r>
                <a:r>
                  <a:rPr lang="en-US" altLang="zh-CN" dirty="0"/>
                  <a:t> after fixing the non-star coordinates.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B62ABE-D566-4DC4-BFCA-7D4A3354E07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84784"/>
                <a:ext cx="10515600" cy="1510797"/>
              </a:xfrm>
              <a:blipFill>
                <a:blip r:embed="rId3"/>
                <a:stretch>
                  <a:fillRect l="-1043" t="-6883" b="-48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ED6645BC-6E59-4565-B4B7-3E6983D36B0A}"/>
              </a:ext>
            </a:extLst>
          </p:cNvPr>
          <p:cNvSpPr/>
          <p:nvPr/>
        </p:nvSpPr>
        <p:spPr>
          <a:xfrm>
            <a:off x="2754156" y="3515619"/>
            <a:ext cx="1080120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/>
              <a:t>OR</a:t>
            </a:r>
            <a:endParaRPr lang="zh-CN" altLang="en-US" sz="32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5049BD6-591B-4D1F-84AB-32EAA28EDE1A}"/>
              </a:ext>
            </a:extLst>
          </p:cNvPr>
          <p:cNvCxnSpPr>
            <a:cxnSpLocks/>
            <a:stCxn id="4" idx="3"/>
          </p:cNvCxnSpPr>
          <p:nvPr/>
        </p:nvCxnSpPr>
        <p:spPr>
          <a:xfrm flipH="1">
            <a:off x="2532399" y="4007320"/>
            <a:ext cx="379937" cy="444403"/>
          </a:xfrm>
          <a:prstGeom prst="line">
            <a:avLst/>
          </a:prstGeom>
          <a:ln w="63500" cap="rnd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29A4133-CFE2-4287-AD98-A41A2502D7A8}"/>
              </a:ext>
            </a:extLst>
          </p:cNvPr>
          <p:cNvCxnSpPr>
            <a:cxnSpLocks/>
          </p:cNvCxnSpPr>
          <p:nvPr/>
        </p:nvCxnSpPr>
        <p:spPr>
          <a:xfrm>
            <a:off x="3718858" y="4007320"/>
            <a:ext cx="337175" cy="444403"/>
          </a:xfrm>
          <a:prstGeom prst="line">
            <a:avLst/>
          </a:prstGeom>
          <a:ln w="63500" cap="rnd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23CD834B-96F4-4199-BF1B-3C0B2C926DA9}"/>
              </a:ext>
            </a:extLst>
          </p:cNvPr>
          <p:cNvSpPr/>
          <p:nvPr/>
        </p:nvSpPr>
        <p:spPr>
          <a:xfrm>
            <a:off x="1740311" y="4438031"/>
            <a:ext cx="1332148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/>
              <a:t>AND</a:t>
            </a:r>
            <a:endParaRPr lang="zh-CN" altLang="en-US" sz="3200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F56AFE0-46F9-4FB5-B1A1-490D4FEB0787}"/>
              </a:ext>
            </a:extLst>
          </p:cNvPr>
          <p:cNvSpPr/>
          <p:nvPr/>
        </p:nvSpPr>
        <p:spPr>
          <a:xfrm>
            <a:off x="3389959" y="4438031"/>
            <a:ext cx="1332148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/>
              <a:t>AND</a:t>
            </a:r>
            <a:endParaRPr lang="zh-CN" altLang="en-US" sz="3200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27FC073-6EF4-451A-82D8-8808C195DEB0}"/>
              </a:ext>
            </a:extLst>
          </p:cNvPr>
          <p:cNvCxnSpPr>
            <a:cxnSpLocks/>
          </p:cNvCxnSpPr>
          <p:nvPr/>
        </p:nvCxnSpPr>
        <p:spPr>
          <a:xfrm flipH="1">
            <a:off x="1550342" y="4916040"/>
            <a:ext cx="379937" cy="444403"/>
          </a:xfrm>
          <a:prstGeom prst="line">
            <a:avLst/>
          </a:prstGeom>
          <a:ln w="63500" cap="rnd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6514EBD-3B29-4E24-8DF1-2C4131CBAE67}"/>
              </a:ext>
            </a:extLst>
          </p:cNvPr>
          <p:cNvCxnSpPr>
            <a:cxnSpLocks/>
          </p:cNvCxnSpPr>
          <p:nvPr/>
        </p:nvCxnSpPr>
        <p:spPr>
          <a:xfrm>
            <a:off x="2722367" y="4994365"/>
            <a:ext cx="281818" cy="395375"/>
          </a:xfrm>
          <a:prstGeom prst="line">
            <a:avLst/>
          </a:prstGeom>
          <a:ln w="63500" cap="rnd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C8C3FEC-9279-4251-B72B-933C0E6BEC7E}"/>
              </a:ext>
            </a:extLst>
          </p:cNvPr>
          <p:cNvCxnSpPr>
            <a:cxnSpLocks/>
          </p:cNvCxnSpPr>
          <p:nvPr/>
        </p:nvCxnSpPr>
        <p:spPr>
          <a:xfrm>
            <a:off x="4440289" y="4994365"/>
            <a:ext cx="396366" cy="366078"/>
          </a:xfrm>
          <a:prstGeom prst="line">
            <a:avLst/>
          </a:prstGeom>
          <a:ln w="63500" cap="rnd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8C10D8D-A27F-4F8A-AA33-1FDEE2E0A0F1}"/>
              </a:ext>
            </a:extLst>
          </p:cNvPr>
          <p:cNvCxnSpPr>
            <a:cxnSpLocks/>
          </p:cNvCxnSpPr>
          <p:nvPr/>
        </p:nvCxnSpPr>
        <p:spPr>
          <a:xfrm>
            <a:off x="3777703" y="5014095"/>
            <a:ext cx="0" cy="382481"/>
          </a:xfrm>
          <a:prstGeom prst="line">
            <a:avLst/>
          </a:prstGeom>
          <a:ln w="63500" cap="rnd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7C39DDC-3053-4BE6-B2AA-404D658E9852}"/>
                  </a:ext>
                </a:extLst>
              </p:cNvPr>
              <p:cNvSpPr/>
              <p:nvPr/>
            </p:nvSpPr>
            <p:spPr>
              <a:xfrm>
                <a:off x="998777" y="5389740"/>
                <a:ext cx="967542" cy="444403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sz="3200" dirty="0"/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7C39DDC-3053-4BE6-B2AA-404D658E98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777" y="5389740"/>
                <a:ext cx="967542" cy="44440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C1D47817-F540-46ED-8983-C703CB06EF05}"/>
                  </a:ext>
                </a:extLst>
              </p:cNvPr>
              <p:cNvSpPr/>
              <p:nvPr/>
            </p:nvSpPr>
            <p:spPr>
              <a:xfrm>
                <a:off x="2238596" y="5396576"/>
                <a:ext cx="967542" cy="444403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sz="3200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C1D47817-F540-46ED-8983-C703CB06EF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8596" y="5396576"/>
                <a:ext cx="967542" cy="44440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38345FCF-BB65-44FC-BDE6-ABB77E2A6520}"/>
                  </a:ext>
                </a:extLst>
              </p:cNvPr>
              <p:cNvSpPr/>
              <p:nvPr/>
            </p:nvSpPr>
            <p:spPr>
              <a:xfrm>
                <a:off x="3389959" y="5389739"/>
                <a:ext cx="967542" cy="444403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200" b="0" i="1" smtClean="0">
                          <a:latin typeface="Cambria Math" panose="02040503050406030204" pitchFamily="18" charset="0"/>
                        </a:rPr>
                        <m:t> ¬</m:t>
                      </m:r>
                      <m:sSub>
                        <m:sSubPr>
                          <m:ctrlP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sz="3200" dirty="0"/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38345FCF-BB65-44FC-BDE6-ABB77E2A65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9959" y="5389739"/>
                <a:ext cx="967542" cy="44440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B3BB5CC-7A95-4FE2-B221-8FBCFBAA3E81}"/>
                  </a:ext>
                </a:extLst>
              </p:cNvPr>
              <p:cNvSpPr/>
              <p:nvPr/>
            </p:nvSpPr>
            <p:spPr>
              <a:xfrm>
                <a:off x="4531698" y="5377823"/>
                <a:ext cx="967542" cy="444403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CN" altLang="en-US" sz="3200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B3BB5CC-7A95-4FE2-B221-8FBCFBAA3E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1698" y="5377823"/>
                <a:ext cx="967542" cy="44440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72A9EE3B-FD70-4C93-B9BB-EE6079638C71}"/>
              </a:ext>
            </a:extLst>
          </p:cNvPr>
          <p:cNvGrpSpPr/>
          <p:nvPr/>
        </p:nvGrpSpPr>
        <p:grpSpPr>
          <a:xfrm>
            <a:off x="4828034" y="4115240"/>
            <a:ext cx="4201351" cy="1023001"/>
            <a:chOff x="4195025" y="4622884"/>
            <a:chExt cx="4067762" cy="1023001"/>
          </a:xfrm>
        </p:grpSpPr>
        <p:sp>
          <p:nvSpPr>
            <p:cNvPr id="25" name="Arrow: Right 24">
              <a:extLst>
                <a:ext uri="{FF2B5EF4-FFF2-40B4-BE49-F238E27FC236}">
                  <a16:creationId xmlns:a16="http://schemas.microsoft.com/office/drawing/2014/main" id="{8F8F4052-12EC-4527-A7CF-27202B2B4DA2}"/>
                </a:ext>
              </a:extLst>
            </p:cNvPr>
            <p:cNvSpPr/>
            <p:nvPr/>
          </p:nvSpPr>
          <p:spPr>
            <a:xfrm>
              <a:off x="4462038" y="4622884"/>
              <a:ext cx="3692728" cy="102300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BA3145F8-1A79-41E9-BC38-3CA09BC5CCF9}"/>
                    </a:ext>
                  </a:extLst>
                </p:cNvPr>
                <p:cNvSpPr txBox="1"/>
                <p:nvPr/>
              </p:nvSpPr>
              <p:spPr>
                <a:xfrm>
                  <a:off x="4195025" y="4928813"/>
                  <a:ext cx="406776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𝝆</m:t>
                        </m:r>
                        <m:d>
                          <m:dPr>
                            <m:ctrlPr>
                              <a:rPr lang="en-US" altLang="zh-CN" sz="2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  <m:r>
                          <a:rPr lang="en-US" altLang="zh-CN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altLang="zh-CN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zh-CN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𝝆</m:t>
                        </m:r>
                        <m:d>
                          <m:dPr>
                            <m:ctrlPr>
                              <a:rPr lang="en-US" altLang="zh-CN" sz="2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d>
                        <m:r>
                          <a:rPr lang="en-US" altLang="zh-CN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𝝆</m:t>
                        </m:r>
                        <m:d>
                          <m:dPr>
                            <m:ctrlPr>
                              <a:rPr lang="en-US" altLang="zh-CN" sz="2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d>
                        <m:r>
                          <a:rPr lang="en-US" altLang="zh-CN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 ⋆</m:t>
                        </m:r>
                      </m:oMath>
                    </m:oMathPara>
                  </a14:m>
                  <a:endParaRPr lang="zh-CN" altLang="en-US" sz="24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BA3145F8-1A79-41E9-BC38-3CA09BC5CC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5025" y="4928813"/>
                  <a:ext cx="4067762" cy="461665"/>
                </a:xfrm>
                <a:prstGeom prst="rect">
                  <a:avLst/>
                </a:prstGeom>
                <a:blipFill>
                  <a:blip r:embed="rId8"/>
                  <a:stretch>
                    <a:fillRect b="-1052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D9EF680B-FB8F-4CF1-AE56-EAED5C144D92}"/>
                  </a:ext>
                </a:extLst>
              </p:cNvPr>
              <p:cNvSpPr/>
              <p:nvPr/>
            </p:nvSpPr>
            <p:spPr>
              <a:xfrm>
                <a:off x="9527193" y="4438031"/>
                <a:ext cx="967542" cy="444403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CN" altLang="en-US" sz="3200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D9EF680B-FB8F-4CF1-AE56-EAED5C144D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7193" y="4438031"/>
                <a:ext cx="967542" cy="44440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EA13217-E14F-48FF-A5E6-BF8B78ADAE67}"/>
                  </a:ext>
                </a:extLst>
              </p:cNvPr>
              <p:cNvSpPr txBox="1"/>
              <p:nvPr/>
            </p:nvSpPr>
            <p:spPr>
              <a:xfrm>
                <a:off x="732516" y="3761915"/>
                <a:ext cx="172819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1" i="1" dirty="0" smtClean="0">
                          <a:latin typeface="Cambria Math" panose="02040503050406030204" pitchFamily="18" charset="0"/>
                        </a:rPr>
                        <m:t>𝑳</m:t>
                      </m:r>
                      <m:r>
                        <a:rPr lang="en-US" altLang="zh-CN" sz="2800" b="1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2800" b="1" i="1" dirty="0" smtClean="0"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altLang="zh-CN" sz="2800" b="1" i="1" dirty="0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altLang="zh-CN" sz="2800" b="1" i="1" dirty="0" smtClean="0"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zh-CN" altLang="en-US" sz="2800" b="1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EA13217-E14F-48FF-A5E6-BF8B78ADAE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516" y="3761915"/>
                <a:ext cx="1728191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B653463-10D8-4AD3-9A6B-024B2FD5B254}"/>
                  </a:ext>
                </a:extLst>
              </p:cNvPr>
              <p:cNvSpPr txBox="1"/>
              <p:nvPr/>
            </p:nvSpPr>
            <p:spPr>
              <a:xfrm>
                <a:off x="9029385" y="3723571"/>
                <a:ext cx="1963159" cy="5615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1" i="1" dirty="0" smtClean="0">
                          <a:latin typeface="Cambria Math" panose="02040503050406030204" pitchFamily="18" charset="0"/>
                        </a:rPr>
                        <m:t>𝑳</m:t>
                      </m:r>
                      <m:r>
                        <a:rPr lang="en-US" altLang="zh-CN" sz="2800" b="1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2800" b="1" i="1" dirty="0" smtClean="0">
                          <a:latin typeface="Cambria Math" panose="02040503050406030204" pitchFamily="18" charset="0"/>
                        </a:rPr>
                        <m:t>𝒇</m:t>
                      </m:r>
                      <m:sSub>
                        <m:sSubPr>
                          <m:ctrlPr>
                            <a:rPr lang="en-US" altLang="zh-CN" sz="2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1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  <m:sub>
                          <m:r>
                            <a:rPr lang="en-US" altLang="zh-CN" sz="2800" b="1" i="1">
                              <a:latin typeface="Cambria Math" panose="02040503050406030204" pitchFamily="18" charset="0"/>
                            </a:rPr>
                            <m:t>𝝆</m:t>
                          </m:r>
                        </m:sub>
                      </m:sSub>
                      <m:r>
                        <a:rPr lang="en-US" altLang="zh-CN" sz="2800" b="1" i="1" dirty="0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altLang="zh-CN" sz="2800" b="1" i="1" dirty="0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zh-CN" altLang="en-US" sz="2800" b="1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B653463-10D8-4AD3-9A6B-024B2FD5B2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9385" y="3723571"/>
                <a:ext cx="1963159" cy="56156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71343A9B-7194-462F-86C5-B39FD779B35B}"/>
                  </a:ext>
                </a:extLst>
              </p:cNvPr>
              <p:cNvSpPr/>
              <p:nvPr/>
            </p:nvSpPr>
            <p:spPr>
              <a:xfrm>
                <a:off x="1106045" y="6031749"/>
                <a:ext cx="456782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40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r>
                  <a:rPr lang="en-US" altLang="zh-CN" sz="2400" dirty="0"/>
                  <a:t> = minimum formula size of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altLang="zh-CN" sz="2400" dirty="0"/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71343A9B-7194-462F-86C5-B39FD779B3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6045" y="6031749"/>
                <a:ext cx="4567828" cy="461665"/>
              </a:xfrm>
              <a:prstGeom prst="rect">
                <a:avLst/>
              </a:prstGeom>
              <a:blipFill>
                <a:blip r:embed="rId12"/>
                <a:stretch>
                  <a:fillRect l="-267" t="-10526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9D95A829-82C3-4177-81E4-BC9276AE7209}"/>
              </a:ext>
            </a:extLst>
          </p:cNvPr>
          <p:cNvSpPr/>
          <p:nvPr/>
        </p:nvSpPr>
        <p:spPr>
          <a:xfrm>
            <a:off x="804764" y="2949123"/>
            <a:ext cx="52668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/>
              <a:t>Formulas </a:t>
            </a:r>
            <a:r>
              <a:rPr lang="en-US" altLang="zh-CN" sz="2800" i="1" dirty="0"/>
              <a:t>shrink</a:t>
            </a:r>
            <a:r>
              <a:rPr lang="en-US" altLang="zh-CN" sz="2800" dirty="0"/>
              <a:t> under restrictions: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A633D23E-6661-44FD-8801-E98CD56B634C}"/>
                  </a:ext>
                </a:extLst>
              </p:cNvPr>
              <p:cNvSpPr/>
              <p:nvPr/>
            </p:nvSpPr>
            <p:spPr>
              <a:xfrm>
                <a:off x="5783584" y="3829179"/>
                <a:ext cx="203658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800" dirty="0"/>
                  <a:t>Restriction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A633D23E-6661-44FD-8801-E98CD56B63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3584" y="3829179"/>
                <a:ext cx="2036583" cy="523220"/>
              </a:xfrm>
              <a:prstGeom prst="rect">
                <a:avLst/>
              </a:prstGeom>
              <a:blipFill>
                <a:blip r:embed="rId13"/>
                <a:stretch>
                  <a:fillRect l="-6287" t="-10465" b="-325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872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11" grpId="0" animBg="1"/>
      <p:bldP spid="12" grpId="0" animBg="1"/>
      <p:bldP spid="20" grpId="0" animBg="1"/>
      <p:bldP spid="21" grpId="0" animBg="1"/>
      <p:bldP spid="23" grpId="0" animBg="1"/>
      <p:bldP spid="24" grpId="0" animBg="1"/>
      <p:bldP spid="28" grpId="0" animBg="1"/>
      <p:bldP spid="29" grpId="0"/>
      <p:bldP spid="30" grpId="0"/>
      <p:bldP spid="32" grpId="0"/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9A91EF4-783D-4619-B14C-9115A1941D2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7682" y="1268760"/>
                <a:ext cx="10628877" cy="511256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zh-CN" b="1" dirty="0">
                    <a:solidFill>
                      <a:srgbClr val="FF0000"/>
                    </a:solidFill>
                  </a:rPr>
                  <a:t>Definition</a:t>
                </a:r>
                <a:r>
                  <a:rPr lang="en-US" altLang="zh-CN" dirty="0"/>
                  <a:t>: For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0&lt;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US" altLang="zh-CN" dirty="0"/>
                  <a:t>, a </a:t>
                </a:r>
                <a:r>
                  <a:rPr lang="en-US" altLang="zh-CN" i="1" dirty="0"/>
                  <a:t>truly random </a:t>
                </a:r>
                <a14:m>
                  <m:oMath xmlns:m="http://schemas.openxmlformats.org/officeDocument/2006/math">
                    <m:r>
                      <a:rPr lang="en-US" altLang="zh-CN" b="1" i="1"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en-US" altLang="zh-CN" b="1" dirty="0"/>
                  <a:t>-regular restriction</a:t>
                </a:r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∼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ℛ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altLang="zh-CN" dirty="0"/>
                  <a:t>: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)=</m:t>
                    </m:r>
                    <m:d>
                      <m:dPr>
                        <m:begChr m:val="{"/>
                        <m:endChr m:val="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⋆,</m:t>
                            </m:r>
                            <m:r>
                              <a:rPr lang="en-US" altLang="zh-CN">
                                <a:latin typeface="Cambria Math" panose="02040503050406030204" pitchFamily="18" charset="0"/>
                              </a:rPr>
                              <m:t>     </m:t>
                            </m:r>
                            <m:r>
                              <m:rPr>
                                <m:sty m:val="p"/>
                              </m:rPr>
                              <a:rPr lang="en-US" altLang="zh-CN">
                                <a:latin typeface="Cambria Math" panose="02040503050406030204" pitchFamily="18" charset="0"/>
                              </a:rPr>
                              <m:t>w</m:t>
                            </m:r>
                            <m:r>
                              <a:rPr lang="en-US" altLang="zh-CN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m:rPr>
                                <m:sty m:val="p"/>
                              </m:rPr>
                              <a:rPr lang="en-US" altLang="zh-CN">
                                <a:latin typeface="Cambria Math" panose="02040503050406030204" pitchFamily="18" charset="0"/>
                              </a:rPr>
                              <m:t>p</m:t>
                            </m:r>
                            <m:r>
                              <a:rPr lang="en-US" altLang="zh-CN">
                                <a:latin typeface="Cambria Math" panose="02040503050406030204" pitchFamily="18" charset="0"/>
                              </a:rPr>
                              <m:t>.   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       </m:t>
                            </m:r>
                            <m:r>
                              <a:rPr lang="en-US" altLang="zh-CN" b="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altLang="zh-CN" b="1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        </m:t>
                            </m:r>
                          </m:e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&amp;0,     </m:t>
                            </m:r>
                            <m:r>
                              <m:rPr>
                                <m:sty m:val="p"/>
                              </m:rPr>
                              <a:rPr lang="en-US" altLang="zh-CN">
                                <a:latin typeface="Cambria Math" panose="02040503050406030204" pitchFamily="18" charset="0"/>
                              </a:rPr>
                              <m:t>w</m:t>
                            </m:r>
                            <m:r>
                              <a:rPr lang="en-US" altLang="zh-CN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m:rPr>
                                <m:sty m:val="p"/>
                              </m:rPr>
                              <a:rPr lang="en-US" altLang="zh-CN">
                                <a:latin typeface="Cambria Math" panose="02040503050406030204" pitchFamily="18" charset="0"/>
                              </a:rPr>
                              <m:t>p</m:t>
                            </m:r>
                            <m:r>
                              <a:rPr lang="en-US" altLang="zh-CN">
                                <a:latin typeface="Cambria Math" panose="02040503050406030204" pitchFamily="18" charset="0"/>
                              </a:rPr>
                              <m:t>.   </m:t>
                            </m:r>
                            <m:d>
                              <m:d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d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/2</m:t>
                            </m:r>
                          </m:e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1,     </m:t>
                            </m:r>
                            <m:r>
                              <m:rPr>
                                <m:sty m:val="p"/>
                              </m:rPr>
                              <a:rPr lang="en-US" altLang="zh-CN">
                                <a:latin typeface="Cambria Math" panose="02040503050406030204" pitchFamily="18" charset="0"/>
                              </a:rPr>
                              <m:t>w</m:t>
                            </m:r>
                            <m:r>
                              <a:rPr lang="en-US" altLang="zh-CN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m:rPr>
                                <m:sty m:val="p"/>
                              </m:rPr>
                              <a:rPr lang="en-US" altLang="zh-CN">
                                <a:latin typeface="Cambria Math" panose="02040503050406030204" pitchFamily="18" charset="0"/>
                              </a:rPr>
                              <m:t>p</m:t>
                            </m:r>
                            <m:r>
                              <a:rPr lang="en-US" altLang="zh-CN">
                                <a:latin typeface="Cambria Math" panose="02040503050406030204" pitchFamily="18" charset="0"/>
                              </a:rPr>
                              <m:t>.   </m:t>
                            </m:r>
                            <m:d>
                              <m:d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d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/2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altLang="zh-CN" dirty="0"/>
                  <a:t>      (independently for all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altLang="zh-CN" dirty="0"/>
                  <a:t>)</a:t>
                </a:r>
                <a:endParaRPr lang="en-US" altLang="zh-CN" sz="1200" dirty="0"/>
              </a:p>
              <a:p>
                <a:pPr marL="0" indent="0">
                  <a:buNone/>
                </a:pPr>
                <a:r>
                  <a:rPr lang="en-US" altLang="zh-CN" b="1" dirty="0">
                    <a:solidFill>
                      <a:schemeClr val="accent1"/>
                    </a:solidFill>
                  </a:rPr>
                  <a:t>Shrinkage theorem </a:t>
                </a:r>
                <a:r>
                  <a:rPr lang="en-US" altLang="zh-CN" dirty="0"/>
                  <a:t>[Håstad’98, Tal’14]: For all functions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altLang="zh-CN" dirty="0"/>
                  <a:t>,</a:t>
                </a:r>
              </a:p>
              <a:p>
                <a:endParaRPr lang="en-US" altLang="zh-CN" sz="1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3200" b="1" i="0" smtClean="0">
                              <a:latin typeface="Cambria Math" panose="02040503050406030204" pitchFamily="18" charset="0"/>
                            </a:rPr>
                            <m:t>𝐄</m:t>
                          </m:r>
                        </m:e>
                        <m:sub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∼</m:t>
                          </m:r>
                          <m:sSub>
                            <m:sSubPr>
                              <m:ctrlPr>
                                <a:rPr lang="en-US" altLang="zh-CN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3200" b="0" i="1" smtClean="0">
                                  <a:latin typeface="Cambria Math" panose="02040503050406030204" pitchFamily="18" charset="0"/>
                                </a:rPr>
                                <m:t>ℛ</m:t>
                              </m:r>
                            </m:e>
                            <m:sub>
                              <m:r>
                                <a:rPr lang="en-US" altLang="zh-CN" sz="32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3200" i="1">
                              <a:latin typeface="Cambria Math" panose="02040503050406030204" pitchFamily="18" charset="0"/>
                            </a:rPr>
                            <m:t>𝐿</m:t>
                          </m:r>
                          <m:d>
                            <m:dPr>
                              <m:ctrlPr>
                                <a:rPr lang="en-US" altLang="zh-CN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32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sSub>
                                <m:sSubPr>
                                  <m:ctrlPr>
                                    <a:rPr lang="en-US" altLang="zh-CN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3200" i="1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</m:e>
                                <m:sub>
                                  <m:r>
                                    <a:rPr lang="en-US" altLang="zh-CN" sz="3200" i="1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altLang="zh-CN" sz="32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altLang="zh-CN" sz="3200" b="0" i="1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32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altLang="zh-CN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d>
                            <m:dPr>
                              <m:ctrlPr>
                                <a:rPr lang="en-US" altLang="zh-CN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32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ad>
                            <m:radPr>
                              <m:degHide m:val="on"/>
                              <m:ctrlPr>
                                <a:rPr lang="en-US" altLang="zh-CN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sz="32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en-US" altLang="zh-CN" sz="32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sz="32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altLang="zh-CN" sz="32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rad>
                        </m:e>
                      </m:d>
                      <m:r>
                        <a:rPr lang="en-US" altLang="zh-CN" sz="3200" b="0" i="1" smtClean="0"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altLang="zh-CN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altLang="zh-CN" dirty="0"/>
              </a:p>
              <a:p>
                <a:endParaRPr lang="zh-CN" alt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9A91EF4-783D-4619-B14C-9115A1941D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7682" y="1268760"/>
                <a:ext cx="10628877" cy="5112568"/>
              </a:xfrm>
              <a:blipFill>
                <a:blip r:embed="rId3"/>
                <a:stretch>
                  <a:fillRect l="-1147" t="-1669" r="-12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>
            <a:extLst>
              <a:ext uri="{FF2B5EF4-FFF2-40B4-BE49-F238E27FC236}">
                <a16:creationId xmlns:a16="http://schemas.microsoft.com/office/drawing/2014/main" id="{E45271A7-1FDF-48C8-B0CE-A92251654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1960"/>
            <a:ext cx="10515600" cy="1325563"/>
          </a:xfrm>
        </p:spPr>
        <p:txBody>
          <a:bodyPr/>
          <a:lstStyle/>
          <a:p>
            <a:r>
              <a:rPr lang="en-US" altLang="zh-CN" dirty="0"/>
              <a:t>Shrinkage of Formulas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1858F0D-3A4C-4C83-A2AE-6168B1C0215A}"/>
                  </a:ext>
                </a:extLst>
              </p:cNvPr>
              <p:cNvSpPr txBox="1"/>
              <p:nvPr/>
            </p:nvSpPr>
            <p:spPr>
              <a:xfrm>
                <a:off x="1667508" y="4413067"/>
                <a:ext cx="8856984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200" dirty="0"/>
                  <a:t>That is, a truly random </a:t>
                </a:r>
                <a14:m>
                  <m:oMath xmlns:m="http://schemas.openxmlformats.org/officeDocument/2006/math"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altLang="zh-CN" sz="3200" dirty="0"/>
                  <a:t>-regular restriction shrinks formulas by an </a:t>
                </a:r>
                <a14:m>
                  <m:oMath xmlns:m="http://schemas.openxmlformats.org/officeDocument/2006/math"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sz="3200" dirty="0"/>
                  <a:t> </a:t>
                </a:r>
                <a:r>
                  <a:rPr lang="en-US" altLang="zh-CN" sz="3200" dirty="0"/>
                  <a:t>factor in expectation.</a:t>
                </a:r>
                <a:endParaRPr lang="zh-CN" altLang="en-US" sz="32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1858F0D-3A4C-4C83-A2AE-6168B1C021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7508" y="4413067"/>
                <a:ext cx="8856984" cy="1077218"/>
              </a:xfrm>
              <a:prstGeom prst="rect">
                <a:avLst/>
              </a:prstGeom>
              <a:blipFill>
                <a:blip r:embed="rId4"/>
                <a:stretch>
                  <a:fillRect l="-1791" t="-6780" b="-1807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Speech Bubble: Rectangle with Corners Rounded 3">
                <a:extLst>
                  <a:ext uri="{FF2B5EF4-FFF2-40B4-BE49-F238E27FC236}">
                    <a16:creationId xmlns:a16="http://schemas.microsoft.com/office/drawing/2014/main" id="{F25D8C45-6E3F-4005-97A3-24FD8DCBBE2B}"/>
                  </a:ext>
                </a:extLst>
              </p:cNvPr>
              <p:cNvSpPr/>
              <p:nvPr/>
            </p:nvSpPr>
            <p:spPr>
              <a:xfrm>
                <a:off x="9051667" y="2725185"/>
                <a:ext cx="3020997" cy="1495903"/>
              </a:xfrm>
              <a:prstGeom prst="wedgeRoundRectCallout">
                <a:avLst>
                  <a:gd name="adj1" fmla="val -55590"/>
                  <a:gd name="adj2" fmla="val -49798"/>
                  <a:gd name="adj3" fmla="val 16667"/>
                </a:avLst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dirty="0"/>
                  <a:t>requires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80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zh-CN" altLang="en-US" sz="2800" dirty="0"/>
                  <a:t> </a:t>
                </a:r>
                <a:r>
                  <a:rPr lang="en-US" altLang="zh-CN" sz="2800" dirty="0"/>
                  <a:t>random bits to sample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ℛ</m:t>
                        </m:r>
                      </m:e>
                      <m:sub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altLang="zh-CN" sz="2800" dirty="0"/>
                  <a:t>… </a:t>
                </a:r>
                <a:endParaRPr lang="zh-CN" altLang="en-US" sz="2800" dirty="0"/>
              </a:p>
            </p:txBody>
          </p:sp>
        </mc:Choice>
        <mc:Fallback xmlns="">
          <p:sp>
            <p:nvSpPr>
              <p:cNvPr id="4" name="Speech Bubble: Rectangle with Corners Rounded 3">
                <a:extLst>
                  <a:ext uri="{FF2B5EF4-FFF2-40B4-BE49-F238E27FC236}">
                    <a16:creationId xmlns:a16="http://schemas.microsoft.com/office/drawing/2014/main" id="{F25D8C45-6E3F-4005-97A3-24FD8DCBBE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1667" y="2725185"/>
                <a:ext cx="3020997" cy="1495903"/>
              </a:xfrm>
              <a:prstGeom prst="wedgeRoundRectCallout">
                <a:avLst>
                  <a:gd name="adj1" fmla="val -55590"/>
                  <a:gd name="adj2" fmla="val -49798"/>
                  <a:gd name="adj3" fmla="val 16667"/>
                </a:avLst>
              </a:prstGeom>
              <a:blipFill>
                <a:blip r:embed="rId5"/>
                <a:stretch>
                  <a:fillRect r="-2476" b="-64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1029043-2A41-49DA-99C4-FA7D6F4C3EDE}"/>
              </a:ext>
            </a:extLst>
          </p:cNvPr>
          <p:cNvSpPr/>
          <p:nvPr/>
        </p:nvSpPr>
        <p:spPr>
          <a:xfrm>
            <a:off x="119336" y="5694813"/>
            <a:ext cx="11953327" cy="82275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3600" dirty="0"/>
              <a:t>We present a </a:t>
            </a:r>
            <a:r>
              <a:rPr lang="en-US" altLang="zh-CN" sz="3600" b="1" i="1" dirty="0"/>
              <a:t>derandomized</a:t>
            </a:r>
            <a:r>
              <a:rPr lang="en-US" altLang="zh-CN" sz="3600" dirty="0"/>
              <a:t> version of the shrinkage theorem!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793365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" grpId="0"/>
      <p:bldP spid="4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C874BFE-F02E-4A8F-9B4B-22B5076BFDC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79376" y="1313623"/>
                <a:ext cx="11018440" cy="511256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zh-CN" dirty="0"/>
                  <a:t>We construct a family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𝒟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altLang="zh-CN" dirty="0"/>
                  <a:t> of pseudorandom restrictions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begChr m:val="["/>
                        <m:endChr m:val="]"/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begChr m:val="{"/>
                        <m:endChr m:val="}"/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0,1,⋆</m:t>
                        </m:r>
                      </m:e>
                    </m:d>
                  </m:oMath>
                </a14:m>
                <a:r>
                  <a:rPr lang="en-US" altLang="zh-CN" dirty="0"/>
                  <a:t> </a:t>
                </a:r>
                <a:r>
                  <a:rPr lang="en-US" altLang="zh-CN" dirty="0" err="1"/>
                  <a:t>samplable</a:t>
                </a:r>
                <a:r>
                  <a:rPr lang="en-US" altLang="zh-CN" dirty="0"/>
                  <a:t> using </a:t>
                </a:r>
                <a14:m>
                  <m:oMath xmlns:m="http://schemas.openxmlformats.org/officeDocument/2006/math">
                    <m:r>
                      <a:rPr lang="en-US" altLang="zh-CN" b="1" i="1"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US" altLang="zh-CN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zh-CN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altLang="zh-CN" b="1" i="0"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</m:fName>
                          <m:e>
                            <m:r>
                              <a:rPr lang="en-US" altLang="zh-CN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</m:func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/>
                  <a:t>random bits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i="0" dirty="0" smtClean="0">
                        <a:latin typeface="Cambria Math" panose="02040503050406030204" pitchFamily="18" charset="0"/>
                      </a:rPr>
                      <m:t>poly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 time, such that</a:t>
                </a:r>
                <a:endParaRPr lang="en-US" altLang="zh-CN" sz="500" dirty="0"/>
              </a:p>
              <a:p>
                <a:pPr marL="0" indent="0">
                  <a:buNone/>
                </a:pPr>
                <a:endParaRPr lang="en-US" altLang="zh-CN" sz="500" dirty="0"/>
              </a:p>
              <a:p>
                <a:pPr lvl="1"/>
                <a:r>
                  <a:rPr lang="en-US" altLang="zh-CN" sz="2800" b="1" dirty="0">
                    <a:solidFill>
                      <a:srgbClr val="FF0000"/>
                    </a:solidFill>
                  </a:rPr>
                  <a:t>(Shrinkage) </a:t>
                </a:r>
                <a:r>
                  <a:rPr lang="en-US" altLang="zh-CN" sz="2800" dirty="0"/>
                  <a:t>For all functions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altLang="zh-CN" sz="2800" dirty="0"/>
                  <a:t>,</a:t>
                </a:r>
              </a:p>
              <a:p>
                <a:pPr lvl="1"/>
                <a:endParaRPr lang="en-US" altLang="zh-CN" sz="2000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3200" b="1">
                              <a:latin typeface="Cambria Math" panose="02040503050406030204" pitchFamily="18" charset="0"/>
                            </a:rPr>
                            <m:t>𝐄</m:t>
                          </m:r>
                        </m:e>
                        <m:sub>
                          <m:r>
                            <a:rPr lang="en-US" altLang="zh-CN" sz="3200" i="1"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altLang="zh-CN" sz="3200" i="1">
                              <a:latin typeface="Cambria Math" panose="02040503050406030204" pitchFamily="18" charset="0"/>
                            </a:rPr>
                            <m:t>∼</m:t>
                          </m:r>
                          <m:sSub>
                            <m:sSubPr>
                              <m:ctrlPr>
                                <a:rPr lang="en-US" altLang="zh-CN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3200" i="1">
                                  <a:latin typeface="Cambria Math" panose="02040503050406030204" pitchFamily="18" charset="0"/>
                                </a:rPr>
                                <m:t>𝒟</m:t>
                              </m:r>
                            </m:e>
                            <m:sub>
                              <m:r>
                                <a:rPr lang="en-US" altLang="zh-CN" sz="32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CN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3200" i="1">
                              <a:latin typeface="Cambria Math" panose="02040503050406030204" pitchFamily="18" charset="0"/>
                            </a:rPr>
                            <m:t>𝐿</m:t>
                          </m:r>
                          <m:d>
                            <m:dPr>
                              <m:ctrlPr>
                                <a:rPr lang="en-US" altLang="zh-CN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32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sSub>
                                <m:sSubPr>
                                  <m:ctrlPr>
                                    <a:rPr lang="en-US" altLang="zh-CN" sz="32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</m:e>
                                <m:sub>
                                  <m:r>
                                    <a:rPr lang="en-US" altLang="zh-CN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altLang="zh-CN" sz="3200" i="1">
                          <a:latin typeface="Cambria Math" panose="02040503050406030204" pitchFamily="18" charset="0"/>
                        </a:rPr>
                        <m:t>≤</m:t>
                      </m:r>
                      <m:d>
                        <m:dPr>
                          <m:ctrlPr>
                            <a:rPr lang="en-US" altLang="zh-CN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32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altLang="zh-CN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sz="3200" i="1">
                              <a:latin typeface="Cambria Math" panose="02040503050406030204" pitchFamily="18" charset="0"/>
                            </a:rPr>
                            <m:t>𝐿</m:t>
                          </m:r>
                          <m:d>
                            <m:dPr>
                              <m:ctrlPr>
                                <a:rPr lang="en-US" altLang="zh-CN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32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  <m:r>
                            <a:rPr lang="en-US" altLang="zh-CN" sz="32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ad>
                            <m:radPr>
                              <m:degHide m:val="on"/>
                              <m:ctrlPr>
                                <a:rPr lang="en-US" altLang="zh-CN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sz="32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en-US" altLang="zh-CN" sz="32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sz="32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altLang="zh-CN" sz="32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rad>
                        </m:e>
                      </m:d>
                      <m:r>
                        <a:rPr lang="en-US" altLang="zh-CN" sz="3200" i="1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altLang="zh-CN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32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altLang="zh-CN" sz="3200" i="1">
                              <a:latin typeface="Cambria Math" panose="02040503050406030204" pitchFamily="18" charset="0"/>
                            </a:rPr>
                            <m:t>𝑂</m:t>
                          </m:r>
                          <m:r>
                            <a:rPr lang="en-US" altLang="zh-CN" sz="3200" i="1">
                              <a:latin typeface="Cambria Math" panose="02040503050406030204" pitchFamily="18" charset="0"/>
                            </a:rPr>
                            <m:t>(1/</m:t>
                          </m:r>
                          <m:func>
                            <m:funcPr>
                              <m:ctrlPr>
                                <a:rPr lang="en-US" altLang="zh-CN" sz="32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 sz="320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func>
                                <m:funcPr>
                                  <m:ctrlPr>
                                    <a:rPr lang="en-US" altLang="zh-CN" sz="32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CN" sz="320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altLang="zh-CN" sz="32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func>
                              <m:r>
                                <a:rPr lang="en-US" altLang="zh-CN" sz="3200" i="1">
                                  <a:latin typeface="Cambria Math" panose="02040503050406030204" pitchFamily="18" charset="0"/>
                                </a:rPr>
                                <m:t>) </m:t>
                              </m:r>
                            </m:e>
                          </m:func>
                        </m:sup>
                      </m:sSup>
                    </m:oMath>
                  </m:oMathPara>
                </a14:m>
                <a:endParaRPr lang="en-US" altLang="zh-CN" sz="2800" dirty="0"/>
              </a:p>
              <a:p>
                <a:pPr lvl="1"/>
                <a:endParaRPr lang="en-US" altLang="zh-CN" sz="1100" b="1" dirty="0"/>
              </a:p>
              <a:p>
                <a:pPr lvl="1"/>
                <a:r>
                  <a:rPr lang="en-US" altLang="zh-CN" sz="2800" b="1" dirty="0">
                    <a:solidFill>
                      <a:schemeClr val="accent1"/>
                    </a:solidFill>
                  </a:rPr>
                  <a:t>(“Close” to </a:t>
                </a:r>
                <a14:m>
                  <m:oMath xmlns:m="http://schemas.openxmlformats.org/officeDocument/2006/math">
                    <m:r>
                      <a:rPr lang="en-US" altLang="zh-CN" sz="28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en-US" altLang="zh-CN" sz="2800" b="1" dirty="0">
                    <a:solidFill>
                      <a:schemeClr val="accent1"/>
                    </a:solidFill>
                  </a:rPr>
                  <a:t>-regular)  </a:t>
                </a:r>
                <a:endParaRPr lang="en-US" altLang="zh-CN" sz="2800" dirty="0">
                  <a:solidFill>
                    <a:schemeClr val="accent1"/>
                  </a:solidFill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altLang="zh-CN" sz="2800" b="1" i="0" smtClean="0">
                              <a:latin typeface="Cambria Math" panose="02040503050406030204" pitchFamily="18" charset="0"/>
                            </a:rPr>
                            <m:t>𝐏</m:t>
                          </m:r>
                          <m:sSub>
                            <m:sSubPr>
                              <m:ctrlP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b="1" i="0" smtClean="0">
                                  <a:latin typeface="Cambria Math" panose="02040503050406030204" pitchFamily="18" charset="0"/>
                                </a:rPr>
                                <m:t>𝐫</m:t>
                              </m:r>
                            </m:e>
                            <m:sub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  <m:t>∼</m:t>
                              </m:r>
                              <m:sSub>
                                <m:sSubPr>
                                  <m:ctrlPr>
                                    <a:rPr lang="en-US" altLang="zh-CN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800" b="0" i="1" smtClean="0">
                                      <a:latin typeface="Cambria Math" panose="02040503050406030204" pitchFamily="18" charset="0"/>
                                    </a:rPr>
                                    <m:t>𝒟</m:t>
                                  </m:r>
                                </m:e>
                                <m:sub>
                                  <m:r>
                                    <a:rPr lang="en-US" altLang="zh-CN" sz="28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</m:sub>
                          </m:sSub>
                        </m:fName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[|</m:t>
                          </m:r>
                          <m:sSup>
                            <m:sSupPr>
                              <m:ctrlP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p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  <m:t>⋆</m:t>
                              </m:r>
                            </m:e>
                          </m:d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|≥</m:t>
                          </m:r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𝑝𝑛</m:t>
                          </m:r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/2]</m:t>
                          </m:r>
                        </m:e>
                      </m:func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&gt;2/3.</m:t>
                      </m:r>
                    </m:oMath>
                  </m:oMathPara>
                </a14:m>
                <a:endParaRPr lang="en-US" altLang="zh-CN" sz="28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C874BFE-F02E-4A8F-9B4B-22B5076BFD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9376" y="1313623"/>
                <a:ext cx="11018440" cy="5112568"/>
              </a:xfrm>
              <a:blipFill>
                <a:blip r:embed="rId3"/>
                <a:stretch>
                  <a:fillRect l="-1162" t="-16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1">
            <a:extLst>
              <a:ext uri="{FF2B5EF4-FFF2-40B4-BE49-F238E27FC236}">
                <a16:creationId xmlns:a16="http://schemas.microsoft.com/office/drawing/2014/main" id="{153208D5-A352-422B-AD5A-A580BD117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972"/>
            <a:ext cx="10515600" cy="1325563"/>
          </a:xfrm>
        </p:spPr>
        <p:txBody>
          <a:bodyPr/>
          <a:lstStyle/>
          <a:p>
            <a:r>
              <a:rPr lang="en-US" altLang="zh-CN" dirty="0"/>
              <a:t>Derandomized Shrinkage Lemma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10D28264-0368-4A32-9A2F-C27EFA9BAE70}"/>
                  </a:ext>
                </a:extLst>
              </p:cNvPr>
              <p:cNvSpPr/>
              <p:nvPr/>
            </p:nvSpPr>
            <p:spPr>
              <a:xfrm>
                <a:off x="2424200" y="5018013"/>
                <a:ext cx="7128792" cy="936080"/>
              </a:xfrm>
              <a:prstGeom prst="round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/>
                  <a:t>Optimal</a:t>
                </a:r>
                <a:r>
                  <a:rPr lang="en-US" altLang="zh-CN" sz="2800" dirty="0"/>
                  <a:t>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8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altLang="zh-CN" sz="2800" dirty="0"/>
                  <a:t> seed length. </a:t>
                </a:r>
              </a:p>
              <a:p>
                <a:pPr algn="ctr"/>
                <a:r>
                  <a:rPr lang="en-US" altLang="zh-CN" sz="2800" dirty="0"/>
                  <a:t>Improves the </a:t>
                </a:r>
                <a14:m>
                  <m:oMath xmlns:m="http://schemas.openxmlformats.org/officeDocument/2006/math">
                    <m:r>
                      <a:rPr lang="en-US" altLang="zh-CN" sz="2800" i="1" dirty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CN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zh-CN" sz="2800" i="1" dirty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altLang="zh-CN" sz="2800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2800" dirty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altLang="zh-CN" sz="2800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 altLang="zh-CN" sz="2800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altLang="zh-CN" sz="2800" dirty="0"/>
                  <a:t> seed length by OPS’19.</a:t>
                </a:r>
              </a:p>
            </p:txBody>
          </p:sp>
        </mc:Choice>
        <mc:Fallback xmlns="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10D28264-0368-4A32-9A2F-C27EFA9BAE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4200" y="5018013"/>
                <a:ext cx="7128792" cy="936080"/>
              </a:xfrm>
              <a:prstGeom prst="roundRect">
                <a:avLst/>
              </a:prstGeom>
              <a:blipFill>
                <a:blip r:embed="rId4"/>
                <a:stretch>
                  <a:fillRect l="-855" t="-6452" r="-684" b="-1806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87833512-E432-42A9-9E90-7728617C0491}"/>
              </a:ext>
            </a:extLst>
          </p:cNvPr>
          <p:cNvSpPr txBox="1"/>
          <p:nvPr/>
        </p:nvSpPr>
        <p:spPr>
          <a:xfrm>
            <a:off x="299356" y="6195358"/>
            <a:ext cx="11593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Proof technique: More refined “iterated pseudorandom restrictions” [IMZ’12,HS’17,OPS’19]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0664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A19C8448-D109-4B01-9FA5-3046F9D4DBBB}"/>
                  </a:ext>
                </a:extLst>
              </p:cNvPr>
              <p:cNvSpPr/>
              <p:nvPr/>
            </p:nvSpPr>
            <p:spPr>
              <a:xfrm>
                <a:off x="983432" y="2780928"/>
                <a:ext cx="3024336" cy="1728192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CN" sz="32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altLang="zh-CN" sz="32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3200" b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𝐥𝐨𝐠</m:t>
                    </m:r>
                    <m:r>
                      <a:rPr lang="en-US" altLang="zh-CN" sz="32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32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zh-CN" sz="32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3200" b="1" dirty="0">
                    <a:solidFill>
                      <a:schemeClr val="bg1"/>
                    </a:solidFill>
                  </a:rPr>
                  <a:t>-seed Pseudorandom Restrictions</a:t>
                </a:r>
                <a:endParaRPr lang="zh-CN" altLang="en-US" sz="3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A19C8448-D109-4B01-9FA5-3046F9D4DB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432" y="2780928"/>
                <a:ext cx="3024336" cy="1728192"/>
              </a:xfrm>
              <a:prstGeom prst="roundRect">
                <a:avLst/>
              </a:prstGeom>
              <a:blipFill>
                <a:blip r:embed="rId2"/>
                <a:stretch>
                  <a:fillRect l="-402" r="-3012" b="-594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CFBF0B9-0962-464E-995A-5D50419219E1}"/>
              </a:ext>
            </a:extLst>
          </p:cNvPr>
          <p:cNvSpPr/>
          <p:nvPr/>
        </p:nvSpPr>
        <p:spPr>
          <a:xfrm>
            <a:off x="5903857" y="678956"/>
            <a:ext cx="5360640" cy="1440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u="sng" dirty="0">
                <a:solidFill>
                  <a:srgbClr val="FFFF00"/>
                </a:solidFill>
              </a:rPr>
              <a:t>Sparse MCSP, </a:t>
            </a:r>
            <a:r>
              <a:rPr lang="en-US" altLang="zh-CN" sz="3600" b="1" u="sng" dirty="0" err="1">
                <a:solidFill>
                  <a:srgbClr val="FFFF00"/>
                </a:solidFill>
              </a:rPr>
              <a:t>MKtP</a:t>
            </a:r>
            <a:r>
              <a:rPr lang="en-US" altLang="zh-CN" sz="3600" b="1" u="sng" dirty="0">
                <a:solidFill>
                  <a:srgbClr val="FFFF00"/>
                </a:solidFill>
              </a:rPr>
              <a:t> </a:t>
            </a:r>
          </a:p>
          <a:p>
            <a:pPr algn="ctr"/>
            <a:r>
              <a:rPr lang="en-US" altLang="zh-CN" sz="3600" b="1" u="sng" dirty="0">
                <a:solidFill>
                  <a:srgbClr val="FFFF00"/>
                </a:solidFill>
              </a:rPr>
              <a:t>Lower Bounds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2E3777E-DFE7-42F1-8EE7-8B6D7CB8C7B1}"/>
              </a:ext>
            </a:extLst>
          </p:cNvPr>
          <p:cNvSpPr/>
          <p:nvPr/>
        </p:nvSpPr>
        <p:spPr>
          <a:xfrm>
            <a:off x="5935905" y="2708918"/>
            <a:ext cx="5328592" cy="1440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dirty="0">
                <a:solidFill>
                  <a:srgbClr val="FFFF00"/>
                </a:solidFill>
              </a:rPr>
              <a:t>Poly-time Quantified </a:t>
            </a:r>
            <a:r>
              <a:rPr lang="en-US" altLang="zh-CN" sz="3600" b="1" dirty="0" err="1">
                <a:solidFill>
                  <a:srgbClr val="FFFF00"/>
                </a:solidFill>
              </a:rPr>
              <a:t>Derandomization</a:t>
            </a:r>
            <a:endParaRPr lang="zh-CN" altLang="en-US" sz="3200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20C2FF0-35BA-43A8-BC74-AE09812FE59E}"/>
              </a:ext>
            </a:extLst>
          </p:cNvPr>
          <p:cNvSpPr/>
          <p:nvPr/>
        </p:nvSpPr>
        <p:spPr>
          <a:xfrm>
            <a:off x="5903857" y="4931296"/>
            <a:ext cx="5360640" cy="12456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dirty="0">
                <a:solidFill>
                  <a:srgbClr val="FFFF00"/>
                </a:solidFill>
              </a:rPr>
              <a:t>Explicit Obstructions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D95685BA-D708-4CB6-8C24-CE62A3692000}"/>
              </a:ext>
            </a:extLst>
          </p:cNvPr>
          <p:cNvSpPr/>
          <p:nvPr/>
        </p:nvSpPr>
        <p:spPr>
          <a:xfrm>
            <a:off x="4321428" y="3465002"/>
            <a:ext cx="1255045" cy="3600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00D56F8B-59DD-4AD8-83FB-7B03BFDAD9C3}"/>
              </a:ext>
            </a:extLst>
          </p:cNvPr>
          <p:cNvSpPr/>
          <p:nvPr/>
        </p:nvSpPr>
        <p:spPr>
          <a:xfrm rot="18900000">
            <a:off x="4145421" y="1949101"/>
            <a:ext cx="1536540" cy="3380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9ED80490-820F-4223-A8A2-CC13B63E518D}"/>
              </a:ext>
            </a:extLst>
          </p:cNvPr>
          <p:cNvSpPr/>
          <p:nvPr/>
        </p:nvSpPr>
        <p:spPr>
          <a:xfrm rot="2700000">
            <a:off x="4101947" y="4992093"/>
            <a:ext cx="1528016" cy="3909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65554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927E5-18C5-44BF-B263-F26FAD741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415" y="0"/>
            <a:ext cx="11346008" cy="955734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CN" sz="3600" dirty="0"/>
              <a:t>Formula Lower Bounds from pseudorandom restrictions</a:t>
            </a:r>
            <a:br>
              <a:rPr lang="en-US" altLang="zh-CN" sz="3600" dirty="0"/>
            </a:br>
            <a:r>
              <a:rPr lang="en-US" altLang="zh-CN" sz="3600" dirty="0"/>
              <a:t>	Adapted from [HS’17] and [OPS’19]</a:t>
            </a:r>
            <a:endParaRPr lang="zh-CN" alt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0473198-5719-42FE-A36F-731BDE044BDD}"/>
                  </a:ext>
                </a:extLst>
              </p:cNvPr>
              <p:cNvSpPr/>
              <p:nvPr/>
            </p:nvSpPr>
            <p:spPr>
              <a:xfrm>
                <a:off x="983431" y="1137740"/>
                <a:ext cx="10441161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800" dirty="0"/>
                  <a:t>Goal: </a:t>
                </a:r>
                <a:r>
                  <a:rPr lang="en-US" altLang="zh-CN" sz="2800" dirty="0" err="1"/>
                  <a:t>MKtP</a:t>
                </a:r>
                <a:r>
                  <a:rPr lang="en-US" altLang="zh-CN" sz="2800" dirty="0"/>
                  <a:t>[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altLang="zh-CN" sz="2800" b="0" i="1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800" dirty="0"/>
                  <a:t>] doesn’t have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1.9</m:t>
                        </m:r>
                      </m:sup>
                    </m:sSup>
                  </m:oMath>
                </a14:m>
                <a:r>
                  <a:rPr lang="en-US" altLang="zh-CN" sz="2800" dirty="0"/>
                  <a:t>-size probabilistic formulas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0473198-5719-42FE-A36F-731BDE044B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431" y="1137740"/>
                <a:ext cx="10441161" cy="523220"/>
              </a:xfrm>
              <a:prstGeom prst="rect">
                <a:avLst/>
              </a:prstGeom>
              <a:blipFill>
                <a:blip r:embed="rId3"/>
                <a:stretch>
                  <a:fillRect l="-1168" t="-11765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E1F5CA9-9F42-43F3-BDFB-ABBE153DE253}"/>
                  </a:ext>
                </a:extLst>
              </p:cNvPr>
              <p:cNvSpPr txBox="1"/>
              <p:nvPr/>
            </p:nvSpPr>
            <p:spPr>
              <a:xfrm>
                <a:off x="7608168" y="1718378"/>
                <a:ext cx="226712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−0.98</m:t>
                        </m:r>
                      </m:sup>
                    </m:sSup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E1F5CA9-9F42-43F3-BDFB-ABBE153DE2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8168" y="1718378"/>
                <a:ext cx="2267123" cy="461665"/>
              </a:xfrm>
              <a:prstGeom prst="rect">
                <a:avLst/>
              </a:prstGeom>
              <a:blipFill>
                <a:blip r:embed="rId4"/>
                <a:stretch>
                  <a:fillRect l="-4032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AFB7CCB-F822-4CC2-BFC8-2E923DC3025B}"/>
                  </a:ext>
                </a:extLst>
              </p:cNvPr>
              <p:cNvSpPr txBox="1"/>
              <p:nvPr/>
            </p:nvSpPr>
            <p:spPr>
              <a:xfrm>
                <a:off x="-87388" y="3833762"/>
                <a:ext cx="5761584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/>
                  <a:t>Observation on probabilistic formulas</a:t>
                </a:r>
              </a:p>
              <a:p>
                <a:pPr algn="ctr"/>
                <a:r>
                  <a:rPr lang="en-US" sz="1200" dirty="0"/>
                  <a:t> </a:t>
                </a:r>
              </a:p>
              <a:p>
                <a:pPr algn="ctr"/>
                <a:r>
                  <a:rPr lang="en-US" sz="2000" dirty="0"/>
                  <a:t>Can assume that the support of the distribution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sz="2000" dirty="0"/>
                  <a:t> has </a:t>
                </a:r>
                <a:r>
                  <a:rPr lang="en-US" sz="2000" b="1" dirty="0">
                    <a:solidFill>
                      <a:schemeClr val="accent1"/>
                    </a:solidFill>
                  </a:rPr>
                  <a:t>at most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sz="2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sz="2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𝑵</m:t>
                    </m:r>
                    <m:r>
                      <a:rPr lang="en-US" sz="2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b="1" dirty="0">
                    <a:solidFill>
                      <a:schemeClr val="accent1"/>
                    </a:solidFill>
                  </a:rPr>
                  <a:t> </a:t>
                </a:r>
                <a:r>
                  <a:rPr lang="en-US" sz="2000" dirty="0"/>
                  <a:t>formulas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</m:oMath>
                </a14:m>
                <a:endParaRPr lang="en-US" sz="2000" dirty="0"/>
              </a:p>
              <a:p>
                <a:pPr algn="ctr"/>
                <a:r>
                  <a:rPr lang="en-US" altLang="zh-CN" sz="2000" dirty="0"/>
                  <a:t>by a Chernoff bound and a union bound</a:t>
                </a:r>
                <a:endParaRPr lang="en-US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AFB7CCB-F822-4CC2-BFC8-2E923DC302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87388" y="3833762"/>
                <a:ext cx="5761584" cy="1569660"/>
              </a:xfrm>
              <a:prstGeom prst="rect">
                <a:avLst/>
              </a:prstGeom>
              <a:blipFill>
                <a:blip r:embed="rId5"/>
                <a:stretch>
                  <a:fillRect t="-3113" b="-6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7B17E2F-02F3-4759-B673-DE2E9E17259F}"/>
                  </a:ext>
                </a:extLst>
              </p:cNvPr>
              <p:cNvSpPr txBox="1"/>
              <p:nvPr/>
            </p:nvSpPr>
            <p:spPr>
              <a:xfrm>
                <a:off x="5534680" y="2307062"/>
                <a:ext cx="6657319" cy="3082703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lvl="1"/>
                <a:r>
                  <a:rPr lang="en-US" altLang="zh-CN" sz="1800" b="1" dirty="0">
                    <a:solidFill>
                      <a:schemeClr val="accent1"/>
                    </a:solidFill>
                  </a:rPr>
                  <a:t>(Shrinkage) </a:t>
                </a:r>
                <a:r>
                  <a:rPr lang="en-US" altLang="zh-CN" sz="1800" dirty="0"/>
                  <a:t>For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1800" dirty="0"/>
                  <a:t>,</a:t>
                </a:r>
              </a:p>
              <a:p>
                <a:pPr lvl="1"/>
                <a:endParaRPr lang="en-US" altLang="zh-CN" sz="1400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1">
                              <a:latin typeface="Cambria Math" panose="02040503050406030204" pitchFamily="18" charset="0"/>
                            </a:rPr>
                            <m:t>𝐄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∼</m:t>
                          </m:r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𝒟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𝐿</m:t>
                          </m:r>
                          <m:d>
                            <m:d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CN" sz="20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</m:e>
                                <m:sub>
                                  <m:r>
                                    <a:rPr lang="en-US" altLang="zh-CN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≤</m:t>
                      </m:r>
                      <m:d>
                        <m:d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𝐿</m:t>
                          </m:r>
                          <m:d>
                            <m:d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ad>
                            <m:radPr>
                              <m:degHide m:val="on"/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rad>
                        </m:e>
                      </m:d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𝑂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(1/</m:t>
                          </m:r>
                          <m:func>
                            <m:func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 sz="200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func>
                                <m:func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CN" sz="200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func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) </m:t>
                              </m:r>
                            </m:e>
                          </m:func>
                        </m:sup>
                      </m:sSup>
                    </m:oMath>
                  </m:oMathPara>
                </a14:m>
                <a:endParaRPr lang="en-US" altLang="zh-CN" sz="1800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800" b="0" i="1" smtClean="0">
                          <a:latin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p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−0.01</m:t>
                          </m:r>
                        </m:sup>
                      </m:sSup>
                    </m:oMath>
                  </m:oMathPara>
                </a14:m>
                <a:endParaRPr lang="en-US" altLang="zh-CN" dirty="0"/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>
                              <a:latin typeface="Cambria Math" panose="02040503050406030204" pitchFamily="18" charset="0"/>
                            </a:rPr>
                            <m:t>𝐄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∼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𝒟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∈[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b>
                            <m:sup/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d>
                                <m:d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altLang="zh-CN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|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𝜌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d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p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−0.01</m:t>
                          </m:r>
                        </m:sup>
                      </m:sSup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p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0.99</m:t>
                          </m:r>
                        </m:sup>
                      </m:sSup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sz="1800" baseline="30000" dirty="0"/>
              </a:p>
              <a:p>
                <a:pPr lvl="1"/>
                <a:endParaRPr lang="en-US" altLang="zh-CN" sz="900" b="1" dirty="0"/>
              </a:p>
              <a:p>
                <a:pPr lvl="1"/>
                <a:r>
                  <a:rPr lang="en-US" altLang="zh-CN" sz="1800" b="1" dirty="0">
                    <a:solidFill>
                      <a:srgbClr val="00B050"/>
                    </a:solidFill>
                  </a:rPr>
                  <a:t>(“Close” to </a:t>
                </a:r>
                <a14:m>
                  <m:oMath xmlns:m="http://schemas.openxmlformats.org/officeDocument/2006/math">
                    <m:r>
                      <a:rPr lang="en-US" altLang="zh-CN" sz="18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en-US" altLang="zh-CN" sz="1800" b="1" dirty="0">
                    <a:solidFill>
                      <a:srgbClr val="00B050"/>
                    </a:solidFill>
                  </a:rPr>
                  <a:t>-regular)  </a:t>
                </a:r>
                <a:endParaRPr lang="en-US" altLang="zh-CN" sz="1800" dirty="0">
                  <a:solidFill>
                    <a:srgbClr val="00B050"/>
                  </a:solidFill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altLang="zh-CN" sz="1800" b="1" i="0" smtClean="0">
                              <a:latin typeface="Cambria Math" panose="02040503050406030204" pitchFamily="18" charset="0"/>
                            </a:rPr>
                            <m:t>𝐏</m:t>
                          </m:r>
                          <m:sSub>
                            <m:sSubPr>
                              <m:ctrlP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800" b="1" i="0" smtClean="0">
                                  <a:latin typeface="Cambria Math" panose="02040503050406030204" pitchFamily="18" charset="0"/>
                                </a:rPr>
                                <m:t>𝐫</m:t>
                              </m:r>
                            </m:e>
                            <m:sub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∼</m:t>
                              </m:r>
                              <m:sSub>
                                <m:sSubPr>
                                  <m:ctrlPr>
                                    <a:rPr lang="en-US" altLang="zh-CN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800" b="0" i="1" smtClean="0">
                                      <a:latin typeface="Cambria Math" panose="02040503050406030204" pitchFamily="18" charset="0"/>
                                    </a:rPr>
                                    <m:t>𝒟</m:t>
                                  </m:r>
                                </m:e>
                                <m:sub>
                                  <m:r>
                                    <a:rPr lang="en-US" altLang="zh-CN" sz="18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</m:sub>
                          </m:sSub>
                        </m:fName>
                        <m:e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[|</m:t>
                          </m:r>
                          <m:sSup>
                            <m:sSupPr>
                              <m:ctrlP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p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⋆</m:t>
                              </m:r>
                            </m:e>
                          </m:d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|≥</m:t>
                          </m:r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𝑝𝑁</m:t>
                          </m:r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/2]</m:t>
                          </m:r>
                        </m:e>
                      </m:func>
                      <m:r>
                        <a:rPr lang="en-US" altLang="zh-CN" sz="1800" b="0" i="1" smtClean="0">
                          <a:latin typeface="Cambria Math" panose="02040503050406030204" pitchFamily="18" charset="0"/>
                        </a:rPr>
                        <m:t>&gt;2/3.</m:t>
                      </m:r>
                    </m:oMath>
                  </m:oMathPara>
                </a14:m>
                <a:endParaRPr lang="en-US" altLang="zh-CN" dirty="0"/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altLang="zh-CN" b="1">
                              <a:latin typeface="Cambria Math" panose="02040503050406030204" pitchFamily="18" charset="0"/>
                            </a:rPr>
                            <m:t>𝐏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1">
                                  <a:latin typeface="Cambria Math" panose="02040503050406030204" pitchFamily="18" charset="0"/>
                                </a:rPr>
                                <m:t>𝐫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∼</m:t>
                              </m:r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𝒟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</m:sub>
                          </m:sSub>
                        </m:fName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[|</m:t>
                          </m:r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⋆</m:t>
                              </m:r>
                            </m:e>
                          </m:d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|≥</m:t>
                          </m:r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0.01</m:t>
                              </m:r>
                            </m:sup>
                          </m:s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func>
                      <m:r>
                        <a:rPr lang="en-US" altLang="zh-CN" i="1">
                          <a:latin typeface="Cambria Math" panose="02040503050406030204" pitchFamily="18" charset="0"/>
                        </a:rPr>
                        <m:t>&gt;2/3.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7B17E2F-02F3-4759-B673-DE2E9E1725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4680" y="2307062"/>
                <a:ext cx="6657319" cy="3082703"/>
              </a:xfrm>
              <a:prstGeom prst="rect">
                <a:avLst/>
              </a:prstGeom>
              <a:blipFill>
                <a:blip r:embed="rId6"/>
                <a:stretch>
                  <a:fillRect t="-787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975B520-F90B-430E-8EC6-3ED49E5A4F43}"/>
                  </a:ext>
                </a:extLst>
              </p:cNvPr>
              <p:cNvSpPr txBox="1"/>
              <p:nvPr/>
            </p:nvSpPr>
            <p:spPr>
              <a:xfrm>
                <a:off x="263351" y="5580479"/>
                <a:ext cx="11881319" cy="11660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/>
                  <a:t>Claim</a:t>
                </a:r>
                <a:r>
                  <a:rPr lang="en-US" sz="2000" dirty="0"/>
                  <a:t> </a:t>
                </a:r>
              </a:p>
              <a:p>
                <a:pPr algn="ctr"/>
                <a:r>
                  <a:rPr lang="en-US" sz="2000" dirty="0"/>
                  <a:t>There exists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𝒟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2000" dirty="0"/>
                  <a:t> such that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e>
                        </m:d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0.01</m:t>
                        </m:r>
                      </m:sup>
                    </m:sSup>
                  </m:oMath>
                </a14:m>
                <a:r>
                  <a:rPr lang="en-US" sz="2000" dirty="0"/>
                  <a:t>, and at most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0.99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formulas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/>
                              <m:t>​</m:t>
                            </m:r>
                          </m:e>
                        </m:d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/>
                              <m:t>​</m:t>
                            </m:r>
                          </m:e>
                        </m:d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sub>
                    </m:sSub>
                  </m:oMath>
                </a14:m>
                <a:r>
                  <a:rPr lang="en-US" sz="2000" dirty="0"/>
                  <a:t> are non-constant, hence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b="1" dirty="0">
                    <a:solidFill>
                      <a:srgbClr val="FF0000"/>
                    </a:solidFill>
                  </a:rPr>
                  <a:t>must be constant </a:t>
                </a:r>
                <a:r>
                  <a:rPr lang="en-US" sz="2000" dirty="0"/>
                  <a:t>on all inputs consistent with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sz="2000" dirty="0"/>
                  <a:t>.</a:t>
                </a: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975B520-F90B-430E-8EC6-3ED49E5A4F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351" y="5580479"/>
                <a:ext cx="11881319" cy="1166088"/>
              </a:xfrm>
              <a:prstGeom prst="rect">
                <a:avLst/>
              </a:prstGeom>
              <a:blipFill>
                <a:blip r:embed="rId7"/>
                <a:stretch>
                  <a:fillRect t="-5208" b="-33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33544EF-2B1F-4676-BB6B-CDA6CEDCCA25}"/>
                  </a:ext>
                </a:extLst>
              </p:cNvPr>
              <p:cNvSpPr txBox="1"/>
              <p:nvPr/>
            </p:nvSpPr>
            <p:spPr>
              <a:xfrm>
                <a:off x="344660" y="1889724"/>
                <a:ext cx="4897488" cy="1538883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dirty="0"/>
                  <a:t>MKtP[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altLang="zh-CN" sz="2800" b="0" i="1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800" dirty="0"/>
                  <a:t>]</a:t>
                </a:r>
              </a:p>
              <a:p>
                <a:pPr algn="ctr"/>
                <a:r>
                  <a:rPr lang="en-US" sz="1100" dirty="0"/>
                  <a:t> </a:t>
                </a:r>
              </a:p>
              <a:p>
                <a:pPr algn="ctr"/>
                <a:r>
                  <a:rPr lang="en-US" dirty="0"/>
                  <a:t>Roughly speaking, it accepts a string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if it can be outputted by a universal Turing machine in </a:t>
                </a:r>
                <a:r>
                  <a:rPr lang="en-US" b="1" dirty="0">
                    <a:solidFill>
                      <a:srgbClr val="FF0000"/>
                    </a:solidFill>
                  </a:rPr>
                  <a:t>poly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time given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𝐥𝐨𝐠</m:t>
                        </m:r>
                      </m:fName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func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bits as input</a:t>
                </a: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33544EF-2B1F-4676-BB6B-CDA6CEDCCA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660" y="1889724"/>
                <a:ext cx="4897488" cy="1538883"/>
              </a:xfrm>
              <a:prstGeom prst="rect">
                <a:avLst/>
              </a:prstGeom>
              <a:blipFill>
                <a:blip r:embed="rId8"/>
                <a:stretch>
                  <a:fillRect t="-3543" r="-621" b="-4331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0241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13" grpId="0"/>
      <p:bldP spid="1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927E5-18C5-44BF-B263-F26FAD741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415" y="0"/>
            <a:ext cx="11346008" cy="955734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CN" sz="3600" dirty="0"/>
              <a:t>Formula Lower Bounds from pseudorandom restrictions</a:t>
            </a:r>
            <a:br>
              <a:rPr lang="en-US" altLang="zh-CN" sz="3600" dirty="0"/>
            </a:br>
            <a:r>
              <a:rPr lang="en-US" altLang="zh-CN" sz="3600" dirty="0"/>
              <a:t>	Adapted from [HS’17] and [OPS’19]</a:t>
            </a:r>
            <a:endParaRPr lang="zh-CN" alt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0473198-5719-42FE-A36F-731BDE044BDD}"/>
                  </a:ext>
                </a:extLst>
              </p:cNvPr>
              <p:cNvSpPr/>
              <p:nvPr/>
            </p:nvSpPr>
            <p:spPr>
              <a:xfrm>
                <a:off x="983431" y="1137740"/>
                <a:ext cx="10441161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800" dirty="0"/>
                  <a:t>Goal: </a:t>
                </a:r>
                <a:r>
                  <a:rPr lang="en-US" altLang="zh-CN" sz="2800" dirty="0" err="1"/>
                  <a:t>MKtP</a:t>
                </a:r>
                <a:r>
                  <a:rPr lang="en-US" altLang="zh-CN" sz="2800" dirty="0"/>
                  <a:t>[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altLang="zh-CN" sz="2800" b="0" i="1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800" dirty="0"/>
                  <a:t>] doesn’t have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1.9</m:t>
                        </m:r>
                      </m:sup>
                    </m:sSup>
                  </m:oMath>
                </a14:m>
                <a:r>
                  <a:rPr lang="en-US" altLang="zh-CN" sz="2800" dirty="0"/>
                  <a:t>-size probabilistic formulas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0473198-5719-42FE-A36F-731BDE044B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431" y="1137740"/>
                <a:ext cx="10441161" cy="523220"/>
              </a:xfrm>
              <a:prstGeom prst="rect">
                <a:avLst/>
              </a:prstGeom>
              <a:blipFill>
                <a:blip r:embed="rId3"/>
                <a:stretch>
                  <a:fillRect l="-1168" t="-11765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975B520-F90B-430E-8EC6-3ED49E5A4F43}"/>
                  </a:ext>
                </a:extLst>
              </p:cNvPr>
              <p:cNvSpPr txBox="1"/>
              <p:nvPr/>
            </p:nvSpPr>
            <p:spPr>
              <a:xfrm>
                <a:off x="839416" y="1660467"/>
                <a:ext cx="10153128" cy="14182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Claim 1 </a:t>
                </a:r>
                <a:endParaRPr lang="en-US" sz="2000" dirty="0"/>
              </a:p>
              <a:p>
                <a:r>
                  <a:rPr lang="en-US" sz="2800" dirty="0"/>
                  <a:t>There exists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𝒟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2800" dirty="0"/>
                  <a:t> such that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e>
                        </m:d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0.01</m:t>
                        </m:r>
                      </m:sup>
                    </m:sSup>
                  </m:oMath>
                </a14:m>
                <a:r>
                  <a:rPr lang="en-US" sz="2800" dirty="0"/>
                  <a:t>,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b="1" dirty="0">
                    <a:solidFill>
                      <a:schemeClr val="accent1"/>
                    </a:solidFill>
                  </a:rPr>
                  <a:t>must be constant</a:t>
                </a:r>
                <a:r>
                  <a:rPr lang="en-US" sz="2800" dirty="0"/>
                  <a:t> on all inputs consistent with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975B520-F90B-430E-8EC6-3ED49E5A4F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416" y="1660467"/>
                <a:ext cx="10153128" cy="1418209"/>
              </a:xfrm>
              <a:prstGeom prst="rect">
                <a:avLst/>
              </a:prstGeom>
              <a:blipFill>
                <a:blip r:embed="rId4"/>
                <a:stretch>
                  <a:fillRect l="-1261" t="-3863" b="-111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7763918-9199-4B25-9643-BC99DDAA058B}"/>
                  </a:ext>
                </a:extLst>
              </p:cNvPr>
              <p:cNvSpPr txBox="1"/>
              <p:nvPr/>
            </p:nvSpPr>
            <p:spPr>
              <a:xfrm>
                <a:off x="7091896" y="1660467"/>
                <a:ext cx="3024336" cy="407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/>
                  <a:t>Recall we set </a:t>
                </a:r>
                <a14:m>
                  <m:oMath xmlns:m="http://schemas.openxmlformats.org/officeDocument/2006/math">
                    <m:r>
                      <a:rPr lang="en-US" altLang="zh-CN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altLang="zh-CN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p>
                        <m:r>
                          <a:rPr lang="en-US" altLang="zh-CN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altLang="zh-CN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altLang="zh-CN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𝟗𝟖</m:t>
                        </m:r>
                      </m:sup>
                    </m:sSup>
                  </m:oMath>
                </a14:m>
                <a:endParaRPr lang="en-US" sz="2000" b="1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7763918-9199-4B25-9643-BC99DDAA05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1896" y="1660467"/>
                <a:ext cx="3024336" cy="407099"/>
              </a:xfrm>
              <a:prstGeom prst="rect">
                <a:avLst/>
              </a:prstGeom>
              <a:blipFill>
                <a:blip r:embed="rId5"/>
                <a:stretch>
                  <a:fillRect l="-2016" t="-4478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1280D79-D0C0-4B03-8C8E-A23DD4587874}"/>
                  </a:ext>
                </a:extLst>
              </p:cNvPr>
              <p:cNvSpPr txBox="1"/>
              <p:nvPr/>
            </p:nvSpPr>
            <p:spPr>
              <a:xfrm>
                <a:off x="2759293" y="4166506"/>
                <a:ext cx="6313374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Claim 2</a:t>
                </a:r>
              </a:p>
              <a:p>
                <a:pPr algn="ctr"/>
                <a:r>
                  <a:rPr lang="en-US" sz="3200" dirty="0"/>
                  <a:t>For such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𝑀𝐾𝑡𝑃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unc>
                                  <m:func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</m:e>
                            </m:d>
                          </m:e>
                        </m:d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sub>
                    </m:sSub>
                  </m:oMath>
                </a14:m>
                <a:r>
                  <a:rPr lang="en-US" sz="2400" dirty="0"/>
                  <a:t> is 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not constant</a:t>
                </a: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1280D79-D0C0-4B03-8C8E-A23DD45878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9293" y="4166506"/>
                <a:ext cx="6313374" cy="1015663"/>
              </a:xfrm>
              <a:prstGeom prst="rect">
                <a:avLst/>
              </a:prstGeom>
              <a:blipFill>
                <a:blip r:embed="rId6"/>
                <a:stretch>
                  <a:fillRect l="-1836" t="-5389" r="-773" b="-185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Speech Bubble: Oval 2">
                <a:extLst>
                  <a:ext uri="{FF2B5EF4-FFF2-40B4-BE49-F238E27FC236}">
                    <a16:creationId xmlns:a16="http://schemas.microsoft.com/office/drawing/2014/main" id="{F88C6AB4-1CB7-4655-B7BC-BF17B5B7DC80}"/>
                  </a:ext>
                </a:extLst>
              </p:cNvPr>
              <p:cNvSpPr/>
              <p:nvPr/>
            </p:nvSpPr>
            <p:spPr>
              <a:xfrm>
                <a:off x="8760296" y="3318912"/>
                <a:ext cx="3058911" cy="1355426"/>
              </a:xfrm>
              <a:prstGeom prst="wedgeEllipseCallout">
                <a:avLst>
                  <a:gd name="adj1" fmla="val -93473"/>
                  <a:gd name="adj2" fmla="val -17781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Therefore,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dirty="0"/>
                  <a:t> can’t compute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𝑀𝐾𝑡𝑃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)]</m:t>
                    </m:r>
                  </m:oMath>
                </a14:m>
                <a:r>
                  <a:rPr lang="en-US" dirty="0"/>
                  <a:t>!</a:t>
                </a:r>
              </a:p>
            </p:txBody>
          </p:sp>
        </mc:Choice>
        <mc:Fallback>
          <p:sp>
            <p:nvSpPr>
              <p:cNvPr id="3" name="Speech Bubble: Oval 2">
                <a:extLst>
                  <a:ext uri="{FF2B5EF4-FFF2-40B4-BE49-F238E27FC236}">
                    <a16:creationId xmlns:a16="http://schemas.microsoft.com/office/drawing/2014/main" id="{F88C6AB4-1CB7-4655-B7BC-BF17B5B7DC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0296" y="3318912"/>
                <a:ext cx="3058911" cy="1355426"/>
              </a:xfrm>
              <a:prstGeom prst="wedgeEllipseCallout">
                <a:avLst>
                  <a:gd name="adj1" fmla="val -93473"/>
                  <a:gd name="adj2" fmla="val -17781"/>
                </a:avLst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586FB09-E940-49B9-AFD1-E27205CE3957}"/>
                  </a:ext>
                </a:extLst>
              </p:cNvPr>
              <p:cNvSpPr txBox="1"/>
              <p:nvPr/>
            </p:nvSpPr>
            <p:spPr>
              <a:xfrm>
                <a:off x="119764" y="5246443"/>
                <a:ext cx="5496271" cy="13442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𝑀𝐾𝑡𝑃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unc>
                                  <m:func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</m:e>
                            </m:d>
                          </m:e>
                        </m:d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𝜌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has a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400" dirty="0"/>
                  <a:t>-input</a:t>
                </a:r>
              </a:p>
              <a:p>
                <a:pPr algn="ctr"/>
                <a:r>
                  <a:rPr lang="en-US" sz="1200" dirty="0"/>
                  <a:t> </a:t>
                </a:r>
              </a:p>
              <a:p>
                <a:pPr algn="ctr"/>
                <a:r>
                  <a:rPr lang="en-US" sz="2000" dirty="0"/>
                  <a:t>Since if we fill every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⋆</m:t>
                    </m:r>
                  </m:oMath>
                </a14:m>
                <a:r>
                  <a:rPr lang="en-US" sz="2000" dirty="0"/>
                  <a:t> in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sz="2000" dirty="0"/>
                  <a:t> by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000" dirty="0"/>
                  <a:t>, then the corresponding input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sub>
                    </m:sSub>
                  </m:oMath>
                </a14:m>
                <a:r>
                  <a:rPr lang="en-US" sz="2000" dirty="0"/>
                  <a:t> satisfies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𝑴𝑲𝒕𝑷</m:t>
                    </m:r>
                    <m:d>
                      <m:dPr>
                        <m:begChr m:val="["/>
                        <m:endChr m:val="]"/>
                        <m:ctrlPr>
                          <a:rPr lang="en-US" sz="20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𝝆</m:t>
                            </m:r>
                          </m:sub>
                        </m:sSub>
                      </m:e>
                    </m:d>
                    <m:r>
                      <a:rPr lang="en-US" sz="20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sz="2000" b="1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586FB09-E940-49B9-AFD1-E27205CE39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764" y="5246443"/>
                <a:ext cx="5496271" cy="1344214"/>
              </a:xfrm>
              <a:prstGeom prst="rect">
                <a:avLst/>
              </a:prstGeom>
              <a:blipFill>
                <a:blip r:embed="rId8"/>
                <a:stretch>
                  <a:fillRect t="-3182" b="-5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F31E5B3-0B4F-4120-B0BE-059428A58F80}"/>
                  </a:ext>
                </a:extLst>
              </p:cNvPr>
              <p:cNvSpPr txBox="1"/>
              <p:nvPr/>
            </p:nvSpPr>
            <p:spPr>
              <a:xfrm>
                <a:off x="5646218" y="5265003"/>
                <a:ext cx="6094476" cy="13986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𝑀𝐾𝑡𝑃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unc>
                                  <m:func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</m:e>
                            </m:d>
                          </m:e>
                        </m:d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𝜌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has a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400" dirty="0"/>
                  <a:t>-input </a:t>
                </a:r>
              </a:p>
              <a:p>
                <a:pPr algn="ctr"/>
                <a:r>
                  <a:rPr lang="en-US" sz="1600" b="0" i="1" dirty="0">
                    <a:latin typeface="Cambria Math" panose="02040503050406030204" pitchFamily="18" charset="0"/>
                  </a:rPr>
                  <a:t>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𝑀𝐾𝑡𝑃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)]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b="1" dirty="0">
                    <a:solidFill>
                      <a:schemeClr val="accent1"/>
                    </a:solidFill>
                  </a:rPr>
                  <a:t>overall has at most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1" smtClean="0">
                        <a:latin typeface="Cambria Math" panose="02040503050406030204" pitchFamily="18" charset="0"/>
                      </a:rPr>
                      <m:t>poly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1-inputs, and there are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0.01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sz="2000" dirty="0"/>
                  <a:t>-inputs consistent with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sz="2000" dirty="0"/>
                  <a:t>.</a:t>
                </a: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F31E5B3-0B4F-4120-B0BE-059428A58F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6218" y="5265003"/>
                <a:ext cx="6094476" cy="1398653"/>
              </a:xfrm>
              <a:prstGeom prst="rect">
                <a:avLst/>
              </a:prstGeom>
              <a:blipFill>
                <a:blip r:embed="rId9"/>
                <a:stretch>
                  <a:fillRect t="-3057" b="-74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6D0018A-1169-4478-9A69-57ECE86E8F8F}"/>
                  </a:ext>
                </a:extLst>
              </p:cNvPr>
              <p:cNvSpPr txBox="1"/>
              <p:nvPr/>
            </p:nvSpPr>
            <p:spPr>
              <a:xfrm>
                <a:off x="419155" y="3156828"/>
                <a:ext cx="4897488" cy="1538883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dirty="0"/>
                  <a:t>MKtP[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altLang="zh-CN" sz="2800" b="0" i="1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800" dirty="0"/>
                  <a:t>]</a:t>
                </a:r>
              </a:p>
              <a:p>
                <a:pPr algn="ctr"/>
                <a:r>
                  <a:rPr lang="en-US" sz="1100" dirty="0"/>
                  <a:t> </a:t>
                </a:r>
              </a:p>
              <a:p>
                <a:pPr algn="ctr"/>
                <a:r>
                  <a:rPr lang="en-US" dirty="0"/>
                  <a:t>Roughly speaking, it accepts a string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if it can be outputted by a universal Turing machine in </a:t>
                </a:r>
                <a:r>
                  <a:rPr lang="en-US" b="1" dirty="0">
                    <a:solidFill>
                      <a:srgbClr val="FF0000"/>
                    </a:solidFill>
                  </a:rPr>
                  <a:t>poly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time given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𝐥𝐨𝐠</m:t>
                        </m:r>
                      </m:fName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func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bits as input</a:t>
                </a: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6D0018A-1169-4478-9A69-57ECE86E8F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55" y="3156828"/>
                <a:ext cx="4897488" cy="1538883"/>
              </a:xfrm>
              <a:prstGeom prst="rect">
                <a:avLst/>
              </a:prstGeom>
              <a:blipFill>
                <a:blip r:embed="rId10"/>
                <a:stretch>
                  <a:fillRect t="-3968" r="-747" b="-476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1924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9" grpId="0"/>
      <p:bldP spid="10" grpId="0"/>
      <p:bldP spid="3" grpId="0" animBg="1"/>
      <p:bldP spid="11" grpId="0"/>
      <p:bldP spid="12" grpId="0"/>
      <p:bldP spid="1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A19C8448-D109-4B01-9FA5-3046F9D4DBBB}"/>
                  </a:ext>
                </a:extLst>
              </p:cNvPr>
              <p:cNvSpPr/>
              <p:nvPr/>
            </p:nvSpPr>
            <p:spPr>
              <a:xfrm>
                <a:off x="983432" y="2780928"/>
                <a:ext cx="3024336" cy="1728192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CN" sz="32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altLang="zh-CN" sz="32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3200" b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𝐥𝐨𝐠</m:t>
                    </m:r>
                    <m:r>
                      <a:rPr lang="en-US" altLang="zh-CN" sz="32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32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zh-CN" sz="32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3200" b="1" dirty="0">
                    <a:solidFill>
                      <a:schemeClr val="bg1"/>
                    </a:solidFill>
                  </a:rPr>
                  <a:t>-seed Pseudorandom Restrictions</a:t>
                </a:r>
                <a:endParaRPr lang="zh-CN" altLang="en-US" sz="3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A19C8448-D109-4B01-9FA5-3046F9D4DB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432" y="2780928"/>
                <a:ext cx="3024336" cy="1728192"/>
              </a:xfrm>
              <a:prstGeom prst="roundRect">
                <a:avLst/>
              </a:prstGeom>
              <a:blipFill>
                <a:blip r:embed="rId2"/>
                <a:stretch>
                  <a:fillRect l="-402" r="-3012" b="-594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CFBF0B9-0962-464E-995A-5D50419219E1}"/>
              </a:ext>
            </a:extLst>
          </p:cNvPr>
          <p:cNvSpPr/>
          <p:nvPr/>
        </p:nvSpPr>
        <p:spPr>
          <a:xfrm>
            <a:off x="5903857" y="678956"/>
            <a:ext cx="5360640" cy="1440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dirty="0">
                <a:solidFill>
                  <a:srgbClr val="FFFF00"/>
                </a:solidFill>
              </a:rPr>
              <a:t>Sparse MCSP, </a:t>
            </a:r>
            <a:r>
              <a:rPr lang="en-US" altLang="zh-CN" sz="3600" b="1" dirty="0" err="1">
                <a:solidFill>
                  <a:srgbClr val="FFFF00"/>
                </a:solidFill>
              </a:rPr>
              <a:t>MKtP</a:t>
            </a:r>
            <a:r>
              <a:rPr lang="en-US" altLang="zh-CN" sz="3600" b="1" dirty="0">
                <a:solidFill>
                  <a:srgbClr val="FFFF00"/>
                </a:solidFill>
              </a:rPr>
              <a:t> </a:t>
            </a:r>
          </a:p>
          <a:p>
            <a:pPr algn="ctr"/>
            <a:r>
              <a:rPr lang="en-US" altLang="zh-CN" sz="3600" b="1" dirty="0">
                <a:solidFill>
                  <a:srgbClr val="FFFF00"/>
                </a:solidFill>
              </a:rPr>
              <a:t>Lower Bounds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2E3777E-DFE7-42F1-8EE7-8B6D7CB8C7B1}"/>
              </a:ext>
            </a:extLst>
          </p:cNvPr>
          <p:cNvSpPr/>
          <p:nvPr/>
        </p:nvSpPr>
        <p:spPr>
          <a:xfrm>
            <a:off x="5935905" y="2708918"/>
            <a:ext cx="5328592" cy="1440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dirty="0">
                <a:solidFill>
                  <a:srgbClr val="FFFF00"/>
                </a:solidFill>
              </a:rPr>
              <a:t>Poly-time Quantified </a:t>
            </a:r>
            <a:r>
              <a:rPr lang="en-US" altLang="zh-CN" sz="3600" b="1" dirty="0" err="1">
                <a:solidFill>
                  <a:srgbClr val="FFFF00"/>
                </a:solidFill>
              </a:rPr>
              <a:t>Derandomization</a:t>
            </a:r>
            <a:endParaRPr lang="zh-CN" altLang="en-US" sz="3200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20C2FF0-35BA-43A8-BC74-AE09812FE59E}"/>
              </a:ext>
            </a:extLst>
          </p:cNvPr>
          <p:cNvSpPr/>
          <p:nvPr/>
        </p:nvSpPr>
        <p:spPr>
          <a:xfrm>
            <a:off x="5903857" y="4931296"/>
            <a:ext cx="5360640" cy="12456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u="sng" dirty="0">
                <a:solidFill>
                  <a:srgbClr val="FFFF00"/>
                </a:solidFill>
              </a:rPr>
              <a:t>Explicit Obstructions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D95685BA-D708-4CB6-8C24-CE62A3692000}"/>
              </a:ext>
            </a:extLst>
          </p:cNvPr>
          <p:cNvSpPr/>
          <p:nvPr/>
        </p:nvSpPr>
        <p:spPr>
          <a:xfrm>
            <a:off x="4321428" y="3465002"/>
            <a:ext cx="1255045" cy="3600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00D56F8B-59DD-4AD8-83FB-7B03BFDAD9C3}"/>
              </a:ext>
            </a:extLst>
          </p:cNvPr>
          <p:cNvSpPr/>
          <p:nvPr/>
        </p:nvSpPr>
        <p:spPr>
          <a:xfrm rot="18900000">
            <a:off x="4145421" y="1949101"/>
            <a:ext cx="1536540" cy="3380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9ED80490-820F-4223-A8A2-CC13B63E518D}"/>
              </a:ext>
            </a:extLst>
          </p:cNvPr>
          <p:cNvSpPr/>
          <p:nvPr/>
        </p:nvSpPr>
        <p:spPr>
          <a:xfrm rot="2700000">
            <a:off x="4101947" y="4992093"/>
            <a:ext cx="1528016" cy="3909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68785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927E5-18C5-44BF-B263-F26FAD741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962" y="-119022"/>
            <a:ext cx="11346008" cy="1325563"/>
          </a:xfrm>
        </p:spPr>
        <p:txBody>
          <a:bodyPr/>
          <a:lstStyle/>
          <a:p>
            <a:r>
              <a:rPr lang="en-US" altLang="zh-CN" dirty="0"/>
              <a:t>Explicit proofs from pseudorandom restrictions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A01119-D559-45E1-AA8C-0AE182492D9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10148" y="1629334"/>
                <a:ext cx="10874424" cy="158417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zh-CN" dirty="0"/>
                  <a:t>Apply our restriction generator with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𝟏𝟎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altLang="zh-CN" dirty="0"/>
                  <a:t>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altLang="zh-CN" dirty="0"/>
                  <a:t> seed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altLang="zh-CN" dirty="0"/>
                  <a:t>  </a:t>
                </a:r>
                <a14:m>
                  <m:oMath xmlns:m="http://schemas.openxmlformats.org/officeDocument/2006/math">
                    <m:r>
                      <a:rPr lang="en-US" altLang="zh-CN" b="1" i="0" dirty="0" smtClean="0">
                        <a:latin typeface="Cambria Math" panose="02040503050406030204" pitchFamily="18" charset="0"/>
                      </a:rPr>
                      <m:t>𝐩𝐨𝐥𝐲</m:t>
                    </m:r>
                    <m:r>
                      <a:rPr lang="en-US" altLang="zh-CN" b="1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1" i="1" dirty="0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zh-CN" b="1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b="1" dirty="0"/>
                  <a:t> </a:t>
                </a:r>
                <a:r>
                  <a:rPr lang="en-US" altLang="zh-CN" dirty="0"/>
                  <a:t>many possible restrictions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altLang="zh-CN" dirty="0"/>
                  <a:t>.</a:t>
                </a:r>
              </a:p>
              <a:p>
                <a:pPr marL="0" indent="0">
                  <a:buNone/>
                </a:pPr>
                <a:r>
                  <a:rPr lang="en-US" altLang="zh-CN" dirty="0"/>
                  <a:t>For each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altLang="zh-CN" dirty="0"/>
                  <a:t> that has a star, add two input-output pairs into our list: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A01119-D559-45E1-AA8C-0AE182492D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0148" y="1629334"/>
                <a:ext cx="10874424" cy="1584176"/>
              </a:xfrm>
              <a:blipFill>
                <a:blip r:embed="rId3"/>
                <a:stretch>
                  <a:fillRect l="-1121" t="-6154" b="-538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8EAC6DB-72B6-45B2-B4DD-18272A98C774}"/>
                  </a:ext>
                </a:extLst>
              </p:cNvPr>
              <p:cNvSpPr/>
              <p:nvPr/>
            </p:nvSpPr>
            <p:spPr>
              <a:xfrm>
                <a:off x="623392" y="3377785"/>
                <a:ext cx="7142036" cy="18704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800" dirty="0"/>
                  <a:t>For any formula </a:t>
                </a:r>
                <a14:m>
                  <m:oMath xmlns:m="http://schemas.openxmlformats.org/officeDocument/2006/math">
                    <m:r>
                      <a:rPr lang="en-US" altLang="zh-CN" sz="2800" i="1" dirty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altLang="zh-CN" sz="2800" dirty="0"/>
                  <a:t> of size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1" i="1" dirty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altLang="zh-CN" sz="2800" b="1" i="1" dirty="0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altLang="zh-CN" sz="2800" b="1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800" b="1" i="1" dirty="0" smtClean="0">
                            <a:latin typeface="Cambria Math" panose="02040503050406030204" pitchFamily="18" charset="0"/>
                          </a:rPr>
                          <m:t>𝑪</m:t>
                        </m:r>
                        <m:r>
                          <a:rPr lang="en-US" altLang="zh-CN" sz="2800" b="1" i="1" dirty="0" smtClean="0">
                            <a:latin typeface="Cambria Math" panose="02040503050406030204" pitchFamily="18" charset="0"/>
                          </a:rPr>
                          <m:t>/</m:t>
                        </m:r>
                        <m:func>
                          <m:funcPr>
                            <m:ctrlPr>
                              <a:rPr lang="en-US" altLang="zh-CN" sz="2800" b="1" i="1" dirty="0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altLang="zh-CN" sz="2800" b="1" i="0" dirty="0" smtClean="0"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</m:fName>
                          <m:e>
                            <m:func>
                              <m:funcPr>
                                <m:ctrlPr>
                                  <a:rPr lang="en-US" altLang="zh-CN" sz="2800" b="1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altLang="zh-CN" sz="2800" b="1" i="0" dirty="0" smtClean="0">
                                    <a:latin typeface="Cambria Math" panose="02040503050406030204" pitchFamily="18" charset="0"/>
                                  </a:rPr>
                                  <m:t>𝐥𝐨𝐠</m:t>
                                </m:r>
                              </m:fName>
                              <m:e>
                                <m:r>
                                  <a:rPr lang="en-US" altLang="zh-CN" sz="2800" b="1" i="1" dirty="0" smtClean="0"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e>
                            </m:func>
                          </m:e>
                        </m:func>
                      </m:sup>
                    </m:sSup>
                    <m:r>
                      <a:rPr lang="en-US" altLang="zh-CN" sz="28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800" dirty="0"/>
                  <a:t>, there exists a </a:t>
                </a:r>
                <a14:m>
                  <m:oMath xmlns:m="http://schemas.openxmlformats.org/officeDocument/2006/math">
                    <m:r>
                      <a:rPr lang="en-US" altLang="zh-CN" sz="2800" i="1" dirty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altLang="zh-CN" sz="2800" dirty="0"/>
                  <a:t> such that: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2800" i="1" dirty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altLang="zh-CN" sz="28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800" i="1" dirty="0">
                        <a:latin typeface="Cambria Math" panose="02040503050406030204" pitchFamily="18" charset="0"/>
                      </a:rPr>
                      <m:t>𝐹</m:t>
                    </m:r>
                    <m:sSub>
                      <m:sSubPr>
                        <m:ctrlPr>
                          <a:rPr lang="en-US" altLang="zh-CN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altLang="zh-CN" sz="28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800" i="1" dirty="0">
                                <a:latin typeface="Cambria Math" panose="02040503050406030204" pitchFamily="18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r>
                          <a:rPr lang="en-US" altLang="zh-CN" sz="2800" i="1" dirty="0">
                            <a:latin typeface="Cambria Math" panose="02040503050406030204" pitchFamily="18" charset="0"/>
                          </a:rPr>
                          <m:t>𝜌</m:t>
                        </m:r>
                      </m:sub>
                    </m:sSub>
                    <m:r>
                      <a:rPr lang="en-US" altLang="zh-CN" sz="2800" i="1" dirty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altLang="zh-CN" sz="2800" b="0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altLang="zh-CN" sz="2800" dirty="0"/>
                  <a:t> 		(by shrinkage property)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8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i="1" dirty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p>
                            <m:r>
                              <a:rPr lang="en-US" altLang="zh-CN" sz="2800" i="1" dirty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d>
                          <m:dPr>
                            <m:ctrlPr>
                              <a:rPr lang="en-US" altLang="zh-CN" sz="28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800" i="1" dirty="0">
                                <a:latin typeface="Cambria Math" panose="02040503050406030204" pitchFamily="18" charset="0"/>
                              </a:rPr>
                              <m:t>⋆</m:t>
                            </m:r>
                          </m:e>
                        </m:d>
                      </m:e>
                    </m:d>
                    <m:r>
                      <a:rPr lang="en-US" altLang="zh-CN" sz="2800" b="0" i="1" dirty="0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zh-CN" altLang="en-US" sz="2800" dirty="0"/>
                  <a:t> </a:t>
                </a:r>
                <a:r>
                  <a:rPr lang="en-US" altLang="zh-CN" sz="2800" dirty="0"/>
                  <a:t>	(by “close-to-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altLang="zh-CN" sz="2800" dirty="0"/>
                  <a:t>-regular”)</a:t>
                </a:r>
                <a:endParaRPr lang="zh-CN" altLang="en-US" sz="28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8EAC6DB-72B6-45B2-B4DD-18272A98C7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392" y="3377785"/>
                <a:ext cx="7142036" cy="1870448"/>
              </a:xfrm>
              <a:prstGeom prst="rect">
                <a:avLst/>
              </a:prstGeom>
              <a:blipFill>
                <a:blip r:embed="rId4"/>
                <a:stretch>
                  <a:fillRect l="-1706" t="-1954" b="-846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Arrow: Right 4">
            <a:extLst>
              <a:ext uri="{FF2B5EF4-FFF2-40B4-BE49-F238E27FC236}">
                <a16:creationId xmlns:a16="http://schemas.microsoft.com/office/drawing/2014/main" id="{578153E0-3F34-4233-A47E-312233B92978}"/>
              </a:ext>
            </a:extLst>
          </p:cNvPr>
          <p:cNvSpPr/>
          <p:nvPr/>
        </p:nvSpPr>
        <p:spPr>
          <a:xfrm rot="5400000">
            <a:off x="9866287" y="2750397"/>
            <a:ext cx="1203241" cy="457199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6C3A7C2-511D-4C99-9D5D-53BA4B9C98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2678418"/>
              </p:ext>
            </p:extLst>
          </p:nvPr>
        </p:nvGraphicFramePr>
        <p:xfrm>
          <a:off x="9341576" y="3773640"/>
          <a:ext cx="1812260" cy="45720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362452">
                  <a:extLst>
                    <a:ext uri="{9D8B030D-6E8A-4147-A177-3AD203B41FA5}">
                      <a16:colId xmlns:a16="http://schemas.microsoft.com/office/drawing/2014/main" val="3506916199"/>
                    </a:ext>
                  </a:extLst>
                </a:gridCol>
                <a:gridCol w="362452">
                  <a:extLst>
                    <a:ext uri="{9D8B030D-6E8A-4147-A177-3AD203B41FA5}">
                      <a16:colId xmlns:a16="http://schemas.microsoft.com/office/drawing/2014/main" val="829437165"/>
                    </a:ext>
                  </a:extLst>
                </a:gridCol>
                <a:gridCol w="362452">
                  <a:extLst>
                    <a:ext uri="{9D8B030D-6E8A-4147-A177-3AD203B41FA5}">
                      <a16:colId xmlns:a16="http://schemas.microsoft.com/office/drawing/2014/main" val="2175716758"/>
                    </a:ext>
                  </a:extLst>
                </a:gridCol>
                <a:gridCol w="362452">
                  <a:extLst>
                    <a:ext uri="{9D8B030D-6E8A-4147-A177-3AD203B41FA5}">
                      <a16:colId xmlns:a16="http://schemas.microsoft.com/office/drawing/2014/main" val="181466762"/>
                    </a:ext>
                  </a:extLst>
                </a:gridCol>
                <a:gridCol w="362452">
                  <a:extLst>
                    <a:ext uri="{9D8B030D-6E8A-4147-A177-3AD203B41FA5}">
                      <a16:colId xmlns:a16="http://schemas.microsoft.com/office/drawing/2014/main" val="759498622"/>
                    </a:ext>
                  </a:extLst>
                </a:gridCol>
              </a:tblGrid>
              <a:tr h="435883">
                <a:tc>
                  <a:txBody>
                    <a:bodyPr/>
                    <a:lstStyle/>
                    <a:p>
                      <a:pPr algn="r"/>
                      <a:r>
                        <a:rPr lang="en-US" altLang="zh-CN" sz="2400" dirty="0"/>
                        <a:t>1</a:t>
                      </a:r>
                      <a:endParaRPr lang="zh-CN" alt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2400" dirty="0"/>
                        <a:t>0</a:t>
                      </a:r>
                      <a:endParaRPr lang="zh-CN" alt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2400" dirty="0"/>
                        <a:t>0</a:t>
                      </a:r>
                      <a:endParaRPr lang="zh-CN" alt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2400" dirty="0"/>
                        <a:t>0</a:t>
                      </a:r>
                      <a:endParaRPr lang="zh-CN" alt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2400" dirty="0"/>
                        <a:t>0</a:t>
                      </a:r>
                      <a:endParaRPr lang="zh-CN" alt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6170157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193DCE5-770F-4A4B-AAF7-64AFF75D72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4150192"/>
              </p:ext>
            </p:extLst>
          </p:nvPr>
        </p:nvGraphicFramePr>
        <p:xfrm>
          <a:off x="9341576" y="4391418"/>
          <a:ext cx="1812260" cy="45720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362452">
                  <a:extLst>
                    <a:ext uri="{9D8B030D-6E8A-4147-A177-3AD203B41FA5}">
                      <a16:colId xmlns:a16="http://schemas.microsoft.com/office/drawing/2014/main" val="3506916199"/>
                    </a:ext>
                  </a:extLst>
                </a:gridCol>
                <a:gridCol w="362452">
                  <a:extLst>
                    <a:ext uri="{9D8B030D-6E8A-4147-A177-3AD203B41FA5}">
                      <a16:colId xmlns:a16="http://schemas.microsoft.com/office/drawing/2014/main" val="829437165"/>
                    </a:ext>
                  </a:extLst>
                </a:gridCol>
                <a:gridCol w="362452">
                  <a:extLst>
                    <a:ext uri="{9D8B030D-6E8A-4147-A177-3AD203B41FA5}">
                      <a16:colId xmlns:a16="http://schemas.microsoft.com/office/drawing/2014/main" val="2175716758"/>
                    </a:ext>
                  </a:extLst>
                </a:gridCol>
                <a:gridCol w="362452">
                  <a:extLst>
                    <a:ext uri="{9D8B030D-6E8A-4147-A177-3AD203B41FA5}">
                      <a16:colId xmlns:a16="http://schemas.microsoft.com/office/drawing/2014/main" val="181466762"/>
                    </a:ext>
                  </a:extLst>
                </a:gridCol>
                <a:gridCol w="362452">
                  <a:extLst>
                    <a:ext uri="{9D8B030D-6E8A-4147-A177-3AD203B41FA5}">
                      <a16:colId xmlns:a16="http://schemas.microsoft.com/office/drawing/2014/main" val="759498622"/>
                    </a:ext>
                  </a:extLst>
                </a:gridCol>
              </a:tblGrid>
              <a:tr h="435883">
                <a:tc>
                  <a:txBody>
                    <a:bodyPr/>
                    <a:lstStyle/>
                    <a:p>
                      <a:pPr algn="r"/>
                      <a:r>
                        <a:rPr lang="en-US" altLang="zh-CN" sz="2400" dirty="0"/>
                        <a:t>1</a:t>
                      </a:r>
                      <a:endParaRPr lang="zh-CN" alt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2400" dirty="0"/>
                        <a:t>1</a:t>
                      </a:r>
                      <a:endParaRPr lang="zh-CN" alt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2400" dirty="0"/>
                        <a:t>0</a:t>
                      </a:r>
                      <a:endParaRPr lang="zh-CN" alt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2400" dirty="0"/>
                        <a:t>0</a:t>
                      </a:r>
                      <a:endParaRPr lang="zh-CN" alt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2400" dirty="0"/>
                        <a:t>0</a:t>
                      </a:r>
                      <a:endParaRPr lang="zh-CN" alt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6170157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B87934B4-A58D-45AC-9878-E8A0A6940876}"/>
              </a:ext>
            </a:extLst>
          </p:cNvPr>
          <p:cNvSpPr txBox="1"/>
          <p:nvPr/>
        </p:nvSpPr>
        <p:spPr>
          <a:xfrm>
            <a:off x="9066601" y="3668848"/>
            <a:ext cx="2749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(</a:t>
            </a:r>
            <a:endParaRPr lang="zh-CN" alt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0046B5-160B-4CDB-9063-CCB18CDAD069}"/>
              </a:ext>
            </a:extLst>
          </p:cNvPr>
          <p:cNvSpPr txBox="1"/>
          <p:nvPr/>
        </p:nvSpPr>
        <p:spPr>
          <a:xfrm>
            <a:off x="11153834" y="3690279"/>
            <a:ext cx="698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,</a:t>
            </a:r>
            <a:r>
              <a:rPr lang="en-US" altLang="zh-CN" sz="2800" b="1" dirty="0"/>
              <a:t>1</a:t>
            </a:r>
            <a:r>
              <a:rPr lang="en-US" altLang="zh-CN" sz="3200" dirty="0"/>
              <a:t>)</a:t>
            </a:r>
            <a:endParaRPr lang="zh-CN" alt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CE0ACCF-4CE2-4D60-90C9-817CC51DB8CA}"/>
              </a:ext>
            </a:extLst>
          </p:cNvPr>
          <p:cNvSpPr txBox="1"/>
          <p:nvPr/>
        </p:nvSpPr>
        <p:spPr>
          <a:xfrm>
            <a:off x="9066601" y="4320128"/>
            <a:ext cx="2749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(</a:t>
            </a:r>
            <a:endParaRPr lang="zh-CN" alt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322C885-3189-4B0F-8F06-C3D679FC1A7B}"/>
              </a:ext>
            </a:extLst>
          </p:cNvPr>
          <p:cNvSpPr txBox="1"/>
          <p:nvPr/>
        </p:nvSpPr>
        <p:spPr>
          <a:xfrm>
            <a:off x="11153834" y="4341559"/>
            <a:ext cx="698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,</a:t>
            </a:r>
            <a:r>
              <a:rPr lang="en-US" altLang="zh-CN" sz="2800" b="1" dirty="0"/>
              <a:t>0</a:t>
            </a:r>
            <a:r>
              <a:rPr lang="en-US" altLang="zh-CN" sz="3200" dirty="0"/>
              <a:t>)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Table 17">
                <a:extLst>
                  <a:ext uri="{FF2B5EF4-FFF2-40B4-BE49-F238E27FC236}">
                    <a16:creationId xmlns:a16="http://schemas.microsoft.com/office/drawing/2014/main" id="{A41BE0CE-7F44-4415-9966-C28655D1133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35077381"/>
                  </p:ext>
                </p:extLst>
              </p:nvPr>
            </p:nvGraphicFramePr>
            <p:xfrm>
              <a:off x="9570173" y="1735163"/>
              <a:ext cx="1812260" cy="457200"/>
            </p:xfrm>
            <a:graphic>
              <a:graphicData uri="http://schemas.openxmlformats.org/drawingml/2006/table">
                <a:tbl>
                  <a:tblPr firstRow="1" bandRow="1">
                    <a:tableStyleId>{68D230F3-CF80-4859-8CE7-A43EE81993B5}</a:tableStyleId>
                  </a:tblPr>
                  <a:tblGrid>
                    <a:gridCol w="362452">
                      <a:extLst>
                        <a:ext uri="{9D8B030D-6E8A-4147-A177-3AD203B41FA5}">
                          <a16:colId xmlns:a16="http://schemas.microsoft.com/office/drawing/2014/main" val="3506916199"/>
                        </a:ext>
                      </a:extLst>
                    </a:gridCol>
                    <a:gridCol w="362452">
                      <a:extLst>
                        <a:ext uri="{9D8B030D-6E8A-4147-A177-3AD203B41FA5}">
                          <a16:colId xmlns:a16="http://schemas.microsoft.com/office/drawing/2014/main" val="829437165"/>
                        </a:ext>
                      </a:extLst>
                    </a:gridCol>
                    <a:gridCol w="362452">
                      <a:extLst>
                        <a:ext uri="{9D8B030D-6E8A-4147-A177-3AD203B41FA5}">
                          <a16:colId xmlns:a16="http://schemas.microsoft.com/office/drawing/2014/main" val="2175716758"/>
                        </a:ext>
                      </a:extLst>
                    </a:gridCol>
                    <a:gridCol w="362452">
                      <a:extLst>
                        <a:ext uri="{9D8B030D-6E8A-4147-A177-3AD203B41FA5}">
                          <a16:colId xmlns:a16="http://schemas.microsoft.com/office/drawing/2014/main" val="181466762"/>
                        </a:ext>
                      </a:extLst>
                    </a:gridCol>
                    <a:gridCol w="362452">
                      <a:extLst>
                        <a:ext uri="{9D8B030D-6E8A-4147-A177-3AD203B41FA5}">
                          <a16:colId xmlns:a16="http://schemas.microsoft.com/office/drawing/2014/main" val="759498622"/>
                        </a:ext>
                      </a:extLst>
                    </a:gridCol>
                  </a:tblGrid>
                  <a:tr h="43588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zh-CN" sz="2400" dirty="0"/>
                            <a:t>1</a:t>
                          </a:r>
                          <a:endParaRPr lang="zh-CN" altLang="en-US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400" b="1" i="1" smtClean="0">
                                    <a:latin typeface="Cambria Math" panose="02040503050406030204" pitchFamily="18" charset="0"/>
                                  </a:rPr>
                                  <m:t>⋆</m:t>
                                </m:r>
                              </m:oMath>
                            </m:oMathPara>
                          </a14:m>
                          <a:endParaRPr lang="zh-CN" altLang="en-US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400" b="1" i="1" smtClean="0">
                                    <a:latin typeface="Cambria Math" panose="02040503050406030204" pitchFamily="18" charset="0"/>
                                  </a:rPr>
                                  <m:t>⋆</m:t>
                                </m:r>
                              </m:oMath>
                            </m:oMathPara>
                          </a14:m>
                          <a:endParaRPr lang="zh-CN" altLang="en-US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zh-CN" sz="2400" dirty="0"/>
                            <a:t>0</a:t>
                          </a:r>
                          <a:endParaRPr lang="zh-CN" altLang="en-US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400" b="1" i="1" smtClean="0">
                                    <a:latin typeface="Cambria Math" panose="02040503050406030204" pitchFamily="18" charset="0"/>
                                  </a:rPr>
                                  <m:t>⋆</m:t>
                                </m:r>
                              </m:oMath>
                            </m:oMathPara>
                          </a14:m>
                          <a:endParaRPr lang="zh-CN" altLang="en-US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3617015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Table 17">
                <a:extLst>
                  <a:ext uri="{FF2B5EF4-FFF2-40B4-BE49-F238E27FC236}">
                    <a16:creationId xmlns:a16="http://schemas.microsoft.com/office/drawing/2014/main" id="{A41BE0CE-7F44-4415-9966-C28655D1133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35077381"/>
                  </p:ext>
                </p:extLst>
              </p:nvPr>
            </p:nvGraphicFramePr>
            <p:xfrm>
              <a:off x="9570173" y="1735163"/>
              <a:ext cx="1812260" cy="457200"/>
            </p:xfrm>
            <a:graphic>
              <a:graphicData uri="http://schemas.openxmlformats.org/drawingml/2006/table">
                <a:tbl>
                  <a:tblPr firstRow="1" bandRow="1">
                    <a:tableStyleId>{68D230F3-CF80-4859-8CE7-A43EE81993B5}</a:tableStyleId>
                  </a:tblPr>
                  <a:tblGrid>
                    <a:gridCol w="362452">
                      <a:extLst>
                        <a:ext uri="{9D8B030D-6E8A-4147-A177-3AD203B41FA5}">
                          <a16:colId xmlns:a16="http://schemas.microsoft.com/office/drawing/2014/main" val="3506916199"/>
                        </a:ext>
                      </a:extLst>
                    </a:gridCol>
                    <a:gridCol w="362452">
                      <a:extLst>
                        <a:ext uri="{9D8B030D-6E8A-4147-A177-3AD203B41FA5}">
                          <a16:colId xmlns:a16="http://schemas.microsoft.com/office/drawing/2014/main" val="829437165"/>
                        </a:ext>
                      </a:extLst>
                    </a:gridCol>
                    <a:gridCol w="362452">
                      <a:extLst>
                        <a:ext uri="{9D8B030D-6E8A-4147-A177-3AD203B41FA5}">
                          <a16:colId xmlns:a16="http://schemas.microsoft.com/office/drawing/2014/main" val="2175716758"/>
                        </a:ext>
                      </a:extLst>
                    </a:gridCol>
                    <a:gridCol w="362452">
                      <a:extLst>
                        <a:ext uri="{9D8B030D-6E8A-4147-A177-3AD203B41FA5}">
                          <a16:colId xmlns:a16="http://schemas.microsoft.com/office/drawing/2014/main" val="181466762"/>
                        </a:ext>
                      </a:extLst>
                    </a:gridCol>
                    <a:gridCol w="362452">
                      <a:extLst>
                        <a:ext uri="{9D8B030D-6E8A-4147-A177-3AD203B41FA5}">
                          <a16:colId xmlns:a16="http://schemas.microsoft.com/office/drawing/2014/main" val="759498622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zh-CN" sz="2400" dirty="0"/>
                            <a:t>1</a:t>
                          </a:r>
                          <a:endParaRPr lang="zh-CN" altLang="en-US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5"/>
                          <a:stretch>
                            <a:fillRect l="-101667" t="-9211" r="-301667" b="-30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5"/>
                          <a:stretch>
                            <a:fillRect l="-205085" t="-9211" r="-206780" b="-30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zh-CN" sz="2400" dirty="0"/>
                            <a:t>0</a:t>
                          </a:r>
                          <a:endParaRPr lang="zh-CN" altLang="en-US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5"/>
                          <a:stretch>
                            <a:fillRect l="-400000" t="-9211" r="-3333" b="-3026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3617015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73BCE1F-73AD-46F6-B510-34C0B433422E}"/>
                  </a:ext>
                </a:extLst>
              </p:cNvPr>
              <p:cNvSpPr txBox="1"/>
              <p:nvPr/>
            </p:nvSpPr>
            <p:spPr>
              <a:xfrm>
                <a:off x="8911668" y="1669143"/>
                <a:ext cx="79207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altLang="zh-CN" sz="2800" dirty="0"/>
                  <a:t> =</a:t>
                </a:r>
                <a:endParaRPr lang="zh-CN" altLang="en-US" sz="28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73BCE1F-73AD-46F6-B510-34C0B43342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1668" y="1669143"/>
                <a:ext cx="792070" cy="523220"/>
              </a:xfrm>
              <a:prstGeom prst="rect">
                <a:avLst/>
              </a:prstGeom>
              <a:blipFill>
                <a:blip r:embed="rId6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D042A40-C5A0-47AD-9DFF-95B3E3E004A6}"/>
                  </a:ext>
                </a:extLst>
              </p:cNvPr>
              <p:cNvSpPr txBox="1"/>
              <p:nvPr/>
            </p:nvSpPr>
            <p:spPr>
              <a:xfrm>
                <a:off x="9890855" y="5086912"/>
                <a:ext cx="268089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b="0" dirty="0"/>
                  <a:t>   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zh-CN" sz="2800" dirty="0"/>
                  <a:t>,  PARITY(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zh-CN" sz="2800" dirty="0"/>
                  <a:t>)</a:t>
                </a:r>
                <a:endParaRPr lang="zh-CN" altLang="en-US" sz="28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D042A40-C5A0-47AD-9DFF-95B3E3E004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0855" y="5086912"/>
                <a:ext cx="2680891" cy="523220"/>
              </a:xfrm>
              <a:prstGeom prst="rect">
                <a:avLst/>
              </a:prstGeom>
              <a:blipFill>
                <a:blip r:embed="rId7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8B6FD793-5BF8-4B98-988E-CFFD1160B98E}"/>
                  </a:ext>
                </a:extLst>
              </p:cNvPr>
              <p:cNvSpPr/>
              <p:nvPr/>
            </p:nvSpPr>
            <p:spPr>
              <a:xfrm>
                <a:off x="537538" y="5506180"/>
                <a:ext cx="9166200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800" dirty="0"/>
                  <a:t>So </a:t>
                </a:r>
                <a14:m>
                  <m:oMath xmlns:m="http://schemas.openxmlformats.org/officeDocument/2006/math">
                    <m:r>
                      <a:rPr lang="en-US" altLang="zh-CN" sz="2800" i="1" dirty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altLang="zh-CN" sz="2800" dirty="0"/>
                  <a:t> should output the same value on these strings.</a:t>
                </a:r>
              </a:p>
              <a:p>
                <a:r>
                  <a:rPr lang="en-US" altLang="zh-CN" sz="2800" dirty="0"/>
                  <a:t>But their parities are </a:t>
                </a:r>
                <a:r>
                  <a:rPr lang="en-US" altLang="zh-CN" sz="2800" b="1" dirty="0">
                    <a:solidFill>
                      <a:srgbClr val="C00000"/>
                    </a:solidFill>
                  </a:rPr>
                  <a:t>different</a:t>
                </a:r>
                <a:r>
                  <a:rPr lang="en-US" altLang="zh-CN" sz="2800" dirty="0"/>
                  <a:t> </a:t>
                </a:r>
                <a14:m>
                  <m:oMath xmlns:m="http://schemas.openxmlformats.org/officeDocument/2006/math">
                    <m:r>
                      <a:rPr lang="en-US" altLang="zh-CN" sz="280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zh-CN" altLang="en-US" sz="2800" dirty="0"/>
                  <a:t> </a:t>
                </a:r>
                <a:r>
                  <a:rPr lang="en-US" altLang="zh-CN" sz="2800" dirty="0"/>
                  <a:t>is wrong on one of them</a:t>
                </a:r>
                <a:endParaRPr lang="zh-CN" altLang="en-US" sz="2800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8B6FD793-5BF8-4B98-988E-CFFD1160B9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538" y="5506180"/>
                <a:ext cx="9166200" cy="954107"/>
              </a:xfrm>
              <a:prstGeom prst="rect">
                <a:avLst/>
              </a:prstGeom>
              <a:blipFill>
                <a:blip r:embed="rId8"/>
                <a:stretch>
                  <a:fillRect l="-1330" t="-5732" b="-171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F95857A-CD10-4C34-AA6F-2155A33746A9}"/>
              </a:ext>
            </a:extLst>
          </p:cNvPr>
          <p:cNvCxnSpPr>
            <a:cxnSpLocks/>
          </p:cNvCxnSpPr>
          <p:nvPr/>
        </p:nvCxnSpPr>
        <p:spPr>
          <a:xfrm flipV="1">
            <a:off x="7675684" y="4391418"/>
            <a:ext cx="1235984" cy="957104"/>
          </a:xfrm>
          <a:prstGeom prst="straightConnector1">
            <a:avLst/>
          </a:prstGeom>
          <a:ln w="603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D5334D09-2E72-4349-8C9F-54B89C398DA9}"/>
              </a:ext>
            </a:extLst>
          </p:cNvPr>
          <p:cNvSpPr/>
          <p:nvPr/>
        </p:nvSpPr>
        <p:spPr>
          <a:xfrm>
            <a:off x="11231301" y="3668848"/>
            <a:ext cx="481323" cy="1339761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4D14E027-B286-4227-B6AC-773ED480ECD8}"/>
                  </a:ext>
                </a:extLst>
              </p:cNvPr>
              <p:cNvSpPr/>
              <p:nvPr/>
            </p:nvSpPr>
            <p:spPr>
              <a:xfrm>
                <a:off x="610148" y="935986"/>
                <a:ext cx="11188873" cy="541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800" dirty="0"/>
                  <a:t>Goal: an </a:t>
                </a:r>
                <a:r>
                  <a:rPr lang="en-US" altLang="zh-CN" sz="2800" b="1" dirty="0"/>
                  <a:t>explicit proof </a:t>
                </a:r>
                <a:r>
                  <a:rPr lang="en-US" altLang="zh-CN" sz="2800" dirty="0"/>
                  <a:t>that PARITY requires formulas of size</a:t>
                </a:r>
                <a14:m>
                  <m:oMath xmlns:m="http://schemas.openxmlformats.org/officeDocument/2006/math">
                    <m:r>
                      <a:rPr lang="en-US" altLang="zh-CN" sz="2800" dirty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CN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altLang="zh-CN" sz="28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altLang="zh-CN" sz="2800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lang="en-US" altLang="zh-CN" sz="28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altLang="zh-CN" sz="28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𝑶</m:t>
                            </m:r>
                            <m:r>
                              <a:rPr lang="en-US" altLang="zh-CN" sz="2800" b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CN" sz="28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altLang="zh-CN" sz="2800" b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altLang="zh-CN" sz="2800" b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</m:fName>
                          <m:e>
                            <m:func>
                              <m:funcPr>
                                <m:ctrlPr>
                                  <a:rPr lang="en-US" altLang="zh-CN" sz="2800" b="1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altLang="zh-CN" sz="2800" b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𝐥𝐨𝐠</m:t>
                                </m:r>
                              </m:fName>
                              <m:e>
                                <m:r>
                                  <a:rPr lang="en-US" altLang="zh-CN" sz="2800" b="1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e>
                            </m:func>
                            <m:r>
                              <a:rPr lang="en-US" altLang="zh-CN" sz="2800" b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sup>
                    </m:sSup>
                  </m:oMath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4D14E027-B286-4227-B6AC-773ED480EC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148" y="935986"/>
                <a:ext cx="11188873" cy="541110"/>
              </a:xfrm>
              <a:prstGeom prst="rect">
                <a:avLst/>
              </a:prstGeom>
              <a:blipFill>
                <a:blip r:embed="rId9"/>
                <a:stretch>
                  <a:fillRect l="-1089" t="-7955" b="-329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0393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 animBg="1"/>
      <p:bldP spid="10" grpId="0"/>
      <p:bldP spid="11" grpId="0"/>
      <p:bldP spid="12" grpId="0"/>
      <p:bldP spid="13" grpId="0"/>
      <p:bldP spid="19" grpId="0"/>
      <p:bldP spid="20" grpId="0"/>
      <p:bldP spid="21" grpId="0"/>
      <p:bldP spid="2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0E32BB9-A43D-45DB-96BE-06585A15D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95093"/>
            <a:ext cx="10515600" cy="1781547"/>
          </a:xfrm>
        </p:spPr>
        <p:txBody>
          <a:bodyPr>
            <a:normAutofit/>
          </a:bodyPr>
          <a:lstStyle/>
          <a:p>
            <a:r>
              <a:rPr lang="en-US" altLang="zh-CN" sz="5400" dirty="0"/>
              <a:t>Techniques for constructing the pseudorandom restriction generator</a:t>
            </a:r>
            <a:endParaRPr lang="zh-CN" altLang="en-US" sz="54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9841D0-F4D1-4550-AF1E-AE53AA7A1A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1912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AFB95-3FBA-4873-A827-AF2CE30FF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129283"/>
            <a:ext cx="11737304" cy="1325563"/>
          </a:xfrm>
        </p:spPr>
        <p:txBody>
          <a:bodyPr/>
          <a:lstStyle/>
          <a:p>
            <a:r>
              <a:rPr lang="en-US" altLang="zh-CN" dirty="0"/>
              <a:t>How far are we from proving major lower bounds?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4FE3390-8D09-4F22-85B9-A76968CFEBA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86780" y="1433479"/>
                <a:ext cx="11018440" cy="1563473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/>
                  <a:t>We can prove </a:t>
                </a:r>
                <a:r>
                  <a:rPr lang="en-US" altLang="zh-CN" b="1" dirty="0"/>
                  <a:t>weak</a:t>
                </a:r>
                <a:r>
                  <a:rPr lang="en-US" altLang="zh-CN" dirty="0"/>
                  <a:t> LBs (e.g. against De Morgan formulas of size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≪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altLang="zh-CN" dirty="0"/>
                  <a:t>).</a:t>
                </a:r>
              </a:p>
              <a:p>
                <a:r>
                  <a:rPr lang="en-US" altLang="zh-CN" dirty="0"/>
                  <a:t>We don’t know how to prove </a:t>
                </a:r>
                <a:r>
                  <a:rPr lang="en-US" altLang="zh-CN" b="1" dirty="0"/>
                  <a:t>strong</a:t>
                </a:r>
                <a:r>
                  <a:rPr lang="en-US" altLang="zh-CN" dirty="0"/>
                  <a:t> LBs (such as </a:t>
                </a:r>
                <a14:m>
                  <m:oMath xmlns:m="http://schemas.openxmlformats.org/officeDocument/2006/math">
                    <m:r>
                      <a:rPr lang="en-US" altLang="zh-CN" b="1">
                        <a:latin typeface="Cambria Math" panose="02040503050406030204" pitchFamily="18" charset="0"/>
                      </a:rPr>
                      <m:t>𝐍</m:t>
                    </m:r>
                    <m:r>
                      <a:rPr lang="en-US" altLang="zh-CN" b="1" i="0" smtClean="0">
                        <a:latin typeface="Cambria Math" panose="02040503050406030204" pitchFamily="18" charset="0"/>
                      </a:rPr>
                      <m:t>𝐏</m:t>
                    </m:r>
                    <m:r>
                      <a:rPr lang="en-US" altLang="zh-CN" b="1">
                        <a:latin typeface="Cambria Math" panose="02040503050406030204" pitchFamily="18" charset="0"/>
                      </a:rPr>
                      <m:t>⊄</m:t>
                    </m:r>
                    <m:sSup>
                      <m:sSupPr>
                        <m:ctrlPr>
                          <a:rPr lang="en-US" altLang="zh-C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>
                            <a:latin typeface="Cambria Math" panose="02040503050406030204" pitchFamily="18" charset="0"/>
                          </a:rPr>
                          <m:t>𝐍𝐂</m:t>
                        </m:r>
                      </m:e>
                      <m:sup>
                        <m:r>
                          <a:rPr lang="en-US" altLang="zh-CN" b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altLang="zh-CN" dirty="0"/>
                  <a:t>).</a:t>
                </a:r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4FE3390-8D09-4F22-85B9-A76968CFEB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6780" y="1433479"/>
                <a:ext cx="11018440" cy="1563473"/>
              </a:xfrm>
              <a:blipFill>
                <a:blip r:embed="rId3"/>
                <a:stretch>
                  <a:fillRect l="-996" t="-62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6EC40C33-3EA3-4D6B-B211-B5D38598E282}"/>
              </a:ext>
            </a:extLst>
          </p:cNvPr>
          <p:cNvSpPr/>
          <p:nvPr/>
        </p:nvSpPr>
        <p:spPr>
          <a:xfrm>
            <a:off x="576030" y="4474862"/>
            <a:ext cx="116159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i="1" dirty="0"/>
              <a:t>“Hardness Magnification” </a:t>
            </a:r>
            <a:r>
              <a:rPr lang="en-US" altLang="zh-CN" sz="2400" dirty="0"/>
              <a:t>[OS’18, OPS’19, MMW’19, CJW’19, …] </a:t>
            </a:r>
            <a:r>
              <a:rPr lang="en-US" altLang="zh-CN" sz="2800" dirty="0"/>
              <a:t>shows that: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DA90B33-F4BD-4D39-A4D9-8BA29DB582D6}"/>
              </a:ext>
            </a:extLst>
          </p:cNvPr>
          <p:cNvSpPr/>
          <p:nvPr/>
        </p:nvSpPr>
        <p:spPr>
          <a:xfrm>
            <a:off x="911424" y="2544721"/>
            <a:ext cx="103691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i="1" dirty="0"/>
              <a:t>Can we quantify “how far” we are from various open lower bounds?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6A4BE8C-CEC3-48FD-9AB7-878AAC1822FE}"/>
                  </a:ext>
                </a:extLst>
              </p:cNvPr>
              <p:cNvSpPr txBox="1"/>
              <p:nvPr/>
            </p:nvSpPr>
            <p:spPr>
              <a:xfrm>
                <a:off x="1034607" y="3138929"/>
                <a:ext cx="10816954" cy="53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i="1" dirty="0"/>
                  <a:t>Heuristically</a:t>
                </a:r>
                <a:r>
                  <a:rPr lang="en-US" altLang="zh-CN" sz="2800" dirty="0"/>
                  <a:t>, we are </a:t>
                </a:r>
                <a:r>
                  <a:rPr lang="en-US" altLang="zh-CN" sz="2800" i="1" dirty="0"/>
                  <a:t>closer</a:t>
                </a:r>
                <a:r>
                  <a:rPr lang="en-US" altLang="zh-CN" sz="2800" dirty="0"/>
                  <a:t> to 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3.01</m:t>
                        </m:r>
                      </m:sup>
                    </m:sSup>
                  </m:oMath>
                </a14:m>
                <a:r>
                  <a:rPr lang="en-US" altLang="zh-CN" sz="2800" dirty="0"/>
                  <a:t> formula LB than </a:t>
                </a:r>
                <a14:m>
                  <m:oMath xmlns:m="http://schemas.openxmlformats.org/officeDocument/2006/math">
                    <m:r>
                      <a:rPr lang="en-US" altLang="zh-CN" sz="2800" b="1">
                        <a:latin typeface="Cambria Math" panose="02040503050406030204" pitchFamily="18" charset="0"/>
                      </a:rPr>
                      <m:t>𝐍𝐏</m:t>
                    </m:r>
                    <m:r>
                      <a:rPr lang="en-US" altLang="zh-CN" sz="2800" b="1">
                        <a:latin typeface="Cambria Math" panose="02040503050406030204" pitchFamily="18" charset="0"/>
                      </a:rPr>
                      <m:t>⊄</m:t>
                    </m:r>
                    <m:sSup>
                      <m:sSupPr>
                        <m:ctrlPr>
                          <a:rPr lang="en-US" altLang="zh-CN" sz="2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1">
                            <a:latin typeface="Cambria Math" panose="02040503050406030204" pitchFamily="18" charset="0"/>
                          </a:rPr>
                          <m:t>𝐍𝐂</m:t>
                        </m:r>
                      </m:e>
                      <m:sup>
                        <m:r>
                          <a:rPr lang="en-US" altLang="zh-CN" sz="2800" b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altLang="zh-CN" sz="2800" dirty="0"/>
                  <a:t>…</a:t>
                </a:r>
                <a:endParaRPr lang="zh-CN" alt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6A4BE8C-CEC3-48FD-9AB7-878AAC1822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607" y="3138929"/>
                <a:ext cx="10816954" cy="532966"/>
              </a:xfrm>
              <a:prstGeom prst="rect">
                <a:avLst/>
              </a:prstGeom>
              <a:blipFill>
                <a:blip r:embed="rId4"/>
                <a:stretch>
                  <a:fillRect l="-1184" t="-9195" b="-3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552E59C9-04FB-4593-A475-03B6B4F5A308}"/>
              </a:ext>
            </a:extLst>
          </p:cNvPr>
          <p:cNvSpPr/>
          <p:nvPr/>
        </p:nvSpPr>
        <p:spPr>
          <a:xfrm>
            <a:off x="3287688" y="3780991"/>
            <a:ext cx="48420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/>
              <a:t>This intuition can be wrong!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985E7E1-D1CE-4E79-B328-653EFC266188}"/>
              </a:ext>
            </a:extLst>
          </p:cNvPr>
          <p:cNvSpPr/>
          <p:nvPr/>
        </p:nvSpPr>
        <p:spPr>
          <a:xfrm>
            <a:off x="1818451" y="4998082"/>
            <a:ext cx="87711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/>
              <a:t>Some </a:t>
            </a:r>
            <a:r>
              <a:rPr lang="en-US" altLang="zh-CN" sz="3200" b="1" i="1" dirty="0"/>
              <a:t>weak</a:t>
            </a:r>
            <a:r>
              <a:rPr lang="en-US" altLang="zh-CN" sz="3200" b="1" dirty="0"/>
              <a:t> LBs are </a:t>
            </a:r>
            <a:r>
              <a:rPr lang="en-US" altLang="zh-CN" sz="3200" b="1" u="sng" dirty="0"/>
              <a:t>as hard to prove as</a:t>
            </a:r>
            <a:r>
              <a:rPr lang="en-US" altLang="zh-CN" sz="3200" b="1" dirty="0"/>
              <a:t> </a:t>
            </a:r>
            <a:r>
              <a:rPr lang="en-US" altLang="zh-CN" sz="3200" b="1" i="1" dirty="0"/>
              <a:t>strong</a:t>
            </a:r>
            <a:r>
              <a:rPr lang="en-US" altLang="zh-CN" sz="3200" b="1" dirty="0"/>
              <a:t> LBs!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69D96A2-2C63-4510-9270-EB82AF2A8111}"/>
              </a:ext>
            </a:extLst>
          </p:cNvPr>
          <p:cNvSpPr/>
          <p:nvPr/>
        </p:nvSpPr>
        <p:spPr>
          <a:xfrm>
            <a:off x="1199456" y="5651499"/>
            <a:ext cx="10081120" cy="10772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3200" dirty="0"/>
              <a:t>In this paper, we show more extreme magnification theorems, which we call “</a:t>
            </a:r>
            <a:r>
              <a:rPr lang="en-US" altLang="zh-CN" sz="3200" i="1" dirty="0"/>
              <a:t>sharp</a:t>
            </a:r>
            <a:r>
              <a:rPr lang="en-US" altLang="zh-CN" sz="3200" dirty="0"/>
              <a:t> thresholds for complexity”. 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646868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  <p:bldP spid="6" grpId="0"/>
      <p:bldP spid="7" grpId="0"/>
      <p:bldP spid="8" grpId="0"/>
      <p:bldP spid="9" grpId="0"/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28C759-88C2-4F7B-ACDB-0E705B0E072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67448" y="1726280"/>
                <a:ext cx="10515600" cy="267251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zh-CN" dirty="0"/>
                  <a:t>To sample a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altLang="zh-CN" dirty="0"/>
                  <a:t>-regular restriction, pick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altLang="zh-CN" dirty="0"/>
                  <a:t> such that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</m:oMath>
                </a14:m>
                <a:r>
                  <a:rPr lang="en-US" altLang="zh-CN" dirty="0"/>
                  <a:t>. </a:t>
                </a:r>
              </a:p>
              <a:p>
                <a:pPr marL="0" indent="0">
                  <a:buNone/>
                </a:pPr>
                <a:r>
                  <a:rPr lang="en-US" altLang="zh-CN" dirty="0"/>
                  <a:t>In 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zh-CN" dirty="0"/>
                  <a:t>-</a:t>
                </a:r>
                <a:r>
                  <a:rPr lang="en-US" altLang="zh-CN" dirty="0" err="1"/>
                  <a:t>th</a:t>
                </a:r>
                <a:r>
                  <a:rPr lang="en-US" altLang="zh-CN" dirty="0"/>
                  <a:t> stage (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1≤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altLang="zh-CN" dirty="0"/>
                  <a:t>): sample a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altLang="zh-CN" dirty="0"/>
                  <a:t>-regular pseudo-random restriction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dirty="0"/>
                  <a:t> that shrinks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altLang="zh-CN" dirty="0"/>
                  <a:t> by an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 factor (in expectation)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≔</m:t>
                    </m:r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∘⋯∘</m:t>
                    </m:r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dirty="0"/>
                  <a:t> shrinks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altLang="zh-CN" dirty="0"/>
                  <a:t>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  <m:d>
                              <m:d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p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e>
                        </m:d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  <m:r>
                      <a:rPr lang="en-US" altLang="zh-CN" i="1"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dirty="0"/>
                  <a:t>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28C759-88C2-4F7B-ACDB-0E705B0E07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7448" y="1726280"/>
                <a:ext cx="10515600" cy="2672516"/>
              </a:xfrm>
              <a:blipFill>
                <a:blip r:embed="rId2"/>
                <a:stretch>
                  <a:fillRect l="-1217" t="-3645" r="-15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5">
            <a:extLst>
              <a:ext uri="{FF2B5EF4-FFF2-40B4-BE49-F238E27FC236}">
                <a16:creationId xmlns:a16="http://schemas.microsoft.com/office/drawing/2014/main" id="{EB358237-5E6C-48F8-906D-34183FAF8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30362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Method of </a:t>
            </a:r>
            <a:r>
              <a:rPr lang="en-US" altLang="zh-CN" i="1" dirty="0"/>
              <a:t>Iterated Pseudorandom Restrictions </a:t>
            </a:r>
            <a:br>
              <a:rPr lang="en-US" altLang="zh-CN" dirty="0"/>
            </a:br>
            <a:r>
              <a:rPr lang="en-US" altLang="zh-CN" dirty="0"/>
              <a:t>[Impagliazzo-Meka-Zuckerman’12, HS’17, OPS’19]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7">
                <a:extLst>
                  <a:ext uri="{FF2B5EF4-FFF2-40B4-BE49-F238E27FC236}">
                    <a16:creationId xmlns:a16="http://schemas.microsoft.com/office/drawing/2014/main" id="{687837DB-1733-40E5-A44C-F4D1E3E7305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77971301"/>
                  </p:ext>
                </p:extLst>
              </p:nvPr>
            </p:nvGraphicFramePr>
            <p:xfrm>
              <a:off x="1703512" y="4149080"/>
              <a:ext cx="2520280" cy="518160"/>
            </p:xfrm>
            <a:graphic>
              <a:graphicData uri="http://schemas.openxmlformats.org/drawingml/2006/table">
                <a:tbl>
                  <a:tblPr firstRow="1" bandRow="1">
                    <a:tableStyleId>{68D230F3-CF80-4859-8CE7-A43EE81993B5}</a:tableStyleId>
                  </a:tblPr>
                  <a:tblGrid>
                    <a:gridCol w="630070">
                      <a:extLst>
                        <a:ext uri="{9D8B030D-6E8A-4147-A177-3AD203B41FA5}">
                          <a16:colId xmlns:a16="http://schemas.microsoft.com/office/drawing/2014/main" val="3506916199"/>
                        </a:ext>
                      </a:extLst>
                    </a:gridCol>
                    <a:gridCol w="630070">
                      <a:extLst>
                        <a:ext uri="{9D8B030D-6E8A-4147-A177-3AD203B41FA5}">
                          <a16:colId xmlns:a16="http://schemas.microsoft.com/office/drawing/2014/main" val="829437165"/>
                        </a:ext>
                      </a:extLst>
                    </a:gridCol>
                    <a:gridCol w="630070">
                      <a:extLst>
                        <a:ext uri="{9D8B030D-6E8A-4147-A177-3AD203B41FA5}">
                          <a16:colId xmlns:a16="http://schemas.microsoft.com/office/drawing/2014/main" val="2175716758"/>
                        </a:ext>
                      </a:extLst>
                    </a:gridCol>
                    <a:gridCol w="630070">
                      <a:extLst>
                        <a:ext uri="{9D8B030D-6E8A-4147-A177-3AD203B41FA5}">
                          <a16:colId xmlns:a16="http://schemas.microsoft.com/office/drawing/2014/main" val="18146676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800" dirty="0"/>
                            <a:t>1</a:t>
                          </a:r>
                          <a:endParaRPr lang="zh-CN" altLang="en-US" sz="2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800" smtClean="0">
                                    <a:latin typeface="Cambria Math" panose="02040503050406030204" pitchFamily="18" charset="0"/>
                                  </a:rPr>
                                  <m:t>⋆</m:t>
                                </m:r>
                              </m:oMath>
                            </m:oMathPara>
                          </a14:m>
                          <a:endParaRPr lang="zh-CN" altLang="en-US" sz="2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800" smtClean="0">
                                    <a:latin typeface="Cambria Math" panose="02040503050406030204" pitchFamily="18" charset="0"/>
                                  </a:rPr>
                                  <m:t>⋆</m:t>
                                </m:r>
                              </m:oMath>
                            </m:oMathPara>
                          </a14:m>
                          <a:endParaRPr lang="zh-CN" altLang="en-US" sz="2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800" dirty="0"/>
                            <a:t>0</a:t>
                          </a:r>
                          <a:endParaRPr lang="zh-CN" altLang="en-US" sz="2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3617015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7">
                <a:extLst>
                  <a:ext uri="{FF2B5EF4-FFF2-40B4-BE49-F238E27FC236}">
                    <a16:creationId xmlns:a16="http://schemas.microsoft.com/office/drawing/2014/main" id="{687837DB-1733-40E5-A44C-F4D1E3E7305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77971301"/>
                  </p:ext>
                </p:extLst>
              </p:nvPr>
            </p:nvGraphicFramePr>
            <p:xfrm>
              <a:off x="1703512" y="4149080"/>
              <a:ext cx="2520280" cy="518160"/>
            </p:xfrm>
            <a:graphic>
              <a:graphicData uri="http://schemas.openxmlformats.org/drawingml/2006/table">
                <a:tbl>
                  <a:tblPr firstRow="1" bandRow="1">
                    <a:tableStyleId>{68D230F3-CF80-4859-8CE7-A43EE81993B5}</a:tableStyleId>
                  </a:tblPr>
                  <a:tblGrid>
                    <a:gridCol w="630070">
                      <a:extLst>
                        <a:ext uri="{9D8B030D-6E8A-4147-A177-3AD203B41FA5}">
                          <a16:colId xmlns:a16="http://schemas.microsoft.com/office/drawing/2014/main" val="3506916199"/>
                        </a:ext>
                      </a:extLst>
                    </a:gridCol>
                    <a:gridCol w="630070">
                      <a:extLst>
                        <a:ext uri="{9D8B030D-6E8A-4147-A177-3AD203B41FA5}">
                          <a16:colId xmlns:a16="http://schemas.microsoft.com/office/drawing/2014/main" val="829437165"/>
                        </a:ext>
                      </a:extLst>
                    </a:gridCol>
                    <a:gridCol w="630070">
                      <a:extLst>
                        <a:ext uri="{9D8B030D-6E8A-4147-A177-3AD203B41FA5}">
                          <a16:colId xmlns:a16="http://schemas.microsoft.com/office/drawing/2014/main" val="2175716758"/>
                        </a:ext>
                      </a:extLst>
                    </a:gridCol>
                    <a:gridCol w="630070">
                      <a:extLst>
                        <a:ext uri="{9D8B030D-6E8A-4147-A177-3AD203B41FA5}">
                          <a16:colId xmlns:a16="http://schemas.microsoft.com/office/drawing/2014/main" val="181466762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800" dirty="0"/>
                            <a:t>1</a:t>
                          </a:r>
                          <a:endParaRPr lang="zh-CN" altLang="en-US" sz="2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101942" t="-10465" r="-202913" b="-337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200000" t="-10465" r="-100962" b="-337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800" dirty="0"/>
                            <a:t>0</a:t>
                          </a:r>
                          <a:endParaRPr lang="zh-CN" altLang="en-US" sz="2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3617015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F1EC7AF-6A67-46B9-B180-7CDD28AAAB06}"/>
                  </a:ext>
                </a:extLst>
              </p:cNvPr>
              <p:cNvSpPr txBox="1"/>
              <p:nvPr/>
            </p:nvSpPr>
            <p:spPr>
              <a:xfrm>
                <a:off x="416674" y="4149080"/>
                <a:ext cx="9361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F1EC7AF-6A67-46B9-B180-7CDD28AAAB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674" y="4149080"/>
                <a:ext cx="936104" cy="461665"/>
              </a:xfrm>
              <a:prstGeom prst="rect">
                <a:avLst/>
              </a:prstGeom>
              <a:blipFill>
                <a:blip r:embed="rId4"/>
                <a:stretch>
                  <a:fillRect b="-17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AA91672-18BD-43BB-AAD2-9A41E189C836}"/>
                  </a:ext>
                </a:extLst>
              </p:cNvPr>
              <p:cNvSpPr txBox="1"/>
              <p:nvPr/>
            </p:nvSpPr>
            <p:spPr>
              <a:xfrm>
                <a:off x="407368" y="4823012"/>
                <a:ext cx="9361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AA91672-18BD-43BB-AAD2-9A41E189C8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368" y="4823012"/>
                <a:ext cx="936104" cy="461665"/>
              </a:xfrm>
              <a:prstGeom prst="rect">
                <a:avLst/>
              </a:prstGeom>
              <a:blipFill>
                <a:blip r:embed="rId5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F7BDCFB-4EBE-4371-AC8A-A05439FE14EA}"/>
                  </a:ext>
                </a:extLst>
              </p:cNvPr>
              <p:cNvSpPr txBox="1"/>
              <p:nvPr/>
            </p:nvSpPr>
            <p:spPr>
              <a:xfrm>
                <a:off x="-165856" y="5783375"/>
                <a:ext cx="19183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∘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F7BDCFB-4EBE-4371-AC8A-A05439FE14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65856" y="5783375"/>
                <a:ext cx="1918320" cy="461665"/>
              </a:xfrm>
              <a:prstGeom prst="rect">
                <a:avLst/>
              </a:prstGeom>
              <a:blipFill>
                <a:blip r:embed="rId6"/>
                <a:stretch>
                  <a:fillRect b="-17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Table 7">
                <a:extLst>
                  <a:ext uri="{FF2B5EF4-FFF2-40B4-BE49-F238E27FC236}">
                    <a16:creationId xmlns:a16="http://schemas.microsoft.com/office/drawing/2014/main" id="{A03CE928-0C8A-42A4-8ADC-6020FB10A83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2946767"/>
                  </p:ext>
                </p:extLst>
              </p:nvPr>
            </p:nvGraphicFramePr>
            <p:xfrm>
              <a:off x="1703512" y="4823012"/>
              <a:ext cx="2520280" cy="518160"/>
            </p:xfrm>
            <a:graphic>
              <a:graphicData uri="http://schemas.openxmlformats.org/drawingml/2006/table">
                <a:tbl>
                  <a:tblPr firstRow="1" bandRow="1">
                    <a:tableStyleId>{68D230F3-CF80-4859-8CE7-A43EE81993B5}</a:tableStyleId>
                  </a:tblPr>
                  <a:tblGrid>
                    <a:gridCol w="630070">
                      <a:extLst>
                        <a:ext uri="{9D8B030D-6E8A-4147-A177-3AD203B41FA5}">
                          <a16:colId xmlns:a16="http://schemas.microsoft.com/office/drawing/2014/main" val="3506916199"/>
                        </a:ext>
                      </a:extLst>
                    </a:gridCol>
                    <a:gridCol w="630070">
                      <a:extLst>
                        <a:ext uri="{9D8B030D-6E8A-4147-A177-3AD203B41FA5}">
                          <a16:colId xmlns:a16="http://schemas.microsoft.com/office/drawing/2014/main" val="829437165"/>
                        </a:ext>
                      </a:extLst>
                    </a:gridCol>
                    <a:gridCol w="630070">
                      <a:extLst>
                        <a:ext uri="{9D8B030D-6E8A-4147-A177-3AD203B41FA5}">
                          <a16:colId xmlns:a16="http://schemas.microsoft.com/office/drawing/2014/main" val="2175716758"/>
                        </a:ext>
                      </a:extLst>
                    </a:gridCol>
                    <a:gridCol w="630070">
                      <a:extLst>
                        <a:ext uri="{9D8B030D-6E8A-4147-A177-3AD203B41FA5}">
                          <a16:colId xmlns:a16="http://schemas.microsoft.com/office/drawing/2014/main" val="18146676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800" dirty="0"/>
                            <a:t>0</a:t>
                          </a:r>
                          <a:endParaRPr lang="zh-CN" altLang="en-US" sz="2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800" dirty="0"/>
                            <a:t>1</a:t>
                          </a:r>
                          <a:endParaRPr lang="zh-CN" altLang="en-US" sz="2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800" smtClean="0">
                                    <a:latin typeface="Cambria Math" panose="02040503050406030204" pitchFamily="18" charset="0"/>
                                  </a:rPr>
                                  <m:t>⋆</m:t>
                                </m:r>
                              </m:oMath>
                            </m:oMathPara>
                          </a14:m>
                          <a:endParaRPr lang="zh-CN" altLang="en-US" sz="2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800" b="1" i="1" smtClean="0">
                                    <a:latin typeface="Cambria Math" panose="02040503050406030204" pitchFamily="18" charset="0"/>
                                  </a:rPr>
                                  <m:t>⋆</m:t>
                                </m:r>
                              </m:oMath>
                            </m:oMathPara>
                          </a14:m>
                          <a:endParaRPr lang="zh-CN" altLang="en-US" sz="2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63617015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Table 7">
                <a:extLst>
                  <a:ext uri="{FF2B5EF4-FFF2-40B4-BE49-F238E27FC236}">
                    <a16:creationId xmlns:a16="http://schemas.microsoft.com/office/drawing/2014/main" id="{A03CE928-0C8A-42A4-8ADC-6020FB10A83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2946767"/>
                  </p:ext>
                </p:extLst>
              </p:nvPr>
            </p:nvGraphicFramePr>
            <p:xfrm>
              <a:off x="1703512" y="4823012"/>
              <a:ext cx="2520280" cy="518160"/>
            </p:xfrm>
            <a:graphic>
              <a:graphicData uri="http://schemas.openxmlformats.org/drawingml/2006/table">
                <a:tbl>
                  <a:tblPr firstRow="1" bandRow="1">
                    <a:tableStyleId>{68D230F3-CF80-4859-8CE7-A43EE81993B5}</a:tableStyleId>
                  </a:tblPr>
                  <a:tblGrid>
                    <a:gridCol w="630070">
                      <a:extLst>
                        <a:ext uri="{9D8B030D-6E8A-4147-A177-3AD203B41FA5}">
                          <a16:colId xmlns:a16="http://schemas.microsoft.com/office/drawing/2014/main" val="3506916199"/>
                        </a:ext>
                      </a:extLst>
                    </a:gridCol>
                    <a:gridCol w="630070">
                      <a:extLst>
                        <a:ext uri="{9D8B030D-6E8A-4147-A177-3AD203B41FA5}">
                          <a16:colId xmlns:a16="http://schemas.microsoft.com/office/drawing/2014/main" val="829437165"/>
                        </a:ext>
                      </a:extLst>
                    </a:gridCol>
                    <a:gridCol w="630070">
                      <a:extLst>
                        <a:ext uri="{9D8B030D-6E8A-4147-A177-3AD203B41FA5}">
                          <a16:colId xmlns:a16="http://schemas.microsoft.com/office/drawing/2014/main" val="2175716758"/>
                        </a:ext>
                      </a:extLst>
                    </a:gridCol>
                    <a:gridCol w="630070">
                      <a:extLst>
                        <a:ext uri="{9D8B030D-6E8A-4147-A177-3AD203B41FA5}">
                          <a16:colId xmlns:a16="http://schemas.microsoft.com/office/drawing/2014/main" val="181466762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800" dirty="0"/>
                            <a:t>0</a:t>
                          </a:r>
                          <a:endParaRPr lang="zh-CN" altLang="en-US" sz="2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800" dirty="0"/>
                            <a:t>1</a:t>
                          </a:r>
                          <a:endParaRPr lang="zh-CN" altLang="en-US" sz="2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7"/>
                          <a:stretch>
                            <a:fillRect l="-200000" t="-10465" r="-100962" b="-325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7"/>
                          <a:stretch>
                            <a:fillRect l="-302913" t="-10465" r="-1942" b="-3255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3617015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Table 7">
                <a:extLst>
                  <a:ext uri="{FF2B5EF4-FFF2-40B4-BE49-F238E27FC236}">
                    <a16:creationId xmlns:a16="http://schemas.microsoft.com/office/drawing/2014/main" id="{0A5DA9DE-5AB6-47FE-AF0A-4518D39CA25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53704181"/>
                  </p:ext>
                </p:extLst>
              </p:nvPr>
            </p:nvGraphicFramePr>
            <p:xfrm>
              <a:off x="1703512" y="5758691"/>
              <a:ext cx="2520280" cy="518160"/>
            </p:xfrm>
            <a:graphic>
              <a:graphicData uri="http://schemas.openxmlformats.org/drawingml/2006/table">
                <a:tbl>
                  <a:tblPr firstRow="1" bandRow="1">
                    <a:tableStyleId>{68D230F3-CF80-4859-8CE7-A43EE81993B5}</a:tableStyleId>
                  </a:tblPr>
                  <a:tblGrid>
                    <a:gridCol w="630070">
                      <a:extLst>
                        <a:ext uri="{9D8B030D-6E8A-4147-A177-3AD203B41FA5}">
                          <a16:colId xmlns:a16="http://schemas.microsoft.com/office/drawing/2014/main" val="3506916199"/>
                        </a:ext>
                      </a:extLst>
                    </a:gridCol>
                    <a:gridCol w="630070">
                      <a:extLst>
                        <a:ext uri="{9D8B030D-6E8A-4147-A177-3AD203B41FA5}">
                          <a16:colId xmlns:a16="http://schemas.microsoft.com/office/drawing/2014/main" val="829437165"/>
                        </a:ext>
                      </a:extLst>
                    </a:gridCol>
                    <a:gridCol w="630070">
                      <a:extLst>
                        <a:ext uri="{9D8B030D-6E8A-4147-A177-3AD203B41FA5}">
                          <a16:colId xmlns:a16="http://schemas.microsoft.com/office/drawing/2014/main" val="2175716758"/>
                        </a:ext>
                      </a:extLst>
                    </a:gridCol>
                    <a:gridCol w="630070">
                      <a:extLst>
                        <a:ext uri="{9D8B030D-6E8A-4147-A177-3AD203B41FA5}">
                          <a16:colId xmlns:a16="http://schemas.microsoft.com/office/drawing/2014/main" val="18146676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800" dirty="0"/>
                            <a:t>1</a:t>
                          </a:r>
                          <a:endParaRPr lang="zh-CN" altLang="en-US" sz="2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800" dirty="0"/>
                            <a:t>1</a:t>
                          </a:r>
                          <a:endParaRPr lang="zh-CN" altLang="en-US" sz="2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800" smtClean="0">
                                    <a:latin typeface="Cambria Math" panose="02040503050406030204" pitchFamily="18" charset="0"/>
                                  </a:rPr>
                                  <m:t>⋆</m:t>
                                </m:r>
                              </m:oMath>
                            </m:oMathPara>
                          </a14:m>
                          <a:endParaRPr lang="zh-CN" altLang="en-US" sz="2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800" dirty="0"/>
                            <a:t>0</a:t>
                          </a:r>
                          <a:endParaRPr lang="zh-CN" altLang="en-US" sz="2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92D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3617015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Table 7">
                <a:extLst>
                  <a:ext uri="{FF2B5EF4-FFF2-40B4-BE49-F238E27FC236}">
                    <a16:creationId xmlns:a16="http://schemas.microsoft.com/office/drawing/2014/main" id="{0A5DA9DE-5AB6-47FE-AF0A-4518D39CA25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53704181"/>
                  </p:ext>
                </p:extLst>
              </p:nvPr>
            </p:nvGraphicFramePr>
            <p:xfrm>
              <a:off x="1703512" y="5758691"/>
              <a:ext cx="2520280" cy="518160"/>
            </p:xfrm>
            <a:graphic>
              <a:graphicData uri="http://schemas.openxmlformats.org/drawingml/2006/table">
                <a:tbl>
                  <a:tblPr firstRow="1" bandRow="1">
                    <a:tableStyleId>{68D230F3-CF80-4859-8CE7-A43EE81993B5}</a:tableStyleId>
                  </a:tblPr>
                  <a:tblGrid>
                    <a:gridCol w="630070">
                      <a:extLst>
                        <a:ext uri="{9D8B030D-6E8A-4147-A177-3AD203B41FA5}">
                          <a16:colId xmlns:a16="http://schemas.microsoft.com/office/drawing/2014/main" val="3506916199"/>
                        </a:ext>
                      </a:extLst>
                    </a:gridCol>
                    <a:gridCol w="630070">
                      <a:extLst>
                        <a:ext uri="{9D8B030D-6E8A-4147-A177-3AD203B41FA5}">
                          <a16:colId xmlns:a16="http://schemas.microsoft.com/office/drawing/2014/main" val="829437165"/>
                        </a:ext>
                      </a:extLst>
                    </a:gridCol>
                    <a:gridCol w="630070">
                      <a:extLst>
                        <a:ext uri="{9D8B030D-6E8A-4147-A177-3AD203B41FA5}">
                          <a16:colId xmlns:a16="http://schemas.microsoft.com/office/drawing/2014/main" val="2175716758"/>
                        </a:ext>
                      </a:extLst>
                    </a:gridCol>
                    <a:gridCol w="630070">
                      <a:extLst>
                        <a:ext uri="{9D8B030D-6E8A-4147-A177-3AD203B41FA5}">
                          <a16:colId xmlns:a16="http://schemas.microsoft.com/office/drawing/2014/main" val="181466762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800" dirty="0"/>
                            <a:t>1</a:t>
                          </a:r>
                          <a:endParaRPr lang="zh-CN" altLang="en-US" sz="2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800" dirty="0"/>
                            <a:t>1</a:t>
                          </a:r>
                          <a:endParaRPr lang="zh-CN" altLang="en-US" sz="2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8"/>
                          <a:stretch>
                            <a:fillRect l="-200000" t="-10465" r="-100962" b="-337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800" dirty="0"/>
                            <a:t>0</a:t>
                          </a:r>
                          <a:endParaRPr lang="zh-CN" altLang="en-US" sz="2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92D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3617015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B355FAE-8223-4B8A-A7AA-DD85ECC15CE8}"/>
                  </a:ext>
                </a:extLst>
              </p:cNvPr>
              <p:cNvSpPr/>
              <p:nvPr/>
            </p:nvSpPr>
            <p:spPr>
              <a:xfrm>
                <a:off x="4331806" y="4163845"/>
                <a:ext cx="727280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400" dirty="0"/>
                  <a:t>[HS’17, OPS’19]: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400" b="0" i="0" dirty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  <m:t>),</m:t>
                        </m:r>
                      </m:e>
                    </m:func>
                  </m:oMath>
                </a14:m>
                <a:r>
                  <a:rPr lang="en-US" altLang="zh-CN" sz="2400" dirty="0"/>
                  <a:t> each stage uses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4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altLang="zh-CN" sz="2400" dirty="0"/>
                  <a:t> random bits. In total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2400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altLang="zh-CN" sz="2400" dirty="0"/>
                  <a:t> random bits.</a:t>
                </a: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B355FAE-8223-4B8A-A7AA-DD85ECC15C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1806" y="4163845"/>
                <a:ext cx="7272808" cy="830997"/>
              </a:xfrm>
              <a:prstGeom prst="rect">
                <a:avLst/>
              </a:prstGeom>
              <a:blipFill>
                <a:blip r:embed="rId9"/>
                <a:stretch>
                  <a:fillRect l="-1341" t="-5882" r="-2012" b="-161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37DDADF0-D625-46EF-998B-9D3B17F0222E}"/>
                  </a:ext>
                </a:extLst>
              </p:cNvPr>
              <p:cNvSpPr/>
              <p:nvPr/>
            </p:nvSpPr>
            <p:spPr>
              <a:xfrm>
                <a:off x="4439816" y="5053844"/>
                <a:ext cx="7164798" cy="1587268"/>
              </a:xfrm>
              <a:prstGeom prst="round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altLang="zh-CN" sz="2800" b="1" dirty="0"/>
                  <a:t>Our construction</a:t>
                </a:r>
                <a:r>
                  <a:rPr lang="en-US" altLang="zh-CN" sz="2800" dirty="0"/>
                  <a:t>:</a:t>
                </a:r>
              </a:p>
              <a:p>
                <a:r>
                  <a:rPr lang="en-US" altLang="zh-CN" sz="2800" dirty="0"/>
                  <a:t>   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=1/</m:t>
                    </m:r>
                    <m:sSup>
                      <m:sSup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zh-CN" sz="280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e>
                        </m:d>
                      </m:e>
                      <m:sup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0.01</m:t>
                        </m:r>
                      </m:sup>
                    </m:sSup>
                    <m:r>
                      <a:rPr lang="en-US" altLang="zh-CN" sz="2800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zh-CN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altLang="zh-CN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8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altLang="zh-CN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altLang="zh-CN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func>
                      <m:funcPr>
                        <m:ctrlPr>
                          <a:rPr lang="en-US" altLang="zh-CN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8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func>
                          <m:funcPr>
                            <m:ctrlPr>
                              <a:rPr lang="en-US" altLang="zh-CN" sz="28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sz="2800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zh-CN" sz="28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func>
                    <m:r>
                      <a:rPr lang="en-US" altLang="zh-CN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zh-CN" sz="2800" i="1" dirty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endParaRPr lang="en-US" altLang="zh-CN" sz="2800" dirty="0"/>
              </a:p>
              <a:p>
                <a:r>
                  <a:rPr lang="en-US" altLang="zh-CN" sz="2800" dirty="0"/>
                  <a:t>    each stage uses </a:t>
                </a:r>
                <a14:m>
                  <m:oMath xmlns:m="http://schemas.openxmlformats.org/officeDocument/2006/math">
                    <m:r>
                      <a:rPr lang="en-US" altLang="zh-CN" sz="28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altLang="zh-CN" sz="28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altLang="zh-CN" sz="28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altLang="zh-CN" sz="28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𝐥𝐨𝐠</m:t>
                        </m:r>
                      </m:fName>
                      <m:e>
                        <m:func>
                          <m:funcPr>
                            <m:ctrlPr>
                              <a:rPr lang="en-US" altLang="zh-CN" sz="2800" b="1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altLang="zh-CN" sz="2800" b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</m:fName>
                          <m:e>
                            <m:r>
                              <a:rPr lang="en-US" altLang="zh-CN" sz="2800" b="1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</m:func>
                      </m:e>
                    </m:func>
                    <m:r>
                      <a:rPr lang="en-US" altLang="zh-CN" sz="28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altLang="zh-CN" sz="2800" dirty="0"/>
                  <a:t>random bits, </a:t>
                </a:r>
                <a:endParaRPr lang="zh-CN" altLang="en-US" sz="2800" dirty="0"/>
              </a:p>
            </p:txBody>
          </p:sp>
        </mc:Choice>
        <mc:Fallback xmlns=""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37DDADF0-D625-46EF-998B-9D3B17F022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9816" y="5053844"/>
                <a:ext cx="7164798" cy="1587268"/>
              </a:xfrm>
              <a:prstGeom prst="roundRect">
                <a:avLst/>
              </a:prstGeom>
              <a:blipFill>
                <a:blip r:embed="rId10"/>
                <a:stretch>
                  <a:fillRect l="-509" b="-419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975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4" grpId="0"/>
      <p:bldP spid="18" grpId="0"/>
      <p:bldP spid="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F068B-C506-4D58-8883-0C4114B36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0" dirty="0"/>
              <a:t>In </a:t>
            </a:r>
            <a:r>
              <a:rPr lang="en-US" altLang="zh-CN" b="0" i="0" dirty="0">
                <a:latin typeface="+mj-lt"/>
              </a:rPr>
              <a:t>each </a:t>
            </a:r>
            <a:r>
              <a:rPr lang="en-US" altLang="zh-CN" dirty="0"/>
              <a:t>stage</a:t>
            </a:r>
            <a:endParaRPr lang="zh-CN" altLang="en-US" dirty="0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05D8119C-DD7F-4DA1-AEFD-175A4FDD7B08}"/>
              </a:ext>
            </a:extLst>
          </p:cNvPr>
          <p:cNvSpPr/>
          <p:nvPr/>
        </p:nvSpPr>
        <p:spPr>
          <a:xfrm>
            <a:off x="2771325" y="3834088"/>
            <a:ext cx="1008112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64D39F00-CA33-4C57-9FDE-591AC2A90F0D}"/>
              </a:ext>
            </a:extLst>
          </p:cNvPr>
          <p:cNvSpPr/>
          <p:nvPr/>
        </p:nvSpPr>
        <p:spPr>
          <a:xfrm>
            <a:off x="6906834" y="3778605"/>
            <a:ext cx="1008112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33F9BEE8-F7EA-4C8C-B391-6F04AA38C967}"/>
              </a:ext>
            </a:extLst>
          </p:cNvPr>
          <p:cNvGrpSpPr/>
          <p:nvPr/>
        </p:nvGrpSpPr>
        <p:grpSpPr>
          <a:xfrm>
            <a:off x="3696142" y="2035098"/>
            <a:ext cx="2838144" cy="3551320"/>
            <a:chOff x="3726458" y="2361512"/>
            <a:chExt cx="2838144" cy="3551320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67377CA3-D871-4EB9-B9CD-FE6A8BAD16DD}"/>
                </a:ext>
              </a:extLst>
            </p:cNvPr>
            <p:cNvGrpSpPr/>
            <p:nvPr/>
          </p:nvGrpSpPr>
          <p:grpSpPr>
            <a:xfrm>
              <a:off x="3726458" y="2361512"/>
              <a:ext cx="2838144" cy="3551320"/>
              <a:chOff x="3726458" y="2361512"/>
              <a:chExt cx="2838144" cy="3551320"/>
            </a:xfrm>
          </p:grpSpPr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E17CD14F-4338-4986-AC88-D08A6935BCF8}"/>
                  </a:ext>
                </a:extLst>
              </p:cNvPr>
              <p:cNvGrpSpPr/>
              <p:nvPr/>
            </p:nvGrpSpPr>
            <p:grpSpPr>
              <a:xfrm>
                <a:off x="3726458" y="2361512"/>
                <a:ext cx="2838144" cy="3348598"/>
                <a:chOff x="3935152" y="2564904"/>
                <a:chExt cx="2521496" cy="2855494"/>
              </a:xfrm>
            </p:grpSpPr>
            <p:sp>
              <p:nvSpPr>
                <p:cNvPr id="7" name="Isosceles Triangle 6">
                  <a:extLst>
                    <a:ext uri="{FF2B5EF4-FFF2-40B4-BE49-F238E27FC236}">
                      <a16:creationId xmlns:a16="http://schemas.microsoft.com/office/drawing/2014/main" id="{44315666-DFA8-4D3A-850D-8F129A56E409}"/>
                    </a:ext>
                  </a:extLst>
                </p:cNvPr>
                <p:cNvSpPr/>
                <p:nvPr/>
              </p:nvSpPr>
              <p:spPr>
                <a:xfrm>
                  <a:off x="3935152" y="2564904"/>
                  <a:ext cx="2521496" cy="2855494"/>
                </a:xfrm>
                <a:prstGeom prst="triangle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8" name="Isosceles Triangle 7">
                  <a:extLst>
                    <a:ext uri="{FF2B5EF4-FFF2-40B4-BE49-F238E27FC236}">
                      <a16:creationId xmlns:a16="http://schemas.microsoft.com/office/drawing/2014/main" id="{E3DA3B03-EBA4-4BDB-ACEC-71BD81AFB9BD}"/>
                    </a:ext>
                  </a:extLst>
                </p:cNvPr>
                <p:cNvSpPr/>
                <p:nvPr/>
              </p:nvSpPr>
              <p:spPr>
                <a:xfrm>
                  <a:off x="3935152" y="4437112"/>
                  <a:ext cx="598754" cy="983286"/>
                </a:xfrm>
                <a:prstGeom prst="triangle">
                  <a:avLst>
                    <a:gd name="adj" fmla="val 71856"/>
                  </a:avLst>
                </a:prstGeom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9" name="Isosceles Triangle 8">
                  <a:extLst>
                    <a:ext uri="{FF2B5EF4-FFF2-40B4-BE49-F238E27FC236}">
                      <a16:creationId xmlns:a16="http://schemas.microsoft.com/office/drawing/2014/main" id="{218096CC-EBC5-4615-8C8C-8A94E0FF6994}"/>
                    </a:ext>
                  </a:extLst>
                </p:cNvPr>
                <p:cNvSpPr/>
                <p:nvPr/>
              </p:nvSpPr>
              <p:spPr>
                <a:xfrm>
                  <a:off x="4533906" y="4859554"/>
                  <a:ext cx="409966" cy="560060"/>
                </a:xfrm>
                <a:prstGeom prst="triangle">
                  <a:avLst>
                    <a:gd name="adj" fmla="val 40594"/>
                  </a:avLst>
                </a:prstGeom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" name="Isosceles Triangle 9">
                  <a:extLst>
                    <a:ext uri="{FF2B5EF4-FFF2-40B4-BE49-F238E27FC236}">
                      <a16:creationId xmlns:a16="http://schemas.microsoft.com/office/drawing/2014/main" id="{2EC9FEF3-900F-415B-BC6A-A44D5B8DF4C0}"/>
                    </a:ext>
                  </a:extLst>
                </p:cNvPr>
                <p:cNvSpPr/>
                <p:nvPr/>
              </p:nvSpPr>
              <p:spPr>
                <a:xfrm>
                  <a:off x="4927677" y="4437112"/>
                  <a:ext cx="409966" cy="983286"/>
                </a:xfrm>
                <a:prstGeom prst="triangle">
                  <a:avLst>
                    <a:gd name="adj" fmla="val 40594"/>
                  </a:avLst>
                </a:prstGeom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" name="Isosceles Triangle 10">
                  <a:extLst>
                    <a:ext uri="{FF2B5EF4-FFF2-40B4-BE49-F238E27FC236}">
                      <a16:creationId xmlns:a16="http://schemas.microsoft.com/office/drawing/2014/main" id="{60CB7068-F887-4AA0-9D85-33EEC021BB97}"/>
                    </a:ext>
                  </a:extLst>
                </p:cNvPr>
                <p:cNvSpPr/>
                <p:nvPr/>
              </p:nvSpPr>
              <p:spPr>
                <a:xfrm>
                  <a:off x="5321448" y="4859554"/>
                  <a:ext cx="434770" cy="560844"/>
                </a:xfrm>
                <a:prstGeom prst="triangle">
                  <a:avLst>
                    <a:gd name="adj" fmla="val 40594"/>
                  </a:avLst>
                </a:prstGeom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" name="Isosceles Triangle 11">
                  <a:extLst>
                    <a:ext uri="{FF2B5EF4-FFF2-40B4-BE49-F238E27FC236}">
                      <a16:creationId xmlns:a16="http://schemas.microsoft.com/office/drawing/2014/main" id="{27138464-115C-45E0-83A9-606EC946749F}"/>
                    </a:ext>
                  </a:extLst>
                </p:cNvPr>
                <p:cNvSpPr/>
                <p:nvPr/>
              </p:nvSpPr>
              <p:spPr>
                <a:xfrm>
                  <a:off x="5756218" y="4581128"/>
                  <a:ext cx="700429" cy="839270"/>
                </a:xfrm>
                <a:prstGeom prst="triangle">
                  <a:avLst>
                    <a:gd name="adj" fmla="val 47101"/>
                  </a:avLst>
                </a:prstGeom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Rectangle 38">
                    <a:extLst>
                      <a:ext uri="{FF2B5EF4-FFF2-40B4-BE49-F238E27FC236}">
                        <a16:creationId xmlns:a16="http://schemas.microsoft.com/office/drawing/2014/main" id="{4741B8FB-99C4-48E9-92F8-6E12AEF1BC0B}"/>
                      </a:ext>
                    </a:extLst>
                  </p:cNvPr>
                  <p:cNvSpPr/>
                  <p:nvPr/>
                </p:nvSpPr>
                <p:spPr>
                  <a:xfrm>
                    <a:off x="3824883" y="5110061"/>
                    <a:ext cx="566374" cy="52322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CN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sz="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9" name="Rectangle 38">
                    <a:extLst>
                      <a:ext uri="{FF2B5EF4-FFF2-40B4-BE49-F238E27FC236}">
                        <a16:creationId xmlns:a16="http://schemas.microsoft.com/office/drawing/2014/main" id="{4741B8FB-99C4-48E9-92F8-6E12AEF1BC0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824883" y="5110061"/>
                    <a:ext cx="566374" cy="523220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Rectangle 39">
                    <a:extLst>
                      <a:ext uri="{FF2B5EF4-FFF2-40B4-BE49-F238E27FC236}">
                        <a16:creationId xmlns:a16="http://schemas.microsoft.com/office/drawing/2014/main" id="{DDD638C4-C996-480F-9317-FC433EA38CE4}"/>
                      </a:ext>
                    </a:extLst>
                  </p:cNvPr>
                  <p:cNvSpPr/>
                  <p:nvPr/>
                </p:nvSpPr>
                <p:spPr>
                  <a:xfrm>
                    <a:off x="4341456" y="5229156"/>
                    <a:ext cx="574644" cy="52322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CN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sz="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0" name="Rectangle 39">
                    <a:extLst>
                      <a:ext uri="{FF2B5EF4-FFF2-40B4-BE49-F238E27FC236}">
                        <a16:creationId xmlns:a16="http://schemas.microsoft.com/office/drawing/2014/main" id="{DDD638C4-C996-480F-9317-FC433EA38CE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41456" y="5229156"/>
                    <a:ext cx="574644" cy="523220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Rectangle 40">
                    <a:extLst>
                      <a:ext uri="{FF2B5EF4-FFF2-40B4-BE49-F238E27FC236}">
                        <a16:creationId xmlns:a16="http://schemas.microsoft.com/office/drawing/2014/main" id="{7C053560-2FC3-4689-AF8E-1384A6C425B3}"/>
                      </a:ext>
                    </a:extLst>
                  </p:cNvPr>
                  <p:cNvSpPr/>
                  <p:nvPr/>
                </p:nvSpPr>
                <p:spPr>
                  <a:xfrm>
                    <a:off x="5012732" y="5389612"/>
                    <a:ext cx="574195" cy="52322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⋯</m:t>
                          </m:r>
                        </m:oMath>
                      </m:oMathPara>
                    </a14:m>
                    <a:endParaRPr lang="zh-CN" altLang="en-US" sz="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1" name="Rectangle 40">
                    <a:extLst>
                      <a:ext uri="{FF2B5EF4-FFF2-40B4-BE49-F238E27FC236}">
                        <a16:creationId xmlns:a16="http://schemas.microsoft.com/office/drawing/2014/main" id="{7C053560-2FC3-4689-AF8E-1384A6C425B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012732" y="5389612"/>
                    <a:ext cx="574195" cy="52322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Rectangle 41">
                    <a:extLst>
                      <a:ext uri="{FF2B5EF4-FFF2-40B4-BE49-F238E27FC236}">
                        <a16:creationId xmlns:a16="http://schemas.microsoft.com/office/drawing/2014/main" id="{D697506B-9C3D-4C04-86A0-4725E46343DF}"/>
                      </a:ext>
                    </a:extLst>
                  </p:cNvPr>
                  <p:cNvSpPr/>
                  <p:nvPr/>
                </p:nvSpPr>
                <p:spPr>
                  <a:xfrm>
                    <a:off x="5861395" y="5186890"/>
                    <a:ext cx="658064" cy="52322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CN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sz="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2" name="Rectangle 41">
                    <a:extLst>
                      <a:ext uri="{FF2B5EF4-FFF2-40B4-BE49-F238E27FC236}">
                        <a16:creationId xmlns:a16="http://schemas.microsoft.com/office/drawing/2014/main" id="{D697506B-9C3D-4C04-86A0-4725E46343D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61395" y="5186890"/>
                    <a:ext cx="658064" cy="52322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8062ACEE-E0C4-46E6-B9C2-A6E20FCFE266}"/>
                    </a:ext>
                  </a:extLst>
                </p:cNvPr>
                <p:cNvSpPr/>
                <p:nvPr/>
              </p:nvSpPr>
              <p:spPr>
                <a:xfrm>
                  <a:off x="4643997" y="3429000"/>
                  <a:ext cx="1027845" cy="101566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6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altLang="zh-CN" sz="6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zh-CN" altLang="en-US" sz="105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8062ACEE-E0C4-46E6-B9C2-A6E20FCFE26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43997" y="3429000"/>
                  <a:ext cx="1027845" cy="101566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E1EA1864-0D80-4252-9D9A-E35B0336DCFA}"/>
              </a:ext>
            </a:extLst>
          </p:cNvPr>
          <p:cNvGrpSpPr/>
          <p:nvPr/>
        </p:nvGrpSpPr>
        <p:grpSpPr>
          <a:xfrm>
            <a:off x="161028" y="2028997"/>
            <a:ext cx="2658510" cy="3162801"/>
            <a:chOff x="191344" y="2355411"/>
            <a:chExt cx="2658510" cy="316280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Isosceles Triangle 4">
                  <a:extLst>
                    <a:ext uri="{FF2B5EF4-FFF2-40B4-BE49-F238E27FC236}">
                      <a16:creationId xmlns:a16="http://schemas.microsoft.com/office/drawing/2014/main" id="{FC1B0880-B2F6-4307-BB1F-A76EF7BDD35E}"/>
                    </a:ext>
                  </a:extLst>
                </p:cNvPr>
                <p:cNvSpPr/>
                <p:nvPr/>
              </p:nvSpPr>
              <p:spPr>
                <a:xfrm>
                  <a:off x="191344" y="2355411"/>
                  <a:ext cx="2658510" cy="3162801"/>
                </a:xfrm>
                <a:prstGeom prst="triangle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altLang="zh-CN" sz="115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5" name="Isosceles Triangle 4">
                  <a:extLst>
                    <a:ext uri="{FF2B5EF4-FFF2-40B4-BE49-F238E27FC236}">
                      <a16:creationId xmlns:a16="http://schemas.microsoft.com/office/drawing/2014/main" id="{FC1B0880-B2F6-4307-BB1F-A76EF7BDD35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1344" y="2355411"/>
                  <a:ext cx="2658510" cy="3162801"/>
                </a:xfrm>
                <a:prstGeom prst="triangle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30B94086-F53D-4E4A-8439-FDEDD3DB3426}"/>
                    </a:ext>
                  </a:extLst>
                </p:cNvPr>
                <p:cNvSpPr/>
                <p:nvPr/>
              </p:nvSpPr>
              <p:spPr>
                <a:xfrm>
                  <a:off x="1091026" y="3521404"/>
                  <a:ext cx="859145" cy="101566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6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oMath>
                    </m:oMathPara>
                  </a14:m>
                  <a:endParaRPr lang="zh-CN" altLang="en-US" sz="105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30B94086-F53D-4E4A-8439-FDEDD3DB342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1026" y="3521404"/>
                  <a:ext cx="859145" cy="1015663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FC184021-6DE9-486C-AE69-EF4AF0BE082B}"/>
              </a:ext>
            </a:extLst>
          </p:cNvPr>
          <p:cNvGrpSpPr/>
          <p:nvPr/>
        </p:nvGrpSpPr>
        <p:grpSpPr>
          <a:xfrm>
            <a:off x="8236480" y="2097394"/>
            <a:ext cx="3255060" cy="4027438"/>
            <a:chOff x="7238547" y="2355411"/>
            <a:chExt cx="3255060" cy="4027438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731AE6C7-9656-432E-9B56-E60BF5916AFC}"/>
                </a:ext>
              </a:extLst>
            </p:cNvPr>
            <p:cNvGrpSpPr/>
            <p:nvPr/>
          </p:nvGrpSpPr>
          <p:grpSpPr>
            <a:xfrm>
              <a:off x="7238547" y="2355411"/>
              <a:ext cx="3255060" cy="4027438"/>
              <a:chOff x="7499074" y="2297139"/>
              <a:chExt cx="3255060" cy="4027438"/>
            </a:xfrm>
          </p:grpSpPr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80D70F99-8543-4FFD-8F7B-5E59972BFF53}"/>
                  </a:ext>
                </a:extLst>
              </p:cNvPr>
              <p:cNvGrpSpPr/>
              <p:nvPr/>
            </p:nvGrpSpPr>
            <p:grpSpPr>
              <a:xfrm>
                <a:off x="7571052" y="2297139"/>
                <a:ext cx="2838144" cy="3348598"/>
                <a:chOff x="3935152" y="2564904"/>
                <a:chExt cx="2521496" cy="2855494"/>
              </a:xfrm>
            </p:grpSpPr>
            <p:sp>
              <p:nvSpPr>
                <p:cNvPr id="29" name="Isosceles Triangle 28">
                  <a:extLst>
                    <a:ext uri="{FF2B5EF4-FFF2-40B4-BE49-F238E27FC236}">
                      <a16:creationId xmlns:a16="http://schemas.microsoft.com/office/drawing/2014/main" id="{10BCB72D-CB1F-45A4-939C-B40BD3B7463A}"/>
                    </a:ext>
                  </a:extLst>
                </p:cNvPr>
                <p:cNvSpPr/>
                <p:nvPr/>
              </p:nvSpPr>
              <p:spPr>
                <a:xfrm>
                  <a:off x="3935152" y="2564904"/>
                  <a:ext cx="2521496" cy="2855494"/>
                </a:xfrm>
                <a:prstGeom prst="triangle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0" name="Isosceles Triangle 29">
                  <a:extLst>
                    <a:ext uri="{FF2B5EF4-FFF2-40B4-BE49-F238E27FC236}">
                      <a16:creationId xmlns:a16="http://schemas.microsoft.com/office/drawing/2014/main" id="{088C60C2-C3FE-41E7-9002-883DE86DC3A6}"/>
                    </a:ext>
                  </a:extLst>
                </p:cNvPr>
                <p:cNvSpPr/>
                <p:nvPr/>
              </p:nvSpPr>
              <p:spPr>
                <a:xfrm>
                  <a:off x="3935152" y="4437112"/>
                  <a:ext cx="598754" cy="983286"/>
                </a:xfrm>
                <a:prstGeom prst="triangle">
                  <a:avLst>
                    <a:gd name="adj" fmla="val 71856"/>
                  </a:avLst>
                </a:prstGeom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1" name="Isosceles Triangle 30">
                  <a:extLst>
                    <a:ext uri="{FF2B5EF4-FFF2-40B4-BE49-F238E27FC236}">
                      <a16:creationId xmlns:a16="http://schemas.microsoft.com/office/drawing/2014/main" id="{42EB984F-3E31-4352-812B-0A5C185F14FC}"/>
                    </a:ext>
                  </a:extLst>
                </p:cNvPr>
                <p:cNvSpPr/>
                <p:nvPr/>
              </p:nvSpPr>
              <p:spPr>
                <a:xfrm>
                  <a:off x="4533906" y="4859554"/>
                  <a:ext cx="409966" cy="560060"/>
                </a:xfrm>
                <a:prstGeom prst="triangle">
                  <a:avLst>
                    <a:gd name="adj" fmla="val 40594"/>
                  </a:avLst>
                </a:prstGeom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2" name="Isosceles Triangle 31">
                  <a:extLst>
                    <a:ext uri="{FF2B5EF4-FFF2-40B4-BE49-F238E27FC236}">
                      <a16:creationId xmlns:a16="http://schemas.microsoft.com/office/drawing/2014/main" id="{5D5F1035-22FF-437B-8546-E5A44E30CD9E}"/>
                    </a:ext>
                  </a:extLst>
                </p:cNvPr>
                <p:cNvSpPr/>
                <p:nvPr/>
              </p:nvSpPr>
              <p:spPr>
                <a:xfrm>
                  <a:off x="4927677" y="4437112"/>
                  <a:ext cx="409966" cy="983286"/>
                </a:xfrm>
                <a:prstGeom prst="triangle">
                  <a:avLst>
                    <a:gd name="adj" fmla="val 40594"/>
                  </a:avLst>
                </a:prstGeom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3" name="Isosceles Triangle 32">
                  <a:extLst>
                    <a:ext uri="{FF2B5EF4-FFF2-40B4-BE49-F238E27FC236}">
                      <a16:creationId xmlns:a16="http://schemas.microsoft.com/office/drawing/2014/main" id="{B015675C-0212-492E-99E7-20006FE839D9}"/>
                    </a:ext>
                  </a:extLst>
                </p:cNvPr>
                <p:cNvSpPr/>
                <p:nvPr/>
              </p:nvSpPr>
              <p:spPr>
                <a:xfrm>
                  <a:off x="5321448" y="4859554"/>
                  <a:ext cx="434770" cy="560844"/>
                </a:xfrm>
                <a:prstGeom prst="triangle">
                  <a:avLst>
                    <a:gd name="adj" fmla="val 40594"/>
                  </a:avLst>
                </a:prstGeom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4" name="Isosceles Triangle 33">
                  <a:extLst>
                    <a:ext uri="{FF2B5EF4-FFF2-40B4-BE49-F238E27FC236}">
                      <a16:creationId xmlns:a16="http://schemas.microsoft.com/office/drawing/2014/main" id="{B468BD43-6014-4A77-8294-0DB7121501E2}"/>
                    </a:ext>
                  </a:extLst>
                </p:cNvPr>
                <p:cNvSpPr/>
                <p:nvPr/>
              </p:nvSpPr>
              <p:spPr>
                <a:xfrm>
                  <a:off x="5756218" y="4581128"/>
                  <a:ext cx="700429" cy="839270"/>
                </a:xfrm>
                <a:prstGeom prst="triangle">
                  <a:avLst>
                    <a:gd name="adj" fmla="val 47101"/>
                  </a:avLst>
                </a:prstGeom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6FAE4F26-6215-4C15-8A70-4CC4E8843381}"/>
                  </a:ext>
                </a:extLst>
              </p:cNvPr>
              <p:cNvSpPr/>
              <p:nvPr/>
            </p:nvSpPr>
            <p:spPr>
              <a:xfrm>
                <a:off x="7499074" y="4987124"/>
                <a:ext cx="3255060" cy="1337453"/>
              </a:xfrm>
              <a:prstGeom prst="rect">
                <a:avLst/>
              </a:prstGeom>
              <a:solidFill>
                <a:srgbClr val="FFFFFF">
                  <a:alpha val="83922"/>
                </a:srgbClr>
              </a:solidFill>
              <a:ln>
                <a:noFill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A696FE3E-466F-4052-971B-463A632C624A}"/>
                    </a:ext>
                  </a:extLst>
                </p:cNvPr>
                <p:cNvSpPr/>
                <p:nvPr/>
              </p:nvSpPr>
              <p:spPr>
                <a:xfrm>
                  <a:off x="7864110" y="3755414"/>
                  <a:ext cx="1808700" cy="10978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sz="6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60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p>
                            <m:r>
                              <a:rPr lang="en-US" altLang="zh-CN" sz="6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sSub>
                          <m:sSubPr>
                            <m:ctrlPr>
                              <a:rPr lang="en-US" altLang="zh-CN" sz="6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6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|</m:t>
                            </m:r>
                          </m:e>
                          <m:sub>
                            <m:r>
                              <a:rPr lang="en-US" altLang="zh-CN" sz="6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sub>
                        </m:sSub>
                      </m:oMath>
                    </m:oMathPara>
                  </a14:m>
                  <a:endParaRPr lang="zh-CN" altLang="en-US" sz="12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A696FE3E-466F-4052-971B-463A632C624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64110" y="3755414"/>
                  <a:ext cx="1808700" cy="109786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24C08C77-5CCA-488B-9890-435844C8D67E}"/>
                  </a:ext>
                </a:extLst>
              </p:cNvPr>
              <p:cNvSpPr txBox="1"/>
              <p:nvPr/>
            </p:nvSpPr>
            <p:spPr>
              <a:xfrm>
                <a:off x="3882910" y="5483449"/>
                <a:ext cx="2371761" cy="53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dirty="0"/>
                  <a:t>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altLang="zh-CN" sz="2800" b="0" i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)≤</m:t>
                    </m:r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𝒒</m:t>
                        </m:r>
                      </m:e>
                      <m:sup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zh-CN" altLang="en-US" sz="2800" b="1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24C08C77-5CCA-488B-9890-435844C8D6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2910" y="5483449"/>
                <a:ext cx="2371761" cy="53296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97B76005-5FED-4BC9-9FDD-7D448E9F729E}"/>
                  </a:ext>
                </a:extLst>
              </p:cNvPr>
              <p:cNvSpPr/>
              <p:nvPr/>
            </p:nvSpPr>
            <p:spPr>
              <a:xfrm>
                <a:off x="1830684" y="1567187"/>
                <a:ext cx="2852936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2800" dirty="0">
                    <a:solidFill>
                      <a:srgbClr val="C00000"/>
                    </a:solidFill>
                  </a:rPr>
                  <a:t>Decompose</a:t>
                </a:r>
                <a:r>
                  <a:rPr lang="en-US" altLang="zh-CN" sz="2800" dirty="0"/>
                  <a:t> into small </a:t>
                </a:r>
                <a:r>
                  <a:rPr lang="en-US" altLang="zh-CN" sz="2800" dirty="0" err="1"/>
                  <a:t>subformulas</a:t>
                </a:r>
                <a:r>
                  <a:rPr lang="en-US" altLang="zh-CN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zh-CN" sz="2800" dirty="0"/>
                  <a:t> [IMZ’12]</a:t>
                </a:r>
                <a:endParaRPr lang="zh-CN" altLang="en-US" sz="2800" dirty="0"/>
              </a:p>
            </p:txBody>
          </p:sp>
        </mc:Choice>
        <mc:Fallback xmlns="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97B76005-5FED-4BC9-9FDD-7D448E9F72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0684" y="1567187"/>
                <a:ext cx="2852936" cy="1384995"/>
              </a:xfrm>
              <a:prstGeom prst="rect">
                <a:avLst/>
              </a:prstGeom>
              <a:blipFill>
                <a:blip r:embed="rId11"/>
                <a:stretch>
                  <a:fillRect l="-3205" t="-3965" r="-3419" b="-118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13CF8718-A559-4D47-8236-0FED981ADD30}"/>
                  </a:ext>
                </a:extLst>
              </p:cNvPr>
              <p:cNvSpPr txBox="1"/>
              <p:nvPr/>
            </p:nvSpPr>
            <p:spPr>
              <a:xfrm>
                <a:off x="7897653" y="4948261"/>
                <a:ext cx="3921889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dirty="0"/>
                  <a:t>Total size shrinks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sz="2800" dirty="0"/>
                  <a:t> </a:t>
                </a:r>
                <a:r>
                  <a:rPr lang="en-US" altLang="zh-CN" sz="2800" dirty="0"/>
                  <a:t>in expectation</a:t>
                </a:r>
                <a:endParaRPr lang="zh-CN" altLang="en-US" sz="2800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13CF8718-A559-4D47-8236-0FED981ADD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7653" y="4948261"/>
                <a:ext cx="3921889" cy="954107"/>
              </a:xfrm>
              <a:prstGeom prst="rect">
                <a:avLst/>
              </a:prstGeom>
              <a:blipFill>
                <a:blip r:embed="rId12"/>
                <a:stretch>
                  <a:fillRect t="-6410" b="-1794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7E9F5629-535B-4217-A84F-E398B9376200}"/>
                  </a:ext>
                </a:extLst>
              </p:cNvPr>
              <p:cNvSpPr/>
              <p:nvPr/>
            </p:nvSpPr>
            <p:spPr>
              <a:xfrm>
                <a:off x="290915" y="6200487"/>
                <a:ext cx="3257880" cy="584775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200" i="1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altLang="zh-CN" sz="3200" i="1">
                          <a:latin typeface="Cambria Math" panose="02040503050406030204" pitchFamily="18" charset="0"/>
                        </a:rPr>
                        <m:t>=1/</m:t>
                      </m:r>
                      <m:sSup>
                        <m:sSupPr>
                          <m:ctrlPr>
                            <a:rPr lang="en-US" altLang="zh-CN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CN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altLang="zh-CN" sz="32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CN" sz="320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altLang="zh-CN" sz="32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func>
                            </m:e>
                          </m:d>
                        </m:e>
                        <m:sup>
                          <m:r>
                            <a:rPr lang="en-US" altLang="zh-CN" sz="3200" i="1">
                              <a:latin typeface="Cambria Math" panose="02040503050406030204" pitchFamily="18" charset="0"/>
                            </a:rPr>
                            <m:t>0.01</m:t>
                          </m:r>
                        </m:sup>
                      </m:sSup>
                    </m:oMath>
                  </m:oMathPara>
                </a14:m>
                <a:endParaRPr lang="zh-CN" altLang="en-US" sz="3200" dirty="0"/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7E9F5629-535B-4217-A84F-E398B93762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915" y="6200487"/>
                <a:ext cx="3257880" cy="58477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249BC7AB-7334-49BF-9113-DD3F68F586F6}"/>
                  </a:ext>
                </a:extLst>
              </p:cNvPr>
              <p:cNvSpPr/>
              <p:nvPr/>
            </p:nvSpPr>
            <p:spPr>
              <a:xfrm>
                <a:off x="5190433" y="1226379"/>
                <a:ext cx="4440914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2800" dirty="0"/>
                  <a:t>Goal: sample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altLang="zh-CN" sz="2800" dirty="0"/>
                  <a:t> that shrinks each </a:t>
                </a:r>
                <a:r>
                  <a:rPr lang="en-US" altLang="zh-CN" sz="2800" dirty="0" err="1"/>
                  <a:t>subformula</a:t>
                </a:r>
                <a:r>
                  <a:rPr lang="en-US" altLang="zh-CN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zh-CN" altLang="en-US" sz="2800" dirty="0"/>
                  <a:t> </a:t>
                </a:r>
                <a:r>
                  <a:rPr lang="en-US" altLang="zh-CN" sz="2800" dirty="0"/>
                  <a:t>by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800" dirty="0"/>
                  <a:t> in expectation </a:t>
                </a:r>
                <a:endParaRPr lang="zh-CN" altLang="en-US" sz="2800" dirty="0"/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249BC7AB-7334-49BF-9113-DD3F68F586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0433" y="1226379"/>
                <a:ext cx="4440914" cy="1384995"/>
              </a:xfrm>
              <a:prstGeom prst="rect">
                <a:avLst/>
              </a:prstGeom>
              <a:blipFill>
                <a:blip r:embed="rId14"/>
                <a:stretch>
                  <a:fillRect l="-2469" t="-3965" r="-1646" b="-118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0217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47" grpId="0"/>
      <p:bldP spid="48" grpId="0"/>
      <p:bldP spid="50" grpId="0"/>
      <p:bldP spid="5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8FEE4-DDFE-4D37-94CA-05BD5D0D0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993"/>
            <a:ext cx="10515600" cy="1325563"/>
          </a:xfrm>
        </p:spPr>
        <p:txBody>
          <a:bodyPr/>
          <a:lstStyle/>
          <a:p>
            <a:r>
              <a:rPr lang="en-US" altLang="zh-CN" dirty="0"/>
              <a:t>“Micro” pseudorandom restrictions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9" name="Table 25">
                <a:extLst>
                  <a:ext uri="{FF2B5EF4-FFF2-40B4-BE49-F238E27FC236}">
                    <a16:creationId xmlns:a16="http://schemas.microsoft.com/office/drawing/2014/main" id="{9D558684-8FD5-4AC9-B3B8-92D7300AA4A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42078997"/>
                  </p:ext>
                </p:extLst>
              </p:nvPr>
            </p:nvGraphicFramePr>
            <p:xfrm>
              <a:off x="328481" y="3539874"/>
              <a:ext cx="2785208" cy="559245"/>
            </p:xfrm>
            <a:graphic>
              <a:graphicData uri="http://schemas.openxmlformats.org/drawingml/2006/table">
                <a:tbl>
                  <a:tblPr firstRow="1" bandRow="1">
                    <a:tableStyleId>{2A488322-F2BA-4B5B-9748-0D474271808F}</a:tableStyleId>
                  </a:tblPr>
                  <a:tblGrid>
                    <a:gridCol w="530545">
                      <a:extLst>
                        <a:ext uri="{9D8B030D-6E8A-4147-A177-3AD203B41FA5}">
                          <a16:colId xmlns:a16="http://schemas.microsoft.com/office/drawing/2014/main" val="385395881"/>
                        </a:ext>
                      </a:extLst>
                    </a:gridCol>
                    <a:gridCol w="690207">
                      <a:extLst>
                        <a:ext uri="{9D8B030D-6E8A-4147-A177-3AD203B41FA5}">
                          <a16:colId xmlns:a16="http://schemas.microsoft.com/office/drawing/2014/main" val="2920464620"/>
                        </a:ext>
                      </a:extLst>
                    </a:gridCol>
                    <a:gridCol w="1564456">
                      <a:extLst>
                        <a:ext uri="{9D8B030D-6E8A-4147-A177-3AD203B41FA5}">
                          <a16:colId xmlns:a16="http://schemas.microsoft.com/office/drawing/2014/main" val="3049248204"/>
                        </a:ext>
                      </a:extLst>
                    </a:gridCol>
                  </a:tblGrid>
                  <a:tr h="41527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2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en-US" altLang="zh-CN" sz="28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32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4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oMath>
                            </m:oMathPara>
                          </a14:m>
                          <a:endParaRPr lang="zh-CN" alt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en-US" altLang="zh-CN" sz="2800" b="1" i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𝐩𝐨𝐥𝐲</m:t>
                                    </m:r>
                                    <m:r>
                                      <a:rPr lang="en-US" altLang="zh-CN" sz="2800" b="1" i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altLang="zh-CN" sz="2800" b="1" i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n-US" altLang="zh-CN" sz="2800" b="1" i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/</m:t>
                                    </m:r>
                                    <m:r>
                                      <a:rPr lang="en-US" altLang="zh-CN" sz="2800" b="1" i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𝐪</m:t>
                                    </m:r>
                                    <m:r>
                                      <a:rPr lang="en-US" altLang="zh-CN" sz="2800" b="1" i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32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6722118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9" name="Table 25">
                <a:extLst>
                  <a:ext uri="{FF2B5EF4-FFF2-40B4-BE49-F238E27FC236}">
                    <a16:creationId xmlns:a16="http://schemas.microsoft.com/office/drawing/2014/main" id="{9D558684-8FD5-4AC9-B3B8-92D7300AA4A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42078997"/>
                  </p:ext>
                </p:extLst>
              </p:nvPr>
            </p:nvGraphicFramePr>
            <p:xfrm>
              <a:off x="328481" y="3539874"/>
              <a:ext cx="2785208" cy="559245"/>
            </p:xfrm>
            <a:graphic>
              <a:graphicData uri="http://schemas.openxmlformats.org/drawingml/2006/table">
                <a:tbl>
                  <a:tblPr firstRow="1" bandRow="1">
                    <a:tableStyleId>{2A488322-F2BA-4B5B-9748-0D474271808F}</a:tableStyleId>
                  </a:tblPr>
                  <a:tblGrid>
                    <a:gridCol w="530545">
                      <a:extLst>
                        <a:ext uri="{9D8B030D-6E8A-4147-A177-3AD203B41FA5}">
                          <a16:colId xmlns:a16="http://schemas.microsoft.com/office/drawing/2014/main" val="385395881"/>
                        </a:ext>
                      </a:extLst>
                    </a:gridCol>
                    <a:gridCol w="690207">
                      <a:extLst>
                        <a:ext uri="{9D8B030D-6E8A-4147-A177-3AD203B41FA5}">
                          <a16:colId xmlns:a16="http://schemas.microsoft.com/office/drawing/2014/main" val="2920464620"/>
                        </a:ext>
                      </a:extLst>
                    </a:gridCol>
                    <a:gridCol w="1564456">
                      <a:extLst>
                        <a:ext uri="{9D8B030D-6E8A-4147-A177-3AD203B41FA5}">
                          <a16:colId xmlns:a16="http://schemas.microsoft.com/office/drawing/2014/main" val="3049248204"/>
                        </a:ext>
                      </a:extLst>
                    </a:gridCol>
                  </a:tblGrid>
                  <a:tr h="559245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149" t="-1075" r="-428736" b="-21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77193" t="-1075" r="-227193" b="-21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78599" t="-1075" r="-778" b="-21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6722118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B91599B7-A2B3-400E-BFB9-BF98EED18E30}"/>
                  </a:ext>
                </a:extLst>
              </p:cNvPr>
              <p:cNvSpPr/>
              <p:nvPr/>
            </p:nvSpPr>
            <p:spPr>
              <a:xfrm>
                <a:off x="358636" y="4433412"/>
                <a:ext cx="11809312" cy="14182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800" b="1" dirty="0"/>
                  <a:t>Claim</a:t>
                </a:r>
                <a:r>
                  <a:rPr lang="en-US" altLang="zh-CN" sz="2800" dirty="0"/>
                  <a:t>: Exists a pool of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sz="2800">
                        <a:latin typeface="Cambria Math" panose="02040503050406030204" pitchFamily="18" charset="0"/>
                      </a:rPr>
                      <m:t>poly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(1/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800" dirty="0"/>
                  <a:t> “micro” restrictions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dirty="0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zh-CN" sz="28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800" i="1" dirty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CN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dirty="0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zh-CN" sz="2800" i="1" dirty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altLang="zh-CN" sz="2800" dirty="0"/>
                  <a:t> , such that</a:t>
                </a:r>
              </a:p>
              <a:p>
                <a:r>
                  <a:rPr lang="en-US" altLang="zh-CN" sz="2800" dirty="0"/>
                  <a:t> a random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dirty="0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zh-CN" sz="2800" i="1" dirty="0" err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800" i="1" dirty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altLang="zh-CN" sz="2800" i="1" dirty="0" err="1">
                        <a:latin typeface="Cambria Math" panose="02040503050406030204" pitchFamily="18" charset="0"/>
                      </a:rPr>
                      <m:t>𝑖</m:t>
                    </m:r>
                    <m:sSub>
                      <m:sSubPr>
                        <m:ctrlPr>
                          <a:rPr lang="en-US" altLang="zh-CN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 dirty="0">
                            <a:latin typeface="Cambria Math" panose="02040503050406030204" pitchFamily="18" charset="0"/>
                          </a:rPr>
                          <m:t>∈</m:t>
                        </m:r>
                      </m:e>
                      <m:sub>
                        <m:r>
                          <a:rPr lang="en-US" altLang="zh-CN" sz="2800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altLang="zh-CN" sz="2800" i="1" dirty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zh-CN" sz="2800" i="1" dirty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zh-CN" sz="2800" i="1" dirty="0">
                        <a:latin typeface="Cambria Math" panose="02040503050406030204" pitchFamily="18" charset="0"/>
                      </a:rPr>
                      <m:t>]) </m:t>
                    </m:r>
                  </m:oMath>
                </a14:m>
                <a:r>
                  <a:rPr lang="en-US" altLang="zh-CN" sz="2800" dirty="0"/>
                  <a:t>has a shrinkage property almost as good as a truly random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∼</m:t>
                    </m:r>
                    <m:sSub>
                      <m:sSub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ℛ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endParaRPr lang="en-US" altLang="zh-CN" sz="2800" b="0" dirty="0"/>
              </a:p>
            </p:txBody>
          </p:sp>
        </mc:Choice>
        <mc:Fallback xmlns="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B91599B7-A2B3-400E-BFB9-BF98EED18E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636" y="4433412"/>
                <a:ext cx="11809312" cy="1418209"/>
              </a:xfrm>
              <a:prstGeom prst="rect">
                <a:avLst/>
              </a:prstGeom>
              <a:blipFill>
                <a:blip r:embed="rId3"/>
                <a:stretch>
                  <a:fillRect l="-1084" t="-3863" b="-90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0" name="Group 79">
            <a:extLst>
              <a:ext uri="{FF2B5EF4-FFF2-40B4-BE49-F238E27FC236}">
                <a16:creationId xmlns:a16="http://schemas.microsoft.com/office/drawing/2014/main" id="{9476060A-5374-4433-AD51-5B28686D2CB4}"/>
              </a:ext>
            </a:extLst>
          </p:cNvPr>
          <p:cNvGrpSpPr/>
          <p:nvPr/>
        </p:nvGrpSpPr>
        <p:grpSpPr>
          <a:xfrm>
            <a:off x="13050" y="1261906"/>
            <a:ext cx="2316494" cy="2251352"/>
            <a:chOff x="4686220" y="2036437"/>
            <a:chExt cx="2316494" cy="2251352"/>
          </a:xfrm>
        </p:grpSpPr>
        <p:sp>
          <p:nvSpPr>
            <p:cNvPr id="68" name="Isosceles Triangle 67">
              <a:extLst>
                <a:ext uri="{FF2B5EF4-FFF2-40B4-BE49-F238E27FC236}">
                  <a16:creationId xmlns:a16="http://schemas.microsoft.com/office/drawing/2014/main" id="{4CF6476A-757A-444B-86C0-3221CE315D79}"/>
                </a:ext>
              </a:extLst>
            </p:cNvPr>
            <p:cNvSpPr/>
            <p:nvPr/>
          </p:nvSpPr>
          <p:spPr>
            <a:xfrm>
              <a:off x="5785795" y="2036437"/>
              <a:ext cx="1216919" cy="1402720"/>
            </a:xfrm>
            <a:prstGeom prst="triangle">
              <a:avLst>
                <a:gd name="adj" fmla="val 47101"/>
              </a:avLst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EACC6FE7-8DCD-499D-B7FB-62FB32BAF9D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92620" y="3362000"/>
              <a:ext cx="1025541" cy="925789"/>
            </a:xfrm>
            <a:prstGeom prst="line">
              <a:avLst/>
            </a:prstGeom>
            <a:ln w="63500" cap="rnd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47CA51AB-7A4B-4482-9C0B-1BB3123EE33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715423" y="3455262"/>
              <a:ext cx="281042" cy="783692"/>
            </a:xfrm>
            <a:prstGeom prst="line">
              <a:avLst/>
            </a:prstGeom>
            <a:ln w="63500" cap="rnd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82461BE7-66CE-4F4B-8F11-5E570E06E73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417348" y="3455261"/>
              <a:ext cx="585366" cy="783693"/>
            </a:xfrm>
            <a:prstGeom prst="line">
              <a:avLst/>
            </a:prstGeom>
            <a:ln w="63500" cap="rnd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Rectangle 77">
                  <a:extLst>
                    <a:ext uri="{FF2B5EF4-FFF2-40B4-BE49-F238E27FC236}">
                      <a16:creationId xmlns:a16="http://schemas.microsoft.com/office/drawing/2014/main" id="{80D80CC0-01A9-40BB-A97D-456CFCDE945A}"/>
                    </a:ext>
                  </a:extLst>
                </p:cNvPr>
                <p:cNvSpPr/>
                <p:nvPr/>
              </p:nvSpPr>
              <p:spPr>
                <a:xfrm>
                  <a:off x="6125947" y="2684894"/>
                  <a:ext cx="515718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oMath>
                    </m:oMathPara>
                  </a14:m>
                  <a:endParaRPr lang="zh-CN" altLang="en-US" sz="5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8" name="Rectangle 77">
                  <a:extLst>
                    <a:ext uri="{FF2B5EF4-FFF2-40B4-BE49-F238E27FC236}">
                      <a16:creationId xmlns:a16="http://schemas.microsoft.com/office/drawing/2014/main" id="{80D80CC0-01A9-40BB-A97D-456CFCDE945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25947" y="2684894"/>
                  <a:ext cx="515718" cy="58477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Rectangle 78">
                  <a:extLst>
                    <a:ext uri="{FF2B5EF4-FFF2-40B4-BE49-F238E27FC236}">
                      <a16:creationId xmlns:a16="http://schemas.microsoft.com/office/drawing/2014/main" id="{B74644AA-D3B2-4739-96EB-4990F26D8605}"/>
                    </a:ext>
                  </a:extLst>
                </p:cNvPr>
                <p:cNvSpPr/>
                <p:nvPr/>
              </p:nvSpPr>
              <p:spPr>
                <a:xfrm>
                  <a:off x="4686220" y="3820628"/>
                  <a:ext cx="1897186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  <m:d>
                          <m:dPr>
                            <m:ctrlPr>
                              <a:rPr lang="en-US" altLang="zh-CN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d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≤1/</m:t>
                        </m:r>
                        <m:sSup>
                          <m:sSupPr>
                            <m:ctrlPr>
                              <a:rPr lang="en-US" altLang="zh-CN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altLang="zh-CN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zh-CN" altLang="en-US" sz="3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9" name="Rectangle 78">
                  <a:extLst>
                    <a:ext uri="{FF2B5EF4-FFF2-40B4-BE49-F238E27FC236}">
                      <a16:creationId xmlns:a16="http://schemas.microsoft.com/office/drawing/2014/main" id="{B74644AA-D3B2-4739-96EB-4990F26D860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6220" y="3820628"/>
                  <a:ext cx="1897186" cy="461665"/>
                </a:xfrm>
                <a:prstGeom prst="rect">
                  <a:avLst/>
                </a:prstGeom>
                <a:blipFill>
                  <a:blip r:embed="rId5"/>
                  <a:stretch>
                    <a:fillRect b="-1866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FCA37E0C-55C7-4364-8A67-2A4A665B01BE}"/>
                  </a:ext>
                </a:extLst>
              </p:cNvPr>
              <p:cNvSpPr/>
              <p:nvPr/>
            </p:nvSpPr>
            <p:spPr>
              <a:xfrm>
                <a:off x="2603969" y="2511920"/>
                <a:ext cx="7629515" cy="5564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800" dirty="0"/>
                  <a:t>A </a:t>
                </a:r>
                <a:r>
                  <a:rPr lang="en-US" altLang="zh-CN" sz="2800" i="1" dirty="0"/>
                  <a:t>truly random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∼</m:t>
                    </m:r>
                    <m:sSub>
                      <m:sSub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ℛ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altLang="zh-CN" sz="2800" dirty="0"/>
                  <a:t> shrinks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altLang="zh-CN" sz="2800" dirty="0"/>
                  <a:t> by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sz="2800" b="0" i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800" dirty="0"/>
                  <a:t>, for all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altLang="zh-CN" sz="2800" dirty="0"/>
                  <a:t>.</a:t>
                </a:r>
              </a:p>
            </p:txBody>
          </p:sp>
        </mc:Choice>
        <mc:Fallback xmlns=""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FCA37E0C-55C7-4364-8A67-2A4A665B01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3969" y="2511920"/>
                <a:ext cx="7629515" cy="556434"/>
              </a:xfrm>
              <a:prstGeom prst="rect">
                <a:avLst/>
              </a:prstGeom>
              <a:blipFill>
                <a:blip r:embed="rId6"/>
                <a:stretch>
                  <a:fillRect l="-1597" t="-8791" r="-2796" b="-2637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2870AC2C-A683-40F8-940F-44105FF3B2D9}"/>
                  </a:ext>
                </a:extLst>
              </p:cNvPr>
              <p:cNvSpPr/>
              <p:nvPr/>
            </p:nvSpPr>
            <p:spPr>
              <a:xfrm>
                <a:off x="2638641" y="1258704"/>
                <a:ext cx="8895684" cy="9638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800" dirty="0"/>
                  <a:t>First Consider “</a:t>
                </a:r>
                <a:r>
                  <a:rPr lang="en-US" altLang="zh-CN" sz="2800" b="1" dirty="0">
                    <a:solidFill>
                      <a:srgbClr val="C00000"/>
                    </a:solidFill>
                  </a:rPr>
                  <a:t>micro</a:t>
                </a:r>
                <a:r>
                  <a:rPr lang="en-US" altLang="zh-CN" sz="2800" dirty="0"/>
                  <a:t>” restrictions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𝐩𝐨𝐥𝐲</m:t>
                        </m:r>
                        <m:d>
                          <m:dPr>
                            <m:ctrlPr>
                              <a:rPr lang="en-US" altLang="zh-CN" sz="28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8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altLang="zh-CN" sz="28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altLang="zh-CN" sz="28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𝒒</m:t>
                            </m:r>
                          </m:e>
                        </m:d>
                      </m:e>
                    </m:d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→{0,1,⋆}</m:t>
                    </m:r>
                  </m:oMath>
                </a14:m>
                <a:r>
                  <a:rPr lang="en-US" altLang="zh-CN" sz="2800" dirty="0"/>
                  <a:t> applied to </a:t>
                </a:r>
                <a14:m>
                  <m:oMath xmlns:m="http://schemas.openxmlformats.org/officeDocument/2006/math">
                    <m:r>
                      <a:rPr lang="en-US" altLang="zh-CN" sz="2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𝐩𝐨𝐥𝐲</m:t>
                    </m:r>
                    <m:d>
                      <m:dPr>
                        <m:ctrlPr>
                          <a:rPr lang="en-US" altLang="zh-CN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zh-CN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zh-CN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𝒒</m:t>
                        </m:r>
                      </m:e>
                    </m:d>
                  </m:oMath>
                </a14:m>
                <a:r>
                  <a:rPr lang="en-US" altLang="zh-CN" sz="2800" b="1" dirty="0">
                    <a:solidFill>
                      <a:srgbClr val="C00000"/>
                    </a:solidFill>
                  </a:rPr>
                  <a:t>-variable </a:t>
                </a:r>
                <a14:m>
                  <m:oMath xmlns:m="http://schemas.openxmlformats.org/officeDocument/2006/math"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𝒒</m:t>
                        </m:r>
                      </m:e>
                      <m:sup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altLang="zh-CN" sz="2800" b="1" dirty="0"/>
                  <a:t>-size formulas </a:t>
                </a:r>
                <a14:m>
                  <m:oMath xmlns:m="http://schemas.openxmlformats.org/officeDocument/2006/math"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endParaRPr lang="en-US" altLang="zh-CN" sz="2800" b="1" dirty="0"/>
              </a:p>
            </p:txBody>
          </p:sp>
        </mc:Choice>
        <mc:Fallback xmlns=""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2870AC2C-A683-40F8-940F-44105FF3B2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8641" y="1258704"/>
                <a:ext cx="8895684" cy="963854"/>
              </a:xfrm>
              <a:prstGeom prst="rect">
                <a:avLst/>
              </a:prstGeom>
              <a:blipFill>
                <a:blip r:embed="rId7"/>
                <a:stretch>
                  <a:fillRect l="-1439" t="-5660" b="-169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Speech Bubble: Rectangle with Corners Rounded 83">
                <a:extLst>
                  <a:ext uri="{FF2B5EF4-FFF2-40B4-BE49-F238E27FC236}">
                    <a16:creationId xmlns:a16="http://schemas.microsoft.com/office/drawing/2014/main" id="{0E9F02D7-8933-430E-A6B7-ECC2E2040359}"/>
                  </a:ext>
                </a:extLst>
              </p:cNvPr>
              <p:cNvSpPr/>
              <p:nvPr/>
            </p:nvSpPr>
            <p:spPr>
              <a:xfrm>
                <a:off x="9380456" y="3040917"/>
                <a:ext cx="2785209" cy="997913"/>
              </a:xfrm>
              <a:prstGeom prst="wedgeRoundRectCallout">
                <a:avLst>
                  <a:gd name="adj1" fmla="val -66961"/>
                  <a:gd name="adj2" fmla="val -54622"/>
                  <a:gd name="adj3" fmla="val 16667"/>
                </a:avLst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400" dirty="0"/>
                  <a:t>Requires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</a:rPr>
                      <m:t>poly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(1/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sz="2400" dirty="0"/>
                  <a:t> </a:t>
                </a:r>
                <a:r>
                  <a:rPr lang="en-US" altLang="zh-CN" sz="2400" dirty="0"/>
                  <a:t>random bits…</a:t>
                </a:r>
                <a:endParaRPr lang="zh-CN" altLang="en-US" sz="2400" dirty="0"/>
              </a:p>
            </p:txBody>
          </p:sp>
        </mc:Choice>
        <mc:Fallback xmlns="">
          <p:sp>
            <p:nvSpPr>
              <p:cNvPr id="84" name="Speech Bubble: Rectangle with Corners Rounded 83">
                <a:extLst>
                  <a:ext uri="{FF2B5EF4-FFF2-40B4-BE49-F238E27FC236}">
                    <a16:creationId xmlns:a16="http://schemas.microsoft.com/office/drawing/2014/main" id="{0E9F02D7-8933-430E-A6B7-ECC2E20403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0456" y="3040917"/>
                <a:ext cx="2785209" cy="997913"/>
              </a:xfrm>
              <a:prstGeom prst="wedgeRoundRectCallout">
                <a:avLst>
                  <a:gd name="adj1" fmla="val -66961"/>
                  <a:gd name="adj2" fmla="val -54622"/>
                  <a:gd name="adj3" fmla="val 16667"/>
                </a:avLst>
              </a:prstGeom>
              <a:blipFill>
                <a:blip r:embed="rId8"/>
                <a:stretch>
                  <a:fillRect b="-39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Speech Bubble: Rectangle with Corners Rounded 84">
                <a:extLst>
                  <a:ext uri="{FF2B5EF4-FFF2-40B4-BE49-F238E27FC236}">
                    <a16:creationId xmlns:a16="http://schemas.microsoft.com/office/drawing/2014/main" id="{7193BD9D-8D88-4A5C-90AD-11438E7A1F2C}"/>
                  </a:ext>
                </a:extLst>
              </p:cNvPr>
              <p:cNvSpPr/>
              <p:nvPr/>
            </p:nvSpPr>
            <p:spPr>
              <a:xfrm>
                <a:off x="3312876" y="3256308"/>
                <a:ext cx="4752528" cy="548986"/>
              </a:xfrm>
              <a:prstGeom prst="wedgeRoundRectCallout">
                <a:avLst>
                  <a:gd name="adj1" fmla="val -46775"/>
                  <a:gd name="adj2" fmla="val 157388"/>
                  <a:gd name="adj3" fmla="val 16667"/>
                </a:avLst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400" b="0" dirty="0"/>
                  <a:t>Only needs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4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1/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func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sz="2400" dirty="0"/>
                  <a:t> </a:t>
                </a:r>
                <a:r>
                  <a:rPr lang="en-US" altLang="zh-CN" sz="2400" dirty="0"/>
                  <a:t>random bits!</a:t>
                </a:r>
                <a:endParaRPr lang="zh-CN" altLang="en-US" sz="2400" dirty="0"/>
              </a:p>
            </p:txBody>
          </p:sp>
        </mc:Choice>
        <mc:Fallback xmlns="">
          <p:sp>
            <p:nvSpPr>
              <p:cNvPr id="85" name="Speech Bubble: Rectangle with Corners Rounded 84">
                <a:extLst>
                  <a:ext uri="{FF2B5EF4-FFF2-40B4-BE49-F238E27FC236}">
                    <a16:creationId xmlns:a16="http://schemas.microsoft.com/office/drawing/2014/main" id="{7193BD9D-8D88-4A5C-90AD-11438E7A1F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2876" y="3256308"/>
                <a:ext cx="4752528" cy="548986"/>
              </a:xfrm>
              <a:prstGeom prst="wedgeRoundRectCallout">
                <a:avLst>
                  <a:gd name="adj1" fmla="val -46775"/>
                  <a:gd name="adj2" fmla="val 157388"/>
                  <a:gd name="adj3" fmla="val 16667"/>
                </a:avLst>
              </a:prstGeom>
              <a:blipFill>
                <a:blip r:embed="rId9"/>
                <a:stretch>
                  <a:fillRect l="-1279" r="-1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929638CF-14D6-4A3E-8271-0D0094C1EEFC}"/>
                  </a:ext>
                </a:extLst>
              </p:cNvPr>
              <p:cNvSpPr/>
              <p:nvPr/>
            </p:nvSpPr>
            <p:spPr>
              <a:xfrm>
                <a:off x="269829" y="6146026"/>
                <a:ext cx="3257880" cy="584775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200" i="1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altLang="zh-CN" sz="3200" i="1">
                          <a:latin typeface="Cambria Math" panose="02040503050406030204" pitchFamily="18" charset="0"/>
                        </a:rPr>
                        <m:t>=1/</m:t>
                      </m:r>
                      <m:sSup>
                        <m:sSupPr>
                          <m:ctrlPr>
                            <a:rPr lang="en-US" altLang="zh-CN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CN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altLang="zh-CN" sz="32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CN" sz="320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altLang="zh-CN" sz="32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func>
                            </m:e>
                          </m:d>
                        </m:e>
                        <m:sup>
                          <m:r>
                            <a:rPr lang="en-US" altLang="zh-CN" sz="3200" i="1">
                              <a:latin typeface="Cambria Math" panose="02040503050406030204" pitchFamily="18" charset="0"/>
                            </a:rPr>
                            <m:t>0.01</m:t>
                          </m:r>
                        </m:sup>
                      </m:sSup>
                    </m:oMath>
                  </m:oMathPara>
                </a14:m>
                <a:endParaRPr lang="zh-CN" altLang="en-US" sz="3200" dirty="0"/>
              </a:p>
            </p:txBody>
          </p:sp>
        </mc:Choice>
        <mc:Fallback xmlns=""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929638CF-14D6-4A3E-8271-0D0094C1EE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829" y="6146026"/>
                <a:ext cx="3257880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22481C8-3E07-43B4-93C6-CF8FE66E3A81}"/>
                  </a:ext>
                </a:extLst>
              </p:cNvPr>
              <p:cNvSpPr/>
              <p:nvPr/>
            </p:nvSpPr>
            <p:spPr>
              <a:xfrm>
                <a:off x="4074332" y="5381378"/>
                <a:ext cx="7459993" cy="14182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800" i="1" dirty="0"/>
                  <a:t>Proof</a:t>
                </a:r>
                <a:r>
                  <a:rPr lang="en-US" altLang="zh-CN" sz="2800" dirty="0"/>
                  <a:t>: Pick </a:t>
                </a:r>
                <a:r>
                  <a:rPr lang="en-US" altLang="zh-CN" sz="2800" dirty="0" err="1"/>
                  <a:t>i.i.d</a:t>
                </a:r>
                <a:r>
                  <a:rPr lang="en-US" altLang="zh-CN" sz="2800" dirty="0"/>
                  <a:t>. random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800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altLang="zh-CN" sz="2800" i="1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ℛ</m:t>
                        </m:r>
                      </m:e>
                      <m:sub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altLang="zh-CN" sz="2800" dirty="0"/>
                  <a:t>, and use </a:t>
                </a:r>
                <a:r>
                  <a:rPr lang="en-US" altLang="zh-CN" sz="2800" dirty="0" err="1"/>
                  <a:t>Chenoff</a:t>
                </a:r>
                <a:r>
                  <a:rPr lang="en-US" altLang="zh-CN" sz="2800" dirty="0"/>
                  <a:t> bound + union bound over all possible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altLang="zh-CN" sz="2800" dirty="0"/>
                  <a:t>. (can be derandomized by brute-force)</a:t>
                </a: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22481C8-3E07-43B4-93C6-CF8FE66E3A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4332" y="5381378"/>
                <a:ext cx="7459993" cy="1418209"/>
              </a:xfrm>
              <a:prstGeom prst="rect">
                <a:avLst/>
              </a:prstGeom>
              <a:blipFill>
                <a:blip r:embed="rId11"/>
                <a:stretch>
                  <a:fillRect l="-1634" t="-4310" r="-654" b="-11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4910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82" grpId="0"/>
      <p:bldP spid="83" grpId="0"/>
      <p:bldP spid="84" grpId="0" animBg="1"/>
      <p:bldP spid="85" grpId="0" animBg="1"/>
      <p:bldP spid="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" name="Group 177">
            <a:extLst>
              <a:ext uri="{FF2B5EF4-FFF2-40B4-BE49-F238E27FC236}">
                <a16:creationId xmlns:a16="http://schemas.microsoft.com/office/drawing/2014/main" id="{E7D165FF-C94E-4622-96AC-638C3D12721E}"/>
              </a:ext>
            </a:extLst>
          </p:cNvPr>
          <p:cNvGrpSpPr/>
          <p:nvPr/>
        </p:nvGrpSpPr>
        <p:grpSpPr>
          <a:xfrm>
            <a:off x="7694876" y="4983751"/>
            <a:ext cx="2781200" cy="860855"/>
            <a:chOff x="7694876" y="4982549"/>
            <a:chExt cx="2781200" cy="860855"/>
          </a:xfrm>
        </p:grpSpPr>
        <p:cxnSp>
          <p:nvCxnSpPr>
            <p:cNvPr id="179" name="Straight Arrow Connector 178">
              <a:extLst>
                <a:ext uri="{FF2B5EF4-FFF2-40B4-BE49-F238E27FC236}">
                  <a16:creationId xmlns:a16="http://schemas.microsoft.com/office/drawing/2014/main" id="{CF8D58B1-06A9-4C3D-9483-C82B3EC4DA6A}"/>
                </a:ext>
              </a:extLst>
            </p:cNvPr>
            <p:cNvCxnSpPr>
              <a:cxnSpLocks/>
            </p:cNvCxnSpPr>
            <p:nvPr/>
          </p:nvCxnSpPr>
          <p:spPr>
            <a:xfrm>
              <a:off x="7694876" y="5003270"/>
              <a:ext cx="1166135" cy="840134"/>
            </a:xfrm>
            <a:prstGeom prst="straightConnector1">
              <a:avLst/>
            </a:prstGeom>
            <a:ln w="6032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Arrow Connector 179">
              <a:extLst>
                <a:ext uri="{FF2B5EF4-FFF2-40B4-BE49-F238E27FC236}">
                  <a16:creationId xmlns:a16="http://schemas.microsoft.com/office/drawing/2014/main" id="{121CE26C-09F2-4EA3-B413-0DA358B5D434}"/>
                </a:ext>
              </a:extLst>
            </p:cNvPr>
            <p:cNvCxnSpPr>
              <a:cxnSpLocks/>
            </p:cNvCxnSpPr>
            <p:nvPr/>
          </p:nvCxnSpPr>
          <p:spPr>
            <a:xfrm>
              <a:off x="8981471" y="4982549"/>
              <a:ext cx="904984" cy="859451"/>
            </a:xfrm>
            <a:prstGeom prst="straightConnector1">
              <a:avLst/>
            </a:prstGeom>
            <a:ln w="6032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Arrow Connector 180">
              <a:extLst>
                <a:ext uri="{FF2B5EF4-FFF2-40B4-BE49-F238E27FC236}">
                  <a16:creationId xmlns:a16="http://schemas.microsoft.com/office/drawing/2014/main" id="{2BCB6274-200E-4198-83E1-F3527431813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773158" y="4998889"/>
              <a:ext cx="2702918" cy="843111"/>
            </a:xfrm>
            <a:prstGeom prst="straightConnector1">
              <a:avLst/>
            </a:prstGeom>
            <a:ln w="6032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4F89D28A-04EC-4A98-8354-27AD2AB2FF01}"/>
              </a:ext>
            </a:extLst>
          </p:cNvPr>
          <p:cNvGrpSpPr/>
          <p:nvPr/>
        </p:nvGrpSpPr>
        <p:grpSpPr>
          <a:xfrm>
            <a:off x="7683568" y="3536194"/>
            <a:ext cx="2855506" cy="865554"/>
            <a:chOff x="7683568" y="3536318"/>
            <a:chExt cx="2855506" cy="865554"/>
          </a:xfrm>
        </p:grpSpPr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5FEC7F1C-41A8-4031-9363-5F86F9727F0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944880" y="3536318"/>
              <a:ext cx="651302" cy="865554"/>
            </a:xfrm>
            <a:prstGeom prst="line">
              <a:avLst/>
            </a:prstGeom>
            <a:ln w="63500" cap="rnd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9A5FEB90-6A2C-4FB3-A671-529280B7C34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83568" y="3570285"/>
              <a:ext cx="1732355" cy="818037"/>
            </a:xfrm>
            <a:prstGeom prst="line">
              <a:avLst/>
            </a:prstGeom>
            <a:ln w="63500" cap="rnd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6C405F0B-E128-44AF-8A16-6D49555E3D2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730345" y="3579504"/>
              <a:ext cx="808729" cy="820190"/>
            </a:xfrm>
            <a:prstGeom prst="line">
              <a:avLst/>
            </a:prstGeom>
            <a:ln w="63500" cap="rnd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6A3659BB-3FED-4404-B0E8-B3C9062A39D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944880" y="3579504"/>
              <a:ext cx="941575" cy="822368"/>
            </a:xfrm>
            <a:prstGeom prst="line">
              <a:avLst/>
            </a:prstGeom>
            <a:ln w="63500" cap="rnd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64" name="Rectangle 63">
            <a:extLst>
              <a:ext uri="{FF2B5EF4-FFF2-40B4-BE49-F238E27FC236}">
                <a16:creationId xmlns:a16="http://schemas.microsoft.com/office/drawing/2014/main" id="{65E831FC-D1B2-4EF5-8937-47DEFE99947E}"/>
              </a:ext>
            </a:extLst>
          </p:cNvPr>
          <p:cNvSpPr/>
          <p:nvPr/>
        </p:nvSpPr>
        <p:spPr>
          <a:xfrm>
            <a:off x="6810702" y="4400610"/>
            <a:ext cx="5117945" cy="60253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C1F45A39-C019-4132-BC0F-43A69251F682}"/>
              </a:ext>
            </a:extLst>
          </p:cNvPr>
          <p:cNvSpPr/>
          <p:nvPr/>
        </p:nvSpPr>
        <p:spPr>
          <a:xfrm>
            <a:off x="6801969" y="4400610"/>
            <a:ext cx="586415" cy="60253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4EBA23EA-D32B-4489-91CA-4BDA27EF2CC6}"/>
              </a:ext>
            </a:extLst>
          </p:cNvPr>
          <p:cNvSpPr/>
          <p:nvPr/>
        </p:nvSpPr>
        <p:spPr>
          <a:xfrm>
            <a:off x="8226281" y="188640"/>
            <a:ext cx="2838144" cy="3348598"/>
          </a:xfrm>
          <a:prstGeom prst="triangl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2DADCF8E-7AB0-4BA1-87EA-4A32BA1469B5}"/>
              </a:ext>
            </a:extLst>
          </p:cNvPr>
          <p:cNvSpPr/>
          <p:nvPr/>
        </p:nvSpPr>
        <p:spPr>
          <a:xfrm>
            <a:off x="8226281" y="2384152"/>
            <a:ext cx="673945" cy="1153086"/>
          </a:xfrm>
          <a:prstGeom prst="triangle">
            <a:avLst>
              <a:gd name="adj" fmla="val 71856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71122416-2E18-479A-AE16-0B6A488D2AD6}"/>
              </a:ext>
            </a:extLst>
          </p:cNvPr>
          <p:cNvSpPr/>
          <p:nvPr/>
        </p:nvSpPr>
        <p:spPr>
          <a:xfrm>
            <a:off x="8900226" y="2879544"/>
            <a:ext cx="461449" cy="656774"/>
          </a:xfrm>
          <a:prstGeom prst="triangle">
            <a:avLst>
              <a:gd name="adj" fmla="val 40594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889601FA-1275-4882-9398-7CC35FD019AD}"/>
              </a:ext>
            </a:extLst>
          </p:cNvPr>
          <p:cNvSpPr/>
          <p:nvPr/>
        </p:nvSpPr>
        <p:spPr>
          <a:xfrm>
            <a:off x="9966038" y="2783869"/>
            <a:ext cx="309995" cy="786415"/>
          </a:xfrm>
          <a:prstGeom prst="triangle">
            <a:avLst>
              <a:gd name="adj" fmla="val 40594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B06824B5-8B46-4CDE-8A3A-ACECE92647E2}"/>
              </a:ext>
            </a:extLst>
          </p:cNvPr>
          <p:cNvSpPr/>
          <p:nvPr/>
        </p:nvSpPr>
        <p:spPr>
          <a:xfrm>
            <a:off x="10276035" y="2553038"/>
            <a:ext cx="788388" cy="984200"/>
          </a:xfrm>
          <a:prstGeom prst="triangle">
            <a:avLst>
              <a:gd name="adj" fmla="val 47101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AD59584A-13BA-4435-A671-E717C2B7FCEB}"/>
                  </a:ext>
                </a:extLst>
              </p:cNvPr>
              <p:cNvSpPr/>
              <p:nvPr/>
            </p:nvSpPr>
            <p:spPr>
              <a:xfrm>
                <a:off x="8324706" y="2937189"/>
                <a:ext cx="56637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sz="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AD59584A-13BA-4435-A671-E717C2B7FC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4706" y="2937189"/>
                <a:ext cx="566374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69BC4B5-9FC5-45A1-BE1B-6E4C07D8215E}"/>
                  </a:ext>
                </a:extLst>
              </p:cNvPr>
              <p:cNvSpPr/>
              <p:nvPr/>
            </p:nvSpPr>
            <p:spPr>
              <a:xfrm>
                <a:off x="8841279" y="3056284"/>
                <a:ext cx="57464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sz="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69BC4B5-9FC5-45A1-BE1B-6E4C07D821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1279" y="3056284"/>
                <a:ext cx="574644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7158267-4C4F-474F-838A-586D653D89C0}"/>
                  </a:ext>
                </a:extLst>
              </p:cNvPr>
              <p:cNvSpPr/>
              <p:nvPr/>
            </p:nvSpPr>
            <p:spPr>
              <a:xfrm>
                <a:off x="9645398" y="3202584"/>
                <a:ext cx="57419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zh-CN" altLang="en-US" sz="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7158267-4C4F-474F-838A-586D653D89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5398" y="3202584"/>
                <a:ext cx="574195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26C62254-3FF7-4F58-B8B8-6293F8060089}"/>
                  </a:ext>
                </a:extLst>
              </p:cNvPr>
              <p:cNvSpPr/>
              <p:nvPr/>
            </p:nvSpPr>
            <p:spPr>
              <a:xfrm>
                <a:off x="10361218" y="3014018"/>
                <a:ext cx="65806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zh-CN" altLang="en-US" sz="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26C62254-3FF7-4F58-B8B8-6293F80600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1218" y="3014018"/>
                <a:ext cx="658064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5AA953E-F0B8-4744-8154-C4892B685258}"/>
                  </a:ext>
                </a:extLst>
              </p:cNvPr>
              <p:cNvSpPr/>
              <p:nvPr/>
            </p:nvSpPr>
            <p:spPr>
              <a:xfrm>
                <a:off x="9143820" y="1256128"/>
                <a:ext cx="1027845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60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altLang="zh-CN" sz="6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zh-CN" altLang="en-US" sz="105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5AA953E-F0B8-4744-8154-C4892B6852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3820" y="1256128"/>
                <a:ext cx="1027845" cy="101566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BAC7269-2989-4D60-95B3-51048042760D}"/>
              </a:ext>
            </a:extLst>
          </p:cNvPr>
          <p:cNvCxnSpPr>
            <a:cxnSpLocks/>
            <a:stCxn id="91" idx="0"/>
          </p:cNvCxnSpPr>
          <p:nvPr/>
        </p:nvCxnSpPr>
        <p:spPr>
          <a:xfrm flipH="1" flipV="1">
            <a:off x="8458924" y="3573378"/>
            <a:ext cx="485956" cy="828494"/>
          </a:xfrm>
          <a:prstGeom prst="line">
            <a:avLst/>
          </a:prstGeom>
          <a:ln w="63500" cap="rnd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244B364E-3BDA-4EF8-9996-AD098771CF4E}"/>
              </a:ext>
            </a:extLst>
          </p:cNvPr>
          <p:cNvCxnSpPr>
            <a:cxnSpLocks/>
          </p:cNvCxnSpPr>
          <p:nvPr/>
        </p:nvCxnSpPr>
        <p:spPr>
          <a:xfrm flipH="1">
            <a:off x="9937832" y="5005758"/>
            <a:ext cx="73864" cy="836246"/>
          </a:xfrm>
          <a:prstGeom prst="straightConnector1">
            <a:avLst/>
          </a:prstGeom>
          <a:ln w="603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732CFA79-B7F2-41EB-8BB0-1A4F69410669}"/>
              </a:ext>
            </a:extLst>
          </p:cNvPr>
          <p:cNvCxnSpPr>
            <a:cxnSpLocks/>
          </p:cNvCxnSpPr>
          <p:nvPr/>
        </p:nvCxnSpPr>
        <p:spPr>
          <a:xfrm flipH="1">
            <a:off x="11019282" y="4991191"/>
            <a:ext cx="706852" cy="846645"/>
          </a:xfrm>
          <a:prstGeom prst="straightConnector1">
            <a:avLst/>
          </a:prstGeom>
          <a:ln w="603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3EC75D53-A2A6-4723-B02A-09CDF0CA685D}"/>
              </a:ext>
            </a:extLst>
          </p:cNvPr>
          <p:cNvCxnSpPr>
            <a:cxnSpLocks/>
            <a:endCxn id="92" idx="0"/>
          </p:cNvCxnSpPr>
          <p:nvPr/>
        </p:nvCxnSpPr>
        <p:spPr>
          <a:xfrm>
            <a:off x="7164147" y="5004654"/>
            <a:ext cx="695540" cy="839964"/>
          </a:xfrm>
          <a:prstGeom prst="straightConnector1">
            <a:avLst/>
          </a:prstGeom>
          <a:ln w="603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A68B2356-AAB8-44F7-BC9B-796B3D70BF80}"/>
              </a:ext>
            </a:extLst>
          </p:cNvPr>
          <p:cNvCxnSpPr>
            <a:cxnSpLocks/>
            <a:endCxn id="104" idx="0"/>
          </p:cNvCxnSpPr>
          <p:nvPr/>
        </p:nvCxnSpPr>
        <p:spPr>
          <a:xfrm flipH="1">
            <a:off x="10889232" y="4973371"/>
            <a:ext cx="131260" cy="936387"/>
          </a:xfrm>
          <a:prstGeom prst="straightConnector1">
            <a:avLst/>
          </a:prstGeom>
          <a:ln w="603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82">
            <a:extLst>
              <a:ext uri="{FF2B5EF4-FFF2-40B4-BE49-F238E27FC236}">
                <a16:creationId xmlns:a16="http://schemas.microsoft.com/office/drawing/2014/main" id="{A2A924FB-2EE8-4E8A-AF75-7A88B86D9AB0}"/>
              </a:ext>
            </a:extLst>
          </p:cNvPr>
          <p:cNvSpPr/>
          <p:nvPr/>
        </p:nvSpPr>
        <p:spPr>
          <a:xfrm>
            <a:off x="7594902" y="5844614"/>
            <a:ext cx="3926608" cy="56479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8D13ED60-5467-4610-B87C-E5DE563CBA49}"/>
              </a:ext>
            </a:extLst>
          </p:cNvPr>
          <p:cNvGrpSpPr/>
          <p:nvPr/>
        </p:nvGrpSpPr>
        <p:grpSpPr>
          <a:xfrm>
            <a:off x="7594902" y="5842004"/>
            <a:ext cx="2556338" cy="567410"/>
            <a:chOff x="7594902" y="5842105"/>
            <a:chExt cx="2556338" cy="578462"/>
          </a:xfrm>
        </p:grpSpPr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1CA33A7A-C33A-4735-9B09-19D4E5E880A2}"/>
                </a:ext>
              </a:extLst>
            </p:cNvPr>
            <p:cNvSpPr/>
            <p:nvPr/>
          </p:nvSpPr>
          <p:spPr>
            <a:xfrm>
              <a:off x="7594902" y="5844770"/>
              <a:ext cx="529570" cy="575797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dirty="0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02D2CFFD-3FFA-4869-B52B-2FA0DF488497}"/>
                </a:ext>
              </a:extLst>
            </p:cNvPr>
            <p:cNvSpPr/>
            <p:nvPr/>
          </p:nvSpPr>
          <p:spPr>
            <a:xfrm>
              <a:off x="8596226" y="5843536"/>
              <a:ext cx="529570" cy="57703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dirty="0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987B5F97-5A1E-4CAD-A170-DE1A9508B923}"/>
                </a:ext>
              </a:extLst>
            </p:cNvPr>
            <p:cNvSpPr/>
            <p:nvPr/>
          </p:nvSpPr>
          <p:spPr>
            <a:xfrm>
              <a:off x="9621670" y="5842105"/>
              <a:ext cx="529570" cy="57725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BFD74929-5D5B-460E-A741-A7C858A9D120}"/>
                  </a:ext>
                </a:extLst>
              </p:cNvPr>
              <p:cNvSpPr/>
              <p:nvPr/>
            </p:nvSpPr>
            <p:spPr>
              <a:xfrm>
                <a:off x="10136493" y="5909758"/>
                <a:ext cx="1505477" cy="4972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altLang="zh-CN" sz="2400" b="1" i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𝐩𝐨𝐥𝐲</m:t>
                          </m:r>
                          <m:r>
                            <a:rPr lang="en-US" altLang="zh-CN" sz="2400" b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altLang="zh-CN" sz="2400" b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altLang="zh-CN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𝒒</m:t>
                          </m:r>
                          <m:r>
                            <a:rPr lang="en-US" altLang="zh-CN" sz="2400" b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zh-CN" altLang="en-US" sz="2400" b="1" dirty="0"/>
              </a:p>
            </p:txBody>
          </p:sp>
        </mc:Choice>
        <mc:Fallback xmlns=""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BFD74929-5D5B-460E-A741-A7C858A9D1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6493" y="5909758"/>
                <a:ext cx="1505477" cy="497252"/>
              </a:xfrm>
              <a:prstGeom prst="rect">
                <a:avLst/>
              </a:prstGeom>
              <a:blipFill>
                <a:blip r:embed="rId8"/>
                <a:stretch>
                  <a:fillRect b="-121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DBD6612B-ED79-4AFC-A7D9-4F4F7608D2AC}"/>
                  </a:ext>
                </a:extLst>
              </p:cNvPr>
              <p:cNvSpPr/>
              <p:nvPr/>
            </p:nvSpPr>
            <p:spPr>
              <a:xfrm flipH="1">
                <a:off x="7593449" y="5842000"/>
                <a:ext cx="359418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altLang="zh-CN" sz="2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zh-CN" altLang="en-US" sz="2800" b="1" dirty="0"/>
              </a:p>
            </p:txBody>
          </p:sp>
        </mc:Choice>
        <mc:Fallback xmlns=""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DBD6612B-ED79-4AFC-A7D9-4F4F7608D2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593449" y="5842000"/>
                <a:ext cx="359418" cy="523220"/>
              </a:xfrm>
              <a:prstGeom prst="rect">
                <a:avLst/>
              </a:prstGeom>
              <a:blipFill>
                <a:blip r:embed="rId9"/>
                <a:stretch>
                  <a:fillRect r="-2203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Rectangle 84">
            <a:extLst>
              <a:ext uri="{FF2B5EF4-FFF2-40B4-BE49-F238E27FC236}">
                <a16:creationId xmlns:a16="http://schemas.microsoft.com/office/drawing/2014/main" id="{7D12E059-0839-4071-8FDE-580A98F1D2FC}"/>
              </a:ext>
            </a:extLst>
          </p:cNvPr>
          <p:cNvSpPr/>
          <p:nvPr/>
        </p:nvSpPr>
        <p:spPr>
          <a:xfrm>
            <a:off x="7383233" y="4400610"/>
            <a:ext cx="586415" cy="60253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BC339139-735E-4721-9385-7211FAA657EC}"/>
              </a:ext>
            </a:extLst>
          </p:cNvPr>
          <p:cNvSpPr/>
          <p:nvPr/>
        </p:nvSpPr>
        <p:spPr>
          <a:xfrm>
            <a:off x="11342233" y="4399694"/>
            <a:ext cx="586415" cy="60345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280BF904-7C6E-44F7-B00D-8542355A2015}"/>
                  </a:ext>
                </a:extLst>
              </p:cNvPr>
              <p:cNvSpPr/>
              <p:nvPr/>
            </p:nvSpPr>
            <p:spPr>
              <a:xfrm>
                <a:off x="6814370" y="4387711"/>
                <a:ext cx="55897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zh-CN" sz="2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zh-CN" altLang="en-US" sz="2800" b="1" dirty="0"/>
              </a:p>
            </p:txBody>
          </p:sp>
        </mc:Choice>
        <mc:Fallback xmlns=""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280BF904-7C6E-44F7-B00D-8542355A20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4370" y="4387711"/>
                <a:ext cx="558976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75F2D7DB-8A7D-4B33-9558-42146917DD89}"/>
              </a:ext>
            </a:extLst>
          </p:cNvPr>
          <p:cNvCxnSpPr>
            <a:cxnSpLocks/>
            <a:stCxn id="89" idx="0"/>
          </p:cNvCxnSpPr>
          <p:nvPr/>
        </p:nvCxnSpPr>
        <p:spPr>
          <a:xfrm flipH="1" flipV="1">
            <a:off x="10731181" y="3562662"/>
            <a:ext cx="904260" cy="837032"/>
          </a:xfrm>
          <a:prstGeom prst="line">
            <a:avLst/>
          </a:prstGeom>
          <a:ln w="63500" cap="rnd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B15367DE-A727-4753-ADFF-22F14EE09974}"/>
              </a:ext>
            </a:extLst>
          </p:cNvPr>
          <p:cNvCxnSpPr>
            <a:cxnSpLocks/>
            <a:stCxn id="86" idx="0"/>
          </p:cNvCxnSpPr>
          <p:nvPr/>
        </p:nvCxnSpPr>
        <p:spPr>
          <a:xfrm flipV="1">
            <a:off x="7093858" y="3553107"/>
            <a:ext cx="1560548" cy="834604"/>
          </a:xfrm>
          <a:prstGeom prst="line">
            <a:avLst/>
          </a:prstGeom>
          <a:ln w="63500" cap="rnd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178E489D-AA1D-4C76-8A57-A1B8C7F3F066}"/>
              </a:ext>
            </a:extLst>
          </p:cNvPr>
          <p:cNvCxnSpPr>
            <a:cxnSpLocks/>
          </p:cNvCxnSpPr>
          <p:nvPr/>
        </p:nvCxnSpPr>
        <p:spPr>
          <a:xfrm flipV="1">
            <a:off x="9799652" y="3551044"/>
            <a:ext cx="304887" cy="824461"/>
          </a:xfrm>
          <a:prstGeom prst="line">
            <a:avLst/>
          </a:prstGeom>
          <a:ln w="63500" cap="rnd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1BA605E8-5776-4769-89DB-923884FC5C59}"/>
                  </a:ext>
                </a:extLst>
              </p:cNvPr>
              <p:cNvSpPr/>
              <p:nvPr/>
            </p:nvSpPr>
            <p:spPr>
              <a:xfrm>
                <a:off x="9171369" y="5870981"/>
                <a:ext cx="55897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1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zh-CN" altLang="en-US" sz="2800" b="1" dirty="0"/>
              </a:p>
            </p:txBody>
          </p:sp>
        </mc:Choice>
        <mc:Fallback xmlns=""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1BA605E8-5776-4769-89DB-923884FC5C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1369" y="5870981"/>
                <a:ext cx="558976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0" name="Straight Connector 159">
            <a:extLst>
              <a:ext uri="{FF2B5EF4-FFF2-40B4-BE49-F238E27FC236}">
                <a16:creationId xmlns:a16="http://schemas.microsoft.com/office/drawing/2014/main" id="{E54844A3-9DAF-4A76-B5E5-669B086490A6}"/>
              </a:ext>
            </a:extLst>
          </p:cNvPr>
          <p:cNvCxnSpPr>
            <a:cxnSpLocks/>
          </p:cNvCxnSpPr>
          <p:nvPr/>
        </p:nvCxnSpPr>
        <p:spPr>
          <a:xfrm>
            <a:off x="10151240" y="5844610"/>
            <a:ext cx="0" cy="56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>
            <a:extLst>
              <a:ext uri="{FF2B5EF4-FFF2-40B4-BE49-F238E27FC236}">
                <a16:creationId xmlns:a16="http://schemas.microsoft.com/office/drawing/2014/main" id="{D9F7B478-1B83-4A99-A68E-601AA4908EF6}"/>
              </a:ext>
            </a:extLst>
          </p:cNvPr>
          <p:cNvCxnSpPr/>
          <p:nvPr/>
        </p:nvCxnSpPr>
        <p:spPr>
          <a:xfrm>
            <a:off x="8124472" y="5844614"/>
            <a:ext cx="0" cy="5623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6C1F5149-6E56-42E6-9B05-25EF9FCDDC1B}"/>
                  </a:ext>
                </a:extLst>
              </p:cNvPr>
              <p:cNvSpPr/>
              <p:nvPr/>
            </p:nvSpPr>
            <p:spPr>
              <a:xfrm>
                <a:off x="11401056" y="4400734"/>
                <a:ext cx="424422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zh-CN" sz="28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</m:oMath>
                  </m:oMathPara>
                </a14:m>
                <a:endParaRPr lang="zh-CN" altLang="en-US" sz="2800" b="1" dirty="0"/>
              </a:p>
            </p:txBody>
          </p:sp>
        </mc:Choice>
        <mc:Fallback xmlns=""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6C1F5149-6E56-42E6-9B05-25EF9FCDDC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01056" y="4400734"/>
                <a:ext cx="424422" cy="523220"/>
              </a:xfrm>
              <a:prstGeom prst="rect">
                <a:avLst/>
              </a:prstGeom>
              <a:blipFill>
                <a:blip r:embed="rId12"/>
                <a:stretch>
                  <a:fillRect r="-71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4" name="Rectangle 163">
            <a:extLst>
              <a:ext uri="{FF2B5EF4-FFF2-40B4-BE49-F238E27FC236}">
                <a16:creationId xmlns:a16="http://schemas.microsoft.com/office/drawing/2014/main" id="{3F95F107-56C9-47D8-B25C-77D28B0B4EB9}"/>
              </a:ext>
            </a:extLst>
          </p:cNvPr>
          <p:cNvSpPr/>
          <p:nvPr/>
        </p:nvSpPr>
        <p:spPr>
          <a:xfrm>
            <a:off x="6946086" y="188640"/>
            <a:ext cx="5117945" cy="4205192"/>
          </a:xfrm>
          <a:prstGeom prst="rect">
            <a:avLst/>
          </a:prstGeom>
          <a:solidFill>
            <a:srgbClr val="FFFFFF">
              <a:alpha val="8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65FFE222-51E4-4CB5-81FB-5DCCC7B8DAC9}"/>
              </a:ext>
            </a:extLst>
          </p:cNvPr>
          <p:cNvSpPr/>
          <p:nvPr/>
        </p:nvSpPr>
        <p:spPr>
          <a:xfrm>
            <a:off x="9343447" y="2384151"/>
            <a:ext cx="622592" cy="1152167"/>
          </a:xfrm>
          <a:prstGeom prst="triangle">
            <a:avLst>
              <a:gd name="adj" fmla="val 40594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70DE1381-9649-4A56-81BF-94A9D51E3A53}"/>
              </a:ext>
            </a:extLst>
          </p:cNvPr>
          <p:cNvGrpSpPr/>
          <p:nvPr/>
        </p:nvGrpSpPr>
        <p:grpSpPr>
          <a:xfrm>
            <a:off x="7683568" y="3536318"/>
            <a:ext cx="2855506" cy="865554"/>
            <a:chOff x="7683568" y="3536318"/>
            <a:chExt cx="2855506" cy="865554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12FAEBA3-0B44-4BF9-A72E-54E27D981A9B}"/>
                </a:ext>
              </a:extLst>
            </p:cNvPr>
            <p:cNvCxnSpPr>
              <a:cxnSpLocks/>
              <a:stCxn id="91" idx="0"/>
              <a:endCxn id="22" idx="3"/>
            </p:cNvCxnSpPr>
            <p:nvPr/>
          </p:nvCxnSpPr>
          <p:spPr>
            <a:xfrm flipV="1">
              <a:off x="8944880" y="3536318"/>
              <a:ext cx="651302" cy="865554"/>
            </a:xfrm>
            <a:prstGeom prst="line">
              <a:avLst/>
            </a:prstGeom>
            <a:ln w="63500" cap="rnd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A03FE53-C2EE-45B2-A393-9650E9199697}"/>
                </a:ext>
              </a:extLst>
            </p:cNvPr>
            <p:cNvCxnSpPr>
              <a:cxnSpLocks/>
              <a:stCxn id="87" idx="0"/>
            </p:cNvCxnSpPr>
            <p:nvPr/>
          </p:nvCxnSpPr>
          <p:spPr>
            <a:xfrm flipV="1">
              <a:off x="7683568" y="3570285"/>
              <a:ext cx="1732355" cy="818037"/>
            </a:xfrm>
            <a:prstGeom prst="line">
              <a:avLst/>
            </a:prstGeom>
            <a:ln w="63500" cap="rnd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612DE36-963E-4FC4-A0FA-A974FB9EF73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730345" y="3579504"/>
              <a:ext cx="808729" cy="820190"/>
            </a:xfrm>
            <a:prstGeom prst="line">
              <a:avLst/>
            </a:prstGeom>
            <a:ln w="63500" cap="rnd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FC0DD36-A64E-4651-8D5A-55DE130BB52F}"/>
                </a:ext>
              </a:extLst>
            </p:cNvPr>
            <p:cNvCxnSpPr>
              <a:cxnSpLocks/>
              <a:stCxn id="91" idx="0"/>
            </p:cNvCxnSpPr>
            <p:nvPr/>
          </p:nvCxnSpPr>
          <p:spPr>
            <a:xfrm flipV="1">
              <a:off x="8944880" y="3579504"/>
              <a:ext cx="941575" cy="822368"/>
            </a:xfrm>
            <a:prstGeom prst="line">
              <a:avLst/>
            </a:prstGeom>
            <a:ln w="63500" cap="rnd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AE8551ED-A390-41D7-A929-9419EA29C549}"/>
                  </a:ext>
                </a:extLst>
              </p:cNvPr>
              <p:cNvSpPr/>
              <p:nvPr/>
            </p:nvSpPr>
            <p:spPr>
              <a:xfrm>
                <a:off x="9223735" y="4434909"/>
                <a:ext cx="55897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1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zh-CN" altLang="en-US" sz="2800" b="1" dirty="0"/>
              </a:p>
            </p:txBody>
          </p:sp>
        </mc:Choice>
        <mc:Fallback xmlns=""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AE8551ED-A390-41D7-A929-9419EA29C5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3735" y="4434909"/>
                <a:ext cx="558976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5" name="Group 124">
            <a:extLst>
              <a:ext uri="{FF2B5EF4-FFF2-40B4-BE49-F238E27FC236}">
                <a16:creationId xmlns:a16="http://schemas.microsoft.com/office/drawing/2014/main" id="{C1D2815C-696B-4181-B01A-FE72BA9E326C}"/>
              </a:ext>
            </a:extLst>
          </p:cNvPr>
          <p:cNvGrpSpPr/>
          <p:nvPr/>
        </p:nvGrpSpPr>
        <p:grpSpPr>
          <a:xfrm>
            <a:off x="7377174" y="4401870"/>
            <a:ext cx="3385041" cy="606251"/>
            <a:chOff x="7377174" y="4392080"/>
            <a:chExt cx="3385041" cy="616072"/>
          </a:xfrm>
        </p:grpSpPr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91427249-3A5B-44E8-9DFE-EEF030938C6A}"/>
                </a:ext>
              </a:extLst>
            </p:cNvPr>
            <p:cNvSpPr/>
            <p:nvPr/>
          </p:nvSpPr>
          <p:spPr>
            <a:xfrm>
              <a:off x="8651672" y="4392080"/>
              <a:ext cx="586415" cy="60991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dirty="0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AC68ACF8-BF0B-4CCD-B872-A6CB09BE2A1F}"/>
                </a:ext>
              </a:extLst>
            </p:cNvPr>
            <p:cNvSpPr/>
            <p:nvPr/>
          </p:nvSpPr>
          <p:spPr>
            <a:xfrm>
              <a:off x="7377174" y="4399037"/>
              <a:ext cx="586415" cy="609115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dirty="0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836D5D60-ED41-4D01-B61A-F066F806FE01}"/>
                </a:ext>
              </a:extLst>
            </p:cNvPr>
            <p:cNvSpPr/>
            <p:nvPr/>
          </p:nvSpPr>
          <p:spPr>
            <a:xfrm>
              <a:off x="10175800" y="4393705"/>
              <a:ext cx="586415" cy="610323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AFCD7518-7EE5-4E1A-A374-29019813BE5C}"/>
                  </a:ext>
                </a:extLst>
              </p:cNvPr>
              <p:cNvSpPr/>
              <p:nvPr/>
            </p:nvSpPr>
            <p:spPr>
              <a:xfrm>
                <a:off x="7404080" y="4388322"/>
                <a:ext cx="55897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zh-CN" sz="2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zh-CN" altLang="en-US" sz="2800" b="1" dirty="0"/>
              </a:p>
            </p:txBody>
          </p:sp>
        </mc:Choice>
        <mc:Fallback xmlns=""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AFCD7518-7EE5-4E1A-A374-29019813BE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4080" y="4388322"/>
                <a:ext cx="558976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5" name="Rectangle 164">
            <a:extLst>
              <a:ext uri="{FF2B5EF4-FFF2-40B4-BE49-F238E27FC236}">
                <a16:creationId xmlns:a16="http://schemas.microsoft.com/office/drawing/2014/main" id="{54EF4298-B735-431F-AC7D-96130884F466}"/>
              </a:ext>
            </a:extLst>
          </p:cNvPr>
          <p:cNvSpPr/>
          <p:nvPr/>
        </p:nvSpPr>
        <p:spPr>
          <a:xfrm>
            <a:off x="6856950" y="5008697"/>
            <a:ext cx="5117945" cy="839140"/>
          </a:xfrm>
          <a:prstGeom prst="rect">
            <a:avLst/>
          </a:prstGeom>
          <a:solidFill>
            <a:srgbClr val="FFFFFF">
              <a:alpha val="8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A01B51D1-F85D-403B-9B46-B7C6A4CF1A62}"/>
              </a:ext>
            </a:extLst>
          </p:cNvPr>
          <p:cNvGrpSpPr/>
          <p:nvPr/>
        </p:nvGrpSpPr>
        <p:grpSpPr>
          <a:xfrm>
            <a:off x="7691334" y="4988385"/>
            <a:ext cx="2781200" cy="860855"/>
            <a:chOff x="7694876" y="4982549"/>
            <a:chExt cx="2781200" cy="860855"/>
          </a:xfrm>
        </p:grpSpPr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7EEED4A7-7213-4779-AEDB-D797ADA95625}"/>
                </a:ext>
              </a:extLst>
            </p:cNvPr>
            <p:cNvCxnSpPr>
              <a:cxnSpLocks/>
              <a:endCxn id="94" idx="0"/>
            </p:cNvCxnSpPr>
            <p:nvPr/>
          </p:nvCxnSpPr>
          <p:spPr>
            <a:xfrm>
              <a:off x="7694876" y="5003270"/>
              <a:ext cx="1166135" cy="840134"/>
            </a:xfrm>
            <a:prstGeom prst="straightConnector1">
              <a:avLst/>
            </a:prstGeom>
            <a:ln w="6032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9017902A-6D27-4E75-A610-A66D229EED86}"/>
                </a:ext>
              </a:extLst>
            </p:cNvPr>
            <p:cNvCxnSpPr>
              <a:cxnSpLocks/>
              <a:endCxn id="96" idx="0"/>
            </p:cNvCxnSpPr>
            <p:nvPr/>
          </p:nvCxnSpPr>
          <p:spPr>
            <a:xfrm>
              <a:off x="8981471" y="4982549"/>
              <a:ext cx="904984" cy="859451"/>
            </a:xfrm>
            <a:prstGeom prst="straightConnector1">
              <a:avLst/>
            </a:prstGeom>
            <a:ln w="6032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6C34DAD4-C753-48E5-BF5C-7A667F3FC855}"/>
                </a:ext>
              </a:extLst>
            </p:cNvPr>
            <p:cNvCxnSpPr>
              <a:cxnSpLocks/>
              <a:endCxn id="108" idx="0"/>
            </p:cNvCxnSpPr>
            <p:nvPr/>
          </p:nvCxnSpPr>
          <p:spPr>
            <a:xfrm flipH="1">
              <a:off x="7773158" y="4998889"/>
              <a:ext cx="2702918" cy="843111"/>
            </a:xfrm>
            <a:prstGeom prst="straightConnector1">
              <a:avLst/>
            </a:prstGeom>
            <a:ln w="6032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2" name="Rectangle 181">
                <a:extLst>
                  <a:ext uri="{FF2B5EF4-FFF2-40B4-BE49-F238E27FC236}">
                    <a16:creationId xmlns:a16="http://schemas.microsoft.com/office/drawing/2014/main" id="{84EAF347-C4A7-47A8-AA16-2B26E7B121A3}"/>
                  </a:ext>
                </a:extLst>
              </p:cNvPr>
              <p:cNvSpPr/>
              <p:nvPr/>
            </p:nvSpPr>
            <p:spPr>
              <a:xfrm>
                <a:off x="9379059" y="2975956"/>
                <a:ext cx="58875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182" name="Rectangle 181">
                <a:extLst>
                  <a:ext uri="{FF2B5EF4-FFF2-40B4-BE49-F238E27FC236}">
                    <a16:creationId xmlns:a16="http://schemas.microsoft.com/office/drawing/2014/main" id="{84EAF347-C4A7-47A8-AA16-2B26E7B121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9059" y="2975956"/>
                <a:ext cx="588751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8E37BDA-2B19-4149-98DC-45D2A0DEFD89}"/>
                  </a:ext>
                </a:extLst>
              </p:cNvPr>
              <p:cNvSpPr txBox="1"/>
              <p:nvPr/>
            </p:nvSpPr>
            <p:spPr>
              <a:xfrm>
                <a:off x="6401634" y="3556223"/>
                <a:ext cx="23717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/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altLang="zh-CN" sz="2400" b="0" i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)≤1/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8E37BDA-2B19-4149-98DC-45D2A0DEFD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1634" y="3556223"/>
                <a:ext cx="2371761" cy="461665"/>
              </a:xfrm>
              <a:prstGeom prst="rect">
                <a:avLst/>
              </a:prstGeom>
              <a:blipFill>
                <a:blip r:embed="rId16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3" name="Rectangle 182">
                <a:extLst>
                  <a:ext uri="{FF2B5EF4-FFF2-40B4-BE49-F238E27FC236}">
                    <a16:creationId xmlns:a16="http://schemas.microsoft.com/office/drawing/2014/main" id="{54B4D31E-9DFE-4A29-A5F6-766B4512DA61}"/>
                  </a:ext>
                </a:extLst>
              </p:cNvPr>
              <p:cNvSpPr/>
              <p:nvPr/>
            </p:nvSpPr>
            <p:spPr>
              <a:xfrm>
                <a:off x="519857" y="1287755"/>
                <a:ext cx="6096000" cy="181588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altLang="zh-CN" sz="2800" dirty="0"/>
                  <a:t>Compose our “micro” pseudorandom restriction </a:t>
                </a:r>
                <a14:m>
                  <m:oMath xmlns:m="http://schemas.openxmlformats.org/officeDocument/2006/math">
                    <m:r>
                      <a:rPr lang="en-US" altLang="zh-CN" sz="2800" b="1" i="1">
                        <a:latin typeface="Cambria Math" panose="02040503050406030204" pitchFamily="18" charset="0"/>
                      </a:rPr>
                      <m:t>𝝁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sz="28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poly</m:t>
                        </m:r>
                        <m:d>
                          <m:dPr>
                            <m:ctrlPr>
                              <a:rPr lang="en-US" altLang="zh-CN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800" b="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1/</m:t>
                            </m:r>
                            <m:r>
                              <a:rPr lang="en-US" altLang="zh-CN" sz="2800" b="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d>
                      </m:e>
                    </m:d>
                    <m:r>
                      <a:rPr lang="en-US" altLang="zh-CN" sz="2800" i="1">
                        <a:latin typeface="Cambria Math" panose="02040503050406030204" pitchFamily="18" charset="0"/>
                      </a:rPr>
                      <m:t>→{0,1,⋆}</m:t>
                    </m:r>
                  </m:oMath>
                </a14:m>
                <a:r>
                  <a:rPr lang="en-US" altLang="zh-CN" sz="2800" dirty="0"/>
                  <a:t> with an </a:t>
                </a:r>
                <a:r>
                  <a:rPr lang="en-US" altLang="zh-CN" sz="2800" i="1" dirty="0"/>
                  <a:t>almost pairwise </a:t>
                </a:r>
                <a:r>
                  <a:rPr lang="en-US" altLang="zh-CN" sz="2800" i="1" dirty="0" err="1"/>
                  <a:t>indep</a:t>
                </a:r>
                <a:r>
                  <a:rPr lang="en-US" altLang="zh-CN" sz="2800" i="1" dirty="0"/>
                  <a:t>.</a:t>
                </a:r>
                <a:r>
                  <a:rPr lang="en-US" altLang="zh-CN" sz="2800" dirty="0"/>
                  <a:t> hash function </a:t>
                </a:r>
                <a14:m>
                  <m:oMath xmlns:m="http://schemas.openxmlformats.org/officeDocument/2006/math">
                    <m:r>
                      <a:rPr lang="en-US" altLang="zh-CN" sz="2800" b="1" i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𝒉</m:t>
                    </m:r>
                    <m:r>
                      <a:rPr lang="en-US" altLang="zh-CN" sz="2800" b="1" i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800" b="0" i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:[</m:t>
                    </m:r>
                    <m:r>
                      <a:rPr lang="en-US" altLang="zh-CN" sz="2800" b="0" i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sz="2800" b="0" i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] → [</m:t>
                    </m:r>
                    <m:r>
                      <m:rPr>
                        <m:sty m:val="p"/>
                      </m:rPr>
                      <a:rPr lang="en-US" altLang="zh-CN" sz="2800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poly</m:t>
                    </m:r>
                    <m:r>
                      <a:rPr lang="en-US" altLang="zh-CN" sz="2800" b="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(1/</m:t>
                    </m:r>
                    <m:r>
                      <a:rPr lang="en-US" altLang="zh-CN" sz="2800" b="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altLang="zh-CN" sz="2800" b="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)]</m:t>
                    </m:r>
                  </m:oMath>
                </a14:m>
                <a:r>
                  <a:rPr lang="en-US" altLang="zh-CN" sz="2800" dirty="0">
                    <a:solidFill>
                      <a:schemeClr val="accent5">
                        <a:lumMod val="50000"/>
                      </a:schemeClr>
                    </a:solidFill>
                  </a:rPr>
                  <a:t> </a:t>
                </a:r>
                <a:r>
                  <a:rPr lang="en-US" altLang="zh-CN" sz="2800" b="1" dirty="0"/>
                  <a:t>:</a:t>
                </a:r>
              </a:p>
            </p:txBody>
          </p:sp>
        </mc:Choice>
        <mc:Fallback xmlns="">
          <p:sp>
            <p:nvSpPr>
              <p:cNvPr id="183" name="Rectangle 182">
                <a:extLst>
                  <a:ext uri="{FF2B5EF4-FFF2-40B4-BE49-F238E27FC236}">
                    <a16:creationId xmlns:a16="http://schemas.microsoft.com/office/drawing/2014/main" id="{54B4D31E-9DFE-4A29-A5F6-766B4512DA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857" y="1287755"/>
                <a:ext cx="6096000" cy="1815882"/>
              </a:xfrm>
              <a:prstGeom prst="rect">
                <a:avLst/>
              </a:prstGeom>
              <a:blipFill>
                <a:blip r:embed="rId17"/>
                <a:stretch>
                  <a:fillRect l="-2000" t="-3020" b="-87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4" name="Speech Bubble: Rectangle with Corners Rounded 183">
                <a:extLst>
                  <a:ext uri="{FF2B5EF4-FFF2-40B4-BE49-F238E27FC236}">
                    <a16:creationId xmlns:a16="http://schemas.microsoft.com/office/drawing/2014/main" id="{833D4A63-8DFE-4BBB-BBE2-6755F9882936}"/>
                  </a:ext>
                </a:extLst>
              </p:cNvPr>
              <p:cNvSpPr/>
              <p:nvPr/>
            </p:nvSpPr>
            <p:spPr>
              <a:xfrm>
                <a:off x="5925511" y="1037225"/>
                <a:ext cx="4133522" cy="1099230"/>
              </a:xfrm>
              <a:prstGeom prst="wedgeRoundRectCallout">
                <a:avLst>
                  <a:gd name="adj1" fmla="val -47315"/>
                  <a:gd name="adj2" fmla="val 92099"/>
                  <a:gd name="adj3" fmla="val 16667"/>
                </a:avLst>
              </a:prstGeom>
              <a:solidFill>
                <a:schemeClr val="bg1"/>
              </a:solidFill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altLang="zh-CN" sz="2400" dirty="0"/>
                  <a:t> </a:t>
                </a:r>
                <a14:m>
                  <m:oMath xmlns:m="http://schemas.openxmlformats.org/officeDocument/2006/math">
                    <m:r>
                      <a:rPr lang="en-US" altLang="zh-CN" sz="2400" b="1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𝒉</m:t>
                    </m:r>
                  </m:oMath>
                </a14:m>
                <a:r>
                  <a:rPr lang="en-US" altLang="zh-CN" sz="2400" dirty="0"/>
                  <a:t> has seed length</a:t>
                </a:r>
              </a:p>
              <a:p>
                <a:r>
                  <a:rPr lang="en-US" altLang="zh-CN" sz="2400" dirty="0"/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CN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zh-CN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sz="2400" b="0" i="0" dirty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m:rPr>
                                <m:sty m:val="p"/>
                              </m:rPr>
                              <a:rPr lang="en-US" altLang="zh-CN" sz="2400" b="0" i="0" dirty="0" smtClean="0">
                                <a:latin typeface="Cambria Math" panose="02040503050406030204" pitchFamily="18" charset="0"/>
                              </a:rPr>
                              <m:t>poly</m:t>
                            </m:r>
                            <m:r>
                              <a:rPr lang="en-US" altLang="zh-CN" sz="2400" b="0" i="1" dirty="0" smtClean="0">
                                <a:latin typeface="Cambria Math" panose="02040503050406030204" pitchFamily="18" charset="0"/>
                              </a:rPr>
                              <m:t>(1/</m:t>
                            </m:r>
                            <m:r>
                              <a:rPr lang="en-US" altLang="zh-CN" sz="2400" b="0" i="1" dirty="0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func>
                        <m:r>
                          <m:rPr>
                            <m:lit/>
                          </m:rP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altLang="zh-CN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sz="2400" b="0" i="0" dirty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func>
                              <m:funcPr>
                                <m:ctrlPr>
                                  <a:rPr lang="en-US" altLang="zh-CN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zh-CN" sz="2400" b="0" i="0" dirty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altLang="zh-CN" sz="2400" b="0" i="1" dirty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e>
                        </m:func>
                      </m:e>
                    </m:d>
                  </m:oMath>
                </a14:m>
                <a:endParaRPr lang="en-US" altLang="zh-CN" sz="2400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zh-CN" sz="2400" i="1" dirty="0">
                        <a:latin typeface="Cambria Math" panose="02040503050406030204" pitchFamily="18" charset="0"/>
                      </a:rPr>
                      <m:t>≤ 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altLang="zh-CN" sz="2400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400" dirty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func>
                          <m:funcPr>
                            <m:ctrlPr>
                              <a:rPr lang="en-US" altLang="zh-CN" sz="2400" i="1" dirty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sz="2400" dirty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zh-CN" sz="2400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func>
                    <m:r>
                      <a:rPr lang="en-US" altLang="zh-CN" sz="2400" i="1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altLang="zh-CN" sz="2400" dirty="0"/>
                  <a:t> random bits</a:t>
                </a:r>
                <a:endParaRPr lang="zh-CN" altLang="en-US" sz="2400" dirty="0"/>
              </a:p>
            </p:txBody>
          </p:sp>
        </mc:Choice>
        <mc:Fallback xmlns="">
          <p:sp>
            <p:nvSpPr>
              <p:cNvPr id="184" name="Speech Bubble: Rectangle with Corners Rounded 183">
                <a:extLst>
                  <a:ext uri="{FF2B5EF4-FFF2-40B4-BE49-F238E27FC236}">
                    <a16:creationId xmlns:a16="http://schemas.microsoft.com/office/drawing/2014/main" id="{833D4A63-8DFE-4BBB-BBE2-6755F98829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5511" y="1037225"/>
                <a:ext cx="4133522" cy="1099230"/>
              </a:xfrm>
              <a:prstGeom prst="wedgeRoundRectCallout">
                <a:avLst>
                  <a:gd name="adj1" fmla="val -47315"/>
                  <a:gd name="adj2" fmla="val 92099"/>
                  <a:gd name="adj3" fmla="val 16667"/>
                </a:avLst>
              </a:prstGeom>
              <a:blipFill>
                <a:blip r:embed="rId18"/>
                <a:stretch>
                  <a:fillRect t="-538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5" name="Rectangle 184">
                <a:extLst>
                  <a:ext uri="{FF2B5EF4-FFF2-40B4-BE49-F238E27FC236}">
                    <a16:creationId xmlns:a16="http://schemas.microsoft.com/office/drawing/2014/main" id="{656F658D-C1BD-409A-B5CE-A9A2F264E2E1}"/>
                  </a:ext>
                </a:extLst>
              </p:cNvPr>
              <p:cNvSpPr/>
              <p:nvPr/>
            </p:nvSpPr>
            <p:spPr>
              <a:xfrm>
                <a:off x="6861197" y="5246577"/>
                <a:ext cx="677138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1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𝒉</m:t>
                      </m:r>
                    </m:oMath>
                  </m:oMathPara>
                </a14:m>
                <a:endParaRPr lang="en-US" altLang="zh-CN" sz="2800" b="1" dirty="0"/>
              </a:p>
            </p:txBody>
          </p:sp>
        </mc:Choice>
        <mc:Fallback xmlns="">
          <p:sp>
            <p:nvSpPr>
              <p:cNvPr id="185" name="Rectangle 184">
                <a:extLst>
                  <a:ext uri="{FF2B5EF4-FFF2-40B4-BE49-F238E27FC236}">
                    <a16:creationId xmlns:a16="http://schemas.microsoft.com/office/drawing/2014/main" id="{656F658D-C1BD-409A-B5CE-A9A2F264E2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1197" y="5246577"/>
                <a:ext cx="677138" cy="52322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6" name="Rectangle 185">
                <a:extLst>
                  <a:ext uri="{FF2B5EF4-FFF2-40B4-BE49-F238E27FC236}">
                    <a16:creationId xmlns:a16="http://schemas.microsoft.com/office/drawing/2014/main" id="{DA313FA8-AD6B-4ED7-A53E-22CA428C8C2C}"/>
                  </a:ext>
                </a:extLst>
              </p:cNvPr>
              <p:cNvSpPr/>
              <p:nvPr/>
            </p:nvSpPr>
            <p:spPr>
              <a:xfrm>
                <a:off x="470786" y="3550044"/>
                <a:ext cx="5287843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800" dirty="0"/>
                  <a:t>w.p. </a:t>
                </a:r>
                <a14:m>
                  <m:oMath xmlns:m="http://schemas.openxmlformats.org/officeDocument/2006/math">
                    <m:r>
                      <a:rPr lang="en-US" altLang="zh-CN" sz="2800" b="0" i="1" dirty="0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altLang="zh-CN" sz="2800" i="1" dirty="0" smtClean="0">
                        <a:latin typeface="Cambria Math" panose="02040503050406030204" pitchFamily="18" charset="0"/>
                      </a:rPr>
                      <m:t>1−</m:t>
                    </m:r>
                    <m:r>
                      <m:rPr>
                        <m:sty m:val="p"/>
                      </m:rPr>
                      <a:rPr lang="en-US" altLang="zh-CN" sz="2800" i="0" dirty="0" smtClean="0">
                        <a:latin typeface="Cambria Math" panose="02040503050406030204" pitchFamily="18" charset="0"/>
                      </a:rPr>
                      <m:t>poly</m:t>
                    </m:r>
                    <m:r>
                      <a:rPr lang="en-US" altLang="zh-CN" sz="2800" i="1" dirty="0" smtClean="0">
                        <a:latin typeface="Cambria Math" panose="02040503050406030204" pitchFamily="18" charset="0"/>
                      </a:rPr>
                      <m:t>(1/</m:t>
                    </m:r>
                    <m:r>
                      <a:rPr lang="en-US" altLang="zh-CN" sz="2800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altLang="zh-CN" sz="28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800" dirty="0"/>
                  <a:t>, </a:t>
                </a:r>
              </a:p>
              <a:p>
                <a:r>
                  <a:rPr lang="en-US" altLang="zh-CN" sz="2800" dirty="0"/>
                  <a:t>  the </a:t>
                </a:r>
                <a:r>
                  <a:rPr lang="en-US" altLang="zh-CN" sz="2800" dirty="0">
                    <a:solidFill>
                      <a:srgbClr val="960000"/>
                    </a:solidFill>
                  </a:rPr>
                  <a:t>variables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 dirty="0" smtClean="0">
                            <a:solidFill>
                              <a:srgbClr val="96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dirty="0" smtClean="0">
                            <a:solidFill>
                              <a:srgbClr val="96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800" b="0" i="1" dirty="0" smtClean="0">
                            <a:solidFill>
                              <a:srgbClr val="96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zh-CN" sz="2800" dirty="0">
                    <a:solidFill>
                      <a:srgbClr val="960000"/>
                    </a:solidFill>
                  </a:rPr>
                  <a:t> depends on </a:t>
                </a:r>
                <a:endParaRPr lang="en-US" altLang="zh-CN" sz="2800" dirty="0">
                  <a:solidFill>
                    <a:schemeClr val="accent2">
                      <a:lumMod val="50000"/>
                    </a:schemeClr>
                  </a:solidFill>
                </a:endParaRPr>
              </a:p>
              <a:p>
                <a:r>
                  <a:rPr lang="en-US" altLang="zh-CN" sz="2800" dirty="0"/>
                  <a:t>  are hashed into </a:t>
                </a:r>
                <a:r>
                  <a:rPr lang="en-US" altLang="zh-CN" sz="2800" b="1" dirty="0"/>
                  <a:t>distinct</a:t>
                </a:r>
                <a:r>
                  <a:rPr lang="en-US" altLang="zh-CN" sz="2800" dirty="0"/>
                  <a:t> variables.</a:t>
                </a:r>
                <a:endParaRPr lang="zh-CN" altLang="en-US" sz="2800" dirty="0"/>
              </a:p>
            </p:txBody>
          </p:sp>
        </mc:Choice>
        <mc:Fallback xmlns="">
          <p:sp>
            <p:nvSpPr>
              <p:cNvPr id="186" name="Rectangle 185">
                <a:extLst>
                  <a:ext uri="{FF2B5EF4-FFF2-40B4-BE49-F238E27FC236}">
                    <a16:creationId xmlns:a16="http://schemas.microsoft.com/office/drawing/2014/main" id="{DA313FA8-AD6B-4ED7-A53E-22CA428C8C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786" y="3550044"/>
                <a:ext cx="5287843" cy="1384995"/>
              </a:xfrm>
              <a:prstGeom prst="rect">
                <a:avLst/>
              </a:prstGeom>
              <a:blipFill>
                <a:blip r:embed="rId20"/>
                <a:stretch>
                  <a:fillRect l="-2304" t="-3947" r="-806" b="-114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7" name="Rectangle 186">
                <a:extLst>
                  <a:ext uri="{FF2B5EF4-FFF2-40B4-BE49-F238E27FC236}">
                    <a16:creationId xmlns:a16="http://schemas.microsoft.com/office/drawing/2014/main" id="{66603826-CEB7-4FF7-8D98-B71211B2D15B}"/>
                  </a:ext>
                </a:extLst>
              </p:cNvPr>
              <p:cNvSpPr/>
              <p:nvPr/>
            </p:nvSpPr>
            <p:spPr>
              <a:xfrm>
                <a:off x="389350" y="4910931"/>
                <a:ext cx="5876728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800" dirty="0"/>
                  <a:t>Then,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zh-CN" sz="2800" dirty="0"/>
                  <a:t> shrinks under </a:t>
                </a:r>
                <a14:m>
                  <m:oMath xmlns:m="http://schemas.openxmlformats.org/officeDocument/2006/math"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𝝓</m:t>
                    </m:r>
                  </m:oMath>
                </a14:m>
                <a:r>
                  <a:rPr lang="en-US" altLang="zh-CN" sz="2800" dirty="0"/>
                  <a:t> in the same way as a</a:t>
                </a:r>
                <a14:m>
                  <m:oMath xmlns:m="http://schemas.openxmlformats.org/officeDocument/2006/math">
                    <m:r>
                      <a:rPr lang="en-US" altLang="zh-CN" sz="28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800" b="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altLang="zh-CN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1/</m:t>
                        </m:r>
                        <m:r>
                          <a:rPr lang="en-US" altLang="zh-CN" sz="28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</m:oMath>
                </a14:m>
                <a:r>
                  <a:rPr lang="en-US" altLang="zh-CN" sz="2800" dirty="0"/>
                  <a:t>-variable formula shrinks under </a:t>
                </a:r>
                <a14:m>
                  <m:oMath xmlns:m="http://schemas.openxmlformats.org/officeDocument/2006/math"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𝝁</m:t>
                    </m:r>
                  </m:oMath>
                </a14:m>
                <a:r>
                  <a:rPr lang="en-US" altLang="zh-CN" sz="2800" dirty="0"/>
                  <a:t>!</a:t>
                </a:r>
                <a:endParaRPr lang="zh-CN" altLang="en-US" sz="2800" dirty="0"/>
              </a:p>
            </p:txBody>
          </p:sp>
        </mc:Choice>
        <mc:Fallback xmlns="">
          <p:sp>
            <p:nvSpPr>
              <p:cNvPr id="187" name="Rectangle 186">
                <a:extLst>
                  <a:ext uri="{FF2B5EF4-FFF2-40B4-BE49-F238E27FC236}">
                    <a16:creationId xmlns:a16="http://schemas.microsoft.com/office/drawing/2014/main" id="{66603826-CEB7-4FF7-8D98-B71211B2D1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350" y="4910931"/>
                <a:ext cx="5876728" cy="1384995"/>
              </a:xfrm>
              <a:prstGeom prst="rect">
                <a:avLst/>
              </a:prstGeom>
              <a:blipFill>
                <a:blip r:embed="rId21"/>
                <a:stretch>
                  <a:fillRect l="-2178" t="-4405" b="-118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8" name="Rectangle 187">
                <a:extLst>
                  <a:ext uri="{FF2B5EF4-FFF2-40B4-BE49-F238E27FC236}">
                    <a16:creationId xmlns:a16="http://schemas.microsoft.com/office/drawing/2014/main" id="{22D715BE-88A5-46F0-B7DE-4769D05ADBA8}"/>
                  </a:ext>
                </a:extLst>
              </p:cNvPr>
              <p:cNvSpPr/>
              <p:nvPr/>
            </p:nvSpPr>
            <p:spPr>
              <a:xfrm>
                <a:off x="2182221" y="3055188"/>
                <a:ext cx="184858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1" i="1" smtClean="0">
                          <a:latin typeface="Cambria Math" panose="02040503050406030204" pitchFamily="18" charset="0"/>
                        </a:rPr>
                        <m:t>𝝓</m:t>
                      </m:r>
                      <m:r>
                        <a:rPr lang="en-US" altLang="zh-CN" sz="2800" b="1" i="1" smtClean="0">
                          <a:latin typeface="Cambria Math" panose="02040503050406030204" pitchFamily="18" charset="0"/>
                        </a:rPr>
                        <m:t>≔</m:t>
                      </m:r>
                      <m:r>
                        <a:rPr lang="en-US" altLang="zh-CN" sz="2800" b="1" i="1">
                          <a:latin typeface="Cambria Math" panose="02040503050406030204" pitchFamily="18" charset="0"/>
                        </a:rPr>
                        <m:t>𝝁</m:t>
                      </m:r>
                      <m:r>
                        <a:rPr lang="en-US" altLang="zh-CN" sz="2800" b="1" i="1" smtClean="0">
                          <a:latin typeface="Cambria Math" panose="02040503050406030204" pitchFamily="18" charset="0"/>
                        </a:rPr>
                        <m:t>∘</m:t>
                      </m:r>
                      <m:r>
                        <a:rPr lang="en-US" altLang="zh-CN" sz="2800" b="1" i="1">
                          <a:latin typeface="Cambria Math" panose="02040503050406030204" pitchFamily="18" charset="0"/>
                        </a:rPr>
                        <m:t>𝒉</m:t>
                      </m:r>
                    </m:oMath>
                  </m:oMathPara>
                </a14:m>
                <a:endParaRPr lang="zh-CN" altLang="en-US" sz="2800" b="1" dirty="0"/>
              </a:p>
            </p:txBody>
          </p:sp>
        </mc:Choice>
        <mc:Fallback xmlns="">
          <p:sp>
            <p:nvSpPr>
              <p:cNvPr id="188" name="Rectangle 187">
                <a:extLst>
                  <a:ext uri="{FF2B5EF4-FFF2-40B4-BE49-F238E27FC236}">
                    <a16:creationId xmlns:a16="http://schemas.microsoft.com/office/drawing/2014/main" id="{22D715BE-88A5-46F0-B7DE-4769D05ADB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2221" y="3055188"/>
                <a:ext cx="1848583" cy="523220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9" name="Rectangle 188">
                <a:extLst>
                  <a:ext uri="{FF2B5EF4-FFF2-40B4-BE49-F238E27FC236}">
                    <a16:creationId xmlns:a16="http://schemas.microsoft.com/office/drawing/2014/main" id="{52EA8A59-0227-4957-B8F7-D1C41E3035DB}"/>
                  </a:ext>
                </a:extLst>
              </p:cNvPr>
              <p:cNvSpPr/>
              <p:nvPr/>
            </p:nvSpPr>
            <p:spPr>
              <a:xfrm>
                <a:off x="192884" y="6232664"/>
                <a:ext cx="2877134" cy="523220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i="1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altLang="zh-CN" sz="2800" i="1">
                          <a:latin typeface="Cambria Math" panose="02040503050406030204" pitchFamily="18" charset="0"/>
                        </a:rPr>
                        <m:t>=1/</m:t>
                      </m:r>
                      <m:sSup>
                        <m:sSupPr>
                          <m:ctrlPr>
                            <a:rPr lang="en-US" altLang="zh-CN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altLang="zh-CN" sz="2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CN" sz="280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altLang="zh-CN" sz="28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func>
                            </m:e>
                          </m:d>
                        </m:e>
                        <m:sup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0.01</m:t>
                          </m:r>
                        </m:sup>
                      </m:sSup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189" name="Rectangle 188">
                <a:extLst>
                  <a:ext uri="{FF2B5EF4-FFF2-40B4-BE49-F238E27FC236}">
                    <a16:creationId xmlns:a16="http://schemas.microsoft.com/office/drawing/2014/main" id="{52EA8A59-0227-4957-B8F7-D1C41E3035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884" y="6232664"/>
                <a:ext cx="2877134" cy="523220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F9CA739B-656B-4476-A1A5-41F968B9921C}"/>
              </a:ext>
            </a:extLst>
          </p:cNvPr>
          <p:cNvSpPr/>
          <p:nvPr/>
        </p:nvSpPr>
        <p:spPr>
          <a:xfrm>
            <a:off x="9322172" y="2384153"/>
            <a:ext cx="616456" cy="1168954"/>
          </a:xfrm>
          <a:prstGeom prst="triangl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5F1E2B1-A1A1-40FD-8C7D-12228F5D723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67711" y="135880"/>
                <a:ext cx="10515600" cy="1325563"/>
              </a:xfrm>
            </p:spPr>
            <p:txBody>
              <a:bodyPr/>
              <a:lstStyle/>
              <a:p>
                <a:r>
                  <a:rPr lang="en-US" altLang="zh-CN" dirty="0"/>
                  <a:t>Extend to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zh-CN" dirty="0"/>
                  <a:t>-variable restrictions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5F1E2B1-A1A1-40FD-8C7D-12228F5D72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67711" y="135880"/>
                <a:ext cx="10515600" cy="1325563"/>
              </a:xfrm>
              <a:blipFill>
                <a:blip r:embed="rId24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691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104" grpId="0"/>
      <p:bldP spid="108" grpId="0"/>
      <p:bldP spid="124" grpId="0"/>
      <p:bldP spid="164" grpId="0" animBg="1"/>
      <p:bldP spid="165" grpId="0" animBg="1"/>
      <p:bldP spid="182" grpId="0"/>
      <p:bldP spid="183" grpId="0"/>
      <p:bldP spid="184" grpId="0" animBg="1"/>
      <p:bldP spid="185" grpId="0"/>
      <p:bldP spid="186" grpId="0"/>
      <p:bldP spid="187" grpId="0"/>
      <p:bldP spid="188" grpId="0"/>
      <p:bldP spid="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itle 1">
            <a:extLst>
              <a:ext uri="{FF2B5EF4-FFF2-40B4-BE49-F238E27FC236}">
                <a16:creationId xmlns:a16="http://schemas.microsoft.com/office/drawing/2014/main" id="{EDE3AF62-8233-4B65-BFBD-9A205DDC3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343" y="88592"/>
            <a:ext cx="10515600" cy="797985"/>
          </a:xfrm>
        </p:spPr>
        <p:txBody>
          <a:bodyPr>
            <a:noAutofit/>
          </a:bodyPr>
          <a:lstStyle/>
          <a:p>
            <a:pPr algn="ctr"/>
            <a:r>
              <a:rPr lang="en-US" altLang="zh-CN" sz="6600" dirty="0"/>
              <a:t>Summary</a:t>
            </a:r>
            <a:endParaRPr lang="zh-CN" altLang="en-US" sz="6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7A50E4CC-D2C3-4146-923A-B73B18FC1829}"/>
                  </a:ext>
                </a:extLst>
              </p:cNvPr>
              <p:cNvSpPr txBox="1"/>
              <p:nvPr/>
            </p:nvSpPr>
            <p:spPr>
              <a:xfrm>
                <a:off x="960056" y="940363"/>
                <a:ext cx="10271887" cy="954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2800" dirty="0"/>
                  <a:t>Set </a:t>
                </a:r>
                <a14:m>
                  <m:oMath xmlns:m="http://schemas.openxmlformats.org/officeDocument/2006/math">
                    <m:r>
                      <a:rPr lang="en-US" altLang="zh-CN" sz="280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altLang="zh-CN" sz="2800" i="1" smtClean="0">
                        <a:latin typeface="Cambria Math" panose="02040503050406030204" pitchFamily="18" charset="0"/>
                      </a:rPr>
                      <m:t>=1/</m:t>
                    </m:r>
                    <m:sSup>
                      <m:sSup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zh-CN" sz="280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e>
                        </m:d>
                      </m:e>
                      <m:sup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0.01</m:t>
                        </m:r>
                      </m:sup>
                    </m:sSup>
                    <m:r>
                      <a:rPr lang="en-US" altLang="zh-CN" sz="2800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zh-CN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altLang="zh-CN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8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altLang="zh-CN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altLang="zh-CN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func>
                      <m:funcPr>
                        <m:ctrlPr>
                          <a:rPr lang="en-US" altLang="zh-CN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8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func>
                          <m:funcPr>
                            <m:ctrlPr>
                              <a:rPr lang="en-US" altLang="zh-CN" sz="28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sz="2800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zh-CN" sz="28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func>
                    <m:r>
                      <a:rPr lang="en-US" altLang="zh-CN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800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0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altLang="zh-CN" sz="2800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  <m:r>
                      <a:rPr lang="en-US" altLang="zh-CN" sz="28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800" b="0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altLang="zh-CN" sz="2800" dirty="0"/>
              </a:p>
              <a:p>
                <a:r>
                  <a:rPr lang="en-US" altLang="zh-CN" sz="2800" dirty="0"/>
                  <a:t>    There are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altLang="zh-CN" sz="2800" dirty="0"/>
                  <a:t> stages total, each stage uses </a:t>
                </a:r>
                <a14:m>
                  <m:oMath xmlns:m="http://schemas.openxmlformats.org/officeDocument/2006/math">
                    <m:r>
                      <a:rPr lang="en-US" altLang="zh-CN" sz="28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altLang="zh-CN" sz="28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altLang="zh-CN" sz="28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altLang="zh-CN" sz="28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𝐥𝐨𝐠</m:t>
                        </m:r>
                      </m:fName>
                      <m:e>
                        <m:func>
                          <m:funcPr>
                            <m:ctrlPr>
                              <a:rPr lang="en-US" altLang="zh-CN" sz="2800" b="1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altLang="zh-CN" sz="2800" b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</m:fName>
                          <m:e>
                            <m:r>
                              <a:rPr lang="en-US" altLang="zh-CN" sz="2800" b="1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</m:func>
                      </m:e>
                    </m:func>
                    <m:r>
                      <a:rPr lang="en-US" altLang="zh-CN" sz="28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altLang="zh-CN" sz="2800" dirty="0"/>
                  <a:t>random bits </a:t>
                </a:r>
                <a:endParaRPr lang="zh-CN" altLang="en-US" sz="2800" dirty="0"/>
              </a:p>
            </p:txBody>
          </p:sp>
        </mc:Choice>
        <mc:Fallback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7A50E4CC-D2C3-4146-923A-B73B18FC18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056" y="940363"/>
                <a:ext cx="10271887" cy="954107"/>
              </a:xfrm>
              <a:prstGeom prst="rect">
                <a:avLst/>
              </a:prstGeom>
              <a:blipFill>
                <a:blip r:embed="rId3"/>
                <a:stretch>
                  <a:fillRect t="-5732" r="-534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10979F87-9352-4CE1-AFFD-D35C5C003E60}"/>
                  </a:ext>
                </a:extLst>
              </p:cNvPr>
              <p:cNvSpPr txBox="1"/>
              <p:nvPr/>
            </p:nvSpPr>
            <p:spPr>
              <a:xfrm>
                <a:off x="96715" y="2086199"/>
                <a:ext cx="11737303" cy="12046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2800" dirty="0"/>
                  <a:t>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m:rPr>
                            <m:lit/>
                          </m:r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poly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(1/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zh-CN" altLang="en-US" sz="2800" dirty="0"/>
                  <a:t> </a:t>
                </a:r>
                <a:r>
                  <a:rPr lang="en-US" altLang="zh-CN" sz="2800" dirty="0"/>
                  <a:t>time, find a </a:t>
                </a:r>
                <a:r>
                  <a:rPr lang="en-US" altLang="zh-CN" sz="2800" b="1" dirty="0">
                    <a:solidFill>
                      <a:schemeClr val="accent1"/>
                    </a:solidFill>
                  </a:rPr>
                  <a:t>collection </a:t>
                </a:r>
                <a14:m>
                  <m:oMath xmlns:m="http://schemas.openxmlformats.org/officeDocument/2006/math">
                    <m:r>
                      <a:rPr lang="en-US" altLang="zh-CN" sz="28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zh-CN" altLang="en-US" sz="2800" b="1" dirty="0">
                    <a:solidFill>
                      <a:schemeClr val="accent1"/>
                    </a:solidFill>
                  </a:rPr>
                  <a:t> </a:t>
                </a:r>
                <a:r>
                  <a:rPr lang="en-US" altLang="zh-CN" sz="2800" dirty="0"/>
                  <a:t>of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𝑝𝑜𝑙𝑦</m:t>
                    </m:r>
                    <m:d>
                      <m:d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den>
                        </m:f>
                      </m:e>
                    </m:d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sz="2800" b="0" i="1" smtClean="0">
                        <a:latin typeface="Cambria Math" panose="02040503050406030204" pitchFamily="18" charset="0"/>
                      </a:rPr>
                      <m:t>polylog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sz="2800" dirty="0"/>
                  <a:t> </a:t>
                </a:r>
                <a:endParaRPr lang="en-US" altLang="zh-CN" sz="2800" dirty="0"/>
              </a:p>
              <a:p>
                <a:pPr algn="ctr"/>
                <a:r>
                  <a:rPr lang="en-US" altLang="zh-CN" sz="2800" b="1" dirty="0">
                    <a:solidFill>
                      <a:srgbClr val="00B050"/>
                    </a:solidFill>
                  </a:rPr>
                  <a:t>micro q-regular restrictions </a:t>
                </a:r>
                <a:r>
                  <a:rPr lang="en-US" altLang="zh-CN" sz="2800" dirty="0"/>
                  <a:t>from [poly(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1/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altLang="zh-CN" sz="2800" dirty="0"/>
                  <a:t>)]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→{0,1,⋆}</m:t>
                    </m:r>
                  </m:oMath>
                </a14:m>
                <a:endParaRPr lang="zh-CN" altLang="en-US" sz="2800" dirty="0"/>
              </a:p>
            </p:txBody>
          </p:sp>
        </mc:Choice>
        <mc:Fallback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10979F87-9352-4CE1-AFFD-D35C5C003E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15" y="2086199"/>
                <a:ext cx="11737303" cy="1204689"/>
              </a:xfrm>
              <a:prstGeom prst="rect">
                <a:avLst/>
              </a:prstGeom>
              <a:blipFill>
                <a:blip r:embed="rId4"/>
                <a:stretch>
                  <a:fillRect b="-131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E47F9D08-F602-44EF-B8A7-58784BCC80A2}"/>
                  </a:ext>
                </a:extLst>
              </p:cNvPr>
              <p:cNvSpPr txBox="1"/>
              <p:nvPr/>
            </p:nvSpPr>
            <p:spPr>
              <a:xfrm>
                <a:off x="263352" y="3362523"/>
                <a:ext cx="12241360" cy="18158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2800" dirty="0"/>
                  <a:t>For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1,2,3,…,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endParaRPr lang="en-US" altLang="zh-CN" sz="28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altLang="zh-CN" sz="2800" dirty="0"/>
                  <a:t>Use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altLang="zh-CN" sz="2800" b="0" i="1" smtClean="0">
                        <a:latin typeface="Cambria Math" panose="02040503050406030204" pitchFamily="18" charset="0"/>
                      </a:rPr>
                      <m:t>loglog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sz="2800" dirty="0"/>
                  <a:t> </a:t>
                </a:r>
                <a:r>
                  <a:rPr lang="en-US" altLang="zh-CN" sz="2800" dirty="0"/>
                  <a:t>bits</a:t>
                </a:r>
                <a:r>
                  <a:rPr lang="zh-CN" altLang="en-US" sz="2800" dirty="0"/>
                  <a:t> </a:t>
                </a:r>
                <a:r>
                  <a:rPr lang="en-US" altLang="zh-CN" sz="2800" dirty="0"/>
                  <a:t>to sample </a:t>
                </a:r>
                <a:r>
                  <a:rPr lang="en-US" altLang="zh-CN" sz="2800" b="1" dirty="0">
                    <a:solidFill>
                      <a:srgbClr val="00B050"/>
                    </a:solidFill>
                  </a:rPr>
                  <a:t>a random micro restriction</a:t>
                </a:r>
                <a:r>
                  <a:rPr lang="en-US" altLang="zh-CN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altLang="zh-CN" sz="2800" dirty="0"/>
                  <a:t> 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altLang="zh-CN" sz="2800" b="0" dirty="0"/>
                  <a:t>Use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altLang="zh-CN" sz="2800" b="0" i="1" smtClean="0">
                        <a:latin typeface="Cambria Math" panose="02040503050406030204" pitchFamily="18" charset="0"/>
                      </a:rPr>
                      <m:t>loglog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sz="2800" dirty="0"/>
                  <a:t> </a:t>
                </a:r>
                <a:r>
                  <a:rPr lang="en-US" altLang="zh-CN" sz="2800" dirty="0"/>
                  <a:t>bits to sample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 sz="2800" dirty="0"/>
                  <a:t> </a:t>
                </a:r>
                <a:r>
                  <a:rPr lang="en-US" altLang="zh-CN" sz="2800" dirty="0"/>
                  <a:t>from a </a:t>
                </a:r>
                <a:r>
                  <a:rPr lang="en-US" altLang="zh-CN" sz="2800" b="1" dirty="0">
                    <a:solidFill>
                      <a:srgbClr val="FF0000"/>
                    </a:solidFill>
                  </a:rPr>
                  <a:t>hash family </a:t>
                </a:r>
                <a:r>
                  <a:rPr lang="en-US" altLang="zh-CN" sz="2800" dirty="0"/>
                  <a:t>from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→[</m:t>
                    </m:r>
                    <m:r>
                      <m:rPr>
                        <m:sty m:val="p"/>
                      </m:rPr>
                      <a:rPr lang="en-US" altLang="zh-CN" sz="2800" b="0" i="1" smtClean="0"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1/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altLang="zh-CN" sz="28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altLang="zh-CN" sz="2800" dirty="0"/>
                  <a:t>The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zh-CN" sz="2800" dirty="0"/>
                  <a:t>-</a:t>
                </a:r>
                <a:r>
                  <a:rPr lang="en-US" altLang="zh-CN" sz="2800" dirty="0" err="1"/>
                  <a:t>th</a:t>
                </a:r>
                <a:r>
                  <a:rPr lang="en-US" altLang="zh-CN" sz="2800" dirty="0"/>
                  <a:t> restriction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∘</m:t>
                    </m:r>
                    <m:sSub>
                      <m:sSub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2800" dirty="0"/>
                  <a:t>, </a:t>
                </a:r>
                <a:r>
                  <a:rPr lang="en-US" altLang="zh-CN" sz="2800" b="1" dirty="0">
                    <a:solidFill>
                      <a:schemeClr val="accent1"/>
                    </a:solidFill>
                  </a:rPr>
                  <a:t>shrinks formulas </a:t>
                </a:r>
                <a:r>
                  <a:rPr lang="en-US" altLang="zh-CN" sz="2800" dirty="0"/>
                  <a:t>by a factor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zh-CN" altLang="en-US" sz="2800" dirty="0"/>
              </a:p>
            </p:txBody>
          </p:sp>
        </mc:Choice>
        <mc:Fallback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E47F9D08-F602-44EF-B8A7-58784BCC80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352" y="3362523"/>
                <a:ext cx="12241360" cy="1815882"/>
              </a:xfrm>
              <a:prstGeom prst="rect">
                <a:avLst/>
              </a:prstGeom>
              <a:blipFill>
                <a:blip r:embed="rId5"/>
                <a:stretch>
                  <a:fillRect l="-896" t="-3367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924DA2E1-3A63-449A-900F-3CDF601DBBF5}"/>
                  </a:ext>
                </a:extLst>
              </p:cNvPr>
              <p:cNvSpPr txBox="1"/>
              <p:nvPr/>
            </p:nvSpPr>
            <p:spPr>
              <a:xfrm>
                <a:off x="2063552" y="5496182"/>
                <a:ext cx="8280920" cy="124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3600" dirty="0"/>
                  <a:t>The final restriction </a:t>
                </a:r>
                <a14:m>
                  <m:oMath xmlns:m="http://schemas.openxmlformats.org/officeDocument/2006/math">
                    <m:r>
                      <a:rPr lang="en-US" altLang="zh-CN" sz="3600" i="1" dirty="0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altLang="zh-CN" sz="3600" b="0" i="1" dirty="0" smtClean="0">
                        <a:latin typeface="Cambria Math" panose="02040503050406030204" pitchFamily="18" charset="0"/>
                      </a:rPr>
                      <m:t>≔</m:t>
                    </m:r>
                    <m:sSub>
                      <m:sSubPr>
                        <m:ctrlPr>
                          <a:rPr lang="en-US" altLang="zh-CN" sz="3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3600" i="1" dirty="0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altLang="zh-CN" sz="360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altLang="zh-CN" sz="3600" b="0" i="1" dirty="0" smtClean="0">
                        <a:latin typeface="Cambria Math" panose="02040503050406030204" pitchFamily="18" charset="0"/>
                      </a:rPr>
                      <m:t>∘⋯∘</m:t>
                    </m:r>
                    <m:sSub>
                      <m:sSubPr>
                        <m:ctrlPr>
                          <a:rPr lang="en-US" altLang="zh-CN" sz="3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3600" i="1" dirty="0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altLang="zh-CN" sz="36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3600" dirty="0"/>
                  <a:t>,</a:t>
                </a:r>
              </a:p>
              <a:p>
                <a:pPr algn="ctr"/>
                <a:r>
                  <a:rPr lang="en-US" altLang="zh-CN" sz="3600" dirty="0"/>
                  <a:t>shrinks formulas by a factor </a:t>
                </a:r>
                <a14:m>
                  <m:oMath xmlns:m="http://schemas.openxmlformats.org/officeDocument/2006/math">
                    <m:r>
                      <a:rPr lang="en-US" altLang="zh-CN" sz="3600" b="0" i="1" smtClean="0">
                        <a:latin typeface="Cambria Math" panose="02040503050406030204" pitchFamily="18" charset="0"/>
                      </a:rPr>
                      <m:t>𝑂</m:t>
                    </m:r>
                    <m:sSup>
                      <m:sSupPr>
                        <m:ctrlPr>
                          <a:rPr lang="en-US" altLang="zh-CN" sz="3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sz="3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36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d>
                      </m:e>
                      <m:sup>
                        <m:r>
                          <a:rPr lang="en-US" altLang="zh-CN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CN" sz="36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  <m:r>
                      <a:rPr lang="en-US" altLang="zh-CN" sz="3600" b="0" i="1" smtClean="0"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altLang="zh-CN" sz="3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altLang="zh-CN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zh-CN" altLang="en-US" sz="3600" dirty="0"/>
              </a:p>
            </p:txBody>
          </p:sp>
        </mc:Choice>
        <mc:Fallback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924DA2E1-3A63-449A-900F-3CDF601DBB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3552" y="5496182"/>
                <a:ext cx="8280920" cy="1247777"/>
              </a:xfrm>
              <a:prstGeom prst="rect">
                <a:avLst/>
              </a:prstGeom>
              <a:blipFill>
                <a:blip r:embed="rId6"/>
                <a:stretch>
                  <a:fillRect t="-7843" b="-14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9113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80" grpId="0"/>
      <p:bldP spid="90" grpId="0"/>
      <p:bldP spid="9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1697CB4-BEFF-45FA-8B41-A3446A399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6632"/>
            <a:ext cx="10515600" cy="759619"/>
          </a:xfrm>
        </p:spPr>
        <p:txBody>
          <a:bodyPr>
            <a:normAutofit/>
          </a:bodyPr>
          <a:lstStyle/>
          <a:p>
            <a:pPr algn="ctr"/>
            <a:r>
              <a:rPr lang="en-US" altLang="zh-CN" sz="4800" dirty="0"/>
              <a:t>Open Problems: Refuter</a:t>
            </a:r>
            <a:endParaRPr lang="zh-CN" altLang="en-US"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1D441E4E-BD27-4E25-A98A-89787BC54AC3}"/>
                  </a:ext>
                </a:extLst>
              </p:cNvPr>
              <p:cNvSpPr/>
              <p:nvPr/>
            </p:nvSpPr>
            <p:spPr>
              <a:xfrm>
                <a:off x="407368" y="2588709"/>
                <a:ext cx="11700638" cy="2288345"/>
              </a:xfrm>
              <a:prstGeom prst="round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altLang="zh-CN" sz="2800" dirty="0"/>
                  <a:t>An </a:t>
                </a:r>
                <a:r>
                  <a:rPr lang="en-US" altLang="zh-CN" sz="2800" i="1" dirty="0"/>
                  <a:t>explicit obstruction </a:t>
                </a:r>
                <a:r>
                  <a:rPr lang="en-US" altLang="zh-CN" sz="2800" dirty="0"/>
                  <a:t>against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800" dirty="0"/>
                  <a:t>-size formulas is an algorithm that </a:t>
                </a:r>
                <a:endParaRPr lang="zh-CN" altLang="en-US" sz="2800" dirty="0"/>
              </a:p>
              <a:p>
                <a:r>
                  <a:rPr lang="en-US" altLang="zh-CN" sz="2800" dirty="0"/>
                  <a:t>in deterministic </a:t>
                </a:r>
                <a:r>
                  <a:rPr lang="en-US" altLang="zh-CN" sz="2800" b="1" dirty="0"/>
                  <a:t>poly(</a:t>
                </a:r>
                <a14:m>
                  <m:oMath xmlns:m="http://schemas.openxmlformats.org/officeDocument/2006/math">
                    <m:r>
                      <a:rPr lang="en-US" altLang="zh-CN" sz="2800" b="1" i="1" dirty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altLang="zh-CN" sz="2800" b="1" dirty="0"/>
                  <a:t>)-time </a:t>
                </a:r>
                <a:r>
                  <a:rPr lang="en-US" altLang="zh-CN" sz="2800" dirty="0"/>
                  <a:t>prints a poly(</a:t>
                </a:r>
                <a14:m>
                  <m:oMath xmlns:m="http://schemas.openxmlformats.org/officeDocument/2006/math">
                    <m:r>
                      <a:rPr lang="en-US" altLang="zh-CN" sz="2800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zh-CN" sz="2800" dirty="0"/>
                  <a:t>)-size list</a:t>
                </a:r>
              </a:p>
              <a:p>
                <a:pPr algn="ctr"/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CN" sz="28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</m:d>
                    <m:r>
                      <a:rPr lang="en-US" altLang="zh-CN" sz="2800" i="1" dirty="0"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altLang="zh-CN" sz="2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sz="28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800" i="1" dirty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sz="2800" i="1" dirty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altLang="zh-CN" sz="2800" i="1" dirty="0">
                        <a:latin typeface="Cambria Math" panose="02040503050406030204" pitchFamily="18" charset="0"/>
                      </a:rPr>
                      <m:t>×{0,1}</m:t>
                    </m:r>
                  </m:oMath>
                </a14:m>
                <a:r>
                  <a:rPr lang="en-US" altLang="zh-CN" sz="2800" dirty="0"/>
                  <a:t>, </a:t>
                </a:r>
              </a:p>
              <a:p>
                <a:r>
                  <a:rPr lang="en-US" altLang="zh-CN" sz="2800" dirty="0"/>
                  <a:t>such that every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800" dirty="0"/>
                  <a:t>-size formula is </a:t>
                </a:r>
                <a:r>
                  <a:rPr lang="en-US" altLang="zh-CN" sz="2800" b="1" dirty="0"/>
                  <a:t>inconsistent</a:t>
                </a:r>
                <a:r>
                  <a:rPr lang="en-US" altLang="zh-CN" sz="2800" dirty="0"/>
                  <a:t> with the (partially defined) function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altLang="zh-CN" sz="2800" dirty="0"/>
                  <a:t>.</a:t>
                </a:r>
                <a:endParaRPr lang="zh-CN" altLang="en-US" sz="2800" dirty="0"/>
              </a:p>
            </p:txBody>
          </p:sp>
        </mc:Choice>
        <mc:Fallback xmlns="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1D441E4E-BD27-4E25-A98A-89787BC54A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368" y="2588709"/>
                <a:ext cx="11700638" cy="2288345"/>
              </a:xfrm>
              <a:prstGeom prst="roundRect">
                <a:avLst/>
              </a:prstGeom>
              <a:blipFill>
                <a:blip r:embed="rId3"/>
                <a:stretch>
                  <a:fillRect l="-52" t="-2122" b="-71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8652BDD-4059-478A-A404-1DBF7612B881}"/>
                  </a:ext>
                </a:extLst>
              </p:cNvPr>
              <p:cNvSpPr txBox="1"/>
              <p:nvPr/>
            </p:nvSpPr>
            <p:spPr>
              <a:xfrm>
                <a:off x="2837307" y="925754"/>
                <a:ext cx="6769414" cy="1238801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Relaxation on </a:t>
                </a:r>
                <a:r>
                  <a:rPr lang="en-US" sz="2400" b="1" dirty="0">
                    <a:solidFill>
                      <a:srgbClr val="00B050"/>
                    </a:solidFill>
                  </a:rPr>
                  <a:t>“explicit proof”</a:t>
                </a:r>
              </a:p>
              <a:p>
                <a:pPr algn="ctr"/>
                <a:r>
                  <a:rPr lang="en-US" sz="1050" dirty="0"/>
                  <a:t>  </a:t>
                </a:r>
              </a:p>
              <a:p>
                <a:pPr algn="ctr"/>
                <a:r>
                  <a:rPr lang="en-US" sz="2000" dirty="0"/>
                  <a:t>Given a circuit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000" dirty="0"/>
                  <a:t> claiming to solve function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000" dirty="0"/>
                  <a:t>, an explicit proof should tell us a </a:t>
                </a:r>
                <a:r>
                  <a:rPr lang="en-US" sz="2000" b="1" dirty="0">
                    <a:solidFill>
                      <a:srgbClr val="FF0000"/>
                    </a:solidFill>
                  </a:rPr>
                  <a:t>counter-example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/>
                  <a:t> such that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8652BDD-4059-478A-A404-1DBF7612B8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7307" y="925754"/>
                <a:ext cx="6769414" cy="1238801"/>
              </a:xfrm>
              <a:prstGeom prst="rect">
                <a:avLst/>
              </a:prstGeom>
              <a:blipFill>
                <a:blip r:embed="rId4"/>
                <a:stretch>
                  <a:fillRect t="-3415" r="-90"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Speech Bubble: Oval 5">
                <a:extLst>
                  <a:ext uri="{FF2B5EF4-FFF2-40B4-BE49-F238E27FC236}">
                    <a16:creationId xmlns:a16="http://schemas.microsoft.com/office/drawing/2014/main" id="{7F3C900E-53CB-4690-8B5E-C393447D2AC9}"/>
                  </a:ext>
                </a:extLst>
              </p:cNvPr>
              <p:cNvSpPr/>
              <p:nvPr/>
            </p:nvSpPr>
            <p:spPr>
              <a:xfrm>
                <a:off x="9048328" y="1468639"/>
                <a:ext cx="3312368" cy="1120070"/>
              </a:xfrm>
              <a:prstGeom prst="wedgeEllipseCallou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An oblivious refuter, does not need to see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6" name="Speech Bubble: Oval 5">
                <a:extLst>
                  <a:ext uri="{FF2B5EF4-FFF2-40B4-BE49-F238E27FC236}">
                    <a16:creationId xmlns:a16="http://schemas.microsoft.com/office/drawing/2014/main" id="{7F3C900E-53CB-4690-8B5E-C393447D2A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8328" y="1468639"/>
                <a:ext cx="3312368" cy="1120070"/>
              </a:xfrm>
              <a:prstGeom prst="wedgeEllipseCallou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2F09A938-5916-48BD-9BFA-A568569773C7}"/>
                  </a:ext>
                </a:extLst>
              </p:cNvPr>
              <p:cNvSpPr/>
              <p:nvPr/>
            </p:nvSpPr>
            <p:spPr>
              <a:xfrm>
                <a:off x="407368" y="5301208"/>
                <a:ext cx="11700638" cy="1120071"/>
              </a:xfrm>
              <a:prstGeom prst="round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altLang="zh-CN" sz="2800" dirty="0"/>
                  <a:t>A refuter against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800" dirty="0"/>
                  <a:t>-size formulas for function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altLang="zh-CN" sz="2800" dirty="0"/>
                  <a:t> is a </a:t>
                </a:r>
                <a:r>
                  <a:rPr lang="en-US" altLang="zh-CN" sz="2800" b="1" dirty="0">
                    <a:solidFill>
                      <a:srgbClr val="0070C0"/>
                    </a:solidFill>
                  </a:rPr>
                  <a:t>deterministic</a:t>
                </a:r>
                <a:r>
                  <a:rPr lang="en-US" altLang="zh-CN" sz="2800" dirty="0"/>
                  <a:t> algorithm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altLang="zh-CN" sz="2800" dirty="0"/>
                  <a:t> that given an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800" dirty="0"/>
                  <a:t>-size formula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altLang="zh-CN" sz="2800" dirty="0"/>
                  <a:t>, outputs an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zh-CN" altLang="en-US" sz="2800" dirty="0"/>
                  <a:t> </a:t>
                </a:r>
                <a:r>
                  <a:rPr lang="en-US" altLang="zh-CN" sz="2800" dirty="0"/>
                  <a:t>such that </a:t>
                </a:r>
                <a14:m>
                  <m:oMath xmlns:m="http://schemas.openxmlformats.org/officeDocument/2006/math">
                    <m:r>
                      <a:rPr lang="en-US" altLang="zh-CN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𝑪</m:t>
                    </m:r>
                    <m:d>
                      <m:dPr>
                        <m:ctrlPr>
                          <a:rPr lang="en-US" altLang="zh-CN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altLang="zh-CN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altLang="zh-CN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altLang="zh-CN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zh-CN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zh-CN" altLang="en-US" sz="2800" b="1" dirty="0"/>
              </a:p>
            </p:txBody>
          </p:sp>
        </mc:Choice>
        <mc:Fallback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2F09A938-5916-48BD-9BFA-A568569773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368" y="5301208"/>
                <a:ext cx="11700638" cy="1120071"/>
              </a:xfrm>
              <a:prstGeom prst="roundRect">
                <a:avLst/>
              </a:prstGeom>
              <a:blipFill>
                <a:blip r:embed="rId6"/>
                <a:stretch>
                  <a:fillRect l="-573" r="-260" b="-7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376EE7E-52CA-4FC8-8A1B-9D921BA06889}"/>
                  </a:ext>
                </a:extLst>
              </p:cNvPr>
              <p:cNvSpPr txBox="1"/>
              <p:nvPr/>
            </p:nvSpPr>
            <p:spPr>
              <a:xfrm>
                <a:off x="676790" y="2616172"/>
                <a:ext cx="11251858" cy="195014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dirty="0"/>
                  <a:t>Open Question</a:t>
                </a:r>
              </a:p>
              <a:p>
                <a:pPr algn="ctr"/>
                <a:r>
                  <a:rPr lang="en-US" sz="2000" dirty="0"/>
                  <a:t> </a:t>
                </a:r>
              </a:p>
              <a:p>
                <a:r>
                  <a:rPr lang="en-US" sz="3200" dirty="0"/>
                  <a:t>Does the existence of refuters against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p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sz="3200" b="1" dirty="0">
                    <a:solidFill>
                      <a:srgbClr val="FF0000"/>
                    </a:solidFill>
                  </a:rPr>
                  <a:t>-size formulas </a:t>
                </a:r>
                <a:r>
                  <a:rPr lang="en-US" sz="3200" dirty="0"/>
                  <a:t>for any explicit function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3200" dirty="0"/>
                  <a:t> implies </a:t>
                </a:r>
                <a:r>
                  <a:rPr lang="en-US" sz="3200" b="1" dirty="0">
                    <a:solidFill>
                      <a:srgbClr val="00B050"/>
                    </a:solidFill>
                  </a:rPr>
                  <a:t>super-polynomial circuit lower bounds</a:t>
                </a:r>
                <a:r>
                  <a:rPr lang="en-US" sz="3200" dirty="0"/>
                  <a:t>?</a:t>
                </a: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376EE7E-52CA-4FC8-8A1B-9D921BA068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790" y="2616172"/>
                <a:ext cx="11251858" cy="1950149"/>
              </a:xfrm>
              <a:prstGeom prst="rect">
                <a:avLst/>
              </a:prstGeom>
              <a:blipFill>
                <a:blip r:embed="rId7"/>
                <a:stretch>
                  <a:fillRect l="-1354" t="-4688" r="-1138" b="-937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9310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2" grpId="0" animBg="1"/>
      <p:bldP spid="6" grpId="0" animBg="1"/>
      <p:bldP spid="6" grpId="1" animBg="1"/>
      <p:bldP spid="7" grpId="0" animBg="1"/>
      <p:bldP spid="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1697CB4-BEFF-45FA-8B41-A3446A399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096" y="234140"/>
            <a:ext cx="11971807" cy="759619"/>
          </a:xfrm>
        </p:spPr>
        <p:txBody>
          <a:bodyPr>
            <a:noAutofit/>
          </a:bodyPr>
          <a:lstStyle/>
          <a:p>
            <a:pPr algn="ctr"/>
            <a:r>
              <a:rPr lang="en-US" altLang="zh-CN" sz="4800" dirty="0"/>
              <a:t>Hardness Magnification and proof theories</a:t>
            </a:r>
            <a:endParaRPr lang="zh-CN" altLang="en-US" sz="4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8652BDD-4059-478A-A404-1DBF7612B881}"/>
              </a:ext>
            </a:extLst>
          </p:cNvPr>
          <p:cNvSpPr txBox="1"/>
          <p:nvPr/>
        </p:nvSpPr>
        <p:spPr>
          <a:xfrm>
            <a:off x="479376" y="1305922"/>
            <a:ext cx="6624736" cy="161582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Open Question</a:t>
            </a:r>
          </a:p>
          <a:p>
            <a:pPr algn="ctr"/>
            <a:r>
              <a:rPr lang="en-US" sz="1100" dirty="0"/>
              <a:t> </a:t>
            </a:r>
          </a:p>
          <a:p>
            <a:pPr algn="ctr"/>
            <a:r>
              <a:rPr lang="en-US" sz="2800" dirty="0"/>
              <a:t>Can we show hardness magnification phenomena for some </a:t>
            </a:r>
            <a:r>
              <a:rPr lang="en-US" sz="2800" b="1" dirty="0">
                <a:solidFill>
                  <a:srgbClr val="00B050"/>
                </a:solidFill>
              </a:rPr>
              <a:t>weak proof theories</a:t>
            </a:r>
            <a:r>
              <a:rPr lang="en-US" sz="2800" dirty="0"/>
              <a:t>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8A5A2B3-F9AF-443F-9158-909017B810CE}"/>
                  </a:ext>
                </a:extLst>
              </p:cNvPr>
              <p:cNvSpPr txBox="1"/>
              <p:nvPr/>
            </p:nvSpPr>
            <p:spPr>
              <a:xfrm>
                <a:off x="506974" y="3113662"/>
                <a:ext cx="6420605" cy="1384995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3+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sup>
                    </m:sSup>
                  </m:oMath>
                </a14:m>
                <a:r>
                  <a:rPr lang="en-US" sz="2800" dirty="0"/>
                  <a:t> formula size lower bound for </a:t>
                </a:r>
                <a:r>
                  <a:rPr lang="en-US" sz="2800" b="1" dirty="0">
                    <a:solidFill>
                      <a:srgbClr val="FF0000"/>
                    </a:solidFill>
                  </a:rPr>
                  <a:t>any explicit function</a:t>
                </a:r>
                <a:r>
                  <a:rPr lang="en-US" sz="2800" dirty="0"/>
                  <a:t> in Cook’s theory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𝑷</m:t>
                    </m:r>
                    <m:sSub>
                      <m:sSub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800" dirty="0"/>
                  <a:t> implies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⊄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?</m:t>
                    </m:r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8A5A2B3-F9AF-443F-9158-909017B810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974" y="3113662"/>
                <a:ext cx="6420605" cy="1384995"/>
              </a:xfrm>
              <a:prstGeom prst="rect">
                <a:avLst/>
              </a:prstGeom>
              <a:blipFill>
                <a:blip r:embed="rId3"/>
                <a:stretch>
                  <a:fillRect t="-3930" b="-11354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22F6EA4-16B7-4DD0-8133-6BB1675BBC85}"/>
                  </a:ext>
                </a:extLst>
              </p:cNvPr>
              <p:cNvSpPr txBox="1"/>
              <p:nvPr/>
            </p:nvSpPr>
            <p:spPr>
              <a:xfrm>
                <a:off x="6997570" y="1600814"/>
                <a:ext cx="5219918" cy="2908489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/>
                  <a:t>Connection</a:t>
                </a:r>
              </a:p>
              <a:p>
                <a:pPr algn="ctr"/>
                <a:r>
                  <a:rPr lang="en-US" sz="1100" dirty="0"/>
                  <a:t> </a:t>
                </a:r>
              </a:p>
              <a:p>
                <a:pPr algn="ctr"/>
                <a:r>
                  <a:rPr lang="en-US" sz="2800" dirty="0"/>
                  <a:t>a circuit lower bound for explicit functions in Cook’s theory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𝑃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 immediately implies </a:t>
                </a:r>
              </a:p>
              <a:p>
                <a:pPr algn="ctr"/>
                <a:r>
                  <a:rPr lang="en-US" sz="2800" b="1" dirty="0">
                    <a:solidFill>
                      <a:schemeClr val="accent1"/>
                    </a:solidFill>
                  </a:rPr>
                  <a:t>a polynomial-time refuter</a:t>
                </a:r>
                <a:r>
                  <a:rPr lang="en-US" sz="2800" dirty="0"/>
                  <a:t>.</a:t>
                </a:r>
              </a:p>
              <a:p>
                <a:pPr algn="ctr"/>
                <a:r>
                  <a:rPr lang="en-US" sz="2800" dirty="0"/>
                  <a:t>[</a:t>
                </a:r>
                <a:r>
                  <a:rPr lang="en-US" sz="2400" b="1" dirty="0"/>
                  <a:t>Buss's witnessing theorem</a:t>
                </a:r>
                <a:r>
                  <a:rPr lang="en-US" sz="2800" dirty="0"/>
                  <a:t>]</a:t>
                </a: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22F6EA4-16B7-4DD0-8133-6BB1675BBC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7570" y="1600814"/>
                <a:ext cx="5219918" cy="2908489"/>
              </a:xfrm>
              <a:prstGeom prst="rect">
                <a:avLst/>
              </a:prstGeom>
              <a:blipFill>
                <a:blip r:embed="rId4"/>
                <a:stretch>
                  <a:fillRect t="-2505" r="-350" b="-4802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5FCB4A84-64F2-49DF-9282-F9EEE61996AE}"/>
                  </a:ext>
                </a:extLst>
              </p:cNvPr>
              <p:cNvSpPr/>
              <p:nvPr/>
            </p:nvSpPr>
            <p:spPr>
              <a:xfrm>
                <a:off x="407368" y="5301208"/>
                <a:ext cx="11700638" cy="1120071"/>
              </a:xfrm>
              <a:prstGeom prst="round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altLang="zh-CN" sz="2800" dirty="0"/>
                  <a:t>A refuter against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800" dirty="0"/>
                  <a:t>-size formulas for function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altLang="zh-CN" sz="2800" dirty="0"/>
                  <a:t> is a </a:t>
                </a:r>
                <a:r>
                  <a:rPr lang="en-US" altLang="zh-CN" sz="2800" b="1" dirty="0">
                    <a:solidFill>
                      <a:srgbClr val="0070C0"/>
                    </a:solidFill>
                  </a:rPr>
                  <a:t>deterministic</a:t>
                </a:r>
                <a:r>
                  <a:rPr lang="en-US" altLang="zh-CN" sz="2800" dirty="0"/>
                  <a:t> algorithm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altLang="zh-CN" sz="2800" dirty="0"/>
                  <a:t> that given an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800" dirty="0"/>
                  <a:t>-size formula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altLang="zh-CN" sz="2800" dirty="0"/>
                  <a:t>, outputs an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zh-CN" altLang="en-US" sz="2800" dirty="0"/>
                  <a:t> </a:t>
                </a:r>
                <a:r>
                  <a:rPr lang="en-US" altLang="zh-CN" sz="2800" dirty="0"/>
                  <a:t>such that </a:t>
                </a:r>
                <a14:m>
                  <m:oMath xmlns:m="http://schemas.openxmlformats.org/officeDocument/2006/math">
                    <m:r>
                      <a:rPr lang="en-US" altLang="zh-CN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𝑪</m:t>
                    </m:r>
                    <m:d>
                      <m:dPr>
                        <m:ctrlPr>
                          <a:rPr lang="en-US" altLang="zh-CN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altLang="zh-CN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altLang="zh-CN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altLang="zh-CN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zh-CN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zh-CN" altLang="en-US" sz="2800" b="1" dirty="0"/>
              </a:p>
            </p:txBody>
          </p:sp>
        </mc:Choice>
        <mc:Fallback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5FCB4A84-64F2-49DF-9282-F9EEE61996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368" y="5301208"/>
                <a:ext cx="11700638" cy="1120071"/>
              </a:xfrm>
              <a:prstGeom prst="roundRect">
                <a:avLst/>
              </a:prstGeom>
              <a:blipFill>
                <a:blip r:embed="rId5"/>
                <a:stretch>
                  <a:fillRect l="-573" r="-260" b="-7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7019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1" grpId="0" animBg="1"/>
      <p:bldP spid="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1697CB4-BEFF-45FA-8B41-A3446A399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Open Problems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8F3D28C-A2F3-4E2D-865A-E212C2881BD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CN" sz="3200" dirty="0"/>
                  <a:t>Can we construct an explicit obstruction against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32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2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altLang="zh-CN" sz="32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altLang="zh-CN" sz="32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altLang="zh-CN" sz="32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𝟎𝟏</m:t>
                        </m:r>
                      </m:sup>
                    </m:sSup>
                  </m:oMath>
                </a14:m>
                <a:r>
                  <a:rPr lang="en-US" altLang="zh-CN" sz="3200" b="1" dirty="0">
                    <a:solidFill>
                      <a:srgbClr val="FF0000"/>
                    </a:solidFill>
                  </a:rPr>
                  <a:t>-size </a:t>
                </a:r>
                <a:r>
                  <a:rPr lang="en-US" altLang="zh-CN" sz="3200" dirty="0"/>
                  <a:t>formulas? Are there any </a:t>
                </a:r>
                <a:r>
                  <a:rPr lang="en-US" altLang="zh-CN" sz="3200" b="1" dirty="0">
                    <a:solidFill>
                      <a:schemeClr val="accent1"/>
                    </a:solidFill>
                  </a:rPr>
                  <a:t>formal barriers</a:t>
                </a:r>
                <a:r>
                  <a:rPr lang="en-US" altLang="zh-CN" sz="3200" dirty="0"/>
                  <a:t>?</a:t>
                </a:r>
              </a:p>
              <a:p>
                <a:r>
                  <a:rPr lang="en-US" altLang="zh-CN" sz="3200" dirty="0"/>
                  <a:t>Does our </a:t>
                </a:r>
                <a:r>
                  <a:rPr lang="en-US" altLang="zh-CN" sz="3200" b="1" dirty="0">
                    <a:solidFill>
                      <a:srgbClr val="00B050"/>
                    </a:solidFill>
                  </a:rPr>
                  <a:t>log-seed</a:t>
                </a:r>
                <a:r>
                  <a:rPr lang="en-US" altLang="zh-CN" sz="3200" dirty="0"/>
                  <a:t> pseudorandom restriction generator have other applications?</a:t>
                </a:r>
              </a:p>
              <a:p>
                <a:pPr lvl="1"/>
                <a:r>
                  <a:rPr lang="en-US" sz="2800" dirty="0"/>
                  <a:t>The “Iterated Restrictions” approach for constructing </a:t>
                </a:r>
                <a:r>
                  <a:rPr lang="en-US" sz="2800" b="1" dirty="0">
                    <a:solidFill>
                      <a:srgbClr val="FF0000"/>
                    </a:solidFill>
                  </a:rPr>
                  <a:t>PRGs</a:t>
                </a:r>
                <a:r>
                  <a:rPr lang="en-US" sz="2800" dirty="0"/>
                  <a:t> is very popular recently, most of them incur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800" i="1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)</m:t>
                    </m:r>
                  </m:oMath>
                </a14:m>
                <a:r>
                  <a:rPr lang="en-US" sz="2800" dirty="0"/>
                  <a:t>-seed length. Does our idea help in that setting?</a:t>
                </a:r>
              </a:p>
              <a:p>
                <a:pPr lvl="1"/>
                <a:endParaRPr lang="en-US" altLang="zh-CN" sz="28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8F3D28C-A2F3-4E2D-865A-E212C2881B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33" t="-2521" r="-11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3C061A19-59B7-486E-A654-E64CBE01B7CA}"/>
              </a:ext>
            </a:extLst>
          </p:cNvPr>
          <p:cNvSpPr/>
          <p:nvPr/>
        </p:nvSpPr>
        <p:spPr>
          <a:xfrm>
            <a:off x="4358986" y="5229200"/>
            <a:ext cx="347402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4800" b="1" dirty="0"/>
              <a:t>Thank you!</a:t>
            </a:r>
            <a:endParaRPr lang="zh-CN" alt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4194272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5046017-FFBF-45DE-A589-AFE52AD64796}"/>
              </a:ext>
            </a:extLst>
          </p:cNvPr>
          <p:cNvSpPr/>
          <p:nvPr/>
        </p:nvSpPr>
        <p:spPr>
          <a:xfrm>
            <a:off x="7587035" y="6237447"/>
            <a:ext cx="40535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/>
              <a:t>[McKay-Murray-Williams’19]</a:t>
            </a:r>
            <a:r>
              <a:rPr lang="en-US" altLang="zh-CN" sz="2400" b="1" i="1" dirty="0"/>
              <a:t> </a:t>
            </a:r>
            <a:endParaRPr lang="zh-CN" altLang="en-US" sz="24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62B68C-5606-4F3A-BC05-E66CE4152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330309"/>
            <a:ext cx="10515600" cy="1325563"/>
          </a:xfrm>
        </p:spPr>
        <p:txBody>
          <a:bodyPr/>
          <a:lstStyle/>
          <a:p>
            <a:pPr algn="ctr"/>
            <a:r>
              <a:rPr lang="en-US" altLang="zh-CN" dirty="0"/>
              <a:t>Hardness Magnification and </a:t>
            </a:r>
            <a:br>
              <a:rPr lang="en-US" altLang="zh-CN" dirty="0"/>
            </a:br>
            <a:r>
              <a:rPr lang="en-US" altLang="zh-CN" dirty="0"/>
              <a:t>Minimum Circuit Size Problem (MCSP)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0EA4B1A4-5608-4B54-BB80-BB61658980E6}"/>
                  </a:ext>
                </a:extLst>
              </p:cNvPr>
              <p:cNvSpPr/>
              <p:nvPr/>
            </p:nvSpPr>
            <p:spPr>
              <a:xfrm>
                <a:off x="1451484" y="1772816"/>
                <a:ext cx="9289032" cy="1656184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altLang="zh-CN" sz="2800" b="1" dirty="0"/>
                  <a:t>Problem: </a:t>
                </a:r>
                <a:r>
                  <a:rPr lang="en-US" altLang="zh-CN" sz="2800" dirty="0"/>
                  <a:t>MCSP</a:t>
                </a:r>
                <a14:m>
                  <m:oMath xmlns:m="http://schemas.openxmlformats.org/officeDocument/2006/math">
                    <m:r>
                      <a:rPr lang="en-US" altLang="zh-CN" sz="2800" b="1" dirty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zh-CN" sz="2800" b="1" dirty="0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altLang="zh-CN" sz="2800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i="1" dirty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altLang="zh-CN" sz="2800" b="1" dirty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altLang="zh-CN" sz="2800" dirty="0"/>
              </a:p>
              <a:p>
                <a:r>
                  <a:rPr lang="en-US" altLang="zh-CN" sz="2800" dirty="0"/>
                  <a:t>·</a:t>
                </a:r>
                <a:r>
                  <a:rPr lang="en-US" altLang="zh-CN" sz="2800" b="1" dirty="0"/>
                  <a:t> </a:t>
                </a:r>
                <a:r>
                  <a:rPr lang="en-US" altLang="en-US" sz="2800" b="1" dirty="0">
                    <a:solidFill>
                      <a:srgbClr val="000000"/>
                    </a:solidFill>
                  </a:rPr>
                  <a:t>Given: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lit/>
                      </m:rPr>
                      <a:rPr lang="en-US" altLang="zh-CN" sz="2800" i="1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0,1</m:t>
                    </m:r>
                    <m:sSup>
                      <m:sSup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altLang="zh-CN" sz="2800" i="1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US" altLang="zh-CN" sz="2800" i="1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lit/>
                      </m:rPr>
                      <a:rPr lang="en-US" altLang="zh-CN" sz="2800" i="1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0,1</m:t>
                    </m:r>
                    <m:r>
                      <m:rPr>
                        <m:lit/>
                      </m:rPr>
                      <a:rPr lang="en-US" altLang="zh-CN" sz="28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altLang="zh-CN" sz="2800" dirty="0"/>
                  <a:t> as a truth table of length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endParaRPr lang="en-US" altLang="zh-CN" sz="2800" dirty="0"/>
              </a:p>
              <a:p>
                <a:r>
                  <a:rPr lang="en-US" altLang="zh-CN" sz="2800" dirty="0"/>
                  <a:t>·</a:t>
                </a:r>
                <a:r>
                  <a:rPr lang="en-US" altLang="en-US" sz="2800" b="1" dirty="0">
                    <a:solidFill>
                      <a:srgbClr val="000000"/>
                    </a:solidFill>
                  </a:rPr>
                  <a:t> Decide: </a:t>
                </a:r>
                <a:r>
                  <a:rPr lang="en-US" altLang="zh-CN" sz="2800" dirty="0"/>
                  <a:t>Does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800" dirty="0"/>
                  <a:t>have a circuit of size at most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800" dirty="0"/>
                  <a:t>?</a:t>
                </a: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0EA4B1A4-5608-4B54-BB80-BB61658980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1484" y="1772816"/>
                <a:ext cx="9289032" cy="1656184"/>
              </a:xfrm>
              <a:prstGeom prst="roundRect">
                <a:avLst/>
              </a:prstGeom>
              <a:blipFill>
                <a:blip r:embed="rId3"/>
                <a:stretch>
                  <a:fillRect l="-393" b="-14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B4A2B1F-AE03-4AA4-80D0-12D16975E455}"/>
                  </a:ext>
                </a:extLst>
              </p:cNvPr>
              <p:cNvSpPr/>
              <p:nvPr/>
            </p:nvSpPr>
            <p:spPr>
              <a:xfrm>
                <a:off x="1271464" y="3488644"/>
                <a:ext cx="7577459" cy="6604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800" dirty="0"/>
                  <a:t>MCSP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𝑠</m:t>
                        </m:r>
                        <m:d>
                          <m:dPr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e>
                    </m:d>
                    <m:r>
                      <a:rPr lang="en-US" altLang="zh-CN" sz="2800" i="1" dirty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sz="2800" b="1" dirty="0">
                        <a:latin typeface="Cambria Math" panose="02040503050406030204" pitchFamily="18" charset="0"/>
                      </a:rPr>
                      <m:t>𝐍𝐏</m:t>
                    </m:r>
                  </m:oMath>
                </a14:m>
                <a:r>
                  <a:rPr lang="en-US" altLang="zh-CN" sz="2800" b="1" dirty="0"/>
                  <a:t>; </a:t>
                </a:r>
                <a:r>
                  <a:rPr lang="en-US" altLang="zh-CN" sz="2800" dirty="0"/>
                  <a:t>solvable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⋅2</m:t>
                        </m:r>
                      </m:e>
                      <m:sup>
                        <m:acc>
                          <m:accPr>
                            <m:chr m:val="̃"/>
                            <m:ctrlPr>
                              <a:rPr lang="en-US" altLang="zh-CN" sz="32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3200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</m:acc>
                        <m:d>
                          <m:dPr>
                            <m:ctrlPr>
                              <a:rPr lang="en-US" altLang="zh-CN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32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d>
                              <m:dPr>
                                <m:ctrlPr>
                                  <a:rPr lang="en-US" altLang="zh-CN" sz="3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32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</m:d>
                          </m:e>
                        </m:d>
                      </m:sup>
                    </m:sSup>
                  </m:oMath>
                </a14:m>
                <a:r>
                  <a:rPr lang="zh-CN" altLang="en-US" sz="3200" dirty="0"/>
                  <a:t> </a:t>
                </a:r>
                <a:r>
                  <a:rPr lang="en-US" altLang="zh-CN" sz="2800" dirty="0"/>
                  <a:t>time</a:t>
                </a:r>
                <a:r>
                  <a:rPr lang="en-US" altLang="zh-CN" sz="2800" b="1" dirty="0"/>
                  <a:t>.</a:t>
                </a:r>
                <a:endParaRPr lang="zh-CN" altLang="en-US" sz="2800" b="1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B4A2B1F-AE03-4AA4-80D0-12D16975E4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1464" y="3488644"/>
                <a:ext cx="7577459" cy="660437"/>
              </a:xfrm>
              <a:prstGeom prst="rect">
                <a:avLst/>
              </a:prstGeom>
              <a:blipFill>
                <a:blip r:embed="rId4"/>
                <a:stretch>
                  <a:fillRect l="-1689" r="-483" b="-229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42CEAD3-12B7-41FD-9AD1-24735BA1C847}"/>
                  </a:ext>
                </a:extLst>
              </p:cNvPr>
              <p:cNvSpPr/>
              <p:nvPr/>
            </p:nvSpPr>
            <p:spPr>
              <a:xfrm>
                <a:off x="1265656" y="4261301"/>
                <a:ext cx="9623085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800" dirty="0">
                    <a:solidFill>
                      <a:srgbClr val="000000"/>
                    </a:solidFill>
                  </a:rPr>
                  <a:t>We believe MCSP[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8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8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altLang="en-US" sz="28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</m:oMath>
                </a14:m>
                <a:r>
                  <a:rPr lang="en-US" altLang="en-US" sz="2800" dirty="0">
                    <a:solidFill>
                      <a:srgbClr val="000000"/>
                    </a:solidFill>
                  </a:rPr>
                  <a:t>] </a:t>
                </a:r>
                <a14:m>
                  <m:oMath xmlns:m="http://schemas.openxmlformats.org/officeDocument/2006/math">
                    <m:r>
                      <a:rPr lang="en-US" altLang="en-US" sz="2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∉</m:t>
                    </m:r>
                  </m:oMath>
                </a14:m>
                <a:r>
                  <a:rPr lang="en-US" altLang="en-US" sz="28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800" b="1">
                        <a:latin typeface="Cambria Math" panose="02040503050406030204" pitchFamily="18" charset="0"/>
                      </a:rPr>
                      <m:t>𝐏</m:t>
                    </m:r>
                    <m:r>
                      <a:rPr lang="en-US" altLang="zh-CN" sz="2800" b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sz="2800" b="1">
                        <a:latin typeface="Cambria Math" panose="02040503050406030204" pitchFamily="18" charset="0"/>
                      </a:rPr>
                      <m:t>𝐩𝐨𝐥𝐲</m:t>
                    </m:r>
                  </m:oMath>
                </a14:m>
                <a:r>
                  <a:rPr lang="en-US" altLang="en-US" sz="2800" dirty="0"/>
                  <a:t>! </a:t>
                </a:r>
                <a:br>
                  <a:rPr lang="en-US" altLang="en-US" sz="2800" dirty="0"/>
                </a:br>
                <a:r>
                  <a:rPr lang="en-US" altLang="en-US" sz="2800" dirty="0"/>
                  <a:t>(otherwise, </a:t>
                </a:r>
                <a:r>
                  <a:rPr lang="en-US" altLang="en-US" sz="2800" dirty="0">
                    <a:solidFill>
                      <a:srgbClr val="000000"/>
                    </a:solidFill>
                  </a:rPr>
                  <a:t>no strong PRGs exist [</a:t>
                </a:r>
                <a:r>
                  <a:rPr lang="en-US" altLang="en-US" sz="2800" dirty="0" err="1">
                    <a:solidFill>
                      <a:srgbClr val="000000"/>
                    </a:solidFill>
                  </a:rPr>
                  <a:t>Razborov-Rudich</a:t>
                </a:r>
                <a:r>
                  <a:rPr lang="en-US" altLang="en-US" sz="2800" dirty="0">
                    <a:solidFill>
                      <a:srgbClr val="000000"/>
                    </a:solidFill>
                  </a:rPr>
                  <a:t>])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42CEAD3-12B7-41FD-9AD1-24735BA1C8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5656" y="4261301"/>
                <a:ext cx="9623085" cy="954107"/>
              </a:xfrm>
              <a:prstGeom prst="rect">
                <a:avLst/>
              </a:prstGeom>
              <a:blipFill>
                <a:blip r:embed="rId5"/>
                <a:stretch>
                  <a:fillRect l="-1331" t="-5732" b="-171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C87337FC-6AD9-426F-ADBD-E7930AB187C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5391" y="5355743"/>
                <a:ext cx="10821217" cy="95410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altLang="zh-CN" sz="2800" b="1" dirty="0"/>
                  <a:t>A Hardness Magnification Theorem:</a:t>
                </a:r>
                <a:r>
                  <a:rPr lang="en-US" altLang="zh-CN" sz="2800" dirty="0"/>
                  <a:t> </a:t>
                </a:r>
                <a:r>
                  <a:rPr lang="en-US" altLang="zh-CN" sz="2800" i="1" dirty="0"/>
                  <a:t>If</a:t>
                </a:r>
                <a:r>
                  <a:rPr lang="en-US" altLang="zh-CN" sz="2800" dirty="0"/>
                  <a:t> MCSP[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i="1" dirty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altLang="zh-CN" sz="2800" i="1" dirty="0"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</m:oMath>
                </a14:m>
                <a:r>
                  <a:rPr lang="en-US" altLang="zh-CN" sz="2800" dirty="0"/>
                  <a:t>] </a:t>
                </a:r>
                <a:r>
                  <a:rPr lang="en-US" altLang="zh-CN" sz="2800" i="1" dirty="0"/>
                  <a:t>doesn’t have </a:t>
                </a:r>
                <a:r>
                  <a:rPr lang="en-US" altLang="zh-CN" sz="2800" dirty="0"/>
                  <a:t>circuits of </a:t>
                </a:r>
                <a14:m>
                  <m:oMath xmlns:m="http://schemas.openxmlformats.org/officeDocument/2006/math">
                    <m:r>
                      <a:rPr lang="en-US" altLang="zh-CN" sz="28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zh-CN" sz="28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altLang="zh-CN" sz="2800" b="1" i="0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𝐩𝐨𝐥𝐲𝐥𝐨𝐠</m:t>
                    </m:r>
                    <m:r>
                      <a:rPr lang="en-US" altLang="zh-CN" sz="28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8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altLang="zh-CN" sz="2800" b="1" dirty="0">
                    <a:solidFill>
                      <a:srgbClr val="C00000"/>
                    </a:solidFill>
                  </a:rPr>
                  <a:t> </a:t>
                </a:r>
                <a:r>
                  <a:rPr lang="en-US" altLang="zh-CN" sz="2800" dirty="0"/>
                  <a:t>size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800" dirty="0">
                        <a:latin typeface="Cambria Math" panose="02040503050406030204" pitchFamily="18" charset="0"/>
                      </a:rPr>
                      <m:t>polylog</m:t>
                    </m:r>
                    <m:r>
                      <a:rPr lang="en-US" altLang="zh-CN" sz="28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800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zh-CN" sz="2800" dirty="0"/>
                  <a:t> depth, then </a:t>
                </a:r>
                <a14:m>
                  <m:oMath xmlns:m="http://schemas.openxmlformats.org/officeDocument/2006/math">
                    <m:r>
                      <a:rPr lang="en-US" altLang="zh-CN" sz="2800" b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𝐍𝐏</m:t>
                    </m:r>
                    <m:r>
                      <a:rPr lang="en-US" altLang="zh-CN" sz="2800" b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⊄</m:t>
                    </m:r>
                    <m:r>
                      <a:rPr lang="en-US" altLang="zh-CN" sz="2800" b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𝐏</m:t>
                    </m:r>
                    <m:r>
                      <a:rPr lang="en-US" altLang="zh-CN" sz="2800" b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sz="2800" b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𝐩𝐨𝐥𝐲</m:t>
                    </m:r>
                  </m:oMath>
                </a14:m>
                <a:r>
                  <a:rPr lang="en-US" altLang="zh-CN" sz="2800" dirty="0"/>
                  <a:t>!   </a:t>
                </a: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C87337FC-6AD9-426F-ADBD-E7930AB187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391" y="5355743"/>
                <a:ext cx="10821217" cy="954108"/>
              </a:xfrm>
              <a:prstGeom prst="rect">
                <a:avLst/>
              </a:prstGeom>
              <a:blipFill>
                <a:blip r:embed="rId6"/>
                <a:stretch>
                  <a:fillRect l="-1126" t="-10897" b="-897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158D9DE-4D34-4307-8CCE-B80952B58314}"/>
                  </a:ext>
                </a:extLst>
              </p:cNvPr>
              <p:cNvSpPr/>
              <p:nvPr/>
            </p:nvSpPr>
            <p:spPr>
              <a:xfrm>
                <a:off x="1911059" y="3243682"/>
                <a:ext cx="7796249" cy="345543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3200" dirty="0"/>
                  <a:t>(Other Hardness Magnification Results)</a:t>
                </a:r>
              </a:p>
              <a:p>
                <a:pPr algn="ctr"/>
                <a:r>
                  <a:rPr lang="en-US" altLang="zh-CN" sz="2800" dirty="0"/>
                  <a:t>…</a:t>
                </a:r>
                <a14:m>
                  <m:oMath xmlns:m="http://schemas.openxmlformats.org/officeDocument/2006/math">
                    <m:r>
                      <a:rPr lang="en-US" altLang="zh-CN" sz="2800" b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𝜀</m:t>
                        </m:r>
                      </m:sup>
                    </m:sSup>
                  </m:oMath>
                </a14:m>
                <a:r>
                  <a:rPr lang="en-US" altLang="zh-CN" sz="2000" dirty="0"/>
                  <a:t>-approximate Clique [Sri’03]</a:t>
                </a:r>
              </a:p>
              <a:p>
                <a:pPr algn="ctr"/>
                <a:r>
                  <a:rPr lang="en-US" altLang="zh-CN" sz="2000" dirty="0"/>
                  <a:t>Average-case MCSP [OS’18]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zh-CN" sz="2000" dirty="0"/>
                  <a:t>-Vertex-Cover [OS’18]</a:t>
                </a:r>
              </a:p>
              <a:p>
                <a:pPr algn="ctr"/>
                <a:r>
                  <a:rPr lang="en-US" altLang="zh-CN" sz="2000" dirty="0"/>
                  <a:t>low-depth circuit LBs for </a:t>
                </a:r>
                <a14:m>
                  <m:oMath xmlns:m="http://schemas.openxmlformats.org/officeDocument/2006/math">
                    <m:r>
                      <a:rPr lang="en-US" altLang="zh-CN" sz="2000" b="1">
                        <a:latin typeface="Cambria Math" panose="02040503050406030204" pitchFamily="18" charset="0"/>
                      </a:rPr>
                      <m:t>𝐍</m:t>
                    </m:r>
                    <m:sSup>
                      <m:sSupPr>
                        <m:ctrlPr>
                          <a:rPr lang="en-US" altLang="zh-CN" sz="2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1">
                            <a:latin typeface="Cambria Math" panose="02040503050406030204" pitchFamily="18" charset="0"/>
                          </a:rPr>
                          <m:t>𝐂</m:t>
                        </m:r>
                      </m:e>
                      <m:sup>
                        <m:r>
                          <a:rPr lang="en-US" altLang="zh-CN" sz="2000" b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altLang="zh-CN" sz="2000" dirty="0"/>
                  <a:t> [AK’10,CT’19]</a:t>
                </a:r>
              </a:p>
              <a:p>
                <a:pPr algn="ctr"/>
                <a:r>
                  <a:rPr lang="en-US" altLang="zh-CN" sz="2000" dirty="0"/>
                  <a:t>sublinear-depth circuit LBs for </a:t>
                </a:r>
                <a14:m>
                  <m:oMath xmlns:m="http://schemas.openxmlformats.org/officeDocument/2006/math">
                    <m:r>
                      <a:rPr lang="en-US" altLang="zh-CN" sz="2000" b="1" dirty="0">
                        <a:latin typeface="Cambria Math" panose="02040503050406030204" pitchFamily="18" charset="0"/>
                      </a:rPr>
                      <m:t>𝐏</m:t>
                    </m:r>
                  </m:oMath>
                </a14:m>
                <a:r>
                  <a:rPr lang="en-US" altLang="zh-CN" sz="2000" dirty="0"/>
                  <a:t> [LW’13]</a:t>
                </a:r>
              </a:p>
              <a:p>
                <a:pPr algn="ctr"/>
                <a:r>
                  <a:rPr lang="en-US" altLang="zh-CN" sz="2000" dirty="0"/>
                  <a:t>One-tape Turing machines [CHMY’20]</a:t>
                </a:r>
              </a:p>
              <a:p>
                <a:pPr algn="ctr"/>
                <a:r>
                  <a:rPr lang="en-US" altLang="zh-CN" sz="2000" dirty="0"/>
                  <a:t>Randomized variant of Time-bounded </a:t>
                </a:r>
                <a:r>
                  <a:rPr lang="en-US" sz="2000" dirty="0"/>
                  <a:t>Kolmogorov complexity [Oli’19]</a:t>
                </a:r>
              </a:p>
              <a:p>
                <a:pPr algn="ctr"/>
                <a:r>
                  <a:rPr lang="en-US" sz="2000" dirty="0"/>
                  <a:t>LBs for Almost-Formulas [CHOPRS’20]</a:t>
                </a:r>
              </a:p>
              <a:p>
                <a:pPr algn="ctr"/>
                <a:r>
                  <a:rPr lang="en-US" altLang="zh-CN" sz="2000" dirty="0"/>
                  <a:t>…</a:t>
                </a:r>
                <a:endParaRPr lang="zh-CN" altLang="en-US" sz="20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158D9DE-4D34-4307-8CCE-B80952B583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1059" y="3243682"/>
                <a:ext cx="7796249" cy="3455430"/>
              </a:xfrm>
              <a:prstGeom prst="rect">
                <a:avLst/>
              </a:prstGeom>
              <a:blipFill>
                <a:blip r:embed="rId7"/>
                <a:stretch>
                  <a:fillRect t="-2109" b="-2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9092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0B052-3C23-4E1E-A558-98CB131BC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More Hardness Magnification Theorems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FD6B14F-525C-4A1E-BC86-0B522512F95D}"/>
                  </a:ext>
                </a:extLst>
              </p:cNvPr>
              <p:cNvSpPr/>
              <p:nvPr/>
            </p:nvSpPr>
            <p:spPr>
              <a:xfrm>
                <a:off x="420086" y="5058067"/>
                <a:ext cx="11351828" cy="11305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3200" dirty="0">
                    <a:solidFill>
                      <a:schemeClr val="tx1"/>
                    </a:solidFill>
                  </a:rPr>
                  <a:t>If </a:t>
                </a:r>
                <a:r>
                  <a:rPr lang="en-US" altLang="zh-CN" sz="3200" b="1" dirty="0">
                    <a:solidFill>
                      <a:srgbClr val="00B050"/>
                    </a:solidFill>
                  </a:rPr>
                  <a:t>MCSP[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3200" b="1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200" b="1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en-US" altLang="zh-CN" sz="3200" b="1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sup>
                    </m:sSup>
                  </m:oMath>
                </a14:m>
                <a:r>
                  <a:rPr lang="en-US" altLang="zh-CN" sz="3200" b="1" dirty="0">
                    <a:solidFill>
                      <a:srgbClr val="00B050"/>
                    </a:solidFill>
                  </a:rPr>
                  <a:t>] </a:t>
                </a:r>
                <a:r>
                  <a:rPr lang="en-US" altLang="zh-CN" sz="2800" dirty="0">
                    <a:solidFill>
                      <a:schemeClr val="tx1"/>
                    </a:solidFill>
                  </a:rPr>
                  <a:t>(input length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C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altLang="zh-CN" sz="2800" dirty="0">
                    <a:solidFill>
                      <a:schemeClr val="tx1"/>
                    </a:solidFill>
                  </a:rPr>
                  <a:t>) </a:t>
                </a:r>
                <a:r>
                  <a:rPr lang="en-US" altLang="zh-CN" sz="3200" dirty="0">
                    <a:solidFill>
                      <a:schemeClr val="tx1"/>
                    </a:solidFill>
                  </a:rPr>
                  <a:t>doesn’t have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32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2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altLang="zh-CN" sz="32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US" altLang="zh-CN" sz="32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altLang="zh-CN" sz="3200" b="1" i="0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𝐩𝐨𝐥𝐲𝐥𝐨𝐠</m:t>
                    </m:r>
                    <m:r>
                      <a:rPr lang="en-US" altLang="zh-CN" sz="32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32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altLang="zh-CN" sz="3200" dirty="0"/>
                  <a:t>-size (De Morgan) formulas, then </a:t>
                </a:r>
                <a14:m>
                  <m:oMath xmlns:m="http://schemas.openxmlformats.org/officeDocument/2006/math">
                    <m:r>
                      <a:rPr lang="en-US" altLang="zh-CN" sz="32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𝐏</m:t>
                    </m:r>
                    <m:r>
                      <a:rPr lang="en-US" altLang="zh-CN" sz="32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𝐒𝐏𝐀𝐂𝐄</m:t>
                    </m:r>
                    <m:r>
                      <a:rPr lang="en-US" altLang="zh-CN" sz="32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⊄</m:t>
                    </m:r>
                    <m:sSup>
                      <m:sSupPr>
                        <m:ctrlPr>
                          <a:rPr lang="en-US" altLang="zh-CN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2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𝐍𝐂</m:t>
                        </m:r>
                      </m:e>
                      <m:sup>
                        <m:r>
                          <a:rPr lang="en-US" altLang="zh-CN" sz="32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altLang="zh-CN" sz="3200" dirty="0"/>
                  <a:t>.</a:t>
                </a:r>
              </a:p>
            </p:txBody>
          </p:sp>
        </mc:Choice>
        <mc:Fallback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FD6B14F-525C-4A1E-BC86-0B522512F9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086" y="5058067"/>
                <a:ext cx="11351828" cy="1130566"/>
              </a:xfrm>
              <a:prstGeom prst="rect">
                <a:avLst/>
              </a:prstGeom>
              <a:blipFill>
                <a:blip r:embed="rId2"/>
                <a:stretch>
                  <a:fillRect l="-1396" t="-5405" r="-1933" b="-15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6F08A7B0-FBC5-4AC5-B1F7-CD0544100653}"/>
              </a:ext>
            </a:extLst>
          </p:cNvPr>
          <p:cNvSpPr/>
          <p:nvPr/>
        </p:nvSpPr>
        <p:spPr>
          <a:xfrm>
            <a:off x="8544272" y="5652721"/>
            <a:ext cx="25907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CN" sz="2400" dirty="0"/>
              <a:t>[C.-Jin-Williams’19]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4CCEAFCB-4AB5-4975-9F38-5B683A3772FD}"/>
                  </a:ext>
                </a:extLst>
              </p:cNvPr>
              <p:cNvSpPr/>
              <p:nvPr/>
            </p:nvSpPr>
            <p:spPr>
              <a:xfrm>
                <a:off x="664958" y="1557623"/>
                <a:ext cx="10862084" cy="11110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3200" dirty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polylog</m:t>
                    </m:r>
                    <m:r>
                      <a:rPr lang="en-US" altLang="zh-CN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zh-CN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3200" b="1" dirty="0">
                    <a:solidFill>
                      <a:srgbClr val="FF0000"/>
                    </a:solidFill>
                  </a:rPr>
                  <a:t>-Vertex-Cover </a:t>
                </a:r>
                <a14:m>
                  <m:oMath xmlns:m="http://schemas.openxmlformats.org/officeDocument/2006/math"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∉</m:t>
                    </m:r>
                  </m:oMath>
                </a14:m>
                <a:r>
                  <a:rPr lang="en-US" altLang="zh-CN" sz="3200" dirty="0"/>
                  <a:t> </a:t>
                </a:r>
                <a14:m>
                  <m:oMath xmlns:m="http://schemas.openxmlformats.org/officeDocument/2006/math">
                    <m:r>
                      <a:rPr lang="en-US" altLang="zh-CN" sz="3200" b="0" i="1" dirty="0" smtClean="0">
                        <a:latin typeface="Cambria Math" panose="02040503050406030204" pitchFamily="18" charset="0"/>
                      </a:rPr>
                      <m:t>𝐴</m:t>
                    </m:r>
                    <m:sSubSup>
                      <m:sSubSupPr>
                        <m:ctrlPr>
                          <a:rPr lang="en-US" altLang="zh-CN" sz="3200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3200" b="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sz="3200" b="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  <m:sup>
                        <m:r>
                          <a:rPr lang="en-US" altLang="zh-CN" sz="32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d>
                      <m:dPr>
                        <m:begChr m:val="["/>
                        <m:endChr m:val="]"/>
                        <m:ctrlPr>
                          <a:rPr lang="en-US" altLang="zh-CN" sz="32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32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3200" b="0" i="1" dirty="0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altLang="zh-CN" sz="3200" b="0" i="1" dirty="0" smtClean="0">
                                <a:latin typeface="Cambria Math" panose="02040503050406030204" pitchFamily="18" charset="0"/>
                              </a:rPr>
                              <m:t>1.01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CN" sz="3200" dirty="0"/>
                  <a:t> (input length </a:t>
                </a:r>
                <a14:m>
                  <m:oMath xmlns:m="http://schemas.openxmlformats.org/officeDocument/2006/math">
                    <m:r>
                      <a:rPr lang="en-US" altLang="zh-CN" sz="32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sz="32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3200" dirty="0"/>
                  <a:t>),</a:t>
                </a:r>
              </a:p>
              <a:p>
                <a:r>
                  <a:rPr lang="en-US" altLang="zh-CN" sz="3200" dirty="0"/>
                  <a:t>then </a:t>
                </a:r>
                <a14:m>
                  <m:oMath xmlns:m="http://schemas.openxmlformats.org/officeDocument/2006/math">
                    <m:r>
                      <a:rPr lang="en-US" altLang="zh-CN" sz="3200" b="1" i="0" smtClean="0">
                        <a:latin typeface="Cambria Math" panose="02040503050406030204" pitchFamily="18" charset="0"/>
                      </a:rPr>
                      <m:t>𝐍𝐏</m:t>
                    </m:r>
                    <m:r>
                      <a:rPr lang="en-US" altLang="zh-CN" sz="32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⊄</m:t>
                    </m:r>
                    <m:r>
                      <a:rPr lang="en-US" altLang="zh-CN" sz="32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𝐍</m:t>
                    </m:r>
                    <m:sSup>
                      <m:sSupPr>
                        <m:ctrlPr>
                          <a:rPr lang="en-US" altLang="zh-CN" sz="3200" b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2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𝐂</m:t>
                        </m:r>
                      </m:e>
                      <m:sup>
                        <m:r>
                          <a:rPr lang="en-US" altLang="zh-CN" sz="32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altLang="zh-CN" sz="3200" dirty="0"/>
                  <a:t>.</a:t>
                </a:r>
              </a:p>
            </p:txBody>
          </p:sp>
        </mc:Choice>
        <mc:Fallback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4CCEAFCB-4AB5-4975-9F38-5B683A3772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958" y="1557623"/>
                <a:ext cx="10862084" cy="1111010"/>
              </a:xfrm>
              <a:prstGeom prst="rect">
                <a:avLst/>
              </a:prstGeom>
              <a:blipFill>
                <a:blip r:embed="rId3"/>
                <a:stretch>
                  <a:fillRect l="-1403" t="-4945" r="-2413" b="-175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30F83097-25D2-4903-8D21-1FCE09014790}"/>
              </a:ext>
            </a:extLst>
          </p:cNvPr>
          <p:cNvSpPr/>
          <p:nvPr/>
        </p:nvSpPr>
        <p:spPr>
          <a:xfrm>
            <a:off x="7996824" y="2129457"/>
            <a:ext cx="32246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CN" sz="2400" dirty="0"/>
              <a:t>[</a:t>
            </a:r>
            <a:r>
              <a:rPr lang="en-US" sz="2400" dirty="0"/>
              <a:t>Oliveira</a:t>
            </a:r>
            <a:r>
              <a:rPr lang="en-US" altLang="zh-CN" sz="2400" dirty="0"/>
              <a:t>-</a:t>
            </a:r>
            <a:r>
              <a:rPr lang="en-US" sz="2400" dirty="0"/>
              <a:t>Santhanam</a:t>
            </a:r>
            <a:r>
              <a:rPr lang="en-US" altLang="zh-CN" sz="2400" dirty="0"/>
              <a:t>’18]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3C61DB1-32E3-483D-86B0-96A02760DD11}"/>
              </a:ext>
            </a:extLst>
          </p:cNvPr>
          <p:cNvSpPr/>
          <p:nvPr/>
        </p:nvSpPr>
        <p:spPr>
          <a:xfrm>
            <a:off x="7381270" y="3958535"/>
            <a:ext cx="38401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CN" sz="2400" dirty="0"/>
              <a:t>[</a:t>
            </a:r>
            <a:r>
              <a:rPr lang="en-US" sz="2400" dirty="0"/>
              <a:t>Oliveira-Pich</a:t>
            </a:r>
            <a:r>
              <a:rPr lang="en-US" altLang="zh-CN" sz="2400" dirty="0"/>
              <a:t>-</a:t>
            </a:r>
            <a:r>
              <a:rPr lang="en-US" sz="2400" dirty="0"/>
              <a:t>Santhanam</a:t>
            </a:r>
            <a:r>
              <a:rPr lang="en-US" altLang="zh-CN" sz="2400" dirty="0"/>
              <a:t>’19]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15EB8FF-F551-4C98-97B0-8ACB8BDE56BE}"/>
                  </a:ext>
                </a:extLst>
              </p:cNvPr>
              <p:cNvSpPr/>
              <p:nvPr/>
            </p:nvSpPr>
            <p:spPr>
              <a:xfrm>
                <a:off x="803168" y="3309190"/>
                <a:ext cx="10862084" cy="11110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3200" dirty="0">
                    <a:solidFill>
                      <a:schemeClr val="tx1"/>
                    </a:solidFill>
                  </a:rPr>
                  <a:t>If </a:t>
                </a:r>
                <a:r>
                  <a:rPr lang="en-US" altLang="zh-CN" sz="3200" b="1" dirty="0">
                    <a:solidFill>
                      <a:srgbClr val="0070C0"/>
                    </a:solidFill>
                  </a:rPr>
                  <a:t>MKtP[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3200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2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altLang="zh-CN" sz="32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US" altLang="zh-CN" sz="32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sz="32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altLang="zh-CN" sz="32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zh-CN" sz="3200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sup>
                    </m:sSup>
                    <m:r>
                      <a:rPr lang="en-US" altLang="zh-CN" sz="32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32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lang="en-US" altLang="zh-CN" sz="3200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200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altLang="zh-CN" sz="32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US" altLang="zh-CN" sz="3200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sz="3200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altLang="zh-CN" sz="3200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zh-CN" sz="3200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sup>
                    </m:sSup>
                  </m:oMath>
                </a14:m>
                <a:r>
                  <a:rPr lang="en-US" altLang="zh-CN" sz="3200" b="1" dirty="0">
                    <a:solidFill>
                      <a:srgbClr val="0070C0"/>
                    </a:solidFill>
                  </a:rPr>
                  <a:t>]</a:t>
                </a:r>
                <a14:m>
                  <m:oMath xmlns:m="http://schemas.openxmlformats.org/officeDocument/2006/math">
                    <m:r>
                      <a:rPr lang="en-US" altLang="zh-CN" sz="3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altLang="zh-CN" sz="3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sSubSup>
                      <m:sSubSupPr>
                        <m:ctrlPr>
                          <a:rPr lang="en-US" altLang="zh-CN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  <m:sup>
                        <m:r>
                          <a:rPr lang="en-US" altLang="zh-CN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altLang="zh-CN" sz="3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altLang="zh-CN" sz="3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𝑋𝑂𝑅</m:t>
                    </m:r>
                    <m:r>
                      <a:rPr lang="en-US" altLang="zh-CN" sz="3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[</m:t>
                    </m:r>
                    <m:sSup>
                      <m:sSupPr>
                        <m:ctrlPr>
                          <a:rPr lang="en-US" altLang="zh-CN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zh-CN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1.01</m:t>
                        </m:r>
                      </m:sup>
                    </m:sSup>
                    <m:r>
                      <a:rPr lang="en-US" altLang="zh-CN" sz="3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altLang="zh-CN" sz="3200" dirty="0">
                    <a:solidFill>
                      <a:schemeClr val="tx1"/>
                    </a:solidFill>
                  </a:rPr>
                  <a:t>, </a:t>
                </a:r>
              </a:p>
              <a:p>
                <a:r>
                  <a:rPr lang="en-US" altLang="zh-CN" sz="3200" dirty="0"/>
                  <a:t>Then</a:t>
                </a:r>
                <a:r>
                  <a:rPr lang="en-US" altLang="zh-CN" sz="3200" b="1" dirty="0"/>
                  <a:t> </a:t>
                </a:r>
                <a14:m>
                  <m:oMath xmlns:m="http://schemas.openxmlformats.org/officeDocument/2006/math">
                    <m:r>
                      <a:rPr lang="en-US" altLang="zh-CN" sz="32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𝐄𝐗𝐏</m:t>
                    </m:r>
                    <m:r>
                      <a:rPr lang="en-US" altLang="zh-CN" sz="32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⊄</m:t>
                    </m:r>
                    <m:sSup>
                      <m:sSupPr>
                        <m:ctrlPr>
                          <a:rPr lang="en-US" altLang="zh-CN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2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𝐍𝐂</m:t>
                        </m:r>
                      </m:e>
                      <m:sup>
                        <m:r>
                          <a:rPr lang="en-US" altLang="zh-CN" sz="32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altLang="zh-CN" sz="3200" dirty="0"/>
                  <a:t>.</a:t>
                </a:r>
              </a:p>
            </p:txBody>
          </p:sp>
        </mc:Choice>
        <mc:Fallback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15EB8FF-F551-4C98-97B0-8ACB8BDE56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168" y="3309190"/>
                <a:ext cx="10862084" cy="1111010"/>
              </a:xfrm>
              <a:prstGeom prst="rect">
                <a:avLst/>
              </a:prstGeom>
              <a:blipFill>
                <a:blip r:embed="rId4"/>
                <a:stretch>
                  <a:fillRect l="-1459" t="-4945" b="-175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Speech Bubble: Oval 15">
            <a:extLst>
              <a:ext uri="{FF2B5EF4-FFF2-40B4-BE49-F238E27FC236}">
                <a16:creationId xmlns:a16="http://schemas.microsoft.com/office/drawing/2014/main" id="{0DAFA106-25DC-4279-832C-87BFD222C49D}"/>
              </a:ext>
            </a:extLst>
          </p:cNvPr>
          <p:cNvSpPr/>
          <p:nvPr/>
        </p:nvSpPr>
        <p:spPr>
          <a:xfrm>
            <a:off x="2135560" y="2783648"/>
            <a:ext cx="3744416" cy="453564"/>
          </a:xfrm>
          <a:prstGeom prst="wedgeEllipse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Just a hard function in E</a:t>
            </a:r>
          </a:p>
        </p:txBody>
      </p:sp>
    </p:spTree>
    <p:extLst>
      <p:ext uri="{BB962C8B-B14F-4D97-AF65-F5344CB8AC3E}">
        <p14:creationId xmlns:p14="http://schemas.microsoft.com/office/powerpoint/2010/main" val="909036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2" grpId="0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88F89-BB60-40F6-BF72-DC452B3A8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How to view Hardness Magnification?</a:t>
            </a:r>
            <a:endParaRPr lang="zh-CN" alt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77D988D-F90E-4525-AC2D-9EBBB4981D7C}"/>
              </a:ext>
            </a:extLst>
          </p:cNvPr>
          <p:cNvGrpSpPr/>
          <p:nvPr/>
        </p:nvGrpSpPr>
        <p:grpSpPr>
          <a:xfrm>
            <a:off x="4511824" y="1779855"/>
            <a:ext cx="3515157" cy="2330317"/>
            <a:chOff x="3203848" y="4005064"/>
            <a:chExt cx="3515157" cy="2330317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C744E64-0161-414F-B4CF-1A747F22538C}"/>
                </a:ext>
              </a:extLst>
            </p:cNvPr>
            <p:cNvGrpSpPr/>
            <p:nvPr/>
          </p:nvGrpSpPr>
          <p:grpSpPr>
            <a:xfrm>
              <a:off x="3203848" y="4005064"/>
              <a:ext cx="2213992" cy="2330317"/>
              <a:chOff x="3203848" y="3645024"/>
              <a:chExt cx="1728192" cy="1888708"/>
            </a:xfrm>
          </p:grpSpPr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972140E3-EB27-459C-B41F-AF3A05102B71}"/>
                  </a:ext>
                </a:extLst>
              </p:cNvPr>
              <p:cNvSpPr/>
              <p:nvPr/>
            </p:nvSpPr>
            <p:spPr>
              <a:xfrm>
                <a:off x="3203848" y="3645024"/>
                <a:ext cx="1728192" cy="612727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>
                    <a:solidFill>
                      <a:srgbClr val="002060"/>
                    </a:solidFill>
                  </a:rPr>
                  <a:t>Weak LB</a:t>
                </a:r>
                <a:endParaRPr lang="zh-CN" altLang="en-US" sz="2800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Arrow: Down 7">
                <a:extLst>
                  <a:ext uri="{FF2B5EF4-FFF2-40B4-BE49-F238E27FC236}">
                    <a16:creationId xmlns:a16="http://schemas.microsoft.com/office/drawing/2014/main" id="{209728B1-6DE4-40F7-89C9-EB169A90CCE8}"/>
                  </a:ext>
                </a:extLst>
              </p:cNvPr>
              <p:cNvSpPr/>
              <p:nvPr/>
            </p:nvSpPr>
            <p:spPr>
              <a:xfrm>
                <a:off x="3917488" y="4390041"/>
                <a:ext cx="300912" cy="481553"/>
              </a:xfrm>
              <a:prstGeom prst="downArrow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D489E86D-25EF-403B-A648-67BEFB1D0364}"/>
                  </a:ext>
                </a:extLst>
              </p:cNvPr>
              <p:cNvSpPr/>
              <p:nvPr/>
            </p:nvSpPr>
            <p:spPr>
              <a:xfrm>
                <a:off x="3203848" y="4921005"/>
                <a:ext cx="1728192" cy="612727"/>
              </a:xfrm>
              <a:prstGeom prst="round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>
                    <a:solidFill>
                      <a:srgbClr val="FF0000"/>
                    </a:solidFill>
                  </a:rPr>
                  <a:t>Strong LB</a:t>
                </a:r>
                <a:endParaRPr lang="zh-CN" altLang="en-US" sz="2800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C051038-6829-4088-90EA-65448A7E4D21}"/>
                </a:ext>
              </a:extLst>
            </p:cNvPr>
            <p:cNvSpPr txBox="1"/>
            <p:nvPr/>
          </p:nvSpPr>
          <p:spPr>
            <a:xfrm>
              <a:off x="4505013" y="4939390"/>
              <a:ext cx="22139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/>
                <a:t>Magnification</a:t>
              </a:r>
              <a:endParaRPr lang="zh-CN" altLang="en-US" sz="2400" dirty="0"/>
            </a:p>
          </p:txBody>
        </p:sp>
      </p:grpSp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E322FF34-B780-4EAD-B204-BEC87FF4AF5B}"/>
              </a:ext>
            </a:extLst>
          </p:cNvPr>
          <p:cNvSpPr/>
          <p:nvPr/>
        </p:nvSpPr>
        <p:spPr>
          <a:xfrm>
            <a:off x="8256240" y="1870183"/>
            <a:ext cx="2691254" cy="1944216"/>
          </a:xfrm>
          <a:prstGeom prst="wedgeRectCallout">
            <a:avLst>
              <a:gd name="adj1" fmla="val -89948"/>
              <a:gd name="adj2" fmla="val 2482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sz="2800" dirty="0"/>
              <a:t>Suggests new approaches to </a:t>
            </a:r>
            <a:r>
              <a:rPr lang="en-US" altLang="zh-CN" sz="2800" b="1" dirty="0"/>
              <a:t>proving strong lower bounds</a:t>
            </a:r>
            <a:r>
              <a:rPr lang="en-US" altLang="zh-CN" sz="2800" dirty="0"/>
              <a:t>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62B5CDB-2993-48B8-9CC2-84947A4A62F0}"/>
              </a:ext>
            </a:extLst>
          </p:cNvPr>
          <p:cNvSpPr/>
          <p:nvPr/>
        </p:nvSpPr>
        <p:spPr>
          <a:xfrm>
            <a:off x="407368" y="4452952"/>
            <a:ext cx="1108923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/>
              <a:t>It is argued that H</a:t>
            </a:r>
            <a:r>
              <a:rPr lang="en-US" altLang="zh-CN" sz="2800" dirty="0" err="1"/>
              <a:t>ardness</a:t>
            </a:r>
            <a:r>
              <a:rPr lang="en-US" altLang="zh-CN" sz="2800" dirty="0"/>
              <a:t> Magnification</a:t>
            </a:r>
            <a:r>
              <a:rPr lang="zh-CN" altLang="en-US" sz="2800" dirty="0"/>
              <a:t> can bypass the </a:t>
            </a:r>
            <a:r>
              <a:rPr lang="zh-CN" altLang="en-US" sz="2800" b="1" dirty="0">
                <a:solidFill>
                  <a:schemeClr val="accent1"/>
                </a:solidFill>
              </a:rPr>
              <a:t>Natural Proof Barrier</a:t>
            </a:r>
            <a:r>
              <a:rPr lang="zh-CN" altLang="en-US" sz="2800" dirty="0"/>
              <a:t> by Razborov-Rudich.  [AK’10, OS’18, CHOPR</a:t>
            </a:r>
            <a:r>
              <a:rPr lang="en-US" altLang="zh-CN" sz="2800" dirty="0"/>
              <a:t>S’</a:t>
            </a:r>
            <a:r>
              <a:rPr lang="zh-CN" altLang="en-US" sz="2800" dirty="0"/>
              <a:t>20]</a:t>
            </a:r>
            <a:endParaRPr lang="en-US" altLang="zh-CN" sz="2800" dirty="0"/>
          </a:p>
          <a:p>
            <a:br>
              <a:rPr lang="en-US" altLang="zh-CN" sz="2800" dirty="0"/>
            </a:br>
            <a:br>
              <a:rPr lang="en-US" altLang="zh-CN" sz="2800" dirty="0"/>
            </a:br>
            <a:endParaRPr lang="zh-CN" altLang="en-US" sz="2800" dirty="0"/>
          </a:p>
        </p:txBody>
      </p:sp>
      <p:sp>
        <p:nvSpPr>
          <p:cNvPr id="12" name="Speech Bubble: Rectangle 11">
            <a:extLst>
              <a:ext uri="{FF2B5EF4-FFF2-40B4-BE49-F238E27FC236}">
                <a16:creationId xmlns:a16="http://schemas.microsoft.com/office/drawing/2014/main" id="{FFD5F8C0-1B45-4BCF-A58E-8D57259BF4C2}"/>
              </a:ext>
            </a:extLst>
          </p:cNvPr>
          <p:cNvSpPr/>
          <p:nvPr/>
        </p:nvSpPr>
        <p:spPr>
          <a:xfrm>
            <a:off x="407368" y="1870183"/>
            <a:ext cx="3716407" cy="1944216"/>
          </a:xfrm>
          <a:prstGeom prst="wedgeRectCallout">
            <a:avLst>
              <a:gd name="adj1" fmla="val 64958"/>
              <a:gd name="adj2" fmla="val 794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dirty="0"/>
              <a:t>Indicates proving “weak” lower bounds is even harder than previously thought?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DB57A12-D663-4C28-8048-D89A31628691}"/>
              </a:ext>
            </a:extLst>
          </p:cNvPr>
          <p:cNvSpPr/>
          <p:nvPr/>
        </p:nvSpPr>
        <p:spPr>
          <a:xfrm>
            <a:off x="407368" y="5550348"/>
            <a:ext cx="1094643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/>
              <a:t>But </a:t>
            </a:r>
            <a:r>
              <a:rPr lang="zh-CN" altLang="en-US" sz="2800" dirty="0"/>
              <a:t>[CHOPRS</a:t>
            </a:r>
            <a:r>
              <a:rPr lang="en-US" altLang="zh-CN" sz="2800" dirty="0"/>
              <a:t>, ITCS</a:t>
            </a:r>
            <a:r>
              <a:rPr lang="zh-CN" altLang="en-US" sz="2800" dirty="0"/>
              <a:t>’20] </a:t>
            </a:r>
            <a:r>
              <a:rPr lang="en-US" altLang="zh-CN" sz="2800" dirty="0"/>
              <a:t>recently formulated a new </a:t>
            </a:r>
            <a:r>
              <a:rPr lang="en-US" altLang="zh-CN" sz="2800" b="1" dirty="0">
                <a:solidFill>
                  <a:srgbClr val="00B050"/>
                </a:solidFill>
              </a:rPr>
              <a:t>Locality </a:t>
            </a:r>
            <a:r>
              <a:rPr lang="zh-CN" altLang="en-US" sz="2800" b="1" dirty="0">
                <a:solidFill>
                  <a:srgbClr val="00B050"/>
                </a:solidFill>
              </a:rPr>
              <a:t>Barrier</a:t>
            </a:r>
            <a:r>
              <a:rPr lang="zh-CN" altLang="en-US" sz="2800" dirty="0"/>
              <a:t> </a:t>
            </a:r>
            <a:r>
              <a:rPr lang="en-US" altLang="zh-CN" sz="2800" dirty="0"/>
              <a:t>of Hardness Magnification…</a:t>
            </a:r>
            <a:br>
              <a:rPr lang="en-US" altLang="zh-CN" sz="2800" dirty="0"/>
            </a:b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598338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 animBg="1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88F89-BB60-40F6-BF72-DC452B3A8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780" y="121808"/>
            <a:ext cx="11018440" cy="970464"/>
          </a:xfrm>
        </p:spPr>
        <p:txBody>
          <a:bodyPr>
            <a:normAutofit/>
          </a:bodyPr>
          <a:lstStyle/>
          <a:p>
            <a:r>
              <a:rPr lang="en-US" altLang="zh-CN" sz="4800" dirty="0"/>
              <a:t>Hardness Magnification and </a:t>
            </a:r>
            <a:r>
              <a:rPr lang="en-US" altLang="zh-CN" sz="4800" b="1" dirty="0">
                <a:solidFill>
                  <a:schemeClr val="accent1"/>
                </a:solidFill>
              </a:rPr>
              <a:t>Natural Proofs</a:t>
            </a:r>
            <a:endParaRPr lang="zh-CN" altLang="en-US" sz="4800" b="1" dirty="0">
              <a:solidFill>
                <a:schemeClr val="accent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1F76BA-4BBF-475A-9730-F0A379BE243C}"/>
              </a:ext>
            </a:extLst>
          </p:cNvPr>
          <p:cNvSpPr txBox="1"/>
          <p:nvPr/>
        </p:nvSpPr>
        <p:spPr>
          <a:xfrm>
            <a:off x="193239" y="1188475"/>
            <a:ext cx="627620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/>
              <a:t>Natural Proofs in One Sentence</a:t>
            </a:r>
            <a:br>
              <a:rPr lang="en-US" altLang="zh-CN" sz="2400" dirty="0"/>
            </a:br>
            <a:r>
              <a:rPr lang="en-US" altLang="zh-CN" sz="1200" dirty="0"/>
              <a:t> </a:t>
            </a:r>
          </a:p>
          <a:p>
            <a:pPr algn="ctr"/>
            <a:r>
              <a:rPr lang="en-US" sz="2400" dirty="0"/>
              <a:t>If your </a:t>
            </a:r>
            <a:r>
              <a:rPr lang="en-US" sz="2400" b="1" dirty="0">
                <a:solidFill>
                  <a:srgbClr val="FF0000"/>
                </a:solidFill>
              </a:rPr>
              <a:t>proof method </a:t>
            </a:r>
            <a:r>
              <a:rPr lang="en-US" sz="2400" dirty="0"/>
              <a:t>is </a:t>
            </a:r>
            <a:r>
              <a:rPr lang="en-US" sz="2400" b="1" dirty="0">
                <a:solidFill>
                  <a:schemeClr val="accent1"/>
                </a:solidFill>
              </a:rPr>
              <a:t>both efficient </a:t>
            </a:r>
            <a:r>
              <a:rPr lang="en-US" sz="2400" dirty="0"/>
              <a:t>and</a:t>
            </a:r>
            <a:r>
              <a:rPr lang="en-US" sz="2400" b="1" dirty="0"/>
              <a:t> </a:t>
            </a:r>
            <a:r>
              <a:rPr lang="en-US" sz="2400" b="1" dirty="0">
                <a:solidFill>
                  <a:srgbClr val="00B050"/>
                </a:solidFill>
              </a:rPr>
              <a:t>works for a </a:t>
            </a:r>
            <a:r>
              <a:rPr lang="en-US" altLang="zh-CN" sz="2400" b="1" dirty="0">
                <a:solidFill>
                  <a:srgbClr val="00B050"/>
                </a:solidFill>
              </a:rPr>
              <a:t>random function</a:t>
            </a:r>
            <a:r>
              <a:rPr lang="en-US" altLang="zh-CN" sz="2400" b="1" dirty="0"/>
              <a:t>, </a:t>
            </a:r>
            <a:r>
              <a:rPr lang="en-US" altLang="zh-CN" sz="2400" dirty="0"/>
              <a:t>then it can’t prove lower bounds for </a:t>
            </a:r>
            <a:r>
              <a:rPr lang="en-US" altLang="zh-CN" sz="2400" i="1" u="sng" dirty="0"/>
              <a:t>strong</a:t>
            </a:r>
            <a:r>
              <a:rPr lang="en-US" altLang="zh-CN" sz="2400" dirty="0"/>
              <a:t> circuit classes</a:t>
            </a:r>
            <a:endParaRPr 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6235A59-944C-45C5-B665-350F213DCFFD}"/>
                  </a:ext>
                </a:extLst>
              </p:cNvPr>
              <p:cNvSpPr txBox="1"/>
              <p:nvPr/>
            </p:nvSpPr>
            <p:spPr>
              <a:xfrm>
                <a:off x="284137" y="3056158"/>
                <a:ext cx="6336704" cy="12618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Proof Method 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(Usefulness)</a:t>
                </a:r>
                <a:br>
                  <a:rPr lang="en-US" sz="2400" b="1" dirty="0">
                    <a:solidFill>
                      <a:srgbClr val="FF0000"/>
                    </a:solidFill>
                  </a:rPr>
                </a:br>
                <a:r>
                  <a:rPr lang="en-US" sz="1200" dirty="0"/>
                  <a:t> </a:t>
                </a:r>
              </a:p>
              <a:p>
                <a:pPr algn="ctr"/>
                <a:r>
                  <a:rPr lang="en-US" sz="2000" dirty="0"/>
                  <a:t>A property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000" dirty="0"/>
                  <a:t> of functions</a:t>
                </a:r>
                <a:r>
                  <a:rPr lang="en-US" sz="2000" i="1" dirty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→{0,1}</m:t>
                    </m:r>
                  </m:oMath>
                </a14:m>
                <a:r>
                  <a:rPr lang="en-US" sz="2000" dirty="0"/>
                  <a:t>, such that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000" dirty="0"/>
                  <a:t> implies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000" dirty="0"/>
                  <a:t> is not in some circuit class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𝒞</m:t>
                    </m:r>
                  </m:oMath>
                </a14:m>
                <a:r>
                  <a:rPr lang="en-US" sz="2000" dirty="0"/>
                  <a:t>.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6235A59-944C-45C5-B665-350F213DCF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137" y="3056158"/>
                <a:ext cx="6336704" cy="1261884"/>
              </a:xfrm>
              <a:prstGeom prst="rect">
                <a:avLst/>
              </a:prstGeom>
              <a:blipFill>
                <a:blip r:embed="rId3"/>
                <a:stretch>
                  <a:fillRect t="-3865" b="-77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95DA7F4-102B-411D-A673-BA38FC4D2126}"/>
                  </a:ext>
                </a:extLst>
              </p:cNvPr>
              <p:cNvSpPr txBox="1"/>
              <p:nvPr/>
            </p:nvSpPr>
            <p:spPr>
              <a:xfrm>
                <a:off x="6712945" y="3230354"/>
                <a:ext cx="5143695" cy="10301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/>
                  <a:t>Property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  <m:sSup>
                          <m:sSupPr>
                            <m:ctrlPr>
                              <a:rPr lang="en-US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p>
                            <m:r>
                              <a:rPr lang="en-US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sz="2000" dirty="0"/>
                  <a:t> </a:t>
                </a:r>
              </a:p>
              <a:p>
                <a:r>
                  <a:rPr lang="en-US" sz="2000" dirty="0"/>
                  <a:t>under most restrictions (keeping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sup>
                    </m:sSup>
                  </m:oMath>
                </a14:m>
                <a:r>
                  <a:rPr lang="en-US" sz="2000" dirty="0"/>
                  <a:t> vars alive), it’s non-constant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95DA7F4-102B-411D-A673-BA38FC4D21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2945" y="3230354"/>
                <a:ext cx="5143695" cy="1030154"/>
              </a:xfrm>
              <a:prstGeom prst="rect">
                <a:avLst/>
              </a:prstGeom>
              <a:blipFill>
                <a:blip r:embed="rId4"/>
                <a:stretch>
                  <a:fillRect l="-1185" t="-2959" b="-94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9AFC2F6-627E-4FD2-90D3-75856B3BE4CE}"/>
                  </a:ext>
                </a:extLst>
              </p:cNvPr>
              <p:cNvSpPr txBox="1"/>
              <p:nvPr/>
            </p:nvSpPr>
            <p:spPr>
              <a:xfrm>
                <a:off x="7032104" y="4590379"/>
                <a:ext cx="4213076" cy="73520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US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  <m:sSup>
                          <m:sSupPr>
                            <m:ctrlPr>
                              <a:rPr lang="en-US" sz="20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p>
                            <m:r>
                              <a:rPr lang="en-US" sz="20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sz="2000" b="1" dirty="0">
                    <a:solidFill>
                      <a:schemeClr val="accent1"/>
                    </a:solidFill>
                  </a:rPr>
                  <a:t> </a:t>
                </a:r>
                <a:r>
                  <a:rPr lang="en-US" sz="2000" dirty="0"/>
                  <a:t>is computable by enumerating </a:t>
                </a:r>
              </a:p>
              <a:p>
                <a:pPr algn="ctr"/>
                <a:r>
                  <a:rPr lang="en-US" sz="2000" dirty="0"/>
                  <a:t>all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000" dirty="0"/>
                  <a:t> restrictions.</a:t>
                </a: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9AFC2F6-627E-4FD2-90D3-75856B3BE4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2104" y="4590379"/>
                <a:ext cx="4213076" cy="735201"/>
              </a:xfrm>
              <a:prstGeom prst="rect">
                <a:avLst/>
              </a:prstGeom>
              <a:blipFill>
                <a:blip r:embed="rId5"/>
                <a:stretch>
                  <a:fillRect t="-3306" b="-140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5A518C5-5D9E-4A33-A8DA-B347D01BCEAB}"/>
                  </a:ext>
                </a:extLst>
              </p:cNvPr>
              <p:cNvSpPr txBox="1"/>
              <p:nvPr/>
            </p:nvSpPr>
            <p:spPr>
              <a:xfrm>
                <a:off x="6960096" y="5858634"/>
                <a:ext cx="4501108" cy="7223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  <m:sSup>
                          <m:sSupPr>
                            <m:ctrlPr>
                              <a:rPr lang="en-US" sz="20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p>
                            <m:r>
                              <a:rPr lang="en-US" sz="20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sz="2000" dirty="0"/>
                  <a:t>: a random function is non-constant under most restrictions </a:t>
                </a:r>
                <a:r>
                  <a:rPr lang="en-US" sz="2000" dirty="0" err="1"/>
                  <a:t>w.h.p</a:t>
                </a:r>
                <a:r>
                  <a:rPr lang="en-US" sz="2000" dirty="0"/>
                  <a:t>.</a:t>
                </a: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5A518C5-5D9E-4A33-A8DA-B347D01BCE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0096" y="5858634"/>
                <a:ext cx="4501108" cy="722377"/>
              </a:xfrm>
              <a:prstGeom prst="rect">
                <a:avLst/>
              </a:prstGeom>
              <a:blipFill>
                <a:blip r:embed="rId6"/>
                <a:stretch>
                  <a:fillRect l="-1491" t="-3361" r="-136" b="-134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E8F3CA1F-D349-49B5-A2F4-E4B0CF0E8AE0}"/>
              </a:ext>
            </a:extLst>
          </p:cNvPr>
          <p:cNvSpPr txBox="1"/>
          <p:nvPr/>
        </p:nvSpPr>
        <p:spPr>
          <a:xfrm>
            <a:off x="6710571" y="1428040"/>
            <a:ext cx="5288190" cy="175432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2800" dirty="0"/>
              <a:t>Hardness Magnification</a:t>
            </a:r>
            <a:endParaRPr lang="en-US" sz="2800" dirty="0"/>
          </a:p>
          <a:p>
            <a:pPr algn="ctr"/>
            <a:endParaRPr lang="en-US" sz="2000" dirty="0"/>
          </a:p>
          <a:p>
            <a:pPr algn="ctr"/>
            <a:r>
              <a:rPr lang="en-US" sz="2000" dirty="0"/>
              <a:t>HM theorems make use of </a:t>
            </a:r>
            <a:r>
              <a:rPr lang="en-US" sz="2000" b="1" dirty="0">
                <a:solidFill>
                  <a:srgbClr val="FF0000"/>
                </a:solidFill>
              </a:rPr>
              <a:t>special structures</a:t>
            </a:r>
            <a:r>
              <a:rPr lang="en-US" sz="2000" dirty="0"/>
              <a:t> of the function, which </a:t>
            </a:r>
            <a:r>
              <a:rPr lang="en-US" sz="2000" b="1" dirty="0">
                <a:solidFill>
                  <a:srgbClr val="00B050"/>
                </a:solidFill>
              </a:rPr>
              <a:t>does not hold for random functions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0398E68-EB5E-4E0F-BCE0-E5097BD772C4}"/>
                  </a:ext>
                </a:extLst>
              </p:cNvPr>
              <p:cNvSpPr txBox="1"/>
              <p:nvPr/>
            </p:nvSpPr>
            <p:spPr>
              <a:xfrm>
                <a:off x="395486" y="4485510"/>
                <a:ext cx="6097314" cy="9348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dirty="0"/>
                  <a:t>Being efficient </a:t>
                </a:r>
                <a:r>
                  <a:rPr lang="en-US" sz="2400" b="1" dirty="0">
                    <a:solidFill>
                      <a:schemeClr val="accent1"/>
                    </a:solidFill>
                  </a:rPr>
                  <a:t>(Constructive)</a:t>
                </a:r>
                <a:br>
                  <a:rPr lang="en-US" sz="2400" b="1" dirty="0"/>
                </a:br>
                <a:r>
                  <a:rPr lang="en-US" sz="1000" dirty="0"/>
                  <a:t> </a:t>
                </a:r>
              </a:p>
              <a:p>
                <a:pPr algn="ctr"/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can be computed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000" dirty="0"/>
                  <a:t> time</a:t>
                </a:r>
                <a:endParaRPr lang="en-US" dirty="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0398E68-EB5E-4E0F-BCE0-E5097BD772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486" y="4485510"/>
                <a:ext cx="6097314" cy="934808"/>
              </a:xfrm>
              <a:prstGeom prst="rect">
                <a:avLst/>
              </a:prstGeom>
              <a:blipFill>
                <a:blip r:embed="rId7"/>
                <a:stretch>
                  <a:fillRect t="-5229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1D2AEEE-2309-43E0-ADA0-BBC63A271FE8}"/>
                  </a:ext>
                </a:extLst>
              </p:cNvPr>
              <p:cNvSpPr txBox="1"/>
              <p:nvPr/>
            </p:nvSpPr>
            <p:spPr>
              <a:xfrm>
                <a:off x="403832" y="5758708"/>
                <a:ext cx="6097314" cy="954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dirty="0"/>
                  <a:t>Work for a random function </a:t>
                </a:r>
                <a:r>
                  <a:rPr lang="en-US" sz="2400" b="1" dirty="0">
                    <a:solidFill>
                      <a:srgbClr val="00B050"/>
                    </a:solidFill>
                  </a:rPr>
                  <a:t>(Largeness)</a:t>
                </a:r>
                <a:br>
                  <a:rPr lang="en-US" sz="2400" b="1" dirty="0">
                    <a:solidFill>
                      <a:srgbClr val="00B050"/>
                    </a:solidFill>
                  </a:rPr>
                </a:br>
                <a:r>
                  <a:rPr lang="en-US" sz="1200" dirty="0"/>
                  <a:t>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w.h.p</a:t>
                </a:r>
                <a:r>
                  <a:rPr lang="en-US" sz="2000" dirty="0"/>
                  <a:t>. for a uniformly random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sz="2000" dirty="0"/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1D2AEEE-2309-43E0-ADA0-BBC63A271F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32" y="5758708"/>
                <a:ext cx="6097314" cy="954107"/>
              </a:xfrm>
              <a:prstGeom prst="rect">
                <a:avLst/>
              </a:prstGeom>
              <a:blipFill>
                <a:blip r:embed="rId8"/>
                <a:stretch>
                  <a:fillRect t="-5128" b="-10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hought Bubble: Cloud 3">
                <a:extLst>
                  <a:ext uri="{FF2B5EF4-FFF2-40B4-BE49-F238E27FC236}">
                    <a16:creationId xmlns:a16="http://schemas.microsoft.com/office/drawing/2014/main" id="{F014DB22-A9EA-4F31-A663-34D6338A8BE3}"/>
                  </a:ext>
                </a:extLst>
              </p:cNvPr>
              <p:cNvSpPr/>
              <p:nvPr/>
            </p:nvSpPr>
            <p:spPr>
              <a:xfrm>
                <a:off x="5225546" y="2830052"/>
                <a:ext cx="2880320" cy="633136"/>
              </a:xfrm>
              <a:prstGeom prst="cloudCallout">
                <a:avLst>
                  <a:gd name="adj1" fmla="val -117152"/>
                  <a:gd name="adj2" fmla="val -40609"/>
                </a:avLst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poly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" name="Thought Bubble: Cloud 3">
                <a:extLst>
                  <a:ext uri="{FF2B5EF4-FFF2-40B4-BE49-F238E27FC236}">
                    <a16:creationId xmlns:a16="http://schemas.microsoft.com/office/drawing/2014/main" id="{F014DB22-A9EA-4F31-A663-34D6338A8B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5546" y="2830052"/>
                <a:ext cx="2880320" cy="633136"/>
              </a:xfrm>
              <a:prstGeom prst="cloudCallout">
                <a:avLst>
                  <a:gd name="adj1" fmla="val -117152"/>
                  <a:gd name="adj2" fmla="val -40609"/>
                </a:avLst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2A55DB46-B413-44A4-83C3-33A316B9C20F}"/>
              </a:ext>
            </a:extLst>
          </p:cNvPr>
          <p:cNvSpPr txBox="1"/>
          <p:nvPr/>
        </p:nvSpPr>
        <p:spPr>
          <a:xfrm>
            <a:off x="6609009" y="4093565"/>
            <a:ext cx="5288190" cy="147732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Conclusion</a:t>
            </a:r>
          </a:p>
          <a:p>
            <a:pPr algn="ctr"/>
            <a:endParaRPr lang="en-US" dirty="0"/>
          </a:p>
          <a:p>
            <a:pPr algn="ctr"/>
            <a:r>
              <a:rPr lang="en-US" sz="2000" dirty="0"/>
              <a:t>Random restriction (alone) can’t prove lower bounds for </a:t>
            </a:r>
            <a:r>
              <a:rPr lang="en-US" sz="2000" i="1" u="sng" dirty="0"/>
              <a:t>strong</a:t>
            </a:r>
            <a:r>
              <a:rPr lang="en-US" sz="2000" dirty="0"/>
              <a:t> circuit classes</a:t>
            </a:r>
          </a:p>
        </p:txBody>
      </p:sp>
    </p:spTree>
    <p:extLst>
      <p:ext uri="{BB962C8B-B14F-4D97-AF65-F5344CB8AC3E}">
        <p14:creationId xmlns:p14="http://schemas.microsoft.com/office/powerpoint/2010/main" val="3310124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 animBg="1"/>
      <p:bldP spid="10" grpId="0" animBg="1"/>
      <p:bldP spid="15" grpId="0" animBg="1"/>
      <p:bldP spid="17" grpId="0"/>
      <p:bldP spid="19" grpId="0"/>
      <p:bldP spid="19" grpId="1"/>
      <p:bldP spid="4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88F89-BB60-40F6-BF72-DC452B3A8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90" y="188640"/>
            <a:ext cx="10909820" cy="792088"/>
          </a:xfrm>
        </p:spPr>
        <p:txBody>
          <a:bodyPr>
            <a:normAutofit/>
          </a:bodyPr>
          <a:lstStyle/>
          <a:p>
            <a:r>
              <a:rPr lang="en-US" altLang="zh-CN" dirty="0"/>
              <a:t>Hardness Magnification and the </a:t>
            </a:r>
            <a:r>
              <a:rPr lang="en-US" altLang="zh-CN" b="1" dirty="0">
                <a:solidFill>
                  <a:srgbClr val="00B050"/>
                </a:solidFill>
              </a:rPr>
              <a:t>Locality Barrier</a:t>
            </a:r>
            <a:endParaRPr lang="zh-CN" altLang="en-US" b="1" dirty="0">
              <a:solidFill>
                <a:srgbClr val="00B05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897107-1648-44F6-B6F2-6D0C725325F0}"/>
              </a:ext>
            </a:extLst>
          </p:cNvPr>
          <p:cNvSpPr txBox="1"/>
          <p:nvPr/>
        </p:nvSpPr>
        <p:spPr>
          <a:xfrm>
            <a:off x="581673" y="989848"/>
            <a:ext cx="1102865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/>
              <a:t>Motivating Question</a:t>
            </a:r>
          </a:p>
          <a:p>
            <a:pPr algn="ctr"/>
            <a:r>
              <a:rPr lang="en-US" sz="1600" dirty="0"/>
              <a:t> </a:t>
            </a:r>
          </a:p>
          <a:p>
            <a:pPr algn="ctr"/>
            <a:r>
              <a:rPr lang="en-US" sz="2400" dirty="0"/>
              <a:t>Are current proof techniques </a:t>
            </a:r>
            <a:r>
              <a:rPr lang="en-US" sz="2400" b="1" dirty="0">
                <a:solidFill>
                  <a:srgbClr val="00B050"/>
                </a:solidFill>
              </a:rPr>
              <a:t>strong enough </a:t>
            </a:r>
            <a:r>
              <a:rPr lang="en-US" sz="2400" dirty="0"/>
              <a:t>to show the lower bounds required by Hardness Magnification?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F7FFDD-94D3-4603-8747-0A5AAFB6D5BD}"/>
              </a:ext>
            </a:extLst>
          </p:cNvPr>
          <p:cNvSpPr txBox="1"/>
          <p:nvPr/>
        </p:nvSpPr>
        <p:spPr>
          <a:xfrm>
            <a:off x="906480" y="4656827"/>
            <a:ext cx="108555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Standard Proof techniques do extend to circuits with small-fan-in oracles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E0A6A10-656E-41EA-8D03-9B9E992AB427}"/>
                  </a:ext>
                </a:extLst>
              </p:cNvPr>
              <p:cNvSpPr txBox="1"/>
              <p:nvPr/>
            </p:nvSpPr>
            <p:spPr>
              <a:xfrm>
                <a:off x="1487488" y="5445224"/>
                <a:ext cx="396044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chemeClr val="accent1"/>
                    </a:solidFill>
                  </a:rPr>
                  <a:t>Random Restriction</a:t>
                </a:r>
              </a:p>
              <a:p>
                <a:pPr algn="ctr"/>
                <a:r>
                  <a:rPr lang="en-US" sz="2800" dirty="0"/>
                  <a:t>Parity is not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</m:sup>
                        </m:sSup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E0A6A10-656E-41EA-8D03-9B9E992AB4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7488" y="5445224"/>
                <a:ext cx="3960440" cy="954107"/>
              </a:xfrm>
              <a:prstGeom prst="rect">
                <a:avLst/>
              </a:prstGeom>
              <a:blipFill>
                <a:blip r:embed="rId3"/>
                <a:stretch>
                  <a:fillRect l="-1692" t="-5732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D5B1AB0-F54E-4D42-8EE8-ED93FA8846D8}"/>
                  </a:ext>
                </a:extLst>
              </p:cNvPr>
              <p:cNvSpPr txBox="1"/>
              <p:nvPr/>
            </p:nvSpPr>
            <p:spPr>
              <a:xfrm>
                <a:off x="6096000" y="5445224"/>
                <a:ext cx="4824536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b="1" dirty="0">
                    <a:solidFill>
                      <a:srgbClr val="FF0000"/>
                    </a:solidFill>
                  </a:rPr>
                  <a:t>Polynomial Method</a:t>
                </a:r>
                <a:endParaRPr lang="en-US" sz="2800" b="1" dirty="0">
                  <a:solidFill>
                    <a:srgbClr val="FF0000"/>
                  </a:solidFill>
                </a:endParaRPr>
              </a:p>
              <a:p>
                <a:pPr algn="ctr"/>
                <a:r>
                  <a:rPr lang="en-US" altLang="zh-CN" sz="2800" dirty="0"/>
                  <a:t>Majority </a:t>
                </a:r>
                <a:r>
                  <a:rPr lang="en-US" sz="2800" dirty="0"/>
                  <a:t>is not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</m:sup>
                        </m:sSup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[2]</m:t>
                    </m:r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D5B1AB0-F54E-4D42-8EE8-ED93FA8846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5445224"/>
                <a:ext cx="4824536" cy="954107"/>
              </a:xfrm>
              <a:prstGeom prst="rect">
                <a:avLst/>
              </a:prstGeom>
              <a:blipFill>
                <a:blip r:embed="rId4"/>
                <a:stretch>
                  <a:fillRect l="-1264" t="-5732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1A7DB861-782D-422F-879E-97A8E5D785DD}"/>
              </a:ext>
            </a:extLst>
          </p:cNvPr>
          <p:cNvSpPr txBox="1"/>
          <p:nvPr/>
        </p:nvSpPr>
        <p:spPr>
          <a:xfrm>
            <a:off x="663230" y="2795650"/>
            <a:ext cx="11089232" cy="153888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00B050"/>
                </a:solidFill>
              </a:rPr>
              <a:t>Locality Barrier </a:t>
            </a:r>
            <a:r>
              <a:rPr lang="en-US" altLang="zh-CN" sz="3200" b="1" dirty="0"/>
              <a:t>in One Sentence</a:t>
            </a:r>
            <a:br>
              <a:rPr lang="en-US" altLang="zh-CN" sz="2800" dirty="0"/>
            </a:br>
            <a:r>
              <a:rPr lang="en-US" altLang="zh-CN" sz="1400" dirty="0"/>
              <a:t> </a:t>
            </a:r>
          </a:p>
          <a:p>
            <a:pPr algn="ctr"/>
            <a:r>
              <a:rPr lang="en-US" sz="2400" dirty="0"/>
              <a:t>If your proof method is robust enough to handle circuits with (arbitrary) small-fan-in oracles, then it </a:t>
            </a:r>
            <a:r>
              <a:rPr lang="en-US" altLang="zh-CN" sz="2400" dirty="0"/>
              <a:t>can’t prove </a:t>
            </a:r>
            <a:r>
              <a:rPr lang="en-US" altLang="zh-CN" sz="2400" b="1" dirty="0">
                <a:solidFill>
                  <a:srgbClr val="FF0000"/>
                </a:solidFill>
              </a:rPr>
              <a:t>the lower bounds required by HM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0A4DE2-D6FA-4953-A8DE-249DF3966203}"/>
              </a:ext>
            </a:extLst>
          </p:cNvPr>
          <p:cNvSpPr txBox="1"/>
          <p:nvPr/>
        </p:nvSpPr>
        <p:spPr>
          <a:xfrm>
            <a:off x="3489812" y="3574407"/>
            <a:ext cx="5245347" cy="120032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3600" dirty="0"/>
              <a:t>Check [CHOPRS’20] for </a:t>
            </a:r>
          </a:p>
          <a:p>
            <a:pPr algn="ctr"/>
            <a:r>
              <a:rPr lang="en-US" sz="3600" dirty="0"/>
              <a:t>MORE discussions on this!!</a:t>
            </a:r>
          </a:p>
        </p:txBody>
      </p:sp>
    </p:spTree>
    <p:extLst>
      <p:ext uri="{BB962C8B-B14F-4D97-AF65-F5344CB8AC3E}">
        <p14:creationId xmlns:p14="http://schemas.microsoft.com/office/powerpoint/2010/main" val="3396073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3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782027A-4D3B-42C4-A7B2-96425EA6504B}"/>
                  </a:ext>
                </a:extLst>
              </p:cNvPr>
              <p:cNvSpPr/>
              <p:nvPr/>
            </p:nvSpPr>
            <p:spPr>
              <a:xfrm>
                <a:off x="767408" y="1772816"/>
                <a:ext cx="9793088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3200" dirty="0">
                    <a:solidFill>
                      <a:schemeClr val="tx1"/>
                    </a:solidFill>
                  </a:rPr>
                  <a:t>If MCSP[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3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altLang="zh-CN" sz="3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</m:oMath>
                </a14:m>
                <a:r>
                  <a:rPr lang="en-US" altLang="zh-CN" sz="3200" dirty="0">
                    <a:solidFill>
                      <a:schemeClr val="tx1"/>
                    </a:solidFill>
                  </a:rPr>
                  <a:t>] </a:t>
                </a:r>
                <a:r>
                  <a:rPr lang="en-US" altLang="zh-CN" sz="2800" dirty="0"/>
                  <a:t>(with input length </a:t>
                </a:r>
                <a14:m>
                  <m:oMath xmlns:m="http://schemas.openxmlformats.org/officeDocument/2006/math">
                    <m:r>
                      <a:rPr lang="en-US" altLang="zh-CN" sz="2800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sz="2800" i="1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2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i="1" dirty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CN" sz="2800" i="1" dirty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altLang="zh-CN" sz="2800" dirty="0"/>
                  <a:t>) </a:t>
                </a:r>
                <a:r>
                  <a:rPr lang="en-US" altLang="zh-CN" sz="3200" dirty="0">
                    <a:solidFill>
                      <a:schemeClr val="tx1"/>
                    </a:solidFill>
                  </a:rPr>
                  <a:t>doesn’t have circuits of </a:t>
                </a:r>
                <a14:m>
                  <m:oMath xmlns:m="http://schemas.openxmlformats.org/officeDocument/2006/math">
                    <m:r>
                      <a:rPr lang="en-US" altLang="zh-CN" sz="32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zh-CN" sz="32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altLang="zh-CN" sz="3200" b="1" i="0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𝐩𝐨𝐥𝐲𝐥𝐨𝐠</m:t>
                    </m:r>
                    <m:r>
                      <a:rPr lang="en-US" altLang="zh-CN" sz="32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32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altLang="zh-CN" sz="3200" b="1" dirty="0">
                    <a:solidFill>
                      <a:srgbClr val="C00000"/>
                    </a:solidFill>
                  </a:rPr>
                  <a:t> </a:t>
                </a:r>
                <a:r>
                  <a:rPr lang="en-US" altLang="zh-CN" sz="3200" dirty="0">
                    <a:solidFill>
                      <a:schemeClr val="tx1"/>
                    </a:solidFill>
                  </a:rPr>
                  <a:t>size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polylog</m:t>
                    </m:r>
                    <m:r>
                      <a:rPr lang="en-US" altLang="zh-CN" sz="3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3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zh-CN" sz="3200" dirty="0">
                    <a:solidFill>
                      <a:schemeClr val="tx1"/>
                    </a:solidFill>
                  </a:rPr>
                  <a:t> depth, then </a:t>
                </a:r>
                <a14:m>
                  <m:oMath xmlns:m="http://schemas.openxmlformats.org/officeDocument/2006/math">
                    <m:r>
                      <a:rPr lang="en-US" altLang="zh-CN" sz="3200" b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𝐍𝐏</m:t>
                    </m:r>
                    <m:r>
                      <a:rPr lang="en-US" altLang="zh-CN" sz="3200" b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⊄</m:t>
                    </m:r>
                    <m:r>
                      <a:rPr lang="en-US" altLang="zh-CN" sz="3200" b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𝐏</m:t>
                    </m:r>
                    <m:r>
                      <a:rPr lang="en-US" altLang="zh-CN" sz="3200" b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sz="3200" b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𝐩𝐨𝐥𝐲</m:t>
                    </m:r>
                  </m:oMath>
                </a14:m>
                <a:r>
                  <a:rPr lang="en-US" altLang="zh-CN" sz="3200" dirty="0">
                    <a:solidFill>
                      <a:schemeClr val="tx1"/>
                    </a:solidFill>
                  </a:rPr>
                  <a:t>. 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782027A-4D3B-42C4-A7B2-96425EA650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408" y="1772816"/>
                <a:ext cx="9793088" cy="1569660"/>
              </a:xfrm>
              <a:prstGeom prst="rect">
                <a:avLst/>
              </a:prstGeom>
              <a:blipFill>
                <a:blip r:embed="rId2"/>
                <a:stretch>
                  <a:fillRect l="-1619" t="-4669" b="-124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CA656FC-336E-4F5F-A3EE-D732E5F4E1B6}"/>
                  </a:ext>
                </a:extLst>
              </p:cNvPr>
              <p:cNvSpPr/>
              <p:nvPr/>
            </p:nvSpPr>
            <p:spPr>
              <a:xfrm>
                <a:off x="407368" y="5987933"/>
                <a:ext cx="1144805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800" dirty="0"/>
                  <a:t>We are </a:t>
                </a:r>
                <a:r>
                  <a:rPr lang="en-US" altLang="zh-CN" sz="2800" i="1" dirty="0"/>
                  <a:t>relatively</a:t>
                </a:r>
                <a:r>
                  <a:rPr lang="en-US" altLang="zh-CN" sz="2800" dirty="0"/>
                  <a:t> far away from proving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 altLang="zh-CN" sz="28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polylog</m:t>
                    </m:r>
                    <m:r>
                      <a:rPr lang="en-US" altLang="zh-CN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zh-CN" sz="2800" dirty="0">
                    <a:solidFill>
                      <a:srgbClr val="C00000"/>
                    </a:solidFill>
                  </a:rPr>
                  <a:t> </a:t>
                </a:r>
                <a:r>
                  <a:rPr lang="en-US" altLang="zh-CN" sz="2800" dirty="0"/>
                  <a:t>circuit lower bounds…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CA656FC-336E-4F5F-A3EE-D732E5F4E1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368" y="5987933"/>
                <a:ext cx="11448056" cy="523220"/>
              </a:xfrm>
              <a:prstGeom prst="rect">
                <a:avLst/>
              </a:prstGeom>
              <a:blipFill>
                <a:blip r:embed="rId3"/>
                <a:stretch>
                  <a:fillRect l="-1118" t="-10465" b="-325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691D8395-0956-4C70-8EA2-8148C4CC063D}"/>
              </a:ext>
            </a:extLst>
          </p:cNvPr>
          <p:cNvSpPr/>
          <p:nvPr/>
        </p:nvSpPr>
        <p:spPr>
          <a:xfrm>
            <a:off x="7317527" y="2991145"/>
            <a:ext cx="37605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CN" sz="2400" dirty="0"/>
              <a:t>[McKay-Murray-Williams’19]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645C297-86FE-430A-A76E-4364927DE2D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58180" y="3493592"/>
                <a:ext cx="10515600" cy="236704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zh-CN" dirty="0"/>
                  <a:t>Compare:</a:t>
                </a:r>
              </a:p>
              <a:p>
                <a:pPr lvl="1"/>
                <a:r>
                  <a:rPr lang="en-US" altLang="zh-CN" sz="2800" dirty="0"/>
                  <a:t>A trivial circuit lower bound: </a:t>
                </a:r>
                <a14:m>
                  <m:oMath xmlns:m="http://schemas.openxmlformats.org/officeDocument/2006/math">
                    <m:r>
                      <a:rPr lang="en-US" altLang="zh-CN" sz="280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sz="280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altLang="zh-CN" sz="2800" dirty="0"/>
              </a:p>
              <a:p>
                <a:pPr lvl="1"/>
                <a:r>
                  <a:rPr lang="en-US" altLang="zh-CN" sz="2800" dirty="0"/>
                  <a:t>Best known circuit lower bound for an explicit function: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altLang="zh-CN" sz="2800" b="1" i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altLang="zh-CN" sz="2800" b="1" i="1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altLang="zh-CN" sz="2800" b="1" dirty="0"/>
                  <a:t>                      </a:t>
                </a:r>
                <a:r>
                  <a:rPr lang="en-US" altLang="zh-CN" sz="2400" dirty="0"/>
                  <a:t>(De Morgan circuits) </a:t>
                </a:r>
                <a:r>
                  <a:rPr lang="en-US" altLang="zh-CN" sz="2200" dirty="0"/>
                  <a:t>[</a:t>
                </a:r>
                <a:r>
                  <a:rPr lang="en-US" sz="2200" dirty="0"/>
                  <a:t>Lachish-Raz</a:t>
                </a:r>
                <a:r>
                  <a:rPr lang="en-US" altLang="zh-CN" sz="2200" dirty="0"/>
                  <a:t>’01, </a:t>
                </a:r>
                <a:r>
                  <a:rPr lang="en-US" sz="2200" dirty="0"/>
                  <a:t>Iwama-Morizumi</a:t>
                </a:r>
                <a:r>
                  <a:rPr lang="en-US" altLang="zh-CN" sz="2200" dirty="0"/>
                  <a:t>’02]</a:t>
                </a:r>
                <a:br>
                  <a:rPr lang="en-US" sz="2800" dirty="0"/>
                </a:br>
                <a14:m>
                  <m:oMath xmlns:m="http://schemas.openxmlformats.org/officeDocument/2006/math">
                    <m:r>
                      <a:rPr lang="en-US" altLang="zh-CN" sz="2800" b="1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800" b="1" i="1" dirty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altLang="zh-CN" sz="2800" b="1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2800" b="1" i="1" dirty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zh-CN" sz="2800" b="1" i="1" dirty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sz="2800" b="1" i="1" dirty="0">
                        <a:latin typeface="Cambria Math" panose="02040503050406030204" pitchFamily="18" charset="0"/>
                      </a:rPr>
                      <m:t>𝟖𝟔</m:t>
                    </m:r>
                    <m:r>
                      <a:rPr lang="en-US" altLang="zh-CN" sz="2800" b="1" i="1" dirty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zh-CN" sz="2800" b="1" i="1" dirty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altLang="zh-CN" sz="2800" b="1" dirty="0"/>
                  <a:t>   </a:t>
                </a:r>
                <a:r>
                  <a:rPr lang="en-US" altLang="zh-CN" sz="24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400" dirty="0"/>
                  <a:t>-circuits)            [</a:t>
                </a:r>
                <a:r>
                  <a:rPr lang="en-US" sz="2400" dirty="0"/>
                  <a:t>Find-Golovnev-Hirsch-Kulikov</a:t>
                </a:r>
                <a:r>
                  <a:rPr lang="en-US" altLang="zh-CN" sz="2400" dirty="0"/>
                  <a:t>’16]</a:t>
                </a:r>
                <a:endParaRPr lang="en-US" altLang="zh-CN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645C297-86FE-430A-A76E-4364927DE2D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58180" y="3493592"/>
                <a:ext cx="10515600" cy="2367043"/>
              </a:xfrm>
              <a:blipFill>
                <a:blip r:embed="rId4"/>
                <a:stretch>
                  <a:fillRect l="-1217" t="-41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itle 1">
            <a:extLst>
              <a:ext uri="{FF2B5EF4-FFF2-40B4-BE49-F238E27FC236}">
                <a16:creationId xmlns:a16="http://schemas.microsoft.com/office/drawing/2014/main" id="{16A73433-A3DC-40A9-BB52-2C0955C32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508" y="301495"/>
            <a:ext cx="10862084" cy="1325563"/>
          </a:xfrm>
        </p:spPr>
        <p:txBody>
          <a:bodyPr/>
          <a:lstStyle/>
          <a:p>
            <a:pPr algn="ctr"/>
            <a:r>
              <a:rPr lang="en-US" altLang="zh-CN" dirty="0"/>
              <a:t>Gap in Hardness Magnification theorems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27970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18921</TotalTime>
  <Words>4473</Words>
  <Application>Microsoft Office PowerPoint</Application>
  <PresentationFormat>Widescreen</PresentationFormat>
  <Paragraphs>515</Paragraphs>
  <Slides>37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等线</vt:lpstr>
      <vt:lpstr>Arial</vt:lpstr>
      <vt:lpstr>Calibri</vt:lpstr>
      <vt:lpstr>Calibri Light</vt:lpstr>
      <vt:lpstr>Cambria Math</vt:lpstr>
      <vt:lpstr>Office Theme</vt:lpstr>
      <vt:lpstr>Sharp Threshold Results for Computational Complexity</vt:lpstr>
      <vt:lpstr>Today’s Plan</vt:lpstr>
      <vt:lpstr>How far are we from proving major lower bounds?</vt:lpstr>
      <vt:lpstr>Hardness Magnification and  Minimum Circuit Size Problem (MCSP)</vt:lpstr>
      <vt:lpstr>More Hardness Magnification Theorems</vt:lpstr>
      <vt:lpstr>How to view Hardness Magnification?</vt:lpstr>
      <vt:lpstr>Hardness Magnification and Natural Proofs</vt:lpstr>
      <vt:lpstr>Hardness Magnification and the Locality Barrier</vt:lpstr>
      <vt:lpstr>Gap in Hardness Magnification theorems</vt:lpstr>
      <vt:lpstr>Gap in Hardness Magnification theorems</vt:lpstr>
      <vt:lpstr>Our new results</vt:lpstr>
      <vt:lpstr>Hardness Magnification with Sharp Thresholds</vt:lpstr>
      <vt:lpstr>Quantified Derandomization</vt:lpstr>
      <vt:lpstr>Quantified Derandomization (QD) with Sharp Thresholds</vt:lpstr>
      <vt:lpstr>“Explicit proofs” of formula lower bounds </vt:lpstr>
      <vt:lpstr>“Explicit proofs” of formula lower bounds </vt:lpstr>
      <vt:lpstr>Today’s Plan</vt:lpstr>
      <vt:lpstr>Our Techniques</vt:lpstr>
      <vt:lpstr>Better Explicit Obstructions Imply Breakthrough Lower Bounds: Proof Sketch</vt:lpstr>
      <vt:lpstr>Our Techniques</vt:lpstr>
      <vt:lpstr>Restrictions</vt:lpstr>
      <vt:lpstr>Shrinkage of Formulas</vt:lpstr>
      <vt:lpstr>Derandomized Shrinkage Lemma</vt:lpstr>
      <vt:lpstr>PowerPoint Presentation</vt:lpstr>
      <vt:lpstr>Formula Lower Bounds from pseudorandom restrictions  Adapted from [HS’17] and [OPS’19]</vt:lpstr>
      <vt:lpstr>Formula Lower Bounds from pseudorandom restrictions  Adapted from [HS’17] and [OPS’19]</vt:lpstr>
      <vt:lpstr>PowerPoint Presentation</vt:lpstr>
      <vt:lpstr>Explicit proofs from pseudorandom restrictions</vt:lpstr>
      <vt:lpstr>Techniques for constructing the pseudorandom restriction generator</vt:lpstr>
      <vt:lpstr>Method of Iterated Pseudorandom Restrictions  [Impagliazzo-Meka-Zuckerman’12, HS’17, OPS’19]</vt:lpstr>
      <vt:lpstr>In each stage</vt:lpstr>
      <vt:lpstr>“Micro” pseudorandom restrictions</vt:lpstr>
      <vt:lpstr>Extend to n-variable restrictions</vt:lpstr>
      <vt:lpstr>Summary</vt:lpstr>
      <vt:lpstr>Open Problems: Refuter</vt:lpstr>
      <vt:lpstr>Hardness Magnification and proof theories</vt:lpstr>
      <vt:lpstr>Open Problems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stoc</dc:title>
  <dc:creator>Jin Ce</dc:creator>
  <cp:lastModifiedBy>立杰 陈</cp:lastModifiedBy>
  <cp:revision>1154</cp:revision>
  <dcterms:created xsi:type="dcterms:W3CDTF">2019-06-24T15:03:08Z</dcterms:created>
  <dcterms:modified xsi:type="dcterms:W3CDTF">2020-07-16T07:34:29Z</dcterms:modified>
</cp:coreProperties>
</file>