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5" r:id="rId3"/>
    <p:sldId id="386" r:id="rId4"/>
    <p:sldId id="276" r:id="rId5"/>
    <p:sldId id="281" r:id="rId6"/>
    <p:sldId id="369" r:id="rId7"/>
    <p:sldId id="298" r:id="rId8"/>
    <p:sldId id="376" r:id="rId9"/>
    <p:sldId id="387" r:id="rId10"/>
    <p:sldId id="283" r:id="rId11"/>
    <p:sldId id="356" r:id="rId12"/>
    <p:sldId id="357" r:id="rId13"/>
    <p:sldId id="360" r:id="rId14"/>
    <p:sldId id="358" r:id="rId15"/>
    <p:sldId id="362" r:id="rId16"/>
    <p:sldId id="371" r:id="rId17"/>
    <p:sldId id="359" r:id="rId18"/>
    <p:sldId id="393" r:id="rId19"/>
    <p:sldId id="372" r:id="rId20"/>
    <p:sldId id="364" r:id="rId21"/>
    <p:sldId id="365" r:id="rId22"/>
    <p:sldId id="374" r:id="rId23"/>
    <p:sldId id="375" r:id="rId24"/>
    <p:sldId id="377" r:id="rId25"/>
    <p:sldId id="366" r:id="rId26"/>
    <p:sldId id="394" r:id="rId27"/>
    <p:sldId id="367" r:id="rId28"/>
    <p:sldId id="368" r:id="rId29"/>
    <p:sldId id="379" r:id="rId30"/>
    <p:sldId id="380" r:id="rId31"/>
    <p:sldId id="382" r:id="rId32"/>
    <p:sldId id="383" r:id="rId33"/>
    <p:sldId id="384" r:id="rId34"/>
    <p:sldId id="385" r:id="rId35"/>
    <p:sldId id="35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92" userDrawn="1">
          <p15:clr>
            <a:srgbClr val="A4A3A4"/>
          </p15:clr>
        </p15:guide>
        <p15:guide id="2" pos="432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orient="horz" pos="288" userDrawn="1">
          <p15:clr>
            <a:srgbClr val="A4A3A4"/>
          </p15:clr>
        </p15:guide>
        <p15:guide id="5" orient="horz" pos="3288" userDrawn="1">
          <p15:clr>
            <a:srgbClr val="A4A3A4"/>
          </p15:clr>
        </p15:guide>
        <p15:guide id="6" orient="horz" pos="1128" userDrawn="1">
          <p15:clr>
            <a:srgbClr val="A4A3A4"/>
          </p15:clr>
        </p15:guide>
        <p15:guide id="7" pos="2808" userDrawn="1">
          <p15:clr>
            <a:srgbClr val="A4A3A4"/>
          </p15:clr>
        </p15:guide>
        <p15:guide id="8" pos="1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34BC9"/>
    <a:srgbClr val="FFFF00"/>
    <a:srgbClr val="4472C4"/>
    <a:srgbClr val="FFC000"/>
    <a:srgbClr val="ED7D31"/>
    <a:srgbClr val="FFFDDB"/>
    <a:srgbClr val="F14949"/>
    <a:srgbClr val="A70D0D"/>
    <a:srgbClr val="66FF66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7" autoAdjust="0"/>
    <p:restoredTop sz="94660"/>
  </p:normalViewPr>
  <p:slideViewPr>
    <p:cSldViewPr snapToGrid="0">
      <p:cViewPr varScale="1">
        <p:scale>
          <a:sx n="88" d="100"/>
          <a:sy n="88" d="100"/>
        </p:scale>
        <p:origin x="550" y="29"/>
      </p:cViewPr>
      <p:guideLst>
        <p:guide orient="horz" pos="3192"/>
        <p:guide pos="432"/>
        <p:guide pos="3840"/>
        <p:guide orient="horz" pos="288"/>
        <p:guide orient="horz" pos="3288"/>
        <p:guide orient="horz" pos="1128"/>
        <p:guide pos="2808"/>
        <p:guide pos="12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1AAF5-ED32-4CCB-BA7A-94080950169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C0095-07ED-492C-B9E3-3C8CA1BA7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45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C0095-07ED-492C-B9E3-3C8CA1BA79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9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C0095-07ED-492C-B9E3-3C8CA1BA79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6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C0095-07ED-492C-B9E3-3C8CA1BA79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30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C0095-07ED-492C-B9E3-3C8CA1BA79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56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C0095-07ED-492C-B9E3-3C8CA1BA79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42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C0095-07ED-492C-B9E3-3C8CA1BA79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5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C0095-07ED-492C-B9E3-3C8CA1BA79E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28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C0095-07ED-492C-B9E3-3C8CA1BA79E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24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76EE8-1F04-415A-86D1-E77B9090F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959C7-FDD5-4C97-B713-152B1ABDD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8EEB4-810F-4DB7-BA70-FB2FE4A9E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E4F1-BCFA-4B28-A1E9-BA1020BCA37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59ABC-C620-451D-B1A7-C3566D58D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C3200-9358-42A7-9B69-469167CB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3404-3B59-4758-BFA6-A84E1264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52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12540-E984-4A16-BAAA-82379C653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223BA2-B353-4D03-BF83-F3FA18437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98E3A-5274-409E-B391-09A026AB8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E4F1-BCFA-4B28-A1E9-BA1020BCA37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CA79F-AA17-4A36-A0B9-53885C083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F9313-AF2B-453A-B943-68567CAD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3404-3B59-4758-BFA6-A84E1264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6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6F332-2596-4D5A-A7E1-C04E5D5C46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A4570-94DF-47FD-902A-EAC16B176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7D5E1-A52A-4801-83F8-1F376827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E4F1-BCFA-4B28-A1E9-BA1020BCA37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215FD-5CBF-4BF9-8E4C-8FD59AB3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D63F5-EFB7-41CF-A371-8C6260DC2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3404-3B59-4758-BFA6-A84E1264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99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5F78-1B9E-4EF1-AB4A-E5007E76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2CE64-5146-4DE5-97B6-D3FAD1F89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E2A69-9B44-45A2-AA76-7BF471B6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E4F1-BCFA-4B28-A1E9-BA1020BCA37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CFF92-3D7F-4177-B22A-DA53D693C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77322-AA0B-47A1-8D7C-BF984820F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3404-3B59-4758-BFA6-A84E1264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4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9660E-59C8-42A6-827E-DFAC7CE11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CAB14-21D5-484A-BF3F-F4DB75AA3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22A8B-00DF-496B-B358-78D7B91FD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E4F1-BCFA-4B28-A1E9-BA1020BCA37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17257-FADD-414B-8D92-E887C8FE7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53165-3F73-4563-B4B6-F1F6F7D58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3404-3B59-4758-BFA6-A84E1264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3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A3CD6-0645-4E01-81CE-71DCD13C6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BA6D2-263F-4B06-89B1-73B677722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40F89-10FB-4B08-9AC2-D31A858EC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33B15-1A7A-4B8E-8E42-818558A0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E4F1-BCFA-4B28-A1E9-BA1020BCA37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B052A-AE21-454C-B839-E2E997B0E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ED02F-0033-46BB-9113-011823D04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3404-3B59-4758-BFA6-A84E1264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3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E7EDB-C0DA-4F75-8A49-3F26C2797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5E990-62D9-447E-828E-BDF8E80BD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34439-E48D-45DB-8D1C-A66205C2A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2F3B81-0397-4CA7-84DA-B765F3396C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5E09E3-DD04-4AE1-8B89-105BFEEDF0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30213B-22B7-4B8E-A1EC-CA9E6EC12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E4F1-BCFA-4B28-A1E9-BA1020BCA37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6EAE0E-AD16-41D5-9061-11F049DF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0625CC-1DF9-4216-B89E-21C6B2F8E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3404-3B59-4758-BFA6-A84E1264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38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7E6E5-D9CA-4771-9DC8-88231198F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DA67FF-2F65-420F-9957-35B98E2FB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E4F1-BCFA-4B28-A1E9-BA1020BCA37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C5C6C-C4B1-40BE-A538-0F0A97E1D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F309E7-4F96-4123-B4FE-9A208547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3404-3B59-4758-BFA6-A84E1264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219588-9E4C-497F-A3F7-91C5EFBA2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E4F1-BCFA-4B28-A1E9-BA1020BCA37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7192C1-E1A6-4B3D-ADB4-9799D975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31CFC-B186-430F-95E3-62A04F0A4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3404-3B59-4758-BFA6-A84E1264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4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7A421-7B17-4B92-B094-C0E85F24B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6BD05-5E7F-4510-85E0-7D964BCCD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6ED3E-4EC8-40B4-A20C-3337D64099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90C496-9183-41B7-9049-651EB661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E4F1-BCFA-4B28-A1E9-BA1020BCA37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13402-0F44-44A9-A9E2-AF718765F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F519A-708B-41D6-8F74-87D7B1178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3404-3B59-4758-BFA6-A84E1264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6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712E6-6065-4ABC-A14D-A8DC7F817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6055E5-A07A-426C-9EEB-3908B75CCC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0DC8EB-9C6E-4317-887C-69419DB77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9593C-FA1E-4975-94F4-CE712A1EA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E4F1-BCFA-4B28-A1E9-BA1020BCA37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D803E-5BFC-471E-8605-D395A4720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70C05-D335-4413-9A8D-3F0BF8680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3404-3B59-4758-BFA6-A84E1264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12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F1E407-EDCD-43EF-A321-FBDEB5585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28DCE-1E5A-4B23-AD66-59BFA78E1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3B83A-D016-4624-A9D7-BBB9531A72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1E4F1-BCFA-4B28-A1E9-BA1020BCA37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5196D-DF82-4A69-BD01-477E74B12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74102-85D4-4335-81F1-7899516DA3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3404-3B59-4758-BFA6-A84E1264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6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50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microsoft.com/office/2007/relationships/hdphoto" Target="../media/hdphoto5.wdp"/><Relationship Id="rId4" Type="http://schemas.openxmlformats.org/officeDocument/2006/relationships/image" Target="../media/image54.png"/><Relationship Id="rId9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56.png"/><Relationship Id="rId7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12" Type="http://schemas.microsoft.com/office/2007/relationships/hdphoto" Target="../media/hdphoto7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61.png"/><Relationship Id="rId5" Type="http://schemas.openxmlformats.org/officeDocument/2006/relationships/image" Target="../media/image54.png"/><Relationship Id="rId10" Type="http://schemas.microsoft.com/office/2007/relationships/hdphoto" Target="../media/hdphoto8.wdp"/><Relationship Id="rId4" Type="http://schemas.openxmlformats.org/officeDocument/2006/relationships/image" Target="../media/image63.png"/><Relationship Id="rId9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50.png"/><Relationship Id="rId7" Type="http://schemas.openxmlformats.org/officeDocument/2006/relationships/image" Target="../media/image6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65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microsoft.com/office/2007/relationships/hdphoto" Target="../media/hdphoto1.wdp"/><Relationship Id="rId7" Type="http://schemas.openxmlformats.org/officeDocument/2006/relationships/image" Target="../media/image7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45.png"/><Relationship Id="rId10" Type="http://schemas.openxmlformats.org/officeDocument/2006/relationships/image" Target="../media/image73.png"/><Relationship Id="rId4" Type="http://schemas.openxmlformats.org/officeDocument/2006/relationships/image" Target="../media/image44.png"/><Relationship Id="rId9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6.png"/><Relationship Id="rId7" Type="http://schemas.microsoft.com/office/2007/relationships/hdphoto" Target="../media/hdphoto9.wdp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63.png"/><Relationship Id="rId3" Type="http://schemas.openxmlformats.org/officeDocument/2006/relationships/image" Target="../media/image75.png"/><Relationship Id="rId7" Type="http://schemas.openxmlformats.org/officeDocument/2006/relationships/image" Target="../media/image82.png"/><Relationship Id="rId12" Type="http://schemas.microsoft.com/office/2007/relationships/hdphoto" Target="../media/hdphoto1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84.png"/><Relationship Id="rId5" Type="http://schemas.microsoft.com/office/2007/relationships/hdphoto" Target="../media/hdphoto8.wdp"/><Relationship Id="rId10" Type="http://schemas.microsoft.com/office/2007/relationships/hdphoto" Target="../media/hdphoto11.wdp"/><Relationship Id="rId4" Type="http://schemas.openxmlformats.org/officeDocument/2006/relationships/image" Target="../media/image65.png"/><Relationship Id="rId9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92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microsoft.com/office/2007/relationships/hdphoto" Target="../media/hdphoto1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1.png"/><Relationship Id="rId5" Type="http://schemas.openxmlformats.org/officeDocument/2006/relationships/image" Target="../media/image87.png"/><Relationship Id="rId15" Type="http://schemas.openxmlformats.org/officeDocument/2006/relationships/image" Target="../media/image94.png"/><Relationship Id="rId10" Type="http://schemas.microsoft.com/office/2007/relationships/hdphoto" Target="../media/hdphoto14.wdp"/><Relationship Id="rId4" Type="http://schemas.openxmlformats.org/officeDocument/2006/relationships/image" Target="../media/image86.png"/><Relationship Id="rId9" Type="http://schemas.openxmlformats.org/officeDocument/2006/relationships/image" Target="../media/image90.png"/><Relationship Id="rId14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6.png"/><Relationship Id="rId7" Type="http://schemas.openxmlformats.org/officeDocument/2006/relationships/image" Target="../media/image93.png"/><Relationship Id="rId12" Type="http://schemas.openxmlformats.org/officeDocument/2006/relationships/image" Target="../media/image104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3.png"/><Relationship Id="rId5" Type="http://schemas.openxmlformats.org/officeDocument/2006/relationships/image" Target="../media/image98.png"/><Relationship Id="rId10" Type="http://schemas.openxmlformats.org/officeDocument/2006/relationships/image" Target="../media/image102.png"/><Relationship Id="rId4" Type="http://schemas.openxmlformats.org/officeDocument/2006/relationships/image" Target="../media/image97.png"/><Relationship Id="rId9" Type="http://schemas.openxmlformats.org/officeDocument/2006/relationships/image" Target="../media/image10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99.png"/><Relationship Id="rId7" Type="http://schemas.openxmlformats.org/officeDocument/2006/relationships/image" Target="../media/image65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106.png"/><Relationship Id="rId4" Type="http://schemas.openxmlformats.org/officeDocument/2006/relationships/image" Target="../media/image93.png"/><Relationship Id="rId9" Type="http://schemas.openxmlformats.org/officeDocument/2006/relationships/image" Target="../media/image10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3.png"/><Relationship Id="rId7" Type="http://schemas.openxmlformats.org/officeDocument/2006/relationships/image" Target="../media/image116.png"/><Relationship Id="rId12" Type="http://schemas.openxmlformats.org/officeDocument/2006/relationships/image" Target="../media/image119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18.png"/><Relationship Id="rId5" Type="http://schemas.openxmlformats.org/officeDocument/2006/relationships/image" Target="../media/image114.png"/><Relationship Id="rId10" Type="http://schemas.microsoft.com/office/2007/relationships/hdphoto" Target="../media/hdphoto8.wdp"/><Relationship Id="rId4" Type="http://schemas.openxmlformats.org/officeDocument/2006/relationships/image" Target="../media/image45.png"/><Relationship Id="rId9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21.png"/><Relationship Id="rId7" Type="http://schemas.openxmlformats.org/officeDocument/2006/relationships/image" Target="../media/image122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Relationship Id="rId9" Type="http://schemas.openxmlformats.org/officeDocument/2006/relationships/image" Target="../media/image12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12.png"/><Relationship Id="rId7" Type="http://schemas.openxmlformats.org/officeDocument/2006/relationships/image" Target="../media/image12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1.png"/><Relationship Id="rId9" Type="http://schemas.openxmlformats.org/officeDocument/2006/relationships/image" Target="../media/image12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8.png"/><Relationship Id="rId3" Type="http://schemas.openxmlformats.org/officeDocument/2006/relationships/image" Target="../media/image112.png"/><Relationship Id="rId7" Type="http://schemas.openxmlformats.org/officeDocument/2006/relationships/image" Target="../media/image43.png"/><Relationship Id="rId12" Type="http://schemas.openxmlformats.org/officeDocument/2006/relationships/image" Target="../media/image1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36.png"/><Relationship Id="rId5" Type="http://schemas.openxmlformats.org/officeDocument/2006/relationships/image" Target="../media/image127.png"/><Relationship Id="rId15" Type="http://schemas.openxmlformats.org/officeDocument/2006/relationships/image" Target="../media/image140.png"/><Relationship Id="rId10" Type="http://schemas.openxmlformats.org/officeDocument/2006/relationships/image" Target="../media/image135.png"/><Relationship Id="rId4" Type="http://schemas.openxmlformats.org/officeDocument/2006/relationships/image" Target="../media/image121.png"/><Relationship Id="rId9" Type="http://schemas.openxmlformats.org/officeDocument/2006/relationships/image" Target="../media/image129.png"/><Relationship Id="rId14" Type="http://schemas.openxmlformats.org/officeDocument/2006/relationships/image" Target="../media/image1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AD869F3C-F254-4378-BAE8-415E590D34D5}"/>
              </a:ext>
            </a:extLst>
          </p:cNvPr>
          <p:cNvGrpSpPr/>
          <p:nvPr/>
        </p:nvGrpSpPr>
        <p:grpSpPr>
          <a:xfrm rot="3446252">
            <a:off x="339937" y="5799335"/>
            <a:ext cx="406199" cy="404353"/>
            <a:chOff x="3636327" y="1023937"/>
            <a:chExt cx="4017010" cy="3998752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23590D3-F2D3-473E-B0DA-4CAFF37A5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2960000">
              <a:off x="3754275" y="2071687"/>
              <a:ext cx="1885950" cy="72390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8E059009-32D6-4446-B0E8-DAFB8656F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8640000">
              <a:off x="3695505" y="3344422"/>
              <a:ext cx="1876425" cy="714375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CB34A6F-5475-4F3B-8778-6375EB4F6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4320000">
              <a:off x="4946924" y="3757612"/>
              <a:ext cx="1800225" cy="714375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DBCC079-CFDC-4562-BF6D-5287888B5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6583" y="2701579"/>
              <a:ext cx="428625" cy="628650"/>
            </a:xfrm>
            <a:prstGeom prst="rect">
              <a:avLst/>
            </a:prstGeom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652A721-DB35-47B8-9D23-1F09984F9254}"/>
                </a:ext>
              </a:extLst>
            </p:cNvPr>
            <p:cNvSpPr/>
            <p:nvPr/>
          </p:nvSpPr>
          <p:spPr>
            <a:xfrm rot="4320000">
              <a:off x="4862195" y="3710621"/>
              <a:ext cx="1919287" cy="704850"/>
            </a:xfrm>
            <a:prstGeom prst="ellipse">
              <a:avLst/>
            </a:prstGeom>
            <a:solidFill>
              <a:schemeClr val="accent4">
                <a:alpha val="47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1A71E6B-8AFD-410C-A738-079505B9D44F}"/>
                </a:ext>
              </a:extLst>
            </p:cNvPr>
            <p:cNvGrpSpPr/>
            <p:nvPr/>
          </p:nvGrpSpPr>
          <p:grpSpPr>
            <a:xfrm>
              <a:off x="5579428" y="2700338"/>
              <a:ext cx="2073909" cy="762000"/>
              <a:chOff x="7960678" y="3481388"/>
              <a:chExt cx="2073909" cy="762000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9C68B0EE-ADBD-4D31-9D0C-0D98B9F3A1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996599" y="3481388"/>
                <a:ext cx="2028825" cy="762000"/>
              </a:xfrm>
              <a:prstGeom prst="rect">
                <a:avLst/>
              </a:prstGeom>
            </p:spPr>
          </p:pic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BB25C975-254F-41E8-97A4-F0C917A6AE97}"/>
                  </a:ext>
                </a:extLst>
              </p:cNvPr>
              <p:cNvSpPr/>
              <p:nvPr/>
            </p:nvSpPr>
            <p:spPr>
              <a:xfrm>
                <a:off x="7960678" y="3486785"/>
                <a:ext cx="2073909" cy="704850"/>
              </a:xfrm>
              <a:prstGeom prst="ellipse">
                <a:avLst/>
              </a:prstGeom>
              <a:solidFill>
                <a:schemeClr val="accent4">
                  <a:alpha val="47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4053C1C-76E5-409E-9076-E02CF146693C}"/>
                </a:ext>
              </a:extLst>
            </p:cNvPr>
            <p:cNvSpPr/>
            <p:nvPr/>
          </p:nvSpPr>
          <p:spPr>
            <a:xfrm rot="8640000">
              <a:off x="3636327" y="3387090"/>
              <a:ext cx="1919287" cy="704850"/>
            </a:xfrm>
            <a:prstGeom prst="ellipse">
              <a:avLst/>
            </a:prstGeom>
            <a:solidFill>
              <a:schemeClr val="accent4">
                <a:alpha val="47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7501BED-A4AF-405E-89C4-D14DF30CF779}"/>
                </a:ext>
              </a:extLst>
            </p:cNvPr>
            <p:cNvSpPr/>
            <p:nvPr/>
          </p:nvSpPr>
          <p:spPr>
            <a:xfrm rot="12960000">
              <a:off x="3654107" y="2127251"/>
              <a:ext cx="1919287" cy="704850"/>
            </a:xfrm>
            <a:prstGeom prst="ellipse">
              <a:avLst/>
            </a:prstGeom>
            <a:solidFill>
              <a:schemeClr val="accent4">
                <a:alpha val="47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FC59D52-EEBF-4859-AB58-DC3EF7C0A21C}"/>
                </a:ext>
              </a:extLst>
            </p:cNvPr>
            <p:cNvGrpSpPr/>
            <p:nvPr/>
          </p:nvGrpSpPr>
          <p:grpSpPr>
            <a:xfrm>
              <a:off x="5429250" y="1023937"/>
              <a:ext cx="828675" cy="1956215"/>
              <a:chOff x="5429250" y="1023937"/>
              <a:chExt cx="828675" cy="1956215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DA74746F-C1C9-431D-8CCA-5869CCD074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-4320000">
                <a:off x="4886325" y="1566862"/>
                <a:ext cx="1914525" cy="828675"/>
              </a:xfrm>
              <a:prstGeom prst="rect">
                <a:avLst/>
              </a:prstGeom>
            </p:spPr>
          </p:pic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DFF3814-8EBE-4633-B19A-5450F46B814B}"/>
                  </a:ext>
                </a:extLst>
              </p:cNvPr>
              <p:cNvSpPr/>
              <p:nvPr/>
            </p:nvSpPr>
            <p:spPr>
              <a:xfrm rot="-4320000">
                <a:off x="4890050" y="1662906"/>
                <a:ext cx="1929643" cy="704850"/>
              </a:xfrm>
              <a:prstGeom prst="ellipse">
                <a:avLst/>
              </a:prstGeom>
              <a:solidFill>
                <a:schemeClr val="accent4">
                  <a:alpha val="47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B324DA7-DACD-49F6-BBFE-6F19DEB79A20}"/>
                </a:ext>
              </a:extLst>
            </p:cNvPr>
            <p:cNvSpPr/>
            <p:nvPr/>
          </p:nvSpPr>
          <p:spPr>
            <a:xfrm>
              <a:off x="5243514" y="2786065"/>
              <a:ext cx="523873" cy="523873"/>
            </a:xfrm>
            <a:prstGeom prst="ellipse">
              <a:avLst/>
            </a:prstGeom>
            <a:solidFill>
              <a:schemeClr val="accent2">
                <a:alpha val="47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University of Warwick - Chapel &amp;amp; York Foundation, Inc.">
            <a:extLst>
              <a:ext uri="{FF2B5EF4-FFF2-40B4-BE49-F238E27FC236}">
                <a16:creationId xmlns:a16="http://schemas.microsoft.com/office/drawing/2014/main" id="{56BBB555-FD5C-4399-9D24-13C91BFAE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610" y="457200"/>
            <a:ext cx="1323557" cy="79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5F7373-D060-43DF-80D6-AC236A13B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68030"/>
            <a:ext cx="10499349" cy="3263241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sz="5500" dirty="0">
                <a:solidFill>
                  <a:srgbClr val="0B50B5"/>
                </a:solidFill>
                <a:latin typeface="Palatino Linotype" panose="02040502050505030304" pitchFamily="18" charset="0"/>
              </a:rPr>
              <a:t>MAJORITY-3SAT </a:t>
            </a:r>
            <a:br>
              <a:rPr lang="en-US" sz="5500" dirty="0">
                <a:solidFill>
                  <a:srgbClr val="0B50B5"/>
                </a:solidFill>
                <a:latin typeface="Palatino Linotype" panose="02040502050505030304" pitchFamily="18" charset="0"/>
              </a:rPr>
            </a:br>
            <a:r>
              <a:rPr lang="en-US" sz="5500" dirty="0">
                <a:solidFill>
                  <a:srgbClr val="0B50B5"/>
                </a:solidFill>
                <a:latin typeface="Palatino Linotype" panose="02040502050505030304" pitchFamily="18" charset="0"/>
              </a:rPr>
              <a:t>(and Related Problems) </a:t>
            </a:r>
            <a:br>
              <a:rPr lang="en-US" sz="5500" dirty="0">
                <a:solidFill>
                  <a:srgbClr val="0B50B5"/>
                </a:solidFill>
                <a:latin typeface="Palatino Linotype" panose="02040502050505030304" pitchFamily="18" charset="0"/>
              </a:rPr>
            </a:br>
            <a:r>
              <a:rPr lang="en-US" sz="5500" dirty="0">
                <a:solidFill>
                  <a:srgbClr val="0B50B5"/>
                </a:solidFill>
                <a:latin typeface="Palatino Linotype" panose="02040502050505030304" pitchFamily="18" charset="0"/>
              </a:rPr>
              <a:t>in Polynomial Time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36394-FEFC-4C2E-B349-115D6B68A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3" y="5803759"/>
            <a:ext cx="5145486" cy="545264"/>
          </a:xfrm>
        </p:spPr>
        <p:txBody>
          <a:bodyPr>
            <a:noAutofit/>
          </a:bodyPr>
          <a:lstStyle/>
          <a:p>
            <a:pPr algn="just"/>
            <a:r>
              <a:rPr lang="en-US" sz="2800" dirty="0"/>
              <a:t>Ryan Williams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8E2BA1C-746D-4022-8501-71A0FBAB4076}"/>
              </a:ext>
            </a:extLst>
          </p:cNvPr>
          <p:cNvSpPr txBox="1">
            <a:spLocks/>
          </p:cNvSpPr>
          <p:nvPr/>
        </p:nvSpPr>
        <p:spPr>
          <a:xfrm>
            <a:off x="5898092" y="5790809"/>
            <a:ext cx="4437657" cy="545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/>
              <a:t>Shyan Akmal</a:t>
            </a:r>
          </a:p>
        </p:txBody>
      </p:sp>
      <p:pic>
        <p:nvPicPr>
          <p:cNvPr id="5" name="Picture 2" descr="COVID-19, SARS-CoV-2 and the Pandemic&amp;quot; (7.00) - MIT Department of Biology">
            <a:extLst>
              <a:ext uri="{FF2B5EF4-FFF2-40B4-BE49-F238E27FC236}">
                <a16:creationId xmlns:a16="http://schemas.microsoft.com/office/drawing/2014/main" id="{4CF07754-EE2B-434B-9B17-6ED3480D5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219700"/>
            <a:ext cx="1722378" cy="89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niversity Of Oxford Logo transparent PNG - StickPNG">
            <a:extLst>
              <a:ext uri="{FF2B5EF4-FFF2-40B4-BE49-F238E27FC236}">
                <a16:creationId xmlns:a16="http://schemas.microsoft.com/office/drawing/2014/main" id="{07C28185-BC97-4589-83BA-1D00DEB2E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998" y="488557"/>
            <a:ext cx="607715" cy="72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D4FC8A-DC87-4C77-AFEA-4D5D4E3CF6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087" y="3472556"/>
            <a:ext cx="7622098" cy="90401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AD2D3E-01A9-40F4-A263-A832EBF15A1B}"/>
              </a:ext>
            </a:extLst>
          </p:cNvPr>
          <p:cNvGrpSpPr/>
          <p:nvPr/>
        </p:nvGrpSpPr>
        <p:grpSpPr>
          <a:xfrm>
            <a:off x="6485638" y="400640"/>
            <a:ext cx="871980" cy="871980"/>
            <a:chOff x="6405513" y="400640"/>
            <a:chExt cx="871980" cy="87198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56BD4C1-3954-40AD-941C-C4A701152C2C}"/>
                </a:ext>
              </a:extLst>
            </p:cNvPr>
            <p:cNvGrpSpPr/>
            <p:nvPr/>
          </p:nvGrpSpPr>
          <p:grpSpPr>
            <a:xfrm>
              <a:off x="6489605" y="457200"/>
              <a:ext cx="733684" cy="730350"/>
              <a:chOff x="3636327" y="1023937"/>
              <a:chExt cx="4017010" cy="3998752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1B6A5BB8-BACA-498C-8A2C-03E8F54263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12960000">
                <a:off x="3754275" y="2071687"/>
                <a:ext cx="1885950" cy="72390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F84B6DFB-89A3-4204-9AE6-4AC683292F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8640000">
                <a:off x="3695505" y="3344422"/>
                <a:ext cx="1876425" cy="714375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52E901B2-9687-44C5-9626-FB7FB0324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4320000">
                <a:off x="4946924" y="3757612"/>
                <a:ext cx="1800225" cy="71437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7B35551D-3553-4937-B238-E070AD50EF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296583" y="2701579"/>
                <a:ext cx="428625" cy="628650"/>
              </a:xfrm>
              <a:prstGeom prst="rect">
                <a:avLst/>
              </a:prstGeom>
            </p:spPr>
          </p:pic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4E859C2-1F21-42CC-8D66-172234393289}"/>
                  </a:ext>
                </a:extLst>
              </p:cNvPr>
              <p:cNvSpPr/>
              <p:nvPr/>
            </p:nvSpPr>
            <p:spPr>
              <a:xfrm rot="4320000">
                <a:off x="4862195" y="3710621"/>
                <a:ext cx="1919287" cy="704850"/>
              </a:xfrm>
              <a:prstGeom prst="ellipse">
                <a:avLst/>
              </a:prstGeom>
              <a:solidFill>
                <a:schemeClr val="accent4">
                  <a:alpha val="47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2727EB79-D007-4A26-91AD-5FCF0491E7E2}"/>
                  </a:ext>
                </a:extLst>
              </p:cNvPr>
              <p:cNvGrpSpPr/>
              <p:nvPr/>
            </p:nvGrpSpPr>
            <p:grpSpPr>
              <a:xfrm>
                <a:off x="5579428" y="2700338"/>
                <a:ext cx="2073909" cy="762000"/>
                <a:chOff x="7960678" y="3481388"/>
                <a:chExt cx="2073909" cy="762000"/>
              </a:xfrm>
            </p:grpSpPr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38867592-7FD4-4930-9576-F4B74ACEB8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996599" y="3481388"/>
                  <a:ext cx="2028825" cy="762000"/>
                </a:xfrm>
                <a:prstGeom prst="rect">
                  <a:avLst/>
                </a:prstGeom>
              </p:spPr>
            </p:pic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DB0A23BF-EC92-416B-9337-7F742AAAAC9B}"/>
                    </a:ext>
                  </a:extLst>
                </p:cNvPr>
                <p:cNvSpPr/>
                <p:nvPr/>
              </p:nvSpPr>
              <p:spPr>
                <a:xfrm>
                  <a:off x="7960678" y="3486785"/>
                  <a:ext cx="2073909" cy="704850"/>
                </a:xfrm>
                <a:prstGeom prst="ellipse">
                  <a:avLst/>
                </a:prstGeom>
                <a:solidFill>
                  <a:schemeClr val="accent4">
                    <a:alpha val="47000"/>
                  </a:schemeClr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7C9AFEC-4B60-445A-A36D-6469E076F32A}"/>
                  </a:ext>
                </a:extLst>
              </p:cNvPr>
              <p:cNvSpPr/>
              <p:nvPr/>
            </p:nvSpPr>
            <p:spPr>
              <a:xfrm rot="8640000">
                <a:off x="3636327" y="3387090"/>
                <a:ext cx="1919287" cy="704850"/>
              </a:xfrm>
              <a:prstGeom prst="ellipse">
                <a:avLst/>
              </a:prstGeom>
              <a:solidFill>
                <a:schemeClr val="accent4">
                  <a:alpha val="47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CC62692-FB5C-4B0F-AD3E-BBFF69D0FCF7}"/>
                  </a:ext>
                </a:extLst>
              </p:cNvPr>
              <p:cNvSpPr/>
              <p:nvPr/>
            </p:nvSpPr>
            <p:spPr>
              <a:xfrm rot="12960000">
                <a:off x="3654107" y="2127251"/>
                <a:ext cx="1919287" cy="704850"/>
              </a:xfrm>
              <a:prstGeom prst="ellipse">
                <a:avLst/>
              </a:prstGeom>
              <a:solidFill>
                <a:schemeClr val="accent4">
                  <a:alpha val="47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BCBD7407-1CB1-4410-8A66-2AF61A8DDED1}"/>
                  </a:ext>
                </a:extLst>
              </p:cNvPr>
              <p:cNvGrpSpPr/>
              <p:nvPr/>
            </p:nvGrpSpPr>
            <p:grpSpPr>
              <a:xfrm>
                <a:off x="5429250" y="1023937"/>
                <a:ext cx="828675" cy="1956215"/>
                <a:chOff x="5429250" y="1023937"/>
                <a:chExt cx="828675" cy="1956215"/>
              </a:xfrm>
            </p:grpSpPr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21422912-040E-491D-94B0-A7FA5451F2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-4320000">
                  <a:off x="4886325" y="1566862"/>
                  <a:ext cx="1914525" cy="828675"/>
                </a:xfrm>
                <a:prstGeom prst="rect">
                  <a:avLst/>
                </a:prstGeom>
              </p:spPr>
            </p:pic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B8F3F004-A39E-4C74-B6E9-8C1D0BC88CB0}"/>
                    </a:ext>
                  </a:extLst>
                </p:cNvPr>
                <p:cNvSpPr/>
                <p:nvPr/>
              </p:nvSpPr>
              <p:spPr>
                <a:xfrm rot="-4320000">
                  <a:off x="4890050" y="1662906"/>
                  <a:ext cx="1929643" cy="704850"/>
                </a:xfrm>
                <a:prstGeom prst="ellipse">
                  <a:avLst/>
                </a:prstGeom>
                <a:solidFill>
                  <a:schemeClr val="accent4">
                    <a:alpha val="47000"/>
                  </a:schemeClr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14AB6A0-A641-4CC9-B22F-B5EAACE49D77}"/>
                  </a:ext>
                </a:extLst>
              </p:cNvPr>
              <p:cNvSpPr/>
              <p:nvPr/>
            </p:nvSpPr>
            <p:spPr>
              <a:xfrm>
                <a:off x="5243514" y="2786065"/>
                <a:ext cx="523873" cy="523873"/>
              </a:xfrm>
              <a:prstGeom prst="ellipse">
                <a:avLst/>
              </a:prstGeom>
              <a:solidFill>
                <a:schemeClr val="accent2">
                  <a:alpha val="47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008ACFE-8A32-44C1-9296-6D0311EF50E2}"/>
                </a:ext>
              </a:extLst>
            </p:cNvPr>
            <p:cNvSpPr/>
            <p:nvPr/>
          </p:nvSpPr>
          <p:spPr>
            <a:xfrm>
              <a:off x="6405513" y="400640"/>
              <a:ext cx="871980" cy="871980"/>
            </a:xfrm>
            <a:prstGeom prst="ellipse">
              <a:avLst/>
            </a:prstGeom>
            <a:solidFill>
              <a:srgbClr val="934BC9">
                <a:alpha val="20000"/>
              </a:srgb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E4E0237-EEBD-4AB5-A1D0-A19AA5C64E87}"/>
              </a:ext>
            </a:extLst>
          </p:cNvPr>
          <p:cNvGrpSpPr/>
          <p:nvPr/>
        </p:nvGrpSpPr>
        <p:grpSpPr>
          <a:xfrm rot="3446252">
            <a:off x="5554528" y="5767913"/>
            <a:ext cx="406199" cy="404353"/>
            <a:chOff x="3636327" y="1023937"/>
            <a:chExt cx="4017010" cy="3998752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22BC4CCF-F47E-4713-9030-DB98E65BF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2960000">
              <a:off x="3754275" y="2071687"/>
              <a:ext cx="1885950" cy="72390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AC91CA6-6942-44DA-87FC-61668A1B7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8640000">
              <a:off x="3695505" y="3344422"/>
              <a:ext cx="1876425" cy="71437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AB22F21F-B690-4421-9560-48C173B56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4320000">
              <a:off x="4946924" y="3757612"/>
              <a:ext cx="1800225" cy="71437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45D48E66-6964-4233-9E11-E2F3A92D5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6583" y="2701579"/>
              <a:ext cx="428625" cy="628650"/>
            </a:xfrm>
            <a:prstGeom prst="rect">
              <a:avLst/>
            </a:prstGeom>
          </p:spPr>
        </p:pic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1BD4D00-D4CC-4901-AF23-A3D780AF0642}"/>
                </a:ext>
              </a:extLst>
            </p:cNvPr>
            <p:cNvSpPr/>
            <p:nvPr/>
          </p:nvSpPr>
          <p:spPr>
            <a:xfrm rot="4320000">
              <a:off x="4862195" y="3710621"/>
              <a:ext cx="1919287" cy="704850"/>
            </a:xfrm>
            <a:prstGeom prst="ellipse">
              <a:avLst/>
            </a:prstGeom>
            <a:solidFill>
              <a:schemeClr val="accent4">
                <a:alpha val="47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4C19503-BC14-4946-96A5-C9DD6AB15413}"/>
                </a:ext>
              </a:extLst>
            </p:cNvPr>
            <p:cNvGrpSpPr/>
            <p:nvPr/>
          </p:nvGrpSpPr>
          <p:grpSpPr>
            <a:xfrm>
              <a:off x="5579428" y="2700338"/>
              <a:ext cx="2073909" cy="762000"/>
              <a:chOff x="7960678" y="3481388"/>
              <a:chExt cx="2073909" cy="762000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1577C2B1-0153-4FD3-A596-2F0D9887FE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996599" y="3481388"/>
                <a:ext cx="2028825" cy="762000"/>
              </a:xfrm>
              <a:prstGeom prst="rect">
                <a:avLst/>
              </a:prstGeom>
            </p:spPr>
          </p:pic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626CFA61-0A9E-40A4-967D-B4272B35E90E}"/>
                  </a:ext>
                </a:extLst>
              </p:cNvPr>
              <p:cNvSpPr/>
              <p:nvPr/>
            </p:nvSpPr>
            <p:spPr>
              <a:xfrm>
                <a:off x="7960678" y="3486785"/>
                <a:ext cx="2073909" cy="704850"/>
              </a:xfrm>
              <a:prstGeom prst="ellipse">
                <a:avLst/>
              </a:prstGeom>
              <a:solidFill>
                <a:schemeClr val="accent4">
                  <a:alpha val="47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5212B43-631A-404F-AEC7-984E171310BA}"/>
                </a:ext>
              </a:extLst>
            </p:cNvPr>
            <p:cNvSpPr/>
            <p:nvPr/>
          </p:nvSpPr>
          <p:spPr>
            <a:xfrm rot="8640000">
              <a:off x="3636327" y="3387090"/>
              <a:ext cx="1919287" cy="704850"/>
            </a:xfrm>
            <a:prstGeom prst="ellipse">
              <a:avLst/>
            </a:prstGeom>
            <a:solidFill>
              <a:schemeClr val="accent4">
                <a:alpha val="47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01C82CB-4300-4879-9A51-1E2CA4419FDB}"/>
                </a:ext>
              </a:extLst>
            </p:cNvPr>
            <p:cNvSpPr/>
            <p:nvPr/>
          </p:nvSpPr>
          <p:spPr>
            <a:xfrm rot="12960000">
              <a:off x="3654107" y="2127251"/>
              <a:ext cx="1919287" cy="704850"/>
            </a:xfrm>
            <a:prstGeom prst="ellipse">
              <a:avLst/>
            </a:prstGeom>
            <a:solidFill>
              <a:schemeClr val="accent4">
                <a:alpha val="47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30ADA37-23F0-4D02-9FC1-7A02A9816E7A}"/>
                </a:ext>
              </a:extLst>
            </p:cNvPr>
            <p:cNvGrpSpPr/>
            <p:nvPr/>
          </p:nvGrpSpPr>
          <p:grpSpPr>
            <a:xfrm>
              <a:off x="5429250" y="1023937"/>
              <a:ext cx="828675" cy="1956215"/>
              <a:chOff x="5429250" y="1023937"/>
              <a:chExt cx="828675" cy="1956215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88F13C36-95E8-41D1-B1D8-3B698CBA2F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-4320000">
                <a:off x="4886325" y="1566862"/>
                <a:ext cx="1914525" cy="828675"/>
              </a:xfrm>
              <a:prstGeom prst="rect">
                <a:avLst/>
              </a:prstGeom>
            </p:spPr>
          </p:pic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555482B9-7E41-4045-8C63-9510790CD2F2}"/>
                  </a:ext>
                </a:extLst>
              </p:cNvPr>
              <p:cNvSpPr/>
              <p:nvPr/>
            </p:nvSpPr>
            <p:spPr>
              <a:xfrm rot="-4320000">
                <a:off x="4890050" y="1662906"/>
                <a:ext cx="1929643" cy="704850"/>
              </a:xfrm>
              <a:prstGeom prst="ellipse">
                <a:avLst/>
              </a:prstGeom>
              <a:solidFill>
                <a:schemeClr val="accent4">
                  <a:alpha val="47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0BCBDCD-6CD6-472C-B432-5E74D8A414A9}"/>
                </a:ext>
              </a:extLst>
            </p:cNvPr>
            <p:cNvSpPr/>
            <p:nvPr/>
          </p:nvSpPr>
          <p:spPr>
            <a:xfrm>
              <a:off x="5243514" y="2786065"/>
              <a:ext cx="523873" cy="523873"/>
            </a:xfrm>
            <a:prstGeom prst="ellipse">
              <a:avLst/>
            </a:prstGeom>
            <a:solidFill>
              <a:schemeClr val="accent2">
                <a:alpha val="47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960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5"/>
    </mc:Choice>
    <mc:Fallback xmlns="">
      <p:transition spd="slow" advTm="334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4DE4CB-4C26-4568-BC79-959D21B92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289228"/>
            <a:ext cx="11172541" cy="12064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D5D060-C4F8-4C15-A50A-6F3A87B20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6231" y="2699981"/>
            <a:ext cx="466725" cy="533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4C9DB5-3313-4E19-9C25-0CD72DDA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61963"/>
            <a:ext cx="10515600" cy="1325563"/>
          </a:xfrm>
        </p:spPr>
        <p:txBody>
          <a:bodyPr/>
          <a:lstStyle/>
          <a:p>
            <a:r>
              <a:rPr lang="en-US" sz="5000" dirty="0">
                <a:solidFill>
                  <a:srgbClr val="0B50B5"/>
                </a:solidFill>
                <a:latin typeface="Palatino Linotype" panose="02040502050505030304" pitchFamily="18" charset="0"/>
              </a:rPr>
              <a:t>Intuition II</a:t>
            </a:r>
            <a:endParaRPr lang="en-US" dirty="0">
              <a:solidFill>
                <a:srgbClr val="7030A0"/>
              </a:solidFill>
              <a:latin typeface="Product Sans" panose="020B0403030502040203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780B56-42FB-4D01-B136-ED0AE981F14E}"/>
              </a:ext>
            </a:extLst>
          </p:cNvPr>
          <p:cNvSpPr txBox="1">
            <a:spLocks/>
          </p:cNvSpPr>
          <p:nvPr/>
        </p:nvSpPr>
        <p:spPr>
          <a:xfrm>
            <a:off x="1143000" y="1649672"/>
            <a:ext cx="3992374" cy="932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Product Sans" panose="020B0403030502040203" pitchFamily="34" charset="0"/>
              </a:rPr>
              <a:t>General CNFs</a:t>
            </a:r>
            <a:endParaRPr lang="en-US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A6048F1-0E48-419E-A61B-55F4544859E5}"/>
              </a:ext>
            </a:extLst>
          </p:cNvPr>
          <p:cNvSpPr txBox="1">
            <a:spLocks/>
          </p:cNvSpPr>
          <p:nvPr/>
        </p:nvSpPr>
        <p:spPr>
          <a:xfrm>
            <a:off x="1142996" y="4530064"/>
            <a:ext cx="3992374" cy="932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Product Sans" panose="020B0403030502040203" pitchFamily="34" charset="0"/>
              </a:rPr>
              <a:t>2-CNFs</a:t>
            </a:r>
            <a:endParaRPr lang="en-US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BF0892-FC8C-4A11-8E20-C3788D05AD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1214" y="2099477"/>
            <a:ext cx="561975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70BFA2-F83D-46FC-BD02-CE004F6E11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4656" y="2122182"/>
            <a:ext cx="504825" cy="4286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30850E-C5D2-49CB-B023-6BB1C4994F9B}"/>
              </a:ext>
            </a:extLst>
          </p:cNvPr>
          <p:cNvSpPr txBox="1"/>
          <p:nvPr/>
        </p:nvSpPr>
        <p:spPr>
          <a:xfrm>
            <a:off x="2025560" y="2065358"/>
            <a:ext cx="9624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Fix some number of variables     and clauses      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645CC7-C0DC-4A37-8089-16EB30C6AF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6765" y="2701875"/>
            <a:ext cx="1047750" cy="619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64AC50-95CA-4375-B7E8-BF7B4933D3BE}"/>
              </a:ext>
            </a:extLst>
          </p:cNvPr>
          <p:cNvSpPr txBox="1"/>
          <p:nvPr/>
        </p:nvSpPr>
        <p:spPr>
          <a:xfrm>
            <a:off x="2071169" y="2670407"/>
            <a:ext cx="9624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Consider CNFs     and plot             values: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09EA0A7-72C3-40A9-B51C-4F547A3300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5208043"/>
            <a:ext cx="10994574" cy="114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0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1"/>
    </mc:Choice>
    <mc:Fallback xmlns="">
      <p:transition spd="slow" advTm="17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7F006D1-B00F-4440-8752-8AF4E695F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888" y="1843085"/>
            <a:ext cx="2343150" cy="581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DB4A9-F5A5-4E2A-AC57-7512CB80D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810" y="1862141"/>
            <a:ext cx="523875" cy="533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4C9DB5-3313-4E19-9C25-0CD72DDA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61963"/>
            <a:ext cx="10515600" cy="1325563"/>
          </a:xfrm>
        </p:spPr>
        <p:txBody>
          <a:bodyPr/>
          <a:lstStyle/>
          <a:p>
            <a:r>
              <a:rPr lang="en-US" sz="5000" dirty="0">
                <a:solidFill>
                  <a:srgbClr val="00B0F0"/>
                </a:solidFill>
                <a:latin typeface="Product Sans" panose="020B0403030502040203" pitchFamily="34" charset="0"/>
              </a:rPr>
              <a:t>MAJ-2SAT</a:t>
            </a:r>
            <a:endParaRPr lang="en-US" dirty="0">
              <a:solidFill>
                <a:srgbClr val="00B0F0"/>
              </a:solidFill>
              <a:latin typeface="Product Sans" panose="020B040303050204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A68D20-E4E8-4F53-B49E-86A78CECC0C4}"/>
              </a:ext>
            </a:extLst>
          </p:cNvPr>
          <p:cNvSpPr txBox="1"/>
          <p:nvPr/>
        </p:nvSpPr>
        <p:spPr>
          <a:xfrm>
            <a:off x="1528406" y="1800815"/>
            <a:ext cx="10310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Given a 2-CNF,     is                          ?</a:t>
            </a:r>
          </a:p>
          <a:p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254C1B-26B9-4470-BA0E-B0A58DED7394}"/>
              </a:ext>
            </a:extLst>
          </p:cNvPr>
          <p:cNvSpPr txBox="1"/>
          <p:nvPr/>
        </p:nvSpPr>
        <p:spPr>
          <a:xfrm>
            <a:off x="5180538" y="781002"/>
            <a:ext cx="6349475" cy="70788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2A60E"/>
                </a:solidFill>
                <a:latin typeface="Product Sans" panose="020B0403030502040203" pitchFamily="34" charset="0"/>
              </a:rPr>
              <a:t>Idea: </a:t>
            </a:r>
            <a:r>
              <a:rPr lang="en-US" sz="4000" dirty="0">
                <a:solidFill>
                  <a:srgbClr val="F2A60E"/>
                </a:solidFill>
              </a:rPr>
              <a:t>Search For Disjoint Sets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746B96-37DF-431F-8486-3DEDB01626E2}"/>
              </a:ext>
            </a:extLst>
          </p:cNvPr>
          <p:cNvGrpSpPr/>
          <p:nvPr/>
        </p:nvGrpSpPr>
        <p:grpSpPr>
          <a:xfrm>
            <a:off x="5672136" y="2624735"/>
            <a:ext cx="6076951" cy="1107996"/>
            <a:chOff x="5672136" y="2624735"/>
            <a:chExt cx="6076951" cy="110799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A7239FE-7ED4-4BCD-975A-C92999A59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96307" y="2733675"/>
              <a:ext cx="762000" cy="4953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009B00E-9F10-4FB3-9BD1-09B13AC0EDCF}"/>
                </a:ext>
              </a:extLst>
            </p:cNvPr>
            <p:cNvSpPr txBox="1"/>
            <p:nvPr/>
          </p:nvSpPr>
          <p:spPr>
            <a:xfrm>
              <a:off x="5672136" y="2624735"/>
              <a:ext cx="607695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}</a:t>
              </a:r>
              <a:r>
                <a:rPr lang="en-US" sz="3000" dirty="0"/>
                <a:t> Satisfied at most         of the time</a:t>
              </a:r>
            </a:p>
            <a:p>
              <a:endParaRPr lang="en-US" sz="30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785BF80-6C45-4790-B93C-42F06E5F710E}"/>
              </a:ext>
            </a:extLst>
          </p:cNvPr>
          <p:cNvSpPr txBox="1"/>
          <p:nvPr/>
        </p:nvSpPr>
        <p:spPr>
          <a:xfrm>
            <a:off x="5669280" y="4172556"/>
            <a:ext cx="57988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}</a:t>
            </a:r>
            <a:r>
              <a:rPr lang="en-US" sz="3000" dirty="0"/>
              <a:t> An independent constraint</a:t>
            </a:r>
          </a:p>
          <a:p>
            <a:endParaRPr lang="en-US" sz="3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E46411-10E8-4C2F-8538-815D1935C1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5479" y="2581275"/>
            <a:ext cx="3838575" cy="4333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E7E25EC-9EBC-47ED-B30C-ED7712C0F0F1}"/>
              </a:ext>
            </a:extLst>
          </p:cNvPr>
          <p:cNvGrpSpPr/>
          <p:nvPr/>
        </p:nvGrpSpPr>
        <p:grpSpPr>
          <a:xfrm>
            <a:off x="6310317" y="3433763"/>
            <a:ext cx="6076951" cy="1044843"/>
            <a:chOff x="6310317" y="3433763"/>
            <a:chExt cx="6076951" cy="104484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81E093-D98E-4A6D-B244-35C4D6C3D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67698" y="3433763"/>
              <a:ext cx="2381250" cy="74295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B60F17-47A3-452D-8D16-8CAFF2DCD72A}"/>
                </a:ext>
              </a:extLst>
            </p:cNvPr>
            <p:cNvSpPr txBox="1"/>
            <p:nvPr/>
          </p:nvSpPr>
          <p:spPr>
            <a:xfrm>
              <a:off x="6310317" y="3462943"/>
              <a:ext cx="607695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chemeClr val="accent5">
                      <a:lumMod val="75000"/>
                    </a:schemeClr>
                  </a:solidFill>
                </a:rPr>
                <a:t>Implies that</a:t>
              </a:r>
            </a:p>
            <a:p>
              <a:endParaRPr lang="en-US" sz="30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5C5D297-73E8-4D77-B80B-D9F61D73FC9E}"/>
              </a:ext>
            </a:extLst>
          </p:cNvPr>
          <p:cNvGrpSpPr/>
          <p:nvPr/>
        </p:nvGrpSpPr>
        <p:grpSpPr>
          <a:xfrm>
            <a:off x="6309360" y="4986340"/>
            <a:ext cx="6076951" cy="1040235"/>
            <a:chOff x="6309360" y="4986340"/>
            <a:chExt cx="6076951" cy="104023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DED6A75-50BB-411F-8C91-1FA5C025DA89}"/>
                </a:ext>
              </a:extLst>
            </p:cNvPr>
            <p:cNvSpPr txBox="1"/>
            <p:nvPr/>
          </p:nvSpPr>
          <p:spPr>
            <a:xfrm>
              <a:off x="6309360" y="5010912"/>
              <a:ext cx="607695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chemeClr val="accent5">
                      <a:lumMod val="75000"/>
                    </a:schemeClr>
                  </a:solidFill>
                </a:rPr>
                <a:t>Implies that</a:t>
              </a:r>
            </a:p>
            <a:p>
              <a:endParaRPr lang="en-US" sz="3000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291A7FE-92F3-4E73-9F96-7D41C1C1D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34361" y="4986340"/>
              <a:ext cx="28384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602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1"/>
    </mc:Choice>
    <mc:Fallback xmlns="">
      <p:transition spd="slow" advTm="17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C9DB5-3313-4E19-9C25-0CD72DDA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61963"/>
            <a:ext cx="10515600" cy="1325563"/>
          </a:xfrm>
        </p:spPr>
        <p:txBody>
          <a:bodyPr/>
          <a:lstStyle/>
          <a:p>
            <a:r>
              <a:rPr lang="en-US" sz="5000" dirty="0">
                <a:solidFill>
                  <a:srgbClr val="0B50B5"/>
                </a:solidFill>
                <a:latin typeface="Palatino Linotype" panose="02040502050505030304" pitchFamily="18" charset="0"/>
              </a:rPr>
              <a:t>Finding Disjoint Sets</a:t>
            </a:r>
            <a:endParaRPr lang="en-US" dirty="0">
              <a:solidFill>
                <a:srgbClr val="00B0F0"/>
              </a:solidFill>
              <a:latin typeface="Product Sans" panose="020B040303050204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0E8EC2-8E55-4B73-A7AF-75A517E64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5635" y="1455847"/>
            <a:ext cx="2967732" cy="5315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9BD60EB-1776-4CDD-A85F-D91FA41711A0}"/>
              </a:ext>
            </a:extLst>
          </p:cNvPr>
          <p:cNvSpPr/>
          <p:nvPr/>
        </p:nvSpPr>
        <p:spPr>
          <a:xfrm>
            <a:off x="8716264" y="1453896"/>
            <a:ext cx="1740408" cy="475488"/>
          </a:xfrm>
          <a:prstGeom prst="roundRect">
            <a:avLst/>
          </a:prstGeom>
          <a:solidFill>
            <a:srgbClr val="F4B183">
              <a:alpha val="30196"/>
            </a:srgbClr>
          </a:solidFill>
          <a:ln w="19050">
            <a:solidFill>
              <a:srgbClr val="F2A60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0E7168F-673D-4B8C-A326-2414847A8F4B}"/>
              </a:ext>
            </a:extLst>
          </p:cNvPr>
          <p:cNvSpPr/>
          <p:nvPr/>
        </p:nvSpPr>
        <p:spPr>
          <a:xfrm>
            <a:off x="8714232" y="2572012"/>
            <a:ext cx="1740408" cy="475488"/>
          </a:xfrm>
          <a:prstGeom prst="roundRect">
            <a:avLst/>
          </a:prstGeom>
          <a:solidFill>
            <a:srgbClr val="F4B183">
              <a:alpha val="30196"/>
            </a:srgbClr>
          </a:solidFill>
          <a:ln w="19050">
            <a:solidFill>
              <a:srgbClr val="F2A60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D98BB0-C75A-4A04-B9AA-5F6EF67C5168}"/>
              </a:ext>
            </a:extLst>
          </p:cNvPr>
          <p:cNvSpPr/>
          <p:nvPr/>
        </p:nvSpPr>
        <p:spPr>
          <a:xfrm>
            <a:off x="8714232" y="4819135"/>
            <a:ext cx="1740408" cy="475488"/>
          </a:xfrm>
          <a:prstGeom prst="roundRect">
            <a:avLst/>
          </a:prstGeom>
          <a:solidFill>
            <a:srgbClr val="F4B183">
              <a:alpha val="30196"/>
            </a:srgbClr>
          </a:solidFill>
          <a:ln w="19050">
            <a:solidFill>
              <a:srgbClr val="F2A60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BDBF9C9-6039-4DE6-B311-9E924EDFD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90700"/>
            <a:ext cx="4622800" cy="545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Product Sans" panose="020B0403030502040203" pitchFamily="34" charset="0"/>
              </a:rPr>
              <a:t>Greedy Algorithm</a:t>
            </a:r>
            <a:endParaRPr lang="en-US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72F86-AD6F-4B46-9714-4307B47E39B0}"/>
              </a:ext>
            </a:extLst>
          </p:cNvPr>
          <p:cNvSpPr txBox="1"/>
          <p:nvPr/>
        </p:nvSpPr>
        <p:spPr>
          <a:xfrm>
            <a:off x="1448954" y="2339760"/>
            <a:ext cx="4784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Check clauses one at a 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5F8D3E-86AC-42BD-B3EE-8ED60880F016}"/>
              </a:ext>
            </a:extLst>
          </p:cNvPr>
          <p:cNvSpPr txBox="1"/>
          <p:nvPr/>
        </p:nvSpPr>
        <p:spPr>
          <a:xfrm>
            <a:off x="1453896" y="3255264"/>
            <a:ext cx="4784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Add clauses with disjoint variable set from previously added clauses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9E76B1-F28E-40E0-8EF2-A69C18955072}"/>
              </a:ext>
            </a:extLst>
          </p:cNvPr>
          <p:cNvSpPr txBox="1"/>
          <p:nvPr/>
        </p:nvSpPr>
        <p:spPr>
          <a:xfrm>
            <a:off x="1453896" y="5239512"/>
            <a:ext cx="51615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Produces </a:t>
            </a:r>
            <a:r>
              <a:rPr lang="en-US" sz="3000" dirty="0">
                <a:solidFill>
                  <a:srgbClr val="00B0F0"/>
                </a:solidFill>
              </a:rPr>
              <a:t>maximal disjoint set</a:t>
            </a:r>
          </a:p>
        </p:txBody>
      </p:sp>
    </p:spTree>
    <p:extLst>
      <p:ext uri="{BB962C8B-B14F-4D97-AF65-F5344CB8AC3E}">
        <p14:creationId xmlns:p14="http://schemas.microsoft.com/office/powerpoint/2010/main" val="329901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1"/>
    </mc:Choice>
    <mc:Fallback xmlns="">
      <p:transition spd="slow" advTm="17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C4273E-D39C-4915-B176-2234B61B3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762" y="4705607"/>
            <a:ext cx="3962400" cy="695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F006D1-B00F-4440-8752-8AF4E695F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264" y="2507675"/>
            <a:ext cx="2343150" cy="581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DB4A9-F5A5-4E2A-AC57-7512CB80D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176" y="2521968"/>
            <a:ext cx="523875" cy="533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4C9DB5-3313-4E19-9C25-0CD72DDA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61963"/>
            <a:ext cx="10515600" cy="1325563"/>
          </a:xfrm>
        </p:spPr>
        <p:txBody>
          <a:bodyPr/>
          <a:lstStyle/>
          <a:p>
            <a:r>
              <a:rPr lang="en-US" sz="5000" dirty="0">
                <a:solidFill>
                  <a:srgbClr val="0B50B5"/>
                </a:solidFill>
                <a:latin typeface="Palatino Linotype" panose="02040502050505030304" pitchFamily="18" charset="0"/>
              </a:rPr>
              <a:t>“Large” Disjoint Sets</a:t>
            </a:r>
            <a:endParaRPr lang="en-US" dirty="0">
              <a:solidFill>
                <a:srgbClr val="00B0F0"/>
              </a:solidFill>
              <a:latin typeface="Product Sans" panose="020B040303050204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A68D20-E4E8-4F53-B49E-86A78CECC0C4}"/>
              </a:ext>
            </a:extLst>
          </p:cNvPr>
          <p:cNvSpPr txBox="1"/>
          <p:nvPr/>
        </p:nvSpPr>
        <p:spPr>
          <a:xfrm>
            <a:off x="1405067" y="2465405"/>
            <a:ext cx="5586096" cy="553998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/>
              <a:t>Given a 2-CNF,     is                         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2666ED-87D1-45DD-9EF4-ABD2AC7539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5635" y="1455847"/>
            <a:ext cx="2967732" cy="5315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419EB0-1BAB-493E-91BE-6C4B3E055CB5}"/>
              </a:ext>
            </a:extLst>
          </p:cNvPr>
          <p:cNvSpPr/>
          <p:nvPr/>
        </p:nvSpPr>
        <p:spPr>
          <a:xfrm>
            <a:off x="8711184" y="1453896"/>
            <a:ext cx="1740408" cy="475488"/>
          </a:xfrm>
          <a:prstGeom prst="roundRect">
            <a:avLst/>
          </a:prstGeom>
          <a:solidFill>
            <a:srgbClr val="F4B183">
              <a:alpha val="30196"/>
            </a:srgbClr>
          </a:solidFill>
          <a:ln w="19050">
            <a:solidFill>
              <a:srgbClr val="F2A60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79A8D3-4E70-4E6E-9F9A-25E13346F12E}"/>
              </a:ext>
            </a:extLst>
          </p:cNvPr>
          <p:cNvSpPr/>
          <p:nvPr/>
        </p:nvSpPr>
        <p:spPr>
          <a:xfrm>
            <a:off x="8714232" y="2572012"/>
            <a:ext cx="1740408" cy="475488"/>
          </a:xfrm>
          <a:prstGeom prst="roundRect">
            <a:avLst/>
          </a:prstGeom>
          <a:solidFill>
            <a:srgbClr val="F4B183">
              <a:alpha val="30196"/>
            </a:srgbClr>
          </a:solidFill>
          <a:ln w="19050">
            <a:solidFill>
              <a:srgbClr val="F2A60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0E72B4C-C25C-4AE5-82F7-B9BD7F7B3550}"/>
              </a:ext>
            </a:extLst>
          </p:cNvPr>
          <p:cNvSpPr/>
          <p:nvPr/>
        </p:nvSpPr>
        <p:spPr>
          <a:xfrm>
            <a:off x="8714232" y="4819135"/>
            <a:ext cx="1740408" cy="475488"/>
          </a:xfrm>
          <a:prstGeom prst="roundRect">
            <a:avLst/>
          </a:prstGeom>
          <a:solidFill>
            <a:srgbClr val="F4B183">
              <a:alpha val="30196"/>
            </a:srgbClr>
          </a:solidFill>
          <a:ln w="19050">
            <a:solidFill>
              <a:srgbClr val="F2A60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4849098-A810-48AB-A739-AC333B071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90700"/>
            <a:ext cx="4622800" cy="545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Product Sans" panose="020B0403030502040203" pitchFamily="34" charset="0"/>
              </a:rPr>
              <a:t>Original Question</a:t>
            </a:r>
            <a:endParaRPr lang="en-US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509535-86E8-4414-BEA1-C515ECA73B66}"/>
              </a:ext>
            </a:extLst>
          </p:cNvPr>
          <p:cNvSpPr txBox="1"/>
          <p:nvPr/>
        </p:nvSpPr>
        <p:spPr>
          <a:xfrm>
            <a:off x="1453896" y="3383280"/>
            <a:ext cx="4784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With at least 3 independent constraints…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DF63BC-EC9F-46C3-A1BF-21EAA1A2DA27}"/>
              </a:ext>
            </a:extLst>
          </p:cNvPr>
          <p:cNvSpPr txBox="1"/>
          <p:nvPr/>
        </p:nvSpPr>
        <p:spPr>
          <a:xfrm>
            <a:off x="1453896" y="4754880"/>
            <a:ext cx="51615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Implies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E14AB2-A18E-47AA-88CB-E66538394207}"/>
              </a:ext>
            </a:extLst>
          </p:cNvPr>
          <p:cNvSpPr txBox="1"/>
          <p:nvPr/>
        </p:nvSpPr>
        <p:spPr>
          <a:xfrm>
            <a:off x="1453896" y="5669280"/>
            <a:ext cx="51615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Return NO for </a:t>
            </a:r>
            <a:r>
              <a:rPr lang="en-US" sz="3000" dirty="0">
                <a:solidFill>
                  <a:srgbClr val="00B0F0"/>
                </a:solidFill>
              </a:rPr>
              <a:t>MAJ-2SAT</a:t>
            </a:r>
          </a:p>
        </p:txBody>
      </p:sp>
    </p:spTree>
    <p:extLst>
      <p:ext uri="{BB962C8B-B14F-4D97-AF65-F5344CB8AC3E}">
        <p14:creationId xmlns:p14="http://schemas.microsoft.com/office/powerpoint/2010/main" val="146774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1"/>
    </mc:Choice>
    <mc:Fallback xmlns="">
      <p:transition spd="slow" advTm="17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build="p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48A31576-7DC7-4013-9634-7D239CB62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500" y="5764141"/>
            <a:ext cx="2533650" cy="609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77C761-3ADB-4C6C-8F56-F4268D2C8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00" y="3914348"/>
            <a:ext cx="2686050" cy="666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4C9DB5-3313-4E19-9C25-0CD72DDA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61963"/>
            <a:ext cx="10515600" cy="1325563"/>
          </a:xfrm>
        </p:spPr>
        <p:txBody>
          <a:bodyPr/>
          <a:lstStyle/>
          <a:p>
            <a:r>
              <a:rPr lang="en-US" sz="5000" dirty="0">
                <a:solidFill>
                  <a:srgbClr val="0B50B5"/>
                </a:solidFill>
                <a:latin typeface="Palatino Linotype" panose="02040502050505030304" pitchFamily="18" charset="0"/>
              </a:rPr>
              <a:t>“Small” Disjoint Sets</a:t>
            </a:r>
            <a:endParaRPr lang="en-US" dirty="0">
              <a:solidFill>
                <a:srgbClr val="00B0F0"/>
              </a:solidFill>
              <a:latin typeface="Product Sans" panose="020B040303050204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2F7B74-6B8E-436E-942E-D321853C1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7081" y="1220628"/>
            <a:ext cx="3055653" cy="5598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D16955-522E-409F-B17F-78577E8BD40D}"/>
              </a:ext>
            </a:extLst>
          </p:cNvPr>
          <p:cNvSpPr/>
          <p:nvPr/>
        </p:nvSpPr>
        <p:spPr>
          <a:xfrm>
            <a:off x="8702515" y="1362886"/>
            <a:ext cx="1784915" cy="475488"/>
          </a:xfrm>
          <a:prstGeom prst="roundRect">
            <a:avLst/>
          </a:prstGeom>
          <a:solidFill>
            <a:srgbClr val="F4B183">
              <a:alpha val="30196"/>
            </a:srgbClr>
          </a:solidFill>
          <a:ln w="19050">
            <a:solidFill>
              <a:srgbClr val="F2A60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A51348B-E600-4669-B40D-CD7AB2421F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1648" y="2971750"/>
            <a:ext cx="3543300" cy="7715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39B73F7-DC81-4359-A082-382F168CBE9E}"/>
              </a:ext>
            </a:extLst>
          </p:cNvPr>
          <p:cNvSpPr/>
          <p:nvPr/>
        </p:nvSpPr>
        <p:spPr>
          <a:xfrm>
            <a:off x="8694568" y="2529361"/>
            <a:ext cx="1784915" cy="475488"/>
          </a:xfrm>
          <a:prstGeom prst="roundRect">
            <a:avLst/>
          </a:prstGeom>
          <a:solidFill>
            <a:srgbClr val="F4B183">
              <a:alpha val="30196"/>
            </a:srgbClr>
          </a:solidFill>
          <a:ln w="19050">
            <a:solidFill>
              <a:srgbClr val="F2A60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7C06EC-3C12-44E0-9654-3A479E1BC9E3}"/>
              </a:ext>
            </a:extLst>
          </p:cNvPr>
          <p:cNvSpPr txBox="1"/>
          <p:nvPr/>
        </p:nvSpPr>
        <p:spPr>
          <a:xfrm>
            <a:off x="1142999" y="1811052"/>
            <a:ext cx="54220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Disjoint set is </a:t>
            </a:r>
            <a:r>
              <a:rPr lang="en-US" sz="3000" b="1" dirty="0">
                <a:solidFill>
                  <a:srgbClr val="FFC000"/>
                </a:solidFill>
              </a:rPr>
              <a:t>maximal</a:t>
            </a:r>
            <a:r>
              <a:rPr lang="en-US" sz="3000" dirty="0"/>
              <a:t> – union of variables clauses forms hitting set</a:t>
            </a:r>
            <a:endParaRPr lang="en-US" sz="3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F89AE5-D46A-4945-A01D-83B97918636E}"/>
              </a:ext>
            </a:extLst>
          </p:cNvPr>
          <p:cNvSpPr txBox="1"/>
          <p:nvPr/>
        </p:nvSpPr>
        <p:spPr>
          <a:xfrm>
            <a:off x="1143000" y="3035635"/>
            <a:ext cx="4784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Hitting set </a:t>
            </a:r>
            <a:endParaRPr lang="en-US" sz="3000" b="1" dirty="0">
              <a:solidFill>
                <a:srgbClr val="FFC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12C53E-F6FF-4BB8-9FC7-DE7473396E8D}"/>
              </a:ext>
            </a:extLst>
          </p:cNvPr>
          <p:cNvSpPr txBox="1"/>
          <p:nvPr/>
        </p:nvSpPr>
        <p:spPr>
          <a:xfrm>
            <a:off x="1143000" y="3950035"/>
            <a:ext cx="4784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Consider assignment</a:t>
            </a:r>
            <a:endParaRPr lang="en-US" sz="3000" b="1" dirty="0">
              <a:solidFill>
                <a:srgbClr val="FFC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E13AC3-79E0-4BCC-A248-0EA8EA1B1DA3}"/>
              </a:ext>
            </a:extLst>
          </p:cNvPr>
          <p:cNvSpPr txBox="1"/>
          <p:nvPr/>
        </p:nvSpPr>
        <p:spPr>
          <a:xfrm>
            <a:off x="1143000" y="4818715"/>
            <a:ext cx="4784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Formula simplifies to a 1-CNF</a:t>
            </a:r>
            <a:endParaRPr lang="en-US" sz="3000" b="1" dirty="0">
              <a:solidFill>
                <a:srgbClr val="FFC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3707E7-FF4F-4A0F-AA04-B470E1F62359}"/>
              </a:ext>
            </a:extLst>
          </p:cNvPr>
          <p:cNvSpPr txBox="1"/>
          <p:nvPr/>
        </p:nvSpPr>
        <p:spPr>
          <a:xfrm>
            <a:off x="1142999" y="5778835"/>
            <a:ext cx="60602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If                              and                  …   </a:t>
            </a:r>
            <a:endParaRPr lang="en-US" sz="3000" b="1" dirty="0">
              <a:solidFill>
                <a:srgbClr val="FFC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661B405-AF30-4A91-85BB-BCC23B9182B2}"/>
              </a:ext>
            </a:extLst>
          </p:cNvPr>
          <p:cNvSpPr/>
          <p:nvPr/>
        </p:nvSpPr>
        <p:spPr>
          <a:xfrm>
            <a:off x="8705088" y="1362456"/>
            <a:ext cx="1784915" cy="475488"/>
          </a:xfrm>
          <a:prstGeom prst="roundRect">
            <a:avLst/>
          </a:prstGeom>
          <a:solidFill>
            <a:srgbClr val="66FF66">
              <a:alpha val="29804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C905E26-4A6E-423F-80C1-B6002632A001}"/>
              </a:ext>
            </a:extLst>
          </p:cNvPr>
          <p:cNvSpPr/>
          <p:nvPr/>
        </p:nvSpPr>
        <p:spPr>
          <a:xfrm>
            <a:off x="8695944" y="2532888"/>
            <a:ext cx="1784915" cy="475488"/>
          </a:xfrm>
          <a:prstGeom prst="roundRect">
            <a:avLst/>
          </a:prstGeom>
          <a:solidFill>
            <a:srgbClr val="66FF66">
              <a:alpha val="29804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3083266-76AD-4A66-B4BC-B1FC3758391A}"/>
              </a:ext>
            </a:extLst>
          </p:cNvPr>
          <p:cNvSpPr/>
          <p:nvPr/>
        </p:nvSpPr>
        <p:spPr>
          <a:xfrm>
            <a:off x="8695944" y="4291516"/>
            <a:ext cx="1784915" cy="475488"/>
          </a:xfrm>
          <a:prstGeom prst="roundRect">
            <a:avLst/>
          </a:prstGeom>
          <a:solidFill>
            <a:srgbClr val="66FF66">
              <a:alpha val="29804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7B422F-C123-4D6E-90D0-3A0186B93166}"/>
              </a:ext>
            </a:extLst>
          </p:cNvPr>
          <p:cNvSpPr/>
          <p:nvPr/>
        </p:nvSpPr>
        <p:spPr>
          <a:xfrm>
            <a:off x="8800495" y="1978781"/>
            <a:ext cx="452560" cy="430591"/>
          </a:xfrm>
          <a:prstGeom prst="roundRect">
            <a:avLst/>
          </a:prstGeom>
          <a:solidFill>
            <a:srgbClr val="F14949">
              <a:alpha val="30196"/>
            </a:srgbClr>
          </a:solidFill>
          <a:ln>
            <a:solidFill>
              <a:srgbClr val="A7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DB70F89-163C-441C-B6D6-956DE00BC891}"/>
              </a:ext>
            </a:extLst>
          </p:cNvPr>
          <p:cNvSpPr/>
          <p:nvPr/>
        </p:nvSpPr>
        <p:spPr>
          <a:xfrm>
            <a:off x="8796528" y="3147176"/>
            <a:ext cx="452560" cy="430591"/>
          </a:xfrm>
          <a:prstGeom prst="roundRect">
            <a:avLst/>
          </a:prstGeom>
          <a:solidFill>
            <a:srgbClr val="F14949">
              <a:alpha val="30196"/>
            </a:srgbClr>
          </a:solidFill>
          <a:ln>
            <a:solidFill>
              <a:srgbClr val="A7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26517AA-5476-48D2-9C8A-D9EF6B067868}"/>
              </a:ext>
            </a:extLst>
          </p:cNvPr>
          <p:cNvSpPr/>
          <p:nvPr/>
        </p:nvSpPr>
        <p:spPr>
          <a:xfrm>
            <a:off x="8805672" y="3773708"/>
            <a:ext cx="452560" cy="430591"/>
          </a:xfrm>
          <a:prstGeom prst="roundRect">
            <a:avLst/>
          </a:prstGeom>
          <a:solidFill>
            <a:srgbClr val="F14949">
              <a:alpha val="30196"/>
            </a:srgbClr>
          </a:solidFill>
          <a:ln>
            <a:solidFill>
              <a:srgbClr val="A7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B521C64-F232-417B-BCB6-4FAB0AA77C3F}"/>
              </a:ext>
            </a:extLst>
          </p:cNvPr>
          <p:cNvSpPr/>
          <p:nvPr/>
        </p:nvSpPr>
        <p:spPr>
          <a:xfrm>
            <a:off x="8814816" y="4913076"/>
            <a:ext cx="452560" cy="430591"/>
          </a:xfrm>
          <a:prstGeom prst="roundRect">
            <a:avLst/>
          </a:prstGeom>
          <a:solidFill>
            <a:srgbClr val="F14949">
              <a:alpha val="30196"/>
            </a:srgbClr>
          </a:solidFill>
          <a:ln>
            <a:solidFill>
              <a:srgbClr val="A7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416A7D3-71D2-4E33-870B-31019D7F7CF4}"/>
              </a:ext>
            </a:extLst>
          </p:cNvPr>
          <p:cNvSpPr/>
          <p:nvPr/>
        </p:nvSpPr>
        <p:spPr>
          <a:xfrm>
            <a:off x="9898017" y="5515421"/>
            <a:ext cx="452560" cy="430591"/>
          </a:xfrm>
          <a:prstGeom prst="roundRect">
            <a:avLst/>
          </a:prstGeom>
          <a:solidFill>
            <a:srgbClr val="F14949">
              <a:alpha val="30196"/>
            </a:srgbClr>
          </a:solidFill>
          <a:ln>
            <a:solidFill>
              <a:srgbClr val="A7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658FF1C-F13B-4F37-8A8E-1B401BFC9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46052" y="1887193"/>
            <a:ext cx="2744500" cy="4970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495300" dir="5400000" sy="-100000" algn="bl" rotWithShape="0"/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E3B5D6E-6823-4734-AE78-50BE6C9606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5825" y="5777975"/>
            <a:ext cx="14001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9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1"/>
    </mc:Choice>
    <mc:Fallback xmlns="">
      <p:transition spd="slow" advTm="17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11" grpId="0"/>
      <p:bldP spid="12" grpId="0"/>
      <p:bldP spid="13" grpId="0"/>
      <p:bldP spid="14" grpId="0"/>
      <p:bldP spid="15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6" grpId="0" animBg="1"/>
      <p:bldP spid="6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1BD8540-B84E-4BD5-B48F-ACAA97523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891" y="4130475"/>
            <a:ext cx="495300" cy="542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4C9DB5-3313-4E19-9C25-0CD72DDA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61963"/>
            <a:ext cx="10515600" cy="1325563"/>
          </a:xfrm>
        </p:spPr>
        <p:txBody>
          <a:bodyPr/>
          <a:lstStyle/>
          <a:p>
            <a:r>
              <a:rPr lang="en-US" sz="5000" dirty="0">
                <a:solidFill>
                  <a:srgbClr val="0B50B5"/>
                </a:solidFill>
                <a:latin typeface="Palatino Linotype" panose="02040502050505030304" pitchFamily="18" charset="0"/>
              </a:rPr>
              <a:t>Satisfying 1-CNFs</a:t>
            </a:r>
            <a:endParaRPr lang="en-US" dirty="0">
              <a:solidFill>
                <a:srgbClr val="00B0F0"/>
              </a:solidFill>
              <a:latin typeface="Product Sans" panose="020B040303050204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107E0-04F0-43F3-9C6C-29C0171C8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46052" y="1887193"/>
            <a:ext cx="2744500" cy="4970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4953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8CF7DE-72A8-4D65-A408-B9B5220B35F6}"/>
              </a:ext>
            </a:extLst>
          </p:cNvPr>
          <p:cNvSpPr txBox="1"/>
          <p:nvPr/>
        </p:nvSpPr>
        <p:spPr>
          <a:xfrm>
            <a:off x="1142999" y="1811052"/>
            <a:ext cx="5762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If constraints are inconsistent…</a:t>
            </a:r>
            <a:endParaRPr lang="en-US" sz="3000" b="1" dirty="0">
              <a:solidFill>
                <a:srgbClr val="FFC0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956247-6F0C-44B0-BAC1-F122CB431981}"/>
              </a:ext>
            </a:extLst>
          </p:cNvPr>
          <p:cNvSpPr/>
          <p:nvPr/>
        </p:nvSpPr>
        <p:spPr>
          <a:xfrm>
            <a:off x="9357815" y="2643116"/>
            <a:ext cx="1433015" cy="1560394"/>
          </a:xfrm>
          <a:prstGeom prst="roundRect">
            <a:avLst/>
          </a:prstGeom>
          <a:solidFill>
            <a:srgbClr val="F14949">
              <a:alpha val="30196"/>
            </a:srgbClr>
          </a:solidFill>
          <a:ln>
            <a:solidFill>
              <a:srgbClr val="A7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4B3FF0-4314-45E3-8A6D-FFBBFD8A7849}"/>
              </a:ext>
            </a:extLst>
          </p:cNvPr>
          <p:cNvSpPr txBox="1"/>
          <p:nvPr/>
        </p:nvSpPr>
        <p:spPr>
          <a:xfrm>
            <a:off x="1142998" y="3639312"/>
            <a:ext cx="5503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If constraints are consistent,     and      distinct variables appear…</a:t>
            </a:r>
            <a:endParaRPr lang="en-US" sz="3000" b="1" dirty="0">
              <a:solidFill>
                <a:srgbClr val="FFC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87E5AC-069C-4C29-BBAD-4D235367A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302" y="2724912"/>
            <a:ext cx="207645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06F31B-C82D-4D4F-A69C-B894A2D76D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5010912"/>
            <a:ext cx="2628900" cy="647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28204E-0072-4157-AF34-448E326BF6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1364" y="1803214"/>
            <a:ext cx="2762250" cy="4991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47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1"/>
    </mc:Choice>
    <mc:Fallback xmlns="">
      <p:transition spd="slow" advTm="17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82B0F57C-9CEF-473C-8014-FB395D9CA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216" y="4591805"/>
            <a:ext cx="1209675" cy="67627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CB7039C-AE4D-4883-B427-FFF3C9FCC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422" y="3198748"/>
            <a:ext cx="2686050" cy="66675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1E96DFA9-E4F1-48BA-85EF-6C3719627493}"/>
              </a:ext>
            </a:extLst>
          </p:cNvPr>
          <p:cNvSpPr txBox="1"/>
          <p:nvPr/>
        </p:nvSpPr>
        <p:spPr>
          <a:xfrm>
            <a:off x="429386" y="3235324"/>
            <a:ext cx="4784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Loop over assignments</a:t>
            </a:r>
            <a:endParaRPr lang="en-US" sz="3000" b="1" dirty="0">
              <a:solidFill>
                <a:srgbClr val="FFC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1177BD-94FB-47B5-8568-B584BB0B2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420" y="5219700"/>
            <a:ext cx="1076325" cy="6381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77C761-3ADB-4C6C-8F56-F4268D2C8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036" y="2688336"/>
            <a:ext cx="2686050" cy="666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4C9DB5-3313-4E19-9C25-0CD72DDA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61963"/>
            <a:ext cx="10515600" cy="1325563"/>
          </a:xfrm>
        </p:spPr>
        <p:txBody>
          <a:bodyPr/>
          <a:lstStyle/>
          <a:p>
            <a:r>
              <a:rPr lang="en-US" sz="5000" dirty="0">
                <a:solidFill>
                  <a:srgbClr val="0B50B5"/>
                </a:solidFill>
                <a:latin typeface="Palatino Linotype" panose="02040502050505030304" pitchFamily="18" charset="0"/>
              </a:rPr>
              <a:t>“Small” Disjoint Sets</a:t>
            </a:r>
            <a:endParaRPr lang="en-US" dirty="0">
              <a:solidFill>
                <a:srgbClr val="00B0F0"/>
              </a:solidFill>
              <a:latin typeface="Product Sans" panose="020B040303050204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2F7B74-6B8E-436E-942E-D321853C13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7081" y="1220628"/>
            <a:ext cx="3055653" cy="5598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D16955-522E-409F-B17F-78577E8BD40D}"/>
              </a:ext>
            </a:extLst>
          </p:cNvPr>
          <p:cNvSpPr/>
          <p:nvPr/>
        </p:nvSpPr>
        <p:spPr>
          <a:xfrm>
            <a:off x="8702515" y="1362886"/>
            <a:ext cx="1784915" cy="475488"/>
          </a:xfrm>
          <a:prstGeom prst="roundRect">
            <a:avLst/>
          </a:prstGeom>
          <a:solidFill>
            <a:srgbClr val="F4B183">
              <a:alpha val="30196"/>
            </a:srgbClr>
          </a:solidFill>
          <a:ln w="19050">
            <a:solidFill>
              <a:srgbClr val="F2A60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A51348B-E600-4669-B40D-CD7AB2421F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1648" y="1746504"/>
            <a:ext cx="3543300" cy="7715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39B73F7-DC81-4359-A082-382F168CBE9E}"/>
              </a:ext>
            </a:extLst>
          </p:cNvPr>
          <p:cNvSpPr/>
          <p:nvPr/>
        </p:nvSpPr>
        <p:spPr>
          <a:xfrm>
            <a:off x="8694568" y="2529361"/>
            <a:ext cx="1784915" cy="475488"/>
          </a:xfrm>
          <a:prstGeom prst="roundRect">
            <a:avLst/>
          </a:prstGeom>
          <a:solidFill>
            <a:srgbClr val="F4B183">
              <a:alpha val="30196"/>
            </a:srgbClr>
          </a:solidFill>
          <a:ln w="19050">
            <a:solidFill>
              <a:srgbClr val="F2A60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F89AE5-D46A-4945-A01D-83B97918636E}"/>
              </a:ext>
            </a:extLst>
          </p:cNvPr>
          <p:cNvSpPr txBox="1"/>
          <p:nvPr/>
        </p:nvSpPr>
        <p:spPr>
          <a:xfrm>
            <a:off x="1143000" y="1810512"/>
            <a:ext cx="4784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Hitting set </a:t>
            </a:r>
            <a:endParaRPr lang="en-US" sz="3000" b="1" dirty="0">
              <a:solidFill>
                <a:srgbClr val="FFC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12C53E-F6FF-4BB8-9FC7-DE7473396E8D}"/>
              </a:ext>
            </a:extLst>
          </p:cNvPr>
          <p:cNvSpPr txBox="1"/>
          <p:nvPr/>
        </p:nvSpPr>
        <p:spPr>
          <a:xfrm>
            <a:off x="1143000" y="2724912"/>
            <a:ext cx="4784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Loop over assignments</a:t>
            </a:r>
            <a:endParaRPr lang="en-US" sz="3000" b="1" dirty="0">
              <a:solidFill>
                <a:srgbClr val="FFC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0A6BE4-7F95-4471-89CD-E2624327FE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4628" y="3540729"/>
            <a:ext cx="4768775" cy="119054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6A2F3E8-25BC-4583-BD27-812A2829A3B6}"/>
              </a:ext>
            </a:extLst>
          </p:cNvPr>
          <p:cNvSpPr txBox="1"/>
          <p:nvPr/>
        </p:nvSpPr>
        <p:spPr>
          <a:xfrm>
            <a:off x="454976" y="5272167"/>
            <a:ext cx="5952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Compute            exactly! </a:t>
            </a:r>
            <a:endParaRPr lang="en-US" sz="3000" b="1" dirty="0">
              <a:solidFill>
                <a:srgbClr val="FFC000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3F4131D-484D-457E-AD1F-25E6262B4636}"/>
              </a:ext>
            </a:extLst>
          </p:cNvPr>
          <p:cNvCxnSpPr>
            <a:cxnSpLocks/>
            <a:stCxn id="19" idx="3"/>
          </p:cNvCxnSpPr>
          <p:nvPr/>
        </p:nvCxnSpPr>
        <p:spPr>
          <a:xfrm flipH="1">
            <a:off x="6423403" y="2320008"/>
            <a:ext cx="1665746" cy="18346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4BB4184-7CE0-4045-8B5B-2D9FCC8E87A0}"/>
              </a:ext>
            </a:extLst>
          </p:cNvPr>
          <p:cNvCxnSpPr>
            <a:cxnSpLocks/>
          </p:cNvCxnSpPr>
          <p:nvPr/>
        </p:nvCxnSpPr>
        <p:spPr>
          <a:xfrm flipH="1">
            <a:off x="7349067" y="2355775"/>
            <a:ext cx="967129" cy="17994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5A9D04D-72C7-4BE4-BB7F-E2BD6CFBD88F}"/>
              </a:ext>
            </a:extLst>
          </p:cNvPr>
          <p:cNvCxnSpPr>
            <a:cxnSpLocks/>
          </p:cNvCxnSpPr>
          <p:nvPr/>
        </p:nvCxnSpPr>
        <p:spPr>
          <a:xfrm flipH="1" flipV="1">
            <a:off x="8883573" y="2322430"/>
            <a:ext cx="1665746" cy="18346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A4D112A-05CA-4EDD-8FE0-E6617DC7CF70}"/>
              </a:ext>
            </a:extLst>
          </p:cNvPr>
          <p:cNvGrpSpPr/>
          <p:nvPr/>
        </p:nvGrpSpPr>
        <p:grpSpPr>
          <a:xfrm>
            <a:off x="7906604" y="1256058"/>
            <a:ext cx="1246495" cy="1246495"/>
            <a:chOff x="7906604" y="1237397"/>
            <a:chExt cx="1246495" cy="124649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7EC7FBC-4361-4702-AA8D-E39766F53721}"/>
                </a:ext>
              </a:extLst>
            </p:cNvPr>
            <p:cNvSpPr/>
            <p:nvPr/>
          </p:nvSpPr>
          <p:spPr>
            <a:xfrm>
              <a:off x="7906604" y="1237397"/>
              <a:ext cx="1246495" cy="1246495"/>
            </a:xfrm>
            <a:prstGeom prst="ellipse">
              <a:avLst/>
            </a:prstGeom>
            <a:solidFill>
              <a:srgbClr val="FFFDDB"/>
            </a:solidFill>
            <a:ln>
              <a:solidFill>
                <a:srgbClr val="A70D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D8151F3-5075-48F7-9EE5-6E1490760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54466" y="1471826"/>
              <a:ext cx="714375" cy="857250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0D98371A-7E0E-4172-8C70-0E67CCCDDF81}"/>
              </a:ext>
            </a:extLst>
          </p:cNvPr>
          <p:cNvSpPr txBox="1"/>
          <p:nvPr/>
        </p:nvSpPr>
        <p:spPr>
          <a:xfrm>
            <a:off x="8024326" y="2869163"/>
            <a:ext cx="975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4472C4"/>
                </a:solidFill>
                <a:ea typeface="Cambria Math" panose="02040503050406030204" pitchFamily="18" charset="0"/>
              </a:rPr>
              <a:t>…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F3C5AE1-F71B-4BE3-9209-BD33367D79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3966" y="4198947"/>
            <a:ext cx="982040" cy="1774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990600" dir="5400000" sy="-100000" algn="bl" rotWithShape="0"/>
          </a:effectLst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12AA2C4-3076-4D7A-A65E-8CD78FF5B8D8}"/>
              </a:ext>
            </a:extLst>
          </p:cNvPr>
          <p:cNvSpPr/>
          <p:nvPr/>
        </p:nvSpPr>
        <p:spPr>
          <a:xfrm>
            <a:off x="6860420" y="4164908"/>
            <a:ext cx="991809" cy="1804610"/>
          </a:xfrm>
          <a:prstGeom prst="roundRect">
            <a:avLst/>
          </a:prstGeom>
          <a:solidFill>
            <a:srgbClr val="FFFDDB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796E18F7-943F-4F2F-9843-C5DC65A4B5F9}"/>
              </a:ext>
            </a:extLst>
          </p:cNvPr>
          <p:cNvSpPr/>
          <p:nvPr/>
        </p:nvSpPr>
        <p:spPr>
          <a:xfrm>
            <a:off x="10118878" y="4186682"/>
            <a:ext cx="991809" cy="1804610"/>
          </a:xfrm>
          <a:prstGeom prst="roundRect">
            <a:avLst/>
          </a:prstGeom>
          <a:solidFill>
            <a:srgbClr val="FFFDDB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763B2B5-B8AA-4A45-96B1-33CA2ADA4D42}"/>
              </a:ext>
            </a:extLst>
          </p:cNvPr>
          <p:cNvSpPr txBox="1"/>
          <p:nvPr/>
        </p:nvSpPr>
        <p:spPr>
          <a:xfrm>
            <a:off x="8597638" y="4338216"/>
            <a:ext cx="975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ea typeface="Cambria Math" panose="02040503050406030204" pitchFamily="18" charset="0"/>
              </a:rPr>
              <a:t>…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3760B14-51B5-4ABE-98D0-EE197233AFD2}"/>
              </a:ext>
            </a:extLst>
          </p:cNvPr>
          <p:cNvSpPr txBox="1"/>
          <p:nvPr/>
        </p:nvSpPr>
        <p:spPr>
          <a:xfrm>
            <a:off x="429768" y="4597246"/>
            <a:ext cx="52819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Compute each              exactly </a:t>
            </a:r>
            <a:endParaRPr lang="en-US" sz="3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1"/>
    </mc:Choice>
    <mc:Fallback xmlns="">
      <p:transition spd="slow" advTm="17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2593 L -0.00026 -0.25486 " pathEditMode="relative" ptsTypes="AA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7" grpId="0" animBg="1"/>
      <p:bldP spid="7" grpId="1" animBg="1"/>
      <p:bldP spid="8" grpId="0" animBg="1"/>
      <p:bldP spid="8" grpId="1" animBg="1"/>
      <p:bldP spid="12" grpId="0"/>
      <p:bldP spid="12" grpId="1"/>
      <p:bldP spid="13" grpId="0"/>
      <p:bldP spid="13" grpId="1"/>
      <p:bldP spid="26" grpId="0"/>
      <p:bldP spid="46" grpId="0"/>
      <p:bldP spid="48" grpId="0" animBg="1"/>
      <p:bldP spid="49" grpId="0" animBg="1"/>
      <p:bldP spid="50" grpId="0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C9DB5-3313-4E19-9C25-0CD72DDA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61963"/>
            <a:ext cx="10515600" cy="1325563"/>
          </a:xfrm>
        </p:spPr>
        <p:txBody>
          <a:bodyPr/>
          <a:lstStyle/>
          <a:p>
            <a:r>
              <a:rPr lang="en-US" sz="5000" dirty="0">
                <a:solidFill>
                  <a:srgbClr val="0B50B5"/>
                </a:solidFill>
                <a:latin typeface="Palatino Linotype" panose="02040502050505030304" pitchFamily="18" charset="0"/>
              </a:rPr>
              <a:t>Summary for 2-CNFs</a:t>
            </a:r>
            <a:endParaRPr lang="en-US" dirty="0">
              <a:solidFill>
                <a:srgbClr val="00B0F0"/>
              </a:solidFill>
              <a:latin typeface="Product Sans" panose="020B0403030502040203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85F785C-E898-4841-981C-D25B9924112F}"/>
              </a:ext>
            </a:extLst>
          </p:cNvPr>
          <p:cNvGrpSpPr/>
          <p:nvPr/>
        </p:nvGrpSpPr>
        <p:grpSpPr>
          <a:xfrm>
            <a:off x="685800" y="1765073"/>
            <a:ext cx="10815319" cy="657225"/>
            <a:chOff x="685800" y="1765073"/>
            <a:chExt cx="10815319" cy="657225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535D436-238D-40C7-A15C-523482054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9007" y="1765073"/>
              <a:ext cx="381000" cy="657225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E8291F8-43B2-488E-ADB4-45A7177331CE}"/>
                </a:ext>
              </a:extLst>
            </p:cNvPr>
            <p:cNvSpPr txBox="1"/>
            <p:nvPr/>
          </p:nvSpPr>
          <p:spPr>
            <a:xfrm>
              <a:off x="685800" y="1824925"/>
              <a:ext cx="1081531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/>
                <a:t>1. Look for a maximal disjoint set in 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1BC4939-DA57-4CD8-8813-390E9F50FF81}"/>
              </a:ext>
            </a:extLst>
          </p:cNvPr>
          <p:cNvSpPr txBox="1"/>
          <p:nvPr/>
        </p:nvSpPr>
        <p:spPr>
          <a:xfrm>
            <a:off x="685800" y="2743200"/>
            <a:ext cx="10815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2. If </a:t>
            </a:r>
            <a:r>
              <a:rPr lang="en-US" sz="3000" dirty="0">
                <a:solidFill>
                  <a:schemeClr val="accent4"/>
                </a:solidFill>
              </a:rPr>
              <a:t>disjoint set </a:t>
            </a:r>
            <a:r>
              <a:rPr lang="en-US" sz="3000" dirty="0"/>
              <a:t>is </a:t>
            </a:r>
            <a:r>
              <a:rPr lang="en-US" sz="3000" dirty="0">
                <a:solidFill>
                  <a:srgbClr val="C00000"/>
                </a:solidFill>
              </a:rPr>
              <a:t>large</a:t>
            </a:r>
            <a:r>
              <a:rPr lang="en-US" sz="3000" dirty="0"/>
              <a:t>, return NO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A0B47C-0411-41C7-8AFC-8F9AEF532433}"/>
              </a:ext>
            </a:extLst>
          </p:cNvPr>
          <p:cNvSpPr txBox="1"/>
          <p:nvPr/>
        </p:nvSpPr>
        <p:spPr>
          <a:xfrm>
            <a:off x="685800" y="3657600"/>
            <a:ext cx="10815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3. If instead </a:t>
            </a:r>
            <a:r>
              <a:rPr lang="en-US" sz="3000" dirty="0">
                <a:solidFill>
                  <a:schemeClr val="accent4"/>
                </a:solidFill>
              </a:rPr>
              <a:t>disjoint set </a:t>
            </a:r>
            <a:r>
              <a:rPr lang="en-US" sz="3000" dirty="0"/>
              <a:t>is </a:t>
            </a:r>
            <a:r>
              <a:rPr lang="en-US" sz="3000" dirty="0">
                <a:solidFill>
                  <a:srgbClr val="00B0F0"/>
                </a:solidFill>
              </a:rPr>
              <a:t>small</a:t>
            </a:r>
            <a:r>
              <a:rPr lang="en-US" sz="3000" dirty="0"/>
              <a:t>, find small </a:t>
            </a:r>
            <a:r>
              <a:rPr lang="en-US" sz="3000" dirty="0">
                <a:solidFill>
                  <a:srgbClr val="7030A0"/>
                </a:solidFill>
              </a:rPr>
              <a:t>hitting set </a:t>
            </a:r>
            <a:r>
              <a:rPr lang="en-US" sz="3000" dirty="0"/>
              <a:t>of variables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5361B4C-4B59-41CA-B3DA-D847640600F5}"/>
              </a:ext>
            </a:extLst>
          </p:cNvPr>
          <p:cNvSpPr txBox="1"/>
          <p:nvPr/>
        </p:nvSpPr>
        <p:spPr>
          <a:xfrm>
            <a:off x="685800" y="4572000"/>
            <a:ext cx="10815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4. Loop over all assignments to </a:t>
            </a:r>
            <a:r>
              <a:rPr lang="en-US" sz="3000" dirty="0">
                <a:solidFill>
                  <a:srgbClr val="7030A0"/>
                </a:solidFill>
              </a:rPr>
              <a:t>hitting set</a:t>
            </a:r>
            <a:r>
              <a:rPr lang="en-US" sz="3000" dirty="0"/>
              <a:t>, obtaining 1-CNFs 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9277321-AF17-4898-90CC-D850C1158147}"/>
              </a:ext>
            </a:extLst>
          </p:cNvPr>
          <p:cNvGrpSpPr/>
          <p:nvPr/>
        </p:nvGrpSpPr>
        <p:grpSpPr>
          <a:xfrm>
            <a:off x="685800" y="5467047"/>
            <a:ext cx="10815319" cy="637192"/>
            <a:chOff x="685800" y="5467047"/>
            <a:chExt cx="10815319" cy="637192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597BD7B-CF0C-4755-AB7F-001ECFFE2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30025" y="5467047"/>
              <a:ext cx="1084177" cy="637192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9E0902D-94DE-45FE-8E9C-D5DC67B5F23A}"/>
                </a:ext>
              </a:extLst>
            </p:cNvPr>
            <p:cNvSpPr txBox="1"/>
            <p:nvPr/>
          </p:nvSpPr>
          <p:spPr>
            <a:xfrm>
              <a:off x="685800" y="5486400"/>
              <a:ext cx="1081531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/>
                <a:t>5. Add up satisfying assignments for all 1-CNFs to compute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673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1"/>
    </mc:Choice>
    <mc:Fallback xmlns="">
      <p:transition spd="slow" advTm="17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40CA3B0D-8B70-4DE4-A2A1-1BE7F2D2E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187" y="3849117"/>
            <a:ext cx="1095375" cy="704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9F8A53-D3DA-4AFF-B6F9-CF8F7A0E6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999" y="3846003"/>
            <a:ext cx="1095375" cy="704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4C9DB5-3313-4E19-9C25-0CD72DDA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61963"/>
            <a:ext cx="10515600" cy="1325563"/>
          </a:xfrm>
        </p:spPr>
        <p:txBody>
          <a:bodyPr/>
          <a:lstStyle/>
          <a:p>
            <a:r>
              <a:rPr lang="en-US" sz="5000" dirty="0">
                <a:solidFill>
                  <a:srgbClr val="0B50B5"/>
                </a:solidFill>
                <a:latin typeface="Palatino Linotype" panose="02040502050505030304" pitchFamily="18" charset="0"/>
              </a:rPr>
              <a:t>Intuition for 2-CNFs</a:t>
            </a:r>
            <a:endParaRPr lang="en-US" dirty="0">
              <a:solidFill>
                <a:srgbClr val="00B0F0"/>
              </a:solidFill>
              <a:latin typeface="Product Sans" panose="020B040303050204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2D356F-8E27-4321-8A58-6679ED159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45" y="1790700"/>
            <a:ext cx="3185466" cy="5451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2A60E"/>
                </a:solidFill>
                <a:latin typeface="Product Sans" panose="020B0403030502040203" pitchFamily="34" charset="0"/>
              </a:rPr>
              <a:t>Random-Like</a:t>
            </a:r>
            <a:endParaRPr lang="en-US" sz="3000" b="1" dirty="0">
              <a:solidFill>
                <a:srgbClr val="F2A60E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CC6C7B-5F4B-4AFD-B581-936C2005BFDD}"/>
              </a:ext>
            </a:extLst>
          </p:cNvPr>
          <p:cNvSpPr txBox="1">
            <a:spLocks/>
          </p:cNvSpPr>
          <p:nvPr/>
        </p:nvSpPr>
        <p:spPr>
          <a:xfrm>
            <a:off x="684245" y="2463197"/>
            <a:ext cx="3185466" cy="545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rgbClr val="C00000"/>
                </a:solidFill>
                <a:latin typeface="Product Sans" panose="020B0403030502040203" pitchFamily="34" charset="0"/>
              </a:rPr>
              <a:t>Bad </a:t>
            </a:r>
            <a:r>
              <a:rPr lang="en-US" sz="3000" b="1" dirty="0" err="1">
                <a:solidFill>
                  <a:srgbClr val="C00000"/>
                </a:solidFill>
                <a:latin typeface="Product Sans" panose="020B0403030502040203" pitchFamily="34" charset="0"/>
              </a:rPr>
              <a:t>Subformula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A0E554-C4D3-4892-9F5D-CE0637B99038}"/>
              </a:ext>
            </a:extLst>
          </p:cNvPr>
          <p:cNvSpPr txBox="1"/>
          <p:nvPr/>
        </p:nvSpPr>
        <p:spPr>
          <a:xfrm>
            <a:off x="2481648" y="3881606"/>
            <a:ext cx="2648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         is small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D739196-83D1-4B2C-92C3-6BE461CC44DC}"/>
              </a:ext>
            </a:extLst>
          </p:cNvPr>
          <p:cNvSpPr txBox="1">
            <a:spLocks/>
          </p:cNvSpPr>
          <p:nvPr/>
        </p:nvSpPr>
        <p:spPr>
          <a:xfrm>
            <a:off x="6842873" y="1790700"/>
            <a:ext cx="3185466" cy="545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rgbClr val="00B050"/>
                </a:solidFill>
                <a:latin typeface="Product Sans" panose="020B0403030502040203" pitchFamily="34" charset="0"/>
              </a:rPr>
              <a:t>Structured</a:t>
            </a:r>
            <a:endParaRPr lang="en-US" sz="3000" b="1" dirty="0">
              <a:solidFill>
                <a:srgbClr val="00B050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F898B62-2110-4C9F-BD9B-EC5F38FAE8ED}"/>
              </a:ext>
            </a:extLst>
          </p:cNvPr>
          <p:cNvSpPr txBox="1">
            <a:spLocks/>
          </p:cNvSpPr>
          <p:nvPr/>
        </p:nvSpPr>
        <p:spPr>
          <a:xfrm>
            <a:off x="6623007" y="2463197"/>
            <a:ext cx="3625198" cy="545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Product Sans" panose="020B0403030502040203" pitchFamily="34" charset="0"/>
              </a:rPr>
              <a:t>Small Sum of 1-CNFs</a:t>
            </a:r>
            <a:endParaRPr lang="en-US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E500B8-1454-4187-84EC-18F7D2FE165A}"/>
              </a:ext>
            </a:extLst>
          </p:cNvPr>
          <p:cNvGrpSpPr/>
          <p:nvPr/>
        </p:nvGrpSpPr>
        <p:grpSpPr>
          <a:xfrm>
            <a:off x="631025" y="3118134"/>
            <a:ext cx="1672901" cy="2997219"/>
            <a:chOff x="7955635" y="1453896"/>
            <a:chExt cx="2967732" cy="531708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B41B9C8-C30D-4F5D-A92C-0C82E571C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55635" y="1455847"/>
              <a:ext cx="2967732" cy="531513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35E058F-914F-46B8-B24F-5AD4ACFC82B0}"/>
                </a:ext>
              </a:extLst>
            </p:cNvPr>
            <p:cNvSpPr/>
            <p:nvPr/>
          </p:nvSpPr>
          <p:spPr>
            <a:xfrm>
              <a:off x="8711184" y="1453896"/>
              <a:ext cx="1740408" cy="475488"/>
            </a:xfrm>
            <a:prstGeom prst="roundRect">
              <a:avLst/>
            </a:prstGeom>
            <a:solidFill>
              <a:srgbClr val="F4B183">
                <a:alpha val="30196"/>
              </a:srgbClr>
            </a:solidFill>
            <a:ln w="19050">
              <a:solidFill>
                <a:srgbClr val="F2A60E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1B1CDEE-D941-4FCA-BCB0-BE209D49367A}"/>
                </a:ext>
              </a:extLst>
            </p:cNvPr>
            <p:cNvSpPr/>
            <p:nvPr/>
          </p:nvSpPr>
          <p:spPr>
            <a:xfrm>
              <a:off x="8714232" y="2572012"/>
              <a:ext cx="1740408" cy="475488"/>
            </a:xfrm>
            <a:prstGeom prst="roundRect">
              <a:avLst/>
            </a:prstGeom>
            <a:solidFill>
              <a:srgbClr val="F4B183">
                <a:alpha val="30196"/>
              </a:srgbClr>
            </a:solidFill>
            <a:ln w="19050">
              <a:solidFill>
                <a:srgbClr val="F2A60E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77F4375-32C1-4E26-9BD3-36452AF03424}"/>
                </a:ext>
              </a:extLst>
            </p:cNvPr>
            <p:cNvSpPr/>
            <p:nvPr/>
          </p:nvSpPr>
          <p:spPr>
            <a:xfrm>
              <a:off x="8714232" y="4819135"/>
              <a:ext cx="1740408" cy="475488"/>
            </a:xfrm>
            <a:prstGeom prst="roundRect">
              <a:avLst/>
            </a:prstGeom>
            <a:solidFill>
              <a:srgbClr val="F4B183">
                <a:alpha val="30196"/>
              </a:srgbClr>
            </a:solidFill>
            <a:ln w="19050">
              <a:solidFill>
                <a:srgbClr val="F2A60E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FC5F6BB-1CD0-462F-9A81-A3D27175A73C}"/>
              </a:ext>
            </a:extLst>
          </p:cNvPr>
          <p:cNvGrpSpPr/>
          <p:nvPr/>
        </p:nvGrpSpPr>
        <p:grpSpPr>
          <a:xfrm>
            <a:off x="5724852" y="3214396"/>
            <a:ext cx="2682706" cy="2380345"/>
            <a:chOff x="5773966" y="1256058"/>
            <a:chExt cx="5336721" cy="47352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A019270-DF55-4DC0-AA4C-B3C15010B37B}"/>
                </a:ext>
              </a:extLst>
            </p:cNvPr>
            <p:cNvCxnSpPr>
              <a:cxnSpLocks/>
              <a:stCxn id="21" idx="3"/>
            </p:cNvCxnSpPr>
            <p:nvPr/>
          </p:nvCxnSpPr>
          <p:spPr>
            <a:xfrm flipH="1">
              <a:off x="6423403" y="2320008"/>
              <a:ext cx="1665746" cy="183465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10235C9-71F3-4EFB-9FB4-766476BA87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49067" y="2355775"/>
              <a:ext cx="967129" cy="179945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DF7B1BF-F3A9-429D-89F0-7744792DF1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83573" y="2322430"/>
              <a:ext cx="1665746" cy="183465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B83BDD5-5B70-4E59-844A-AFEC102A7C20}"/>
                </a:ext>
              </a:extLst>
            </p:cNvPr>
            <p:cNvGrpSpPr/>
            <p:nvPr/>
          </p:nvGrpSpPr>
          <p:grpSpPr>
            <a:xfrm>
              <a:off x="7906604" y="1256058"/>
              <a:ext cx="1246495" cy="1246495"/>
              <a:chOff x="7906604" y="1237397"/>
              <a:chExt cx="1246495" cy="1246495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819527C-20F4-4DC6-84E6-2C3E2D514220}"/>
                  </a:ext>
                </a:extLst>
              </p:cNvPr>
              <p:cNvSpPr/>
              <p:nvPr/>
            </p:nvSpPr>
            <p:spPr>
              <a:xfrm>
                <a:off x="7906604" y="1237397"/>
                <a:ext cx="1246495" cy="1246495"/>
              </a:xfrm>
              <a:prstGeom prst="ellipse">
                <a:avLst/>
              </a:prstGeom>
              <a:solidFill>
                <a:srgbClr val="FFFDDB"/>
              </a:solidFill>
              <a:ln>
                <a:solidFill>
                  <a:srgbClr val="A70D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16FB75D-D443-435E-99C7-57F0D43A38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154466" y="1471826"/>
                <a:ext cx="714375" cy="857250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16FF2C9-C6A2-477F-BC5F-3EFEB9FADDC6}"/>
                </a:ext>
              </a:extLst>
            </p:cNvPr>
            <p:cNvSpPr txBox="1"/>
            <p:nvPr/>
          </p:nvSpPr>
          <p:spPr>
            <a:xfrm>
              <a:off x="8024327" y="2869163"/>
              <a:ext cx="975049" cy="1206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4472C4"/>
                  </a:solidFill>
                  <a:ea typeface="Cambria Math" panose="02040503050406030204" pitchFamily="18" charset="0"/>
                </a:rPr>
                <a:t>…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1D30E4D-CD54-4BEE-A808-E99007194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73966" y="4198947"/>
              <a:ext cx="982040" cy="177444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C00000"/>
              </a:solidFill>
            </a:ln>
            <a:effectLst>
              <a:reflection blurRad="12700" stA="38000" endPos="28000" dist="990600" dir="5400000" sy="-100000" algn="bl" rotWithShape="0"/>
            </a:effectLst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FDCAEB7-99E8-4493-9827-BF4FAAA7149A}"/>
                </a:ext>
              </a:extLst>
            </p:cNvPr>
            <p:cNvSpPr/>
            <p:nvPr/>
          </p:nvSpPr>
          <p:spPr>
            <a:xfrm>
              <a:off x="6860420" y="4164908"/>
              <a:ext cx="991809" cy="1804610"/>
            </a:xfrm>
            <a:prstGeom prst="roundRect">
              <a:avLst/>
            </a:prstGeom>
            <a:solidFill>
              <a:srgbClr val="FFFDDB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AF1EB6E-EB82-4DC1-933B-05141E6B1CA2}"/>
                </a:ext>
              </a:extLst>
            </p:cNvPr>
            <p:cNvSpPr/>
            <p:nvPr/>
          </p:nvSpPr>
          <p:spPr>
            <a:xfrm>
              <a:off x="10118878" y="4186682"/>
              <a:ext cx="991809" cy="1804610"/>
            </a:xfrm>
            <a:prstGeom prst="roundRect">
              <a:avLst/>
            </a:prstGeom>
            <a:solidFill>
              <a:srgbClr val="FFFDDB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99A67BA-4347-45B7-BA81-4674EFF43024}"/>
                </a:ext>
              </a:extLst>
            </p:cNvPr>
            <p:cNvSpPr txBox="1"/>
            <p:nvPr/>
          </p:nvSpPr>
          <p:spPr>
            <a:xfrm>
              <a:off x="8597637" y="4338217"/>
              <a:ext cx="975049" cy="137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dirty="0">
                  <a:solidFill>
                    <a:srgbClr val="C00000"/>
                  </a:solidFill>
                  <a:ea typeface="Cambria Math" panose="02040503050406030204" pitchFamily="18" charset="0"/>
                </a:rPr>
                <a:t>…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32DA5ED-5AF2-4BF5-AF6C-975AD9AA4E74}"/>
              </a:ext>
            </a:extLst>
          </p:cNvPr>
          <p:cNvSpPr txBox="1"/>
          <p:nvPr/>
        </p:nvSpPr>
        <p:spPr>
          <a:xfrm>
            <a:off x="8952723" y="3881606"/>
            <a:ext cx="30930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is easy to compute</a:t>
            </a:r>
          </a:p>
        </p:txBody>
      </p:sp>
    </p:spTree>
    <p:extLst>
      <p:ext uri="{BB962C8B-B14F-4D97-AF65-F5344CB8AC3E}">
        <p14:creationId xmlns:p14="http://schemas.microsoft.com/office/powerpoint/2010/main" val="19351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1"/>
    </mc:Choice>
    <mc:Fallback xmlns="">
      <p:transition spd="slow" advTm="17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4" grpId="0"/>
      <p:bldP spid="15" grpId="0"/>
      <p:bldP spid="16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B1A434-5179-401B-B1F7-D4BACAA92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809" y="3707265"/>
            <a:ext cx="1047750" cy="619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B90BC1-1773-40F7-9C2A-943CEC4D9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434" y="3670301"/>
            <a:ext cx="466725" cy="533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655BD7-5FF8-41A3-B7FF-C25FAE8AD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654" y="2772770"/>
            <a:ext cx="561975" cy="457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B7D2AE8-DA7B-46B5-958B-87CFEF753B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2096" y="2795475"/>
            <a:ext cx="504825" cy="428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4C9DB5-3313-4E19-9C25-0CD72DDA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61963"/>
            <a:ext cx="10515600" cy="1325563"/>
          </a:xfrm>
        </p:spPr>
        <p:txBody>
          <a:bodyPr/>
          <a:lstStyle/>
          <a:p>
            <a:r>
              <a:rPr lang="en-US" sz="5000" dirty="0">
                <a:solidFill>
                  <a:srgbClr val="0B50B5"/>
                </a:solidFill>
                <a:latin typeface="Palatino Linotype" panose="02040502050505030304" pitchFamily="18" charset="0"/>
              </a:rPr>
              <a:t>Intuition for 2-CNFs</a:t>
            </a:r>
            <a:endParaRPr lang="en-US" dirty="0">
              <a:solidFill>
                <a:srgbClr val="00B0F0"/>
              </a:solidFill>
              <a:latin typeface="Product Sans" panose="020B0403030502040203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5650F29-571D-4A4B-A21D-B5EE770BF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45" y="1790700"/>
            <a:ext cx="3185466" cy="5451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2A60E"/>
                </a:solidFill>
                <a:latin typeface="Product Sans" panose="020B0403030502040203" pitchFamily="34" charset="0"/>
              </a:rPr>
              <a:t>Random-Like</a:t>
            </a:r>
            <a:endParaRPr lang="en-US" sz="3000" b="1" dirty="0">
              <a:solidFill>
                <a:srgbClr val="F2A60E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05C79B2-056E-47C2-8B58-E437F0020ECC}"/>
              </a:ext>
            </a:extLst>
          </p:cNvPr>
          <p:cNvSpPr txBox="1">
            <a:spLocks/>
          </p:cNvSpPr>
          <p:nvPr/>
        </p:nvSpPr>
        <p:spPr>
          <a:xfrm>
            <a:off x="6842873" y="1790700"/>
            <a:ext cx="3185466" cy="545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rgbClr val="00B050"/>
                </a:solidFill>
                <a:latin typeface="Product Sans" panose="020B0403030502040203" pitchFamily="34" charset="0"/>
              </a:rPr>
              <a:t>Structured</a:t>
            </a:r>
            <a:endParaRPr lang="en-US" sz="3000" b="1" dirty="0">
              <a:solidFill>
                <a:srgbClr val="00B05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3E506B-269C-4286-BCD1-A9081C9B2B05}"/>
              </a:ext>
            </a:extLst>
          </p:cNvPr>
          <p:cNvSpPr txBox="1"/>
          <p:nvPr/>
        </p:nvSpPr>
        <p:spPr>
          <a:xfrm>
            <a:off x="1143000" y="2743200"/>
            <a:ext cx="9624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Fix some number of variables     and clauses      …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626D418-43A5-4D61-8895-44DD4DB2E0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4639382"/>
            <a:ext cx="10994574" cy="11464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69B777-36EC-4DCE-ACC6-B233E736CC8D}"/>
              </a:ext>
            </a:extLst>
          </p:cNvPr>
          <p:cNvSpPr txBox="1"/>
          <p:nvPr/>
        </p:nvSpPr>
        <p:spPr>
          <a:xfrm>
            <a:off x="1147665" y="3657600"/>
            <a:ext cx="9624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Consider 2-CNFs     and plot             values: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5FE43833-C8D7-446B-8FB0-CA7C938A421C}"/>
              </a:ext>
            </a:extLst>
          </p:cNvPr>
          <p:cNvSpPr/>
          <p:nvPr/>
        </p:nvSpPr>
        <p:spPr>
          <a:xfrm rot="5400000">
            <a:off x="5427345" y="5161280"/>
            <a:ext cx="167640" cy="116967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175C46-F20C-4FB2-AB27-B26B7B6805AA}"/>
              </a:ext>
            </a:extLst>
          </p:cNvPr>
          <p:cNvSpPr txBox="1"/>
          <p:nvPr/>
        </p:nvSpPr>
        <p:spPr>
          <a:xfrm>
            <a:off x="3813811" y="5836920"/>
            <a:ext cx="3623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gap because numbers here have many 1s in binary expansion…</a:t>
            </a:r>
          </a:p>
        </p:txBody>
      </p:sp>
    </p:spTree>
    <p:extLst>
      <p:ext uri="{BB962C8B-B14F-4D97-AF65-F5344CB8AC3E}">
        <p14:creationId xmlns:p14="http://schemas.microsoft.com/office/powerpoint/2010/main" val="61782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1"/>
    </mc:Choice>
    <mc:Fallback xmlns="">
      <p:transition spd="slow" advTm="17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" grpId="0"/>
      <p:bldP spid="3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C9DB5-3313-4E19-9C25-0CD72DDA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61963"/>
            <a:ext cx="10515600" cy="1325563"/>
          </a:xfrm>
        </p:spPr>
        <p:txBody>
          <a:bodyPr/>
          <a:lstStyle/>
          <a:p>
            <a:r>
              <a:rPr lang="en-US" sz="5000" dirty="0">
                <a:solidFill>
                  <a:srgbClr val="0B50B5"/>
                </a:solidFill>
                <a:latin typeface="Palatino Linotype" panose="02040502050505030304" pitchFamily="18" charset="0"/>
              </a:rPr>
              <a:t>A Hard Problem – </a:t>
            </a:r>
            <a:r>
              <a:rPr lang="en-US" sz="5000" dirty="0">
                <a:solidFill>
                  <a:srgbClr val="7030A0"/>
                </a:solidFill>
                <a:latin typeface="Product Sans" panose="020B0403030502040203" pitchFamily="34" charset="0"/>
              </a:rPr>
              <a:t>SAT</a:t>
            </a:r>
            <a:endParaRPr lang="en-US" dirty="0">
              <a:solidFill>
                <a:srgbClr val="7030A0"/>
              </a:solidFill>
              <a:latin typeface="Product Sans" panose="020B0403030502040203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22A9D5-DBC3-4961-8FC6-7CADA85D5434}"/>
              </a:ext>
            </a:extLst>
          </p:cNvPr>
          <p:cNvGrpSpPr/>
          <p:nvPr/>
        </p:nvGrpSpPr>
        <p:grpSpPr>
          <a:xfrm>
            <a:off x="685800" y="2022021"/>
            <a:ext cx="10815319" cy="723900"/>
            <a:chOff x="685800" y="2022021"/>
            <a:chExt cx="10815319" cy="7239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CFE49CD-C688-4A97-A83A-8E9586251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10775" y="2022021"/>
              <a:ext cx="514350" cy="7239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0E3777-852E-4DC5-9E52-5C2F06954F36}"/>
                </a:ext>
              </a:extLst>
            </p:cNvPr>
            <p:cNvSpPr txBox="1"/>
            <p:nvPr/>
          </p:nvSpPr>
          <p:spPr>
            <a:xfrm>
              <a:off x="685800" y="2057400"/>
              <a:ext cx="1081531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/>
                <a:t>A </a:t>
              </a:r>
              <a:r>
                <a:rPr lang="en-US" sz="3000" dirty="0">
                  <a:solidFill>
                    <a:srgbClr val="00B0F0"/>
                  </a:solidFill>
                </a:rPr>
                <a:t>CNF formula     </a:t>
              </a:r>
              <a:r>
                <a:rPr lang="en-US" sz="3000" dirty="0"/>
                <a:t>…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04055A9-30F7-464F-B6D9-F30CA334B63C}"/>
              </a:ext>
            </a:extLst>
          </p:cNvPr>
          <p:cNvGrpSpPr/>
          <p:nvPr/>
        </p:nvGrpSpPr>
        <p:grpSpPr>
          <a:xfrm>
            <a:off x="6096000" y="1609725"/>
            <a:ext cx="5576888" cy="2705100"/>
            <a:chOff x="6096000" y="1609725"/>
            <a:chExt cx="5576888" cy="27051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65048BD-0AFA-47C8-B763-EB5860223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27947" y="2623586"/>
              <a:ext cx="4383013" cy="91009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28B24BB-04AA-4BCA-961B-42D19EEDD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96011" y="1790700"/>
              <a:ext cx="5314949" cy="88097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7353D6-C628-4614-BB6D-6186A39B7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72593" y="3567607"/>
              <a:ext cx="371318" cy="728075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F2710D2-2578-476C-8C6B-BF7DC89C3033}"/>
                </a:ext>
              </a:extLst>
            </p:cNvPr>
            <p:cNvSpPr/>
            <p:nvPr/>
          </p:nvSpPr>
          <p:spPr>
            <a:xfrm>
              <a:off x="6096000" y="1609725"/>
              <a:ext cx="5576888" cy="2705100"/>
            </a:xfrm>
            <a:prstGeom prst="roundRect">
              <a:avLst/>
            </a:prstGeom>
            <a:solidFill>
              <a:srgbClr val="FFC000">
                <a:alpha val="2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C356F07-B26C-4336-A7B1-22F70D029351}"/>
              </a:ext>
            </a:extLst>
          </p:cNvPr>
          <p:cNvSpPr txBox="1"/>
          <p:nvPr/>
        </p:nvSpPr>
        <p:spPr>
          <a:xfrm>
            <a:off x="685800" y="2971800"/>
            <a:ext cx="10815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… over variables                           …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6844CC-7F52-4771-B699-7AE7CD454A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0144" y="3081865"/>
            <a:ext cx="2184498" cy="38175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24623C4-9E82-4524-8389-E3C2C9220297}"/>
              </a:ext>
            </a:extLst>
          </p:cNvPr>
          <p:cNvGrpSpPr/>
          <p:nvPr/>
        </p:nvGrpSpPr>
        <p:grpSpPr>
          <a:xfrm>
            <a:off x="1094144" y="3862314"/>
            <a:ext cx="5290662" cy="2641129"/>
            <a:chOff x="1094144" y="3862314"/>
            <a:chExt cx="5290662" cy="264112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78C3556-C79B-4F27-83E2-47F2906AF43D}"/>
                </a:ext>
              </a:extLst>
            </p:cNvPr>
            <p:cNvGrpSpPr/>
            <p:nvPr/>
          </p:nvGrpSpPr>
          <p:grpSpPr>
            <a:xfrm>
              <a:off x="3129887" y="3862314"/>
              <a:ext cx="650543" cy="650543"/>
              <a:chOff x="2820539" y="3771330"/>
              <a:chExt cx="946244" cy="94624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E75E0669-974C-4037-A78D-3FDB4B85C9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87721" y="3821373"/>
                <a:ext cx="643080" cy="796475"/>
              </a:xfrm>
              <a:prstGeom prst="rect">
                <a:avLst/>
              </a:prstGeom>
            </p:spPr>
          </p:pic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4CDFA13-07D0-4EF6-BB4C-8DC9D39901D5}"/>
                  </a:ext>
                </a:extLst>
              </p:cNvPr>
              <p:cNvSpPr/>
              <p:nvPr/>
            </p:nvSpPr>
            <p:spPr>
              <a:xfrm>
                <a:off x="2820539" y="3771330"/>
                <a:ext cx="946244" cy="946244"/>
              </a:xfrm>
              <a:prstGeom prst="ellipse">
                <a:avLst/>
              </a:prstGeom>
              <a:solidFill>
                <a:srgbClr val="ED7D31">
                  <a:alpha val="30196"/>
                </a:srgb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516054C-CB5A-41B7-95D7-6CDC1E0D7478}"/>
                </a:ext>
              </a:extLst>
            </p:cNvPr>
            <p:cNvCxnSpPr>
              <a:stCxn id="12" idx="3"/>
            </p:cNvCxnSpPr>
            <p:nvPr/>
          </p:nvCxnSpPr>
          <p:spPr>
            <a:xfrm flipH="1">
              <a:off x="2643116" y="4417587"/>
              <a:ext cx="582041" cy="59569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F5D5D57-B4E9-40A2-8CD6-B593EAADC9B5}"/>
                </a:ext>
              </a:extLst>
            </p:cNvPr>
            <p:cNvGrpSpPr/>
            <p:nvPr/>
          </p:nvGrpSpPr>
          <p:grpSpPr>
            <a:xfrm>
              <a:off x="2265527" y="4948451"/>
              <a:ext cx="542498" cy="542498"/>
              <a:chOff x="2224584" y="5041141"/>
              <a:chExt cx="542498" cy="542498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2A3C6ED5-9E1E-41E9-8B80-46394DBACA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41342" y="5145205"/>
                <a:ext cx="322672" cy="349013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F5FAC61-3280-4219-8FE3-EF56ADAA925E}"/>
                  </a:ext>
                </a:extLst>
              </p:cNvPr>
              <p:cNvSpPr/>
              <p:nvPr/>
            </p:nvSpPr>
            <p:spPr>
              <a:xfrm>
                <a:off x="2224584" y="5041141"/>
                <a:ext cx="542498" cy="542498"/>
              </a:xfrm>
              <a:prstGeom prst="ellipse">
                <a:avLst/>
              </a:prstGeom>
              <a:solidFill>
                <a:srgbClr val="FFC000">
                  <a:alpha val="30196"/>
                </a:srgb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7B20EC8-94D0-4613-8E5D-ECE6FA17E69E}"/>
                </a:ext>
              </a:extLst>
            </p:cNvPr>
            <p:cNvGrpSpPr/>
            <p:nvPr/>
          </p:nvGrpSpPr>
          <p:grpSpPr>
            <a:xfrm>
              <a:off x="2945643" y="4955276"/>
              <a:ext cx="542498" cy="542498"/>
              <a:chOff x="2224584" y="5041141"/>
              <a:chExt cx="542498" cy="542498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D054FF8-9AF5-455A-98BA-E329CDAC96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41342" y="5145205"/>
                <a:ext cx="322672" cy="349013"/>
              </a:xfrm>
              <a:prstGeom prst="rect">
                <a:avLst/>
              </a:prstGeom>
            </p:spPr>
          </p:pic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68F4AFB-8956-4EC1-9C84-14814A30C339}"/>
                  </a:ext>
                </a:extLst>
              </p:cNvPr>
              <p:cNvSpPr/>
              <p:nvPr/>
            </p:nvSpPr>
            <p:spPr>
              <a:xfrm>
                <a:off x="2224584" y="5041141"/>
                <a:ext cx="542498" cy="542498"/>
              </a:xfrm>
              <a:prstGeom prst="ellipse">
                <a:avLst/>
              </a:prstGeom>
              <a:solidFill>
                <a:srgbClr val="FFC000">
                  <a:alpha val="30196"/>
                </a:srgb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E50C5C5-124B-41B7-8108-C7A4FBB177DC}"/>
                </a:ext>
              </a:extLst>
            </p:cNvPr>
            <p:cNvGrpSpPr/>
            <p:nvPr/>
          </p:nvGrpSpPr>
          <p:grpSpPr>
            <a:xfrm>
              <a:off x="3875966" y="4939354"/>
              <a:ext cx="542498" cy="542498"/>
              <a:chOff x="2224584" y="5041141"/>
              <a:chExt cx="542498" cy="542498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71AA6B99-2F6C-4082-A38C-F83318EC81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41342" y="5145205"/>
                <a:ext cx="322672" cy="349013"/>
              </a:xfrm>
              <a:prstGeom prst="rect">
                <a:avLst/>
              </a:prstGeom>
            </p:spPr>
          </p:pic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E906822-227F-422D-8CBF-F72056BAB19C}"/>
                  </a:ext>
                </a:extLst>
              </p:cNvPr>
              <p:cNvSpPr/>
              <p:nvPr/>
            </p:nvSpPr>
            <p:spPr>
              <a:xfrm>
                <a:off x="2224584" y="5041141"/>
                <a:ext cx="542498" cy="542498"/>
              </a:xfrm>
              <a:prstGeom prst="ellipse">
                <a:avLst/>
              </a:prstGeom>
              <a:solidFill>
                <a:srgbClr val="FFC000">
                  <a:alpha val="30196"/>
                </a:srgb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E95B60C-ADF9-4D5E-94D4-6366B5247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94144" y="6036604"/>
              <a:ext cx="2184498" cy="381757"/>
            </a:xfrm>
            <a:prstGeom prst="rect">
              <a:avLst/>
            </a:prstGeom>
          </p:spPr>
        </p:pic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548C071-2304-4DDB-9014-6E2B222E52AD}"/>
                </a:ext>
              </a:extLst>
            </p:cNvPr>
            <p:cNvCxnSpPr>
              <a:cxnSpLocks/>
              <a:stCxn id="12" idx="4"/>
              <a:endCxn id="23" idx="0"/>
            </p:cNvCxnSpPr>
            <p:nvPr/>
          </p:nvCxnSpPr>
          <p:spPr>
            <a:xfrm flipH="1">
              <a:off x="3216892" y="4512857"/>
              <a:ext cx="238267" cy="44241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2B4E517-67EA-42B1-866E-091F98355172}"/>
                </a:ext>
              </a:extLst>
            </p:cNvPr>
            <p:cNvCxnSpPr>
              <a:cxnSpLocks/>
              <a:stCxn id="12" idx="5"/>
              <a:endCxn id="26" idx="0"/>
            </p:cNvCxnSpPr>
            <p:nvPr/>
          </p:nvCxnSpPr>
          <p:spPr>
            <a:xfrm>
              <a:off x="3685160" y="4417587"/>
              <a:ext cx="462055" cy="52176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EA28160-E8DE-4142-AC39-7F10E9BFDDF4}"/>
                </a:ext>
              </a:extLst>
            </p:cNvPr>
            <p:cNvSpPr txBox="1"/>
            <p:nvPr/>
          </p:nvSpPr>
          <p:spPr>
            <a:xfrm>
              <a:off x="3453240" y="4543899"/>
              <a:ext cx="490146" cy="60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4472C4"/>
                  </a:solidFill>
                  <a:ea typeface="Cambria Math" panose="02040503050406030204" pitchFamily="18" charset="0"/>
                </a:rPr>
                <a:t>…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A5FD28C-40DE-4368-85BB-F2FA46B31E10}"/>
                </a:ext>
              </a:extLst>
            </p:cNvPr>
            <p:cNvSpPr txBox="1"/>
            <p:nvPr/>
          </p:nvSpPr>
          <p:spPr>
            <a:xfrm>
              <a:off x="3423670" y="4937409"/>
              <a:ext cx="49014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>
                  <a:solidFill>
                    <a:srgbClr val="C00000"/>
                  </a:solidFill>
                  <a:ea typeface="Cambria Math" panose="02040503050406030204" pitchFamily="18" charset="0"/>
                </a:rPr>
                <a:t>…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3F63618-D457-4FEC-AF39-5CEB5B33B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07391" y="6094645"/>
              <a:ext cx="2977415" cy="408798"/>
            </a:xfrm>
            <a:prstGeom prst="rect">
              <a:avLst/>
            </a:prstGeom>
          </p:spPr>
        </p:pic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278E08A-CC12-4A19-8EF6-957EB682BDD1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 flipH="1">
              <a:off x="1396621" y="5219700"/>
              <a:ext cx="868906" cy="80351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F5BCE94-C892-46DB-904B-349853961B3B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 flipH="1">
              <a:off x="1942531" y="5411502"/>
              <a:ext cx="402443" cy="66630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85BD0D2-BA25-4F21-8444-7CF60BAB06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8042" y="5431809"/>
              <a:ext cx="855259" cy="65054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51194F0-5BA2-4EB0-AF39-4187085BD6FF}"/>
                </a:ext>
              </a:extLst>
            </p:cNvPr>
            <p:cNvCxnSpPr>
              <a:cxnSpLocks/>
              <a:stCxn id="26" idx="5"/>
            </p:cNvCxnSpPr>
            <p:nvPr/>
          </p:nvCxnSpPr>
          <p:spPr>
            <a:xfrm>
              <a:off x="4339017" y="5402405"/>
              <a:ext cx="292123" cy="68904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E88F78D-B12A-4821-AC7C-F16D1B0936C5}"/>
                </a:ext>
              </a:extLst>
            </p:cNvPr>
            <p:cNvCxnSpPr>
              <a:cxnSpLocks/>
              <a:stCxn id="23" idx="3"/>
            </p:cNvCxnSpPr>
            <p:nvPr/>
          </p:nvCxnSpPr>
          <p:spPr>
            <a:xfrm flipH="1">
              <a:off x="2561230" y="5418327"/>
              <a:ext cx="463860" cy="65947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D0691DF-0A3E-4EAB-9261-7056B982CE47}"/>
                </a:ext>
              </a:extLst>
            </p:cNvPr>
            <p:cNvSpPr txBox="1"/>
            <p:nvPr/>
          </p:nvSpPr>
          <p:spPr>
            <a:xfrm>
              <a:off x="3977701" y="5417355"/>
              <a:ext cx="49014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>
                  <a:solidFill>
                    <a:srgbClr val="00B050"/>
                  </a:solidFill>
                  <a:ea typeface="Cambria Math" panose="02040503050406030204" pitchFamily="18" charset="0"/>
                </a:rPr>
                <a:t>…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470AD7A-5509-420C-B63E-D11736DCFCF0}"/>
                </a:ext>
              </a:extLst>
            </p:cNvPr>
            <p:cNvSpPr txBox="1"/>
            <p:nvPr/>
          </p:nvSpPr>
          <p:spPr>
            <a:xfrm>
              <a:off x="2889504" y="5413248"/>
              <a:ext cx="49014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>
                  <a:solidFill>
                    <a:srgbClr val="00B050"/>
                  </a:solidFill>
                  <a:ea typeface="Cambria Math" panose="02040503050406030204" pitchFamily="18" charset="0"/>
                </a:rPr>
                <a:t>…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658268-4240-4EC9-94BB-67948F87C268}"/>
                </a:ext>
              </a:extLst>
            </p:cNvPr>
            <p:cNvSpPr txBox="1"/>
            <p:nvPr/>
          </p:nvSpPr>
          <p:spPr>
            <a:xfrm>
              <a:off x="2194560" y="5413248"/>
              <a:ext cx="49014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>
                  <a:solidFill>
                    <a:srgbClr val="00B050"/>
                  </a:solidFill>
                  <a:ea typeface="Cambria Math" panose="02040503050406030204" pitchFamily="18" charset="0"/>
                </a:rPr>
                <a:t>…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1A696BF-ECF9-419C-AFC3-E3CD196747DB}"/>
                </a:ext>
              </a:extLst>
            </p:cNvPr>
            <p:cNvCxnSpPr>
              <a:cxnSpLocks/>
              <a:stCxn id="23" idx="5"/>
            </p:cNvCxnSpPr>
            <p:nvPr/>
          </p:nvCxnSpPr>
          <p:spPr>
            <a:xfrm>
              <a:off x="3408694" y="5418327"/>
              <a:ext cx="369858" cy="62929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A297335-7C18-4E9D-8D09-0F372CC73C2C}"/>
                </a:ext>
              </a:extLst>
            </p:cNvPr>
            <p:cNvCxnSpPr>
              <a:cxnSpLocks/>
            </p:cNvCxnSpPr>
            <p:nvPr/>
          </p:nvCxnSpPr>
          <p:spPr>
            <a:xfrm>
              <a:off x="3488267" y="5389638"/>
              <a:ext cx="904723" cy="64830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21DB930-4E09-4825-B5A9-0614A7681B9A}"/>
                </a:ext>
              </a:extLst>
            </p:cNvPr>
            <p:cNvCxnSpPr>
              <a:cxnSpLocks/>
            </p:cNvCxnSpPr>
            <p:nvPr/>
          </p:nvCxnSpPr>
          <p:spPr>
            <a:xfrm>
              <a:off x="4389121" y="5293360"/>
              <a:ext cx="1422399" cy="75184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1AE7EE-0C38-4E21-A8CC-991F50A5DBE3}"/>
              </a:ext>
            </a:extLst>
          </p:cNvPr>
          <p:cNvGrpSpPr/>
          <p:nvPr/>
        </p:nvGrpSpPr>
        <p:grpSpPr>
          <a:xfrm>
            <a:off x="685800" y="4790301"/>
            <a:ext cx="9624617" cy="611154"/>
            <a:chOff x="685800" y="4790301"/>
            <a:chExt cx="9624617" cy="6111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9BDE0BE-636D-409E-92BC-E10BBBBBA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66005" y="4877580"/>
              <a:ext cx="400050" cy="523875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C4298B8-C376-416B-BC26-94945862BA19}"/>
                </a:ext>
              </a:extLst>
            </p:cNvPr>
            <p:cNvSpPr txBox="1"/>
            <p:nvPr/>
          </p:nvSpPr>
          <p:spPr>
            <a:xfrm>
              <a:off x="685800" y="4790301"/>
              <a:ext cx="962461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4472C4"/>
                  </a:solidFill>
                </a:rPr>
                <a:t>Question: </a:t>
              </a:r>
              <a:r>
                <a:rPr lang="en-US" sz="3000" dirty="0"/>
                <a:t>is     satisfiable? </a:t>
              </a:r>
              <a:endParaRPr lang="en-US" sz="3000" b="1" dirty="0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62B0AA70-148D-41B1-A77E-4CFD8ECB21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74544" y="5786650"/>
            <a:ext cx="1826776" cy="51200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29D5359-33E2-4742-A78B-55184C81001C}"/>
              </a:ext>
            </a:extLst>
          </p:cNvPr>
          <p:cNvSpPr txBox="1"/>
          <p:nvPr/>
        </p:nvSpPr>
        <p:spPr>
          <a:xfrm>
            <a:off x="715369" y="5738826"/>
            <a:ext cx="9624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4472C4"/>
                </a:solidFill>
              </a:rPr>
              <a:t>Equivalent Question: </a:t>
            </a:r>
            <a:r>
              <a:rPr lang="en-US" sz="3000" dirty="0"/>
              <a:t>is                  ? </a:t>
            </a:r>
            <a:endParaRPr lang="en-US" sz="30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049B7F5-A49F-4CF0-8B0F-74A4B50BA813}"/>
              </a:ext>
            </a:extLst>
          </p:cNvPr>
          <p:cNvSpPr txBox="1"/>
          <p:nvPr/>
        </p:nvSpPr>
        <p:spPr>
          <a:xfrm>
            <a:off x="6043310" y="4772105"/>
            <a:ext cx="5852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Is the fraction of satisfying assignments positive?</a:t>
            </a:r>
          </a:p>
        </p:txBody>
      </p:sp>
    </p:spTree>
    <p:extLst>
      <p:ext uri="{BB962C8B-B14F-4D97-AF65-F5344CB8AC3E}">
        <p14:creationId xmlns:p14="http://schemas.microsoft.com/office/powerpoint/2010/main" val="46326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1"/>
    </mc:Choice>
    <mc:Fallback xmlns="">
      <p:transition spd="slow" advTm="17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9" grpId="0"/>
      <p:bldP spid="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78FEA6-76AF-4C3B-8DE5-8C6B36AF3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134" y="2669680"/>
            <a:ext cx="4914900" cy="4057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F006D1-B00F-4440-8752-8AF4E695F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888" y="1843085"/>
            <a:ext cx="2343150" cy="581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DB4A9-F5A5-4E2A-AC57-7512CB80D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3810" y="1862141"/>
            <a:ext cx="523875" cy="533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4C9DB5-3313-4E19-9C25-0CD72DDA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61963"/>
            <a:ext cx="10515600" cy="1325563"/>
          </a:xfrm>
        </p:spPr>
        <p:txBody>
          <a:bodyPr/>
          <a:lstStyle/>
          <a:p>
            <a:r>
              <a:rPr lang="en-US" sz="5000" dirty="0">
                <a:solidFill>
                  <a:srgbClr val="00B0F0"/>
                </a:solidFill>
                <a:latin typeface="Product Sans" panose="020B0403030502040203" pitchFamily="34" charset="0"/>
              </a:rPr>
              <a:t>MAJ-3SAT</a:t>
            </a:r>
            <a:endParaRPr lang="en-US" dirty="0">
              <a:solidFill>
                <a:srgbClr val="00B0F0"/>
              </a:solidFill>
              <a:latin typeface="Product Sans" panose="020B040303050204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A68D20-E4E8-4F53-B49E-86A78CECC0C4}"/>
              </a:ext>
            </a:extLst>
          </p:cNvPr>
          <p:cNvSpPr txBox="1"/>
          <p:nvPr/>
        </p:nvSpPr>
        <p:spPr>
          <a:xfrm>
            <a:off x="1586113" y="1800815"/>
            <a:ext cx="10310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Given a 3-CNF     is                          ?</a:t>
            </a:r>
          </a:p>
          <a:p>
            <a:endParaRPr lang="en-US" sz="30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D784907-4DE2-45B4-AF5A-5227E97AAB71}"/>
              </a:ext>
            </a:extLst>
          </p:cNvPr>
          <p:cNvGrpSpPr/>
          <p:nvPr/>
        </p:nvGrpSpPr>
        <p:grpSpPr>
          <a:xfrm>
            <a:off x="5672136" y="2624735"/>
            <a:ext cx="6076951" cy="1107996"/>
            <a:chOff x="5672136" y="2624735"/>
            <a:chExt cx="6076951" cy="110799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851507A-EEC4-43EC-971C-AC4192092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56788" y="2705198"/>
              <a:ext cx="838200" cy="51435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009B00E-9F10-4FB3-9BD1-09B13AC0EDCF}"/>
                </a:ext>
              </a:extLst>
            </p:cNvPr>
            <p:cNvSpPr txBox="1"/>
            <p:nvPr/>
          </p:nvSpPr>
          <p:spPr>
            <a:xfrm>
              <a:off x="5672136" y="2624735"/>
              <a:ext cx="607695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}</a:t>
              </a:r>
              <a:r>
                <a:rPr lang="en-US" sz="3000" dirty="0"/>
                <a:t> Satisfied at most         of the time</a:t>
              </a:r>
            </a:p>
            <a:p>
              <a:endParaRPr lang="en-US" sz="3000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03F917D-6512-4B24-8A87-BDCFC42AFAB4}"/>
              </a:ext>
            </a:extLst>
          </p:cNvPr>
          <p:cNvGrpSpPr/>
          <p:nvPr/>
        </p:nvGrpSpPr>
        <p:grpSpPr>
          <a:xfrm>
            <a:off x="6310317" y="3462943"/>
            <a:ext cx="6076951" cy="1015663"/>
            <a:chOff x="6310317" y="3462943"/>
            <a:chExt cx="6076951" cy="101566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BD62DBB-CF3C-49A5-AD5B-B3A463646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43398" y="3478097"/>
              <a:ext cx="2200275" cy="5334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B60F17-47A3-452D-8D16-8CAFF2DCD72A}"/>
                </a:ext>
              </a:extLst>
            </p:cNvPr>
            <p:cNvSpPr txBox="1"/>
            <p:nvPr/>
          </p:nvSpPr>
          <p:spPr>
            <a:xfrm>
              <a:off x="6310317" y="3462943"/>
              <a:ext cx="607695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chemeClr val="accent5">
                      <a:lumMod val="75000"/>
                    </a:schemeClr>
                  </a:solidFill>
                </a:rPr>
                <a:t>Implies that</a:t>
              </a:r>
            </a:p>
            <a:p>
              <a:endParaRPr lang="en-US" sz="3000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5A1A195-3323-4995-AACD-7383D5BCC88D}"/>
              </a:ext>
            </a:extLst>
          </p:cNvPr>
          <p:cNvGrpSpPr/>
          <p:nvPr/>
        </p:nvGrpSpPr>
        <p:grpSpPr>
          <a:xfrm>
            <a:off x="5949886" y="4299192"/>
            <a:ext cx="6076951" cy="553998"/>
            <a:chOff x="5949886" y="4299192"/>
            <a:chExt cx="6076951" cy="55399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3528AA0-DDE4-49F3-975C-AC27A0E02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692470" y="4317711"/>
              <a:ext cx="409575" cy="52387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DED6A75-50BB-411F-8C91-1FA5C025DA89}"/>
                </a:ext>
              </a:extLst>
            </p:cNvPr>
            <p:cNvSpPr txBox="1"/>
            <p:nvPr/>
          </p:nvSpPr>
          <p:spPr>
            <a:xfrm>
              <a:off x="5949886" y="4299192"/>
              <a:ext cx="60769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/>
                <a:t>If we find at least    disjoint clauses… 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363FF11-6215-441A-8B8A-0E38D352F412}"/>
              </a:ext>
            </a:extLst>
          </p:cNvPr>
          <p:cNvGrpSpPr/>
          <p:nvPr/>
        </p:nvGrpSpPr>
        <p:grpSpPr>
          <a:xfrm>
            <a:off x="6309360" y="5133460"/>
            <a:ext cx="6076951" cy="1015663"/>
            <a:chOff x="6309360" y="5133460"/>
            <a:chExt cx="6076951" cy="1015663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734DFB0-DA64-45C7-A920-BE0E4BA2A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64363" y="5165444"/>
              <a:ext cx="2705100" cy="542925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82481D-D269-4053-8B2E-6C877FFF5609}"/>
                </a:ext>
              </a:extLst>
            </p:cNvPr>
            <p:cNvSpPr txBox="1"/>
            <p:nvPr/>
          </p:nvSpPr>
          <p:spPr>
            <a:xfrm>
              <a:off x="6309360" y="5133460"/>
              <a:ext cx="607695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chemeClr val="accent5">
                      <a:lumMod val="75000"/>
                    </a:schemeClr>
                  </a:solidFill>
                </a:rPr>
                <a:t>Implies that</a:t>
              </a:r>
            </a:p>
            <a:p>
              <a:endParaRPr lang="en-US" sz="30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94E2C9F-FFB9-4794-84D1-556319990AD1}"/>
              </a:ext>
            </a:extLst>
          </p:cNvPr>
          <p:cNvGrpSpPr/>
          <p:nvPr/>
        </p:nvGrpSpPr>
        <p:grpSpPr>
          <a:xfrm>
            <a:off x="4705018" y="752946"/>
            <a:ext cx="6996649" cy="657225"/>
            <a:chOff x="4705018" y="752946"/>
            <a:chExt cx="6996649" cy="65722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0777F96-266F-4DD1-881F-B869C0833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388138" y="771778"/>
              <a:ext cx="1123950" cy="51435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5637139-AFF3-4F5C-BAB1-B634BBB93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739267" y="752946"/>
              <a:ext cx="3962400" cy="65722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99EC0A2-116B-41F5-8687-F947025BD13E}"/>
                </a:ext>
              </a:extLst>
            </p:cNvPr>
            <p:cNvSpPr txBox="1"/>
            <p:nvPr/>
          </p:nvSpPr>
          <p:spPr>
            <a:xfrm>
              <a:off x="4705018" y="785715"/>
              <a:ext cx="5901169" cy="55399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000" dirty="0"/>
                <a:t>For              we have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383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1"/>
    </mc:Choice>
    <mc:Fallback xmlns="">
      <p:transition spd="slow" advTm="17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C1AD113-D668-4C9F-94D7-0B18E0DAE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664" y="3661757"/>
            <a:ext cx="600075" cy="6572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8D5A191-BEC5-4AB3-B4D3-ED23F1E5A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704" y="3681472"/>
            <a:ext cx="476250" cy="571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53A81F-559D-4E79-A566-755D0F079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116" y="3260323"/>
            <a:ext cx="2543175" cy="476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CBFF05-02E3-4896-9622-37976A118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808" y="2311561"/>
            <a:ext cx="4476750" cy="752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4C9DB5-3313-4E19-9C25-0CD72DDA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61963"/>
            <a:ext cx="10515600" cy="1325563"/>
          </a:xfrm>
        </p:spPr>
        <p:txBody>
          <a:bodyPr/>
          <a:lstStyle/>
          <a:p>
            <a:r>
              <a:rPr lang="en-US" sz="5000" dirty="0">
                <a:solidFill>
                  <a:srgbClr val="0B50B5"/>
                </a:solidFill>
                <a:latin typeface="Palatino Linotype" panose="02040502050505030304" pitchFamily="18" charset="0"/>
              </a:rPr>
              <a:t>“Small” Disjoint Sets</a:t>
            </a:r>
            <a:endParaRPr lang="en-US" dirty="0">
              <a:solidFill>
                <a:srgbClr val="00B0F0"/>
              </a:solidFill>
              <a:latin typeface="Product Sans" panose="020B040303050204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19BCEE-E700-4379-9987-E3EB8598A0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7530" y="1882733"/>
            <a:ext cx="4722832" cy="4485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58800" dir="5400000" sy="-100000" algn="bl" rotWithShape="0"/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1D5659-A7E1-4121-8BE0-43F47DAC3049}"/>
              </a:ext>
            </a:extLst>
          </p:cNvPr>
          <p:cNvSpPr/>
          <p:nvPr/>
        </p:nvSpPr>
        <p:spPr>
          <a:xfrm>
            <a:off x="7789762" y="1880886"/>
            <a:ext cx="3107803" cy="653970"/>
          </a:xfrm>
          <a:prstGeom prst="roundRect">
            <a:avLst/>
          </a:prstGeom>
          <a:solidFill>
            <a:srgbClr val="ED7D31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2EBB18E-0B3B-4AEB-867B-C9195ECBFFEE}"/>
              </a:ext>
            </a:extLst>
          </p:cNvPr>
          <p:cNvSpPr/>
          <p:nvPr/>
        </p:nvSpPr>
        <p:spPr>
          <a:xfrm>
            <a:off x="7791692" y="2583078"/>
            <a:ext cx="3107803" cy="653970"/>
          </a:xfrm>
          <a:prstGeom prst="roundRect">
            <a:avLst/>
          </a:prstGeom>
          <a:solidFill>
            <a:srgbClr val="ED7D31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2E01C2-C6BF-4C09-B3E5-256B24FE46D2}"/>
              </a:ext>
            </a:extLst>
          </p:cNvPr>
          <p:cNvSpPr txBox="1"/>
          <p:nvPr/>
        </p:nvSpPr>
        <p:spPr>
          <a:xfrm>
            <a:off x="1143000" y="1828800"/>
            <a:ext cx="4784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Hitting set </a:t>
            </a:r>
            <a:endParaRPr lang="en-US" sz="3000" b="1" dirty="0">
              <a:solidFill>
                <a:srgbClr val="FFC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BA3472-FBD9-4877-98B3-F58D4A25579F}"/>
              </a:ext>
            </a:extLst>
          </p:cNvPr>
          <p:cNvSpPr txBox="1"/>
          <p:nvPr/>
        </p:nvSpPr>
        <p:spPr>
          <a:xfrm>
            <a:off x="1143000" y="3200400"/>
            <a:ext cx="4784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Any assignment</a:t>
            </a:r>
            <a:endParaRPr lang="en-US" sz="3000" b="1" dirty="0"/>
          </a:p>
          <a:p>
            <a:r>
              <a:rPr lang="en-US" sz="3000" dirty="0"/>
              <a:t>to     induces a 2-CNF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58BC2AD-1330-404F-86C1-6ACFF65313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6366" y="4529497"/>
            <a:ext cx="4531970" cy="1172061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0E033D2-A57D-4429-82F1-FE98F4E1F3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9381" y="671754"/>
            <a:ext cx="1219200" cy="6762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B0ED70B-E5E0-483B-9251-0AA7A082AD14}"/>
              </a:ext>
            </a:extLst>
          </p:cNvPr>
          <p:cNvSpPr txBox="1"/>
          <p:nvPr/>
        </p:nvSpPr>
        <p:spPr>
          <a:xfrm>
            <a:off x="6811702" y="676830"/>
            <a:ext cx="6500814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/>
              <a:t>But              is hard to compute…</a:t>
            </a:r>
          </a:p>
        </p:txBody>
      </p:sp>
    </p:spTree>
    <p:extLst>
      <p:ext uri="{BB962C8B-B14F-4D97-AF65-F5344CB8AC3E}">
        <p14:creationId xmlns:p14="http://schemas.microsoft.com/office/powerpoint/2010/main" val="426296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1"/>
    </mc:Choice>
    <mc:Fallback xmlns="">
      <p:transition spd="slow" advTm="17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1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FD64316B-B804-41F0-A070-FADF44E3BBFA}"/>
              </a:ext>
            </a:extLst>
          </p:cNvPr>
          <p:cNvGrpSpPr/>
          <p:nvPr/>
        </p:nvGrpSpPr>
        <p:grpSpPr>
          <a:xfrm>
            <a:off x="7630465" y="3677672"/>
            <a:ext cx="1064871" cy="1336288"/>
            <a:chOff x="6780835" y="3795782"/>
            <a:chExt cx="1064871" cy="1336288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EA3F6F3-12A5-4678-9A0D-663EF8A7F3CD}"/>
                </a:ext>
              </a:extLst>
            </p:cNvPr>
            <p:cNvCxnSpPr>
              <a:cxnSpLocks/>
            </p:cNvCxnSpPr>
            <p:nvPr/>
          </p:nvCxnSpPr>
          <p:spPr>
            <a:xfrm>
              <a:off x="7506178" y="3795782"/>
              <a:ext cx="323372" cy="13210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906AC06-59DC-469D-B4CC-3B14D91D22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0835" y="3845937"/>
              <a:ext cx="272383" cy="125464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EBDA698-C83C-4B90-8BF4-B851EBA127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9930" y="4027274"/>
              <a:ext cx="93604" cy="110479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131C39E-CA5E-40AB-954E-14114F158C98}"/>
                </a:ext>
              </a:extLst>
            </p:cNvPr>
            <p:cNvSpPr txBox="1"/>
            <p:nvPr/>
          </p:nvSpPr>
          <p:spPr>
            <a:xfrm>
              <a:off x="6797409" y="4332805"/>
              <a:ext cx="10482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4472C4"/>
                  </a:solidFill>
                  <a:ea typeface="Cambria Math" panose="02040503050406030204" pitchFamily="18" charset="0"/>
                </a:rPr>
                <a:t>…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0BEA0B9-2B93-46EA-955A-8077E5EC67EC}"/>
              </a:ext>
            </a:extLst>
          </p:cNvPr>
          <p:cNvGrpSpPr/>
          <p:nvPr/>
        </p:nvGrpSpPr>
        <p:grpSpPr>
          <a:xfrm>
            <a:off x="9924085" y="3651002"/>
            <a:ext cx="1064871" cy="1333732"/>
            <a:chOff x="6780835" y="3795782"/>
            <a:chExt cx="1064871" cy="1333732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C26B508-9954-48A9-92E0-111DFB14B3C9}"/>
                </a:ext>
              </a:extLst>
            </p:cNvPr>
            <p:cNvCxnSpPr>
              <a:cxnSpLocks/>
            </p:cNvCxnSpPr>
            <p:nvPr/>
          </p:nvCxnSpPr>
          <p:spPr>
            <a:xfrm>
              <a:off x="7506178" y="3795782"/>
              <a:ext cx="323372" cy="13210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5FFECF-CDE0-4AC6-B651-05E8748AE6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0835" y="3845937"/>
              <a:ext cx="272383" cy="125464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0AA0EAD-23A5-492C-BB00-6DED18006C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1818" y="4027274"/>
              <a:ext cx="181715" cy="110224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3DE38DD-EB86-4689-BDDA-2196D2958D86}"/>
                </a:ext>
              </a:extLst>
            </p:cNvPr>
            <p:cNvSpPr txBox="1"/>
            <p:nvPr/>
          </p:nvSpPr>
          <p:spPr>
            <a:xfrm>
              <a:off x="6797409" y="4332805"/>
              <a:ext cx="10482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4472C4"/>
                  </a:solidFill>
                  <a:ea typeface="Cambria Math" panose="02040503050406030204" pitchFamily="18" charset="0"/>
                </a:rPr>
                <a:t>…</a:t>
              </a:r>
            </a:p>
          </p:txBody>
        </p: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7F455B6-D27F-404E-8BB0-54BD8018A201}"/>
              </a:ext>
            </a:extLst>
          </p:cNvPr>
          <p:cNvCxnSpPr>
            <a:cxnSpLocks/>
          </p:cNvCxnSpPr>
          <p:nvPr/>
        </p:nvCxnSpPr>
        <p:spPr>
          <a:xfrm>
            <a:off x="7201378" y="3643382"/>
            <a:ext cx="201452" cy="13515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6A1AF6E3-152F-4DEA-B6C4-FCDB4E4BD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102" y="3007786"/>
            <a:ext cx="600075" cy="65722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A191EA-9B95-43CC-8B8F-727B3410FF40}"/>
              </a:ext>
            </a:extLst>
          </p:cNvPr>
          <p:cNvCxnSpPr>
            <a:cxnSpLocks/>
          </p:cNvCxnSpPr>
          <p:nvPr/>
        </p:nvCxnSpPr>
        <p:spPr>
          <a:xfrm>
            <a:off x="9429498" y="2249424"/>
            <a:ext cx="1063317" cy="99613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0873DC-D232-4EB6-86FC-87F48A3282FA}"/>
              </a:ext>
            </a:extLst>
          </p:cNvPr>
          <p:cNvCxnSpPr>
            <a:cxnSpLocks/>
          </p:cNvCxnSpPr>
          <p:nvPr/>
        </p:nvCxnSpPr>
        <p:spPr>
          <a:xfrm flipH="1">
            <a:off x="7187878" y="2250560"/>
            <a:ext cx="1063317" cy="99613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3A1A1B76-1A4A-4D9F-B12A-AD274BDBB27D}"/>
              </a:ext>
            </a:extLst>
          </p:cNvPr>
          <p:cNvSpPr txBox="1">
            <a:spLocks/>
          </p:cNvSpPr>
          <p:nvPr/>
        </p:nvSpPr>
        <p:spPr>
          <a:xfrm>
            <a:off x="685800" y="4619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solidFill>
                  <a:srgbClr val="0B50B5"/>
                </a:solidFill>
                <a:latin typeface="Palatino Linotype" panose="02040502050505030304" pitchFamily="18" charset="0"/>
              </a:rPr>
              <a:t>Searching for Disjoint Sets… Again!</a:t>
            </a:r>
            <a:endParaRPr lang="en-US" dirty="0">
              <a:solidFill>
                <a:srgbClr val="00B0F0"/>
              </a:solidFill>
              <a:latin typeface="Product Sans" panose="020B040303050204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BDBD00-C418-40FC-A9C0-6AF862E2A338}"/>
              </a:ext>
            </a:extLst>
          </p:cNvPr>
          <p:cNvGrpSpPr/>
          <p:nvPr/>
        </p:nvGrpSpPr>
        <p:grpSpPr>
          <a:xfrm>
            <a:off x="8201758" y="1557000"/>
            <a:ext cx="1246495" cy="1246495"/>
            <a:chOff x="7906604" y="1237397"/>
            <a:chExt cx="1246495" cy="124649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9B1E094-98ED-417E-95AF-B8D0EB4836BE}"/>
                </a:ext>
              </a:extLst>
            </p:cNvPr>
            <p:cNvSpPr/>
            <p:nvPr/>
          </p:nvSpPr>
          <p:spPr>
            <a:xfrm>
              <a:off x="7906604" y="1237397"/>
              <a:ext cx="1246495" cy="1246495"/>
            </a:xfrm>
            <a:prstGeom prst="ellipse">
              <a:avLst/>
            </a:prstGeom>
            <a:solidFill>
              <a:srgbClr val="FFFDDB"/>
            </a:solidFill>
            <a:ln>
              <a:solidFill>
                <a:srgbClr val="A70D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1F9105-E255-4E4C-A986-89807835C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54466" y="1471826"/>
              <a:ext cx="714375" cy="85725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B3689D4-0B7B-42E2-8C06-13C5134917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6083" y="2052854"/>
            <a:ext cx="2686050" cy="6667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33C0FC-64A5-43F6-B656-B38E2EC63E8C}"/>
              </a:ext>
            </a:extLst>
          </p:cNvPr>
          <p:cNvSpPr txBox="1"/>
          <p:nvPr/>
        </p:nvSpPr>
        <p:spPr>
          <a:xfrm>
            <a:off x="493047" y="2089430"/>
            <a:ext cx="4784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Loop over assignments</a:t>
            </a:r>
            <a:endParaRPr lang="en-US" sz="3000" b="1" dirty="0">
              <a:solidFill>
                <a:srgbClr val="FFC000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613F703-DF6A-4124-87FE-30ECE1C64084}"/>
              </a:ext>
            </a:extLst>
          </p:cNvPr>
          <p:cNvCxnSpPr>
            <a:cxnSpLocks/>
            <a:stCxn id="9" idx="3"/>
          </p:cNvCxnSpPr>
          <p:nvPr/>
        </p:nvCxnSpPr>
        <p:spPr>
          <a:xfrm flipH="1">
            <a:off x="8050530" y="2620950"/>
            <a:ext cx="333773" cy="6213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BCE721B-5622-40F0-9A3B-429AFCA7033C}"/>
              </a:ext>
            </a:extLst>
          </p:cNvPr>
          <p:cNvSpPr txBox="1"/>
          <p:nvPr/>
        </p:nvSpPr>
        <p:spPr>
          <a:xfrm>
            <a:off x="8730381" y="2540659"/>
            <a:ext cx="1050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4472C4"/>
                </a:solidFill>
                <a:ea typeface="Cambria Math" panose="02040503050406030204" pitchFamily="18" charset="0"/>
              </a:rPr>
              <a:t>…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ADEAF44-0045-4F1C-81FB-581EE30989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3640" y="3174357"/>
            <a:ext cx="1586455" cy="1280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rgbClr val="C00000"/>
            </a:solidFill>
          </a:ln>
          <a:effectLst>
            <a:reflection blurRad="12700" stA="38000" endPos="28000" dist="1270000" dir="5400000" sy="-100000" algn="bl" rotWithShape="0"/>
          </a:effectLst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CAFCE18-164E-486D-BCA2-075A2EE8A312}"/>
              </a:ext>
            </a:extLst>
          </p:cNvPr>
          <p:cNvCxnSpPr>
            <a:cxnSpLocks/>
          </p:cNvCxnSpPr>
          <p:nvPr/>
        </p:nvCxnSpPr>
        <p:spPr>
          <a:xfrm flipH="1">
            <a:off x="6476035" y="3693537"/>
            <a:ext cx="272383" cy="12546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641BB86-F1C2-4EDF-993E-38E7B8FDF3CC}"/>
              </a:ext>
            </a:extLst>
          </p:cNvPr>
          <p:cNvSpPr/>
          <p:nvPr/>
        </p:nvSpPr>
        <p:spPr>
          <a:xfrm>
            <a:off x="7511970" y="3142527"/>
            <a:ext cx="1342663" cy="1348449"/>
          </a:xfrm>
          <a:prstGeom prst="roundRect">
            <a:avLst/>
          </a:prstGeom>
          <a:solidFill>
            <a:srgbClr val="FFFDDB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0AA7652-7E3D-4B18-BDC1-C620121A5AF7}"/>
              </a:ext>
            </a:extLst>
          </p:cNvPr>
          <p:cNvCxnSpPr>
            <a:cxnSpLocks/>
          </p:cNvCxnSpPr>
          <p:nvPr/>
        </p:nvCxnSpPr>
        <p:spPr>
          <a:xfrm flipH="1">
            <a:off x="6807200" y="3886200"/>
            <a:ext cx="132080" cy="10972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209A9FA-BF3E-4A42-BBA9-F22007D7FAEE}"/>
              </a:ext>
            </a:extLst>
          </p:cNvPr>
          <p:cNvSpPr/>
          <p:nvPr/>
        </p:nvSpPr>
        <p:spPr>
          <a:xfrm>
            <a:off x="9915646" y="3136740"/>
            <a:ext cx="1342663" cy="1361954"/>
          </a:xfrm>
          <a:prstGeom prst="roundRect">
            <a:avLst/>
          </a:prstGeom>
          <a:solidFill>
            <a:srgbClr val="FFFDDB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2F7349-4070-4427-BE6B-F42E50F8C568}"/>
              </a:ext>
            </a:extLst>
          </p:cNvPr>
          <p:cNvSpPr txBox="1"/>
          <p:nvPr/>
        </p:nvSpPr>
        <p:spPr>
          <a:xfrm>
            <a:off x="8921729" y="3111300"/>
            <a:ext cx="9750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C00000"/>
                </a:solidFill>
                <a:ea typeface="Cambria Math" panose="02040503050406030204" pitchFamily="18" charset="0"/>
              </a:rPr>
              <a:t>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AAA298-5F57-4ACE-974C-C05F8E754EAF}"/>
              </a:ext>
            </a:extLst>
          </p:cNvPr>
          <p:cNvSpPr txBox="1"/>
          <p:nvPr/>
        </p:nvSpPr>
        <p:spPr>
          <a:xfrm>
            <a:off x="493776" y="3008376"/>
            <a:ext cx="4784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For each 2-CNF       , look for another disjoint set</a:t>
            </a:r>
            <a:endParaRPr lang="en-US" sz="3000" b="1" dirty="0">
              <a:solidFill>
                <a:srgbClr val="FFC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FCB01B-5002-4B70-9609-8AFCFB9CBED3}"/>
              </a:ext>
            </a:extLst>
          </p:cNvPr>
          <p:cNvSpPr txBox="1"/>
          <p:nvPr/>
        </p:nvSpPr>
        <p:spPr>
          <a:xfrm>
            <a:off x="493776" y="4379976"/>
            <a:ext cx="4784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Either all new disjoint sets are “small”, or one is “large”</a:t>
            </a:r>
            <a:endParaRPr lang="en-US" sz="3000" b="1" dirty="0">
              <a:solidFill>
                <a:srgbClr val="FFC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AB1EB-1C06-4C3A-96CB-08F242B8FE1C}"/>
              </a:ext>
            </a:extLst>
          </p:cNvPr>
          <p:cNvSpPr txBox="1"/>
          <p:nvPr/>
        </p:nvSpPr>
        <p:spPr>
          <a:xfrm>
            <a:off x="493776" y="5751576"/>
            <a:ext cx="521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If all are small… recover 1-CNFs</a:t>
            </a:r>
            <a:endParaRPr lang="en-US" sz="3000" b="1" dirty="0">
              <a:solidFill>
                <a:srgbClr val="FFC000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C8D06F6-1FF4-4CD4-AF28-A49E0B39660B}"/>
              </a:ext>
            </a:extLst>
          </p:cNvPr>
          <p:cNvGrpSpPr/>
          <p:nvPr/>
        </p:nvGrpSpPr>
        <p:grpSpPr>
          <a:xfrm>
            <a:off x="6621203" y="3107561"/>
            <a:ext cx="856044" cy="856044"/>
            <a:chOff x="6980018" y="4791677"/>
            <a:chExt cx="856044" cy="85604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01A20EF-57A1-4416-A2AC-389351879F45}"/>
                </a:ext>
              </a:extLst>
            </p:cNvPr>
            <p:cNvSpPr/>
            <p:nvPr/>
          </p:nvSpPr>
          <p:spPr>
            <a:xfrm>
              <a:off x="6980018" y="4791677"/>
              <a:ext cx="856044" cy="856044"/>
            </a:xfrm>
            <a:prstGeom prst="ellipse">
              <a:avLst/>
            </a:prstGeom>
            <a:solidFill>
              <a:srgbClr val="FFFDDB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DE7C766-BD7E-48FD-BAB2-EFDCE22AC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27066" y="4988748"/>
              <a:ext cx="594875" cy="461903"/>
            </a:xfrm>
            <a:prstGeom prst="rect">
              <a:avLst/>
            </a:prstGeom>
          </p:spPr>
        </p:pic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47C5A318-5407-471A-B2F4-82BBEA0C38F2}"/>
              </a:ext>
            </a:extLst>
          </p:cNvPr>
          <p:cNvSpPr/>
          <p:nvPr/>
        </p:nvSpPr>
        <p:spPr>
          <a:xfrm>
            <a:off x="7701651" y="3109490"/>
            <a:ext cx="856044" cy="856044"/>
          </a:xfrm>
          <a:prstGeom prst="ellipse">
            <a:avLst/>
          </a:prstGeom>
          <a:solidFill>
            <a:srgbClr val="FFFDDB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51DB892-415C-4658-B624-4C3B50F06983}"/>
              </a:ext>
            </a:extLst>
          </p:cNvPr>
          <p:cNvSpPr/>
          <p:nvPr/>
        </p:nvSpPr>
        <p:spPr>
          <a:xfrm>
            <a:off x="10051167" y="3094057"/>
            <a:ext cx="856044" cy="856044"/>
          </a:xfrm>
          <a:prstGeom prst="ellipse">
            <a:avLst/>
          </a:prstGeom>
          <a:solidFill>
            <a:srgbClr val="FFFDDB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440A6AA-7DBB-4235-A631-5F4BF3B94DCE}"/>
              </a:ext>
            </a:extLst>
          </p:cNvPr>
          <p:cNvSpPr txBox="1"/>
          <p:nvPr/>
        </p:nvSpPr>
        <p:spPr>
          <a:xfrm>
            <a:off x="6619609" y="4180405"/>
            <a:ext cx="883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4472C4"/>
                </a:solidFill>
                <a:ea typeface="Cambria Math" panose="02040503050406030204" pitchFamily="18" charset="0"/>
              </a:rPr>
              <a:t>…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98D43EB1-93B4-4C1A-A728-B80704E5019F}"/>
              </a:ext>
            </a:extLst>
          </p:cNvPr>
          <p:cNvSpPr/>
          <p:nvPr/>
        </p:nvSpPr>
        <p:spPr>
          <a:xfrm>
            <a:off x="6662420" y="4836707"/>
            <a:ext cx="327853" cy="1348449"/>
          </a:xfrm>
          <a:prstGeom prst="roundRect">
            <a:avLst/>
          </a:prstGeom>
          <a:solidFill>
            <a:srgbClr val="FFFDDB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62642131-A8F5-4E15-A4C2-46F55EFFE2BC}"/>
              </a:ext>
            </a:extLst>
          </p:cNvPr>
          <p:cNvSpPr/>
          <p:nvPr/>
        </p:nvSpPr>
        <p:spPr>
          <a:xfrm>
            <a:off x="7155180" y="4845597"/>
            <a:ext cx="327853" cy="1348449"/>
          </a:xfrm>
          <a:prstGeom prst="roundRect">
            <a:avLst/>
          </a:prstGeom>
          <a:solidFill>
            <a:srgbClr val="FFFDDB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357D76AD-0A90-4A61-8E6A-AE52D0735831}"/>
              </a:ext>
            </a:extLst>
          </p:cNvPr>
          <p:cNvSpPr/>
          <p:nvPr/>
        </p:nvSpPr>
        <p:spPr>
          <a:xfrm>
            <a:off x="7505700" y="4849407"/>
            <a:ext cx="327853" cy="1348449"/>
          </a:xfrm>
          <a:prstGeom prst="roundRect">
            <a:avLst/>
          </a:prstGeom>
          <a:solidFill>
            <a:srgbClr val="FFFDDB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555C03BB-B32B-4B15-B2B2-00322ACBA764}"/>
              </a:ext>
            </a:extLst>
          </p:cNvPr>
          <p:cNvSpPr/>
          <p:nvPr/>
        </p:nvSpPr>
        <p:spPr>
          <a:xfrm>
            <a:off x="7852410" y="4845597"/>
            <a:ext cx="327853" cy="1348449"/>
          </a:xfrm>
          <a:prstGeom prst="roundRect">
            <a:avLst/>
          </a:prstGeom>
          <a:solidFill>
            <a:srgbClr val="FFFDDB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30C6500D-BE4A-4EAD-8179-5A5563C41105}"/>
              </a:ext>
            </a:extLst>
          </p:cNvPr>
          <p:cNvSpPr/>
          <p:nvPr/>
        </p:nvSpPr>
        <p:spPr>
          <a:xfrm>
            <a:off x="8530590" y="4857027"/>
            <a:ext cx="327853" cy="1348449"/>
          </a:xfrm>
          <a:prstGeom prst="roundRect">
            <a:avLst/>
          </a:prstGeom>
          <a:solidFill>
            <a:srgbClr val="FFFDDB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74716768-02BB-4FA6-AEA2-FFB4E94FC635}"/>
              </a:ext>
            </a:extLst>
          </p:cNvPr>
          <p:cNvSpPr/>
          <p:nvPr/>
        </p:nvSpPr>
        <p:spPr>
          <a:xfrm>
            <a:off x="9719310" y="4868457"/>
            <a:ext cx="327853" cy="1348449"/>
          </a:xfrm>
          <a:prstGeom prst="roundRect">
            <a:avLst/>
          </a:prstGeom>
          <a:solidFill>
            <a:srgbClr val="FFFDDB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9D4AC101-717C-4DCF-9220-ADA7865C824B}"/>
              </a:ext>
            </a:extLst>
          </p:cNvPr>
          <p:cNvSpPr/>
          <p:nvPr/>
        </p:nvSpPr>
        <p:spPr>
          <a:xfrm>
            <a:off x="10054590" y="4864647"/>
            <a:ext cx="327853" cy="1348449"/>
          </a:xfrm>
          <a:prstGeom prst="roundRect">
            <a:avLst/>
          </a:prstGeom>
          <a:solidFill>
            <a:srgbClr val="FFFDDB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3AAD175C-F935-4D06-8AE4-4AE971B97F9B}"/>
              </a:ext>
            </a:extLst>
          </p:cNvPr>
          <p:cNvSpPr/>
          <p:nvPr/>
        </p:nvSpPr>
        <p:spPr>
          <a:xfrm>
            <a:off x="10816590" y="4876077"/>
            <a:ext cx="327853" cy="1348449"/>
          </a:xfrm>
          <a:prstGeom prst="roundRect">
            <a:avLst/>
          </a:prstGeom>
          <a:solidFill>
            <a:srgbClr val="FFFDDB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CC2BA51F-CD20-433E-BA2A-5E98CA437E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778" y="4933950"/>
            <a:ext cx="791061" cy="944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1270000" dir="5400000" sy="-100000" algn="bl" rotWithShape="0"/>
          </a:effec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52D7D14-B644-4852-BDD9-737866E0AC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56246" y="5685778"/>
            <a:ext cx="1076325" cy="63817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1C49AF5B-647D-4586-94DB-DF153D8DEC5E}"/>
              </a:ext>
            </a:extLst>
          </p:cNvPr>
          <p:cNvSpPr txBox="1"/>
          <p:nvPr/>
        </p:nvSpPr>
        <p:spPr>
          <a:xfrm>
            <a:off x="503802" y="5738245"/>
            <a:ext cx="5952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Compute            exactly! </a:t>
            </a:r>
            <a:endParaRPr lang="en-US" sz="3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0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6" grpId="0" animBg="1"/>
      <p:bldP spid="26" grpId="1" animBg="1"/>
      <p:bldP spid="27" grpId="0" animBg="1"/>
      <p:bldP spid="27" grpId="1" animBg="1"/>
      <p:bldP spid="28" grpId="0"/>
      <p:bldP spid="29" grpId="0"/>
      <p:bldP spid="30" grpId="0"/>
      <p:bldP spid="32" grpId="0"/>
      <p:bldP spid="32" grpId="1"/>
      <p:bldP spid="39" grpId="0" animBg="1"/>
      <p:bldP spid="41" grpId="0" animBg="1"/>
      <p:bldP spid="56" grpId="0"/>
      <p:bldP spid="71" grpId="0" animBg="1"/>
      <p:bldP spid="72" grpId="0" animBg="1"/>
      <p:bldP spid="73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39C04DAB-BE70-4DDF-AC27-38A5EC986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627" y="3583838"/>
            <a:ext cx="447675" cy="5905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9C7B5AC-22C3-4051-9F38-2586D28DD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842" y="3554045"/>
            <a:ext cx="381000" cy="6572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8419313-1426-45E5-8A7A-8E9B3CEF2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3367" y="2555557"/>
            <a:ext cx="428625" cy="6191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6CA50A-25BD-44E9-BD67-34154A18B8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632" y="2172335"/>
            <a:ext cx="790575" cy="5524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3CA65DF-1AFF-4515-B585-DCAFB69ED757}"/>
              </a:ext>
            </a:extLst>
          </p:cNvPr>
          <p:cNvSpPr txBox="1">
            <a:spLocks/>
          </p:cNvSpPr>
          <p:nvPr/>
        </p:nvSpPr>
        <p:spPr>
          <a:xfrm>
            <a:off x="685800" y="4619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solidFill>
                  <a:srgbClr val="0B50B5"/>
                </a:solidFill>
                <a:latin typeface="Palatino Linotype" panose="02040502050505030304" pitchFamily="18" charset="0"/>
              </a:rPr>
              <a:t>Finding a Sunflower</a:t>
            </a:r>
            <a:endParaRPr lang="en-US" dirty="0">
              <a:solidFill>
                <a:srgbClr val="00B0F0"/>
              </a:solidFill>
              <a:latin typeface="Product Sans" panose="020B040303050204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4DF5C7-9535-4992-ADF0-562DF6C5F0E1}"/>
              </a:ext>
            </a:extLst>
          </p:cNvPr>
          <p:cNvSpPr txBox="1"/>
          <p:nvPr/>
        </p:nvSpPr>
        <p:spPr>
          <a:xfrm>
            <a:off x="493047" y="2089430"/>
            <a:ext cx="4784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Suppose       has disjoint set of size at least     …         </a:t>
            </a:r>
            <a:endParaRPr lang="en-US" sz="3000" b="1" dirty="0">
              <a:solidFill>
                <a:srgbClr val="FFC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D84817C-D530-47F0-B8DC-86BB99BF2F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2940" y="1219740"/>
            <a:ext cx="4476750" cy="75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A4A3F16-DC2B-4E71-820C-73098685C2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3487057"/>
            <a:ext cx="3528649" cy="3282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Cloud 23">
            <a:extLst>
              <a:ext uri="{FF2B5EF4-FFF2-40B4-BE49-F238E27FC236}">
                <a16:creationId xmlns:a16="http://schemas.microsoft.com/office/drawing/2014/main" id="{06F2EF72-02FA-408F-8089-C1BF8C81F4F1}"/>
              </a:ext>
            </a:extLst>
          </p:cNvPr>
          <p:cNvSpPr/>
          <p:nvPr/>
        </p:nvSpPr>
        <p:spPr>
          <a:xfrm>
            <a:off x="4390030" y="4722126"/>
            <a:ext cx="241110" cy="222913"/>
          </a:xfrm>
          <a:prstGeom prst="cloud">
            <a:avLst/>
          </a:prstGeom>
          <a:solidFill>
            <a:srgbClr val="FFFDDB"/>
          </a:solidFill>
          <a:ln>
            <a:solidFill>
              <a:srgbClr val="A7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870B993A-C6BD-4C95-8C4F-805C6BE48BCF}"/>
              </a:ext>
            </a:extLst>
          </p:cNvPr>
          <p:cNvSpPr/>
          <p:nvPr/>
        </p:nvSpPr>
        <p:spPr>
          <a:xfrm>
            <a:off x="4765343" y="4440072"/>
            <a:ext cx="479946" cy="363939"/>
          </a:xfrm>
          <a:prstGeom prst="cloud">
            <a:avLst/>
          </a:prstGeom>
          <a:solidFill>
            <a:srgbClr val="FFFDDB"/>
          </a:solidFill>
          <a:ln>
            <a:solidFill>
              <a:srgbClr val="A7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2CB89488-5C0D-4500-8FC6-B465C93B752E}"/>
              </a:ext>
            </a:extLst>
          </p:cNvPr>
          <p:cNvSpPr/>
          <p:nvPr/>
        </p:nvSpPr>
        <p:spPr>
          <a:xfrm>
            <a:off x="5427259" y="2081283"/>
            <a:ext cx="6268872" cy="4942765"/>
          </a:xfrm>
          <a:prstGeom prst="cloud">
            <a:avLst/>
          </a:prstGeom>
          <a:solidFill>
            <a:srgbClr val="FFFDDB"/>
          </a:solidFill>
          <a:ln>
            <a:solidFill>
              <a:srgbClr val="A7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1A790F9-DA57-4BD3-A12E-4BF4FC7739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1868" y="2966850"/>
            <a:ext cx="3871699" cy="2973409"/>
          </a:xfrm>
          <a:prstGeom prst="rect">
            <a:avLst/>
          </a:prstGeom>
          <a:ln>
            <a:solidFill>
              <a:srgbClr val="FFFDDB"/>
            </a:solidFill>
          </a:ln>
          <a:effectLst>
            <a:softEdge rad="112500"/>
          </a:effec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432F6BA-090C-452B-B2AB-E00D34B48207}"/>
              </a:ext>
            </a:extLst>
          </p:cNvPr>
          <p:cNvSpPr/>
          <p:nvPr/>
        </p:nvSpPr>
        <p:spPr>
          <a:xfrm>
            <a:off x="7319750" y="2979761"/>
            <a:ext cx="600502" cy="2333767"/>
          </a:xfrm>
          <a:prstGeom prst="roundRect">
            <a:avLst/>
          </a:prstGeom>
          <a:solidFill>
            <a:srgbClr val="ED7D31">
              <a:alpha val="30196"/>
            </a:srgbClr>
          </a:solidFill>
          <a:ln>
            <a:solidFill>
              <a:srgbClr val="A70D0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F347D6A-F16A-4A79-8D96-35726EFBBB48}"/>
              </a:ext>
            </a:extLst>
          </p:cNvPr>
          <p:cNvSpPr/>
          <p:nvPr/>
        </p:nvSpPr>
        <p:spPr>
          <a:xfrm>
            <a:off x="7683690" y="1278340"/>
            <a:ext cx="3557515" cy="650544"/>
          </a:xfrm>
          <a:prstGeom prst="roundRect">
            <a:avLst/>
          </a:prstGeom>
          <a:solidFill>
            <a:srgbClr val="ED7D31">
              <a:alpha val="30196"/>
            </a:srgbClr>
          </a:solidFill>
          <a:ln>
            <a:solidFill>
              <a:srgbClr val="A70D0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B4DFA81-DD2D-4363-A0E9-659EA3E19EC2}"/>
              </a:ext>
            </a:extLst>
          </p:cNvPr>
          <p:cNvCxnSpPr>
            <a:cxnSpLocks/>
            <a:endCxn id="49" idx="1"/>
          </p:cNvCxnSpPr>
          <p:nvPr/>
        </p:nvCxnSpPr>
        <p:spPr>
          <a:xfrm>
            <a:off x="6848669" y="4766387"/>
            <a:ext cx="1259633" cy="106990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AC46DFC-6412-47DA-BCAC-BFFEDD30D142}"/>
              </a:ext>
            </a:extLst>
          </p:cNvPr>
          <p:cNvSpPr txBox="1"/>
          <p:nvPr/>
        </p:nvSpPr>
        <p:spPr>
          <a:xfrm>
            <a:off x="489111" y="3583869"/>
            <a:ext cx="4784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Some literal     from      must appear many times…</a:t>
            </a:r>
            <a:endParaRPr lang="en-US" sz="3000" b="1" dirty="0">
              <a:solidFill>
                <a:srgbClr val="FFC000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B73859E-B171-4EFE-B65C-1DF0788096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55537" y="4835838"/>
            <a:ext cx="2276475" cy="752475"/>
          </a:xfrm>
          <a:prstGeom prst="rect">
            <a:avLst/>
          </a:prstGeom>
        </p:spPr>
      </p:pic>
      <p:sp>
        <p:nvSpPr>
          <p:cNvPr id="38" name="Right Brace 37">
            <a:extLst>
              <a:ext uri="{FF2B5EF4-FFF2-40B4-BE49-F238E27FC236}">
                <a16:creationId xmlns:a16="http://schemas.microsoft.com/office/drawing/2014/main" id="{9D50E0F2-750D-4414-847A-96B145BE6A18}"/>
              </a:ext>
            </a:extLst>
          </p:cNvPr>
          <p:cNvSpPr/>
          <p:nvPr/>
        </p:nvSpPr>
        <p:spPr>
          <a:xfrm rot="5400000">
            <a:off x="2092896" y="4262263"/>
            <a:ext cx="149290" cy="852741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40EDA73-D823-4DA0-A605-CB3D4C7CD2F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15510" y="4127761"/>
            <a:ext cx="495300" cy="523875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FB28D333-9402-481B-AF55-3900BF8B89AC}"/>
              </a:ext>
            </a:extLst>
          </p:cNvPr>
          <p:cNvSpPr/>
          <p:nvPr/>
        </p:nvSpPr>
        <p:spPr>
          <a:xfrm>
            <a:off x="6209523" y="3932855"/>
            <a:ext cx="914400" cy="914400"/>
          </a:xfrm>
          <a:prstGeom prst="ellipse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436AA0D-E27B-446D-8C2A-216E4005996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85206" y="2915817"/>
            <a:ext cx="2579296" cy="2675649"/>
          </a:xfrm>
          <a:prstGeom prst="rect">
            <a:avLst/>
          </a:prstGeom>
        </p:spPr>
      </p:pic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05B8909-D32C-479A-A293-0E43C80BBAC0}"/>
              </a:ext>
            </a:extLst>
          </p:cNvPr>
          <p:cNvSpPr/>
          <p:nvPr/>
        </p:nvSpPr>
        <p:spPr>
          <a:xfrm>
            <a:off x="8084976" y="2939141"/>
            <a:ext cx="2197359" cy="559836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AF278DA-308D-4239-83EC-A3A54E62ACF7}"/>
              </a:ext>
            </a:extLst>
          </p:cNvPr>
          <p:cNvSpPr/>
          <p:nvPr/>
        </p:nvSpPr>
        <p:spPr>
          <a:xfrm>
            <a:off x="8088085" y="3548738"/>
            <a:ext cx="2197359" cy="559836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9C0984B-67FA-4AF0-B18C-505CF132B8C1}"/>
              </a:ext>
            </a:extLst>
          </p:cNvPr>
          <p:cNvSpPr/>
          <p:nvPr/>
        </p:nvSpPr>
        <p:spPr>
          <a:xfrm>
            <a:off x="8095859" y="4158335"/>
            <a:ext cx="2197359" cy="559836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D0AB73F-BB82-411E-810F-126DF3577181}"/>
              </a:ext>
            </a:extLst>
          </p:cNvPr>
          <p:cNvSpPr/>
          <p:nvPr/>
        </p:nvSpPr>
        <p:spPr>
          <a:xfrm>
            <a:off x="8108302" y="5556371"/>
            <a:ext cx="2197359" cy="559836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143718B-4B39-45E9-B0D1-B2C6DEC1ECDB}"/>
              </a:ext>
            </a:extLst>
          </p:cNvPr>
          <p:cNvCxnSpPr>
            <a:stCxn id="41" idx="7"/>
            <a:endCxn id="45" idx="1"/>
          </p:cNvCxnSpPr>
          <p:nvPr/>
        </p:nvCxnSpPr>
        <p:spPr>
          <a:xfrm flipV="1">
            <a:off x="6990012" y="3219059"/>
            <a:ext cx="1094964" cy="84770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61A6222-D5B9-4879-9474-B037D817A749}"/>
              </a:ext>
            </a:extLst>
          </p:cNvPr>
          <p:cNvCxnSpPr>
            <a:cxnSpLocks/>
            <a:endCxn id="47" idx="1"/>
          </p:cNvCxnSpPr>
          <p:nvPr/>
        </p:nvCxnSpPr>
        <p:spPr>
          <a:xfrm flipV="1">
            <a:off x="7077269" y="3828656"/>
            <a:ext cx="1010816" cy="39811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B17C69E-A034-4725-AE7F-6814E7A9BDD9}"/>
              </a:ext>
            </a:extLst>
          </p:cNvPr>
          <p:cNvCxnSpPr>
            <a:cxnSpLocks/>
            <a:stCxn id="41" idx="6"/>
            <a:endCxn id="48" idx="1"/>
          </p:cNvCxnSpPr>
          <p:nvPr/>
        </p:nvCxnSpPr>
        <p:spPr>
          <a:xfrm>
            <a:off x="7123923" y="4390055"/>
            <a:ext cx="971936" cy="4819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77C4A621-5AA9-47E3-B38A-EA352C0A653D}"/>
              </a:ext>
            </a:extLst>
          </p:cNvPr>
          <p:cNvSpPr txBox="1"/>
          <p:nvPr/>
        </p:nvSpPr>
        <p:spPr>
          <a:xfrm rot="5400000">
            <a:off x="7250396" y="4616722"/>
            <a:ext cx="1050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4472C4"/>
                </a:solidFill>
                <a:ea typeface="Cambria Math" panose="020405030504060302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3598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  <p:bldP spid="30" grpId="0" animBg="1"/>
      <p:bldP spid="31" grpId="0"/>
      <p:bldP spid="38" grpId="0" animBg="1"/>
      <p:bldP spid="41" grpId="0" animBg="1"/>
      <p:bldP spid="45" grpId="0" animBg="1"/>
      <p:bldP spid="47" grpId="0" animBg="1"/>
      <p:bldP spid="48" grpId="0" animBg="1"/>
      <p:bldP spid="49" grpId="0" animBg="1"/>
      <p:bldP spid="61" grpId="1"/>
      <p:bldP spid="61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B9AF421-40C4-429C-9F50-0507305FF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942" y="5559742"/>
            <a:ext cx="981075" cy="5619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2F3F65C-B92C-4494-A1E4-E76B39516BC6}"/>
              </a:ext>
            </a:extLst>
          </p:cNvPr>
          <p:cNvSpPr txBox="1">
            <a:spLocks/>
          </p:cNvSpPr>
          <p:nvPr/>
        </p:nvSpPr>
        <p:spPr>
          <a:xfrm>
            <a:off x="685800" y="4619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solidFill>
                  <a:srgbClr val="0B50B5"/>
                </a:solidFill>
                <a:latin typeface="Palatino Linotype" panose="02040502050505030304" pitchFamily="18" charset="0"/>
              </a:rPr>
              <a:t>Using the Sunflower</a:t>
            </a:r>
            <a:endParaRPr lang="en-US" dirty="0">
              <a:solidFill>
                <a:srgbClr val="00B0F0"/>
              </a:solidFill>
              <a:latin typeface="Product Sans" panose="020B0403030502040203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0D8C58B-C0E8-4CB5-9DDD-1DE9F3C303FF}"/>
              </a:ext>
            </a:extLst>
          </p:cNvPr>
          <p:cNvGrpSpPr/>
          <p:nvPr/>
        </p:nvGrpSpPr>
        <p:grpSpPr>
          <a:xfrm>
            <a:off x="2770496" y="5157270"/>
            <a:ext cx="2236100" cy="727187"/>
            <a:chOff x="2770496" y="5157270"/>
            <a:chExt cx="2236100" cy="727187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B1B1D228-BFEC-48B0-8AFB-5F29AD414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0496" y="5157270"/>
              <a:ext cx="2236100" cy="727187"/>
            </a:xfrm>
            <a:prstGeom prst="rect">
              <a:avLst/>
            </a:prstGeom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47475571-58A7-4639-9A08-A9FCEE9FAA5A}"/>
                </a:ext>
              </a:extLst>
            </p:cNvPr>
            <p:cNvSpPr/>
            <p:nvPr/>
          </p:nvSpPr>
          <p:spPr>
            <a:xfrm>
              <a:off x="2773651" y="5219700"/>
              <a:ext cx="2197359" cy="559836"/>
            </a:xfrm>
            <a:prstGeom prst="roundRect">
              <a:avLst/>
            </a:prstGeom>
            <a:solidFill>
              <a:srgbClr val="934BC9">
                <a:alpha val="2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2DEDE67-4D77-4952-9C1A-C17BFFF1DE89}"/>
              </a:ext>
            </a:extLst>
          </p:cNvPr>
          <p:cNvGrpSpPr/>
          <p:nvPr/>
        </p:nvGrpSpPr>
        <p:grpSpPr>
          <a:xfrm>
            <a:off x="6147769" y="1820839"/>
            <a:ext cx="5211718" cy="564462"/>
            <a:chOff x="6147769" y="1820839"/>
            <a:chExt cx="5211718" cy="56446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38AE170-00E8-4280-94A4-D4466CEC4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05363" y="1861426"/>
              <a:ext cx="409575" cy="52387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D15941C-6DEA-49D2-A0D7-19E078FEA1DD}"/>
                </a:ext>
              </a:extLst>
            </p:cNvPr>
            <p:cNvSpPr txBox="1"/>
            <p:nvPr/>
          </p:nvSpPr>
          <p:spPr>
            <a:xfrm>
              <a:off x="6147769" y="1820839"/>
              <a:ext cx="521171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/>
                <a:t>If     appears in every clause…</a:t>
              </a:r>
              <a:endParaRPr lang="en-US" sz="3000" b="1" dirty="0">
                <a:solidFill>
                  <a:srgbClr val="FFC000"/>
                </a:solidFill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4FA12A49-E2BA-49B8-8182-A8AC371FCC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325" y="2677093"/>
            <a:ext cx="2524125" cy="66675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F34CEBA-8486-40A6-8A61-024116A80B31}"/>
              </a:ext>
            </a:extLst>
          </p:cNvPr>
          <p:cNvSpPr txBox="1"/>
          <p:nvPr/>
        </p:nvSpPr>
        <p:spPr>
          <a:xfrm>
            <a:off x="6144768" y="3797500"/>
            <a:ext cx="52117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Otherwise…</a:t>
            </a:r>
            <a:endParaRPr lang="en-US" sz="3000" b="1" dirty="0">
              <a:solidFill>
                <a:srgbClr val="FFC000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E249320-399E-41C9-AFC0-30E9BCCA4369}"/>
              </a:ext>
            </a:extLst>
          </p:cNvPr>
          <p:cNvGrpSpPr/>
          <p:nvPr/>
        </p:nvGrpSpPr>
        <p:grpSpPr>
          <a:xfrm>
            <a:off x="886896" y="1838476"/>
            <a:ext cx="5209104" cy="3179057"/>
            <a:chOff x="886896" y="1838476"/>
            <a:chExt cx="5209104" cy="317905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8454A2C-8767-49AF-B50C-18DF19D98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48300" y="3259292"/>
              <a:ext cx="647700" cy="561975"/>
            </a:xfrm>
            <a:prstGeom prst="rect">
              <a:avLst/>
            </a:prstGeom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439B7B2-C77A-4E95-B384-5ACFDB8D3FAE}"/>
                </a:ext>
              </a:extLst>
            </p:cNvPr>
            <p:cNvGrpSpPr/>
            <p:nvPr/>
          </p:nvGrpSpPr>
          <p:grpSpPr>
            <a:xfrm>
              <a:off x="886896" y="1838476"/>
              <a:ext cx="4478552" cy="3179057"/>
              <a:chOff x="886896" y="1838476"/>
              <a:chExt cx="4478552" cy="3179057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CB8575E-9B62-40FD-941F-6C669E1CF563}"/>
                  </a:ext>
                </a:extLst>
              </p:cNvPr>
              <p:cNvCxnSpPr>
                <a:cxnSpLocks/>
                <a:endCxn id="12" idx="1"/>
              </p:cNvCxnSpPr>
              <p:nvPr/>
            </p:nvCxnSpPr>
            <p:spPr>
              <a:xfrm>
                <a:off x="1560394" y="3718986"/>
                <a:ext cx="1225281" cy="1018629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88A65C15-8932-4A4D-AE26-59877B090F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2883" y="3029087"/>
                <a:ext cx="495300" cy="523875"/>
              </a:xfrm>
              <a:prstGeom prst="rect">
                <a:avLst/>
              </a:prstGeom>
            </p:spPr>
          </p:pic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EF08B5F-6ADD-48CA-BE9D-5581DB0AB975}"/>
                  </a:ext>
                </a:extLst>
              </p:cNvPr>
              <p:cNvSpPr/>
              <p:nvPr/>
            </p:nvSpPr>
            <p:spPr>
              <a:xfrm>
                <a:off x="886896" y="2834181"/>
                <a:ext cx="914400" cy="914400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7D87BEC-FEC2-411A-9498-70A6094C1B99}"/>
                  </a:ext>
                </a:extLst>
              </p:cNvPr>
              <p:cNvSpPr/>
              <p:nvPr/>
            </p:nvSpPr>
            <p:spPr>
              <a:xfrm>
                <a:off x="2762349" y="1840467"/>
                <a:ext cx="2197359" cy="559836"/>
              </a:xfrm>
              <a:prstGeom prst="roundRect">
                <a:avLst/>
              </a:prstGeom>
              <a:solidFill>
                <a:srgbClr val="FFC000">
                  <a:alpha val="20000"/>
                </a:srgb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6CB8BDF-ED9D-4D4C-8A2A-3A2384F21878}"/>
                  </a:ext>
                </a:extLst>
              </p:cNvPr>
              <p:cNvSpPr/>
              <p:nvPr/>
            </p:nvSpPr>
            <p:spPr>
              <a:xfrm>
                <a:off x="2765458" y="2450064"/>
                <a:ext cx="2197359" cy="559836"/>
              </a:xfrm>
              <a:prstGeom prst="roundRect">
                <a:avLst/>
              </a:prstGeom>
              <a:solidFill>
                <a:srgbClr val="FFC000">
                  <a:alpha val="20000"/>
                </a:srgb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87008C58-A3E7-4AEA-8FAB-7131E07DCBAB}"/>
                  </a:ext>
                </a:extLst>
              </p:cNvPr>
              <p:cNvSpPr/>
              <p:nvPr/>
            </p:nvSpPr>
            <p:spPr>
              <a:xfrm>
                <a:off x="2773232" y="3059661"/>
                <a:ext cx="2197359" cy="559836"/>
              </a:xfrm>
              <a:prstGeom prst="roundRect">
                <a:avLst/>
              </a:prstGeom>
              <a:solidFill>
                <a:srgbClr val="FFC000">
                  <a:alpha val="20000"/>
                </a:srgb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4A1CB631-508F-4D93-B811-3DF43A1147B7}"/>
                  </a:ext>
                </a:extLst>
              </p:cNvPr>
              <p:cNvSpPr/>
              <p:nvPr/>
            </p:nvSpPr>
            <p:spPr>
              <a:xfrm>
                <a:off x="2785675" y="4457697"/>
                <a:ext cx="2197359" cy="559836"/>
              </a:xfrm>
              <a:prstGeom prst="roundRect">
                <a:avLst/>
              </a:prstGeom>
              <a:solidFill>
                <a:srgbClr val="FFC000">
                  <a:alpha val="20000"/>
                </a:srgb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45E663C-1DEA-49C2-B952-125FD5B59C96}"/>
                  </a:ext>
                </a:extLst>
              </p:cNvPr>
              <p:cNvCxnSpPr>
                <a:stCxn id="7" idx="7"/>
                <a:endCxn id="9" idx="1"/>
              </p:cNvCxnSpPr>
              <p:nvPr/>
            </p:nvCxnSpPr>
            <p:spPr>
              <a:xfrm flipV="1">
                <a:off x="1667385" y="2120385"/>
                <a:ext cx="1094964" cy="847707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D71C717-E83E-4332-829B-89AC73531628}"/>
                  </a:ext>
                </a:extLst>
              </p:cNvPr>
              <p:cNvCxnSpPr>
                <a:cxnSpLocks/>
                <a:endCxn id="10" idx="1"/>
              </p:cNvCxnSpPr>
              <p:nvPr/>
            </p:nvCxnSpPr>
            <p:spPr>
              <a:xfrm flipV="1">
                <a:off x="1754642" y="2729982"/>
                <a:ext cx="1010816" cy="398112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1D6143A-8547-4C9B-ACF6-5493A7964CB5}"/>
                  </a:ext>
                </a:extLst>
              </p:cNvPr>
              <p:cNvCxnSpPr>
                <a:cxnSpLocks/>
                <a:stCxn id="7" idx="6"/>
                <a:endCxn id="11" idx="1"/>
              </p:cNvCxnSpPr>
              <p:nvPr/>
            </p:nvCxnSpPr>
            <p:spPr>
              <a:xfrm>
                <a:off x="1801296" y="3291381"/>
                <a:ext cx="971936" cy="48198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82B3A2-B5C2-4072-ADAF-E9316AD68A20}"/>
                  </a:ext>
                </a:extLst>
              </p:cNvPr>
              <p:cNvSpPr txBox="1"/>
              <p:nvPr/>
            </p:nvSpPr>
            <p:spPr>
              <a:xfrm rot="5400000">
                <a:off x="1927769" y="3518048"/>
                <a:ext cx="105022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4472C4"/>
                    </a:solidFill>
                    <a:ea typeface="Cambria Math" panose="02040503050406030204" pitchFamily="18" charset="0"/>
                  </a:rPr>
                  <a:t>…</a:t>
                </a:r>
              </a:p>
            </p:txBody>
          </p:sp>
          <p:sp>
            <p:nvSpPr>
              <p:cNvPr id="29" name="Right Brace 28">
                <a:extLst>
                  <a:ext uri="{FF2B5EF4-FFF2-40B4-BE49-F238E27FC236}">
                    <a16:creationId xmlns:a16="http://schemas.microsoft.com/office/drawing/2014/main" id="{E96D109A-E5C5-4422-B103-1E53F303B00C}"/>
                  </a:ext>
                </a:extLst>
              </p:cNvPr>
              <p:cNvSpPr/>
              <p:nvPr/>
            </p:nvSpPr>
            <p:spPr>
              <a:xfrm>
                <a:off x="5046133" y="1838476"/>
                <a:ext cx="319315" cy="3130248"/>
              </a:xfrm>
              <a:prstGeom prst="rightBrac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54316F11-7FB6-4AEE-A412-7AB19FAFA1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9109" y="4544695"/>
            <a:ext cx="1562100" cy="7048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D8C549F-4B94-4DC2-822B-152AC4AA24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5548" y="4353858"/>
            <a:ext cx="3285219" cy="115240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C617A70-CC20-45F1-9D9D-776890AC78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76341" y="4385492"/>
            <a:ext cx="922275" cy="1087588"/>
          </a:xfrm>
          <a:prstGeom prst="rect">
            <a:avLst/>
          </a:prstGeom>
        </p:spPr>
      </p:pic>
      <p:sp>
        <p:nvSpPr>
          <p:cNvPr id="56" name="Right Brace 55">
            <a:extLst>
              <a:ext uri="{FF2B5EF4-FFF2-40B4-BE49-F238E27FC236}">
                <a16:creationId xmlns:a16="http://schemas.microsoft.com/office/drawing/2014/main" id="{ECD28652-003D-416E-AB35-5613FB5510ED}"/>
              </a:ext>
            </a:extLst>
          </p:cNvPr>
          <p:cNvSpPr/>
          <p:nvPr/>
        </p:nvSpPr>
        <p:spPr>
          <a:xfrm rot="5400000">
            <a:off x="3821459" y="4869360"/>
            <a:ext cx="118280" cy="2142718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8130434-3FFF-420F-98E7-F859AE5EE6B1}"/>
              </a:ext>
            </a:extLst>
          </p:cNvPr>
          <p:cNvSpPr txBox="1"/>
          <p:nvPr/>
        </p:nvSpPr>
        <p:spPr>
          <a:xfrm>
            <a:off x="2437638" y="6030160"/>
            <a:ext cx="52117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Different from </a:t>
            </a:r>
            <a:endParaRPr lang="en-US" sz="3000" b="1" dirty="0">
              <a:solidFill>
                <a:srgbClr val="FFC000"/>
              </a:solidFill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00A80181-856A-4FE9-A7F9-94621D8B8E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97742" y="6008370"/>
            <a:ext cx="447675" cy="6477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5C7AC4D6-70E0-4D39-A2B9-6B9941FCD21D}"/>
              </a:ext>
            </a:extLst>
          </p:cNvPr>
          <p:cNvSpPr txBox="1"/>
          <p:nvPr/>
        </p:nvSpPr>
        <p:spPr>
          <a:xfrm>
            <a:off x="6146697" y="6129921"/>
            <a:ext cx="5451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</a:rPr>
              <a:t>MAJ-3SAT </a:t>
            </a:r>
            <a:r>
              <a:rPr lang="en-US" sz="3000" dirty="0"/>
              <a:t>resolved in either case!</a:t>
            </a:r>
            <a:endParaRPr lang="en-US" sz="3000" b="1" dirty="0">
              <a:solidFill>
                <a:srgbClr val="FFC000"/>
              </a:solidFill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3201F9D6-93F7-4B11-B7DD-00313BEAF21E}"/>
              </a:ext>
            </a:extLst>
          </p:cNvPr>
          <p:cNvSpPr/>
          <p:nvPr/>
        </p:nvSpPr>
        <p:spPr>
          <a:xfrm rot="5400000">
            <a:off x="7762696" y="4882732"/>
            <a:ext cx="208626" cy="120013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02DCE095-69AF-4743-AE47-B685C9DF9EA3}"/>
              </a:ext>
            </a:extLst>
          </p:cNvPr>
          <p:cNvSpPr/>
          <p:nvPr/>
        </p:nvSpPr>
        <p:spPr>
          <a:xfrm rot="5400000">
            <a:off x="9459416" y="4882732"/>
            <a:ext cx="208626" cy="120013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F0F685-8A86-4FD0-84C6-7CA2EE0D9A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96162" y="5619750"/>
            <a:ext cx="101917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8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6" grpId="0" animBg="1"/>
      <p:bldP spid="57" grpId="0"/>
      <p:bldP spid="60" grpId="0"/>
      <p:bldP spid="2" grpId="0" animBg="1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C9DB5-3313-4E19-9C25-0CD72DDA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61963"/>
            <a:ext cx="10515600" cy="1325563"/>
          </a:xfrm>
        </p:spPr>
        <p:txBody>
          <a:bodyPr/>
          <a:lstStyle/>
          <a:p>
            <a:r>
              <a:rPr lang="en-US" sz="5000" dirty="0">
                <a:solidFill>
                  <a:srgbClr val="0B50B5"/>
                </a:solidFill>
                <a:latin typeface="Palatino Linotype" panose="02040502050505030304" pitchFamily="18" charset="0"/>
              </a:rPr>
              <a:t>Summary for 3-CNFs</a:t>
            </a:r>
            <a:endParaRPr lang="en-US" dirty="0">
              <a:solidFill>
                <a:srgbClr val="00B0F0"/>
              </a:solidFill>
              <a:latin typeface="Product Sans" panose="020B0403030502040203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FAF8838-8D16-4CA4-BF2D-03B0C0D7FDBC}"/>
              </a:ext>
            </a:extLst>
          </p:cNvPr>
          <p:cNvGrpSpPr/>
          <p:nvPr/>
        </p:nvGrpSpPr>
        <p:grpSpPr>
          <a:xfrm>
            <a:off x="685800" y="1590905"/>
            <a:ext cx="10815319" cy="657225"/>
            <a:chOff x="685800" y="1765073"/>
            <a:chExt cx="10815319" cy="657225"/>
          </a:xfrm>
        </p:grpSpPr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98B07D8D-D52D-44A5-B91C-947F463E0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9007" y="1765073"/>
              <a:ext cx="381000" cy="657225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245F3E3-7EDF-4C91-B0C4-F2A174A4FFA0}"/>
                </a:ext>
              </a:extLst>
            </p:cNvPr>
            <p:cNvSpPr txBox="1"/>
            <p:nvPr/>
          </p:nvSpPr>
          <p:spPr>
            <a:xfrm>
              <a:off x="685800" y="1824925"/>
              <a:ext cx="1081531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/>
                <a:t>1. Look for a maximal </a:t>
              </a:r>
              <a:r>
                <a:rPr lang="en-US" sz="3000" dirty="0">
                  <a:solidFill>
                    <a:schemeClr val="accent4"/>
                  </a:solidFill>
                </a:rPr>
                <a:t>disjoint set </a:t>
              </a:r>
              <a:r>
                <a:rPr lang="en-US" sz="3000" dirty="0"/>
                <a:t>in 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F94837D0-78EE-4F06-B12A-057FD6253A73}"/>
              </a:ext>
            </a:extLst>
          </p:cNvPr>
          <p:cNvSpPr txBox="1"/>
          <p:nvPr/>
        </p:nvSpPr>
        <p:spPr>
          <a:xfrm>
            <a:off x="685800" y="2295144"/>
            <a:ext cx="10815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2. If </a:t>
            </a:r>
            <a:r>
              <a:rPr lang="en-US" sz="3000" dirty="0">
                <a:solidFill>
                  <a:schemeClr val="accent4"/>
                </a:solidFill>
              </a:rPr>
              <a:t>disjoint set </a:t>
            </a:r>
            <a:r>
              <a:rPr lang="en-US" sz="3000" dirty="0"/>
              <a:t>is </a:t>
            </a:r>
            <a:r>
              <a:rPr lang="en-US" sz="3000" dirty="0">
                <a:solidFill>
                  <a:srgbClr val="C00000"/>
                </a:solidFill>
              </a:rPr>
              <a:t>large</a:t>
            </a:r>
            <a:r>
              <a:rPr lang="en-US" sz="3000" dirty="0"/>
              <a:t>, return NO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6211C58-64D4-4E1F-985F-8937089E3683}"/>
              </a:ext>
            </a:extLst>
          </p:cNvPr>
          <p:cNvSpPr txBox="1"/>
          <p:nvPr/>
        </p:nvSpPr>
        <p:spPr>
          <a:xfrm>
            <a:off x="685800" y="2935224"/>
            <a:ext cx="10815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3. If instead </a:t>
            </a:r>
            <a:r>
              <a:rPr lang="en-US" sz="3000" dirty="0">
                <a:solidFill>
                  <a:schemeClr val="accent4"/>
                </a:solidFill>
              </a:rPr>
              <a:t>disjoint set </a:t>
            </a:r>
            <a:r>
              <a:rPr lang="en-US" sz="3000" dirty="0"/>
              <a:t>is </a:t>
            </a:r>
            <a:r>
              <a:rPr lang="en-US" sz="3000" dirty="0">
                <a:solidFill>
                  <a:srgbClr val="00B0F0"/>
                </a:solidFill>
              </a:rPr>
              <a:t>small</a:t>
            </a:r>
            <a:r>
              <a:rPr lang="en-US" sz="3000" dirty="0"/>
              <a:t>, find small </a:t>
            </a:r>
            <a:r>
              <a:rPr lang="en-US" sz="3000" dirty="0">
                <a:solidFill>
                  <a:srgbClr val="7030A0"/>
                </a:solidFill>
              </a:rPr>
              <a:t>hitting set </a:t>
            </a:r>
            <a:r>
              <a:rPr lang="en-US" sz="3000" dirty="0"/>
              <a:t>of variables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718AA58-F280-4C68-9921-7C04C1C8C53E}"/>
              </a:ext>
            </a:extLst>
          </p:cNvPr>
          <p:cNvSpPr txBox="1"/>
          <p:nvPr/>
        </p:nvSpPr>
        <p:spPr>
          <a:xfrm>
            <a:off x="685800" y="3575304"/>
            <a:ext cx="10815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4. Loop over all assignments to </a:t>
            </a:r>
            <a:r>
              <a:rPr lang="en-US" sz="3000" dirty="0">
                <a:solidFill>
                  <a:srgbClr val="7030A0"/>
                </a:solidFill>
              </a:rPr>
              <a:t>hitting set</a:t>
            </a:r>
            <a:r>
              <a:rPr lang="en-US" sz="3000" dirty="0"/>
              <a:t>, obtaining 2-CNFs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53816E7-ECF6-4729-88E9-94AA9C119D1E}"/>
              </a:ext>
            </a:extLst>
          </p:cNvPr>
          <p:cNvSpPr txBox="1"/>
          <p:nvPr/>
        </p:nvSpPr>
        <p:spPr>
          <a:xfrm>
            <a:off x="1051560" y="5505220"/>
            <a:ext cx="10815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7. If instead some disjoint set is large, find sunflower; if sunflower core hits all clauses return YES, otherwise return NO</a:t>
            </a:r>
          </a:p>
        </p:txBody>
      </p:sp>
      <p:sp>
        <p:nvSpPr>
          <p:cNvPr id="109" name="Content Placeholder 2">
            <a:extLst>
              <a:ext uri="{FF2B5EF4-FFF2-40B4-BE49-F238E27FC236}">
                <a16:creationId xmlns:a16="http://schemas.microsoft.com/office/drawing/2014/main" id="{D76C857C-A41B-4A2E-B534-73C72C194731}"/>
              </a:ext>
            </a:extLst>
          </p:cNvPr>
          <p:cNvSpPr txBox="1">
            <a:spLocks/>
          </p:cNvSpPr>
          <p:nvPr/>
        </p:nvSpPr>
        <p:spPr>
          <a:xfrm>
            <a:off x="7647664" y="2027226"/>
            <a:ext cx="3648133" cy="538556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dirty="0"/>
              <a:t>(same as </a:t>
            </a:r>
            <a:r>
              <a:rPr lang="en-US" sz="3000" dirty="0">
                <a:solidFill>
                  <a:srgbClr val="00B0F0"/>
                </a:solidFill>
                <a:latin typeface="Product Sans" panose="020B0403030502040203" pitchFamily="34" charset="0"/>
              </a:rPr>
              <a:t>MAJ-2SAT</a:t>
            </a:r>
            <a:r>
              <a:rPr lang="en-US" sz="3000" dirty="0"/>
              <a:t>)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0BD58EB-9698-4C5F-B0E6-8ECC9D433281}"/>
              </a:ext>
            </a:extLst>
          </p:cNvPr>
          <p:cNvSpPr txBox="1"/>
          <p:nvPr/>
        </p:nvSpPr>
        <p:spPr>
          <a:xfrm>
            <a:off x="1051560" y="4215384"/>
            <a:ext cx="10815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5. For each 2-CNF, look for a maximal </a:t>
            </a:r>
            <a:r>
              <a:rPr lang="en-US" sz="3000" dirty="0">
                <a:solidFill>
                  <a:schemeClr val="accent4"/>
                </a:solidFill>
              </a:rPr>
              <a:t>disjoint set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C9FCD7A-2072-4C62-A3E7-6F1877DC4BF0}"/>
              </a:ext>
            </a:extLst>
          </p:cNvPr>
          <p:cNvGrpSpPr/>
          <p:nvPr/>
        </p:nvGrpSpPr>
        <p:grpSpPr>
          <a:xfrm>
            <a:off x="1051560" y="4794247"/>
            <a:ext cx="10815319" cy="723900"/>
            <a:chOff x="1051560" y="4794247"/>
            <a:chExt cx="10815319" cy="72390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D3E23F0-01E3-46A5-8FD4-4D17B2952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2959" y="4794247"/>
              <a:ext cx="1028700" cy="723900"/>
            </a:xfrm>
            <a:prstGeom prst="rect">
              <a:avLst/>
            </a:prstGeom>
          </p:spPr>
        </p:pic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2BC3188F-BDB6-4489-BBEF-611ED3E34D42}"/>
                </a:ext>
              </a:extLst>
            </p:cNvPr>
            <p:cNvSpPr txBox="1"/>
            <p:nvPr/>
          </p:nvSpPr>
          <p:spPr>
            <a:xfrm>
              <a:off x="1051560" y="4855464"/>
              <a:ext cx="1081531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/>
                <a:t>6. If all </a:t>
              </a:r>
              <a:r>
                <a:rPr lang="en-US" sz="3000" dirty="0">
                  <a:solidFill>
                    <a:schemeClr val="accent4"/>
                  </a:solidFill>
                </a:rPr>
                <a:t>disjoint sets </a:t>
              </a:r>
              <a:r>
                <a:rPr lang="en-US" sz="3000" dirty="0"/>
                <a:t>are </a:t>
              </a:r>
              <a:r>
                <a:rPr lang="en-US" sz="3000" dirty="0">
                  <a:solidFill>
                    <a:srgbClr val="00B0F0"/>
                  </a:solidFill>
                </a:rPr>
                <a:t>small</a:t>
              </a:r>
              <a:r>
                <a:rPr lang="en-US" sz="3000" dirty="0"/>
                <a:t>, we can use 1-CNFs to compute </a:t>
              </a:r>
              <a:endParaRPr lang="en-US" sz="3000" dirty="0">
                <a:solidFill>
                  <a:srgbClr val="00B0F0"/>
                </a:solidFill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F74F6B78-F150-4A1E-B5A3-40E7E1271256}"/>
              </a:ext>
            </a:extLst>
          </p:cNvPr>
          <p:cNvSpPr/>
          <p:nvPr/>
        </p:nvSpPr>
        <p:spPr>
          <a:xfrm>
            <a:off x="685800" y="1567543"/>
            <a:ext cx="10785324" cy="2032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1"/>
    </mc:Choice>
    <mc:Fallback xmlns="">
      <p:transition spd="slow" advTm="17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108" grpId="0"/>
      <p:bldP spid="109" grpId="0"/>
      <p:bldP spid="113" grpId="0"/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C9DB5-3313-4E19-9C25-0CD72DDA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61963"/>
            <a:ext cx="10515600" cy="1325563"/>
          </a:xfrm>
        </p:spPr>
        <p:txBody>
          <a:bodyPr/>
          <a:lstStyle/>
          <a:p>
            <a:r>
              <a:rPr lang="en-US" sz="5000" dirty="0">
                <a:solidFill>
                  <a:srgbClr val="0B50B5"/>
                </a:solidFill>
                <a:latin typeface="Palatino Linotype" panose="02040502050505030304" pitchFamily="18" charset="0"/>
              </a:rPr>
              <a:t>Intuition for 3-CNFs</a:t>
            </a:r>
            <a:endParaRPr lang="en-US" dirty="0">
              <a:solidFill>
                <a:srgbClr val="00B0F0"/>
              </a:solidFill>
              <a:latin typeface="Product Sans" panose="020B0403030502040203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CC6C7B-5F4B-4AFD-B581-936C2005BFDD}"/>
              </a:ext>
            </a:extLst>
          </p:cNvPr>
          <p:cNvSpPr txBox="1">
            <a:spLocks/>
          </p:cNvSpPr>
          <p:nvPr/>
        </p:nvSpPr>
        <p:spPr>
          <a:xfrm>
            <a:off x="1506636" y="1792224"/>
            <a:ext cx="3185466" cy="545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rgbClr val="C00000"/>
                </a:solidFill>
                <a:latin typeface="Product Sans" panose="020B0403030502040203" pitchFamily="34" charset="0"/>
              </a:rPr>
              <a:t>Bad </a:t>
            </a:r>
            <a:r>
              <a:rPr lang="en-US" sz="3000" b="1" dirty="0" err="1">
                <a:solidFill>
                  <a:srgbClr val="C00000"/>
                </a:solidFill>
                <a:latin typeface="Product Sans" panose="020B0403030502040203" pitchFamily="34" charset="0"/>
              </a:rPr>
              <a:t>Subformula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A0E554-C4D3-4892-9F5D-CE0637B99038}"/>
              </a:ext>
            </a:extLst>
          </p:cNvPr>
          <p:cNvSpPr txBox="1"/>
          <p:nvPr/>
        </p:nvSpPr>
        <p:spPr>
          <a:xfrm>
            <a:off x="202557" y="2659004"/>
            <a:ext cx="2648807" cy="49244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Big Disjoint Set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F898B62-2110-4C9F-BD9B-EC5F38FAE8ED}"/>
              </a:ext>
            </a:extLst>
          </p:cNvPr>
          <p:cNvSpPr txBox="1">
            <a:spLocks/>
          </p:cNvSpPr>
          <p:nvPr/>
        </p:nvSpPr>
        <p:spPr>
          <a:xfrm>
            <a:off x="7356780" y="1792224"/>
            <a:ext cx="3625198" cy="545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rgbClr val="00B050"/>
                </a:solidFill>
                <a:latin typeface="Product Sans" panose="020B0403030502040203" pitchFamily="34" charset="0"/>
              </a:rPr>
              <a:t>Structured</a:t>
            </a:r>
            <a:endParaRPr lang="en-US" sz="3000" b="1" dirty="0">
              <a:solidFill>
                <a:srgbClr val="00B05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DFFC398-3692-4F23-BB76-663D02DEBFA4}"/>
              </a:ext>
            </a:extLst>
          </p:cNvPr>
          <p:cNvGrpSpPr/>
          <p:nvPr/>
        </p:nvGrpSpPr>
        <p:grpSpPr>
          <a:xfrm>
            <a:off x="2922900" y="3466617"/>
            <a:ext cx="2993694" cy="2325242"/>
            <a:chOff x="5620942" y="2585043"/>
            <a:chExt cx="5209104" cy="404598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8B18DC3-ABB8-42AF-A5D8-8E22048DA75D}"/>
                </a:ext>
              </a:extLst>
            </p:cNvPr>
            <p:cNvGrpSpPr/>
            <p:nvPr/>
          </p:nvGrpSpPr>
          <p:grpSpPr>
            <a:xfrm>
              <a:off x="7504542" y="5903837"/>
              <a:ext cx="2236100" cy="727187"/>
              <a:chOff x="2770496" y="5157270"/>
              <a:chExt cx="2236100" cy="727187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2261D30-E85E-4569-81DC-D17FAFF0E3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70496" y="5157270"/>
                <a:ext cx="2236100" cy="727187"/>
              </a:xfrm>
              <a:prstGeom prst="rect">
                <a:avLst/>
              </a:prstGeom>
            </p:spPr>
          </p:pic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578D601F-C3CE-4C71-B9E8-5F7C4D976C4A}"/>
                  </a:ext>
                </a:extLst>
              </p:cNvPr>
              <p:cNvSpPr/>
              <p:nvPr/>
            </p:nvSpPr>
            <p:spPr>
              <a:xfrm>
                <a:off x="2773651" y="5219700"/>
                <a:ext cx="2197359" cy="559836"/>
              </a:xfrm>
              <a:prstGeom prst="roundRect">
                <a:avLst/>
              </a:prstGeom>
              <a:solidFill>
                <a:srgbClr val="934BC9">
                  <a:alpha val="20000"/>
                </a:srgb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DDB9E6C-E708-4E8D-91F0-9A51378E816B}"/>
                </a:ext>
              </a:extLst>
            </p:cNvPr>
            <p:cNvGrpSpPr/>
            <p:nvPr/>
          </p:nvGrpSpPr>
          <p:grpSpPr>
            <a:xfrm>
              <a:off x="5620942" y="2585043"/>
              <a:ext cx="5209104" cy="3179057"/>
              <a:chOff x="886896" y="1838476"/>
              <a:chExt cx="5209104" cy="3179057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72D83B1-7C87-4624-A9CE-598245A93D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8300" y="3259292"/>
                <a:ext cx="647700" cy="561975"/>
              </a:xfrm>
              <a:prstGeom prst="rect">
                <a:avLst/>
              </a:prstGeom>
            </p:spPr>
          </p:pic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5908DC-7B0C-49AB-BFDC-F06EE79E4886}"/>
                  </a:ext>
                </a:extLst>
              </p:cNvPr>
              <p:cNvGrpSpPr/>
              <p:nvPr/>
            </p:nvGrpSpPr>
            <p:grpSpPr>
              <a:xfrm>
                <a:off x="886896" y="1838476"/>
                <a:ext cx="4478552" cy="3179057"/>
                <a:chOff x="886896" y="1838476"/>
                <a:chExt cx="4478552" cy="3179057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E4CD47B0-27A5-4A78-9456-2A48EBBDD32B}"/>
                    </a:ext>
                  </a:extLst>
                </p:cNvPr>
                <p:cNvCxnSpPr>
                  <a:cxnSpLocks/>
                  <a:endCxn id="23" idx="1"/>
                </p:cNvCxnSpPr>
                <p:nvPr/>
              </p:nvCxnSpPr>
              <p:spPr>
                <a:xfrm>
                  <a:off x="1560394" y="3718986"/>
                  <a:ext cx="1225281" cy="1018629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3952A628-EE67-4C19-8A6E-EFF529837F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92883" y="3029087"/>
                  <a:ext cx="495300" cy="523875"/>
                </a:xfrm>
                <a:prstGeom prst="rect">
                  <a:avLst/>
                </a:prstGeom>
              </p:spPr>
            </p:pic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504DD7BD-F64A-49D3-ABAA-6EB8FBB0FF00}"/>
                    </a:ext>
                  </a:extLst>
                </p:cNvPr>
                <p:cNvSpPr/>
                <p:nvPr/>
              </p:nvSpPr>
              <p:spPr>
                <a:xfrm>
                  <a:off x="886896" y="2834181"/>
                  <a:ext cx="914400" cy="914400"/>
                </a:xfrm>
                <a:prstGeom prst="ellipse">
                  <a:avLst/>
                </a:prstGeom>
                <a:solidFill>
                  <a:srgbClr val="FF0000">
                    <a:alpha val="20000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885C9FC6-E3A9-410C-8ED5-AAD6710EBC1A}"/>
                    </a:ext>
                  </a:extLst>
                </p:cNvPr>
                <p:cNvSpPr/>
                <p:nvPr/>
              </p:nvSpPr>
              <p:spPr>
                <a:xfrm>
                  <a:off x="2762349" y="1840467"/>
                  <a:ext cx="2197359" cy="559836"/>
                </a:xfrm>
                <a:prstGeom prst="roundRect">
                  <a:avLst/>
                </a:prstGeom>
                <a:solidFill>
                  <a:srgbClr val="FFC000">
                    <a:alpha val="20000"/>
                  </a:srgbClr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E292DACE-CFD6-4962-A52F-E4589204BE87}"/>
                    </a:ext>
                  </a:extLst>
                </p:cNvPr>
                <p:cNvSpPr/>
                <p:nvPr/>
              </p:nvSpPr>
              <p:spPr>
                <a:xfrm>
                  <a:off x="2765459" y="2450064"/>
                  <a:ext cx="2197360" cy="559836"/>
                </a:xfrm>
                <a:prstGeom prst="roundRect">
                  <a:avLst/>
                </a:prstGeom>
                <a:solidFill>
                  <a:srgbClr val="FFC000">
                    <a:alpha val="20000"/>
                  </a:srgbClr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" name="Rectangle: Rounded Corners 21">
                  <a:extLst>
                    <a:ext uri="{FF2B5EF4-FFF2-40B4-BE49-F238E27FC236}">
                      <a16:creationId xmlns:a16="http://schemas.microsoft.com/office/drawing/2014/main" id="{AA8D5224-27BF-4D7A-A1FE-817228FC8E48}"/>
                    </a:ext>
                  </a:extLst>
                </p:cNvPr>
                <p:cNvSpPr/>
                <p:nvPr/>
              </p:nvSpPr>
              <p:spPr>
                <a:xfrm>
                  <a:off x="2773232" y="3059661"/>
                  <a:ext cx="2197359" cy="559836"/>
                </a:xfrm>
                <a:prstGeom prst="roundRect">
                  <a:avLst/>
                </a:prstGeom>
                <a:solidFill>
                  <a:srgbClr val="FFC000">
                    <a:alpha val="20000"/>
                  </a:srgbClr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9D5E35C4-A07B-4DD8-AC90-62BB0EA99AE2}"/>
                    </a:ext>
                  </a:extLst>
                </p:cNvPr>
                <p:cNvSpPr/>
                <p:nvPr/>
              </p:nvSpPr>
              <p:spPr>
                <a:xfrm>
                  <a:off x="2785675" y="4457697"/>
                  <a:ext cx="2197359" cy="559836"/>
                </a:xfrm>
                <a:prstGeom prst="roundRect">
                  <a:avLst/>
                </a:prstGeom>
                <a:solidFill>
                  <a:srgbClr val="FFC000">
                    <a:alpha val="20000"/>
                  </a:srgbClr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5206D5AB-9424-432D-9D9B-10ABB543EE60}"/>
                    </a:ext>
                  </a:extLst>
                </p:cNvPr>
                <p:cNvCxnSpPr>
                  <a:stCxn id="19" idx="7"/>
                  <a:endCxn id="20" idx="1"/>
                </p:cNvCxnSpPr>
                <p:nvPr/>
              </p:nvCxnSpPr>
              <p:spPr>
                <a:xfrm flipV="1">
                  <a:off x="1667385" y="2120385"/>
                  <a:ext cx="1094964" cy="847707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2582BBDE-C4B6-4548-BDBB-631353BD0A89}"/>
                    </a:ext>
                  </a:extLst>
                </p:cNvPr>
                <p:cNvCxnSpPr>
                  <a:cxnSpLocks/>
                  <a:endCxn id="21" idx="1"/>
                </p:cNvCxnSpPr>
                <p:nvPr/>
              </p:nvCxnSpPr>
              <p:spPr>
                <a:xfrm flipV="1">
                  <a:off x="1754641" y="2729982"/>
                  <a:ext cx="1010816" cy="398113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AF956A61-8D1D-4513-B3C3-AB36E95E0611}"/>
                    </a:ext>
                  </a:extLst>
                </p:cNvPr>
                <p:cNvCxnSpPr>
                  <a:cxnSpLocks/>
                  <a:stCxn id="19" idx="6"/>
                  <a:endCxn id="22" idx="1"/>
                </p:cNvCxnSpPr>
                <p:nvPr/>
              </p:nvCxnSpPr>
              <p:spPr>
                <a:xfrm>
                  <a:off x="1801296" y="3291381"/>
                  <a:ext cx="971936" cy="48198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F18B333-9869-45E0-87AD-142070D6952A}"/>
                    </a:ext>
                  </a:extLst>
                </p:cNvPr>
                <p:cNvSpPr txBox="1"/>
                <p:nvPr/>
              </p:nvSpPr>
              <p:spPr>
                <a:xfrm rot="5400000">
                  <a:off x="1927768" y="3564458"/>
                  <a:ext cx="1050226" cy="6150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rgbClr val="4472C4"/>
                      </a:solidFill>
                      <a:ea typeface="Cambria Math" panose="02040503050406030204" pitchFamily="18" charset="0"/>
                    </a:rPr>
                    <a:t>…</a:t>
                  </a:r>
                </a:p>
              </p:txBody>
            </p:sp>
            <p:sp>
              <p:nvSpPr>
                <p:cNvPr id="28" name="Right Brace 27">
                  <a:extLst>
                    <a:ext uri="{FF2B5EF4-FFF2-40B4-BE49-F238E27FC236}">
                      <a16:creationId xmlns:a16="http://schemas.microsoft.com/office/drawing/2014/main" id="{6DA1187B-BA0B-466C-A3DB-0228FD0E0448}"/>
                    </a:ext>
                  </a:extLst>
                </p:cNvPr>
                <p:cNvSpPr/>
                <p:nvPr/>
              </p:nvSpPr>
              <p:spPr>
                <a:xfrm>
                  <a:off x="5046133" y="1838476"/>
                  <a:ext cx="319315" cy="3130248"/>
                </a:xfrm>
                <a:prstGeom prst="rightBrac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818FDE5-2411-4D28-86FA-83AAE43051A7}"/>
              </a:ext>
            </a:extLst>
          </p:cNvPr>
          <p:cNvSpPr txBox="1"/>
          <p:nvPr/>
        </p:nvSpPr>
        <p:spPr>
          <a:xfrm>
            <a:off x="3231267" y="2672508"/>
            <a:ext cx="2648807" cy="49244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Sunflower + Extra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26A24-3275-44A6-912D-62CAE6C4B7A4}"/>
              </a:ext>
            </a:extLst>
          </p:cNvPr>
          <p:cNvGrpSpPr/>
          <p:nvPr/>
        </p:nvGrpSpPr>
        <p:grpSpPr>
          <a:xfrm>
            <a:off x="440301" y="3313962"/>
            <a:ext cx="2210302" cy="2524861"/>
            <a:chOff x="440301" y="3313962"/>
            <a:chExt cx="2210302" cy="25248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A76212-EEE1-44C4-8C8B-57ECF65B5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0301" y="3313962"/>
              <a:ext cx="2210302" cy="252486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8F33F34-A3BB-4F5C-BE8D-07801877E7A8}"/>
                </a:ext>
              </a:extLst>
            </p:cNvPr>
            <p:cNvSpPr/>
            <p:nvPr/>
          </p:nvSpPr>
          <p:spPr>
            <a:xfrm>
              <a:off x="868680" y="3341370"/>
              <a:ext cx="1592580" cy="293370"/>
            </a:xfrm>
            <a:prstGeom prst="roundRect">
              <a:avLst/>
            </a:prstGeom>
            <a:solidFill>
              <a:srgbClr val="ED7D31">
                <a:alpha val="30196"/>
              </a:srgbClr>
            </a:solidFill>
            <a:ln>
              <a:solidFill>
                <a:srgbClr val="A70D0D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53E941AC-E85B-449F-9556-08F273D91070}"/>
                </a:ext>
              </a:extLst>
            </p:cNvPr>
            <p:cNvSpPr/>
            <p:nvPr/>
          </p:nvSpPr>
          <p:spPr>
            <a:xfrm>
              <a:off x="868680" y="3684270"/>
              <a:ext cx="1592580" cy="293370"/>
            </a:xfrm>
            <a:prstGeom prst="roundRect">
              <a:avLst/>
            </a:prstGeom>
            <a:solidFill>
              <a:srgbClr val="ED7D31">
                <a:alpha val="30196"/>
              </a:srgbClr>
            </a:solidFill>
            <a:ln>
              <a:solidFill>
                <a:srgbClr val="A70D0D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35951C9-5BC0-4391-BC6A-A1F5E2502F7A}"/>
                </a:ext>
              </a:extLst>
            </p:cNvPr>
            <p:cNvSpPr/>
            <p:nvPr/>
          </p:nvSpPr>
          <p:spPr>
            <a:xfrm>
              <a:off x="868680" y="4015740"/>
              <a:ext cx="1592580" cy="293370"/>
            </a:xfrm>
            <a:prstGeom prst="roundRect">
              <a:avLst/>
            </a:prstGeom>
            <a:solidFill>
              <a:srgbClr val="ED7D31">
                <a:alpha val="30196"/>
              </a:srgbClr>
            </a:solidFill>
            <a:ln>
              <a:solidFill>
                <a:srgbClr val="A70D0D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FF636B5B-F391-49FF-8811-37659220CE16}"/>
                </a:ext>
              </a:extLst>
            </p:cNvPr>
            <p:cNvSpPr/>
            <p:nvPr/>
          </p:nvSpPr>
          <p:spPr>
            <a:xfrm>
              <a:off x="868680" y="4347210"/>
              <a:ext cx="1592580" cy="293370"/>
            </a:xfrm>
            <a:prstGeom prst="roundRect">
              <a:avLst/>
            </a:prstGeom>
            <a:solidFill>
              <a:srgbClr val="ED7D31">
                <a:alpha val="30196"/>
              </a:srgbClr>
            </a:solidFill>
            <a:ln>
              <a:solidFill>
                <a:srgbClr val="A70D0D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96B4CE4-7B5F-4860-8E98-578F5A778042}"/>
                </a:ext>
              </a:extLst>
            </p:cNvPr>
            <p:cNvSpPr/>
            <p:nvPr/>
          </p:nvSpPr>
          <p:spPr>
            <a:xfrm>
              <a:off x="868680" y="4678680"/>
              <a:ext cx="1592580" cy="293370"/>
            </a:xfrm>
            <a:prstGeom prst="roundRect">
              <a:avLst/>
            </a:prstGeom>
            <a:solidFill>
              <a:srgbClr val="ED7D31">
                <a:alpha val="30196"/>
              </a:srgbClr>
            </a:solidFill>
            <a:ln>
              <a:solidFill>
                <a:srgbClr val="A70D0D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53ADBD3-E3B7-4B83-BE87-243BA80B364A}"/>
                </a:ext>
              </a:extLst>
            </p:cNvPr>
            <p:cNvSpPr/>
            <p:nvPr/>
          </p:nvSpPr>
          <p:spPr>
            <a:xfrm>
              <a:off x="868680" y="5010150"/>
              <a:ext cx="1592580" cy="293370"/>
            </a:xfrm>
            <a:prstGeom prst="roundRect">
              <a:avLst/>
            </a:prstGeom>
            <a:solidFill>
              <a:srgbClr val="ED7D31">
                <a:alpha val="30196"/>
              </a:srgbClr>
            </a:solidFill>
            <a:ln>
              <a:solidFill>
                <a:srgbClr val="A70D0D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DA11EDC-D14F-4728-8694-366235835633}"/>
              </a:ext>
            </a:extLst>
          </p:cNvPr>
          <p:cNvGrpSpPr/>
          <p:nvPr/>
        </p:nvGrpSpPr>
        <p:grpSpPr>
          <a:xfrm>
            <a:off x="5842000" y="3342640"/>
            <a:ext cx="2976880" cy="2875280"/>
            <a:chOff x="5842000" y="3342640"/>
            <a:chExt cx="2976880" cy="287528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B117216-D1F1-4859-92FE-A315560523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9960" y="4678348"/>
              <a:ext cx="513198" cy="640412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6228612-4144-4F05-B79B-E606C661893B}"/>
                </a:ext>
              </a:extLst>
            </p:cNvPr>
            <p:cNvCxnSpPr>
              <a:cxnSpLocks/>
            </p:cNvCxnSpPr>
            <p:nvPr/>
          </p:nvCxnSpPr>
          <p:spPr>
            <a:xfrm>
              <a:off x="7797800" y="3682668"/>
              <a:ext cx="447158" cy="792812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52120BA-C363-409C-8F2F-FC82C9345896}"/>
                </a:ext>
              </a:extLst>
            </p:cNvPr>
            <p:cNvCxnSpPr>
              <a:cxnSpLocks/>
            </p:cNvCxnSpPr>
            <p:nvPr/>
          </p:nvCxnSpPr>
          <p:spPr>
            <a:xfrm>
              <a:off x="8310880" y="4663108"/>
              <a:ext cx="431800" cy="706452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DB9291F-25F8-479A-849A-ABA2BC918D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2160" y="3728388"/>
              <a:ext cx="218558" cy="767412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A1D331-7723-45C7-B4B3-4044481E5756}"/>
                </a:ext>
              </a:extLst>
            </p:cNvPr>
            <p:cNvCxnSpPr>
              <a:stCxn id="37" idx="2"/>
            </p:cNvCxnSpPr>
            <p:nvPr/>
          </p:nvCxnSpPr>
          <p:spPr>
            <a:xfrm flipH="1">
              <a:off x="6690360" y="3692828"/>
              <a:ext cx="447158" cy="792812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3CB6315-FA1F-4387-A632-57C54D995FAD}"/>
                </a:ext>
              </a:extLst>
            </p:cNvPr>
            <p:cNvCxnSpPr>
              <a:cxnSpLocks/>
            </p:cNvCxnSpPr>
            <p:nvPr/>
          </p:nvCxnSpPr>
          <p:spPr>
            <a:xfrm>
              <a:off x="7249160" y="4663108"/>
              <a:ext cx="193040" cy="686132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06FEE76-D2F7-43F7-8F69-5C824EAB09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07960" y="4668188"/>
              <a:ext cx="254118" cy="665812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2347559-FE97-4AAE-8955-E1DCD93722E0}"/>
                </a:ext>
              </a:extLst>
            </p:cNvPr>
            <p:cNvCxnSpPr>
              <a:cxnSpLocks/>
            </p:cNvCxnSpPr>
            <p:nvPr/>
          </p:nvCxnSpPr>
          <p:spPr>
            <a:xfrm>
              <a:off x="6598920" y="4678348"/>
              <a:ext cx="127000" cy="650572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F7ADF87-1A23-455E-950A-054C055FAC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87360" y="4632960"/>
              <a:ext cx="91440" cy="7874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E4E8DC3-1BE2-4563-9419-10090340FE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08800" y="4638040"/>
              <a:ext cx="213360" cy="76708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12B8346-F4F9-4D40-AF15-471AA12BC3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3320" y="4678348"/>
              <a:ext cx="370958" cy="635332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65A48E9-3409-43CE-B7F3-69D69CCC55CA}"/>
                </a:ext>
              </a:extLst>
            </p:cNvPr>
            <p:cNvGrpSpPr/>
            <p:nvPr/>
          </p:nvGrpSpPr>
          <p:grpSpPr>
            <a:xfrm>
              <a:off x="7137518" y="3342640"/>
              <a:ext cx="700375" cy="700375"/>
              <a:chOff x="7906604" y="1237397"/>
              <a:chExt cx="1246495" cy="1246495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9812DC5-2267-476A-ABF2-75D4272C550B}"/>
                  </a:ext>
                </a:extLst>
              </p:cNvPr>
              <p:cNvSpPr/>
              <p:nvPr/>
            </p:nvSpPr>
            <p:spPr>
              <a:xfrm>
                <a:off x="7906604" y="1237397"/>
                <a:ext cx="1246495" cy="1246495"/>
              </a:xfrm>
              <a:prstGeom prst="ellipse">
                <a:avLst/>
              </a:prstGeom>
              <a:solidFill>
                <a:srgbClr val="FFFDDB"/>
              </a:solidFill>
              <a:ln>
                <a:solidFill>
                  <a:srgbClr val="A70D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EC81B2C7-6B9F-45A3-95B1-AFEEFD1592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154466" y="1471826"/>
                <a:ext cx="714375" cy="857250"/>
              </a:xfrm>
              <a:prstGeom prst="rect">
                <a:avLst/>
              </a:prstGeom>
            </p:spPr>
          </p:pic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E57D953-3224-44CF-A296-0667F03E1652}"/>
                </a:ext>
              </a:extLst>
            </p:cNvPr>
            <p:cNvSpPr/>
            <p:nvPr/>
          </p:nvSpPr>
          <p:spPr>
            <a:xfrm>
              <a:off x="6405998" y="4409440"/>
              <a:ext cx="390495" cy="390495"/>
            </a:xfrm>
            <a:prstGeom prst="ellipse">
              <a:avLst/>
            </a:prstGeom>
            <a:solidFill>
              <a:srgbClr val="FFFDDB"/>
            </a:solidFill>
            <a:ln>
              <a:solidFill>
                <a:srgbClr val="A70D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D416B7C-DC83-4781-8D9F-4D674F1C6824}"/>
                </a:ext>
              </a:extLst>
            </p:cNvPr>
            <p:cNvSpPr/>
            <p:nvPr/>
          </p:nvSpPr>
          <p:spPr>
            <a:xfrm>
              <a:off x="6985118" y="4404360"/>
              <a:ext cx="390495" cy="390495"/>
            </a:xfrm>
            <a:prstGeom prst="ellipse">
              <a:avLst/>
            </a:prstGeom>
            <a:solidFill>
              <a:srgbClr val="FFFDDB"/>
            </a:solidFill>
            <a:ln>
              <a:solidFill>
                <a:srgbClr val="A70D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0C33BD5-506C-4948-AA16-35D77E82A2EB}"/>
                </a:ext>
              </a:extLst>
            </p:cNvPr>
            <p:cNvSpPr/>
            <p:nvPr/>
          </p:nvSpPr>
          <p:spPr>
            <a:xfrm>
              <a:off x="8006198" y="4399280"/>
              <a:ext cx="390495" cy="390495"/>
            </a:xfrm>
            <a:prstGeom prst="ellipse">
              <a:avLst/>
            </a:prstGeom>
            <a:solidFill>
              <a:srgbClr val="FFFDDB"/>
            </a:solidFill>
            <a:ln>
              <a:solidFill>
                <a:srgbClr val="A70D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D823A02-8134-47EE-9CB3-9077DFEF5F92}"/>
                </a:ext>
              </a:extLst>
            </p:cNvPr>
            <p:cNvCxnSpPr>
              <a:cxnSpLocks/>
              <a:stCxn id="47" idx="4"/>
            </p:cNvCxnSpPr>
            <p:nvPr/>
          </p:nvCxnSpPr>
          <p:spPr>
            <a:xfrm flipH="1">
              <a:off x="7086600" y="4794855"/>
              <a:ext cx="93766" cy="62550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A8B5F50-1D17-4B21-A7AC-1EE3BC2DE898}"/>
                </a:ext>
              </a:extLst>
            </p:cNvPr>
            <p:cNvSpPr txBox="1"/>
            <p:nvPr/>
          </p:nvSpPr>
          <p:spPr>
            <a:xfrm>
              <a:off x="7523480" y="4353560"/>
              <a:ext cx="345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…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992249C-0AA6-4BA3-BC12-A0F78F1B0763}"/>
                </a:ext>
              </a:extLst>
            </p:cNvPr>
            <p:cNvSpPr txBox="1"/>
            <p:nvPr/>
          </p:nvSpPr>
          <p:spPr>
            <a:xfrm>
              <a:off x="8234680" y="4864608"/>
              <a:ext cx="345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…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CAB5D26-0BCB-4F63-BCA0-25852902153F}"/>
                </a:ext>
              </a:extLst>
            </p:cNvPr>
            <p:cNvSpPr txBox="1"/>
            <p:nvPr/>
          </p:nvSpPr>
          <p:spPr>
            <a:xfrm>
              <a:off x="7081520" y="4871720"/>
              <a:ext cx="345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…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B6D5F39-56EC-4EB4-8F7B-9C8EB23E93FC}"/>
                </a:ext>
              </a:extLst>
            </p:cNvPr>
            <p:cNvSpPr txBox="1"/>
            <p:nvPr/>
          </p:nvSpPr>
          <p:spPr>
            <a:xfrm>
              <a:off x="6355080" y="4861560"/>
              <a:ext cx="345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…</a:t>
              </a:r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7315E6E2-E6AE-4638-9A2D-B0A05D5D886F}"/>
                </a:ext>
              </a:extLst>
            </p:cNvPr>
            <p:cNvSpPr/>
            <p:nvPr/>
          </p:nvSpPr>
          <p:spPr>
            <a:xfrm>
              <a:off x="5842000" y="5219700"/>
              <a:ext cx="254000" cy="993140"/>
            </a:xfrm>
            <a:prstGeom prst="roundRect">
              <a:avLst/>
            </a:prstGeom>
            <a:solidFill>
              <a:srgbClr val="FFFDDB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D7590FA0-B01F-47B1-A232-6B067667A05E}"/>
                </a:ext>
              </a:extLst>
            </p:cNvPr>
            <p:cNvSpPr/>
            <p:nvPr/>
          </p:nvSpPr>
          <p:spPr>
            <a:xfrm>
              <a:off x="6146800" y="5219700"/>
              <a:ext cx="254000" cy="993140"/>
            </a:xfrm>
            <a:prstGeom prst="roundRect">
              <a:avLst/>
            </a:prstGeom>
            <a:solidFill>
              <a:srgbClr val="FFFDDB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6E8F171C-ECBE-449B-AEA4-76E4B45DDFD6}"/>
                </a:ext>
              </a:extLst>
            </p:cNvPr>
            <p:cNvSpPr/>
            <p:nvPr/>
          </p:nvSpPr>
          <p:spPr>
            <a:xfrm>
              <a:off x="6522720" y="5219700"/>
              <a:ext cx="254000" cy="993140"/>
            </a:xfrm>
            <a:prstGeom prst="roundRect">
              <a:avLst/>
            </a:prstGeom>
            <a:solidFill>
              <a:srgbClr val="FFFDDB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7D86580F-70A3-4FA5-ABF3-CD27A0B014BD}"/>
                </a:ext>
              </a:extLst>
            </p:cNvPr>
            <p:cNvSpPr/>
            <p:nvPr/>
          </p:nvSpPr>
          <p:spPr>
            <a:xfrm>
              <a:off x="6807200" y="5219700"/>
              <a:ext cx="254000" cy="993140"/>
            </a:xfrm>
            <a:prstGeom prst="roundRect">
              <a:avLst/>
            </a:prstGeom>
            <a:solidFill>
              <a:srgbClr val="FFFDDB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A6C0CA16-AAC3-45A6-BBA3-B1DC8B3F0B4A}"/>
                </a:ext>
              </a:extLst>
            </p:cNvPr>
            <p:cNvSpPr/>
            <p:nvPr/>
          </p:nvSpPr>
          <p:spPr>
            <a:xfrm>
              <a:off x="7081520" y="5204460"/>
              <a:ext cx="254000" cy="993140"/>
            </a:xfrm>
            <a:prstGeom prst="roundRect">
              <a:avLst/>
            </a:prstGeom>
            <a:solidFill>
              <a:srgbClr val="FFFDDB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E3C0B491-9F42-4FB1-8B00-458638EA1B00}"/>
                </a:ext>
              </a:extLst>
            </p:cNvPr>
            <p:cNvSpPr/>
            <p:nvPr/>
          </p:nvSpPr>
          <p:spPr>
            <a:xfrm>
              <a:off x="7406640" y="5209540"/>
              <a:ext cx="254000" cy="993140"/>
            </a:xfrm>
            <a:prstGeom prst="roundRect">
              <a:avLst/>
            </a:prstGeom>
            <a:solidFill>
              <a:srgbClr val="FFFDDB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1970A736-EBA6-4A80-8EF8-4B202EEF5E17}"/>
                </a:ext>
              </a:extLst>
            </p:cNvPr>
            <p:cNvSpPr/>
            <p:nvPr/>
          </p:nvSpPr>
          <p:spPr>
            <a:xfrm>
              <a:off x="7716520" y="5224780"/>
              <a:ext cx="254000" cy="993140"/>
            </a:xfrm>
            <a:prstGeom prst="roundRect">
              <a:avLst/>
            </a:prstGeom>
            <a:solidFill>
              <a:srgbClr val="FFFDDB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BB4BEF41-81C0-46BB-B658-16490C0CF6BC}"/>
                </a:ext>
              </a:extLst>
            </p:cNvPr>
            <p:cNvSpPr/>
            <p:nvPr/>
          </p:nvSpPr>
          <p:spPr>
            <a:xfrm>
              <a:off x="8041640" y="5224780"/>
              <a:ext cx="254000" cy="993140"/>
            </a:xfrm>
            <a:prstGeom prst="roundRect">
              <a:avLst/>
            </a:prstGeom>
            <a:solidFill>
              <a:srgbClr val="FFFDDB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683AE27F-BFCB-44E2-9DDF-16355439EA8B}"/>
                </a:ext>
              </a:extLst>
            </p:cNvPr>
            <p:cNvSpPr/>
            <p:nvPr/>
          </p:nvSpPr>
          <p:spPr>
            <a:xfrm>
              <a:off x="8564880" y="5224780"/>
              <a:ext cx="254000" cy="993140"/>
            </a:xfrm>
            <a:prstGeom prst="roundRect">
              <a:avLst/>
            </a:prstGeom>
            <a:solidFill>
              <a:srgbClr val="FFFDDB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98619994-3168-4F22-A1E5-D8C56CB2C0D8}"/>
              </a:ext>
            </a:extLst>
          </p:cNvPr>
          <p:cNvSpPr txBox="1"/>
          <p:nvPr/>
        </p:nvSpPr>
        <p:spPr>
          <a:xfrm>
            <a:off x="6167120" y="2670048"/>
            <a:ext cx="2648807" cy="49244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Sum of 1-CNFs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9ED8F49-523B-47B5-A6B7-A384AD0A17BE}"/>
              </a:ext>
            </a:extLst>
          </p:cNvPr>
          <p:cNvSpPr txBox="1"/>
          <p:nvPr/>
        </p:nvSpPr>
        <p:spPr>
          <a:xfrm>
            <a:off x="9189720" y="2670048"/>
            <a:ext cx="2648807" cy="49244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Just Sunflower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5AD822D-65AF-4958-AA67-DC8F3B40AC43}"/>
              </a:ext>
            </a:extLst>
          </p:cNvPr>
          <p:cNvGrpSpPr/>
          <p:nvPr/>
        </p:nvGrpSpPr>
        <p:grpSpPr>
          <a:xfrm>
            <a:off x="8798560" y="3322320"/>
            <a:ext cx="3108960" cy="2123440"/>
            <a:chOff x="8798560" y="3322320"/>
            <a:chExt cx="3108960" cy="2123440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39AE524-11B4-4F4B-AB5A-5693E50D983D}"/>
                </a:ext>
              </a:extLst>
            </p:cNvPr>
            <p:cNvGrpSpPr/>
            <p:nvPr/>
          </p:nvGrpSpPr>
          <p:grpSpPr>
            <a:xfrm>
              <a:off x="8861518" y="3467761"/>
              <a:ext cx="2958490" cy="1825873"/>
              <a:chOff x="8861518" y="3467761"/>
              <a:chExt cx="2958490" cy="1825873"/>
            </a:xfrm>
          </p:grpSpPr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ED24DA45-0825-465F-AF0A-BD2FB55C67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61518" y="4074160"/>
                <a:ext cx="527909" cy="439102"/>
              </a:xfrm>
              <a:prstGeom prst="rect">
                <a:avLst/>
              </a:prstGeom>
            </p:spPr>
          </p:pic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5FAD050A-1975-4E80-B7E5-87CD0910BF96}"/>
                  </a:ext>
                </a:extLst>
              </p:cNvPr>
              <p:cNvGrpSpPr/>
              <p:nvPr/>
            </p:nvGrpSpPr>
            <p:grpSpPr>
              <a:xfrm>
                <a:off x="9465940" y="3467761"/>
                <a:ext cx="2354068" cy="1825873"/>
                <a:chOff x="886896" y="1840467"/>
                <a:chExt cx="4096138" cy="3177066"/>
              </a:xfrm>
            </p:grpSpPr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5EDBC34C-A273-4C7E-87C7-71204D48441E}"/>
                    </a:ext>
                  </a:extLst>
                </p:cNvPr>
                <p:cNvCxnSpPr>
                  <a:cxnSpLocks/>
                  <a:endCxn id="101" idx="1"/>
                </p:cNvCxnSpPr>
                <p:nvPr/>
              </p:nvCxnSpPr>
              <p:spPr>
                <a:xfrm>
                  <a:off x="1560394" y="3718986"/>
                  <a:ext cx="1225281" cy="1018629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96" name="Picture 95">
                  <a:extLst>
                    <a:ext uri="{FF2B5EF4-FFF2-40B4-BE49-F238E27FC236}">
                      <a16:creationId xmlns:a16="http://schemas.microsoft.com/office/drawing/2014/main" id="{7800B5C5-C241-4DDD-96F3-FF1BA94144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92883" y="3029087"/>
                  <a:ext cx="495300" cy="523875"/>
                </a:xfrm>
                <a:prstGeom prst="rect">
                  <a:avLst/>
                </a:prstGeom>
              </p:spPr>
            </p:pic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33AF5492-6F0F-474A-8252-01B7D30E1B9E}"/>
                    </a:ext>
                  </a:extLst>
                </p:cNvPr>
                <p:cNvSpPr/>
                <p:nvPr/>
              </p:nvSpPr>
              <p:spPr>
                <a:xfrm>
                  <a:off x="886896" y="2834181"/>
                  <a:ext cx="914400" cy="914400"/>
                </a:xfrm>
                <a:prstGeom prst="ellipse">
                  <a:avLst/>
                </a:prstGeom>
                <a:solidFill>
                  <a:srgbClr val="FF0000">
                    <a:alpha val="20000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8" name="Rectangle: Rounded Corners 97">
                  <a:extLst>
                    <a:ext uri="{FF2B5EF4-FFF2-40B4-BE49-F238E27FC236}">
                      <a16:creationId xmlns:a16="http://schemas.microsoft.com/office/drawing/2014/main" id="{CBE4AFCD-E24F-4D39-9EE4-768540057BE9}"/>
                    </a:ext>
                  </a:extLst>
                </p:cNvPr>
                <p:cNvSpPr/>
                <p:nvPr/>
              </p:nvSpPr>
              <p:spPr>
                <a:xfrm>
                  <a:off x="2762349" y="1840467"/>
                  <a:ext cx="2197359" cy="559836"/>
                </a:xfrm>
                <a:prstGeom prst="roundRect">
                  <a:avLst/>
                </a:prstGeom>
                <a:solidFill>
                  <a:srgbClr val="FFC000">
                    <a:alpha val="20000"/>
                  </a:srgbClr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: Rounded Corners 98">
                  <a:extLst>
                    <a:ext uri="{FF2B5EF4-FFF2-40B4-BE49-F238E27FC236}">
                      <a16:creationId xmlns:a16="http://schemas.microsoft.com/office/drawing/2014/main" id="{75E640F9-7ADF-436A-8569-C2BE10714121}"/>
                    </a:ext>
                  </a:extLst>
                </p:cNvPr>
                <p:cNvSpPr/>
                <p:nvPr/>
              </p:nvSpPr>
              <p:spPr>
                <a:xfrm>
                  <a:off x="2765459" y="2450064"/>
                  <a:ext cx="2197360" cy="559836"/>
                </a:xfrm>
                <a:prstGeom prst="roundRect">
                  <a:avLst/>
                </a:prstGeom>
                <a:solidFill>
                  <a:srgbClr val="FFC000">
                    <a:alpha val="20000"/>
                  </a:srgbClr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0" name="Rectangle: Rounded Corners 99">
                  <a:extLst>
                    <a:ext uri="{FF2B5EF4-FFF2-40B4-BE49-F238E27FC236}">
                      <a16:creationId xmlns:a16="http://schemas.microsoft.com/office/drawing/2014/main" id="{059E284F-94D3-4781-A480-DAD469085C5B}"/>
                    </a:ext>
                  </a:extLst>
                </p:cNvPr>
                <p:cNvSpPr/>
                <p:nvPr/>
              </p:nvSpPr>
              <p:spPr>
                <a:xfrm>
                  <a:off x="2773232" y="3059661"/>
                  <a:ext cx="2197359" cy="559836"/>
                </a:xfrm>
                <a:prstGeom prst="roundRect">
                  <a:avLst/>
                </a:prstGeom>
                <a:solidFill>
                  <a:srgbClr val="FFC000">
                    <a:alpha val="20000"/>
                  </a:srgbClr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: Rounded Corners 100">
                  <a:extLst>
                    <a:ext uri="{FF2B5EF4-FFF2-40B4-BE49-F238E27FC236}">
                      <a16:creationId xmlns:a16="http://schemas.microsoft.com/office/drawing/2014/main" id="{03912BF4-C472-4943-8370-2C7E3A2C3E52}"/>
                    </a:ext>
                  </a:extLst>
                </p:cNvPr>
                <p:cNvSpPr/>
                <p:nvPr/>
              </p:nvSpPr>
              <p:spPr>
                <a:xfrm>
                  <a:off x="2785675" y="4457697"/>
                  <a:ext cx="2197359" cy="559836"/>
                </a:xfrm>
                <a:prstGeom prst="roundRect">
                  <a:avLst/>
                </a:prstGeom>
                <a:solidFill>
                  <a:srgbClr val="FFC000">
                    <a:alpha val="20000"/>
                  </a:srgbClr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8D477240-5090-43F8-A629-1ECAC3FA9A73}"/>
                    </a:ext>
                  </a:extLst>
                </p:cNvPr>
                <p:cNvCxnSpPr>
                  <a:stCxn id="97" idx="7"/>
                  <a:endCxn id="98" idx="1"/>
                </p:cNvCxnSpPr>
                <p:nvPr/>
              </p:nvCxnSpPr>
              <p:spPr>
                <a:xfrm flipV="1">
                  <a:off x="1667385" y="2120385"/>
                  <a:ext cx="1094964" cy="847707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0D3CB52F-A825-4C65-B5F9-4D2D652100CE}"/>
                    </a:ext>
                  </a:extLst>
                </p:cNvPr>
                <p:cNvCxnSpPr>
                  <a:cxnSpLocks/>
                  <a:endCxn id="99" idx="1"/>
                </p:cNvCxnSpPr>
                <p:nvPr/>
              </p:nvCxnSpPr>
              <p:spPr>
                <a:xfrm flipV="1">
                  <a:off x="1754641" y="2729982"/>
                  <a:ext cx="1010816" cy="398113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2096FB49-8C04-4D2B-91DC-9CCBFC575D56}"/>
                    </a:ext>
                  </a:extLst>
                </p:cNvPr>
                <p:cNvCxnSpPr>
                  <a:cxnSpLocks/>
                  <a:stCxn id="97" idx="6"/>
                  <a:endCxn id="100" idx="1"/>
                </p:cNvCxnSpPr>
                <p:nvPr/>
              </p:nvCxnSpPr>
              <p:spPr>
                <a:xfrm>
                  <a:off x="1801296" y="3291381"/>
                  <a:ext cx="971936" cy="48198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1667083A-F219-49EF-9127-3E66C38CA060}"/>
                    </a:ext>
                  </a:extLst>
                </p:cNvPr>
                <p:cNvSpPr txBox="1"/>
                <p:nvPr/>
              </p:nvSpPr>
              <p:spPr>
                <a:xfrm rot="5400000">
                  <a:off x="1927768" y="3564458"/>
                  <a:ext cx="1050226" cy="6150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rgbClr val="4472C4"/>
                      </a:solidFill>
                      <a:ea typeface="Cambria Math" panose="02040503050406030204" pitchFamily="18" charset="0"/>
                    </a:rPr>
                    <a:t>…</a:t>
                  </a:r>
                </a:p>
              </p:txBody>
            </p:sp>
          </p:grpSp>
        </p:grp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9C3703E-0BC0-4A9B-B519-E8D82137C0D5}"/>
                </a:ext>
              </a:extLst>
            </p:cNvPr>
            <p:cNvSpPr/>
            <p:nvPr/>
          </p:nvSpPr>
          <p:spPr>
            <a:xfrm>
              <a:off x="8798560" y="3322320"/>
              <a:ext cx="3108960" cy="2123440"/>
            </a:xfrm>
            <a:custGeom>
              <a:avLst/>
              <a:gdLst>
                <a:gd name="connsiteX0" fmla="*/ 0 w 3108960"/>
                <a:gd name="connsiteY0" fmla="*/ 619760 h 2123440"/>
                <a:gd name="connsiteX1" fmla="*/ 0 w 3108960"/>
                <a:gd name="connsiteY1" fmla="*/ 1437640 h 2123440"/>
                <a:gd name="connsiteX2" fmla="*/ 904240 w 3108960"/>
                <a:gd name="connsiteY2" fmla="*/ 2123440 h 2123440"/>
                <a:gd name="connsiteX3" fmla="*/ 3108960 w 3108960"/>
                <a:gd name="connsiteY3" fmla="*/ 2123440 h 2123440"/>
                <a:gd name="connsiteX4" fmla="*/ 3108960 w 3108960"/>
                <a:gd name="connsiteY4" fmla="*/ 0 h 2123440"/>
                <a:gd name="connsiteX5" fmla="*/ 909320 w 3108960"/>
                <a:gd name="connsiteY5" fmla="*/ 0 h 2123440"/>
                <a:gd name="connsiteX6" fmla="*/ 0 w 3108960"/>
                <a:gd name="connsiteY6" fmla="*/ 619760 h 212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8960" h="2123440">
                  <a:moveTo>
                    <a:pt x="0" y="619760"/>
                  </a:moveTo>
                  <a:lnTo>
                    <a:pt x="0" y="1437640"/>
                  </a:lnTo>
                  <a:lnTo>
                    <a:pt x="904240" y="2123440"/>
                  </a:lnTo>
                  <a:lnTo>
                    <a:pt x="3108960" y="2123440"/>
                  </a:lnTo>
                  <a:lnTo>
                    <a:pt x="3108960" y="0"/>
                  </a:lnTo>
                  <a:lnTo>
                    <a:pt x="909320" y="0"/>
                  </a:lnTo>
                  <a:lnTo>
                    <a:pt x="0" y="61976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2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923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1"/>
    </mc:Choice>
    <mc:Fallback xmlns="">
      <p:transition spd="slow" advTm="17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6" grpId="0"/>
      <p:bldP spid="29" grpId="0" animBg="1"/>
      <p:bldP spid="89" grpId="0" animBg="1"/>
      <p:bldP spid="1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C9DB5-3313-4E19-9C25-0CD72DDA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61963"/>
            <a:ext cx="10515600" cy="1325563"/>
          </a:xfrm>
        </p:spPr>
        <p:txBody>
          <a:bodyPr/>
          <a:lstStyle/>
          <a:p>
            <a:r>
              <a:rPr lang="en-US" sz="5000" dirty="0">
                <a:solidFill>
                  <a:srgbClr val="0B50B5"/>
                </a:solidFill>
                <a:latin typeface="Palatino Linotype" panose="02040502050505030304" pitchFamily="18" charset="0"/>
              </a:rPr>
              <a:t>Generalizations</a:t>
            </a:r>
            <a:endParaRPr lang="en-US" dirty="0">
              <a:solidFill>
                <a:srgbClr val="00B0F0"/>
              </a:solidFill>
              <a:latin typeface="Product Sans" panose="020B040303050204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A0633-DF5B-44E9-A375-C9B08DC47738}"/>
              </a:ext>
            </a:extLst>
          </p:cNvPr>
          <p:cNvSpPr txBox="1">
            <a:spLocks/>
          </p:cNvSpPr>
          <p:nvPr/>
        </p:nvSpPr>
        <p:spPr>
          <a:xfrm>
            <a:off x="875695" y="1805819"/>
            <a:ext cx="3185466" cy="545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rgbClr val="00B0F0"/>
                </a:solidFill>
                <a:latin typeface="Product Sans" panose="020B0403030502040203" pitchFamily="34" charset="0"/>
              </a:rPr>
              <a:t>MAJ-3SAT</a:t>
            </a:r>
            <a:endParaRPr lang="en-US" sz="3000" b="1" dirty="0">
              <a:solidFill>
                <a:srgbClr val="00B0F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240F98F-547E-4D1A-AD99-1EEC877FB2D9}"/>
              </a:ext>
            </a:extLst>
          </p:cNvPr>
          <p:cNvGrpSpPr/>
          <p:nvPr/>
        </p:nvGrpSpPr>
        <p:grpSpPr>
          <a:xfrm>
            <a:off x="6424991" y="1782790"/>
            <a:ext cx="3185466" cy="553047"/>
            <a:chOff x="6424991" y="1782790"/>
            <a:chExt cx="3185466" cy="55304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00937FE-C3CC-4F89-8320-7F2EE23E7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52292" y="1782790"/>
              <a:ext cx="447675" cy="466725"/>
            </a:xfrm>
            <a:prstGeom prst="rect">
              <a:avLst/>
            </a:prstGeom>
          </p:spPr>
        </p:pic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B6CDCC85-3E51-4808-A10C-D746C33B6FEC}"/>
                </a:ext>
              </a:extLst>
            </p:cNvPr>
            <p:cNvSpPr txBox="1">
              <a:spLocks/>
            </p:cNvSpPr>
            <p:nvPr/>
          </p:nvSpPr>
          <p:spPr>
            <a:xfrm>
              <a:off x="6424991" y="1790700"/>
              <a:ext cx="3185466" cy="54513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3000" b="1" dirty="0">
                  <a:solidFill>
                    <a:srgbClr val="00B0F0"/>
                  </a:solidFill>
                  <a:latin typeface="Product Sans" panose="020B0403030502040203" pitchFamily="34" charset="0"/>
                </a:rPr>
                <a:t>MAJ-   SAT</a:t>
              </a:r>
              <a:endParaRPr lang="en-US" sz="30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CAD8BF4-FDC3-4E12-97CC-F67EB20D31D2}"/>
              </a:ext>
            </a:extLst>
          </p:cNvPr>
          <p:cNvGrpSpPr/>
          <p:nvPr/>
        </p:nvGrpSpPr>
        <p:grpSpPr>
          <a:xfrm>
            <a:off x="877824" y="4178768"/>
            <a:ext cx="3185466" cy="884509"/>
            <a:chOff x="4432794" y="4178768"/>
            <a:chExt cx="3185466" cy="8845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F68B741-88B6-486B-845F-E3F27D08C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4135" y="4396527"/>
              <a:ext cx="571500" cy="6667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5787653-3201-4731-9D47-250C9DF27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69521" y="4178768"/>
              <a:ext cx="447675" cy="466725"/>
            </a:xfrm>
            <a:prstGeom prst="rect">
              <a:avLst/>
            </a:prstGeom>
          </p:spPr>
        </p:pic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17C558F7-8681-4E62-9CC2-8540F5336AB3}"/>
                </a:ext>
              </a:extLst>
            </p:cNvPr>
            <p:cNvSpPr txBox="1">
              <a:spLocks/>
            </p:cNvSpPr>
            <p:nvPr/>
          </p:nvSpPr>
          <p:spPr>
            <a:xfrm>
              <a:off x="4432794" y="4186678"/>
              <a:ext cx="3185466" cy="54513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3000" b="1" dirty="0">
                  <a:solidFill>
                    <a:srgbClr val="00B0F0"/>
                  </a:solidFill>
                  <a:latin typeface="Product Sans" panose="020B0403030502040203" pitchFamily="34" charset="0"/>
                </a:rPr>
                <a:t>THR -   SAT</a:t>
              </a:r>
              <a:endParaRPr lang="en-US" sz="3000" b="1" dirty="0">
                <a:solidFill>
                  <a:srgbClr val="00B0F0"/>
                </a:solidFill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92631A1-416B-49CA-AA73-08CC8E30C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309" y="2814640"/>
            <a:ext cx="2371725" cy="6191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D9BFD6-64E1-4D95-B57B-C646CD726F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283" y="5219700"/>
            <a:ext cx="1866900" cy="6953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36B69F1-FBA6-4B33-BB0F-ECEC7A4D1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8408" y="2816352"/>
            <a:ext cx="2371725" cy="619125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38B84EB-D079-45EE-A7D5-9EA947EBFDE4}"/>
              </a:ext>
            </a:extLst>
          </p:cNvPr>
          <p:cNvSpPr txBox="1">
            <a:spLocks/>
          </p:cNvSpPr>
          <p:nvPr/>
        </p:nvSpPr>
        <p:spPr>
          <a:xfrm>
            <a:off x="6233356" y="4693713"/>
            <a:ext cx="4258917" cy="597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dirty="0">
                <a:solidFill>
                  <a:srgbClr val="F2A60E"/>
                </a:solidFill>
                <a:latin typeface="Product Sans" panose="020B0403030502040203" pitchFamily="34" charset="0"/>
              </a:rPr>
              <a:t>Extract </a:t>
            </a:r>
            <a:r>
              <a:rPr lang="en-US" sz="3000" u="sng" dirty="0">
                <a:solidFill>
                  <a:srgbClr val="F2A60E"/>
                </a:solidFill>
                <a:latin typeface="Product Sans" panose="020B0403030502040203" pitchFamily="34" charset="0"/>
              </a:rPr>
              <a:t>More</a:t>
            </a:r>
            <a:r>
              <a:rPr lang="en-US" sz="3000" dirty="0">
                <a:solidFill>
                  <a:srgbClr val="F2A60E"/>
                </a:solidFill>
                <a:latin typeface="Product Sans" panose="020B0403030502040203" pitchFamily="34" charset="0"/>
              </a:rPr>
              <a:t> Disjoint Sets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D7B9451-B329-42A0-815B-BE400EDB7E50}"/>
              </a:ext>
            </a:extLst>
          </p:cNvPr>
          <p:cNvSpPr txBox="1">
            <a:spLocks/>
          </p:cNvSpPr>
          <p:nvPr/>
        </p:nvSpPr>
        <p:spPr>
          <a:xfrm>
            <a:off x="6245798" y="5196011"/>
            <a:ext cx="4258917" cy="597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dirty="0">
                <a:solidFill>
                  <a:srgbClr val="F2A60E"/>
                </a:solidFill>
                <a:latin typeface="Product Sans" panose="020B0403030502040203" pitchFamily="34" charset="0"/>
              </a:rPr>
              <a:t>Extract </a:t>
            </a:r>
            <a:r>
              <a:rPr lang="en-US" sz="3000" u="sng" dirty="0">
                <a:solidFill>
                  <a:srgbClr val="F2A60E"/>
                </a:solidFill>
                <a:latin typeface="Product Sans" panose="020B0403030502040203" pitchFamily="34" charset="0"/>
              </a:rPr>
              <a:t>More</a:t>
            </a:r>
            <a:r>
              <a:rPr lang="en-US" sz="3000" dirty="0">
                <a:solidFill>
                  <a:srgbClr val="F2A60E"/>
                </a:solidFill>
                <a:latin typeface="Product Sans" panose="020B0403030502040203" pitchFamily="34" charset="0"/>
              </a:rPr>
              <a:t> Sunflowers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8D5F48-B6F2-41DC-B206-7023804795BB}"/>
              </a:ext>
            </a:extLst>
          </p:cNvPr>
          <p:cNvSpPr txBox="1"/>
          <p:nvPr/>
        </p:nvSpPr>
        <p:spPr>
          <a:xfrm>
            <a:off x="1567793" y="2272075"/>
            <a:ext cx="4784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3-CNF </a:t>
            </a:r>
            <a:endParaRPr lang="en-US" sz="3000" b="1" dirty="0">
              <a:solidFill>
                <a:srgbClr val="FFC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C92693-BBD7-47A3-BDBA-68B9487C12C7}"/>
              </a:ext>
            </a:extLst>
          </p:cNvPr>
          <p:cNvSpPr txBox="1"/>
          <p:nvPr/>
        </p:nvSpPr>
        <p:spPr>
          <a:xfrm>
            <a:off x="7193242" y="2264675"/>
            <a:ext cx="4784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k-CNF </a:t>
            </a:r>
            <a:endParaRPr lang="en-US" sz="3000" b="1" dirty="0">
              <a:solidFill>
                <a:srgbClr val="FFC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D5A96E-1BE7-4A17-BDB7-94C10E5E0259}"/>
              </a:ext>
            </a:extLst>
          </p:cNvPr>
          <p:cNvSpPr txBox="1"/>
          <p:nvPr/>
        </p:nvSpPr>
        <p:spPr>
          <a:xfrm>
            <a:off x="1575570" y="4723983"/>
            <a:ext cx="4784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3-CNF </a:t>
            </a:r>
            <a:endParaRPr lang="en-US" sz="3000" b="1" dirty="0">
              <a:solidFill>
                <a:srgbClr val="FFC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7175CC-04D0-4D49-8F6E-9428C0EC9F6A}"/>
              </a:ext>
            </a:extLst>
          </p:cNvPr>
          <p:cNvSpPr/>
          <p:nvPr/>
        </p:nvSpPr>
        <p:spPr>
          <a:xfrm>
            <a:off x="1429305" y="4123678"/>
            <a:ext cx="2121763" cy="176221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0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1"/>
    </mc:Choice>
    <mc:Fallback xmlns="">
      <p:transition spd="slow" advTm="17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20" grpId="0"/>
      <p:bldP spid="21" grpId="0"/>
      <p:bldP spid="22" grpId="0"/>
      <p:bldP spid="23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6E2925-E5DA-48C0-A89C-FE630D4C3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649" y="1154340"/>
            <a:ext cx="733425" cy="514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4C9DB5-3313-4E19-9C25-0CD72DDA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61963"/>
            <a:ext cx="10515600" cy="1325563"/>
          </a:xfrm>
        </p:spPr>
        <p:txBody>
          <a:bodyPr/>
          <a:lstStyle/>
          <a:p>
            <a:r>
              <a:rPr lang="en-US" sz="5000" dirty="0">
                <a:solidFill>
                  <a:srgbClr val="00B0F0"/>
                </a:solidFill>
                <a:latin typeface="Product Sans" panose="020B0403030502040203" pitchFamily="34" charset="0"/>
              </a:rPr>
              <a:t>THR   -3SAT</a:t>
            </a:r>
            <a:endParaRPr lang="en-US" dirty="0">
              <a:solidFill>
                <a:srgbClr val="00B0F0"/>
              </a:solidFill>
              <a:latin typeface="Product Sans" panose="020B0403030502040203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9CFEEB-873F-4C68-BD4C-0997C1F1DF27}"/>
              </a:ext>
            </a:extLst>
          </p:cNvPr>
          <p:cNvGrpSpPr/>
          <p:nvPr/>
        </p:nvGrpSpPr>
        <p:grpSpPr>
          <a:xfrm>
            <a:off x="4811697" y="575873"/>
            <a:ext cx="6487671" cy="1050952"/>
            <a:chOff x="4811697" y="575873"/>
            <a:chExt cx="6487671" cy="105095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672F306-2CAC-40FB-8A9B-A022504D1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53752" y="575873"/>
              <a:ext cx="2390775" cy="7143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84EB2BE-59FE-43C5-978D-835B078B8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08851" y="672488"/>
              <a:ext cx="523875" cy="5334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501A718-4141-4CDC-AB22-F9B12EBADAC9}"/>
                </a:ext>
              </a:extLst>
            </p:cNvPr>
            <p:cNvSpPr txBox="1"/>
            <p:nvPr/>
          </p:nvSpPr>
          <p:spPr>
            <a:xfrm>
              <a:off x="4811697" y="611162"/>
              <a:ext cx="64876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/>
                <a:t>Given a 3-CNF,     is                          ?</a:t>
              </a:r>
            </a:p>
            <a:p>
              <a:endParaRPr lang="en-US" sz="30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DE1C81C-9285-452E-9580-3D736B725058}"/>
              </a:ext>
            </a:extLst>
          </p:cNvPr>
          <p:cNvGrpSpPr/>
          <p:nvPr/>
        </p:nvGrpSpPr>
        <p:grpSpPr>
          <a:xfrm>
            <a:off x="721660" y="1797385"/>
            <a:ext cx="8968181" cy="4936985"/>
            <a:chOff x="721660" y="1797385"/>
            <a:chExt cx="8968181" cy="493698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267A2BE-5E1A-49A9-9E36-180911B11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46492" y="6048570"/>
              <a:ext cx="1571625" cy="685800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DB79AEF-38DC-4E0D-AAD5-FE3D13308A51}"/>
                </a:ext>
              </a:extLst>
            </p:cNvPr>
            <p:cNvGrpSpPr/>
            <p:nvPr/>
          </p:nvGrpSpPr>
          <p:grpSpPr>
            <a:xfrm>
              <a:off x="721660" y="1797385"/>
              <a:ext cx="8968181" cy="4862870"/>
              <a:chOff x="721660" y="1797385"/>
              <a:chExt cx="8968181" cy="486287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2DCDA59-E4BB-4FCA-9CB3-56AED4914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43641" y="6132250"/>
                <a:ext cx="466725" cy="510977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8740892A-662B-4644-AD39-43EFC41197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26679" y="5191888"/>
                <a:ext cx="561975" cy="493656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13EB22A9-C515-45C2-B8F4-26ECD570D1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59728" y="4277683"/>
                <a:ext cx="447675" cy="52829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994D977-91DC-42CD-9C73-36F615ECD8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54924" y="2919412"/>
                <a:ext cx="466725" cy="510977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9FB8782-FB55-42E8-87B9-0B36353CCD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58259" y="2902782"/>
                <a:ext cx="561975" cy="493656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B2CD3D6E-435E-45DA-8316-405D87D269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10983" y="2874982"/>
                <a:ext cx="447675" cy="528298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318397-39DB-4387-855D-7BF8D55D7DDF}"/>
                  </a:ext>
                </a:extLst>
              </p:cNvPr>
              <p:cNvSpPr txBox="1"/>
              <p:nvPr/>
            </p:nvSpPr>
            <p:spPr>
              <a:xfrm>
                <a:off x="721660" y="1797385"/>
                <a:ext cx="8968181" cy="4862870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2A60E"/>
                    </a:solidFill>
                    <a:latin typeface="Product Sans" panose="020B0403030502040203" pitchFamily="34" charset="0"/>
                  </a:rPr>
                  <a:t>Sunflower Lemma</a:t>
                </a:r>
              </a:p>
              <a:p>
                <a:endParaRPr lang="en-US" sz="3000" dirty="0"/>
              </a:p>
              <a:p>
                <a:r>
                  <a:rPr lang="en-US" sz="3000" dirty="0"/>
                  <a:t>For any constants     and   , given a 3-CNF     , we can find (in linear time) either:</a:t>
                </a:r>
                <a:br>
                  <a:rPr lang="en-US" sz="3000" dirty="0"/>
                </a:br>
                <a:endParaRPr lang="en-US" sz="30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000" dirty="0"/>
                  <a:t>a disjoint set of size    ,</a:t>
                </a:r>
                <a:br>
                  <a:rPr lang="en-US" sz="3000" dirty="0"/>
                </a:br>
                <a:endParaRPr lang="en-US" sz="30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000" dirty="0"/>
                  <a:t>a sunflower of size   ,</a:t>
                </a:r>
                <a:br>
                  <a:rPr lang="en-US" sz="3000" dirty="0"/>
                </a:br>
                <a:endParaRPr lang="en-US" sz="30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000" dirty="0"/>
                  <a:t>or decompose     into a sum of                    1-CNFs 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77C7613-AB88-4ECC-A8A7-A224082FEB45}"/>
              </a:ext>
            </a:extLst>
          </p:cNvPr>
          <p:cNvGrpSpPr/>
          <p:nvPr/>
        </p:nvGrpSpPr>
        <p:grpSpPr>
          <a:xfrm>
            <a:off x="6157307" y="3788228"/>
            <a:ext cx="3231485" cy="1809205"/>
            <a:chOff x="6157307" y="3788228"/>
            <a:chExt cx="3231485" cy="180920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1F32A27-9159-43C0-830B-4E42A40FF8FD}"/>
                </a:ext>
              </a:extLst>
            </p:cNvPr>
            <p:cNvGrpSpPr/>
            <p:nvPr/>
          </p:nvGrpSpPr>
          <p:grpSpPr>
            <a:xfrm>
              <a:off x="6157307" y="3788228"/>
              <a:ext cx="1873135" cy="1809205"/>
              <a:chOff x="5842000" y="3342640"/>
              <a:chExt cx="2976880" cy="2875280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8C0940C-70CD-4C41-908C-387E587320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29960" y="4678348"/>
                <a:ext cx="513198" cy="640412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36A0FFA6-4323-4FD1-AE32-538A298C22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97800" y="3682668"/>
                <a:ext cx="447158" cy="792812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50DFE34-B73C-45CA-B8A6-EB79705417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0880" y="4663108"/>
                <a:ext cx="431800" cy="706452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7E654BF-294C-4B05-A98D-B83B3E13BF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22160" y="3728388"/>
                <a:ext cx="218558" cy="767412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1C9F4A0-43E2-4709-BDAB-444BDCE17961}"/>
                  </a:ext>
                </a:extLst>
              </p:cNvPr>
              <p:cNvCxnSpPr>
                <a:stCxn id="52" idx="2"/>
              </p:cNvCxnSpPr>
              <p:nvPr/>
            </p:nvCxnSpPr>
            <p:spPr>
              <a:xfrm flipH="1">
                <a:off x="6690360" y="3692828"/>
                <a:ext cx="447158" cy="792812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D3B8D54-EC00-4537-8715-C557C85954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49160" y="4663108"/>
                <a:ext cx="193040" cy="686132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6A7EDB7-9490-44AB-8AB7-24B928ED18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07960" y="4668188"/>
                <a:ext cx="254118" cy="665812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B6F6E86-3E2D-4D36-B73E-4F5FA5DF87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98920" y="4678348"/>
                <a:ext cx="127000" cy="650572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761F387-B69D-4C42-82A1-C0B2CEE1B6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87360" y="4632960"/>
                <a:ext cx="91440" cy="7874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30F13DE-458E-4C36-9682-472FF60247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08800" y="4638040"/>
                <a:ext cx="213360" cy="76708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3D9244D-B81A-400F-ABFF-4A9178701B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43320" y="4678348"/>
                <a:ext cx="370958" cy="635332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BD91A89A-5906-46FC-8681-C521F71FEB60}"/>
                  </a:ext>
                </a:extLst>
              </p:cNvPr>
              <p:cNvGrpSpPr/>
              <p:nvPr/>
            </p:nvGrpSpPr>
            <p:grpSpPr>
              <a:xfrm>
                <a:off x="7137518" y="3342640"/>
                <a:ext cx="700375" cy="700375"/>
                <a:chOff x="7906604" y="1237397"/>
                <a:chExt cx="1246495" cy="1246495"/>
              </a:xfrm>
            </p:grpSpPr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C1F87124-BF25-4C7A-BB20-0A02CD801C0D}"/>
                    </a:ext>
                  </a:extLst>
                </p:cNvPr>
                <p:cNvSpPr/>
                <p:nvPr/>
              </p:nvSpPr>
              <p:spPr>
                <a:xfrm>
                  <a:off x="7906604" y="1237397"/>
                  <a:ext cx="1246495" cy="1246495"/>
                </a:xfrm>
                <a:prstGeom prst="ellipse">
                  <a:avLst/>
                </a:prstGeom>
                <a:solidFill>
                  <a:srgbClr val="FFFDDB"/>
                </a:solidFill>
                <a:ln>
                  <a:solidFill>
                    <a:srgbClr val="A70D0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3" name="Picture 52">
                  <a:extLst>
                    <a:ext uri="{FF2B5EF4-FFF2-40B4-BE49-F238E27FC236}">
                      <a16:creationId xmlns:a16="http://schemas.microsoft.com/office/drawing/2014/main" id="{5BFB9435-4060-406C-A677-1832CD8B64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54466" y="1471826"/>
                  <a:ext cx="714375" cy="857250"/>
                </a:xfrm>
                <a:prstGeom prst="rect">
                  <a:avLst/>
                </a:prstGeom>
              </p:spPr>
            </p:pic>
          </p:grp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B9A15D4-8B0E-462E-BE01-F67547B3ED42}"/>
                  </a:ext>
                </a:extLst>
              </p:cNvPr>
              <p:cNvSpPr/>
              <p:nvPr/>
            </p:nvSpPr>
            <p:spPr>
              <a:xfrm>
                <a:off x="6405998" y="4409440"/>
                <a:ext cx="390495" cy="390495"/>
              </a:xfrm>
              <a:prstGeom prst="ellipse">
                <a:avLst/>
              </a:prstGeom>
              <a:solidFill>
                <a:srgbClr val="FFFDDB"/>
              </a:solidFill>
              <a:ln>
                <a:solidFill>
                  <a:srgbClr val="A70D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ACB3A13-1CA9-4832-8ECC-FAEF94DBF5D3}"/>
                  </a:ext>
                </a:extLst>
              </p:cNvPr>
              <p:cNvSpPr/>
              <p:nvPr/>
            </p:nvSpPr>
            <p:spPr>
              <a:xfrm>
                <a:off x="6985118" y="4404360"/>
                <a:ext cx="390495" cy="390495"/>
              </a:xfrm>
              <a:prstGeom prst="ellipse">
                <a:avLst/>
              </a:prstGeom>
              <a:solidFill>
                <a:srgbClr val="FFFDDB"/>
              </a:solidFill>
              <a:ln>
                <a:solidFill>
                  <a:srgbClr val="A70D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B2221E51-8E25-452F-9D37-F43FD5CCC92F}"/>
                  </a:ext>
                </a:extLst>
              </p:cNvPr>
              <p:cNvSpPr/>
              <p:nvPr/>
            </p:nvSpPr>
            <p:spPr>
              <a:xfrm>
                <a:off x="8006198" y="4399280"/>
                <a:ext cx="390495" cy="390495"/>
              </a:xfrm>
              <a:prstGeom prst="ellipse">
                <a:avLst/>
              </a:prstGeom>
              <a:solidFill>
                <a:srgbClr val="FFFDDB"/>
              </a:solidFill>
              <a:ln>
                <a:solidFill>
                  <a:srgbClr val="A70D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695C28A2-A7CB-45F0-9EEB-53452011DB20}"/>
                  </a:ext>
                </a:extLst>
              </p:cNvPr>
              <p:cNvCxnSpPr>
                <a:cxnSpLocks/>
                <a:stCxn id="36" idx="4"/>
              </p:cNvCxnSpPr>
              <p:nvPr/>
            </p:nvCxnSpPr>
            <p:spPr>
              <a:xfrm flipH="1">
                <a:off x="7086600" y="4794855"/>
                <a:ext cx="93766" cy="625505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B6F480C-AC9E-40D5-A096-280E02DDF114}"/>
                  </a:ext>
                </a:extLst>
              </p:cNvPr>
              <p:cNvSpPr txBox="1"/>
              <p:nvPr/>
            </p:nvSpPr>
            <p:spPr>
              <a:xfrm>
                <a:off x="7404851" y="4353561"/>
                <a:ext cx="3454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…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F853B51-ADB5-429F-925D-D333528A3BA9}"/>
                  </a:ext>
                </a:extLst>
              </p:cNvPr>
              <p:cNvSpPr txBox="1"/>
              <p:nvPr/>
            </p:nvSpPr>
            <p:spPr>
              <a:xfrm>
                <a:off x="8141869" y="4864608"/>
                <a:ext cx="341862" cy="440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1"/>
                    </a:solidFill>
                  </a:rPr>
                  <a:t>…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F9F9B89-8CFF-4001-831A-3146BEAB009A}"/>
                  </a:ext>
                </a:extLst>
              </p:cNvPr>
              <p:cNvSpPr txBox="1"/>
              <p:nvPr/>
            </p:nvSpPr>
            <p:spPr>
              <a:xfrm>
                <a:off x="7081520" y="4871720"/>
                <a:ext cx="345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…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8CC225D-0328-48F7-840E-2010EBC4E57B}"/>
                  </a:ext>
                </a:extLst>
              </p:cNvPr>
              <p:cNvSpPr txBox="1"/>
              <p:nvPr/>
            </p:nvSpPr>
            <p:spPr>
              <a:xfrm>
                <a:off x="6355080" y="4861560"/>
                <a:ext cx="345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…</a:t>
                </a: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90E9699A-1DF1-4E9E-B8A2-3D499EEF56EF}"/>
                  </a:ext>
                </a:extLst>
              </p:cNvPr>
              <p:cNvSpPr/>
              <p:nvPr/>
            </p:nvSpPr>
            <p:spPr>
              <a:xfrm>
                <a:off x="5842000" y="5219700"/>
                <a:ext cx="254000" cy="993140"/>
              </a:xfrm>
              <a:prstGeom prst="roundRect">
                <a:avLst/>
              </a:prstGeom>
              <a:solidFill>
                <a:srgbClr val="FFFDDB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74C0EF27-2157-4AC3-9DFB-F30C8FA69539}"/>
                  </a:ext>
                </a:extLst>
              </p:cNvPr>
              <p:cNvSpPr/>
              <p:nvPr/>
            </p:nvSpPr>
            <p:spPr>
              <a:xfrm>
                <a:off x="6146800" y="5219700"/>
                <a:ext cx="254000" cy="993140"/>
              </a:xfrm>
              <a:prstGeom prst="roundRect">
                <a:avLst/>
              </a:prstGeom>
              <a:solidFill>
                <a:srgbClr val="FFFDDB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FE464BEC-943B-469A-9811-EC36CAAD9A11}"/>
                  </a:ext>
                </a:extLst>
              </p:cNvPr>
              <p:cNvSpPr/>
              <p:nvPr/>
            </p:nvSpPr>
            <p:spPr>
              <a:xfrm>
                <a:off x="6522720" y="5219700"/>
                <a:ext cx="254000" cy="993140"/>
              </a:xfrm>
              <a:prstGeom prst="roundRect">
                <a:avLst/>
              </a:prstGeom>
              <a:solidFill>
                <a:srgbClr val="FFFDDB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2720C584-9B4A-4B03-B470-8C9D03FF842D}"/>
                  </a:ext>
                </a:extLst>
              </p:cNvPr>
              <p:cNvSpPr/>
              <p:nvPr/>
            </p:nvSpPr>
            <p:spPr>
              <a:xfrm>
                <a:off x="6807200" y="5219700"/>
                <a:ext cx="254000" cy="993140"/>
              </a:xfrm>
              <a:prstGeom prst="roundRect">
                <a:avLst/>
              </a:prstGeom>
              <a:solidFill>
                <a:srgbClr val="FFFDDB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AF7EFB6A-EC38-4CCD-BFF3-C4805D2BC700}"/>
                  </a:ext>
                </a:extLst>
              </p:cNvPr>
              <p:cNvSpPr/>
              <p:nvPr/>
            </p:nvSpPr>
            <p:spPr>
              <a:xfrm>
                <a:off x="7081520" y="5204460"/>
                <a:ext cx="254000" cy="993140"/>
              </a:xfrm>
              <a:prstGeom prst="roundRect">
                <a:avLst/>
              </a:prstGeom>
              <a:solidFill>
                <a:srgbClr val="FFFDDB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76F308DB-FE01-4275-9E46-0FCC90EBE2E4}"/>
                  </a:ext>
                </a:extLst>
              </p:cNvPr>
              <p:cNvSpPr/>
              <p:nvPr/>
            </p:nvSpPr>
            <p:spPr>
              <a:xfrm>
                <a:off x="7406640" y="5209540"/>
                <a:ext cx="254000" cy="993140"/>
              </a:xfrm>
              <a:prstGeom prst="roundRect">
                <a:avLst/>
              </a:prstGeom>
              <a:solidFill>
                <a:srgbClr val="FFFDDB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3F46A234-F967-41AB-90A4-CFF85710B0E4}"/>
                  </a:ext>
                </a:extLst>
              </p:cNvPr>
              <p:cNvSpPr/>
              <p:nvPr/>
            </p:nvSpPr>
            <p:spPr>
              <a:xfrm>
                <a:off x="7716520" y="5224780"/>
                <a:ext cx="254000" cy="993140"/>
              </a:xfrm>
              <a:prstGeom prst="roundRect">
                <a:avLst/>
              </a:prstGeom>
              <a:solidFill>
                <a:srgbClr val="FFFDDB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B65C151A-ACBD-4E1C-BDA9-685FF5C935EB}"/>
                  </a:ext>
                </a:extLst>
              </p:cNvPr>
              <p:cNvSpPr/>
              <p:nvPr/>
            </p:nvSpPr>
            <p:spPr>
              <a:xfrm>
                <a:off x="8041640" y="5224780"/>
                <a:ext cx="254000" cy="993140"/>
              </a:xfrm>
              <a:prstGeom prst="roundRect">
                <a:avLst/>
              </a:prstGeom>
              <a:solidFill>
                <a:srgbClr val="FFFDDB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18C17E14-1D69-49E4-83E2-42DDB91CD433}"/>
                  </a:ext>
                </a:extLst>
              </p:cNvPr>
              <p:cNvSpPr/>
              <p:nvPr/>
            </p:nvSpPr>
            <p:spPr>
              <a:xfrm>
                <a:off x="8564880" y="5224780"/>
                <a:ext cx="254000" cy="993140"/>
              </a:xfrm>
              <a:prstGeom prst="roundRect">
                <a:avLst/>
              </a:prstGeom>
              <a:solidFill>
                <a:srgbClr val="FFFDDB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Right Brace 53">
              <a:extLst>
                <a:ext uri="{FF2B5EF4-FFF2-40B4-BE49-F238E27FC236}">
                  <a16:creationId xmlns:a16="http://schemas.microsoft.com/office/drawing/2014/main" id="{C9048218-B633-4F17-85D4-717322BA9943}"/>
                </a:ext>
              </a:extLst>
            </p:cNvPr>
            <p:cNvSpPr/>
            <p:nvPr/>
          </p:nvSpPr>
          <p:spPr>
            <a:xfrm>
              <a:off x="7893051" y="3911625"/>
              <a:ext cx="141774" cy="548865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ight Brace 54">
              <a:extLst>
                <a:ext uri="{FF2B5EF4-FFF2-40B4-BE49-F238E27FC236}">
                  <a16:creationId xmlns:a16="http://schemas.microsoft.com/office/drawing/2014/main" id="{25F086A2-8B96-4D8A-A59C-358A5A4E008B}"/>
                </a:ext>
              </a:extLst>
            </p:cNvPr>
            <p:cNvSpPr/>
            <p:nvPr/>
          </p:nvSpPr>
          <p:spPr>
            <a:xfrm>
              <a:off x="8267701" y="4587610"/>
              <a:ext cx="132884" cy="350150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A91730F7-9D07-4400-8A30-19BAECF2F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110866" y="3973830"/>
              <a:ext cx="1005511" cy="454342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CA5B6CD7-9FA8-497C-BB09-E7841A284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00110" y="4601008"/>
              <a:ext cx="888682" cy="4167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949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1"/>
    </mc:Choice>
    <mc:Fallback xmlns="">
      <p:transition spd="slow" advTm="17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6E2925-E5DA-48C0-A89C-FE630D4C3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649" y="1154340"/>
            <a:ext cx="733425" cy="514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4C9DB5-3313-4E19-9C25-0CD72DDA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61963"/>
            <a:ext cx="10515600" cy="1325563"/>
          </a:xfrm>
        </p:spPr>
        <p:txBody>
          <a:bodyPr/>
          <a:lstStyle/>
          <a:p>
            <a:r>
              <a:rPr lang="en-US" sz="5000" dirty="0">
                <a:solidFill>
                  <a:srgbClr val="00B0F0"/>
                </a:solidFill>
                <a:latin typeface="Product Sans" panose="020B0403030502040203" pitchFamily="34" charset="0"/>
              </a:rPr>
              <a:t>THR   -3SAT</a:t>
            </a:r>
            <a:endParaRPr lang="en-US" dirty="0">
              <a:solidFill>
                <a:srgbClr val="00B0F0"/>
              </a:solidFill>
              <a:latin typeface="Product Sans" panose="020B040303050204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318397-39DB-4387-855D-7BF8D55D7DDF}"/>
              </a:ext>
            </a:extLst>
          </p:cNvPr>
          <p:cNvSpPr txBox="1"/>
          <p:nvPr/>
        </p:nvSpPr>
        <p:spPr>
          <a:xfrm>
            <a:off x="4457700" y="1082814"/>
            <a:ext cx="7350459" cy="70788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2A60E"/>
                </a:solidFill>
                <a:latin typeface="Product Sans" panose="020B0403030502040203" pitchFamily="34" charset="0"/>
              </a:rPr>
              <a:t>Sunflower Lemma  - apply twice</a:t>
            </a:r>
            <a:endParaRPr lang="en-US" sz="3000" dirty="0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AA2D2C9-F68C-4DEF-B421-E6033ED9AEA8}"/>
              </a:ext>
            </a:extLst>
          </p:cNvPr>
          <p:cNvGrpSpPr/>
          <p:nvPr/>
        </p:nvGrpSpPr>
        <p:grpSpPr>
          <a:xfrm>
            <a:off x="685800" y="2090737"/>
            <a:ext cx="10815319" cy="768668"/>
            <a:chOff x="685800" y="2090737"/>
            <a:chExt cx="10815319" cy="768668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EE8E40CC-D0FE-4AD7-A137-BA8D7214F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6787" y="2230755"/>
              <a:ext cx="657225" cy="62865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4D5337E-6C44-4416-8E04-D2EC934E4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95110" y="2090737"/>
              <a:ext cx="495300" cy="695325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AD9F6C40-B7B2-4404-B8CE-26F2CA7AE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31430" y="2194242"/>
              <a:ext cx="647700" cy="600075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A8AD683-9F6F-4FC7-8313-D6263AA2FC20}"/>
                </a:ext>
              </a:extLst>
            </p:cNvPr>
            <p:cNvSpPr txBox="1"/>
            <p:nvPr/>
          </p:nvSpPr>
          <p:spPr>
            <a:xfrm>
              <a:off x="685800" y="2175593"/>
              <a:ext cx="1081531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/>
                <a:t>1. Apply lemma to     with parameters     and       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EBDB8FEC-F73E-4BBC-AEE3-2F8A3B194694}"/>
              </a:ext>
            </a:extLst>
          </p:cNvPr>
          <p:cNvSpPr txBox="1"/>
          <p:nvPr/>
        </p:nvSpPr>
        <p:spPr>
          <a:xfrm>
            <a:off x="685800" y="2871216"/>
            <a:ext cx="10815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    If we find a large disjoint set or sum of 1-CNFs, </a:t>
            </a:r>
            <a:r>
              <a:rPr lang="en-US" sz="3000" dirty="0">
                <a:solidFill>
                  <a:srgbClr val="00B0F0"/>
                </a:solidFill>
              </a:rPr>
              <a:t>problem solved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7D0DF9C-64F6-4C54-831A-CFABEE80C99F}"/>
              </a:ext>
            </a:extLst>
          </p:cNvPr>
          <p:cNvSpPr txBox="1"/>
          <p:nvPr/>
        </p:nvSpPr>
        <p:spPr>
          <a:xfrm>
            <a:off x="685800" y="3590276"/>
            <a:ext cx="10815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    Otherwise, we find a large sunflower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A93A3B8-C473-4F66-9B62-FD2E986947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9280" y="1970230"/>
            <a:ext cx="2314892" cy="589137"/>
          </a:xfrm>
          <a:prstGeom prst="rect">
            <a:avLst/>
          </a:prstGeom>
        </p:spPr>
      </p:pic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6ADAD8C-09CC-450F-A423-D5086156C1DC}"/>
              </a:ext>
            </a:extLst>
          </p:cNvPr>
          <p:cNvGrpSpPr/>
          <p:nvPr/>
        </p:nvGrpSpPr>
        <p:grpSpPr>
          <a:xfrm>
            <a:off x="1047750" y="4317622"/>
            <a:ext cx="5730250" cy="2491578"/>
            <a:chOff x="1047750" y="4317622"/>
            <a:chExt cx="5730250" cy="2491578"/>
          </a:xfrm>
        </p:grpSpPr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B0D234B-F879-42CA-990A-DC4E07BB3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93662" y="5159829"/>
              <a:ext cx="370734" cy="343474"/>
            </a:xfrm>
            <a:prstGeom prst="rect">
              <a:avLst/>
            </a:prstGeom>
          </p:spPr>
        </p:pic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0CA18F3D-BB1A-4D40-8BFF-19AAD01AA384}"/>
                </a:ext>
              </a:extLst>
            </p:cNvPr>
            <p:cNvGrpSpPr/>
            <p:nvPr/>
          </p:nvGrpSpPr>
          <p:grpSpPr>
            <a:xfrm>
              <a:off x="2166620" y="4953000"/>
              <a:ext cx="601980" cy="601980"/>
              <a:chOff x="2727960" y="4729480"/>
              <a:chExt cx="949960" cy="949960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68CD2186-DB88-4AA1-AA92-CDA58AE810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39732" y="4905375"/>
                <a:ext cx="561975" cy="628650"/>
              </a:xfrm>
              <a:prstGeom prst="rect">
                <a:avLst/>
              </a:prstGeom>
            </p:spPr>
          </p:pic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8E0E80CA-EDC0-4936-92DD-5CB79516478B}"/>
                  </a:ext>
                </a:extLst>
              </p:cNvPr>
              <p:cNvSpPr/>
              <p:nvPr/>
            </p:nvSpPr>
            <p:spPr>
              <a:xfrm>
                <a:off x="2727960" y="4729480"/>
                <a:ext cx="949960" cy="949960"/>
              </a:xfrm>
              <a:prstGeom prst="ellipse">
                <a:avLst/>
              </a:prstGeom>
              <a:solidFill>
                <a:srgbClr val="F14949">
                  <a:alpha val="30196"/>
                </a:srgb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315A4A92-99F0-4B4C-8770-7A0FBA1314F4}"/>
                </a:ext>
              </a:extLst>
            </p:cNvPr>
            <p:cNvSpPr/>
            <p:nvPr/>
          </p:nvSpPr>
          <p:spPr>
            <a:xfrm>
              <a:off x="5515169" y="4317622"/>
              <a:ext cx="1262831" cy="321740"/>
            </a:xfrm>
            <a:prstGeom prst="roundRect">
              <a:avLst/>
            </a:prstGeom>
            <a:solidFill>
              <a:srgbClr val="934BC9">
                <a:alpha val="2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067086D6-8D46-4F6A-9BD6-8D993F5E65E8}"/>
                </a:ext>
              </a:extLst>
            </p:cNvPr>
            <p:cNvSpPr/>
            <p:nvPr/>
          </p:nvSpPr>
          <p:spPr>
            <a:xfrm>
              <a:off x="5508276" y="4749422"/>
              <a:ext cx="1262830" cy="321740"/>
            </a:xfrm>
            <a:prstGeom prst="roundRect">
              <a:avLst/>
            </a:prstGeom>
            <a:solidFill>
              <a:srgbClr val="934BC9">
                <a:alpha val="2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0B224359-917F-4B26-B4A9-1697FA46696A}"/>
                </a:ext>
              </a:extLst>
            </p:cNvPr>
            <p:cNvSpPr/>
            <p:nvPr/>
          </p:nvSpPr>
          <p:spPr>
            <a:xfrm>
              <a:off x="5506462" y="5160903"/>
              <a:ext cx="1262830" cy="321740"/>
            </a:xfrm>
            <a:prstGeom prst="roundRect">
              <a:avLst/>
            </a:prstGeom>
            <a:solidFill>
              <a:srgbClr val="934BC9">
                <a:alpha val="2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258F631A-56E0-4506-AC70-29F8515D3D75}"/>
                </a:ext>
              </a:extLst>
            </p:cNvPr>
            <p:cNvSpPr/>
            <p:nvPr/>
          </p:nvSpPr>
          <p:spPr>
            <a:xfrm>
              <a:off x="5504649" y="5572384"/>
              <a:ext cx="1262831" cy="321740"/>
            </a:xfrm>
            <a:prstGeom prst="roundRect">
              <a:avLst/>
            </a:prstGeom>
            <a:solidFill>
              <a:srgbClr val="934BC9">
                <a:alpha val="2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DB58031F-13A3-4EC2-8761-49D6C79B601F}"/>
                </a:ext>
              </a:extLst>
            </p:cNvPr>
            <p:cNvSpPr/>
            <p:nvPr/>
          </p:nvSpPr>
          <p:spPr>
            <a:xfrm>
              <a:off x="5502836" y="5983865"/>
              <a:ext cx="1262831" cy="321740"/>
            </a:xfrm>
            <a:prstGeom prst="roundRect">
              <a:avLst/>
            </a:prstGeom>
            <a:solidFill>
              <a:srgbClr val="934BC9">
                <a:alpha val="2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709CA3C5-F04F-4547-88D7-C7FDD5B9A1DE}"/>
                </a:ext>
              </a:extLst>
            </p:cNvPr>
            <p:cNvCxnSpPr>
              <a:cxnSpLocks/>
              <a:endCxn id="85" idx="1"/>
            </p:cNvCxnSpPr>
            <p:nvPr/>
          </p:nvCxnSpPr>
          <p:spPr>
            <a:xfrm>
              <a:off x="2604086" y="5534249"/>
              <a:ext cx="789159" cy="65606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28EBD0B9-209B-4426-A64D-9EFE524A4A44}"/>
                </a:ext>
              </a:extLst>
            </p:cNvPr>
            <p:cNvSpPr/>
            <p:nvPr/>
          </p:nvSpPr>
          <p:spPr>
            <a:xfrm>
              <a:off x="3378222" y="4324363"/>
              <a:ext cx="1415240" cy="360570"/>
            </a:xfrm>
            <a:prstGeom prst="roundRect">
              <a:avLst/>
            </a:prstGeom>
            <a:solidFill>
              <a:srgbClr val="FFC000">
                <a:alpha val="20000"/>
              </a:srgb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CB88AA31-7155-4E29-99F5-79833AF34836}"/>
                </a:ext>
              </a:extLst>
            </p:cNvPr>
            <p:cNvSpPr/>
            <p:nvPr/>
          </p:nvSpPr>
          <p:spPr>
            <a:xfrm>
              <a:off x="3380225" y="4716982"/>
              <a:ext cx="1415240" cy="360570"/>
            </a:xfrm>
            <a:prstGeom prst="roundRect">
              <a:avLst/>
            </a:prstGeom>
            <a:solidFill>
              <a:srgbClr val="FFC000">
                <a:alpha val="20000"/>
              </a:srgb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93D7E572-8D6A-4077-836C-8754D53C0585}"/>
                </a:ext>
              </a:extLst>
            </p:cNvPr>
            <p:cNvSpPr/>
            <p:nvPr/>
          </p:nvSpPr>
          <p:spPr>
            <a:xfrm>
              <a:off x="3385231" y="5109602"/>
              <a:ext cx="1415240" cy="360570"/>
            </a:xfrm>
            <a:prstGeom prst="roundRect">
              <a:avLst/>
            </a:prstGeom>
            <a:solidFill>
              <a:srgbClr val="FFC000">
                <a:alpha val="20000"/>
              </a:srgb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6E97437D-2CDF-42C6-B5B2-FB62E0370083}"/>
                </a:ext>
              </a:extLst>
            </p:cNvPr>
            <p:cNvSpPr/>
            <p:nvPr/>
          </p:nvSpPr>
          <p:spPr>
            <a:xfrm>
              <a:off x="3393245" y="6010025"/>
              <a:ext cx="1415240" cy="360570"/>
            </a:xfrm>
            <a:prstGeom prst="roundRect">
              <a:avLst/>
            </a:prstGeom>
            <a:solidFill>
              <a:srgbClr val="FFC000">
                <a:alpha val="20000"/>
              </a:srgb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208FAF8-10B0-401D-9455-AB327CBF61DD}"/>
                </a:ext>
              </a:extLst>
            </p:cNvPr>
            <p:cNvCxnSpPr>
              <a:cxnSpLocks/>
              <a:endCxn id="82" idx="1"/>
            </p:cNvCxnSpPr>
            <p:nvPr/>
          </p:nvCxnSpPr>
          <p:spPr>
            <a:xfrm flipV="1">
              <a:off x="2672995" y="4504648"/>
              <a:ext cx="705227" cy="545977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2A329FE-510E-4FB1-B96C-7EF5F9A6F190}"/>
                </a:ext>
              </a:extLst>
            </p:cNvPr>
            <p:cNvCxnSpPr>
              <a:cxnSpLocks/>
              <a:endCxn id="83" idx="1"/>
            </p:cNvCxnSpPr>
            <p:nvPr/>
          </p:nvCxnSpPr>
          <p:spPr>
            <a:xfrm flipV="1">
              <a:off x="2729193" y="4897267"/>
              <a:ext cx="651030" cy="25641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2588137-C9F3-4C40-B27E-7A59CD2347B1}"/>
                </a:ext>
              </a:extLst>
            </p:cNvPr>
            <p:cNvCxnSpPr>
              <a:cxnSpLocks/>
              <a:endCxn id="84" idx="1"/>
            </p:cNvCxnSpPr>
            <p:nvPr/>
          </p:nvCxnSpPr>
          <p:spPr>
            <a:xfrm>
              <a:off x="2759242" y="5258844"/>
              <a:ext cx="625989" cy="3104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2899A4D-4834-4084-BF4D-D1A3E0CF4102}"/>
                </a:ext>
              </a:extLst>
            </p:cNvPr>
            <p:cNvSpPr txBox="1"/>
            <p:nvPr/>
          </p:nvSpPr>
          <p:spPr>
            <a:xfrm rot="5400000">
              <a:off x="2840699" y="5434723"/>
              <a:ext cx="676412" cy="396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4472C4"/>
                  </a:solidFill>
                  <a:ea typeface="Cambria Math" panose="02040503050406030204" pitchFamily="18" charset="0"/>
                </a:rPr>
                <a:t>…</a:t>
              </a:r>
            </a:p>
          </p:txBody>
        </p:sp>
        <p:sp>
          <p:nvSpPr>
            <p:cNvPr id="90" name="Right Brace 89">
              <a:extLst>
                <a:ext uri="{FF2B5EF4-FFF2-40B4-BE49-F238E27FC236}">
                  <a16:creationId xmlns:a16="http://schemas.microsoft.com/office/drawing/2014/main" id="{45A3C8B2-F729-4C05-B613-3A8AB5FFDE0E}"/>
                </a:ext>
              </a:extLst>
            </p:cNvPr>
            <p:cNvSpPr/>
            <p:nvPr/>
          </p:nvSpPr>
          <p:spPr>
            <a:xfrm>
              <a:off x="4849125" y="4323081"/>
              <a:ext cx="205659" cy="2016078"/>
            </a:xfrm>
            <a:prstGeom prst="rightBrac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ED61147-21CF-49A9-AC22-D0C026E95EEC}"/>
                </a:ext>
              </a:extLst>
            </p:cNvPr>
            <p:cNvSpPr txBox="1"/>
            <p:nvPr/>
          </p:nvSpPr>
          <p:spPr>
            <a:xfrm rot="5400000">
              <a:off x="3841459" y="5536323"/>
              <a:ext cx="676412" cy="396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4472C4"/>
                  </a:solidFill>
                  <a:ea typeface="Cambria Math" panose="02040503050406030204" pitchFamily="18" charset="0"/>
                </a:rPr>
                <a:t>…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6F6888A8-DA45-4C1E-BF6A-84C85EDA1595}"/>
                </a:ext>
              </a:extLst>
            </p:cNvPr>
            <p:cNvSpPr txBox="1"/>
            <p:nvPr/>
          </p:nvSpPr>
          <p:spPr>
            <a:xfrm rot="5400000">
              <a:off x="5923636" y="6272923"/>
              <a:ext cx="676412" cy="396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4472C4"/>
                  </a:solidFill>
                  <a:ea typeface="Cambria Math" panose="02040503050406030204" pitchFamily="18" charset="0"/>
                </a:rPr>
                <a:t>…</a:t>
              </a:r>
            </a:p>
          </p:txBody>
        </p:sp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EF18C852-9793-4B2B-9148-148A06867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50" y="4953000"/>
              <a:ext cx="1009650" cy="657225"/>
            </a:xfrm>
            <a:prstGeom prst="rect">
              <a:avLst/>
            </a:prstGeom>
          </p:spPr>
        </p:pic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3CB0FE1B-53D1-4F5A-B86E-6A1C0C27ECF5}"/>
              </a:ext>
            </a:extLst>
          </p:cNvPr>
          <p:cNvSpPr txBox="1"/>
          <p:nvPr/>
        </p:nvSpPr>
        <p:spPr>
          <a:xfrm rot="5400000">
            <a:off x="10209493" y="6304025"/>
            <a:ext cx="676412" cy="396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4472C4"/>
                </a:solidFill>
                <a:ea typeface="Cambria Math" panose="02040503050406030204" pitchFamily="18" charset="0"/>
              </a:rPr>
              <a:t>…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D173B9A-F33E-4A70-948E-3D34F0E92A1D}"/>
              </a:ext>
            </a:extLst>
          </p:cNvPr>
          <p:cNvGrpSpPr/>
          <p:nvPr/>
        </p:nvGrpSpPr>
        <p:grpSpPr>
          <a:xfrm>
            <a:off x="8178282" y="3755571"/>
            <a:ext cx="2885575" cy="2581136"/>
            <a:chOff x="8178282" y="3755571"/>
            <a:chExt cx="2885575" cy="2581136"/>
          </a:xfrm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224CF52C-C76A-4DD8-AF31-512F00D6774D}"/>
                </a:ext>
              </a:extLst>
            </p:cNvPr>
            <p:cNvSpPr/>
            <p:nvPr/>
          </p:nvSpPr>
          <p:spPr>
            <a:xfrm>
              <a:off x="9801026" y="4348724"/>
              <a:ext cx="1262831" cy="321740"/>
            </a:xfrm>
            <a:prstGeom prst="roundRect">
              <a:avLst/>
            </a:prstGeom>
            <a:solidFill>
              <a:srgbClr val="934BC9">
                <a:alpha val="2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D903EAB0-0081-4004-B75F-1BE70A8B75E1}"/>
                </a:ext>
              </a:extLst>
            </p:cNvPr>
            <p:cNvSpPr/>
            <p:nvPr/>
          </p:nvSpPr>
          <p:spPr>
            <a:xfrm>
              <a:off x="9794133" y="4780524"/>
              <a:ext cx="1262830" cy="321740"/>
            </a:xfrm>
            <a:prstGeom prst="roundRect">
              <a:avLst/>
            </a:prstGeom>
            <a:solidFill>
              <a:srgbClr val="934BC9">
                <a:alpha val="2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9142A86A-E6B0-46AF-A521-9A70D4B627CC}"/>
                </a:ext>
              </a:extLst>
            </p:cNvPr>
            <p:cNvSpPr/>
            <p:nvPr/>
          </p:nvSpPr>
          <p:spPr>
            <a:xfrm>
              <a:off x="9792319" y="5192005"/>
              <a:ext cx="1262830" cy="321740"/>
            </a:xfrm>
            <a:prstGeom prst="roundRect">
              <a:avLst/>
            </a:prstGeom>
            <a:solidFill>
              <a:srgbClr val="934BC9">
                <a:alpha val="2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CA753105-C27A-42B0-AAD9-CD31821CAE56}"/>
                </a:ext>
              </a:extLst>
            </p:cNvPr>
            <p:cNvSpPr/>
            <p:nvPr/>
          </p:nvSpPr>
          <p:spPr>
            <a:xfrm>
              <a:off x="9790506" y="5603486"/>
              <a:ext cx="1262831" cy="321740"/>
            </a:xfrm>
            <a:prstGeom prst="roundRect">
              <a:avLst/>
            </a:prstGeom>
            <a:solidFill>
              <a:srgbClr val="934BC9">
                <a:alpha val="2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8070C4FF-D974-4BEE-99F5-CED835F1A2C1}"/>
                </a:ext>
              </a:extLst>
            </p:cNvPr>
            <p:cNvSpPr/>
            <p:nvPr/>
          </p:nvSpPr>
          <p:spPr>
            <a:xfrm>
              <a:off x="9788693" y="6014967"/>
              <a:ext cx="1262831" cy="321740"/>
            </a:xfrm>
            <a:prstGeom prst="roundRect">
              <a:avLst/>
            </a:prstGeom>
            <a:solidFill>
              <a:srgbClr val="934BC9">
                <a:alpha val="2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96094A60-C82B-4464-88F1-23B4CE4E4824}"/>
                </a:ext>
              </a:extLst>
            </p:cNvPr>
            <p:cNvGrpSpPr/>
            <p:nvPr/>
          </p:nvGrpSpPr>
          <p:grpSpPr>
            <a:xfrm>
              <a:off x="9777282" y="3755571"/>
              <a:ext cx="468242" cy="468242"/>
              <a:chOff x="2727960" y="4729480"/>
              <a:chExt cx="949960" cy="949960"/>
            </a:xfrm>
          </p:grpSpPr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DD203105-49E5-46E6-98F2-D5423FA858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39732" y="4905375"/>
                <a:ext cx="561975" cy="628650"/>
              </a:xfrm>
              <a:prstGeom prst="rect">
                <a:avLst/>
              </a:prstGeom>
            </p:spPr>
          </p:pic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239ACEC2-6975-48C8-9C5A-179676557200}"/>
                  </a:ext>
                </a:extLst>
              </p:cNvPr>
              <p:cNvSpPr/>
              <p:nvPr/>
            </p:nvSpPr>
            <p:spPr>
              <a:xfrm>
                <a:off x="2727960" y="4729480"/>
                <a:ext cx="949960" cy="949960"/>
              </a:xfrm>
              <a:prstGeom prst="ellipse">
                <a:avLst/>
              </a:prstGeom>
              <a:solidFill>
                <a:srgbClr val="F14949">
                  <a:alpha val="30196"/>
                </a:srgb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69D84277-9ACD-431E-B277-FA2B5DDE9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178282" y="5021442"/>
              <a:ext cx="1382485" cy="541997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76BD988-4AE5-4A00-AC34-1E2B21EA5087}"/>
              </a:ext>
            </a:extLst>
          </p:cNvPr>
          <p:cNvSpPr txBox="1"/>
          <p:nvPr/>
        </p:nvSpPr>
        <p:spPr>
          <a:xfrm>
            <a:off x="7523825" y="5779361"/>
            <a:ext cx="19353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Estimator</a:t>
            </a:r>
          </a:p>
        </p:txBody>
      </p:sp>
    </p:spTree>
    <p:extLst>
      <p:ext uri="{BB962C8B-B14F-4D97-AF65-F5344CB8AC3E}">
        <p14:creationId xmlns:p14="http://schemas.microsoft.com/office/powerpoint/2010/main" val="303908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1"/>
    </mc:Choice>
    <mc:Fallback xmlns="">
      <p:transition spd="slow" advTm="17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1" grpId="0"/>
      <p:bldP spid="6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C9DB5-3313-4E19-9C25-0CD72DDA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61963"/>
            <a:ext cx="10515600" cy="1325563"/>
          </a:xfrm>
        </p:spPr>
        <p:txBody>
          <a:bodyPr/>
          <a:lstStyle/>
          <a:p>
            <a:r>
              <a:rPr lang="en-US" sz="5000" dirty="0">
                <a:solidFill>
                  <a:srgbClr val="0B50B5"/>
                </a:solidFill>
                <a:latin typeface="Palatino Linotype" panose="02040502050505030304" pitchFamily="18" charset="0"/>
              </a:rPr>
              <a:t>A Hard Problem – </a:t>
            </a:r>
            <a:r>
              <a:rPr lang="en-US" sz="5000" dirty="0">
                <a:solidFill>
                  <a:srgbClr val="7030A0"/>
                </a:solidFill>
                <a:latin typeface="Product Sans" panose="020B0403030502040203" pitchFamily="34" charset="0"/>
              </a:rPr>
              <a:t>SAT</a:t>
            </a:r>
            <a:endParaRPr lang="en-US" dirty="0">
              <a:solidFill>
                <a:srgbClr val="7030A0"/>
              </a:solidFill>
              <a:latin typeface="Product Sans" panose="020B0403030502040203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D17F173-CDC3-45C8-BFE4-81B4994650B6}"/>
              </a:ext>
            </a:extLst>
          </p:cNvPr>
          <p:cNvGrpSpPr/>
          <p:nvPr/>
        </p:nvGrpSpPr>
        <p:grpSpPr>
          <a:xfrm>
            <a:off x="685800" y="2022021"/>
            <a:ext cx="10815319" cy="723900"/>
            <a:chOff x="685800" y="2022021"/>
            <a:chExt cx="10815319" cy="723900"/>
          </a:xfrm>
        </p:grpSpPr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E4C9D01A-B283-4B1F-8437-6BB256974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17029" y="2107135"/>
              <a:ext cx="1826776" cy="512003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2B3B3A9E-5AFC-4404-85F7-7214E5890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3598" y="2022021"/>
              <a:ext cx="514350" cy="7239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0E3777-852E-4DC5-9E52-5C2F06954F36}"/>
                </a:ext>
              </a:extLst>
            </p:cNvPr>
            <p:cNvSpPr txBox="1"/>
            <p:nvPr/>
          </p:nvSpPr>
          <p:spPr>
            <a:xfrm>
              <a:off x="685800" y="2057400"/>
              <a:ext cx="1081531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/>
                <a:t>Given a </a:t>
              </a:r>
              <a:r>
                <a:rPr lang="en-US" sz="3000" dirty="0">
                  <a:solidFill>
                    <a:srgbClr val="00B0F0"/>
                  </a:solidFill>
                </a:rPr>
                <a:t>CNF formula     </a:t>
              </a:r>
              <a:r>
                <a:rPr lang="en-US" sz="3000" dirty="0"/>
                <a:t>…  is                   ? </a:t>
              </a:r>
            </a:p>
          </p:txBody>
        </p:sp>
      </p:grpSp>
      <p:sp>
        <p:nvSpPr>
          <p:cNvPr id="90" name="Title 1">
            <a:extLst>
              <a:ext uri="{FF2B5EF4-FFF2-40B4-BE49-F238E27FC236}">
                <a16:creationId xmlns:a16="http://schemas.microsoft.com/office/drawing/2014/main" id="{090BB0B7-BBD4-4CF7-A062-70B12B84D692}"/>
              </a:ext>
            </a:extLst>
          </p:cNvPr>
          <p:cNvSpPr txBox="1">
            <a:spLocks/>
          </p:cNvSpPr>
          <p:nvPr/>
        </p:nvSpPr>
        <p:spPr>
          <a:xfrm>
            <a:off x="685800" y="4619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>
                <a:solidFill>
                  <a:srgbClr val="0B50B5"/>
                </a:solidFill>
                <a:latin typeface="Palatino Linotype" panose="02040502050505030304" pitchFamily="18" charset="0"/>
              </a:rPr>
              <a:t>A Hard Problem – </a:t>
            </a:r>
            <a:r>
              <a:rPr lang="en-US" sz="5000">
                <a:solidFill>
                  <a:srgbClr val="7030A0"/>
                </a:solidFill>
                <a:latin typeface="Product Sans" panose="020B0403030502040203" pitchFamily="34" charset="0"/>
              </a:rPr>
              <a:t>SAT</a:t>
            </a:r>
            <a:endParaRPr lang="en-US" dirty="0">
              <a:solidFill>
                <a:srgbClr val="7030A0"/>
              </a:solidFill>
              <a:latin typeface="Product Sans" panose="020B0403030502040203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AC13076E-CBAA-4AB6-9557-AE166A857B57}"/>
              </a:ext>
            </a:extLst>
          </p:cNvPr>
          <p:cNvSpPr txBox="1"/>
          <p:nvPr/>
        </p:nvSpPr>
        <p:spPr>
          <a:xfrm>
            <a:off x="685800" y="2743200"/>
            <a:ext cx="9624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Product Sans" panose="020B0403030502040203" pitchFamily="34" charset="0"/>
              </a:rPr>
              <a:t>Canonical </a:t>
            </a:r>
            <a:r>
              <a:rPr lang="en-US" sz="3000" dirty="0">
                <a:solidFill>
                  <a:srgbClr val="7030A0"/>
                </a:solidFill>
                <a:latin typeface="Product Sans" panose="020B0403030502040203" pitchFamily="34" charset="0"/>
              </a:rPr>
              <a:t>NP-complete </a:t>
            </a:r>
            <a:r>
              <a:rPr lang="en-US" sz="3000" dirty="0">
                <a:latin typeface="Product Sans" panose="020B0403030502040203" pitchFamily="34" charset="0"/>
              </a:rPr>
              <a:t>problem</a:t>
            </a:r>
            <a:r>
              <a:rPr lang="en-US" sz="3000" dirty="0">
                <a:solidFill>
                  <a:srgbClr val="7030A0"/>
                </a:solidFill>
                <a:latin typeface="Product Sans" panose="020B0403030502040203" pitchFamily="34" charset="0"/>
              </a:rPr>
              <a:t> 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47578A6-EBFD-4868-A3DD-E3159E28134D}"/>
              </a:ext>
            </a:extLst>
          </p:cNvPr>
          <p:cNvSpPr txBox="1"/>
          <p:nvPr/>
        </p:nvSpPr>
        <p:spPr>
          <a:xfrm>
            <a:off x="683525" y="3474720"/>
            <a:ext cx="9624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Product Sans" panose="020B0403030502040203" pitchFamily="34" charset="0"/>
              </a:rPr>
              <a:t>A “sparse version”: </a:t>
            </a:r>
            <a:r>
              <a:rPr lang="en-US" sz="3000" dirty="0">
                <a:solidFill>
                  <a:srgbClr val="7030A0"/>
                </a:solidFill>
                <a:latin typeface="Product Sans" panose="020B0403030502040203" pitchFamily="34" charset="0"/>
              </a:rPr>
              <a:t>3SAT</a:t>
            </a:r>
            <a:endParaRPr lang="en-US" sz="3000" dirty="0">
              <a:latin typeface="Product Sans" panose="020B0403030502040203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23F0460-E375-4BE2-9252-09F1F1CB74E6}"/>
              </a:ext>
            </a:extLst>
          </p:cNvPr>
          <p:cNvGrpSpPr/>
          <p:nvPr/>
        </p:nvGrpSpPr>
        <p:grpSpPr>
          <a:xfrm>
            <a:off x="683524" y="4102597"/>
            <a:ext cx="10815319" cy="723900"/>
            <a:chOff x="683524" y="4426319"/>
            <a:chExt cx="10815319" cy="723900"/>
          </a:xfrm>
        </p:grpSpPr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4F25D2AB-6D1C-49A4-A4E6-53EF85732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19551" y="4511433"/>
              <a:ext cx="1826776" cy="512003"/>
            </a:xfrm>
            <a:prstGeom prst="rect">
              <a:avLst/>
            </a:prstGeom>
          </p:spPr>
        </p:pic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C99658D5-9E46-4919-9992-2FBBF40DA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6120" y="4426319"/>
              <a:ext cx="514350" cy="723900"/>
            </a:xfrm>
            <a:prstGeom prst="rect">
              <a:avLst/>
            </a:prstGeom>
          </p:spPr>
        </p:pic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73EB5C3D-FC4B-4AF3-94C9-C772EBEFFD89}"/>
                </a:ext>
              </a:extLst>
            </p:cNvPr>
            <p:cNvSpPr txBox="1"/>
            <p:nvPr/>
          </p:nvSpPr>
          <p:spPr>
            <a:xfrm>
              <a:off x="683524" y="4461698"/>
              <a:ext cx="1081531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/>
                <a:t>Given a </a:t>
              </a:r>
              <a:r>
                <a:rPr lang="en-US" sz="3000" i="1" dirty="0">
                  <a:solidFill>
                    <a:srgbClr val="00B0F0"/>
                  </a:solidFill>
                </a:rPr>
                <a:t>3-CNF</a:t>
              </a:r>
              <a:r>
                <a:rPr lang="en-US" sz="3000" dirty="0">
                  <a:solidFill>
                    <a:srgbClr val="00B0F0"/>
                  </a:solidFill>
                </a:rPr>
                <a:t> formula     </a:t>
              </a:r>
              <a:r>
                <a:rPr lang="en-US" sz="3000" dirty="0"/>
                <a:t>…  is                   ? </a:t>
              </a:r>
            </a:p>
          </p:txBody>
        </p:sp>
      </p:grpSp>
      <p:pic>
        <p:nvPicPr>
          <p:cNvPr id="147" name="Picture 146">
            <a:extLst>
              <a:ext uri="{FF2B5EF4-FFF2-40B4-BE49-F238E27FC236}">
                <a16:creationId xmlns:a16="http://schemas.microsoft.com/office/drawing/2014/main" id="{850271D2-5218-4FEE-B79C-7006D6A63B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76212" y="1548194"/>
            <a:ext cx="4032356" cy="3329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8F2A6B9D-D37F-4487-AE9F-2A09592E076B}"/>
              </a:ext>
            </a:extLst>
          </p:cNvPr>
          <p:cNvSpPr txBox="1"/>
          <p:nvPr/>
        </p:nvSpPr>
        <p:spPr>
          <a:xfrm>
            <a:off x="692624" y="4836944"/>
            <a:ext cx="9624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Product Sans" panose="020B0403030502040203" pitchFamily="34" charset="0"/>
              </a:rPr>
              <a:t>Still </a:t>
            </a:r>
            <a:r>
              <a:rPr lang="en-US" sz="3000" dirty="0">
                <a:solidFill>
                  <a:srgbClr val="7030A0"/>
                </a:solidFill>
                <a:latin typeface="Product Sans" panose="020B0403030502040203" pitchFamily="34" charset="0"/>
              </a:rPr>
              <a:t>NP-complete</a:t>
            </a:r>
            <a:r>
              <a:rPr lang="en-US" sz="3000" dirty="0">
                <a:latin typeface="Product Sans" panose="020B0403030502040203" pitchFamily="34" charset="0"/>
              </a:rPr>
              <a:t>: just add new variables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F280987-88B4-48B0-AC55-4DC3443AF0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0419" y="5756325"/>
            <a:ext cx="8384419" cy="584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0411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1"/>
    </mc:Choice>
    <mc:Fallback xmlns="">
      <p:transition spd="slow" advTm="17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38" grpId="0"/>
      <p:bldP spid="14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779185A-AB59-4595-B8A2-04F5E7EC0817}"/>
              </a:ext>
            </a:extLst>
          </p:cNvPr>
          <p:cNvGrpSpPr/>
          <p:nvPr/>
        </p:nvGrpSpPr>
        <p:grpSpPr>
          <a:xfrm>
            <a:off x="685800" y="461963"/>
            <a:ext cx="10515600" cy="1325563"/>
            <a:chOff x="685800" y="461963"/>
            <a:chExt cx="10515600" cy="132556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8D7DC5A-A83C-41D5-A8EF-0397F660B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63649" y="1154340"/>
              <a:ext cx="733425" cy="514350"/>
            </a:xfrm>
            <a:prstGeom prst="rect">
              <a:avLst/>
            </a:prstGeom>
          </p:spPr>
        </p:pic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283C6EC3-04D5-454E-AD69-50EF947E3E6E}"/>
                </a:ext>
              </a:extLst>
            </p:cNvPr>
            <p:cNvSpPr txBox="1">
              <a:spLocks/>
            </p:cNvSpPr>
            <p:nvPr/>
          </p:nvSpPr>
          <p:spPr>
            <a:xfrm>
              <a:off x="685800" y="461963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000" dirty="0">
                  <a:solidFill>
                    <a:srgbClr val="00B0F0"/>
                  </a:solidFill>
                  <a:latin typeface="Product Sans" panose="020B0403030502040203" pitchFamily="34" charset="0"/>
                </a:rPr>
                <a:t>THR   -3SAT</a:t>
              </a:r>
              <a:endParaRPr lang="en-US" dirty="0">
                <a:solidFill>
                  <a:srgbClr val="00B0F0"/>
                </a:solidFill>
                <a:latin typeface="Product Sans" panose="020B0403030502040203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9FC434C-9D8D-4B3F-95E5-789A06D8584C}"/>
              </a:ext>
            </a:extLst>
          </p:cNvPr>
          <p:cNvSpPr txBox="1"/>
          <p:nvPr/>
        </p:nvSpPr>
        <p:spPr>
          <a:xfrm>
            <a:off x="4457700" y="1082814"/>
            <a:ext cx="7350459" cy="70788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2A60E"/>
                </a:solidFill>
                <a:latin typeface="Product Sans" panose="020B0403030502040203" pitchFamily="34" charset="0"/>
              </a:rPr>
              <a:t>Sunflower Lemma  - apply twice</a:t>
            </a:r>
            <a:endParaRPr lang="en-US" sz="3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F5BB500-A955-4CB9-91D5-00136932ACF9}"/>
              </a:ext>
            </a:extLst>
          </p:cNvPr>
          <p:cNvGrpSpPr/>
          <p:nvPr/>
        </p:nvGrpSpPr>
        <p:grpSpPr>
          <a:xfrm>
            <a:off x="685800" y="2090737"/>
            <a:ext cx="10815319" cy="742097"/>
            <a:chOff x="685800" y="2090737"/>
            <a:chExt cx="10815319" cy="74209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607BC7-7ED4-4010-96AE-701A9C706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0219" y="2090737"/>
              <a:ext cx="495300" cy="6953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2446BC2-4B41-4D30-A74C-5CCD360B1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85665" y="2232759"/>
              <a:ext cx="1181100" cy="60007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74688B7-4059-4AA7-87B0-F9C5AB589FA6}"/>
                </a:ext>
              </a:extLst>
            </p:cNvPr>
            <p:cNvSpPr txBox="1"/>
            <p:nvPr/>
          </p:nvSpPr>
          <p:spPr>
            <a:xfrm>
              <a:off x="685800" y="2175593"/>
              <a:ext cx="1081531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/>
                <a:t>2. Apply lemma to              with parameters     and       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7D4E3C3-7236-4A32-876A-57D52B286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91232" y="2192888"/>
              <a:ext cx="466725" cy="60007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527851D-CD9B-4C57-A560-855FF813F199}"/>
              </a:ext>
            </a:extLst>
          </p:cNvPr>
          <p:cNvSpPr txBox="1"/>
          <p:nvPr/>
        </p:nvSpPr>
        <p:spPr>
          <a:xfrm>
            <a:off x="685800" y="2971800"/>
            <a:ext cx="10815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</a:rPr>
              <a:t>    Another large disjoint set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4EAFDF-68CC-4E74-B2A3-35D794ABD7A7}"/>
              </a:ext>
            </a:extLst>
          </p:cNvPr>
          <p:cNvSpPr txBox="1"/>
          <p:nvPr/>
        </p:nvSpPr>
        <p:spPr>
          <a:xfrm>
            <a:off x="684242" y="3886200"/>
            <a:ext cx="10815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/>
                </a:solidFill>
              </a:rPr>
              <a:t>    Another large sunflower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459184-62AE-4259-B2E6-29A2BFCD1CB5}"/>
              </a:ext>
            </a:extLst>
          </p:cNvPr>
          <p:cNvSpPr txBox="1"/>
          <p:nvPr/>
        </p:nvSpPr>
        <p:spPr>
          <a:xfrm>
            <a:off x="687353" y="4800600"/>
            <a:ext cx="10815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    Decompose into sum of  1-CNFs</a:t>
            </a:r>
          </a:p>
        </p:txBody>
      </p:sp>
    </p:spTree>
    <p:extLst>
      <p:ext uri="{BB962C8B-B14F-4D97-AF65-F5344CB8AC3E}">
        <p14:creationId xmlns:p14="http://schemas.microsoft.com/office/powerpoint/2010/main" val="298502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779185A-AB59-4595-B8A2-04F5E7EC0817}"/>
              </a:ext>
            </a:extLst>
          </p:cNvPr>
          <p:cNvGrpSpPr/>
          <p:nvPr/>
        </p:nvGrpSpPr>
        <p:grpSpPr>
          <a:xfrm>
            <a:off x="685800" y="461963"/>
            <a:ext cx="10515600" cy="1325563"/>
            <a:chOff x="685800" y="461963"/>
            <a:chExt cx="10515600" cy="132556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8D7DC5A-A83C-41D5-A8EF-0397F660B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63649" y="1154340"/>
              <a:ext cx="733425" cy="514350"/>
            </a:xfrm>
            <a:prstGeom prst="rect">
              <a:avLst/>
            </a:prstGeom>
          </p:spPr>
        </p:pic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283C6EC3-04D5-454E-AD69-50EF947E3E6E}"/>
                </a:ext>
              </a:extLst>
            </p:cNvPr>
            <p:cNvSpPr txBox="1">
              <a:spLocks/>
            </p:cNvSpPr>
            <p:nvPr/>
          </p:nvSpPr>
          <p:spPr>
            <a:xfrm>
              <a:off x="685800" y="461963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000" dirty="0">
                  <a:solidFill>
                    <a:srgbClr val="00B0F0"/>
                  </a:solidFill>
                  <a:latin typeface="Product Sans" panose="020B0403030502040203" pitchFamily="34" charset="0"/>
                </a:rPr>
                <a:t>THR   -3SAT</a:t>
              </a:r>
              <a:endParaRPr lang="en-US" dirty="0">
                <a:solidFill>
                  <a:srgbClr val="00B0F0"/>
                </a:solidFill>
                <a:latin typeface="Product Sans" panose="020B0403030502040203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9FC434C-9D8D-4B3F-95E5-789A06D8584C}"/>
              </a:ext>
            </a:extLst>
          </p:cNvPr>
          <p:cNvSpPr txBox="1"/>
          <p:nvPr/>
        </p:nvSpPr>
        <p:spPr>
          <a:xfrm>
            <a:off x="4457700" y="1082814"/>
            <a:ext cx="7350459" cy="70788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2A60E"/>
                </a:solidFill>
                <a:latin typeface="Product Sans" panose="020B0403030502040203" pitchFamily="34" charset="0"/>
              </a:rPr>
              <a:t>Sunflower Lemma  - apply twice</a:t>
            </a:r>
            <a:endParaRPr lang="en-US" sz="3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F5BB500-A955-4CB9-91D5-00136932ACF9}"/>
              </a:ext>
            </a:extLst>
          </p:cNvPr>
          <p:cNvGrpSpPr/>
          <p:nvPr/>
        </p:nvGrpSpPr>
        <p:grpSpPr>
          <a:xfrm>
            <a:off x="685800" y="2090737"/>
            <a:ext cx="10815319" cy="742097"/>
            <a:chOff x="685800" y="2090737"/>
            <a:chExt cx="10815319" cy="74209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607BC7-7ED4-4010-96AE-701A9C706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0219" y="2090737"/>
              <a:ext cx="495300" cy="6953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2446BC2-4B41-4D30-A74C-5CCD360B1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85665" y="2232759"/>
              <a:ext cx="1181100" cy="60007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74688B7-4059-4AA7-87B0-F9C5AB589FA6}"/>
                </a:ext>
              </a:extLst>
            </p:cNvPr>
            <p:cNvSpPr txBox="1"/>
            <p:nvPr/>
          </p:nvSpPr>
          <p:spPr>
            <a:xfrm>
              <a:off x="685800" y="2175593"/>
              <a:ext cx="1081531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/>
                <a:t>2. Apply lemma to              with parameters     and       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7D4E3C3-7236-4A32-876A-57D52B286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91232" y="2192888"/>
              <a:ext cx="466725" cy="60007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527851D-CD9B-4C57-A560-855FF813F199}"/>
              </a:ext>
            </a:extLst>
          </p:cNvPr>
          <p:cNvSpPr txBox="1"/>
          <p:nvPr/>
        </p:nvSpPr>
        <p:spPr>
          <a:xfrm>
            <a:off x="685800" y="2971800"/>
            <a:ext cx="10815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</a:rPr>
              <a:t>    Another large disjoint set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F375F3-8F85-4E39-937B-4D14BC50D8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845" y="3449381"/>
            <a:ext cx="4900968" cy="60045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52" name="Right Brace 51">
            <a:extLst>
              <a:ext uri="{FF2B5EF4-FFF2-40B4-BE49-F238E27FC236}">
                <a16:creationId xmlns:a16="http://schemas.microsoft.com/office/drawing/2014/main" id="{7E97E266-DB10-45EA-B3C2-0B787BD8D060}"/>
              </a:ext>
            </a:extLst>
          </p:cNvPr>
          <p:cNvSpPr/>
          <p:nvPr/>
        </p:nvSpPr>
        <p:spPr>
          <a:xfrm rot="5400000">
            <a:off x="8063410" y="3687228"/>
            <a:ext cx="222913" cy="1262134"/>
          </a:xfrm>
          <a:prstGeom prst="rightBrace">
            <a:avLst/>
          </a:prstGeom>
          <a:ln w="28575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472C4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89BC56B-8FEB-45FA-B669-F3C43BEDC5BC}"/>
              </a:ext>
            </a:extLst>
          </p:cNvPr>
          <p:cNvSpPr txBox="1"/>
          <p:nvPr/>
        </p:nvSpPr>
        <p:spPr>
          <a:xfrm>
            <a:off x="7868920" y="4373880"/>
            <a:ext cx="8534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tiny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F80E8DB-DD8F-4ECE-9E19-7CB365398DE5}"/>
              </a:ext>
            </a:extLst>
          </p:cNvPr>
          <p:cNvGrpSpPr/>
          <p:nvPr/>
        </p:nvGrpSpPr>
        <p:grpSpPr>
          <a:xfrm>
            <a:off x="500680" y="3952240"/>
            <a:ext cx="4818089" cy="2094960"/>
            <a:chOff x="1047750" y="4317622"/>
            <a:chExt cx="5730250" cy="2491578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14AF397-1D09-4E80-895E-38C683AED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93662" y="5159829"/>
              <a:ext cx="370734" cy="343474"/>
            </a:xfrm>
            <a:prstGeom prst="rect">
              <a:avLst/>
            </a:prstGeom>
          </p:spPr>
        </p:pic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87B3044-D87D-40DE-BB16-58AB95C85157}"/>
                </a:ext>
              </a:extLst>
            </p:cNvPr>
            <p:cNvGrpSpPr/>
            <p:nvPr/>
          </p:nvGrpSpPr>
          <p:grpSpPr>
            <a:xfrm>
              <a:off x="2166620" y="4953000"/>
              <a:ext cx="601980" cy="601980"/>
              <a:chOff x="2727960" y="4729480"/>
              <a:chExt cx="949960" cy="949960"/>
            </a:xfrm>
          </p:grpSpPr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47CC6CAC-2534-4F7A-8EA3-408ED5D33C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39732" y="4905375"/>
                <a:ext cx="561975" cy="628650"/>
              </a:xfrm>
              <a:prstGeom prst="rect">
                <a:avLst/>
              </a:prstGeom>
            </p:spPr>
          </p:pic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D90466EA-02FA-4A06-B786-99A778B5B7F0}"/>
                  </a:ext>
                </a:extLst>
              </p:cNvPr>
              <p:cNvSpPr/>
              <p:nvPr/>
            </p:nvSpPr>
            <p:spPr>
              <a:xfrm>
                <a:off x="2727960" y="4729480"/>
                <a:ext cx="949960" cy="949960"/>
              </a:xfrm>
              <a:prstGeom prst="ellipse">
                <a:avLst/>
              </a:prstGeom>
              <a:solidFill>
                <a:srgbClr val="F14949">
                  <a:alpha val="30196"/>
                </a:srgb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F4A877E-8308-478B-9B9E-357EAB5C2351}"/>
                </a:ext>
              </a:extLst>
            </p:cNvPr>
            <p:cNvSpPr/>
            <p:nvPr/>
          </p:nvSpPr>
          <p:spPr>
            <a:xfrm>
              <a:off x="5515169" y="4317622"/>
              <a:ext cx="1262831" cy="321740"/>
            </a:xfrm>
            <a:prstGeom prst="roundRect">
              <a:avLst/>
            </a:prstGeom>
            <a:solidFill>
              <a:srgbClr val="934BC9">
                <a:alpha val="2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EC7607AC-C7E0-4804-A803-44FA28A0E4B6}"/>
                </a:ext>
              </a:extLst>
            </p:cNvPr>
            <p:cNvSpPr/>
            <p:nvPr/>
          </p:nvSpPr>
          <p:spPr>
            <a:xfrm>
              <a:off x="5508276" y="4749422"/>
              <a:ext cx="1262830" cy="321740"/>
            </a:xfrm>
            <a:prstGeom prst="roundRect">
              <a:avLst/>
            </a:prstGeom>
            <a:solidFill>
              <a:srgbClr val="934BC9">
                <a:alpha val="2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C6B69B73-3DAC-417A-9F89-A6E4B858C0E2}"/>
                </a:ext>
              </a:extLst>
            </p:cNvPr>
            <p:cNvSpPr/>
            <p:nvPr/>
          </p:nvSpPr>
          <p:spPr>
            <a:xfrm>
              <a:off x="5506462" y="5160903"/>
              <a:ext cx="1262830" cy="321740"/>
            </a:xfrm>
            <a:prstGeom prst="roundRect">
              <a:avLst/>
            </a:prstGeom>
            <a:solidFill>
              <a:srgbClr val="934BC9">
                <a:alpha val="2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24D217F9-5A4C-4DBC-BD81-6488845C48FB}"/>
                </a:ext>
              </a:extLst>
            </p:cNvPr>
            <p:cNvSpPr/>
            <p:nvPr/>
          </p:nvSpPr>
          <p:spPr>
            <a:xfrm>
              <a:off x="5504649" y="5572384"/>
              <a:ext cx="1262831" cy="321740"/>
            </a:xfrm>
            <a:prstGeom prst="roundRect">
              <a:avLst/>
            </a:prstGeom>
            <a:solidFill>
              <a:srgbClr val="934BC9">
                <a:alpha val="2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70FA71BA-33D7-418E-9D30-27DB6035D8F7}"/>
                </a:ext>
              </a:extLst>
            </p:cNvPr>
            <p:cNvSpPr/>
            <p:nvPr/>
          </p:nvSpPr>
          <p:spPr>
            <a:xfrm>
              <a:off x="5502836" y="5983865"/>
              <a:ext cx="1262831" cy="321740"/>
            </a:xfrm>
            <a:prstGeom prst="roundRect">
              <a:avLst/>
            </a:prstGeom>
            <a:solidFill>
              <a:srgbClr val="934BC9">
                <a:alpha val="2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E4E9777-5073-4D78-8602-053A910717BA}"/>
                </a:ext>
              </a:extLst>
            </p:cNvPr>
            <p:cNvCxnSpPr>
              <a:cxnSpLocks/>
              <a:endCxn id="66" idx="1"/>
            </p:cNvCxnSpPr>
            <p:nvPr/>
          </p:nvCxnSpPr>
          <p:spPr>
            <a:xfrm>
              <a:off x="2604086" y="5534249"/>
              <a:ext cx="789159" cy="65606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056922BD-93AF-4D60-83F7-38A5C404514F}"/>
                </a:ext>
              </a:extLst>
            </p:cNvPr>
            <p:cNvSpPr/>
            <p:nvPr/>
          </p:nvSpPr>
          <p:spPr>
            <a:xfrm>
              <a:off x="3378222" y="4324363"/>
              <a:ext cx="1415240" cy="360570"/>
            </a:xfrm>
            <a:prstGeom prst="roundRect">
              <a:avLst/>
            </a:prstGeom>
            <a:solidFill>
              <a:srgbClr val="FFC000">
                <a:alpha val="20000"/>
              </a:srgb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CE6E4867-5F51-4E23-9034-8C00266DA99D}"/>
                </a:ext>
              </a:extLst>
            </p:cNvPr>
            <p:cNvSpPr/>
            <p:nvPr/>
          </p:nvSpPr>
          <p:spPr>
            <a:xfrm>
              <a:off x="3380225" y="4716982"/>
              <a:ext cx="1415240" cy="360570"/>
            </a:xfrm>
            <a:prstGeom prst="roundRect">
              <a:avLst/>
            </a:prstGeom>
            <a:solidFill>
              <a:srgbClr val="FFC000">
                <a:alpha val="20000"/>
              </a:srgb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529B0854-5482-4927-8734-1CD24D098028}"/>
                </a:ext>
              </a:extLst>
            </p:cNvPr>
            <p:cNvSpPr/>
            <p:nvPr/>
          </p:nvSpPr>
          <p:spPr>
            <a:xfrm>
              <a:off x="3385231" y="5109602"/>
              <a:ext cx="1415240" cy="360570"/>
            </a:xfrm>
            <a:prstGeom prst="roundRect">
              <a:avLst/>
            </a:prstGeom>
            <a:solidFill>
              <a:srgbClr val="FFC000">
                <a:alpha val="20000"/>
              </a:srgb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2B29EEB5-D1F8-4CB7-9ED2-EDC68EE28B14}"/>
                </a:ext>
              </a:extLst>
            </p:cNvPr>
            <p:cNvSpPr/>
            <p:nvPr/>
          </p:nvSpPr>
          <p:spPr>
            <a:xfrm>
              <a:off x="3393245" y="6010025"/>
              <a:ext cx="1415240" cy="360570"/>
            </a:xfrm>
            <a:prstGeom prst="roundRect">
              <a:avLst/>
            </a:prstGeom>
            <a:solidFill>
              <a:srgbClr val="FFC000">
                <a:alpha val="20000"/>
              </a:srgb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DE012F3-2063-4DC4-9882-7A3FD2E57E69}"/>
                </a:ext>
              </a:extLst>
            </p:cNvPr>
            <p:cNvCxnSpPr>
              <a:cxnSpLocks/>
              <a:endCxn id="63" idx="1"/>
            </p:cNvCxnSpPr>
            <p:nvPr/>
          </p:nvCxnSpPr>
          <p:spPr>
            <a:xfrm flipV="1">
              <a:off x="2672995" y="4504648"/>
              <a:ext cx="705227" cy="545977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11232CD-96FA-46B5-B743-3CF9BCAA6CA7}"/>
                </a:ext>
              </a:extLst>
            </p:cNvPr>
            <p:cNvCxnSpPr>
              <a:cxnSpLocks/>
              <a:endCxn id="64" idx="1"/>
            </p:cNvCxnSpPr>
            <p:nvPr/>
          </p:nvCxnSpPr>
          <p:spPr>
            <a:xfrm flipV="1">
              <a:off x="2729193" y="4897267"/>
              <a:ext cx="651030" cy="25641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8904772-67B8-4462-BD67-9655F3F753F3}"/>
                </a:ext>
              </a:extLst>
            </p:cNvPr>
            <p:cNvCxnSpPr>
              <a:cxnSpLocks/>
              <a:endCxn id="65" idx="1"/>
            </p:cNvCxnSpPr>
            <p:nvPr/>
          </p:nvCxnSpPr>
          <p:spPr>
            <a:xfrm>
              <a:off x="2759242" y="5258844"/>
              <a:ext cx="625989" cy="3104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0758387-3A6A-4A39-A1AF-9FAE2AE6700C}"/>
                </a:ext>
              </a:extLst>
            </p:cNvPr>
            <p:cNvSpPr txBox="1"/>
            <p:nvPr/>
          </p:nvSpPr>
          <p:spPr>
            <a:xfrm rot="5400000">
              <a:off x="2840699" y="5434723"/>
              <a:ext cx="676412" cy="396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4472C4"/>
                  </a:solidFill>
                  <a:ea typeface="Cambria Math" panose="02040503050406030204" pitchFamily="18" charset="0"/>
                </a:rPr>
                <a:t>…</a:t>
              </a:r>
            </a:p>
          </p:txBody>
        </p:sp>
        <p:sp>
          <p:nvSpPr>
            <p:cNvPr id="71" name="Right Brace 70">
              <a:extLst>
                <a:ext uri="{FF2B5EF4-FFF2-40B4-BE49-F238E27FC236}">
                  <a16:creationId xmlns:a16="http://schemas.microsoft.com/office/drawing/2014/main" id="{5551903C-85E6-4E1C-B618-233170425449}"/>
                </a:ext>
              </a:extLst>
            </p:cNvPr>
            <p:cNvSpPr/>
            <p:nvPr/>
          </p:nvSpPr>
          <p:spPr>
            <a:xfrm>
              <a:off x="4849125" y="4323081"/>
              <a:ext cx="205659" cy="2016078"/>
            </a:xfrm>
            <a:prstGeom prst="rightBrac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0B48655-87BB-42D3-ABE7-56D7F7819CC4}"/>
                </a:ext>
              </a:extLst>
            </p:cNvPr>
            <p:cNvSpPr txBox="1"/>
            <p:nvPr/>
          </p:nvSpPr>
          <p:spPr>
            <a:xfrm rot="5400000">
              <a:off x="3841459" y="5536323"/>
              <a:ext cx="676412" cy="396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4472C4"/>
                  </a:solidFill>
                  <a:ea typeface="Cambria Math" panose="02040503050406030204" pitchFamily="18" charset="0"/>
                </a:rPr>
                <a:t>…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7886595-FBE6-4D69-8F11-75A2A61567A3}"/>
                </a:ext>
              </a:extLst>
            </p:cNvPr>
            <p:cNvSpPr txBox="1"/>
            <p:nvPr/>
          </p:nvSpPr>
          <p:spPr>
            <a:xfrm rot="5400000">
              <a:off x="5923636" y="6272923"/>
              <a:ext cx="676412" cy="396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4472C4"/>
                  </a:solidFill>
                  <a:ea typeface="Cambria Math" panose="02040503050406030204" pitchFamily="18" charset="0"/>
                </a:rPr>
                <a:t>…</a:t>
              </a: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D633E46D-608C-4998-BF11-F391D06E4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47750" y="4953000"/>
              <a:ext cx="1009650" cy="657225"/>
            </a:xfrm>
            <a:prstGeom prst="rect">
              <a:avLst/>
            </a:prstGeom>
          </p:spPr>
        </p:pic>
      </p:grpSp>
      <p:sp>
        <p:nvSpPr>
          <p:cNvPr id="77" name="Right Brace 76">
            <a:extLst>
              <a:ext uri="{FF2B5EF4-FFF2-40B4-BE49-F238E27FC236}">
                <a16:creationId xmlns:a16="http://schemas.microsoft.com/office/drawing/2014/main" id="{9FBAB5B9-A62A-475C-8869-0C8A662BCFE1}"/>
              </a:ext>
            </a:extLst>
          </p:cNvPr>
          <p:cNvSpPr/>
          <p:nvPr/>
        </p:nvSpPr>
        <p:spPr>
          <a:xfrm rot="5400000">
            <a:off x="2975472" y="5409667"/>
            <a:ext cx="222913" cy="1171329"/>
          </a:xfrm>
          <a:prstGeom prst="rightBrace">
            <a:avLst/>
          </a:prstGeom>
          <a:ln w="28575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472C4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DC60D7A-3F2D-4604-8C9A-AA9B360CC79E}"/>
              </a:ext>
            </a:extLst>
          </p:cNvPr>
          <p:cNvSpPr txBox="1"/>
          <p:nvPr/>
        </p:nvSpPr>
        <p:spPr>
          <a:xfrm>
            <a:off x="2131060" y="6092190"/>
            <a:ext cx="21628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disjoint petals</a:t>
            </a:r>
          </a:p>
        </p:txBody>
      </p:sp>
      <p:sp>
        <p:nvSpPr>
          <p:cNvPr id="80" name="Right Brace 79">
            <a:extLst>
              <a:ext uri="{FF2B5EF4-FFF2-40B4-BE49-F238E27FC236}">
                <a16:creationId xmlns:a16="http://schemas.microsoft.com/office/drawing/2014/main" id="{5BC50D21-4798-486A-8FBC-692E9C772151}"/>
              </a:ext>
            </a:extLst>
          </p:cNvPr>
          <p:cNvSpPr/>
          <p:nvPr/>
        </p:nvSpPr>
        <p:spPr>
          <a:xfrm rot="5400000">
            <a:off x="9968842" y="3542369"/>
            <a:ext cx="222913" cy="1556401"/>
          </a:xfrm>
          <a:prstGeom prst="rightBrace">
            <a:avLst/>
          </a:prstGeom>
          <a:ln w="28575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472C4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0318644-200C-4D54-9162-483C4F03241A}"/>
              </a:ext>
            </a:extLst>
          </p:cNvPr>
          <p:cNvSpPr txBox="1"/>
          <p:nvPr/>
        </p:nvSpPr>
        <p:spPr>
          <a:xfrm>
            <a:off x="9728184" y="4376154"/>
            <a:ext cx="8534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tiny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A598232-2F61-4044-8077-249CE174B9EE}"/>
              </a:ext>
            </a:extLst>
          </p:cNvPr>
          <p:cNvSpPr txBox="1"/>
          <p:nvPr/>
        </p:nvSpPr>
        <p:spPr>
          <a:xfrm>
            <a:off x="7280656" y="5394960"/>
            <a:ext cx="20970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Return NO</a:t>
            </a:r>
            <a:endParaRPr lang="en-US" sz="3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9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77" grpId="0" animBg="1"/>
      <p:bldP spid="78" grpId="0"/>
      <p:bldP spid="80" grpId="0" animBg="1"/>
      <p:bldP spid="81" grpId="0"/>
      <p:bldP spid="8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6365BED8-664E-4BB9-B3C2-F54F915BE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590" y="2914846"/>
            <a:ext cx="5406390" cy="51814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779185A-AB59-4595-B8A2-04F5E7EC0817}"/>
              </a:ext>
            </a:extLst>
          </p:cNvPr>
          <p:cNvGrpSpPr/>
          <p:nvPr/>
        </p:nvGrpSpPr>
        <p:grpSpPr>
          <a:xfrm>
            <a:off x="685800" y="461963"/>
            <a:ext cx="10515600" cy="1325563"/>
            <a:chOff x="685800" y="461963"/>
            <a:chExt cx="10515600" cy="132556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8D7DC5A-A83C-41D5-A8EF-0397F660B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3649" y="1154340"/>
              <a:ext cx="733425" cy="514350"/>
            </a:xfrm>
            <a:prstGeom prst="rect">
              <a:avLst/>
            </a:prstGeom>
          </p:spPr>
        </p:pic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283C6EC3-04D5-454E-AD69-50EF947E3E6E}"/>
                </a:ext>
              </a:extLst>
            </p:cNvPr>
            <p:cNvSpPr txBox="1">
              <a:spLocks/>
            </p:cNvSpPr>
            <p:nvPr/>
          </p:nvSpPr>
          <p:spPr>
            <a:xfrm>
              <a:off x="685800" y="461963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000" dirty="0">
                  <a:solidFill>
                    <a:srgbClr val="00B0F0"/>
                  </a:solidFill>
                  <a:latin typeface="Product Sans" panose="020B0403030502040203" pitchFamily="34" charset="0"/>
                </a:rPr>
                <a:t>THR   -3SAT</a:t>
              </a:r>
              <a:endParaRPr lang="en-US" dirty="0">
                <a:solidFill>
                  <a:srgbClr val="00B0F0"/>
                </a:solidFill>
                <a:latin typeface="Product Sans" panose="020B0403030502040203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9FC434C-9D8D-4B3F-95E5-789A06D8584C}"/>
              </a:ext>
            </a:extLst>
          </p:cNvPr>
          <p:cNvSpPr txBox="1"/>
          <p:nvPr/>
        </p:nvSpPr>
        <p:spPr>
          <a:xfrm>
            <a:off x="4457700" y="1082814"/>
            <a:ext cx="7350459" cy="70788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2A60E"/>
                </a:solidFill>
                <a:latin typeface="Product Sans" panose="020B0403030502040203" pitchFamily="34" charset="0"/>
              </a:rPr>
              <a:t>Sunflower Lemma  - apply twice</a:t>
            </a:r>
            <a:endParaRPr lang="en-US" sz="3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F5BB500-A955-4CB9-91D5-00136932ACF9}"/>
              </a:ext>
            </a:extLst>
          </p:cNvPr>
          <p:cNvGrpSpPr/>
          <p:nvPr/>
        </p:nvGrpSpPr>
        <p:grpSpPr>
          <a:xfrm>
            <a:off x="685800" y="2090737"/>
            <a:ext cx="10815319" cy="742097"/>
            <a:chOff x="685800" y="2090737"/>
            <a:chExt cx="10815319" cy="74209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607BC7-7ED4-4010-96AE-701A9C706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0219" y="2090737"/>
              <a:ext cx="495300" cy="6953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2446BC2-4B41-4D30-A74C-5CCD360B1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85665" y="2232759"/>
              <a:ext cx="1181100" cy="60007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74688B7-4059-4AA7-87B0-F9C5AB589FA6}"/>
                </a:ext>
              </a:extLst>
            </p:cNvPr>
            <p:cNvSpPr txBox="1"/>
            <p:nvPr/>
          </p:nvSpPr>
          <p:spPr>
            <a:xfrm>
              <a:off x="685800" y="2175593"/>
              <a:ext cx="1081531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/>
                <a:t>2. Apply lemma to              with parameters     and       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7D4E3C3-7236-4A32-876A-57D52B286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91232" y="2192888"/>
              <a:ext cx="466725" cy="600075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D4EAFDF-68CC-4E74-B2A3-35D794ABD7A7}"/>
              </a:ext>
            </a:extLst>
          </p:cNvPr>
          <p:cNvSpPr txBox="1"/>
          <p:nvPr/>
        </p:nvSpPr>
        <p:spPr>
          <a:xfrm>
            <a:off x="684242" y="2971800"/>
            <a:ext cx="10815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/>
                </a:solidFill>
              </a:rPr>
              <a:t>    Another large sunflower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D54941A-7698-47AF-BE65-29DC3E5E922C}"/>
              </a:ext>
            </a:extLst>
          </p:cNvPr>
          <p:cNvGrpSpPr/>
          <p:nvPr/>
        </p:nvGrpSpPr>
        <p:grpSpPr>
          <a:xfrm>
            <a:off x="189230" y="4085603"/>
            <a:ext cx="7995930" cy="2520397"/>
            <a:chOff x="189230" y="4085603"/>
            <a:chExt cx="7995930" cy="252039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6440AE2-968A-49F5-9BE5-639066DC901F}"/>
                </a:ext>
              </a:extLst>
            </p:cNvPr>
            <p:cNvGrpSpPr/>
            <p:nvPr/>
          </p:nvGrpSpPr>
          <p:grpSpPr>
            <a:xfrm>
              <a:off x="1262380" y="4719320"/>
              <a:ext cx="601980" cy="601980"/>
              <a:chOff x="2727960" y="4729480"/>
              <a:chExt cx="949960" cy="949960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1F11D47E-FE1B-4D43-BD72-0C92A64AEA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39732" y="4905375"/>
                <a:ext cx="561975" cy="628650"/>
              </a:xfrm>
              <a:prstGeom prst="rect">
                <a:avLst/>
              </a:prstGeom>
            </p:spPr>
          </p:pic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C8D26B9-4873-40EA-A4CB-2062F174DEBE}"/>
                  </a:ext>
                </a:extLst>
              </p:cNvPr>
              <p:cNvSpPr/>
              <p:nvPr/>
            </p:nvSpPr>
            <p:spPr>
              <a:xfrm>
                <a:off x="2727960" y="4729480"/>
                <a:ext cx="949960" cy="949960"/>
              </a:xfrm>
              <a:prstGeom prst="ellipse">
                <a:avLst/>
              </a:prstGeom>
              <a:solidFill>
                <a:srgbClr val="F14949">
                  <a:alpha val="30196"/>
                </a:srgb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7BA8C149-8EF4-4340-9E19-51DD2741CBD4}"/>
                </a:ext>
              </a:extLst>
            </p:cNvPr>
            <p:cNvSpPr/>
            <p:nvPr/>
          </p:nvSpPr>
          <p:spPr>
            <a:xfrm>
              <a:off x="6922329" y="4114422"/>
              <a:ext cx="1262831" cy="321740"/>
            </a:xfrm>
            <a:prstGeom prst="roundRect">
              <a:avLst/>
            </a:prstGeom>
            <a:solidFill>
              <a:srgbClr val="934BC9">
                <a:alpha val="2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B40F965-E1AD-48C2-B19E-C99B4FFC556F}"/>
                </a:ext>
              </a:extLst>
            </p:cNvPr>
            <p:cNvSpPr/>
            <p:nvPr/>
          </p:nvSpPr>
          <p:spPr>
            <a:xfrm>
              <a:off x="6915436" y="4546222"/>
              <a:ext cx="1262830" cy="321740"/>
            </a:xfrm>
            <a:prstGeom prst="roundRect">
              <a:avLst/>
            </a:prstGeom>
            <a:solidFill>
              <a:srgbClr val="934BC9">
                <a:alpha val="2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38F1ECE-2383-4779-ACA6-E335C423F09B}"/>
                </a:ext>
              </a:extLst>
            </p:cNvPr>
            <p:cNvSpPr/>
            <p:nvPr/>
          </p:nvSpPr>
          <p:spPr>
            <a:xfrm>
              <a:off x="6913622" y="4957703"/>
              <a:ext cx="1262830" cy="321740"/>
            </a:xfrm>
            <a:prstGeom prst="roundRect">
              <a:avLst/>
            </a:prstGeom>
            <a:solidFill>
              <a:srgbClr val="934BC9">
                <a:alpha val="2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1C77414-9EAF-4700-8722-3850DAC650A5}"/>
                </a:ext>
              </a:extLst>
            </p:cNvPr>
            <p:cNvSpPr/>
            <p:nvPr/>
          </p:nvSpPr>
          <p:spPr>
            <a:xfrm>
              <a:off x="6911809" y="5369184"/>
              <a:ext cx="1262831" cy="321740"/>
            </a:xfrm>
            <a:prstGeom prst="roundRect">
              <a:avLst/>
            </a:prstGeom>
            <a:solidFill>
              <a:srgbClr val="934BC9">
                <a:alpha val="2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254B6C36-9435-4A0C-BEB4-F84CD6745AF4}"/>
                </a:ext>
              </a:extLst>
            </p:cNvPr>
            <p:cNvSpPr/>
            <p:nvPr/>
          </p:nvSpPr>
          <p:spPr>
            <a:xfrm>
              <a:off x="6909996" y="5780665"/>
              <a:ext cx="1262831" cy="321740"/>
            </a:xfrm>
            <a:prstGeom prst="roundRect">
              <a:avLst/>
            </a:prstGeom>
            <a:solidFill>
              <a:srgbClr val="934BC9">
                <a:alpha val="2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F6B9465-4E05-40EF-92A7-545C1E8118E1}"/>
                </a:ext>
              </a:extLst>
            </p:cNvPr>
            <p:cNvCxnSpPr>
              <a:cxnSpLocks/>
              <a:endCxn id="31" idx="1"/>
            </p:cNvCxnSpPr>
            <p:nvPr/>
          </p:nvCxnSpPr>
          <p:spPr>
            <a:xfrm>
              <a:off x="1699846" y="5300569"/>
              <a:ext cx="789159" cy="65606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DEF15A5-0B85-486D-A1E1-5AD1C40144A9}"/>
                </a:ext>
              </a:extLst>
            </p:cNvPr>
            <p:cNvSpPr/>
            <p:nvPr/>
          </p:nvSpPr>
          <p:spPr>
            <a:xfrm>
              <a:off x="2473982" y="4090683"/>
              <a:ext cx="1415240" cy="360570"/>
            </a:xfrm>
            <a:prstGeom prst="roundRect">
              <a:avLst/>
            </a:prstGeom>
            <a:solidFill>
              <a:srgbClr val="FFC000">
                <a:alpha val="20000"/>
              </a:srgb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ECCBC7E6-9BAD-43D3-8E12-723A1BBD145D}"/>
                </a:ext>
              </a:extLst>
            </p:cNvPr>
            <p:cNvSpPr/>
            <p:nvPr/>
          </p:nvSpPr>
          <p:spPr>
            <a:xfrm>
              <a:off x="2475985" y="4483302"/>
              <a:ext cx="1415240" cy="360570"/>
            </a:xfrm>
            <a:prstGeom prst="roundRect">
              <a:avLst/>
            </a:prstGeom>
            <a:solidFill>
              <a:srgbClr val="FFC000">
                <a:alpha val="20000"/>
              </a:srgb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7DB074D6-EA57-4F2B-84CD-E9A6E08931BC}"/>
                </a:ext>
              </a:extLst>
            </p:cNvPr>
            <p:cNvSpPr/>
            <p:nvPr/>
          </p:nvSpPr>
          <p:spPr>
            <a:xfrm>
              <a:off x="2480991" y="4875922"/>
              <a:ext cx="1415240" cy="360570"/>
            </a:xfrm>
            <a:prstGeom prst="roundRect">
              <a:avLst/>
            </a:prstGeom>
            <a:solidFill>
              <a:srgbClr val="FFC000">
                <a:alpha val="20000"/>
              </a:srgb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5F3E0DA2-C327-4340-8D50-A057BC6CDFA6}"/>
                </a:ext>
              </a:extLst>
            </p:cNvPr>
            <p:cNvSpPr/>
            <p:nvPr/>
          </p:nvSpPr>
          <p:spPr>
            <a:xfrm>
              <a:off x="2489005" y="5776345"/>
              <a:ext cx="1415240" cy="360570"/>
            </a:xfrm>
            <a:prstGeom prst="roundRect">
              <a:avLst/>
            </a:prstGeom>
            <a:solidFill>
              <a:srgbClr val="FFC000">
                <a:alpha val="20000"/>
              </a:srgb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15866B9-EBD5-47A4-8882-A3EEC53F51E3}"/>
                </a:ext>
              </a:extLst>
            </p:cNvPr>
            <p:cNvCxnSpPr>
              <a:cxnSpLocks/>
              <a:endCxn id="28" idx="1"/>
            </p:cNvCxnSpPr>
            <p:nvPr/>
          </p:nvCxnSpPr>
          <p:spPr>
            <a:xfrm flipV="1">
              <a:off x="1768755" y="4270968"/>
              <a:ext cx="705227" cy="545977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7F07C50-4E88-41A6-9E12-75F33A4DF936}"/>
                </a:ext>
              </a:extLst>
            </p:cNvPr>
            <p:cNvCxnSpPr>
              <a:cxnSpLocks/>
              <a:endCxn id="29" idx="1"/>
            </p:cNvCxnSpPr>
            <p:nvPr/>
          </p:nvCxnSpPr>
          <p:spPr>
            <a:xfrm flipV="1">
              <a:off x="1824953" y="4663587"/>
              <a:ext cx="651030" cy="25641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C03F369-7E3E-48FD-AC1F-2F5BE247CED3}"/>
                </a:ext>
              </a:extLst>
            </p:cNvPr>
            <p:cNvCxnSpPr>
              <a:cxnSpLocks/>
              <a:endCxn id="30" idx="1"/>
            </p:cNvCxnSpPr>
            <p:nvPr/>
          </p:nvCxnSpPr>
          <p:spPr>
            <a:xfrm>
              <a:off x="1855002" y="5025164"/>
              <a:ext cx="625989" cy="3104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217F53F-7267-4714-A913-EED34F32EAB8}"/>
                </a:ext>
              </a:extLst>
            </p:cNvPr>
            <p:cNvSpPr txBox="1"/>
            <p:nvPr/>
          </p:nvSpPr>
          <p:spPr>
            <a:xfrm rot="5400000">
              <a:off x="1936459" y="5201043"/>
              <a:ext cx="676412" cy="396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4472C4"/>
                  </a:solidFill>
                  <a:ea typeface="Cambria Math" panose="02040503050406030204" pitchFamily="18" charset="0"/>
                </a:rPr>
                <a:t>…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B30DF28-F9F2-4112-B69D-35139757E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85920" y="4848745"/>
              <a:ext cx="259080" cy="370955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FE45F7A-7BFF-4FA0-8814-343789F37F7F}"/>
                </a:ext>
              </a:extLst>
            </p:cNvPr>
            <p:cNvSpPr txBox="1"/>
            <p:nvPr/>
          </p:nvSpPr>
          <p:spPr>
            <a:xfrm rot="5400000">
              <a:off x="2937219" y="5302643"/>
              <a:ext cx="676412" cy="396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4472C4"/>
                  </a:solidFill>
                  <a:ea typeface="Cambria Math" panose="02040503050406030204" pitchFamily="18" charset="0"/>
                </a:rPr>
                <a:t>…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C89B71D-CF08-43BA-AC7B-0A9D80BB87D3}"/>
                </a:ext>
              </a:extLst>
            </p:cNvPr>
            <p:cNvSpPr txBox="1"/>
            <p:nvPr/>
          </p:nvSpPr>
          <p:spPr>
            <a:xfrm rot="5400000">
              <a:off x="7330796" y="6069723"/>
              <a:ext cx="676412" cy="396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4472C4"/>
                  </a:solidFill>
                  <a:ea typeface="Cambria Math" panose="02040503050406030204" pitchFamily="18" charset="0"/>
                </a:rPr>
                <a:t>…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B44D45D-1505-4798-A168-F44BEBC41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9230" y="4719320"/>
              <a:ext cx="1009650" cy="657225"/>
            </a:xfrm>
            <a:prstGeom prst="rect">
              <a:avLst/>
            </a:prstGeom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09355A8-C765-496D-8EAD-6BB80C41CE70}"/>
                </a:ext>
              </a:extLst>
            </p:cNvPr>
            <p:cNvSpPr/>
            <p:nvPr/>
          </p:nvSpPr>
          <p:spPr>
            <a:xfrm>
              <a:off x="4005579" y="4734561"/>
              <a:ext cx="601980" cy="601980"/>
            </a:xfrm>
            <a:prstGeom prst="ellipse">
              <a:avLst/>
            </a:prstGeom>
            <a:solidFill>
              <a:srgbClr val="F14949">
                <a:alpha val="3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1F6C65E-3353-48F0-B10E-315EAD9F1BAD}"/>
                </a:ext>
              </a:extLst>
            </p:cNvPr>
            <p:cNvCxnSpPr>
              <a:cxnSpLocks/>
              <a:endCxn id="49" idx="1"/>
            </p:cNvCxnSpPr>
            <p:nvPr/>
          </p:nvCxnSpPr>
          <p:spPr>
            <a:xfrm>
              <a:off x="4443046" y="5295489"/>
              <a:ext cx="789159" cy="65606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7ECA66D3-FE51-4967-8EE2-76EA9926B0FF}"/>
                </a:ext>
              </a:extLst>
            </p:cNvPr>
            <p:cNvSpPr/>
            <p:nvPr/>
          </p:nvSpPr>
          <p:spPr>
            <a:xfrm>
              <a:off x="5217182" y="4085603"/>
              <a:ext cx="1415240" cy="360570"/>
            </a:xfrm>
            <a:prstGeom prst="roundRect">
              <a:avLst/>
            </a:prstGeom>
            <a:solidFill>
              <a:srgbClr val="FFC000">
                <a:alpha val="20000"/>
              </a:srgb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1E3EB277-2F13-4FD2-8C66-70A20C87D371}"/>
                </a:ext>
              </a:extLst>
            </p:cNvPr>
            <p:cNvSpPr/>
            <p:nvPr/>
          </p:nvSpPr>
          <p:spPr>
            <a:xfrm>
              <a:off x="5219185" y="4478222"/>
              <a:ext cx="1415240" cy="360570"/>
            </a:xfrm>
            <a:prstGeom prst="roundRect">
              <a:avLst/>
            </a:prstGeom>
            <a:solidFill>
              <a:srgbClr val="FFC000">
                <a:alpha val="20000"/>
              </a:srgb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1B19C1B4-6B08-4FAE-9C00-DE283A91ADC7}"/>
                </a:ext>
              </a:extLst>
            </p:cNvPr>
            <p:cNvSpPr/>
            <p:nvPr/>
          </p:nvSpPr>
          <p:spPr>
            <a:xfrm>
              <a:off x="5224191" y="4870842"/>
              <a:ext cx="1415240" cy="360570"/>
            </a:xfrm>
            <a:prstGeom prst="roundRect">
              <a:avLst/>
            </a:prstGeom>
            <a:solidFill>
              <a:srgbClr val="FFC000">
                <a:alpha val="20000"/>
              </a:srgb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054B7190-A5D7-4962-A639-12B9FC614F88}"/>
                </a:ext>
              </a:extLst>
            </p:cNvPr>
            <p:cNvSpPr/>
            <p:nvPr/>
          </p:nvSpPr>
          <p:spPr>
            <a:xfrm>
              <a:off x="5232205" y="5771265"/>
              <a:ext cx="1415240" cy="360570"/>
            </a:xfrm>
            <a:prstGeom prst="roundRect">
              <a:avLst/>
            </a:prstGeom>
            <a:solidFill>
              <a:srgbClr val="FFC000">
                <a:alpha val="20000"/>
              </a:srgb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0D10961-9D90-4C56-9AF4-D1DFFC193C9F}"/>
                </a:ext>
              </a:extLst>
            </p:cNvPr>
            <p:cNvCxnSpPr>
              <a:cxnSpLocks/>
              <a:endCxn id="46" idx="1"/>
            </p:cNvCxnSpPr>
            <p:nvPr/>
          </p:nvCxnSpPr>
          <p:spPr>
            <a:xfrm flipV="1">
              <a:off x="4511955" y="4265888"/>
              <a:ext cx="705227" cy="545977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F8790EC-AFB5-42DB-9E58-2CB5025584CD}"/>
                </a:ext>
              </a:extLst>
            </p:cNvPr>
            <p:cNvCxnSpPr>
              <a:cxnSpLocks/>
              <a:endCxn id="47" idx="1"/>
            </p:cNvCxnSpPr>
            <p:nvPr/>
          </p:nvCxnSpPr>
          <p:spPr>
            <a:xfrm flipV="1">
              <a:off x="4568153" y="4658507"/>
              <a:ext cx="651030" cy="25641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3ADA537-A277-47DD-B509-1884AC215FA5}"/>
                </a:ext>
              </a:extLst>
            </p:cNvPr>
            <p:cNvCxnSpPr>
              <a:cxnSpLocks/>
              <a:endCxn id="48" idx="1"/>
            </p:cNvCxnSpPr>
            <p:nvPr/>
          </p:nvCxnSpPr>
          <p:spPr>
            <a:xfrm>
              <a:off x="4598202" y="5020084"/>
              <a:ext cx="625989" cy="3104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2DD0D50-CAC2-4666-963D-FFD94ABC48E6}"/>
                </a:ext>
              </a:extLst>
            </p:cNvPr>
            <p:cNvSpPr txBox="1"/>
            <p:nvPr/>
          </p:nvSpPr>
          <p:spPr>
            <a:xfrm rot="5400000">
              <a:off x="4679659" y="5195963"/>
              <a:ext cx="676412" cy="396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4472C4"/>
                  </a:solidFill>
                  <a:ea typeface="Cambria Math" panose="02040503050406030204" pitchFamily="18" charset="0"/>
                </a:rPr>
                <a:t>…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DE97149-CBBB-4E66-AA6B-C02C51BA6285}"/>
                </a:ext>
              </a:extLst>
            </p:cNvPr>
            <p:cNvSpPr txBox="1"/>
            <p:nvPr/>
          </p:nvSpPr>
          <p:spPr>
            <a:xfrm rot="5400000">
              <a:off x="5680419" y="5297563"/>
              <a:ext cx="676412" cy="396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4472C4"/>
                  </a:solidFill>
                  <a:ea typeface="Cambria Math" panose="02040503050406030204" pitchFamily="18" charset="0"/>
                </a:rPr>
                <a:t>…</a:t>
              </a: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9434A8EB-5D4F-41C9-B709-479A56F755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3167" y="3568700"/>
            <a:ext cx="720660" cy="277177"/>
          </a:xfrm>
          <a:prstGeom prst="rect">
            <a:avLst/>
          </a:prstGeom>
        </p:spPr>
      </p:pic>
      <p:sp>
        <p:nvSpPr>
          <p:cNvPr id="60" name="Right Brace 59">
            <a:extLst>
              <a:ext uri="{FF2B5EF4-FFF2-40B4-BE49-F238E27FC236}">
                <a16:creationId xmlns:a16="http://schemas.microsoft.com/office/drawing/2014/main" id="{73887E09-809D-4E5F-AED7-EA53CE238800}"/>
              </a:ext>
            </a:extLst>
          </p:cNvPr>
          <p:cNvSpPr/>
          <p:nvPr/>
        </p:nvSpPr>
        <p:spPr>
          <a:xfrm rot="5400000">
            <a:off x="7276768" y="2634914"/>
            <a:ext cx="222913" cy="1690370"/>
          </a:xfrm>
          <a:prstGeom prst="rightBrac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472C4"/>
              </a:solidFill>
            </a:endParaRPr>
          </a:p>
        </p:txBody>
      </p:sp>
      <p:sp>
        <p:nvSpPr>
          <p:cNvPr id="61" name="Right Brace 60">
            <a:extLst>
              <a:ext uri="{FF2B5EF4-FFF2-40B4-BE49-F238E27FC236}">
                <a16:creationId xmlns:a16="http://schemas.microsoft.com/office/drawing/2014/main" id="{666E41A0-F2AD-421E-A14A-E80C8BF01679}"/>
              </a:ext>
            </a:extLst>
          </p:cNvPr>
          <p:cNvSpPr/>
          <p:nvPr/>
        </p:nvSpPr>
        <p:spPr>
          <a:xfrm rot="5400000">
            <a:off x="9609758" y="2407585"/>
            <a:ext cx="222913" cy="2145030"/>
          </a:xfrm>
          <a:prstGeom prst="rightBrac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472C4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8A480F8-3C65-43FF-AB80-2628E0EDC74D}"/>
              </a:ext>
            </a:extLst>
          </p:cNvPr>
          <p:cNvSpPr txBox="1"/>
          <p:nvPr/>
        </p:nvSpPr>
        <p:spPr>
          <a:xfrm>
            <a:off x="9488154" y="3526524"/>
            <a:ext cx="853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tiny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BF9E8955-732D-4C7E-9287-C46A17BC5A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06605" y="2941321"/>
            <a:ext cx="704233" cy="40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6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779185A-AB59-4595-B8A2-04F5E7EC0817}"/>
              </a:ext>
            </a:extLst>
          </p:cNvPr>
          <p:cNvGrpSpPr/>
          <p:nvPr/>
        </p:nvGrpSpPr>
        <p:grpSpPr>
          <a:xfrm>
            <a:off x="685800" y="461963"/>
            <a:ext cx="10515600" cy="1325563"/>
            <a:chOff x="685800" y="461963"/>
            <a:chExt cx="10515600" cy="132556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8D7DC5A-A83C-41D5-A8EF-0397F660B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3649" y="1154340"/>
              <a:ext cx="733425" cy="514350"/>
            </a:xfrm>
            <a:prstGeom prst="rect">
              <a:avLst/>
            </a:prstGeom>
          </p:spPr>
        </p:pic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283C6EC3-04D5-454E-AD69-50EF947E3E6E}"/>
                </a:ext>
              </a:extLst>
            </p:cNvPr>
            <p:cNvSpPr txBox="1">
              <a:spLocks/>
            </p:cNvSpPr>
            <p:nvPr/>
          </p:nvSpPr>
          <p:spPr>
            <a:xfrm>
              <a:off x="685800" y="461963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000" dirty="0">
                  <a:solidFill>
                    <a:srgbClr val="00B0F0"/>
                  </a:solidFill>
                  <a:latin typeface="Product Sans" panose="020B0403030502040203" pitchFamily="34" charset="0"/>
                </a:rPr>
                <a:t>THR   -3SAT</a:t>
              </a:r>
              <a:endParaRPr lang="en-US" dirty="0">
                <a:solidFill>
                  <a:srgbClr val="00B0F0"/>
                </a:solidFill>
                <a:latin typeface="Product Sans" panose="020B0403030502040203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9FC434C-9D8D-4B3F-95E5-789A06D8584C}"/>
              </a:ext>
            </a:extLst>
          </p:cNvPr>
          <p:cNvSpPr txBox="1"/>
          <p:nvPr/>
        </p:nvSpPr>
        <p:spPr>
          <a:xfrm>
            <a:off x="4457700" y="1082814"/>
            <a:ext cx="7350459" cy="70788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2A60E"/>
                </a:solidFill>
                <a:latin typeface="Product Sans" panose="020B0403030502040203" pitchFamily="34" charset="0"/>
              </a:rPr>
              <a:t>Sunflower Lemma  - apply twice</a:t>
            </a:r>
            <a:endParaRPr lang="en-US" sz="3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F5BB500-A955-4CB9-91D5-00136932ACF9}"/>
              </a:ext>
            </a:extLst>
          </p:cNvPr>
          <p:cNvGrpSpPr/>
          <p:nvPr/>
        </p:nvGrpSpPr>
        <p:grpSpPr>
          <a:xfrm>
            <a:off x="685800" y="2090737"/>
            <a:ext cx="10815319" cy="742097"/>
            <a:chOff x="685800" y="2090737"/>
            <a:chExt cx="10815319" cy="74209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607BC7-7ED4-4010-96AE-701A9C706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0219" y="2090737"/>
              <a:ext cx="495300" cy="6953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2446BC2-4B41-4D30-A74C-5CCD360B1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85665" y="2232759"/>
              <a:ext cx="1181100" cy="60007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74688B7-4059-4AA7-87B0-F9C5AB589FA6}"/>
                </a:ext>
              </a:extLst>
            </p:cNvPr>
            <p:cNvSpPr txBox="1"/>
            <p:nvPr/>
          </p:nvSpPr>
          <p:spPr>
            <a:xfrm>
              <a:off x="685800" y="2175593"/>
              <a:ext cx="1081531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/>
                <a:t>2. Apply lemma to              with parameters     and       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7D4E3C3-7236-4A32-876A-57D52B286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91232" y="2192888"/>
              <a:ext cx="466725" cy="600075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8459184-62AE-4259-B2E6-29A2BFCD1CB5}"/>
              </a:ext>
            </a:extLst>
          </p:cNvPr>
          <p:cNvSpPr txBox="1"/>
          <p:nvPr/>
        </p:nvSpPr>
        <p:spPr>
          <a:xfrm>
            <a:off x="687353" y="2971800"/>
            <a:ext cx="10815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    Decompose into sum of  1-CNFs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6112EE8-709D-41E7-B4B7-AAA8891906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713" y="5717278"/>
            <a:ext cx="10994574" cy="1146493"/>
          </a:xfrm>
          <a:prstGeom prst="rect">
            <a:avLst/>
          </a:prstGeom>
        </p:spPr>
      </p:pic>
      <p:sp>
        <p:nvSpPr>
          <p:cNvPr id="20" name="Right Brace 19">
            <a:extLst>
              <a:ext uri="{FF2B5EF4-FFF2-40B4-BE49-F238E27FC236}">
                <a16:creationId xmlns:a16="http://schemas.microsoft.com/office/drawing/2014/main" id="{D6135F42-928D-4225-9255-ED14B8128415}"/>
              </a:ext>
            </a:extLst>
          </p:cNvPr>
          <p:cNvSpPr/>
          <p:nvPr/>
        </p:nvSpPr>
        <p:spPr>
          <a:xfrm rot="5400000">
            <a:off x="4744900" y="2512480"/>
            <a:ext cx="222913" cy="2209554"/>
          </a:xfrm>
          <a:prstGeom prst="rightBrace">
            <a:avLst/>
          </a:prstGeom>
          <a:ln w="28575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472C4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8F45FD-227D-4E25-85A7-7C2B422713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7044" y="3803176"/>
            <a:ext cx="1180768" cy="6196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5288BBD-E61F-49D8-9CA4-E01123327B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0110" y="2912567"/>
            <a:ext cx="4900968" cy="60045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22" name="Right Brace 21">
            <a:extLst>
              <a:ext uri="{FF2B5EF4-FFF2-40B4-BE49-F238E27FC236}">
                <a16:creationId xmlns:a16="http://schemas.microsoft.com/office/drawing/2014/main" id="{BCC1DB5B-6263-429F-97FE-C82ED667FDF5}"/>
              </a:ext>
            </a:extLst>
          </p:cNvPr>
          <p:cNvSpPr/>
          <p:nvPr/>
        </p:nvSpPr>
        <p:spPr>
          <a:xfrm rot="5400000">
            <a:off x="8586577" y="3123119"/>
            <a:ext cx="222913" cy="1262134"/>
          </a:xfrm>
          <a:prstGeom prst="rightBrace">
            <a:avLst/>
          </a:prstGeom>
          <a:ln w="28575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472C4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6980F6-330B-460D-AC8B-BE0D7188DF74}"/>
              </a:ext>
            </a:extLst>
          </p:cNvPr>
          <p:cNvSpPr txBox="1"/>
          <p:nvPr/>
        </p:nvSpPr>
        <p:spPr>
          <a:xfrm>
            <a:off x="7842913" y="3809771"/>
            <a:ext cx="20972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value known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A7CB8624-F04B-4FA9-AA19-36897E10D459}"/>
              </a:ext>
            </a:extLst>
          </p:cNvPr>
          <p:cNvSpPr/>
          <p:nvPr/>
        </p:nvSpPr>
        <p:spPr>
          <a:xfrm rot="5400000">
            <a:off x="10537500" y="2969161"/>
            <a:ext cx="222913" cy="1556401"/>
          </a:xfrm>
          <a:prstGeom prst="rightBrace">
            <a:avLst/>
          </a:prstGeom>
          <a:ln w="28575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472C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8D7ACC-AFDA-4CD1-943D-096CB020F130}"/>
              </a:ext>
            </a:extLst>
          </p:cNvPr>
          <p:cNvSpPr txBox="1"/>
          <p:nvPr/>
        </p:nvSpPr>
        <p:spPr>
          <a:xfrm>
            <a:off x="10296842" y="3802946"/>
            <a:ext cx="8534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tiny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147529-EC62-4762-8234-D31E9DD03900}"/>
              </a:ext>
            </a:extLst>
          </p:cNvPr>
          <p:cNvGrpSpPr/>
          <p:nvPr/>
        </p:nvGrpSpPr>
        <p:grpSpPr>
          <a:xfrm>
            <a:off x="687353" y="4452035"/>
            <a:ext cx="10815319" cy="605620"/>
            <a:chOff x="687353" y="4614080"/>
            <a:chExt cx="10815319" cy="60562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EA75418-55C5-44A4-9F91-08B8CBD42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62984" y="4628473"/>
              <a:ext cx="2086187" cy="59122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718D569-4B6D-41D8-85C7-A216D5CF4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92071" y="4616284"/>
              <a:ext cx="2625559" cy="59339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03E135D-1482-44E1-9C20-6D6D258B2BF7}"/>
                </a:ext>
              </a:extLst>
            </p:cNvPr>
            <p:cNvSpPr txBox="1"/>
            <p:nvPr/>
          </p:nvSpPr>
          <p:spPr>
            <a:xfrm>
              <a:off x="687353" y="4614080"/>
              <a:ext cx="1081531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/>
                <a:t>    If                               then            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7716B22-21A1-44BE-938C-F8CE5BE03512}"/>
              </a:ext>
            </a:extLst>
          </p:cNvPr>
          <p:cNvSpPr txBox="1"/>
          <p:nvPr/>
        </p:nvSpPr>
        <p:spPr>
          <a:xfrm>
            <a:off x="685800" y="4445716"/>
            <a:ext cx="10815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    If                                …        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93820F-7DFF-4FCF-85C3-6343940F47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9457" y="4414504"/>
            <a:ext cx="2684084" cy="64315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E178C43E-5B1E-406E-A44B-82F49A0E0FA2}"/>
              </a:ext>
            </a:extLst>
          </p:cNvPr>
          <p:cNvGrpSpPr/>
          <p:nvPr/>
        </p:nvGrpSpPr>
        <p:grpSpPr>
          <a:xfrm>
            <a:off x="4094741" y="5219700"/>
            <a:ext cx="1096505" cy="610552"/>
            <a:chOff x="4094741" y="5219700"/>
            <a:chExt cx="1096505" cy="610552"/>
          </a:xfrm>
        </p:grpSpPr>
        <p:sp>
          <p:nvSpPr>
            <p:cNvPr id="31" name="Right Brace 30">
              <a:extLst>
                <a:ext uri="{FF2B5EF4-FFF2-40B4-BE49-F238E27FC236}">
                  <a16:creationId xmlns:a16="http://schemas.microsoft.com/office/drawing/2014/main" id="{3279C13E-D837-481B-B854-8F29BD814B9D}"/>
                </a:ext>
              </a:extLst>
            </p:cNvPr>
            <p:cNvSpPr/>
            <p:nvPr/>
          </p:nvSpPr>
          <p:spPr>
            <a:xfrm rot="16200000" flipV="1">
              <a:off x="4349342" y="5457735"/>
              <a:ext cx="173535" cy="571500"/>
            </a:xfrm>
            <a:prstGeom prst="rightBrace">
              <a:avLst/>
            </a:prstGeom>
            <a:ln w="12700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472C4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57ABA59-6E51-40F8-A2D8-E983BCDD46EF}"/>
                </a:ext>
              </a:extLst>
            </p:cNvPr>
            <p:cNvSpPr txBox="1"/>
            <p:nvPr/>
          </p:nvSpPr>
          <p:spPr>
            <a:xfrm>
              <a:off x="4094741" y="5219700"/>
              <a:ext cx="109650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/>
                <a:t>gaps!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5736781F-E362-4A3D-AC13-C0790CFD60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01478" y="4298009"/>
            <a:ext cx="273201" cy="278455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45430254-C7FC-4FED-9A0F-A17E1BF50DF3}"/>
              </a:ext>
            </a:extLst>
          </p:cNvPr>
          <p:cNvGrpSpPr/>
          <p:nvPr/>
        </p:nvGrpSpPr>
        <p:grpSpPr>
          <a:xfrm>
            <a:off x="4112525" y="4444678"/>
            <a:ext cx="7540994" cy="642748"/>
            <a:chOff x="4112525" y="4606723"/>
            <a:chExt cx="7540994" cy="64274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15C594B-4AD3-45A1-BDB8-47B6E168E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168126" y="4606723"/>
              <a:ext cx="2317514" cy="6427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D778744-11BF-4D94-91DD-00CDAE007AC6}"/>
                </a:ext>
              </a:extLst>
            </p:cNvPr>
            <p:cNvSpPr txBox="1"/>
            <p:nvPr/>
          </p:nvSpPr>
          <p:spPr>
            <a:xfrm>
              <a:off x="4112525" y="4610035"/>
              <a:ext cx="754099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/>
                <a:t>   then                          if                                            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71D6801-F4D5-40DD-836C-9FD3E927E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651589" y="4657725"/>
              <a:ext cx="1333500" cy="590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502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/>
      <p:bldP spid="24" grpId="0" animBg="1"/>
      <p:bldP spid="25" grpId="0"/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47BA842F-899E-42F9-BE26-70EAD0CCF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961" y="2119310"/>
            <a:ext cx="466725" cy="58102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ECA1916-BC89-4F71-ACC3-D9A8002F2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211" y="2171700"/>
            <a:ext cx="400050" cy="66675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0A829B4-D81E-4727-BC1C-A6C9CA69E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5777" y="3028953"/>
            <a:ext cx="2466975" cy="7048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12E5370-DCC7-467B-A3C2-47465C4D3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0850" y="3028950"/>
            <a:ext cx="1838325" cy="704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5B0B48-97AF-481A-8015-8515EF10F2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5377" y="1084854"/>
            <a:ext cx="628650" cy="571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83C6EC3-04D5-454E-AD69-50EF947E3E6E}"/>
              </a:ext>
            </a:extLst>
          </p:cNvPr>
          <p:cNvSpPr txBox="1">
            <a:spLocks/>
          </p:cNvSpPr>
          <p:nvPr/>
        </p:nvSpPr>
        <p:spPr>
          <a:xfrm>
            <a:off x="685800" y="4619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solidFill>
                  <a:srgbClr val="00B0F0"/>
                </a:solidFill>
                <a:latin typeface="Product Sans" panose="020B0403030502040203" pitchFamily="34" charset="0"/>
              </a:rPr>
              <a:t>THR   -3SAT</a:t>
            </a:r>
            <a:endParaRPr lang="en-US" dirty="0">
              <a:solidFill>
                <a:srgbClr val="00B0F0"/>
              </a:solidFill>
              <a:latin typeface="Product Sans" panose="020B0403030502040203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389FD26-89EC-4F78-B4A7-46E61B384FDB}"/>
              </a:ext>
            </a:extLst>
          </p:cNvPr>
          <p:cNvSpPr txBox="1"/>
          <p:nvPr/>
        </p:nvSpPr>
        <p:spPr>
          <a:xfrm>
            <a:off x="685800" y="2175593"/>
            <a:ext cx="108153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If we find a large sunflower with core      in      ,</a:t>
            </a:r>
          </a:p>
          <a:p>
            <a:br>
              <a:rPr lang="en-US" sz="3000" dirty="0"/>
            </a:br>
            <a:r>
              <a:rPr lang="en-US" sz="3000" dirty="0"/>
              <a:t>Then to decide                      it suffices to decide </a:t>
            </a:r>
          </a:p>
          <a:p>
            <a:endParaRPr lang="en-US" sz="3000" dirty="0"/>
          </a:p>
          <a:p>
            <a:r>
              <a:rPr lang="en-US" sz="3000" dirty="0"/>
              <a:t>Keep </a:t>
            </a:r>
            <a:r>
              <a:rPr lang="en-US" sz="3000" dirty="0">
                <a:solidFill>
                  <a:schemeClr val="accent4"/>
                </a:solidFill>
              </a:rPr>
              <a:t>looking for sunflowers </a:t>
            </a:r>
            <a:r>
              <a:rPr lang="en-US" sz="3000" dirty="0"/>
              <a:t>until the problem is trivial to decide</a:t>
            </a:r>
          </a:p>
          <a:p>
            <a:endParaRPr lang="en-US" sz="3000" dirty="0"/>
          </a:p>
          <a:p>
            <a:r>
              <a:rPr lang="en-US" sz="3000" dirty="0"/>
              <a:t>Assert cores of sunflowers (“influential literals”) to be true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976346C-D254-4BCB-8EE2-D01F128A156F}"/>
              </a:ext>
            </a:extLst>
          </p:cNvPr>
          <p:cNvSpPr txBox="1"/>
          <p:nvPr/>
        </p:nvSpPr>
        <p:spPr>
          <a:xfrm>
            <a:off x="5045452" y="509023"/>
            <a:ext cx="6794077" cy="113877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2A60E"/>
                </a:solidFill>
                <a:latin typeface="Product Sans" panose="020B0403030502040203" pitchFamily="34" charset="0"/>
              </a:rPr>
              <a:t>Exploit Gaps </a:t>
            </a:r>
            <a:r>
              <a:rPr lang="en-US" sz="3400" dirty="0">
                <a:solidFill>
                  <a:srgbClr val="F2A60E"/>
                </a:solidFill>
                <a:latin typeface="Product Sans" panose="020B0403030502040203" pitchFamily="34" charset="0"/>
              </a:rPr>
              <a:t>in </a:t>
            </a:r>
          </a:p>
          <a:p>
            <a:r>
              <a:rPr lang="en-US" sz="3400" dirty="0">
                <a:solidFill>
                  <a:srgbClr val="F2A60E"/>
                </a:solidFill>
                <a:latin typeface="Product Sans" panose="020B0403030502040203" pitchFamily="34" charset="0"/>
              </a:rPr>
              <a:t>Counts of Satisfying Assignments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02253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C9F2C336-6CAC-4DAD-8841-4BD9489F7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871" y="3855757"/>
            <a:ext cx="1095375" cy="704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91B360-ABF0-484F-ADFE-1A15427D5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421" y="1795249"/>
            <a:ext cx="1095375" cy="704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4C9DB5-3313-4E19-9C25-0CD72DDA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61963"/>
            <a:ext cx="10515600" cy="1325563"/>
          </a:xfrm>
        </p:spPr>
        <p:txBody>
          <a:bodyPr/>
          <a:lstStyle/>
          <a:p>
            <a:r>
              <a:rPr lang="en-US" sz="5000" dirty="0">
                <a:solidFill>
                  <a:srgbClr val="0B50B5"/>
                </a:solidFill>
                <a:latin typeface="Palatino Linotype" panose="02040502050505030304" pitchFamily="18" charset="0"/>
              </a:rPr>
              <a:t>Conclusion</a:t>
            </a:r>
            <a:endParaRPr lang="en-US" dirty="0">
              <a:solidFill>
                <a:srgbClr val="0B50B5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4984C-866B-4FDC-A6AE-A0919D8D7594}"/>
              </a:ext>
            </a:extLst>
          </p:cNvPr>
          <p:cNvSpPr txBox="1"/>
          <p:nvPr/>
        </p:nvSpPr>
        <p:spPr>
          <a:xfrm>
            <a:off x="1445340" y="1819993"/>
            <a:ext cx="100557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For 2-CNFs, either            is either easy to compute, or small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79B41B4-EEF8-4D9B-917F-B31DC3BB402C}"/>
              </a:ext>
            </a:extLst>
          </p:cNvPr>
          <p:cNvSpPr txBox="1">
            <a:spLocks/>
          </p:cNvSpPr>
          <p:nvPr/>
        </p:nvSpPr>
        <p:spPr>
          <a:xfrm>
            <a:off x="6578589" y="462280"/>
            <a:ext cx="6483753" cy="597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dirty="0">
                <a:solidFill>
                  <a:srgbClr val="F2A60E"/>
                </a:solidFill>
                <a:latin typeface="Product Sans" panose="020B0403030502040203" pitchFamily="34" charset="0"/>
              </a:rPr>
              <a:t>Extract Disjoint Sets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4EB7A7-8D8C-4D8D-966A-96956908A2CE}"/>
              </a:ext>
            </a:extLst>
          </p:cNvPr>
          <p:cNvSpPr txBox="1"/>
          <p:nvPr/>
        </p:nvSpPr>
        <p:spPr>
          <a:xfrm>
            <a:off x="1328501" y="4820852"/>
            <a:ext cx="9064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Other problems which have easy threshold versions?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D3AC047-5F25-43B5-8D5C-29C7A22F86C4}"/>
              </a:ext>
            </a:extLst>
          </p:cNvPr>
          <p:cNvSpPr txBox="1">
            <a:spLocks/>
          </p:cNvSpPr>
          <p:nvPr/>
        </p:nvSpPr>
        <p:spPr>
          <a:xfrm>
            <a:off x="1134308" y="4145581"/>
            <a:ext cx="4265732" cy="545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rgbClr val="934BC9"/>
                </a:solidFill>
                <a:latin typeface="Product Sans" panose="020B0403030502040203" pitchFamily="34" charset="0"/>
              </a:rPr>
              <a:t>Future Directions</a:t>
            </a:r>
            <a:endParaRPr lang="en-US" sz="3000" b="1" dirty="0">
              <a:solidFill>
                <a:srgbClr val="934BC9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9F0506-8F8E-4A9A-8D69-E63A7895BF52}"/>
              </a:ext>
            </a:extLst>
          </p:cNvPr>
          <p:cNvSpPr txBox="1"/>
          <p:nvPr/>
        </p:nvSpPr>
        <p:spPr>
          <a:xfrm>
            <a:off x="1440260" y="2460907"/>
            <a:ext cx="92004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For 3-CNFs, similar, but single literal may hit all clauses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5079F3-6999-47B6-A543-EBBD36873EC9}"/>
              </a:ext>
            </a:extLst>
          </p:cNvPr>
          <p:cNvSpPr txBox="1"/>
          <p:nvPr/>
        </p:nvSpPr>
        <p:spPr>
          <a:xfrm>
            <a:off x="1444752" y="3133398"/>
            <a:ext cx="94734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In general: testing k-CNFs at any constant threshold is easy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54F117E-FD5F-4B83-A631-4189C9C61295}"/>
              </a:ext>
            </a:extLst>
          </p:cNvPr>
          <p:cNvSpPr txBox="1">
            <a:spLocks/>
          </p:cNvSpPr>
          <p:nvPr/>
        </p:nvSpPr>
        <p:spPr>
          <a:xfrm>
            <a:off x="6579045" y="1088808"/>
            <a:ext cx="6483753" cy="597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dirty="0">
                <a:solidFill>
                  <a:srgbClr val="F2A60E"/>
                </a:solidFill>
                <a:latin typeface="Product Sans" panose="020B0403030502040203" pitchFamily="34" charset="0"/>
              </a:rPr>
              <a:t>Extract Sunflowers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64203D-85DB-40CD-8A87-59DCE17AE86B}"/>
              </a:ext>
            </a:extLst>
          </p:cNvPr>
          <p:cNvGrpSpPr/>
          <p:nvPr/>
        </p:nvGrpSpPr>
        <p:grpSpPr>
          <a:xfrm rot="3446252">
            <a:off x="9923342" y="1135411"/>
            <a:ext cx="406199" cy="404353"/>
            <a:chOff x="3636327" y="1023937"/>
            <a:chExt cx="4017010" cy="399875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D1141F3-C76D-4789-A378-990B2BF66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2960000">
              <a:off x="3754275" y="2071687"/>
              <a:ext cx="1885950" cy="7239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0CCBC5D-FF87-4CF0-9EC4-4474F3435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8640000">
              <a:off x="3695505" y="3344422"/>
              <a:ext cx="1876425" cy="71437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6DA0BDF-1C71-4F44-9415-E7D93FCF0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4320000">
              <a:off x="4946924" y="3757612"/>
              <a:ext cx="1800225" cy="71437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219022E-C4A6-49D8-9540-4B6D88F15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6583" y="2701579"/>
              <a:ext cx="428625" cy="628650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7971EFD-BFCA-4049-B0F8-3B695E5C29F9}"/>
                </a:ext>
              </a:extLst>
            </p:cNvPr>
            <p:cNvSpPr/>
            <p:nvPr/>
          </p:nvSpPr>
          <p:spPr>
            <a:xfrm rot="4320000">
              <a:off x="4862195" y="3710621"/>
              <a:ext cx="1919287" cy="704850"/>
            </a:xfrm>
            <a:prstGeom prst="ellipse">
              <a:avLst/>
            </a:prstGeom>
            <a:solidFill>
              <a:schemeClr val="accent4">
                <a:alpha val="47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9D293F2-E43E-4247-912A-7D0CF04954F0}"/>
                </a:ext>
              </a:extLst>
            </p:cNvPr>
            <p:cNvGrpSpPr/>
            <p:nvPr/>
          </p:nvGrpSpPr>
          <p:grpSpPr>
            <a:xfrm>
              <a:off x="5579428" y="2700338"/>
              <a:ext cx="2073909" cy="762000"/>
              <a:chOff x="7960678" y="3481388"/>
              <a:chExt cx="2073909" cy="762000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F327BCE-1091-4E47-9CF9-4DAE8ED8A4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996599" y="3481388"/>
                <a:ext cx="2028825" cy="762000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053B9A6-0F91-42CF-AC96-5CD92B1B5B6E}"/>
                  </a:ext>
                </a:extLst>
              </p:cNvPr>
              <p:cNvSpPr/>
              <p:nvPr/>
            </p:nvSpPr>
            <p:spPr>
              <a:xfrm>
                <a:off x="7960678" y="3486785"/>
                <a:ext cx="2073909" cy="704850"/>
              </a:xfrm>
              <a:prstGeom prst="ellipse">
                <a:avLst/>
              </a:prstGeom>
              <a:solidFill>
                <a:schemeClr val="accent4">
                  <a:alpha val="47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EFBA192-71DA-4EDB-9CB2-88730BA18A47}"/>
                </a:ext>
              </a:extLst>
            </p:cNvPr>
            <p:cNvSpPr/>
            <p:nvPr/>
          </p:nvSpPr>
          <p:spPr>
            <a:xfrm rot="8640000">
              <a:off x="3636327" y="3387090"/>
              <a:ext cx="1919287" cy="704850"/>
            </a:xfrm>
            <a:prstGeom prst="ellipse">
              <a:avLst/>
            </a:prstGeom>
            <a:solidFill>
              <a:schemeClr val="accent4">
                <a:alpha val="47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E5A1D77-806A-46C0-B537-FB003B4AC1A6}"/>
                </a:ext>
              </a:extLst>
            </p:cNvPr>
            <p:cNvSpPr/>
            <p:nvPr/>
          </p:nvSpPr>
          <p:spPr>
            <a:xfrm rot="12960000">
              <a:off x="3654107" y="2127251"/>
              <a:ext cx="1919287" cy="704850"/>
            </a:xfrm>
            <a:prstGeom prst="ellipse">
              <a:avLst/>
            </a:prstGeom>
            <a:solidFill>
              <a:schemeClr val="accent4">
                <a:alpha val="47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570FEAF-19B8-4F4E-9457-8C499D8BF521}"/>
                </a:ext>
              </a:extLst>
            </p:cNvPr>
            <p:cNvGrpSpPr/>
            <p:nvPr/>
          </p:nvGrpSpPr>
          <p:grpSpPr>
            <a:xfrm>
              <a:off x="5429250" y="1023937"/>
              <a:ext cx="828675" cy="1956215"/>
              <a:chOff x="5429250" y="1023937"/>
              <a:chExt cx="828675" cy="1956215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C1DFFA8A-10D4-496B-985B-5C00D2D8C6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-4320000">
                <a:off x="4886325" y="1566862"/>
                <a:ext cx="1914525" cy="828675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4B3A83C-C4CD-4759-A84E-2E3C7D882630}"/>
                  </a:ext>
                </a:extLst>
              </p:cNvPr>
              <p:cNvSpPr/>
              <p:nvPr/>
            </p:nvSpPr>
            <p:spPr>
              <a:xfrm rot="-4320000">
                <a:off x="4890050" y="1662906"/>
                <a:ext cx="1929643" cy="704850"/>
              </a:xfrm>
              <a:prstGeom prst="ellipse">
                <a:avLst/>
              </a:prstGeom>
              <a:solidFill>
                <a:schemeClr val="accent4">
                  <a:alpha val="47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5D6206C-141A-435F-8598-3F672A53AA2F}"/>
                </a:ext>
              </a:extLst>
            </p:cNvPr>
            <p:cNvSpPr/>
            <p:nvPr/>
          </p:nvSpPr>
          <p:spPr>
            <a:xfrm>
              <a:off x="5243514" y="2786065"/>
              <a:ext cx="523873" cy="523873"/>
            </a:xfrm>
            <a:prstGeom prst="ellipse">
              <a:avLst/>
            </a:prstGeom>
            <a:solidFill>
              <a:schemeClr val="accent2">
                <a:alpha val="47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A11F44B-FC67-4035-BFB8-95A692FFA736}"/>
              </a:ext>
            </a:extLst>
          </p:cNvPr>
          <p:cNvSpPr txBox="1">
            <a:spLocks/>
          </p:cNvSpPr>
          <p:nvPr/>
        </p:nvSpPr>
        <p:spPr>
          <a:xfrm>
            <a:off x="7537743" y="3945020"/>
            <a:ext cx="6483753" cy="597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dirty="0">
                <a:solidFill>
                  <a:srgbClr val="F2A60E"/>
                </a:solidFill>
                <a:latin typeface="Product Sans" panose="020B0403030502040203" pitchFamily="34" charset="0"/>
              </a:rPr>
              <a:t>has “gaps” near 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167446-8500-487B-B9BF-9C2B09D70826}"/>
              </a:ext>
            </a:extLst>
          </p:cNvPr>
          <p:cNvSpPr txBox="1"/>
          <p:nvPr/>
        </p:nvSpPr>
        <p:spPr>
          <a:xfrm>
            <a:off x="1336277" y="5528424"/>
            <a:ext cx="9064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Better parameterized algorithms?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0ACD55FD-9CBE-481F-A504-75EC2541B9C7}"/>
              </a:ext>
            </a:extLst>
          </p:cNvPr>
          <p:cNvSpPr txBox="1">
            <a:spLocks/>
          </p:cNvSpPr>
          <p:nvPr/>
        </p:nvSpPr>
        <p:spPr>
          <a:xfrm>
            <a:off x="7663318" y="5666292"/>
            <a:ext cx="4093894" cy="886908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000" dirty="0">
                <a:solidFill>
                  <a:srgbClr val="00B0F0"/>
                </a:solidFill>
                <a:latin typeface="Product Sans" panose="020B0403030502040203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57050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07"/>
    </mc:Choice>
    <mc:Fallback xmlns="">
      <p:transition spd="slow" advTm="56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3" grpId="0"/>
      <p:bldP spid="14" grpId="0"/>
      <p:bldP spid="16" grpId="0"/>
      <p:bldP spid="33" grpId="0"/>
      <p:bldP spid="36" grpId="0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BCCF5-84A6-407A-9FFF-B8E4B9FA8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186" y="2049983"/>
            <a:ext cx="1016648" cy="5474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4C9DB5-3313-4E19-9C25-0CD72DDA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61963"/>
            <a:ext cx="10515600" cy="1325563"/>
          </a:xfrm>
        </p:spPr>
        <p:txBody>
          <a:bodyPr/>
          <a:lstStyle/>
          <a:p>
            <a:r>
              <a:rPr lang="en-US" sz="5000" dirty="0">
                <a:solidFill>
                  <a:srgbClr val="0B50B5"/>
                </a:solidFill>
                <a:latin typeface="Palatino Linotype" panose="02040502050505030304" pitchFamily="18" charset="0"/>
              </a:rPr>
              <a:t>A Hard Problem – </a:t>
            </a:r>
            <a:r>
              <a:rPr lang="en-US" sz="5000" dirty="0">
                <a:solidFill>
                  <a:srgbClr val="7030A0"/>
                </a:solidFill>
                <a:latin typeface="Product Sans" panose="020B0403030502040203" pitchFamily="34" charset="0"/>
              </a:rPr>
              <a:t>#SAT</a:t>
            </a:r>
            <a:endParaRPr lang="en-US" dirty="0">
              <a:solidFill>
                <a:srgbClr val="7030A0"/>
              </a:solidFill>
              <a:latin typeface="Product Sans" panose="020B040303050204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0A1AE8-C2AF-4903-903B-B1DB0D201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598" y="2022021"/>
            <a:ext cx="514350" cy="723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255D90-7AD0-4852-8B5E-341F41314E6E}"/>
              </a:ext>
            </a:extLst>
          </p:cNvPr>
          <p:cNvSpPr txBox="1"/>
          <p:nvPr/>
        </p:nvSpPr>
        <p:spPr>
          <a:xfrm>
            <a:off x="685800" y="2057400"/>
            <a:ext cx="10815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Given a </a:t>
            </a:r>
            <a:r>
              <a:rPr lang="en-US" sz="3000" dirty="0">
                <a:solidFill>
                  <a:srgbClr val="00B0F0"/>
                </a:solidFill>
              </a:rPr>
              <a:t>CNF formula     </a:t>
            </a:r>
            <a:r>
              <a:rPr lang="en-US" sz="3000" dirty="0"/>
              <a:t>…  compute              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454A4E-B0FE-4E1E-A337-73B7152B77F6}"/>
              </a:ext>
            </a:extLst>
          </p:cNvPr>
          <p:cNvSpPr txBox="1"/>
          <p:nvPr/>
        </p:nvSpPr>
        <p:spPr>
          <a:xfrm>
            <a:off x="685800" y="2743200"/>
            <a:ext cx="9624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Product Sans" panose="020B0403030502040203" pitchFamily="34" charset="0"/>
              </a:rPr>
              <a:t>Canonical </a:t>
            </a:r>
            <a:r>
              <a:rPr lang="en-US" sz="3000" dirty="0">
                <a:solidFill>
                  <a:srgbClr val="7030A0"/>
                </a:solidFill>
                <a:latin typeface="Product Sans" panose="020B0403030502040203" pitchFamily="34" charset="0"/>
              </a:rPr>
              <a:t>#P-complete </a:t>
            </a:r>
            <a:r>
              <a:rPr lang="en-US" sz="3000" dirty="0">
                <a:latin typeface="Product Sans" panose="020B0403030502040203" pitchFamily="34" charset="0"/>
              </a:rPr>
              <a:t>problem</a:t>
            </a:r>
            <a:r>
              <a:rPr lang="en-US" sz="3000" dirty="0">
                <a:solidFill>
                  <a:srgbClr val="7030A0"/>
                </a:solidFill>
                <a:latin typeface="Product Sans" panose="020B0403030502040203" pitchFamily="34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7AAD51-EE18-4982-911D-F55A0EBA9CE8}"/>
              </a:ext>
            </a:extLst>
          </p:cNvPr>
          <p:cNvSpPr txBox="1"/>
          <p:nvPr/>
        </p:nvSpPr>
        <p:spPr>
          <a:xfrm>
            <a:off x="683525" y="3474720"/>
            <a:ext cx="9624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Product Sans" panose="020B0403030502040203" pitchFamily="34" charset="0"/>
              </a:rPr>
              <a:t>A “sparse version”: </a:t>
            </a:r>
            <a:r>
              <a:rPr lang="en-US" sz="3000" dirty="0">
                <a:solidFill>
                  <a:srgbClr val="7030A0"/>
                </a:solidFill>
                <a:latin typeface="Product Sans" panose="020B0403030502040203" pitchFamily="34" charset="0"/>
              </a:rPr>
              <a:t>#3SAT</a:t>
            </a:r>
            <a:endParaRPr lang="en-US" sz="3000" dirty="0">
              <a:latin typeface="Product Sans" panose="020B040303050204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638778-873F-4FA3-9CC2-6B9A659F2AFF}"/>
              </a:ext>
            </a:extLst>
          </p:cNvPr>
          <p:cNvSpPr txBox="1"/>
          <p:nvPr/>
        </p:nvSpPr>
        <p:spPr>
          <a:xfrm>
            <a:off x="692624" y="4342422"/>
            <a:ext cx="9624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Product Sans" panose="020B0403030502040203" pitchFamily="34" charset="0"/>
              </a:rPr>
              <a:t>Still </a:t>
            </a:r>
            <a:r>
              <a:rPr lang="en-US" sz="3000" dirty="0">
                <a:solidFill>
                  <a:srgbClr val="7030A0"/>
                </a:solidFill>
                <a:latin typeface="Product Sans" panose="020B0403030502040203" pitchFamily="34" charset="0"/>
              </a:rPr>
              <a:t>#P-complete </a:t>
            </a:r>
            <a:endParaRPr lang="en-US" sz="3000" dirty="0">
              <a:latin typeface="Product Sans" panose="020B040303050204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D6C52D-2EC4-4AD5-8D4E-5C7917E3C5BF}"/>
              </a:ext>
            </a:extLst>
          </p:cNvPr>
          <p:cNvSpPr txBox="1"/>
          <p:nvPr/>
        </p:nvSpPr>
        <p:spPr>
          <a:xfrm>
            <a:off x="700400" y="5409222"/>
            <a:ext cx="9624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Product Sans" panose="020B0403030502040203" pitchFamily="34" charset="0"/>
              </a:rPr>
              <a:t>Even </a:t>
            </a:r>
            <a:r>
              <a:rPr lang="en-US" sz="3000" dirty="0">
                <a:solidFill>
                  <a:srgbClr val="7030A0"/>
                </a:solidFill>
                <a:latin typeface="Product Sans" panose="020B0403030502040203" pitchFamily="34" charset="0"/>
              </a:rPr>
              <a:t>#2SAT </a:t>
            </a:r>
            <a:r>
              <a:rPr lang="en-US" sz="3000" dirty="0">
                <a:latin typeface="Product Sans" panose="020B0403030502040203" pitchFamily="34" charset="0"/>
              </a:rPr>
              <a:t>is </a:t>
            </a:r>
            <a:r>
              <a:rPr lang="en-US" sz="3000" dirty="0">
                <a:solidFill>
                  <a:srgbClr val="7030A0"/>
                </a:solidFill>
                <a:latin typeface="Product Sans" panose="020B0403030502040203" pitchFamily="34" charset="0"/>
              </a:rPr>
              <a:t>#P-complete</a:t>
            </a:r>
            <a:endParaRPr lang="en-US" sz="3000" dirty="0">
              <a:latin typeface="Product Sans" panose="020B040303050204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9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1"/>
    </mc:Choice>
    <mc:Fallback xmlns="">
      <p:transition spd="slow" advTm="17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C73AB89-FC5D-4465-A247-CB6FC4F0B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642" y="5623561"/>
            <a:ext cx="887157" cy="477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87DDC2-FCC3-48D1-BCCA-7E34BFE59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598" y="2022021"/>
            <a:ext cx="514350" cy="723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4C9DB5-3313-4E19-9C25-0CD72DDA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61963"/>
            <a:ext cx="10515600" cy="1325563"/>
          </a:xfrm>
        </p:spPr>
        <p:txBody>
          <a:bodyPr/>
          <a:lstStyle/>
          <a:p>
            <a:r>
              <a:rPr lang="en-US" sz="5000" dirty="0">
                <a:solidFill>
                  <a:srgbClr val="0B50B5"/>
                </a:solidFill>
                <a:latin typeface="Palatino Linotype" panose="02040502050505030304" pitchFamily="18" charset="0"/>
              </a:rPr>
              <a:t>A Hard Problem – </a:t>
            </a:r>
            <a:r>
              <a:rPr lang="en-US" sz="5000" dirty="0">
                <a:solidFill>
                  <a:srgbClr val="7030A0"/>
                </a:solidFill>
                <a:latin typeface="Product Sans" panose="020B0403030502040203" pitchFamily="34" charset="0"/>
              </a:rPr>
              <a:t>MAJ-SAT</a:t>
            </a:r>
            <a:endParaRPr lang="en-US" dirty="0">
              <a:solidFill>
                <a:srgbClr val="7030A0"/>
              </a:solidFill>
              <a:latin typeface="Product Sans" panose="020B040303050204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E21E01-F887-4961-B993-7A931F949D88}"/>
              </a:ext>
            </a:extLst>
          </p:cNvPr>
          <p:cNvSpPr txBox="1"/>
          <p:nvPr/>
        </p:nvSpPr>
        <p:spPr>
          <a:xfrm>
            <a:off x="685800" y="2057400"/>
            <a:ext cx="10815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Given a </a:t>
            </a:r>
            <a:r>
              <a:rPr lang="en-US" sz="3000" dirty="0">
                <a:solidFill>
                  <a:srgbClr val="00B0F0"/>
                </a:solidFill>
              </a:rPr>
              <a:t>CNF formula     </a:t>
            </a:r>
            <a:r>
              <a:rPr lang="en-US" sz="3000" dirty="0"/>
              <a:t>…  is                           ?            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B4FA97-F2A8-4B7B-8AFC-F5B1D7E81FBD}"/>
              </a:ext>
            </a:extLst>
          </p:cNvPr>
          <p:cNvSpPr txBox="1"/>
          <p:nvPr/>
        </p:nvSpPr>
        <p:spPr>
          <a:xfrm>
            <a:off x="688909" y="2732311"/>
            <a:ext cx="10815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Equivalently, compute the most significant binary digit of                 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DDDB6C-A8FC-46B0-AB8A-8BBE0FB15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537" y="2693795"/>
            <a:ext cx="1016648" cy="547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3CDD5C-078B-460F-AF03-644570A8B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184" y="1996444"/>
            <a:ext cx="2242748" cy="6368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0BAF837-CEA8-441D-BBCA-92FFE6D2EB19}"/>
              </a:ext>
            </a:extLst>
          </p:cNvPr>
          <p:cNvSpPr txBox="1"/>
          <p:nvPr/>
        </p:nvSpPr>
        <p:spPr>
          <a:xfrm>
            <a:off x="685800" y="3561080"/>
            <a:ext cx="9624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Product Sans" panose="020B0403030502040203" pitchFamily="34" charset="0"/>
              </a:rPr>
              <a:t>Canonical </a:t>
            </a:r>
            <a:r>
              <a:rPr lang="en-US" sz="3000" dirty="0">
                <a:solidFill>
                  <a:srgbClr val="7030A0"/>
                </a:solidFill>
                <a:latin typeface="Product Sans" panose="020B0403030502040203" pitchFamily="34" charset="0"/>
              </a:rPr>
              <a:t>PP-complete </a:t>
            </a:r>
            <a:r>
              <a:rPr lang="en-US" sz="3000" dirty="0">
                <a:latin typeface="Product Sans" panose="020B0403030502040203" pitchFamily="34" charset="0"/>
              </a:rPr>
              <a:t>problem</a:t>
            </a:r>
            <a:r>
              <a:rPr lang="en-US" sz="3000" dirty="0">
                <a:solidFill>
                  <a:srgbClr val="7030A0"/>
                </a:solidFill>
                <a:latin typeface="Product Sans" panose="020B0403030502040203" pitchFamily="34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12025F-ACA4-4E9B-B8A3-0B043D9C5BCE}"/>
              </a:ext>
            </a:extLst>
          </p:cNvPr>
          <p:cNvSpPr txBox="1"/>
          <p:nvPr/>
        </p:nvSpPr>
        <p:spPr>
          <a:xfrm>
            <a:off x="683525" y="4475480"/>
            <a:ext cx="9624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Product Sans" panose="020B0403030502040203" pitchFamily="34" charset="0"/>
              </a:rPr>
              <a:t>A “sparse version”: </a:t>
            </a:r>
            <a:r>
              <a:rPr lang="en-US" sz="3000" dirty="0">
                <a:solidFill>
                  <a:srgbClr val="00B0F0"/>
                </a:solidFill>
                <a:latin typeface="Product Sans" panose="020B0403030502040203" pitchFamily="34" charset="0"/>
              </a:rPr>
              <a:t>MAJ-3SAT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9F88A8-F99F-479F-9479-AE700942B232}"/>
              </a:ext>
            </a:extLst>
          </p:cNvPr>
          <p:cNvSpPr txBox="1"/>
          <p:nvPr/>
        </p:nvSpPr>
        <p:spPr>
          <a:xfrm>
            <a:off x="692624" y="5304479"/>
            <a:ext cx="9624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Product Sans" panose="020B0403030502040203" pitchFamily="34" charset="0"/>
              </a:rPr>
              <a:t>Complexity: </a:t>
            </a:r>
            <a:r>
              <a:rPr lang="en-US" sz="3000" b="1" dirty="0">
                <a:solidFill>
                  <a:srgbClr val="C00000"/>
                </a:solidFill>
                <a:latin typeface="Product Sans" panose="020B0403030502040203" pitchFamily="34" charset="0"/>
              </a:rPr>
              <a:t>?????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E88B949-E9A5-483D-AE70-8D2CAF71B4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0405" y="4669636"/>
            <a:ext cx="5707138" cy="39766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C3354A8F-3E2C-4D31-B989-8855AFDB65B7}"/>
              </a:ext>
            </a:extLst>
          </p:cNvPr>
          <p:cNvSpPr/>
          <p:nvPr/>
        </p:nvSpPr>
        <p:spPr>
          <a:xfrm rot="5400000">
            <a:off x="8702130" y="2705191"/>
            <a:ext cx="304800" cy="5333819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80096B-65B0-433B-9FA6-CA06543B9877}"/>
              </a:ext>
            </a:extLst>
          </p:cNvPr>
          <p:cNvSpPr txBox="1"/>
          <p:nvPr/>
        </p:nvSpPr>
        <p:spPr>
          <a:xfrm>
            <a:off x="5908040" y="5643151"/>
            <a:ext cx="63652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adding variables decreases            too much </a:t>
            </a:r>
          </a:p>
        </p:txBody>
      </p:sp>
    </p:spTree>
    <p:extLst>
      <p:ext uri="{BB962C8B-B14F-4D97-AF65-F5344CB8AC3E}">
        <p14:creationId xmlns:p14="http://schemas.microsoft.com/office/powerpoint/2010/main" val="315602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1"/>
    </mc:Choice>
    <mc:Fallback xmlns="">
      <p:transition spd="slow" advTm="17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7" grpId="0"/>
      <p:bldP spid="19" grpId="0"/>
      <p:bldP spid="20" grpId="0"/>
      <p:bldP spid="5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C9DB5-3313-4E19-9C25-0CD72DDA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61963"/>
            <a:ext cx="10515600" cy="1325563"/>
          </a:xfrm>
        </p:spPr>
        <p:txBody>
          <a:bodyPr/>
          <a:lstStyle/>
          <a:p>
            <a:r>
              <a:rPr lang="en-US" sz="5000" dirty="0">
                <a:solidFill>
                  <a:srgbClr val="0B50B5"/>
                </a:solidFill>
                <a:latin typeface="Palatino Linotype" panose="02040502050505030304" pitchFamily="18" charset="0"/>
              </a:rPr>
              <a:t>A ????? Problem – </a:t>
            </a:r>
            <a:r>
              <a:rPr lang="en-US" sz="5000" dirty="0">
                <a:solidFill>
                  <a:srgbClr val="00B0F0"/>
                </a:solidFill>
                <a:latin typeface="Product Sans" panose="020B0403030502040203" pitchFamily="34" charset="0"/>
              </a:rPr>
              <a:t>MAJ-3SAT</a:t>
            </a:r>
            <a:endParaRPr lang="en-US" dirty="0">
              <a:solidFill>
                <a:srgbClr val="00B0F0"/>
              </a:solidFill>
              <a:latin typeface="Product Sans" panose="020B0403030502040203" pitchFamily="34" charset="0"/>
            </a:endParaRPr>
          </a:p>
        </p:txBody>
      </p:sp>
      <p:pic>
        <p:nvPicPr>
          <p:cNvPr id="1026" name="Picture 2" descr="Ai Robot Icons - Download Free Vector Icons | Noun Project">
            <a:extLst>
              <a:ext uri="{FF2B5EF4-FFF2-40B4-BE49-F238E27FC236}">
                <a16:creationId xmlns:a16="http://schemas.microsoft.com/office/drawing/2014/main" id="{D2FD690D-9471-4416-BDBC-38C9966ED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660" y="157734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E5F298-3C2D-4A8E-AA3D-3A9D5ED5B631}"/>
              </a:ext>
            </a:extLst>
          </p:cNvPr>
          <p:cNvSpPr txBox="1"/>
          <p:nvPr/>
        </p:nvSpPr>
        <p:spPr>
          <a:xfrm>
            <a:off x="685800" y="2057400"/>
            <a:ext cx="9624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Product Sans" panose="020B0403030502040203" pitchFamily="34" charset="0"/>
              </a:rPr>
              <a:t>Complexity of </a:t>
            </a:r>
            <a:r>
              <a:rPr lang="en-US" sz="3000" dirty="0">
                <a:solidFill>
                  <a:srgbClr val="00B0F0"/>
                </a:solidFill>
                <a:latin typeface="Product Sans" panose="020B0403030502040203" pitchFamily="34" charset="0"/>
              </a:rPr>
              <a:t>MAJ-3SAT </a:t>
            </a:r>
            <a:r>
              <a:rPr lang="en-US" sz="3000" dirty="0">
                <a:latin typeface="Product Sans" panose="020B0403030502040203" pitchFamily="34" charset="0"/>
              </a:rPr>
              <a:t>…</a:t>
            </a:r>
            <a:endParaRPr lang="en-US" sz="3000" b="1" dirty="0">
              <a:latin typeface="Product Sans" panose="020B040303050204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170BCA-4A85-4559-8D51-CBFFDF7F4948}"/>
              </a:ext>
            </a:extLst>
          </p:cNvPr>
          <p:cNvSpPr txBox="1"/>
          <p:nvPr/>
        </p:nvSpPr>
        <p:spPr>
          <a:xfrm>
            <a:off x="685800" y="2971800"/>
            <a:ext cx="9624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Product Sans" panose="020B0403030502040203" pitchFamily="34" charset="0"/>
              </a:rPr>
              <a:t>… natural complexity question </a:t>
            </a:r>
            <a:endParaRPr lang="en-US" sz="3000" b="1" dirty="0">
              <a:latin typeface="Product Sans" panose="020B040303050204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FAA869-36DA-4A6C-9FCB-027F912E3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56" y="5219700"/>
            <a:ext cx="11085024" cy="10015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9C0CFD-A478-4ED5-B44F-AC7BB54BD6FE}"/>
              </a:ext>
            </a:extLst>
          </p:cNvPr>
          <p:cNvSpPr txBox="1"/>
          <p:nvPr/>
        </p:nvSpPr>
        <p:spPr>
          <a:xfrm>
            <a:off x="685801" y="3429000"/>
            <a:ext cx="700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Product Sans" panose="020B0403030502040203" pitchFamily="34" charset="0"/>
              </a:rPr>
              <a:t>… related to complexity of certain MAP tasks in planning and scheduling</a:t>
            </a:r>
            <a:endParaRPr lang="en-US" sz="3000" b="1" dirty="0">
              <a:latin typeface="Product Sans" panose="020B040303050204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39EF8F-B35A-4134-B5F3-11426B78A971}"/>
              </a:ext>
            </a:extLst>
          </p:cNvPr>
          <p:cNvSpPr txBox="1"/>
          <p:nvPr/>
        </p:nvSpPr>
        <p:spPr>
          <a:xfrm>
            <a:off x="10255794" y="4704080"/>
            <a:ext cx="12605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7030A0"/>
                </a:solidFill>
              </a:rPr>
              <a:t>[CM18]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730F54-A9D8-4D56-984B-A1601419FF7A}"/>
              </a:ext>
            </a:extLst>
          </p:cNvPr>
          <p:cNvSpPr/>
          <p:nvPr/>
        </p:nvSpPr>
        <p:spPr>
          <a:xfrm>
            <a:off x="320040" y="5755640"/>
            <a:ext cx="11064240" cy="44196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0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1"/>
    </mc:Choice>
    <mc:Fallback xmlns="">
      <p:transition spd="slow" advTm="17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64DC34-F5F8-49F9-9131-1528972ED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899" y="4161098"/>
            <a:ext cx="240462" cy="3860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4B52C7-6D6C-4C55-9964-8D2B9FFBC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725" y="4656445"/>
            <a:ext cx="476250" cy="5905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A2087E-2BC7-4A0B-85FB-E6A05156F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0250" y="2895753"/>
            <a:ext cx="2333625" cy="723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B47CF8-5DDA-45D9-8B1E-47D7A19BFB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4002" y="3861222"/>
            <a:ext cx="409575" cy="5524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A08E83-1A00-47B0-89E2-078E0737F1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9525" y="5562753"/>
            <a:ext cx="1895475" cy="647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FF16E4-5B06-4464-81C8-7F8DB4A352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8605" y="5571025"/>
            <a:ext cx="476250" cy="542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64C305-DC36-4781-9B5E-9A6B72D70F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74923" y="4545840"/>
            <a:ext cx="2009775" cy="723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1ECD88-EAC2-4454-B597-11DFE68022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5083" y="2493719"/>
            <a:ext cx="476250" cy="542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4C9DB5-3313-4E19-9C25-0CD72DDA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61963"/>
            <a:ext cx="10515600" cy="1325563"/>
          </a:xfrm>
        </p:spPr>
        <p:txBody>
          <a:bodyPr/>
          <a:lstStyle/>
          <a:p>
            <a:r>
              <a:rPr lang="en-US" sz="5000" dirty="0">
                <a:solidFill>
                  <a:srgbClr val="0B50B5"/>
                </a:solidFill>
                <a:latin typeface="Palatino Linotype" panose="02040502050505030304" pitchFamily="18" charset="0"/>
              </a:rPr>
              <a:t>New Results</a:t>
            </a:r>
            <a:endParaRPr lang="en-US" dirty="0">
              <a:solidFill>
                <a:srgbClr val="0B50B5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F9EA-217C-46F5-B851-65C20CBD3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3918442"/>
            <a:ext cx="8106509" cy="545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C00000"/>
                </a:solidFill>
                <a:latin typeface="Product Sans" panose="020B0403030502040203" pitchFamily="34" charset="0"/>
              </a:rPr>
              <a:t>Theorem 2 (THR  -   SAT is easy)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41109A-4135-4446-AA16-A8AF07DE81CB}"/>
              </a:ext>
            </a:extLst>
          </p:cNvPr>
          <p:cNvSpPr txBox="1"/>
          <p:nvPr/>
        </p:nvSpPr>
        <p:spPr>
          <a:xfrm>
            <a:off x="1586113" y="4628255"/>
            <a:ext cx="9505383" cy="14773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/>
              <a:t>Fix any positive integer     and rational                     with constant denominator. There is an algorithm which given a k-CNF     decides if                      in linear time.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C02DB21-002D-4BAD-96C7-34BD4E15948D}"/>
              </a:ext>
            </a:extLst>
          </p:cNvPr>
          <p:cNvSpPr txBox="1">
            <a:spLocks/>
          </p:cNvSpPr>
          <p:nvPr/>
        </p:nvSpPr>
        <p:spPr>
          <a:xfrm>
            <a:off x="1142999" y="1790700"/>
            <a:ext cx="9878159" cy="5451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rgbClr val="00B0F0"/>
                </a:solidFill>
                <a:latin typeface="Product Sans" panose="020B0403030502040203" pitchFamily="34" charset="0"/>
              </a:rPr>
              <a:t>Theorem 1 (MAJ-3SAT is easy)</a:t>
            </a:r>
            <a:endParaRPr lang="en-US" sz="3000" b="1" dirty="0">
              <a:solidFill>
                <a:srgbClr val="00B0F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478B47-4578-4493-8299-E07CEA9B9045}"/>
              </a:ext>
            </a:extLst>
          </p:cNvPr>
          <p:cNvSpPr txBox="1"/>
          <p:nvPr/>
        </p:nvSpPr>
        <p:spPr>
          <a:xfrm>
            <a:off x="1586114" y="2500513"/>
            <a:ext cx="9213340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/>
              <a:t>There is an algorithm which given a 3-CNF     decides </a:t>
            </a:r>
          </a:p>
          <a:p>
            <a:r>
              <a:rPr lang="en-US" sz="3000" dirty="0"/>
              <a:t>if                           in linear time.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39AD6DB-9ED9-4D3C-9546-C784BC4F739F}"/>
              </a:ext>
            </a:extLst>
          </p:cNvPr>
          <p:cNvSpPr txBox="1">
            <a:spLocks/>
          </p:cNvSpPr>
          <p:nvPr/>
        </p:nvSpPr>
        <p:spPr>
          <a:xfrm>
            <a:off x="6997400" y="760555"/>
            <a:ext cx="4126909" cy="5451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rgbClr val="934BC9"/>
                </a:solidFill>
                <a:latin typeface="Product Sans" panose="020B0403030502040203" pitchFamily="34" charset="0"/>
              </a:rPr>
              <a:t>Many Other Results!</a:t>
            </a:r>
            <a:endParaRPr lang="en-US" sz="3000" b="1" dirty="0">
              <a:solidFill>
                <a:srgbClr val="934B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8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87"/>
    </mc:Choice>
    <mc:Fallback xmlns="">
      <p:transition spd="slow" advTm="21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13" grpId="0"/>
      <p:bldP spid="14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C9DB5-3313-4E19-9C25-0CD72DDA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61963"/>
            <a:ext cx="10515600" cy="1325563"/>
          </a:xfrm>
        </p:spPr>
        <p:txBody>
          <a:bodyPr/>
          <a:lstStyle/>
          <a:p>
            <a:r>
              <a:rPr lang="en-US" sz="5000" dirty="0">
                <a:solidFill>
                  <a:srgbClr val="0B50B5"/>
                </a:solidFill>
                <a:latin typeface="Palatino Linotype" panose="02040502050505030304" pitchFamily="18" charset="0"/>
              </a:rPr>
              <a:t>Rest of this Talk</a:t>
            </a:r>
            <a:endParaRPr lang="en-US" dirty="0">
              <a:solidFill>
                <a:srgbClr val="0B50B5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8D8C19A-D99A-4619-8729-0F0DD865345F}"/>
              </a:ext>
            </a:extLst>
          </p:cNvPr>
          <p:cNvSpPr txBox="1">
            <a:spLocks/>
          </p:cNvSpPr>
          <p:nvPr/>
        </p:nvSpPr>
        <p:spPr>
          <a:xfrm>
            <a:off x="1142999" y="1790700"/>
            <a:ext cx="9878159" cy="5451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rgbClr val="00B0F0"/>
                </a:solidFill>
                <a:latin typeface="Product Sans" panose="020B0403030502040203" pitchFamily="34" charset="0"/>
              </a:rPr>
              <a:t>MAJ-2SAT is Easy</a:t>
            </a:r>
            <a:endParaRPr lang="en-US" sz="3000" b="1" dirty="0">
              <a:solidFill>
                <a:srgbClr val="00B0F0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B66E8C6-598E-44E0-87B1-F00F629F447B}"/>
              </a:ext>
            </a:extLst>
          </p:cNvPr>
          <p:cNvSpPr txBox="1">
            <a:spLocks/>
          </p:cNvSpPr>
          <p:nvPr/>
        </p:nvSpPr>
        <p:spPr>
          <a:xfrm>
            <a:off x="1143000" y="2706624"/>
            <a:ext cx="9878159" cy="5451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rgbClr val="00B0F0"/>
                </a:solidFill>
                <a:latin typeface="Product Sans" panose="020B0403030502040203" pitchFamily="34" charset="0"/>
              </a:rPr>
              <a:t>MAJ-3SAT is Easy</a:t>
            </a:r>
            <a:endParaRPr lang="en-US" sz="3000" b="1" dirty="0">
              <a:solidFill>
                <a:srgbClr val="00B0F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70A6A3D-51CE-4F82-8E3C-09AE9A602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798" y="3862517"/>
            <a:ext cx="240462" cy="3860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CEAAB14-EBA8-45C6-A57E-9EFB6E77B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235" y="3562641"/>
            <a:ext cx="409575" cy="552450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73E1DF5-3B6C-47CF-89CE-FB02A1A65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3619861"/>
            <a:ext cx="8106509" cy="545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C00000"/>
                </a:solidFill>
                <a:latin typeface="Product Sans" panose="020B0403030502040203" pitchFamily="34" charset="0"/>
              </a:rPr>
              <a:t>THR  -   SAT is Easy</a:t>
            </a:r>
            <a:endParaRPr 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61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87"/>
    </mc:Choice>
    <mc:Fallback xmlns="">
      <p:transition spd="slow" advTm="21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C9DB5-3313-4E19-9C25-0CD72DDA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61963"/>
            <a:ext cx="10515600" cy="1325563"/>
          </a:xfrm>
        </p:spPr>
        <p:txBody>
          <a:bodyPr/>
          <a:lstStyle/>
          <a:p>
            <a:r>
              <a:rPr lang="en-US" sz="5000" dirty="0">
                <a:solidFill>
                  <a:srgbClr val="0B50B5"/>
                </a:solidFill>
                <a:latin typeface="Palatino Linotype" panose="02040502050505030304" pitchFamily="18" charset="0"/>
              </a:rPr>
              <a:t>Intuition I</a:t>
            </a:r>
            <a:endParaRPr lang="en-US" dirty="0">
              <a:solidFill>
                <a:srgbClr val="0B50B5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C7D3124-5063-47F3-B5D8-C5F560BD8AAB}"/>
              </a:ext>
            </a:extLst>
          </p:cNvPr>
          <p:cNvSpPr txBox="1">
            <a:spLocks/>
          </p:cNvSpPr>
          <p:nvPr/>
        </p:nvSpPr>
        <p:spPr>
          <a:xfrm>
            <a:off x="1143000" y="1649672"/>
            <a:ext cx="3992374" cy="932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Product Sans" panose="020B0403030502040203" pitchFamily="34" charset="0"/>
              </a:rPr>
              <a:t>General CNFs</a:t>
            </a:r>
            <a:endParaRPr lang="en-US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4F1BB9B-375E-4CED-8DC8-461DCE66CE17}"/>
              </a:ext>
            </a:extLst>
          </p:cNvPr>
          <p:cNvSpPr txBox="1">
            <a:spLocks/>
          </p:cNvSpPr>
          <p:nvPr/>
        </p:nvSpPr>
        <p:spPr>
          <a:xfrm>
            <a:off x="1142996" y="3966328"/>
            <a:ext cx="3992374" cy="932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Product Sans" panose="020B0403030502040203" pitchFamily="34" charset="0"/>
              </a:rPr>
              <a:t>k-CNFs</a:t>
            </a:r>
            <a:endParaRPr lang="en-US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570AF4-ECE8-4DB2-931C-90F26A7828E4}"/>
              </a:ext>
            </a:extLst>
          </p:cNvPr>
          <p:cNvSpPr txBox="1"/>
          <p:nvPr/>
        </p:nvSpPr>
        <p:spPr>
          <a:xfrm>
            <a:off x="2025560" y="2100870"/>
            <a:ext cx="9624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A single clause can be “very satisfiable”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94643F-DCEE-4DB1-99C0-6A713D74BDB0}"/>
              </a:ext>
            </a:extLst>
          </p:cNvPr>
          <p:cNvSpPr txBox="1"/>
          <p:nvPr/>
        </p:nvSpPr>
        <p:spPr>
          <a:xfrm>
            <a:off x="2022599" y="4579194"/>
            <a:ext cx="9624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A single clause is already not that satisfiable…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2DB24CA-9167-4AEB-9AAA-8AEC2384D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848" y="2775057"/>
            <a:ext cx="3924300" cy="6953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7B0057E-B751-4962-88B8-31C7A3AD9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924" y="2756886"/>
            <a:ext cx="4972050" cy="838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CAB652E-62C6-4BA4-A763-AF29331C2C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5189" y="5510027"/>
            <a:ext cx="4867275" cy="6762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E89B5A0-8586-4545-833D-D1452F12B9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3960" y="5464899"/>
            <a:ext cx="260985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0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87"/>
    </mc:Choice>
    <mc:Fallback xmlns="">
      <p:transition spd="slow" advTm="21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3659</TotalTime>
  <Words>1188</Words>
  <Application>Microsoft Office PowerPoint</Application>
  <PresentationFormat>Widescreen</PresentationFormat>
  <Paragraphs>267</Paragraphs>
  <Slides>35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Palatino Linotype</vt:lpstr>
      <vt:lpstr>Product Sans</vt:lpstr>
      <vt:lpstr>Office Theme</vt:lpstr>
      <vt:lpstr>MAJORITY-3SAT  (and Related Problems)  in Polynomial Time</vt:lpstr>
      <vt:lpstr>A Hard Problem – SAT</vt:lpstr>
      <vt:lpstr>A Hard Problem – SAT</vt:lpstr>
      <vt:lpstr>A Hard Problem – #SAT</vt:lpstr>
      <vt:lpstr>A Hard Problem – MAJ-SAT</vt:lpstr>
      <vt:lpstr>A ????? Problem – MAJ-3SAT</vt:lpstr>
      <vt:lpstr>New Results</vt:lpstr>
      <vt:lpstr>Rest of this Talk</vt:lpstr>
      <vt:lpstr>Intuition I</vt:lpstr>
      <vt:lpstr>Intuition II</vt:lpstr>
      <vt:lpstr>MAJ-2SAT</vt:lpstr>
      <vt:lpstr>Finding Disjoint Sets</vt:lpstr>
      <vt:lpstr>“Large” Disjoint Sets</vt:lpstr>
      <vt:lpstr>“Small” Disjoint Sets</vt:lpstr>
      <vt:lpstr>Satisfying 1-CNFs</vt:lpstr>
      <vt:lpstr>“Small” Disjoint Sets</vt:lpstr>
      <vt:lpstr>Summary for 2-CNFs</vt:lpstr>
      <vt:lpstr>Intuition for 2-CNFs</vt:lpstr>
      <vt:lpstr>Intuition for 2-CNFs</vt:lpstr>
      <vt:lpstr>MAJ-3SAT</vt:lpstr>
      <vt:lpstr>“Small” Disjoint Sets</vt:lpstr>
      <vt:lpstr>PowerPoint Presentation</vt:lpstr>
      <vt:lpstr>PowerPoint Presentation</vt:lpstr>
      <vt:lpstr>PowerPoint Presentation</vt:lpstr>
      <vt:lpstr>Summary for 3-CNFs</vt:lpstr>
      <vt:lpstr>Intuition for 3-CNFs</vt:lpstr>
      <vt:lpstr>Generalizations</vt:lpstr>
      <vt:lpstr>THR   -3SAT</vt:lpstr>
      <vt:lpstr>THR   -3SAT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Improved Approximation for Longest Common Subsequence over Small Alphabets</dc:title>
  <dc:creator>Shyan Akmal</dc:creator>
  <cp:lastModifiedBy>Shyan Akmal</cp:lastModifiedBy>
  <cp:revision>1535</cp:revision>
  <dcterms:created xsi:type="dcterms:W3CDTF">2021-06-21T22:09:36Z</dcterms:created>
  <dcterms:modified xsi:type="dcterms:W3CDTF">2021-10-28T20:36:47Z</dcterms:modified>
</cp:coreProperties>
</file>