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81" r:id="rId5"/>
    <p:sldId id="282" r:id="rId6"/>
    <p:sldId id="259" r:id="rId7"/>
    <p:sldId id="260" r:id="rId8"/>
    <p:sldId id="261" r:id="rId9"/>
    <p:sldId id="262" r:id="rId10"/>
    <p:sldId id="265" r:id="rId11"/>
    <p:sldId id="267" r:id="rId12"/>
    <p:sldId id="264" r:id="rId13"/>
    <p:sldId id="278" r:id="rId14"/>
    <p:sldId id="289" r:id="rId15"/>
    <p:sldId id="291" r:id="rId16"/>
    <p:sldId id="290" r:id="rId17"/>
    <p:sldId id="263" r:id="rId18"/>
    <p:sldId id="266" r:id="rId19"/>
    <p:sldId id="268" r:id="rId20"/>
    <p:sldId id="280" r:id="rId21"/>
    <p:sldId id="272" r:id="rId22"/>
    <p:sldId id="269" r:id="rId23"/>
    <p:sldId id="286" r:id="rId24"/>
    <p:sldId id="270" r:id="rId25"/>
    <p:sldId id="271" r:id="rId26"/>
    <p:sldId id="273" r:id="rId27"/>
    <p:sldId id="274" r:id="rId28"/>
    <p:sldId id="277" r:id="rId29"/>
    <p:sldId id="275" r:id="rId30"/>
    <p:sldId id="276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A623B-5197-4A99-B5A2-5E13233806C8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E0BC6-1231-4C2B-A8DB-4B4DEE50A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6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E0BC6-1231-4C2B-A8DB-4B4DEE50A0E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701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E0BC6-1231-4C2B-A8DB-4B4DEE50A0E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579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7FA3D-5EC5-DBB4-5ABA-B4826321A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8B3BA0-1B87-2C55-1499-A64929544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5E063-F44D-1E7B-4A04-AAB64A9F9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0108-8CFE-4A93-A0AF-F625C86DCE0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9C43B-DFE8-6B89-1042-4DE76F12C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92FAB-E981-238B-E1D8-AF4D3214B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7A93-7C99-4016-83AB-41A8EB1F62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78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A2A5A-4AB1-1EE9-2254-9BBD707A3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381E2D-7E67-9323-76C1-CCCC4DD1B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5A2FB-DD21-74D5-FDB5-0C0CA89DD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0108-8CFE-4A93-A0AF-F625C86DCE0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D1535-04F5-0C38-86EC-232CD0C5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9D204-4AE6-B177-ADAE-CCDAA85A0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7A93-7C99-4016-83AB-41A8EB1F62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295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2328F1-AD25-AC15-08FE-9EE2C27394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E02F38-ED92-9482-C17C-3184F64CF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2400F-C3F1-CABC-DE80-38BCB52B3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0108-8CFE-4A93-A0AF-F625C86DCE0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D3B4B-E3B6-702F-6BF9-FAAD8E6B7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F950B-64D0-7CFB-4DA4-88D66A636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7A93-7C99-4016-83AB-41A8EB1F62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10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DD65D-FBCE-3F15-ED16-2267AA52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579EA-1B8F-8486-9686-ED5C98DF1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16F6C-3EFB-0773-EB8F-D921575A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0108-8CFE-4A93-A0AF-F625C86DCE0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88294-2976-28F9-C7BF-278B137E7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F3D4C-47F5-2E65-06CC-9217FB83F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7A93-7C99-4016-83AB-41A8EB1F62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20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8815-6C4A-E318-B75B-521E07D7C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A4748-D20E-1860-2858-399522F4A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1F260-710B-ED1F-AE21-2D19B7971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0108-8CFE-4A93-A0AF-F625C86DCE0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9211E-EA9C-00E0-894D-7FAED2D90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9A99E-30D4-F11C-DC37-81CAD997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7A93-7C99-4016-83AB-41A8EB1F62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40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C8361-9179-EFD3-2EEB-C3A575C4D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FC513-B677-A37B-892F-9954FC3DB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E85B5-6527-D16D-4FD7-9A888C882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4C0BE-7A7C-BFE5-37D2-94D25E071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0108-8CFE-4A93-A0AF-F625C86DCE0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E3511C-F569-BD80-F2DC-2E1CB799A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53C82-46BC-0998-2A16-0F29B01D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7A93-7C99-4016-83AB-41A8EB1F62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378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9FD95-11DC-E562-8066-B265B98F3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00C7F-A869-45BE-B068-56F28DB00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78FAD-931E-D675-3CBD-5BC675CCF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7D72F3-AE82-4449-AB29-F32FD75202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FBAFF6-EAED-3862-777E-12ED5E2C1B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071170-4D64-980D-DDA8-69CB87DEF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0108-8CFE-4A93-A0AF-F625C86DCE0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D34BBD-3273-A526-C1C0-0B6B3C9F8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BC0AA7-F037-796A-1AE3-2C038746B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7A93-7C99-4016-83AB-41A8EB1F62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4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71B8D-82C0-083E-C63B-35E9118BB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5B21A4-FBB9-895E-F23D-1AA09E01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0108-8CFE-4A93-A0AF-F625C86DCE0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1D73FC-435C-B0FA-929E-8A3CA8A3F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A3A2C-32C7-C371-3E53-E6FB6494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7A93-7C99-4016-83AB-41A8EB1F62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86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2A8281-20F7-F105-A830-2263DCA59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0108-8CFE-4A93-A0AF-F625C86DCE0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F4BAB0-4D6D-63A7-E11F-58ECF3545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9B120-C9A7-9504-CF4D-C6E2029BB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7A93-7C99-4016-83AB-41A8EB1F62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279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B69D6-D144-0105-D647-DCEEC1DC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E33EA-1DAC-6D96-7B97-650301502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69C16-E6E0-10F4-245D-4712DAC97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F4D643-BA41-D1E6-7A84-0C301F5EF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0108-8CFE-4A93-A0AF-F625C86DCE0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238B8-DBFE-1F90-87CE-39805144E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8B61A-7D41-ACF4-7A79-A587DF819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7A93-7C99-4016-83AB-41A8EB1F62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773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54202-8BB8-1BB3-8723-7763E5E3E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33D4D5-5033-AE6A-D954-06C61C670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A1C0C4-0D2C-15C0-5EC0-92F4FFD90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002A8D-FB92-C2F4-49E3-3E78BB1EF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0108-8CFE-4A93-A0AF-F625C86DCE0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FE552-E279-AE3D-D118-2F9D0B933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A21C3C-702B-90AF-10DC-4366EAAD0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7A93-7C99-4016-83AB-41A8EB1F62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70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0CA258-10B1-E0CD-2369-7C61A8B3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59997-6512-47D5-DBA9-1EA26CCA3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79443-5264-3061-DE41-14E0EBDC95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80108-8CFE-4A93-A0AF-F625C86DCE0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AD931-10E2-725B-7964-B42E86D45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7118E-EC25-E989-D2E7-8EB5BB133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37A93-7C99-4016-83AB-41A8EB1F62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90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0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3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C50B81-569A-FC30-F1D4-F3F5C43ECE87}"/>
              </a:ext>
            </a:extLst>
          </p:cNvPr>
          <p:cNvSpPr txBox="1"/>
          <p:nvPr/>
        </p:nvSpPr>
        <p:spPr>
          <a:xfrm>
            <a:off x="1289647" y="759125"/>
            <a:ext cx="9612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Learning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b="1" dirty="0">
                <a:solidFill>
                  <a:schemeClr val="tx2"/>
                </a:solidFill>
              </a:rPr>
              <a:t>from Equivalence Queries and</a:t>
            </a:r>
          </a:p>
          <a:p>
            <a:pPr algn="ctr"/>
            <a:r>
              <a:rPr lang="en-US" sz="4000" b="1" dirty="0">
                <a:solidFill>
                  <a:schemeClr val="tx2"/>
                </a:solidFill>
              </a:rPr>
              <a:t>Unprovability of Circuit Upper Bounds</a:t>
            </a:r>
            <a:endParaRPr lang="en-GB" sz="4000" b="1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4FF880-DDB9-CDBA-4558-5CFCED90B441}"/>
              </a:ext>
            </a:extLst>
          </p:cNvPr>
          <p:cNvSpPr txBox="1"/>
          <p:nvPr/>
        </p:nvSpPr>
        <p:spPr>
          <a:xfrm>
            <a:off x="4781899" y="2853912"/>
            <a:ext cx="26281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Igor Carboni Oliveira</a:t>
            </a:r>
            <a:endParaRPr lang="en-GB" sz="2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4A5ED0-217F-31F8-D107-7C7D77040F1F}"/>
              </a:ext>
            </a:extLst>
          </p:cNvPr>
          <p:cNvSpPr txBox="1"/>
          <p:nvPr/>
        </p:nvSpPr>
        <p:spPr>
          <a:xfrm>
            <a:off x="4951770" y="3331787"/>
            <a:ext cx="2251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University of Warwick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CB3D02-CF9F-BEA1-B49B-96DF726AA833}"/>
              </a:ext>
            </a:extLst>
          </p:cNvPr>
          <p:cNvSpPr txBox="1"/>
          <p:nvPr/>
        </p:nvSpPr>
        <p:spPr>
          <a:xfrm>
            <a:off x="1673948" y="4251971"/>
            <a:ext cx="8844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0" dirty="0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Mathematical Approaches to Lower Bounds: Complexity of Proofs and Computation</a:t>
            </a: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DB0441-FA76-AFB5-EDC1-7CEF1693CE30}"/>
              </a:ext>
            </a:extLst>
          </p:cNvPr>
          <p:cNvSpPr txBox="1"/>
          <p:nvPr/>
        </p:nvSpPr>
        <p:spPr>
          <a:xfrm>
            <a:off x="3697847" y="4768219"/>
            <a:ext cx="254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ICMS, Edinburgh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2831F2-1755-0EEF-2A91-A250DB7B46C9}"/>
              </a:ext>
            </a:extLst>
          </p:cNvPr>
          <p:cNvSpPr txBox="1"/>
          <p:nvPr/>
        </p:nvSpPr>
        <p:spPr>
          <a:xfrm>
            <a:off x="6482743" y="4768219"/>
            <a:ext cx="1854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July 2022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30069A-E986-B89B-9581-8B071C3D0B0F}"/>
              </a:ext>
            </a:extLst>
          </p:cNvPr>
          <p:cNvSpPr txBox="1"/>
          <p:nvPr/>
        </p:nvSpPr>
        <p:spPr>
          <a:xfrm>
            <a:off x="1532916" y="5505869"/>
            <a:ext cx="912616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/>
              <a:t>Based on joint papers with </a:t>
            </a:r>
            <a:r>
              <a:rPr lang="en-US" sz="1700" b="1" dirty="0"/>
              <a:t>J. </a:t>
            </a:r>
            <a:r>
              <a:rPr lang="en-US" sz="1700" b="1" dirty="0" err="1"/>
              <a:t>Krajíček</a:t>
            </a:r>
            <a:r>
              <a:rPr lang="en-US" sz="1700" dirty="0"/>
              <a:t>, </a:t>
            </a:r>
            <a:r>
              <a:rPr lang="en-US" sz="1700" b="1" dirty="0"/>
              <a:t>J. </a:t>
            </a:r>
            <a:r>
              <a:rPr lang="en-US" sz="1700" b="1" dirty="0" err="1"/>
              <a:t>Bydžovský</a:t>
            </a:r>
            <a:r>
              <a:rPr lang="en-US" sz="1700" dirty="0"/>
              <a:t>, </a:t>
            </a:r>
            <a:r>
              <a:rPr lang="en-US" sz="1700" b="1" dirty="0"/>
              <a:t>M. </a:t>
            </a:r>
            <a:r>
              <a:rPr lang="en-US" sz="1700" b="1" dirty="0" err="1"/>
              <a:t>Carmosino</a:t>
            </a:r>
            <a:r>
              <a:rPr lang="en-US" sz="1700" dirty="0"/>
              <a:t>, </a:t>
            </a:r>
            <a:r>
              <a:rPr lang="en-US" sz="1700" b="1" dirty="0"/>
              <a:t>V. Kabanets, and A. </a:t>
            </a:r>
            <a:r>
              <a:rPr lang="en-US" sz="1700" b="1" dirty="0" err="1"/>
              <a:t>Kolokolova</a:t>
            </a:r>
            <a:r>
              <a:rPr lang="en-US" sz="1700" b="1" dirty="0"/>
              <a:t>  </a:t>
            </a:r>
            <a:endParaRPr lang="en-GB" sz="1700" b="1" dirty="0"/>
          </a:p>
        </p:txBody>
      </p:sp>
    </p:spTree>
    <p:extLst>
      <p:ext uri="{BB962C8B-B14F-4D97-AF65-F5344CB8AC3E}">
        <p14:creationId xmlns:p14="http://schemas.microsoft.com/office/powerpoint/2010/main" val="534662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09B42-8873-0C4B-D60C-62AED5F0E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327025"/>
            <a:ext cx="1081087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Learning from </a:t>
            </a:r>
            <a:r>
              <a:rPr lang="en-US" sz="4000" b="1" dirty="0"/>
              <a:t>Equivalence Queries</a:t>
            </a:r>
            <a:r>
              <a:rPr lang="en-US" sz="4000" dirty="0"/>
              <a:t> [Angluin’87]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2EBC69-3483-BD79-28AB-F337F856A62B}"/>
                  </a:ext>
                </a:extLst>
              </p:cNvPr>
              <p:cNvSpPr txBox="1"/>
              <p:nvPr/>
            </p:nvSpPr>
            <p:spPr>
              <a:xfrm>
                <a:off x="942976" y="4783759"/>
                <a:ext cx="8048445" cy="48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Definition.</a:t>
                </a:r>
                <a:r>
                  <a:rPr lang="en-US" sz="2400" dirty="0"/>
                  <a:t> We say that L is in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𝐋𝐄𝐀𝐑</m:t>
                    </m:r>
                    <m:sSup>
                      <m:sSupPr>
                        <m:ctrlPr>
                          <a:rPr 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𝐍</m:t>
                        </m:r>
                      </m:e>
                      <m:sup>
                        <m:r>
                          <a:rPr lang="en-US" sz="2400" b="1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𝐄𝐐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𝐪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b="1" dirty="0">
                    <a:solidFill>
                      <a:schemeClr val="accent1"/>
                    </a:solidFill>
                  </a:rPr>
                  <a:t>-uniform SIZE[s]</a:t>
                </a:r>
                <a:r>
                  <a:rPr lang="en-US" sz="2400" dirty="0"/>
                  <a:t> if</a:t>
                </a:r>
                <a:endParaRPr lang="en-GB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2EBC69-3483-BD79-28AB-F337F856A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76" y="4783759"/>
                <a:ext cx="8048445" cy="487185"/>
              </a:xfrm>
              <a:prstGeom prst="rect">
                <a:avLst/>
              </a:prstGeom>
              <a:blipFill>
                <a:blip r:embed="rId3"/>
                <a:stretch>
                  <a:fillRect l="-1212" t="-5000" b="-2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16CD801-5DB1-13B6-34F5-C81DAA37BA76}"/>
              </a:ext>
            </a:extLst>
          </p:cNvPr>
          <p:cNvSpPr txBox="1"/>
          <p:nvPr/>
        </p:nvSpPr>
        <p:spPr>
          <a:xfrm>
            <a:off x="4105275" y="1742865"/>
            <a:ext cx="407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EQ oracle for language L: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F08A2A-8312-4132-1415-D2DDA7D7EF36}"/>
                  </a:ext>
                </a:extLst>
              </p:cNvPr>
              <p:cNvSpPr txBox="1"/>
              <p:nvPr/>
            </p:nvSpPr>
            <p:spPr>
              <a:xfrm>
                <a:off x="942976" y="5592054"/>
                <a:ext cx="1081087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200" b="0" i="1" dirty="0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GB" sz="2200" dirty="0"/>
                  <a:t> efficient algorithm A(1</a:t>
                </a:r>
                <a:r>
                  <a:rPr lang="en-GB" sz="2200" baseline="30000" dirty="0"/>
                  <a:t>n</a:t>
                </a:r>
                <a:r>
                  <a:rPr lang="en-GB" sz="2200" dirty="0"/>
                  <a:t>) that outputs a circuit of size </a:t>
                </a:r>
                <a14:m>
                  <m:oMath xmlns:m="http://schemas.openxmlformats.org/officeDocument/2006/math">
                    <m:r>
                      <a:rPr lang="en-GB" sz="2200" i="1" dirty="0"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GB" sz="2200" dirty="0"/>
                  <a:t>s(n) for L</a:t>
                </a:r>
                <a:r>
                  <a:rPr lang="en-GB" sz="2200" baseline="-25000" dirty="0"/>
                  <a:t>n</a:t>
                </a:r>
                <a:r>
                  <a:rPr lang="en-GB" sz="2200" dirty="0"/>
                  <a:t> after making </a:t>
                </a:r>
                <a14:m>
                  <m:oMath xmlns:m="http://schemas.openxmlformats.org/officeDocument/2006/math">
                    <m:r>
                      <a:rPr lang="en-GB" sz="2200" i="1" dirty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GB" sz="2200" dirty="0"/>
                  <a:t> q(n) EQs.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F08A2A-8312-4132-1415-D2DDA7D7E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76" y="5592054"/>
                <a:ext cx="10810875" cy="430887"/>
              </a:xfrm>
              <a:prstGeom prst="rect">
                <a:avLst/>
              </a:prstGeom>
              <a:blipFill>
                <a:blip r:embed="rId4"/>
                <a:stretch>
                  <a:fillRect t="-8451" b="-28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9B1BF132-87F7-7477-CB03-BAE4A2A45BB1}"/>
              </a:ext>
            </a:extLst>
          </p:cNvPr>
          <p:cNvSpPr/>
          <p:nvPr/>
        </p:nvSpPr>
        <p:spPr>
          <a:xfrm>
            <a:off x="1514475" y="2384247"/>
            <a:ext cx="9029700" cy="15755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8D3C8C-CC93-2B99-488C-601A15E307FA}"/>
              </a:ext>
            </a:extLst>
          </p:cNvPr>
          <p:cNvSpPr/>
          <p:nvPr/>
        </p:nvSpPr>
        <p:spPr>
          <a:xfrm>
            <a:off x="5185446" y="2765913"/>
            <a:ext cx="1145137" cy="7178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9F1E60E2-177E-292C-AFB8-52DB367CC4DC}"/>
              </a:ext>
            </a:extLst>
          </p:cNvPr>
          <p:cNvSpPr/>
          <p:nvPr/>
        </p:nvSpPr>
        <p:spPr>
          <a:xfrm rot="16200000">
            <a:off x="4521758" y="2840697"/>
            <a:ext cx="156765" cy="56828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D7B5D6-1333-100B-C114-1FCB9F11671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691" y="2998329"/>
            <a:ext cx="597492" cy="253019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088F2C30-2C6A-92C1-4A2B-12E05B297FAF}"/>
              </a:ext>
            </a:extLst>
          </p:cNvPr>
          <p:cNvSpPr/>
          <p:nvPr/>
        </p:nvSpPr>
        <p:spPr>
          <a:xfrm rot="15001022">
            <a:off x="6783122" y="2637745"/>
            <a:ext cx="156765" cy="56828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3DE7749B-6EC0-B6AC-A617-CAC4854F80F2}"/>
              </a:ext>
            </a:extLst>
          </p:cNvPr>
          <p:cNvSpPr/>
          <p:nvPr/>
        </p:nvSpPr>
        <p:spPr>
          <a:xfrm rot="17414429">
            <a:off x="6783231" y="2965931"/>
            <a:ext cx="156765" cy="56828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1B1715-788B-2A2F-FB1E-1266621215BD}"/>
              </a:ext>
            </a:extLst>
          </p:cNvPr>
          <p:cNvSpPr txBox="1"/>
          <p:nvPr/>
        </p:nvSpPr>
        <p:spPr>
          <a:xfrm>
            <a:off x="7941667" y="4023039"/>
            <a:ext cx="2602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(counterexample)</a:t>
            </a:r>
            <a:endParaRPr lang="en-GB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BCCF7E-6868-FBE6-AF7C-1E8CB083AD7F}"/>
                  </a:ext>
                </a:extLst>
              </p:cNvPr>
              <p:cNvSpPr txBox="1"/>
              <p:nvPr/>
            </p:nvSpPr>
            <p:spPr>
              <a:xfrm>
                <a:off x="1823267" y="2756024"/>
                <a:ext cx="245238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200" dirty="0"/>
                  <a:t>Learner selects circuit c of size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GB" sz="2200" dirty="0"/>
                  <a:t> s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BCCF7E-6868-FBE6-AF7C-1E8CB083A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267" y="2756024"/>
                <a:ext cx="2452389" cy="769441"/>
              </a:xfrm>
              <a:prstGeom prst="rect">
                <a:avLst/>
              </a:prstGeom>
              <a:blipFill>
                <a:blip r:embed="rId6"/>
                <a:stretch>
                  <a:fillRect t="-5556" b="-158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EE78490-1FC0-65AB-339C-BCCA5BD138E6}"/>
                  </a:ext>
                </a:extLst>
              </p:cNvPr>
              <p:cNvSpPr txBox="1"/>
              <p:nvPr/>
            </p:nvSpPr>
            <p:spPr>
              <a:xfrm>
                <a:off x="7289850" y="2540388"/>
                <a:ext cx="2273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dirty="0"/>
                  <a:t>“yes” if </a:t>
                </a:r>
                <a:r>
                  <a:rPr lang="en-GB" sz="2400" dirty="0"/>
                  <a:t>c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GB" sz="2400" dirty="0"/>
                  <a:t> L</a:t>
                </a:r>
                <a:r>
                  <a:rPr lang="en-GB" sz="2400" baseline="-25000" dirty="0"/>
                  <a:t>n</a:t>
                </a:r>
                <a:endParaRPr lang="en-GB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EE78490-1FC0-65AB-339C-BCCA5BD13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850" y="2540388"/>
                <a:ext cx="2273250" cy="461665"/>
              </a:xfrm>
              <a:prstGeom prst="rect">
                <a:avLst/>
              </a:prstGeom>
              <a:blipFill>
                <a:blip r:embed="rId7"/>
                <a:stretch>
                  <a:fillRect l="-3485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9E9805-76A8-CE93-57F0-AE17B1F59C64}"/>
                  </a:ext>
                </a:extLst>
              </p:cNvPr>
              <p:cNvSpPr txBox="1"/>
              <p:nvPr/>
            </p:nvSpPr>
            <p:spPr>
              <a:xfrm>
                <a:off x="7400925" y="3078227"/>
                <a:ext cx="2914649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x</a:t>
                </a:r>
                <a:r>
                  <a:rPr lang="en-GB" sz="2200" dirty="0"/>
                  <a:t> such that </a:t>
                </a:r>
                <a:r>
                  <a:rPr lang="en-GB" sz="2400" dirty="0"/>
                  <a:t>c(x)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GB" sz="2400" dirty="0"/>
                  <a:t> L</a:t>
                </a:r>
                <a:r>
                  <a:rPr lang="en-GB" sz="2400" baseline="-25000" dirty="0"/>
                  <a:t>n</a:t>
                </a:r>
                <a:r>
                  <a:rPr lang="en-GB" sz="2400" dirty="0"/>
                  <a:t>(x)</a:t>
                </a:r>
                <a:r>
                  <a:rPr lang="en-GB" sz="2200" dirty="0"/>
                  <a:t> otherwise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9E9805-76A8-CE93-57F0-AE17B1F59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925" y="3078227"/>
                <a:ext cx="2914649" cy="800219"/>
              </a:xfrm>
              <a:prstGeom prst="rect">
                <a:avLst/>
              </a:prstGeom>
              <a:blipFill>
                <a:blip r:embed="rId8"/>
                <a:stretch>
                  <a:fillRect l="-3138" t="-6107" r="-837" b="-14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907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  <p:bldP spid="8" grpId="0" animBg="1"/>
      <p:bldP spid="9" grpId="0" animBg="1"/>
      <p:bldP spid="12" grpId="0" animBg="1"/>
      <p:bldP spid="14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2CAA5-4250-810B-F94E-37824AA9F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07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Example of learning uniformity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FA8636-9D78-91A7-D12E-E2EBCC236F30}"/>
                  </a:ext>
                </a:extLst>
              </p:cNvPr>
              <p:cNvSpPr txBox="1"/>
              <p:nvPr/>
            </p:nvSpPr>
            <p:spPr>
              <a:xfrm>
                <a:off x="1085850" y="1720790"/>
                <a:ext cx="7896225" cy="48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If</a:t>
                </a:r>
                <a:r>
                  <a:rPr lang="en-US" sz="2400" b="1" dirty="0"/>
                  <a:t> PRIMES</a:t>
                </a:r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𝐋𝐄𝐀𝐑</m:t>
                    </m:r>
                    <m:sSup>
                      <m:sSupPr>
                        <m:ctrlPr>
                          <a:rPr 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𝐍</m:t>
                        </m:r>
                      </m:e>
                      <m:sup>
                        <m:r>
                          <a:rPr lang="en-US" sz="2400" b="1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𝐄𝐐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1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  <m:r>
                              <a:rPr lang="en-GB" sz="2400" b="1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b="1" dirty="0">
                    <a:solidFill>
                      <a:schemeClr val="accent1"/>
                    </a:solidFill>
                  </a:rPr>
                  <a:t>-uniform SIZE[</a:t>
                </a:r>
                <a:r>
                  <a:rPr lang="en-US" sz="2400" b="1" dirty="0">
                    <a:solidFill>
                      <a:schemeClr val="accent2"/>
                    </a:solidFill>
                  </a:rPr>
                  <a:t>9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accent1"/>
                    </a:solidFill>
                  </a:rPr>
                  <a:t>]</a:t>
                </a:r>
                <a:r>
                  <a:rPr lang="en-US" sz="2400" dirty="0"/>
                  <a:t> then</a:t>
                </a:r>
                <a:endParaRPr lang="en-GB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FA8636-9D78-91A7-D12E-E2EBCC236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1720790"/>
                <a:ext cx="7896225" cy="487185"/>
              </a:xfrm>
              <a:prstGeom prst="rect">
                <a:avLst/>
              </a:prstGeom>
              <a:blipFill>
                <a:blip r:embed="rId3"/>
                <a:stretch>
                  <a:fillRect l="-1158" t="-5000" b="-2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7A0FACC-B99A-2E60-0042-A3705D28FCA9}"/>
                  </a:ext>
                </a:extLst>
              </p:cNvPr>
              <p:cNvSpPr txBox="1"/>
              <p:nvPr/>
            </p:nvSpPr>
            <p:spPr>
              <a:xfrm>
                <a:off x="1725372" y="2621380"/>
                <a:ext cx="807585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There is an algorithm A(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dirty="0"/>
                  <a:t>) that computes as follows:</a:t>
                </a:r>
                <a:endParaRPr lang="en-GB" sz="2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7A0FACC-B99A-2E60-0042-A3705D28F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372" y="2621380"/>
                <a:ext cx="8075853" cy="430887"/>
              </a:xfrm>
              <a:prstGeom prst="rect">
                <a:avLst/>
              </a:prstGeom>
              <a:blipFill>
                <a:blip r:embed="rId4"/>
                <a:stretch>
                  <a:fillRect l="-981" t="-9859" b="-28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9720D2-5E1E-318E-DB9C-1EB027B7EEF4}"/>
                  </a:ext>
                </a:extLst>
              </p:cNvPr>
              <p:cNvSpPr txBox="1"/>
              <p:nvPr/>
            </p:nvSpPr>
            <p:spPr>
              <a:xfrm>
                <a:off x="2222020" y="3360897"/>
                <a:ext cx="53979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Runs in poly time and produces EQ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  <a:endParaRPr lang="en-GB" sz="2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9720D2-5E1E-318E-DB9C-1EB027B7E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020" y="3360897"/>
                <a:ext cx="5397980" cy="430887"/>
              </a:xfrm>
              <a:prstGeom prst="rect">
                <a:avLst/>
              </a:prstGeom>
              <a:blipFill>
                <a:blip r:embed="rId5"/>
                <a:stretch>
                  <a:fillRect l="-1469" t="-8451" b="-28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F88C12-A8CF-E4DD-3DAD-5FD73EF6BFEF}"/>
                  </a:ext>
                </a:extLst>
              </p:cNvPr>
              <p:cNvSpPr txBox="1"/>
              <p:nvPr/>
            </p:nvSpPr>
            <p:spPr>
              <a:xfrm>
                <a:off x="6896100" y="3396308"/>
                <a:ext cx="48291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(receives </a:t>
                </a:r>
                <a:r>
                  <a:rPr lang="en-GB" sz="2000" b="1" dirty="0"/>
                  <a:t>“yes”</a:t>
                </a:r>
                <a:r>
                  <a:rPr lang="en-GB" sz="2000" dirty="0"/>
                  <a:t> or </a:t>
                </a:r>
                <a:r>
                  <a:rPr lang="en-GB" sz="2000" b="1" dirty="0"/>
                  <a:t>counterexample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GB" sz="2000" dirty="0"/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F88C12-A8CF-E4DD-3DAD-5FD73EF6B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100" y="3396308"/>
                <a:ext cx="4829175" cy="400110"/>
              </a:xfrm>
              <a:prstGeom prst="rect">
                <a:avLst/>
              </a:prstGeom>
              <a:blipFill>
                <a:blip r:embed="rId6"/>
                <a:stretch>
                  <a:fillRect l="-1263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AF4510-1015-0AA2-BBE3-C25A61A1DBAF}"/>
                  </a:ext>
                </a:extLst>
              </p:cNvPr>
              <p:cNvSpPr txBox="1"/>
              <p:nvPr/>
            </p:nvSpPr>
            <p:spPr>
              <a:xfrm>
                <a:off x="2222020" y="4100414"/>
                <a:ext cx="53979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Runs in poly time and produces EQ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  <a:endParaRPr lang="en-GB" sz="2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AF4510-1015-0AA2-BBE3-C25A61A1D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020" y="4100414"/>
                <a:ext cx="5397980" cy="430887"/>
              </a:xfrm>
              <a:prstGeom prst="rect">
                <a:avLst/>
              </a:prstGeom>
              <a:blipFill>
                <a:blip r:embed="rId7"/>
                <a:stretch>
                  <a:fillRect l="-1469" t="-10000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9EA326-A1D4-0B22-C646-68BFEF4C1164}"/>
                  </a:ext>
                </a:extLst>
              </p:cNvPr>
              <p:cNvSpPr txBox="1"/>
              <p:nvPr/>
            </p:nvSpPr>
            <p:spPr>
              <a:xfrm>
                <a:off x="6896100" y="4131191"/>
                <a:ext cx="48291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(receives </a:t>
                </a:r>
                <a:r>
                  <a:rPr lang="en-GB" sz="2000" b="1" dirty="0"/>
                  <a:t>“yes”</a:t>
                </a:r>
                <a:r>
                  <a:rPr lang="en-GB" sz="2000" dirty="0"/>
                  <a:t> or </a:t>
                </a:r>
                <a:r>
                  <a:rPr lang="en-GB" sz="2000" b="1" dirty="0"/>
                  <a:t>counterexample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GB" sz="2000" dirty="0"/>
                  <a:t>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9EA326-A1D4-0B22-C646-68BFEF4C1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100" y="4131191"/>
                <a:ext cx="4829175" cy="400110"/>
              </a:xfrm>
              <a:prstGeom prst="rect">
                <a:avLst/>
              </a:prstGeom>
              <a:blipFill>
                <a:blip r:embed="rId8"/>
                <a:stretch>
                  <a:fillRect l="-1263"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AD6E576-05E9-D81B-6FCB-785D048607D6}"/>
              </a:ext>
            </a:extLst>
          </p:cNvPr>
          <p:cNvSpPr txBox="1"/>
          <p:nvPr/>
        </p:nvSpPr>
        <p:spPr>
          <a:xfrm>
            <a:off x="3822220" y="4610100"/>
            <a:ext cx="11334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AF1A0B-CECF-1408-7DD7-8B087D0CC999}"/>
                  </a:ext>
                </a:extLst>
              </p:cNvPr>
              <p:cNvSpPr txBox="1"/>
              <p:nvPr/>
            </p:nvSpPr>
            <p:spPr>
              <a:xfrm>
                <a:off x="1777760" y="5853805"/>
                <a:ext cx="86364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b="1" dirty="0"/>
                  <a:t>Outputs a correct circuit of size </a:t>
                </a:r>
                <a14:m>
                  <m:oMath xmlns:m="http://schemas.openxmlformats.org/officeDocument/2006/math">
                    <m:r>
                      <a:rPr lang="en-GB" sz="2200" b="1" i="1" dirty="0"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000" b="1" dirty="0">
                    <a:solidFill>
                      <a:schemeClr val="accent2"/>
                    </a:solidFill>
                  </a:rPr>
                  <a:t>9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GB" sz="2200" dirty="0"/>
                  <a:t> </a:t>
                </a:r>
                <a:r>
                  <a:rPr lang="en-GB" sz="2200" b="1" dirty="0"/>
                  <a:t>for </a:t>
                </a:r>
                <a:r>
                  <a:rPr lang="en-GB" sz="2200" b="1" dirty="0" err="1"/>
                  <a:t>PRIMES</a:t>
                </a:r>
                <a:r>
                  <a:rPr lang="en-GB" sz="2200" b="1" i="1" baseline="-25000" dirty="0" err="1"/>
                  <a:t>n</a:t>
                </a:r>
                <a:r>
                  <a:rPr lang="en-GB" sz="2200" b="1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AF1A0B-CECF-1408-7DD7-8B087D0CC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760" y="5853805"/>
                <a:ext cx="8636480" cy="430887"/>
              </a:xfrm>
              <a:prstGeom prst="rect">
                <a:avLst/>
              </a:prstGeom>
              <a:blipFill>
                <a:blip r:embed="rId9"/>
                <a:stretch>
                  <a:fillRect l="-918" t="-8451" b="-28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Brace 11">
            <a:extLst>
              <a:ext uri="{FF2B5EF4-FFF2-40B4-BE49-F238E27FC236}">
                <a16:creationId xmlns:a16="http://schemas.microsoft.com/office/drawing/2014/main" id="{B3272402-37C1-A640-7D21-F70358AD2AC4}"/>
              </a:ext>
            </a:extLst>
          </p:cNvPr>
          <p:cNvSpPr/>
          <p:nvPr/>
        </p:nvSpPr>
        <p:spPr>
          <a:xfrm>
            <a:off x="1971675" y="3317509"/>
            <a:ext cx="171450" cy="2083166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C621EC-3DD2-EEBD-08D3-6D5041048DAD}"/>
                  </a:ext>
                </a:extLst>
              </p:cNvPr>
              <p:cNvSpPr txBox="1"/>
              <p:nvPr/>
            </p:nvSpPr>
            <p:spPr>
              <a:xfrm>
                <a:off x="779702" y="4020538"/>
                <a:ext cx="1152525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1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𝐥𝐨𝐠</m:t>
                    </m:r>
                    <m:r>
                      <a:rPr lang="en-GB" sz="1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dirty="0"/>
                  <a:t> </a:t>
                </a:r>
              </a:p>
              <a:p>
                <a:pPr algn="ctr"/>
                <a:r>
                  <a:rPr lang="en-GB" sz="2000" b="1" dirty="0">
                    <a:solidFill>
                      <a:srgbClr val="FF0000"/>
                    </a:solidFill>
                  </a:rPr>
                  <a:t>queries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C621EC-3DD2-EEBD-08D3-6D5041048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02" y="4020538"/>
                <a:ext cx="1152525" cy="677108"/>
              </a:xfrm>
              <a:prstGeom prst="rect">
                <a:avLst/>
              </a:prstGeom>
              <a:blipFill>
                <a:blip r:embed="rId10"/>
                <a:stretch>
                  <a:fillRect b="-153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40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  <p:bldP spid="9" grpId="0"/>
      <p:bldP spid="10" grpId="0"/>
      <p:bldP spid="7" grpId="0"/>
      <p:bldP spid="11" grpId="0"/>
      <p:bldP spid="12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32A01E-91C5-B0DE-70F5-EA7595BE27B7}"/>
              </a:ext>
            </a:extLst>
          </p:cNvPr>
          <p:cNvSpPr/>
          <p:nvPr/>
        </p:nvSpPr>
        <p:spPr>
          <a:xfrm>
            <a:off x="2919410" y="5546558"/>
            <a:ext cx="6153150" cy="805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604C0-69E2-C396-6FB0-7EF8E2B3B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152" y="191255"/>
            <a:ext cx="7679666" cy="1325563"/>
          </a:xfrm>
        </p:spPr>
        <p:txBody>
          <a:bodyPr/>
          <a:lstStyle/>
          <a:p>
            <a:r>
              <a:rPr lang="en-US" dirty="0"/>
              <a:t>Example of Formalization </a:t>
            </a:r>
            <a:r>
              <a:rPr lang="en-US" sz="4000" dirty="0"/>
              <a:t>[KO’17]</a:t>
            </a:r>
            <a:endParaRPr lang="en-GB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4E966-BA97-2D27-15DB-BD6F20DF0A61}"/>
              </a:ext>
            </a:extLst>
          </p:cNvPr>
          <p:cNvSpPr txBox="1"/>
          <p:nvPr/>
        </p:nvSpPr>
        <p:spPr>
          <a:xfrm>
            <a:off x="2607333" y="1269464"/>
            <a:ext cx="7496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PV</a:t>
            </a:r>
            <a:r>
              <a:rPr lang="en-US" sz="2800" dirty="0">
                <a:solidFill>
                  <a:schemeClr val="accent2"/>
                </a:solidFill>
              </a:rPr>
              <a:t> cannot prove that </a:t>
            </a:r>
            <a:r>
              <a:rPr lang="en-US" sz="2800" b="1" dirty="0">
                <a:solidFill>
                  <a:schemeClr val="accent2"/>
                </a:solidFill>
              </a:rPr>
              <a:t>P is contained in SIZE[n</a:t>
            </a:r>
            <a:r>
              <a:rPr lang="en-US" sz="2800" b="1" baseline="30000" dirty="0">
                <a:solidFill>
                  <a:schemeClr val="accent2"/>
                </a:solidFill>
              </a:rPr>
              <a:t>k</a:t>
            </a:r>
            <a:r>
              <a:rPr lang="en-US" sz="2800" b="1" dirty="0">
                <a:solidFill>
                  <a:schemeClr val="accent2"/>
                </a:solidFill>
              </a:rPr>
              <a:t>]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endParaRPr lang="en-GB" sz="2800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A96723-37FB-6C36-F591-5DAEBF3FA48F}"/>
              </a:ext>
            </a:extLst>
          </p:cNvPr>
          <p:cNvSpPr txBox="1"/>
          <p:nvPr/>
        </p:nvSpPr>
        <p:spPr>
          <a:xfrm>
            <a:off x="915835" y="2006365"/>
            <a:ext cx="10360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a </a:t>
            </a:r>
            <a:r>
              <a:rPr lang="en-US" sz="2400" b="1" dirty="0"/>
              <a:t>function symbol </a:t>
            </a:r>
            <a:r>
              <a:rPr lang="en-US" sz="2400" b="1" i="1" dirty="0"/>
              <a:t>f</a:t>
            </a:r>
            <a:r>
              <a:rPr lang="en-US" sz="2400" dirty="0"/>
              <a:t> in the language of PV (polynomial-time algorithms) and </a:t>
            </a:r>
            <a:r>
              <a:rPr lang="en-US" sz="2400" b="1" dirty="0"/>
              <a:t>constant c in </a:t>
            </a:r>
            <a:r>
              <a:rPr lang="en-US" sz="2400" b="1" dirty="0">
                <a:latin typeface="Century Schoolbook" panose="02040604050505020304" pitchFamily="18" charset="0"/>
              </a:rPr>
              <a:t>N</a:t>
            </a:r>
            <a:r>
              <a:rPr lang="en-US" sz="2400" dirty="0"/>
              <a:t>, </a:t>
            </a:r>
            <a:endParaRPr lang="en-GB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CAF24D-BA35-5DB3-86D9-E23A6C68F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232" y="2902260"/>
            <a:ext cx="5384141" cy="536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A86D47-A7AE-B369-1A4A-4E95B8635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039" y="3668218"/>
            <a:ext cx="9534525" cy="5883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241790-C052-1C58-4193-FEE9C0EBFC21}"/>
              </a:ext>
            </a:extLst>
          </p:cNvPr>
          <p:cNvSpPr txBox="1"/>
          <p:nvPr/>
        </p:nvSpPr>
        <p:spPr>
          <a:xfrm>
            <a:off x="8648700" y="2794032"/>
            <a:ext cx="700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18C828-6B01-FBB9-24D8-9861B0315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09" y="4529934"/>
            <a:ext cx="11229975" cy="805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41EE5A-444E-2ADC-6652-2522D29B3E1A}"/>
                  </a:ext>
                </a:extLst>
              </p:cNvPr>
              <p:cNvSpPr txBox="1"/>
              <p:nvPr/>
            </p:nvSpPr>
            <p:spPr>
              <a:xfrm>
                <a:off x="3324177" y="5672143"/>
                <a:ext cx="555312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>
                    <a:solidFill>
                      <a:srgbClr val="FF0000"/>
                    </a:solidFill>
                  </a:rPr>
                  <a:t>Remark:</a:t>
                </a:r>
                <a:r>
                  <a:rPr lang="en-US" sz="2600" b="1" dirty="0"/>
                  <a:t>  UP</a:t>
                </a:r>
                <a:r>
                  <a:rPr lang="en-US" sz="2600" b="1" i="1" baseline="-25000" dirty="0"/>
                  <a:t>k,c </a:t>
                </a:r>
                <a:r>
                  <a:rPr lang="en-US" sz="2600" b="1" dirty="0"/>
                  <a:t>(</a:t>
                </a:r>
                <a:r>
                  <a:rPr lang="en-US" sz="2600" b="1" i="1" dirty="0"/>
                  <a:t>f</a:t>
                </a:r>
                <a:r>
                  <a:rPr lang="en-US" sz="2600" b="1" dirty="0"/>
                  <a:t>) </a:t>
                </a:r>
                <a:r>
                  <a:rPr lang="en-US" sz="2600" dirty="0"/>
                  <a:t>is a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∀∃∀</m:t>
                    </m:r>
                  </m:oMath>
                </a14:m>
                <a:r>
                  <a:rPr lang="en-GB" sz="3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i="0" dirty="0">
                        <a:latin typeface="Cambria Math" panose="02040503050406030204" pitchFamily="18" charset="0"/>
                      </a:rPr>
                      <m:t>sentence</m:t>
                    </m:r>
                  </m:oMath>
                </a14:m>
                <a:endParaRPr lang="en-GB" sz="2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41EE5A-444E-2ADC-6652-2522D29B3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77" y="5672143"/>
                <a:ext cx="5553123" cy="553998"/>
              </a:xfrm>
              <a:prstGeom prst="rect">
                <a:avLst/>
              </a:prstGeom>
              <a:blipFill>
                <a:blip r:embed="rId5"/>
                <a:stretch>
                  <a:fillRect l="-1976" b="-263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546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45F25-7758-3C97-9838-8C317577F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From logic to learning via KPT Witnessing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A02193-2BBE-A1ED-06A0-F23B77F07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49" y="1690688"/>
            <a:ext cx="10613277" cy="271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7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45F25-7758-3C97-9838-8C317577F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From logic to learning via KPT Witnessing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A02193-2BBE-A1ED-06A0-F23B77F07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49" y="1690688"/>
            <a:ext cx="10613277" cy="2716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CA8783-A59F-7CC2-490B-8490D63219D1}"/>
              </a:ext>
            </a:extLst>
          </p:cNvPr>
          <p:cNvSpPr/>
          <p:nvPr/>
        </p:nvSpPr>
        <p:spPr>
          <a:xfrm>
            <a:off x="6429375" y="3838574"/>
            <a:ext cx="4819649" cy="6572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871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45F25-7758-3C97-9838-8C317577F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From logic to learning via KPT Witnessing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A02193-2BBE-A1ED-06A0-F23B77F07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49" y="1690688"/>
            <a:ext cx="10613277" cy="271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91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94CF62-D97A-2913-53E9-D9D34160C03E}"/>
              </a:ext>
            </a:extLst>
          </p:cNvPr>
          <p:cNvSpPr/>
          <p:nvPr/>
        </p:nvSpPr>
        <p:spPr>
          <a:xfrm>
            <a:off x="419101" y="4991100"/>
            <a:ext cx="11229975" cy="1238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945F25-7758-3C97-9838-8C317577F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From logic to learning via KPT Witnessing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A02193-2BBE-A1ED-06A0-F23B77F07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49" y="1690688"/>
            <a:ext cx="10613277" cy="2716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FFF49A-2344-42AA-0248-2AC48D6E60F5}"/>
              </a:ext>
            </a:extLst>
          </p:cNvPr>
          <p:cNvSpPr txBox="1"/>
          <p:nvPr/>
        </p:nvSpPr>
        <p:spPr>
          <a:xfrm>
            <a:off x="575350" y="5151404"/>
            <a:ext cx="11149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Key point: </a:t>
            </a:r>
            <a:r>
              <a:rPr lang="en-US" sz="2400" dirty="0"/>
              <a:t>Applying this result to </a:t>
            </a:r>
            <a:r>
              <a:rPr lang="en-US" sz="2400" b="1" dirty="0"/>
              <a:t>UP</a:t>
            </a:r>
            <a:r>
              <a:rPr lang="en-US" sz="2400" b="1" i="1" baseline="-25000" dirty="0"/>
              <a:t>k,c </a:t>
            </a:r>
            <a:r>
              <a:rPr lang="en-US" sz="2400" b="1" dirty="0"/>
              <a:t>(</a:t>
            </a:r>
            <a:r>
              <a:rPr lang="en-US" sz="2400" b="1" i="1" dirty="0"/>
              <a:t>f</a:t>
            </a:r>
            <a:r>
              <a:rPr lang="en-US" sz="2400" b="1" dirty="0"/>
              <a:t>) </a:t>
            </a:r>
            <a:r>
              <a:rPr lang="en-US" sz="2400" dirty="0"/>
              <a:t>and</a:t>
            </a:r>
            <a:r>
              <a:rPr lang="en-US" sz="2400" b="1" dirty="0"/>
              <a:t> PV, </a:t>
            </a:r>
            <a:r>
              <a:rPr lang="en-US" sz="2400" dirty="0"/>
              <a:t>we get a </a:t>
            </a:r>
            <a:r>
              <a:rPr lang="en-US" sz="2400" b="1" dirty="0"/>
              <a:t>LEARN-uniform</a:t>
            </a:r>
            <a:r>
              <a:rPr lang="en-US" sz="2400" dirty="0"/>
              <a:t> construction of circuits of size cn</a:t>
            </a:r>
            <a:r>
              <a:rPr lang="en-US" sz="2400" i="1" baseline="30000" dirty="0"/>
              <a:t>k</a:t>
            </a:r>
            <a:r>
              <a:rPr lang="en-US" sz="2400" dirty="0"/>
              <a:t> for </a:t>
            </a:r>
            <a:r>
              <a:rPr lang="en-US" sz="2400" b="1" i="1" dirty="0"/>
              <a:t>f</a:t>
            </a:r>
            <a:r>
              <a:rPr lang="en-US" sz="24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508877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9DBDA-7C0B-1AEB-4154-146DFDDEE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3AD553-4105-3256-8946-4D86F74B2C97}"/>
              </a:ext>
            </a:extLst>
          </p:cNvPr>
          <p:cNvSpPr txBox="1"/>
          <p:nvPr/>
        </p:nvSpPr>
        <p:spPr>
          <a:xfrm>
            <a:off x="1849828" y="515368"/>
            <a:ext cx="8492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Landscape of circuit uniformity notions</a:t>
            </a:r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587642-F1E6-D707-2BA7-6E285659C0C9}"/>
                  </a:ext>
                </a:extLst>
              </p:cNvPr>
              <p:cNvSpPr txBox="1"/>
              <p:nvPr/>
            </p:nvSpPr>
            <p:spPr>
              <a:xfrm>
                <a:off x="8659777" y="2351497"/>
                <a:ext cx="1486324" cy="44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/>
                  <a:t>SIZE[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200" b="1" i="1" dirty="0" smtClean="0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2200" b="1" dirty="0"/>
                  <a:t>]</a:t>
                </a:r>
                <a:endParaRPr lang="en-GB" sz="2200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587642-F1E6-D707-2BA7-6E285659C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777" y="2351497"/>
                <a:ext cx="1486324" cy="443711"/>
              </a:xfrm>
              <a:prstGeom prst="rect">
                <a:avLst/>
              </a:prstGeom>
              <a:blipFill>
                <a:blip r:embed="rId2"/>
                <a:stretch>
                  <a:fillRect l="-5350" t="-6849" b="-260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7F931F-A65C-AE6F-6825-2854D701E688}"/>
                  </a:ext>
                </a:extLst>
              </p:cNvPr>
              <p:cNvSpPr txBox="1"/>
              <p:nvPr/>
            </p:nvSpPr>
            <p:spPr>
              <a:xfrm>
                <a:off x="838200" y="2357541"/>
                <a:ext cx="2769079" cy="44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/>
                  <a:t>P-uniform SIZE[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200" b="1" i="1" dirty="0" smtClean="0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2200" b="1" dirty="0"/>
                  <a:t>]</a:t>
                </a:r>
                <a:endParaRPr lang="en-GB" sz="2200" b="1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7F931F-A65C-AE6F-6825-2854D701E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57541"/>
                <a:ext cx="2769079" cy="443711"/>
              </a:xfrm>
              <a:prstGeom prst="rect">
                <a:avLst/>
              </a:prstGeom>
              <a:blipFill>
                <a:blip r:embed="rId3"/>
                <a:stretch>
                  <a:fillRect l="-2863" t="-6849" b="-260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529EE65-B557-58F8-6472-8717531F78F6}"/>
              </a:ext>
            </a:extLst>
          </p:cNvPr>
          <p:cNvSpPr txBox="1"/>
          <p:nvPr/>
        </p:nvSpPr>
        <p:spPr>
          <a:xfrm>
            <a:off x="7529421" y="3124949"/>
            <a:ext cx="3902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Essentially equivalent to FZPP</a:t>
            </a:r>
            <a:r>
              <a:rPr lang="en-US" sz="2000" baseline="30000" dirty="0">
                <a:solidFill>
                  <a:schemeClr val="accent1"/>
                </a:solidFill>
              </a:rPr>
              <a:t>NP</a:t>
            </a:r>
            <a:r>
              <a:rPr lang="en-US" sz="2000" dirty="0">
                <a:solidFill>
                  <a:schemeClr val="accent1"/>
                </a:solidFill>
              </a:rPr>
              <a:t> uniformity </a:t>
            </a:r>
            <a:r>
              <a:rPr lang="en-US" sz="2000" dirty="0" err="1">
                <a:solidFill>
                  <a:schemeClr val="accent1"/>
                </a:solidFill>
              </a:rPr>
              <a:t>w.r.t.</a:t>
            </a:r>
            <a:r>
              <a:rPr lang="en-US" sz="2000" dirty="0">
                <a:solidFill>
                  <a:schemeClr val="accent1"/>
                </a:solidFill>
              </a:rPr>
              <a:t> lower bounds:</a:t>
            </a:r>
            <a:endParaRPr lang="en-GB" sz="20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F00F08-2689-D113-E7B0-796301A54823}"/>
                  </a:ext>
                </a:extLst>
              </p:cNvPr>
              <p:cNvSpPr txBox="1"/>
              <p:nvPr/>
            </p:nvSpPr>
            <p:spPr>
              <a:xfrm>
                <a:off x="3927891" y="2351497"/>
                <a:ext cx="3601530" cy="44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/>
                  <a:t>LEARN</a:t>
                </a:r>
                <a:r>
                  <a:rPr lang="en-US" sz="2200" b="1" baseline="30000" dirty="0"/>
                  <a:t>EQ[q]</a:t>
                </a:r>
                <a:r>
                  <a:rPr lang="en-US" sz="2200" b="1" dirty="0"/>
                  <a:t>-uniform-SIZE[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200" b="1" i="1" dirty="0" smtClean="0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2200" b="1" dirty="0"/>
                  <a:t>]</a:t>
                </a:r>
                <a:endParaRPr lang="en-GB" sz="2200" b="1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F00F08-2689-D113-E7B0-796301A54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891" y="2351497"/>
                <a:ext cx="3601530" cy="443711"/>
              </a:xfrm>
              <a:prstGeom prst="rect">
                <a:avLst/>
              </a:prstGeom>
              <a:blipFill>
                <a:blip r:embed="rId4"/>
                <a:stretch>
                  <a:fillRect l="-2200" t="-6849" b="-260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8AD7385-5955-973C-8D59-8449395A8CC9}"/>
              </a:ext>
            </a:extLst>
          </p:cNvPr>
          <p:cNvSpPr txBox="1"/>
          <p:nvPr/>
        </p:nvSpPr>
        <p:spPr>
          <a:xfrm>
            <a:off x="3403240" y="3513752"/>
            <a:ext cx="4236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Stronger theories: </a:t>
            </a:r>
            <a:r>
              <a:rPr lang="en-US" sz="2000" dirty="0">
                <a:solidFill>
                  <a:schemeClr val="accent1"/>
                </a:solidFill>
              </a:rPr>
              <a:t>corresponding learning algorithms are more expressive </a:t>
            </a:r>
            <a:r>
              <a:rPr lang="en-US" sz="2000" dirty="0"/>
              <a:t>(more queries, randomized)</a:t>
            </a:r>
            <a:endParaRPr lang="en-GB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E6B332-2A96-2138-F4A9-5773297C9F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0613" y="4070530"/>
            <a:ext cx="2239632" cy="4588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E0816F-F70D-B004-7B2A-B64E9B11C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5741" y="5069440"/>
            <a:ext cx="3895696" cy="565306"/>
          </a:xfrm>
          <a:prstGeom prst="rect">
            <a:avLst/>
          </a:prstGeom>
        </p:spPr>
      </p:pic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E25B2F8D-3C92-38AF-20A5-C8401955CD18}"/>
              </a:ext>
            </a:extLst>
          </p:cNvPr>
          <p:cNvSpPr/>
          <p:nvPr/>
        </p:nvSpPr>
        <p:spPr>
          <a:xfrm rot="5400000">
            <a:off x="8886308" y="4713058"/>
            <a:ext cx="565305" cy="252329"/>
          </a:xfrm>
          <a:prstGeom prst="leftRightArrow">
            <a:avLst>
              <a:gd name="adj1" fmla="val 50000"/>
              <a:gd name="adj2" fmla="val 49999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545844-7879-1D35-F189-339FE12357C2}"/>
              </a:ext>
            </a:extLst>
          </p:cNvPr>
          <p:cNvSpPr txBox="1"/>
          <p:nvPr/>
        </p:nvSpPr>
        <p:spPr>
          <a:xfrm>
            <a:off x="9378797" y="4657079"/>
            <a:ext cx="1064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[Bsh+96]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F54AEA-FDE0-BCB5-E956-27DF42AFB090}"/>
                  </a:ext>
                </a:extLst>
              </p:cNvPr>
              <p:cNvSpPr txBox="1"/>
              <p:nvPr/>
            </p:nvSpPr>
            <p:spPr>
              <a:xfrm>
                <a:off x="915803" y="3513752"/>
                <a:ext cx="1733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chemeClr val="accent1"/>
                    </a:solidFill>
                  </a:rPr>
                  <a:t>Efficiently computable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GB" sz="20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F54AEA-FDE0-BCB5-E956-27DF42AFB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803" y="3513752"/>
                <a:ext cx="1733909" cy="1015663"/>
              </a:xfrm>
              <a:prstGeom prst="rect">
                <a:avLst/>
              </a:prstGeom>
              <a:blipFill>
                <a:blip r:embed="rId7"/>
                <a:stretch>
                  <a:fillRect t="-299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137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  <p:bldP spid="14" grpId="0"/>
      <p:bldP spid="12" grpId="0" animBg="1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4A2A6-9528-F4AF-A61F-A30F773EF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Unconditional LEARN-Uniform Lower Bounds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C58A7C-0D9E-A36B-DE2D-1253CBF83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71" y="2419803"/>
            <a:ext cx="10239895" cy="4073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303CF6-E0E5-C8A9-70B2-8FDA8FFAE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71" y="3311526"/>
            <a:ext cx="10515600" cy="4895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7FAD4B-7D15-EA83-53D7-DF1DB09AE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71" y="4219288"/>
            <a:ext cx="6821164" cy="4765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C69D5B-5C17-C998-07DB-B2DF2C49B4E6}"/>
              </a:ext>
            </a:extLst>
          </p:cNvPr>
          <p:cNvSpPr txBox="1"/>
          <p:nvPr/>
        </p:nvSpPr>
        <p:spPr>
          <a:xfrm>
            <a:off x="555171" y="5364385"/>
            <a:ext cx="106516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latin typeface="Elephant" panose="02020904090505020303" pitchFamily="18" charset="0"/>
              </a:rPr>
              <a:t>Q.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What is the power of a </a:t>
            </a:r>
            <a:r>
              <a:rPr lang="en-US" sz="2800" b="1" dirty="0">
                <a:solidFill>
                  <a:srgbClr val="FF0000"/>
                </a:solidFill>
              </a:rPr>
              <a:t>polynomial number</a:t>
            </a:r>
            <a:r>
              <a:rPr lang="en-US" sz="2800" dirty="0">
                <a:solidFill>
                  <a:srgbClr val="FF0000"/>
                </a:solidFill>
              </a:rPr>
              <a:t> of equivalence queries?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37BB8C-F047-1FA5-6F64-9459FD5D6597}"/>
              </a:ext>
            </a:extLst>
          </p:cNvPr>
          <p:cNvSpPr txBox="1"/>
          <p:nvPr/>
        </p:nvSpPr>
        <p:spPr>
          <a:xfrm>
            <a:off x="7271560" y="1378865"/>
            <a:ext cx="387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[Carmosino-Kabanets-Kolokolova-</a:t>
            </a:r>
            <a:r>
              <a:rPr lang="en-US" b="1" dirty="0"/>
              <a:t>O</a:t>
            </a:r>
            <a:r>
              <a:rPr lang="en-US" dirty="0"/>
              <a:t>’21]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12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314E2CB-8614-7323-E261-10DC47E055CB}"/>
              </a:ext>
            </a:extLst>
          </p:cNvPr>
          <p:cNvSpPr/>
          <p:nvPr/>
        </p:nvSpPr>
        <p:spPr>
          <a:xfrm>
            <a:off x="613956" y="5116577"/>
            <a:ext cx="10686691" cy="10623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B37AC2-19C0-436E-465D-2B0F8632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855" y="2225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Learning a SAT Solver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A5A4DE-D621-6C13-47D3-422CF1444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24" y="5168940"/>
            <a:ext cx="1961372" cy="4038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CBF3C0-D6A4-2BC9-DD6A-E3B91224C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67" y="5632085"/>
            <a:ext cx="5466671" cy="4324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AF8B53-48E3-5BA0-A1A3-3E9AB217D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486" y="5700832"/>
            <a:ext cx="428139" cy="3350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2786E6-16DD-4C18-4034-1415E617F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2211" y="5572752"/>
            <a:ext cx="4033546" cy="6061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22D0F1E-F622-7A1C-70B3-1230DC62FE05}"/>
              </a:ext>
            </a:extLst>
          </p:cNvPr>
          <p:cNvSpPr txBox="1"/>
          <p:nvPr/>
        </p:nvSpPr>
        <p:spPr>
          <a:xfrm>
            <a:off x="587220" y="1300850"/>
            <a:ext cx="9463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      We consider the problem of learning a </a:t>
            </a:r>
            <a:r>
              <a:rPr lang="en-US" sz="2200" b="1" dirty="0">
                <a:solidFill>
                  <a:srgbClr val="FF0000"/>
                </a:solidFill>
              </a:rPr>
              <a:t>SAT Solver</a:t>
            </a:r>
            <a:r>
              <a:rPr lang="en-US" sz="2200" dirty="0"/>
              <a:t> for formulas of bitlength n:</a:t>
            </a:r>
            <a:endParaRPr lang="en-GB" sz="2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8168BD-128B-0406-7844-31610AAF89C0}"/>
              </a:ext>
            </a:extLst>
          </p:cNvPr>
          <p:cNvSpPr txBox="1"/>
          <p:nvPr/>
        </p:nvSpPr>
        <p:spPr>
          <a:xfrm>
            <a:off x="587220" y="1874726"/>
            <a:ext cx="853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SAT Solver:</a:t>
            </a:r>
            <a:r>
              <a:rPr lang="en-US" sz="2000" dirty="0"/>
              <a:t>  A circuit </a:t>
            </a:r>
            <a:r>
              <a:rPr lang="en-US" sz="2000" b="1" dirty="0"/>
              <a:t>C</a:t>
            </a:r>
            <a:r>
              <a:rPr lang="en-US" sz="2000" dirty="0"/>
              <a:t> such that, on every SATISFIABLE Boolean formula </a:t>
            </a:r>
            <a:r>
              <a:rPr lang="el-GR" sz="2000" b="0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</a:rPr>
              <a:t>ϕ</a:t>
            </a:r>
            <a:r>
              <a:rPr lang="en-US" sz="2000" dirty="0"/>
              <a:t>,</a:t>
            </a:r>
            <a:endParaRPr lang="en-GB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B6B0BD-40D2-4665-6E77-FFC0249386C9}"/>
              </a:ext>
            </a:extLst>
          </p:cNvPr>
          <p:cNvSpPr txBox="1"/>
          <p:nvPr/>
        </p:nvSpPr>
        <p:spPr>
          <a:xfrm>
            <a:off x="1858540" y="2323859"/>
            <a:ext cx="6064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</a:t>
            </a:r>
            <a:r>
              <a:rPr lang="en-US" sz="2000" dirty="0"/>
              <a:t>(</a:t>
            </a:r>
            <a:r>
              <a:rPr lang="el-GR" sz="2000" b="0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</a:rPr>
              <a:t>ϕ</a:t>
            </a:r>
            <a:r>
              <a:rPr lang="en-US" sz="2000" dirty="0"/>
              <a:t>) outputs a satisfying assignment of </a:t>
            </a:r>
            <a:r>
              <a:rPr lang="el-GR" sz="2000" b="0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</a:rPr>
              <a:t>ϕ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454C5B-0576-A8F9-B0F7-501349DFC532}"/>
              </a:ext>
            </a:extLst>
          </p:cNvPr>
          <p:cNvSpPr txBox="1"/>
          <p:nvPr/>
        </p:nvSpPr>
        <p:spPr>
          <a:xfrm>
            <a:off x="587220" y="3207008"/>
            <a:ext cx="7898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     We allow the LEARN-uniform construction to make </a:t>
            </a:r>
            <a:r>
              <a:rPr lang="en-US" sz="2000" b="1" dirty="0">
                <a:solidFill>
                  <a:schemeClr val="accent1"/>
                </a:solidFill>
              </a:rPr>
              <a:t>Search-SAT-EQs</a:t>
            </a:r>
            <a:r>
              <a:rPr lang="en-US" sz="2000" dirty="0"/>
              <a:t>:</a:t>
            </a:r>
            <a:endParaRPr lang="en-GB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9FADCE-018B-8DA8-BD38-A29FCF32FBE1}"/>
              </a:ext>
            </a:extLst>
          </p:cNvPr>
          <p:cNvSpPr txBox="1"/>
          <p:nvPr/>
        </p:nvSpPr>
        <p:spPr>
          <a:xfrm>
            <a:off x="587219" y="3737171"/>
            <a:ext cx="11290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Search-SAT-EQs</a:t>
            </a:r>
            <a:r>
              <a:rPr lang="en-US" sz="2000" dirty="0"/>
              <a:t>:  Given a candidate SAT Solver </a:t>
            </a:r>
            <a:r>
              <a:rPr lang="en-US" sz="2000" b="1" dirty="0"/>
              <a:t>D</a:t>
            </a:r>
            <a:r>
              <a:rPr lang="en-US" sz="2000" dirty="0"/>
              <a:t>, either returns </a:t>
            </a:r>
            <a:r>
              <a:rPr lang="en-US" sz="2000" b="1" dirty="0"/>
              <a:t>CORRECT</a:t>
            </a:r>
            <a:r>
              <a:rPr lang="en-US" sz="2000" dirty="0"/>
              <a:t> or provides a </a:t>
            </a:r>
            <a:r>
              <a:rPr lang="en-US" sz="2000" b="1" dirty="0"/>
              <a:t>counterexample</a:t>
            </a:r>
            <a:r>
              <a:rPr lang="en-US" sz="2000" dirty="0"/>
              <a:t>:</a:t>
            </a:r>
            <a:endParaRPr lang="en-GB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951B5E-E081-D977-8C46-C595B6F5EA33}"/>
              </a:ext>
            </a:extLst>
          </p:cNvPr>
          <p:cNvSpPr txBox="1"/>
          <p:nvPr/>
        </p:nvSpPr>
        <p:spPr>
          <a:xfrm>
            <a:off x="2383505" y="4267334"/>
            <a:ext cx="9021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Pair (</a:t>
            </a:r>
            <a:r>
              <a:rPr lang="el-GR" sz="20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ψ</a:t>
            </a:r>
            <a:r>
              <a:rPr lang="en-US" sz="2000" dirty="0"/>
              <a:t>, </a:t>
            </a:r>
            <a:r>
              <a:rPr lang="en-US" sz="2000" dirty="0">
                <a:solidFill>
                  <a:schemeClr val="accent6"/>
                </a:solidFill>
              </a:rPr>
              <a:t>w</a:t>
            </a:r>
            <a:r>
              <a:rPr lang="en-US" sz="2000" dirty="0"/>
              <a:t>) such that </a:t>
            </a:r>
            <a:r>
              <a:rPr lang="el-GR" sz="20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ψ</a:t>
            </a:r>
            <a:r>
              <a:rPr lang="en-US" sz="2000" dirty="0"/>
              <a:t>(</a:t>
            </a:r>
            <a:r>
              <a:rPr lang="en-US" sz="2000" dirty="0">
                <a:solidFill>
                  <a:schemeClr val="accent6"/>
                </a:solidFill>
              </a:rPr>
              <a:t>w</a:t>
            </a:r>
            <a:r>
              <a:rPr lang="en-US" sz="2000" dirty="0"/>
              <a:t>) = 1 but </a:t>
            </a:r>
            <a:r>
              <a:rPr lang="en-US" sz="2000" b="1" dirty="0"/>
              <a:t>D</a:t>
            </a:r>
            <a:r>
              <a:rPr lang="en-US" sz="2000" dirty="0"/>
              <a:t>(</a:t>
            </a:r>
            <a:r>
              <a:rPr lang="el-GR" sz="20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ψ</a:t>
            </a:r>
            <a:r>
              <a:rPr lang="en-US" sz="2000" dirty="0"/>
              <a:t>) is </a:t>
            </a:r>
            <a:r>
              <a:rPr lang="en-US" sz="2000" b="1" dirty="0"/>
              <a:t>not</a:t>
            </a:r>
            <a:r>
              <a:rPr lang="en-US" sz="2000" dirty="0"/>
              <a:t> a satisfying assignment for </a:t>
            </a:r>
            <a:r>
              <a:rPr lang="el-GR" sz="20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ψ</a:t>
            </a:r>
            <a:r>
              <a:rPr lang="en-US" sz="2000" dirty="0"/>
              <a:t> </a:t>
            </a:r>
            <a:endParaRPr lang="en-GB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E3C357-2205-447B-8E5A-E16836B548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597" y="1353666"/>
            <a:ext cx="381000" cy="3333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834CF98-F9D2-48A9-64A0-2CAAD2BACD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956" y="3263119"/>
            <a:ext cx="38100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1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E5FFE0-4392-7643-6A1A-503BC949C139}"/>
              </a:ext>
            </a:extLst>
          </p:cNvPr>
          <p:cNvSpPr txBox="1"/>
          <p:nvPr/>
        </p:nvSpPr>
        <p:spPr>
          <a:xfrm>
            <a:off x="1005426" y="991205"/>
            <a:ext cx="10028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00FFFF"/>
                </a:highlight>
              </a:rPr>
              <a:t>Limited progress in understanding the limits of algorithms and Boolean circuits</a:t>
            </a:r>
            <a:endParaRPr lang="en-GB" sz="2400" dirty="0">
              <a:highlight>
                <a:srgbClr val="00FFFF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B2A777-6D98-625E-F3A2-E4BF2BE98F83}"/>
              </a:ext>
            </a:extLst>
          </p:cNvPr>
          <p:cNvSpPr txBox="1"/>
          <p:nvPr/>
        </p:nvSpPr>
        <p:spPr>
          <a:xfrm>
            <a:off x="886903" y="2778032"/>
            <a:ext cx="1014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Complexity Theory:</a:t>
            </a:r>
            <a:r>
              <a:rPr lang="en-US" sz="2400" dirty="0"/>
              <a:t> seeks to rule out algorithms that compute in time T</a:t>
            </a:r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287ECF-D6C1-0D2C-5809-61C51316C314}"/>
              </a:ext>
            </a:extLst>
          </p:cNvPr>
          <p:cNvSpPr txBox="1"/>
          <p:nvPr/>
        </p:nvSpPr>
        <p:spPr>
          <a:xfrm>
            <a:off x="886903" y="4782462"/>
            <a:ext cx="973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Circuit Complexity Theory:</a:t>
            </a:r>
            <a:r>
              <a:rPr lang="en-US" sz="2400" dirty="0"/>
              <a:t> seeks to rule out circuits of size S</a:t>
            </a:r>
            <a:endParaRPr lang="en-GB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79D903-EFBC-4DE0-0309-CB8EA09D571B}"/>
              </a:ext>
            </a:extLst>
          </p:cNvPr>
          <p:cNvSpPr txBox="1"/>
          <p:nvPr/>
        </p:nvSpPr>
        <p:spPr>
          <a:xfrm>
            <a:off x="1514474" y="3525589"/>
            <a:ext cx="74104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(it doesn’t consider the </a:t>
            </a:r>
            <a:r>
              <a:rPr lang="en-US" sz="2200" b="1" dirty="0">
                <a:highlight>
                  <a:srgbClr val="FFFF00"/>
                </a:highlight>
              </a:rPr>
              <a:t>difficulty of proving their correctness</a:t>
            </a:r>
            <a:r>
              <a:rPr lang="en-US" sz="2200" dirty="0"/>
              <a:t>)</a:t>
            </a:r>
            <a:endParaRPr lang="en-GB" sz="2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72DEC6-5DE2-3423-9A94-1421972265FB}"/>
              </a:ext>
            </a:extLst>
          </p:cNvPr>
          <p:cNvSpPr txBox="1"/>
          <p:nvPr/>
        </p:nvSpPr>
        <p:spPr>
          <a:xfrm>
            <a:off x="1514474" y="5639226"/>
            <a:ext cx="9010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(it doesn’t consider the </a:t>
            </a:r>
            <a:r>
              <a:rPr lang="en-US" sz="2200" b="1" dirty="0">
                <a:highlight>
                  <a:srgbClr val="FFFF00"/>
                </a:highlight>
              </a:rPr>
              <a:t>difficulty of proving their existence and correctness</a:t>
            </a:r>
            <a:r>
              <a:rPr lang="en-US" sz="2200" dirty="0"/>
              <a:t>)</a:t>
            </a:r>
            <a:endParaRPr lang="en-GB" sz="2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113411-9A2B-8B71-E0AA-7CB8E360E424}"/>
              </a:ext>
            </a:extLst>
          </p:cNvPr>
          <p:cNvSpPr txBox="1"/>
          <p:nvPr/>
        </p:nvSpPr>
        <p:spPr>
          <a:xfrm>
            <a:off x="3014663" y="1659658"/>
            <a:ext cx="6162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Are we asking the right questions?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32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017483-493E-7CD2-6302-E3DF0E8EF5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77041"/>
            <a:ext cx="10515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Techniques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51F184-2C6E-A1E4-1D43-21337EBC2630}"/>
              </a:ext>
            </a:extLst>
          </p:cNvPr>
          <p:cNvSpPr txBox="1"/>
          <p:nvPr/>
        </p:nvSpPr>
        <p:spPr>
          <a:xfrm>
            <a:off x="992757" y="1718734"/>
            <a:ext cx="10206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Lower bounds for </a:t>
            </a:r>
            <a:r>
              <a:rPr lang="en-US" sz="2000" b="1" dirty="0"/>
              <a:t>P</a:t>
            </a:r>
            <a:r>
              <a:rPr lang="en-US" sz="2000" dirty="0"/>
              <a:t> (fewer EQs) and for </a:t>
            </a:r>
            <a:r>
              <a:rPr lang="en-US" sz="2000" b="1" dirty="0"/>
              <a:t>NP</a:t>
            </a:r>
            <a:r>
              <a:rPr lang="en-US" sz="2000" dirty="0"/>
              <a:t> (larger number of EQs) rely on different approaches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6F9060-7110-F554-F7EF-75CB5CEB5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56" y="2550419"/>
            <a:ext cx="10057338" cy="400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6C7631-A84D-7E1D-169D-73B7026F7829}"/>
              </a:ext>
            </a:extLst>
          </p:cNvPr>
          <p:cNvSpPr txBox="1"/>
          <p:nvPr/>
        </p:nvSpPr>
        <p:spPr>
          <a:xfrm>
            <a:off x="1279764" y="3229533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Indirect diagonalization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024DCE-753F-04CE-354A-CDEB503119BE}"/>
              </a:ext>
            </a:extLst>
          </p:cNvPr>
          <p:cNvSpPr txBox="1"/>
          <p:nvPr/>
        </p:nvSpPr>
        <p:spPr>
          <a:xfrm>
            <a:off x="4071220" y="3242258"/>
            <a:ext cx="436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Non-trivial:</a:t>
            </a:r>
            <a:r>
              <a:rPr lang="en-US" dirty="0"/>
              <a:t> learning procedure can run </a:t>
            </a:r>
          </a:p>
          <a:p>
            <a:r>
              <a:rPr lang="en-US" dirty="0"/>
              <a:t>in larger time than L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A34C56-FEFA-C9EE-E508-5D34910D948E}"/>
              </a:ext>
            </a:extLst>
          </p:cNvPr>
          <p:cNvSpPr txBox="1"/>
          <p:nvPr/>
        </p:nvSpPr>
        <p:spPr>
          <a:xfrm>
            <a:off x="8441037" y="3239693"/>
            <a:ext cx="2758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Builds on techniques from </a:t>
            </a:r>
          </a:p>
          <a:p>
            <a:r>
              <a:rPr lang="en-US" b="1" dirty="0"/>
              <a:t>[Santhanam-Williams’14</a:t>
            </a:r>
            <a:r>
              <a:rPr lang="en-GB" b="1" dirty="0"/>
              <a:t>]</a:t>
            </a:r>
            <a:endParaRPr lang="en-US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46102B-2782-CE48-5956-5BA4CE976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57" y="4461837"/>
            <a:ext cx="6821164" cy="4765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F7DB51-4B50-BF7C-6AF8-D76228EADE3A}"/>
              </a:ext>
            </a:extLst>
          </p:cNvPr>
          <p:cNvSpPr txBox="1"/>
          <p:nvPr/>
        </p:nvSpPr>
        <p:spPr>
          <a:xfrm>
            <a:off x="8441037" y="5304903"/>
            <a:ext cx="2799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Builds on techniques from </a:t>
            </a:r>
          </a:p>
          <a:p>
            <a:r>
              <a:rPr lang="en-GB" b="1" dirty="0"/>
              <a:t>[Cook-Krajicek’07]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D96C87-D005-C19D-E733-5DF496DA52DC}"/>
              </a:ext>
            </a:extLst>
          </p:cNvPr>
          <p:cNvSpPr txBox="1"/>
          <p:nvPr/>
        </p:nvSpPr>
        <p:spPr>
          <a:xfrm>
            <a:off x="1279764" y="5304903"/>
            <a:ext cx="350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LEARN-uniform construction implies </a:t>
            </a:r>
            <a:r>
              <a:rPr lang="en-GB" b="1" dirty="0">
                <a:solidFill>
                  <a:srgbClr val="C00000"/>
                </a:solidFill>
              </a:rPr>
              <a:t>collapse</a:t>
            </a:r>
            <a:r>
              <a:rPr lang="en-GB" dirty="0"/>
              <a:t> of </a:t>
            </a:r>
            <a:r>
              <a:rPr lang="en-GB" b="1" dirty="0"/>
              <a:t>PH </a:t>
            </a:r>
            <a:r>
              <a:rPr lang="en-GB" dirty="0"/>
              <a:t>to</a:t>
            </a:r>
            <a:r>
              <a:rPr lang="en-GB" b="1" dirty="0"/>
              <a:t> NP/o(n)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BA4AD4-6580-210C-48D5-BCEAF5398684}"/>
              </a:ext>
            </a:extLst>
          </p:cNvPr>
          <p:cNvSpPr txBox="1"/>
          <p:nvPr/>
        </p:nvSpPr>
        <p:spPr>
          <a:xfrm>
            <a:off x="4907524" y="5304903"/>
            <a:ext cx="3188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Derive non-uniform circuit lower bounds for NP, contradicting initial assumption.</a:t>
            </a:r>
          </a:p>
        </p:txBody>
      </p:sp>
    </p:spTree>
    <p:extLst>
      <p:ext uri="{BB962C8B-B14F-4D97-AF65-F5344CB8AC3E}">
        <p14:creationId xmlns:p14="http://schemas.microsoft.com/office/powerpoint/2010/main" val="147356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D7EF2-1332-CD56-B20D-7E1DF757E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7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Summary of (deterministic) learning lower bounds</a:t>
            </a:r>
            <a:endParaRPr lang="en-GB" sz="4000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11CAF1-25A3-9952-CDFE-4EFCE3DD1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29853"/>
            <a:ext cx="10239895" cy="4073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2A0CB5-33B3-5EA6-23E2-5F4569634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21576"/>
            <a:ext cx="10515600" cy="489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94E535-9A9C-D53F-FD09-513FE8536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829338"/>
            <a:ext cx="6821164" cy="4765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792B84-B61B-0355-068E-2B621C736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506" y="4739882"/>
            <a:ext cx="2314437" cy="4765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C1800C-B29D-8DF6-CC5E-7E96F3F045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5487913"/>
            <a:ext cx="5466671" cy="432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A2E1E0-3B79-146A-3016-06FD07D713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4519" y="5556660"/>
            <a:ext cx="428139" cy="3350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9ECB23-3AA4-5268-8C91-3B33424316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3244" y="5428580"/>
            <a:ext cx="4033546" cy="6061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B15488-395A-7AA4-94E5-75127E565FE9}"/>
              </a:ext>
            </a:extLst>
          </p:cNvPr>
          <p:cNvSpPr txBox="1"/>
          <p:nvPr/>
        </p:nvSpPr>
        <p:spPr>
          <a:xfrm>
            <a:off x="7477125" y="1206264"/>
            <a:ext cx="387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[Carmosino-Kabanets-Kolokolova-</a:t>
            </a:r>
            <a:r>
              <a:rPr lang="en-US" b="1" dirty="0"/>
              <a:t>O</a:t>
            </a:r>
            <a:r>
              <a:rPr lang="en-US" dirty="0"/>
              <a:t>’21]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90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28874-9C22-53DD-54F7-645124E4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Consequences in logic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F07C58-4514-6CCE-735E-6B54854BA5BE}"/>
              </a:ext>
            </a:extLst>
          </p:cNvPr>
          <p:cNvSpPr txBox="1"/>
          <p:nvPr/>
        </p:nvSpPr>
        <p:spPr>
          <a:xfrm>
            <a:off x="577972" y="1854868"/>
            <a:ext cx="100116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These results imply unprovability of circuit upper bounds in theories </a:t>
            </a:r>
            <a:endParaRPr lang="en-GB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B14BFC-5EFD-3ECE-B664-8F13D3AD9297}"/>
              </a:ext>
            </a:extLst>
          </p:cNvPr>
          <p:cNvSpPr txBox="1"/>
          <p:nvPr/>
        </p:nvSpPr>
        <p:spPr>
          <a:xfrm>
            <a:off x="577972" y="2820538"/>
            <a:ext cx="11302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For </a:t>
            </a:r>
            <a:r>
              <a:rPr lang="en-US" sz="2200" b="1" dirty="0">
                <a:solidFill>
                  <a:schemeClr val="accent1"/>
                </a:solidFill>
              </a:rPr>
              <a:t>APC</a:t>
            </a:r>
            <a:r>
              <a:rPr lang="en-US" sz="2200" b="1" baseline="30000" dirty="0">
                <a:solidFill>
                  <a:schemeClr val="accent1"/>
                </a:solidFill>
              </a:rPr>
              <a:t>1</a:t>
            </a:r>
            <a:r>
              <a:rPr lang="en-US" sz="2200" dirty="0"/>
              <a:t>, the provability of circuit upper bounds leads to </a:t>
            </a:r>
            <a:r>
              <a:rPr lang="en-US" sz="2200" b="1" dirty="0">
                <a:solidFill>
                  <a:srgbClr val="C00000"/>
                </a:solidFill>
              </a:rPr>
              <a:t>RANDOMIZED</a:t>
            </a:r>
            <a:r>
              <a:rPr lang="en-US" sz="2200" dirty="0"/>
              <a:t> learning with </a:t>
            </a:r>
            <a:r>
              <a:rPr lang="en-US" sz="2200" b="1" dirty="0">
                <a:solidFill>
                  <a:schemeClr val="accent6"/>
                </a:solidFill>
              </a:rPr>
              <a:t>EQs</a:t>
            </a:r>
            <a:r>
              <a:rPr lang="en-US" sz="2200" dirty="0"/>
              <a:t>. </a:t>
            </a:r>
            <a:endParaRPr lang="en-GB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D2587B-F587-1507-49DC-EA6837C8A754}"/>
              </a:ext>
            </a:extLst>
          </p:cNvPr>
          <p:cNvSpPr txBox="1"/>
          <p:nvPr/>
        </p:nvSpPr>
        <p:spPr>
          <a:xfrm>
            <a:off x="577972" y="3843129"/>
            <a:ext cx="109454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Analyzing circuits constructed with </a:t>
            </a:r>
            <a:r>
              <a:rPr lang="en-US" sz="2200" b="1" dirty="0">
                <a:solidFill>
                  <a:srgbClr val="C00000"/>
                </a:solidFill>
              </a:rPr>
              <a:t>RANDOMNESS</a:t>
            </a:r>
            <a:r>
              <a:rPr lang="en-US" sz="2200" dirty="0"/>
              <a:t> + </a:t>
            </a:r>
            <a:r>
              <a:rPr lang="en-US" sz="2200" b="1" dirty="0">
                <a:solidFill>
                  <a:schemeClr val="accent6"/>
                </a:solidFill>
              </a:rPr>
              <a:t>EQs</a:t>
            </a:r>
            <a:r>
              <a:rPr lang="en-US" sz="2200" dirty="0"/>
              <a:t> becomes much more challenging.</a:t>
            </a:r>
            <a:endParaRPr lang="en-GB" sz="2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A3660EC-982A-B2C0-8B9E-392A04C29896}"/>
              </a:ext>
            </a:extLst>
          </p:cNvPr>
          <p:cNvGrpSpPr/>
          <p:nvPr/>
        </p:nvGrpSpPr>
        <p:grpSpPr>
          <a:xfrm>
            <a:off x="8459283" y="1690688"/>
            <a:ext cx="2303648" cy="767840"/>
            <a:chOff x="8755416" y="1690688"/>
            <a:chExt cx="2303648" cy="76784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2A8076B-58CC-D4B1-5F35-AED3D6770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55416" y="1858865"/>
              <a:ext cx="2191110" cy="448450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9C7CC3D-1DE8-05F3-CA95-EE6277552367}"/>
                </a:ext>
              </a:extLst>
            </p:cNvPr>
            <p:cNvSpPr/>
            <p:nvPr/>
          </p:nvSpPr>
          <p:spPr>
            <a:xfrm>
              <a:off x="10136038" y="1690688"/>
              <a:ext cx="923026" cy="767840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2FD6CA-79CB-27CF-F535-87EC71471D15}"/>
                  </a:ext>
                </a:extLst>
              </p:cNvPr>
              <p:cNvSpPr txBox="1"/>
              <p:nvPr/>
            </p:nvSpPr>
            <p:spPr>
              <a:xfrm>
                <a:off x="9558382" y="4968870"/>
                <a:ext cx="1486324" cy="44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/>
                  <a:t>SIZE[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200" b="1" i="1" dirty="0" smtClean="0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2200" b="1" dirty="0"/>
                  <a:t>]</a:t>
                </a:r>
                <a:endParaRPr lang="en-GB" sz="22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2FD6CA-79CB-27CF-F535-87EC71471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382" y="4968870"/>
                <a:ext cx="1486324" cy="443711"/>
              </a:xfrm>
              <a:prstGeom prst="rect">
                <a:avLst/>
              </a:prstGeom>
              <a:blipFill>
                <a:blip r:embed="rId3"/>
                <a:stretch>
                  <a:fillRect l="-5328" t="-6849" b="-27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9758828-F5A2-4DB0-0259-87379173C904}"/>
                  </a:ext>
                </a:extLst>
              </p:cNvPr>
              <p:cNvSpPr txBox="1"/>
              <p:nvPr/>
            </p:nvSpPr>
            <p:spPr>
              <a:xfrm>
                <a:off x="577972" y="4968870"/>
                <a:ext cx="2769079" cy="44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/>
                  <a:t>P-uniform SIZE[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200" b="1" i="1" dirty="0" smtClean="0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2200" b="1" dirty="0"/>
                  <a:t>]</a:t>
                </a:r>
                <a:endParaRPr lang="en-GB" sz="22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9758828-F5A2-4DB0-0259-87379173C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72" y="4968870"/>
                <a:ext cx="2769079" cy="443711"/>
              </a:xfrm>
              <a:prstGeom prst="rect">
                <a:avLst/>
              </a:prstGeom>
              <a:blipFill>
                <a:blip r:embed="rId4"/>
                <a:stretch>
                  <a:fillRect l="-2863" t="-6849" b="-27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18DCF6C2-4420-9BEC-93C1-CF4A40689212}"/>
              </a:ext>
            </a:extLst>
          </p:cNvPr>
          <p:cNvSpPr txBox="1"/>
          <p:nvPr/>
        </p:nvSpPr>
        <p:spPr>
          <a:xfrm>
            <a:off x="8993043" y="5435995"/>
            <a:ext cx="2477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Essentially equivalent to </a:t>
            </a:r>
            <a:r>
              <a:rPr lang="en-US" sz="2000" b="1" dirty="0">
                <a:solidFill>
                  <a:schemeClr val="accent2"/>
                </a:solidFill>
              </a:rPr>
              <a:t>FZPP</a:t>
            </a:r>
            <a:r>
              <a:rPr lang="en-US" sz="2000" b="1" baseline="30000" dirty="0">
                <a:solidFill>
                  <a:schemeClr val="accent2"/>
                </a:solidFill>
              </a:rPr>
              <a:t>NP</a:t>
            </a:r>
            <a:r>
              <a:rPr lang="en-US" sz="2000" dirty="0"/>
              <a:t> uniformity </a:t>
            </a:r>
            <a:r>
              <a:rPr lang="en-US" sz="2000" dirty="0" err="1"/>
              <a:t>w.r.t.</a:t>
            </a:r>
            <a:r>
              <a:rPr lang="en-US" sz="2000" dirty="0"/>
              <a:t> lower bounds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AA09764-DE52-E673-51D1-DCCB3DD28904}"/>
                  </a:ext>
                </a:extLst>
              </p:cNvPr>
              <p:cNvSpPr txBox="1"/>
              <p:nvPr/>
            </p:nvSpPr>
            <p:spPr>
              <a:xfrm>
                <a:off x="3495855" y="4968870"/>
                <a:ext cx="3601530" cy="44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/>
                  <a:t>LEARN</a:t>
                </a:r>
                <a:r>
                  <a:rPr lang="en-US" sz="2200" b="1" baseline="30000" dirty="0"/>
                  <a:t>EQ[q]</a:t>
                </a:r>
                <a:r>
                  <a:rPr lang="en-US" sz="2200" b="1" dirty="0"/>
                  <a:t>-uniform-SIZE[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200" b="1" i="1" dirty="0" smtClean="0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2200" b="1" dirty="0"/>
                  <a:t>]</a:t>
                </a:r>
                <a:endParaRPr lang="en-GB" sz="22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AA09764-DE52-E673-51D1-DCCB3DD28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855" y="4968870"/>
                <a:ext cx="3601530" cy="443711"/>
              </a:xfrm>
              <a:prstGeom prst="rect">
                <a:avLst/>
              </a:prstGeom>
              <a:blipFill>
                <a:blip r:embed="rId5"/>
                <a:stretch>
                  <a:fillRect l="-2200" t="-6849" b="-27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0D78FA-9C73-7ADE-F753-31A3B1D0520C}"/>
              </a:ext>
            </a:extLst>
          </p:cNvPr>
          <p:cNvCxnSpPr>
            <a:cxnSpLocks/>
            <a:stCxn id="22" idx="1"/>
          </p:cNvCxnSpPr>
          <p:nvPr/>
        </p:nvCxnSpPr>
        <p:spPr>
          <a:xfrm>
            <a:off x="5862729" y="4446297"/>
            <a:ext cx="2213918" cy="5225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" name="Right Brace 21">
            <a:extLst>
              <a:ext uri="{FF2B5EF4-FFF2-40B4-BE49-F238E27FC236}">
                <a16:creationId xmlns:a16="http://schemas.microsoft.com/office/drawing/2014/main" id="{2D4D5958-3C11-2400-D65B-7B49D6D02443}"/>
              </a:ext>
            </a:extLst>
          </p:cNvPr>
          <p:cNvSpPr/>
          <p:nvPr/>
        </p:nvSpPr>
        <p:spPr>
          <a:xfrm rot="5400000">
            <a:off x="5776588" y="3125500"/>
            <a:ext cx="172281" cy="2469312"/>
          </a:xfrm>
          <a:prstGeom prst="rightBrac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E586A1B8-8084-B6C3-27FD-D0A8A5B8D772}"/>
              </a:ext>
            </a:extLst>
          </p:cNvPr>
          <p:cNvSpPr/>
          <p:nvPr/>
        </p:nvSpPr>
        <p:spPr>
          <a:xfrm>
            <a:off x="8144136" y="4830882"/>
            <a:ext cx="830894" cy="672860"/>
          </a:xfrm>
          <a:prstGeom prst="star5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65B867-612A-639B-ACBD-8B097839067E}"/>
              </a:ext>
            </a:extLst>
          </p:cNvPr>
          <p:cNvSpPr txBox="1"/>
          <p:nvPr/>
        </p:nvSpPr>
        <p:spPr>
          <a:xfrm>
            <a:off x="7246189" y="4728109"/>
            <a:ext cx="48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4129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/>
      <p:bldP spid="18" grpId="0"/>
      <p:bldP spid="19" grpId="0"/>
      <p:bldP spid="20" grpId="0"/>
      <p:bldP spid="22" grpId="0" animBg="1"/>
      <p:bldP spid="28" grpId="0" animBg="1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5A99D-412F-4BDD-907C-1A1639EE4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666" y="699439"/>
            <a:ext cx="10052667" cy="545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30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FDF99A-3EC5-4226-872A-BCE985565161}"/>
              </a:ext>
            </a:extLst>
          </p:cNvPr>
          <p:cNvSpPr/>
          <p:nvPr/>
        </p:nvSpPr>
        <p:spPr>
          <a:xfrm>
            <a:off x="5075108" y="5546138"/>
            <a:ext cx="6686049" cy="80557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6D0998-EE77-69FA-45AD-5A7632206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930" y="24586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Randomized LEARN-uniformity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C8390D-9FA6-D31D-ACF7-6BB3C4C6CE8B}"/>
              </a:ext>
            </a:extLst>
          </p:cNvPr>
          <p:cNvSpPr txBox="1"/>
          <p:nvPr/>
        </p:nvSpPr>
        <p:spPr>
          <a:xfrm>
            <a:off x="5901737" y="3397058"/>
            <a:ext cx="54137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Our goal:  </a:t>
            </a:r>
            <a:r>
              <a:rPr lang="en-US" sz="2200" dirty="0"/>
              <a:t>Explicit lower bounds against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D3498A-2B64-A47A-3B6C-DA6DD900842A}"/>
              </a:ext>
            </a:extLst>
          </p:cNvPr>
          <p:cNvSpPr txBox="1"/>
          <p:nvPr/>
        </p:nvSpPr>
        <p:spPr>
          <a:xfrm>
            <a:off x="7201692" y="4855687"/>
            <a:ext cx="344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RANDOMNESS</a:t>
            </a:r>
            <a:r>
              <a:rPr lang="en-US" sz="2400" dirty="0"/>
              <a:t> + </a:t>
            </a:r>
            <a:r>
              <a:rPr lang="en-US" sz="2400" b="1" dirty="0">
                <a:solidFill>
                  <a:schemeClr val="accent6"/>
                </a:solidFill>
              </a:rPr>
              <a:t>EQs</a:t>
            </a:r>
            <a:endParaRPr lang="en-GB" sz="2400" b="1" dirty="0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516EFF-446F-7034-52F7-8D1AB264E4E4}"/>
              </a:ext>
            </a:extLst>
          </p:cNvPr>
          <p:cNvSpPr txBox="1"/>
          <p:nvPr/>
        </p:nvSpPr>
        <p:spPr>
          <a:xfrm>
            <a:off x="5075108" y="5732509"/>
            <a:ext cx="66860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Which circuits can we construct with </a:t>
            </a:r>
            <a:r>
              <a:rPr lang="en-US" sz="2200" b="1" dirty="0">
                <a:solidFill>
                  <a:srgbClr val="FF0000"/>
                </a:solidFill>
              </a:rPr>
              <a:t>randomness only</a:t>
            </a:r>
            <a:r>
              <a:rPr lang="en-US" sz="2200" dirty="0"/>
              <a:t>?</a:t>
            </a: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BA6108-A785-F634-6260-108620F8AC1B}"/>
                  </a:ext>
                </a:extLst>
              </p:cNvPr>
              <p:cNvSpPr txBox="1"/>
              <p:nvPr/>
            </p:nvSpPr>
            <p:spPr>
              <a:xfrm>
                <a:off x="1151625" y="1571427"/>
                <a:ext cx="9812210" cy="48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Definition.</a:t>
                </a:r>
                <a:r>
                  <a:rPr lang="en-US" sz="2400" dirty="0"/>
                  <a:t> We say that L is in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𝐅𝐙𝐏𝐏</m:t>
                    </m:r>
                  </m:oMath>
                </a14:m>
                <a:r>
                  <a:rPr lang="en-US" sz="2400" dirty="0"/>
                  <a:t>-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𝐋𝐄𝐀𝐑</m:t>
                    </m:r>
                    <m:sSup>
                      <m:sSupPr>
                        <m:ctrlPr>
                          <a:rPr lang="en-US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𝐍</m:t>
                        </m:r>
                      </m:e>
                      <m:sup>
                        <m:r>
                          <a:rPr lang="en-US" sz="2400" b="1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𝐄𝐐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𝐪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b="1" dirty="0">
                    <a:solidFill>
                      <a:schemeClr val="accent1"/>
                    </a:solidFill>
                  </a:rPr>
                  <a:t>-uniform SIZE[s]</a:t>
                </a:r>
                <a:r>
                  <a:rPr lang="en-US" sz="2400" dirty="0"/>
                  <a:t> if</a:t>
                </a:r>
                <a:endParaRPr lang="en-GB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BA6108-A785-F634-6260-108620F8A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25" y="1571427"/>
                <a:ext cx="9812210" cy="487185"/>
              </a:xfrm>
              <a:prstGeom prst="rect">
                <a:avLst/>
              </a:prstGeom>
              <a:blipFill>
                <a:blip r:embed="rId2"/>
                <a:stretch>
                  <a:fillRect l="-994" t="-5000" b="-2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4F3B33-AB86-3275-8261-112648DB9754}"/>
                  </a:ext>
                </a:extLst>
              </p:cNvPr>
              <p:cNvSpPr txBox="1"/>
              <p:nvPr/>
            </p:nvSpPr>
            <p:spPr>
              <a:xfrm>
                <a:off x="1532876" y="2260615"/>
                <a:ext cx="887988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200" b="0" i="1" dirty="0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GB" sz="2200" dirty="0"/>
                  <a:t> efficient </a:t>
                </a:r>
                <a:r>
                  <a:rPr lang="en-GB" sz="2200" b="1" dirty="0">
                    <a:solidFill>
                      <a:srgbClr val="FF0000"/>
                    </a:solidFill>
                  </a:rPr>
                  <a:t>randomized</a:t>
                </a:r>
                <a:r>
                  <a:rPr lang="en-GB" sz="2200" dirty="0"/>
                  <a:t> algorithm A(1</a:t>
                </a:r>
                <a:r>
                  <a:rPr lang="en-GB" sz="2200" baseline="30000" dirty="0"/>
                  <a:t>n</a:t>
                </a:r>
                <a:r>
                  <a:rPr lang="en-GB" sz="2200" dirty="0"/>
                  <a:t>) that outputs with probability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≥3/4</m:t>
                    </m:r>
                  </m:oMath>
                </a14:m>
                <a:r>
                  <a:rPr lang="en-GB" sz="2200" dirty="0"/>
                  <a:t> </a:t>
                </a:r>
              </a:p>
              <a:p>
                <a:r>
                  <a:rPr lang="en-GB" sz="2200" dirty="0"/>
                  <a:t>a circuit of size </a:t>
                </a:r>
                <a14:m>
                  <m:oMath xmlns:m="http://schemas.openxmlformats.org/officeDocument/2006/math">
                    <m:r>
                      <a:rPr lang="en-GB" sz="2200" i="1" dirty="0"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GB" sz="2200" dirty="0"/>
                  <a:t>s(n) for L</a:t>
                </a:r>
                <a:r>
                  <a:rPr lang="en-GB" sz="2200" baseline="-25000" dirty="0"/>
                  <a:t>n</a:t>
                </a:r>
                <a:r>
                  <a:rPr lang="en-GB" sz="2200" dirty="0"/>
                  <a:t> after making </a:t>
                </a:r>
                <a14:m>
                  <m:oMath xmlns:m="http://schemas.openxmlformats.org/officeDocument/2006/math">
                    <m:r>
                      <a:rPr lang="en-GB" sz="2200" i="1" dirty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GB" sz="2200" dirty="0"/>
                  <a:t> q(n) </a:t>
                </a:r>
                <a:r>
                  <a:rPr lang="en-GB" sz="2200" b="1" dirty="0">
                    <a:solidFill>
                      <a:schemeClr val="accent6"/>
                    </a:solidFill>
                  </a:rPr>
                  <a:t>EQs</a:t>
                </a:r>
                <a:r>
                  <a:rPr lang="en-GB" sz="2200" dirty="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4F3B33-AB86-3275-8261-112648DB9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876" y="2260615"/>
                <a:ext cx="8879881" cy="769441"/>
              </a:xfrm>
              <a:prstGeom prst="rect">
                <a:avLst/>
              </a:prstGeom>
              <a:blipFill>
                <a:blip r:embed="rId3"/>
                <a:stretch>
                  <a:fillRect l="-892" t="-5556" b="-15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8EEC66-5A11-0EED-3F71-CE7F47F0F5A3}"/>
                  </a:ext>
                </a:extLst>
              </p:cNvPr>
              <p:cNvSpPr txBox="1"/>
              <p:nvPr/>
            </p:nvSpPr>
            <p:spPr>
              <a:xfrm>
                <a:off x="6096000" y="4083086"/>
                <a:ext cx="5272137" cy="454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𝐅𝐙𝐏𝐏</m:t>
                    </m:r>
                  </m:oMath>
                </a14:m>
                <a:r>
                  <a:rPr lang="en-US" sz="2200" dirty="0"/>
                  <a:t>-</a:t>
                </a:r>
                <a14:m>
                  <m:oMath xmlns:m="http://schemas.openxmlformats.org/officeDocument/2006/math">
                    <m:r>
                      <a:rPr lang="en-US" sz="2200" b="1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𝐋𝐄𝐀𝐑</m:t>
                    </m:r>
                    <m:sSup>
                      <m:sSupPr>
                        <m:ctrlPr>
                          <a:rPr lang="en-US" sz="22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𝐍</m:t>
                        </m:r>
                      </m:e>
                      <m:sup>
                        <m:r>
                          <a:rPr lang="en-US" sz="2200" b="1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𝐄𝐐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00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0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𝐎</m:t>
                            </m:r>
                            <m:r>
                              <a:rPr lang="en-US" sz="2200" b="1" i="0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b="1" i="0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200" b="1" i="0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200" b="1" dirty="0">
                    <a:solidFill>
                      <a:schemeClr val="accent1"/>
                    </a:solidFill>
                  </a:rPr>
                  <a:t>-uniform SIZE[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2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2200" b="1" dirty="0">
                    <a:solidFill>
                      <a:schemeClr val="accent2"/>
                    </a:solidFill>
                  </a:rPr>
                  <a:t>)</a:t>
                </a:r>
                <a:r>
                  <a:rPr lang="en-US" sz="2200" b="1" dirty="0">
                    <a:solidFill>
                      <a:schemeClr val="accent1"/>
                    </a:solidFill>
                  </a:rPr>
                  <a:t>]</a:t>
                </a:r>
                <a:endParaRPr lang="en-GB" sz="22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8EEC66-5A11-0EED-3F71-CE7F47F0F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083086"/>
                <a:ext cx="5272137" cy="454355"/>
              </a:xfrm>
              <a:prstGeom prst="rect">
                <a:avLst/>
              </a:prstGeom>
              <a:blipFill>
                <a:blip r:embed="rId4"/>
                <a:stretch>
                  <a:fillRect l="-116" t="-4054" b="-270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27781897-64F2-9C67-4A85-132D96FE2197}"/>
              </a:ext>
            </a:extLst>
          </p:cNvPr>
          <p:cNvGrpSpPr/>
          <p:nvPr/>
        </p:nvGrpSpPr>
        <p:grpSpPr>
          <a:xfrm>
            <a:off x="941672" y="3232978"/>
            <a:ext cx="4211806" cy="3183859"/>
            <a:chOff x="941672" y="3232978"/>
            <a:chExt cx="4211806" cy="318385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1278017-32D1-FE6F-2D36-3D1AA0351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grayscl/>
            </a:blip>
            <a:stretch>
              <a:fillRect/>
            </a:stretch>
          </p:blipFill>
          <p:spPr>
            <a:xfrm>
              <a:off x="941672" y="3232978"/>
              <a:ext cx="3817728" cy="318385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E5B9FC-54AF-AEAB-754B-207B781D3027}"/>
                </a:ext>
              </a:extLst>
            </p:cNvPr>
            <p:cNvSpPr txBox="1"/>
            <p:nvPr/>
          </p:nvSpPr>
          <p:spPr>
            <a:xfrm>
              <a:off x="2046973" y="4467881"/>
              <a:ext cx="6869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6"/>
                  </a:solidFill>
                </a:rPr>
                <a:t>EQ</a:t>
              </a:r>
              <a:endParaRPr lang="en-GB" sz="1600" b="1" dirty="0">
                <a:solidFill>
                  <a:schemeClr val="accent6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31CE440-3406-DC88-0BAE-FA4A608806DA}"/>
                </a:ext>
              </a:extLst>
            </p:cNvPr>
            <p:cNvSpPr/>
            <p:nvPr/>
          </p:nvSpPr>
          <p:spPr>
            <a:xfrm>
              <a:off x="3499395" y="3287731"/>
              <a:ext cx="1142337" cy="45435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4EADE1C-DB9F-1DD3-7624-73D1B6D48003}"/>
                </a:ext>
              </a:extLst>
            </p:cNvPr>
            <p:cNvSpPr txBox="1"/>
            <p:nvPr/>
          </p:nvSpPr>
          <p:spPr>
            <a:xfrm>
              <a:off x="3499342" y="3444354"/>
              <a:ext cx="165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Randomness</a:t>
              </a:r>
              <a:endParaRPr lang="en-GB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4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9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4112FE-8450-0A04-D83C-099EC20C5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942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Randomized Uniformity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154774-6740-2460-B84C-BCEDB9421714}"/>
              </a:ext>
            </a:extLst>
          </p:cNvPr>
          <p:cNvSpPr txBox="1"/>
          <p:nvPr/>
        </p:nvSpPr>
        <p:spPr>
          <a:xfrm>
            <a:off x="722942" y="1690688"/>
            <a:ext cx="1021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It seems we are the first to investigate the limits of randomized uniformity </a:t>
            </a:r>
            <a:endParaRPr lang="en-GB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967C2F-E2A3-D6DD-9C4A-60A3480BAEF0}"/>
              </a:ext>
            </a:extLst>
          </p:cNvPr>
          <p:cNvSpPr txBox="1"/>
          <p:nvPr/>
        </p:nvSpPr>
        <p:spPr>
          <a:xfrm>
            <a:off x="3882506" y="2355105"/>
            <a:ext cx="33259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</a:rPr>
              <a:t>Two potential definitions:</a:t>
            </a:r>
            <a:endParaRPr lang="en-GB" sz="22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B0DFB6-7D01-09EE-69C9-8759C44C1F0E}"/>
                  </a:ext>
                </a:extLst>
              </p:cNvPr>
              <p:cNvSpPr txBox="1"/>
              <p:nvPr/>
            </p:nvSpPr>
            <p:spPr>
              <a:xfrm>
                <a:off x="735894" y="3054352"/>
                <a:ext cx="46930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(1)</a:t>
                </a:r>
                <a:r>
                  <a:rPr lang="en-US" sz="2000" dirty="0"/>
                  <a:t> The </a:t>
                </a:r>
                <a:r>
                  <a:rPr lang="en-US" sz="2000" b="1" dirty="0"/>
                  <a:t>same</a:t>
                </a:r>
                <a:r>
                  <a:rPr lang="en-US" sz="2000" dirty="0"/>
                  <a:t> circuit is produced with probability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≥2/3</m:t>
                    </m:r>
                  </m:oMath>
                </a14:m>
                <a:r>
                  <a:rPr lang="en-GB" sz="2000" dirty="0"/>
                  <a:t> (</a:t>
                </a:r>
                <a:r>
                  <a:rPr lang="en-GB" sz="2000" b="1" dirty="0"/>
                  <a:t>pseudodeterministic</a:t>
                </a:r>
                <a:r>
                  <a:rPr lang="en-GB" sz="2000" dirty="0"/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B0DFB6-7D01-09EE-69C9-8759C44C1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94" y="3054352"/>
                <a:ext cx="4693024" cy="707886"/>
              </a:xfrm>
              <a:prstGeom prst="rect">
                <a:avLst/>
              </a:prstGeom>
              <a:blipFill>
                <a:blip r:embed="rId2"/>
                <a:stretch>
                  <a:fillRect l="-1429" t="-4310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D49E82-F1F2-B3D9-BBC8-B9AF2DEAC9EB}"/>
                  </a:ext>
                </a:extLst>
              </p:cNvPr>
              <p:cNvSpPr txBox="1"/>
              <p:nvPr/>
            </p:nvSpPr>
            <p:spPr>
              <a:xfrm>
                <a:off x="5860215" y="3054351"/>
                <a:ext cx="551802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(2)</a:t>
                </a:r>
                <a:r>
                  <a:rPr lang="en-US" sz="2000" dirty="0"/>
                  <a:t> With probability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≥2/3</m:t>
                    </m:r>
                  </m:oMath>
                </a14:m>
                <a:r>
                  <a:rPr lang="en-GB" sz="2000" dirty="0"/>
                  <a:t> a correct circuit is produced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D49E82-F1F2-B3D9-BBC8-B9AF2DEAC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215" y="3054351"/>
                <a:ext cx="5518027" cy="707886"/>
              </a:xfrm>
              <a:prstGeom prst="rect">
                <a:avLst/>
              </a:prstGeom>
              <a:blipFill>
                <a:blip r:embed="rId3"/>
                <a:stretch>
                  <a:fillRect l="-1104" t="-4310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7377E2D-BC61-68C2-0BDE-425DC80A7F3C}"/>
              </a:ext>
            </a:extLst>
          </p:cNvPr>
          <p:cNvSpPr txBox="1"/>
          <p:nvPr/>
        </p:nvSpPr>
        <p:spPr>
          <a:xfrm>
            <a:off x="735894" y="4013575"/>
            <a:ext cx="4379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Equivalently, the </a:t>
            </a:r>
            <a:r>
              <a:rPr lang="en-US" sz="2000" b="1" dirty="0"/>
              <a:t>direct connection language </a:t>
            </a:r>
            <a:r>
              <a:rPr lang="en-US" sz="2000" dirty="0"/>
              <a:t>is in </a:t>
            </a:r>
            <a:r>
              <a:rPr lang="en-US" sz="2000" b="1" dirty="0"/>
              <a:t>ZPP</a:t>
            </a:r>
            <a:r>
              <a:rPr lang="en-US" sz="2000" dirty="0"/>
              <a:t> or </a:t>
            </a:r>
            <a:r>
              <a:rPr lang="en-US" sz="2000" b="1" dirty="0"/>
              <a:t>BPP</a:t>
            </a:r>
            <a:endParaRPr lang="en-GB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DFB457-79E1-23A0-C765-738E7D41FF1C}"/>
              </a:ext>
            </a:extLst>
          </p:cNvPr>
          <p:cNvSpPr txBox="1"/>
          <p:nvPr/>
        </p:nvSpPr>
        <p:spPr>
          <a:xfrm>
            <a:off x="5860216" y="4013575"/>
            <a:ext cx="5595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highlight>
                  <a:srgbClr val="FFFF00"/>
                </a:highlight>
              </a:rPr>
              <a:t>Appropriate definition in the learning setting</a:t>
            </a:r>
            <a:endParaRPr lang="en-GB" sz="2000" b="1" dirty="0">
              <a:highlight>
                <a:srgbClr val="FFFF00"/>
              </a:highligh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A1F11-39B6-FFFB-2322-71DF67F28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104" y="4997217"/>
            <a:ext cx="3070138" cy="4511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579765-B53F-4D13-9AAC-69EBAAE479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104" y="5599219"/>
            <a:ext cx="3081402" cy="4511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164EAA-F569-FB81-24E5-834DAA09E8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898" y="4997217"/>
            <a:ext cx="3455422" cy="4511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7B13A84-6DAB-39DF-268C-B84FE104D8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9633" y="5599219"/>
            <a:ext cx="3466687" cy="54132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3C95093-53C5-81FD-E2F0-3B94B3FE58FE}"/>
              </a:ext>
            </a:extLst>
          </p:cNvPr>
          <p:cNvSpPr/>
          <p:nvPr/>
        </p:nvSpPr>
        <p:spPr>
          <a:xfrm>
            <a:off x="9817637" y="4997217"/>
            <a:ext cx="1625810" cy="105318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Much harder to analyze!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671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614B3-01C5-C81E-9F84-25D1AD8F0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79" y="19648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Lower bounds against randomized uniformity</a:t>
            </a: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E9C2EBD-3902-6B32-F01D-DC24F08A6F61}"/>
              </a:ext>
            </a:extLst>
          </p:cNvPr>
          <p:cNvGrpSpPr/>
          <p:nvPr/>
        </p:nvGrpSpPr>
        <p:grpSpPr>
          <a:xfrm>
            <a:off x="2981535" y="4739565"/>
            <a:ext cx="6493144" cy="983786"/>
            <a:chOff x="5181600" y="4905375"/>
            <a:chExt cx="6493144" cy="98378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FE2554-5BF6-B96C-69E7-1B18789C1DD7}"/>
                </a:ext>
              </a:extLst>
            </p:cNvPr>
            <p:cNvSpPr/>
            <p:nvPr/>
          </p:nvSpPr>
          <p:spPr>
            <a:xfrm>
              <a:off x="5181600" y="4905375"/>
              <a:ext cx="6493144" cy="98378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2237392-4058-08C4-78E4-C3E141615449}"/>
                </a:ext>
              </a:extLst>
            </p:cNvPr>
            <p:cNvSpPr txBox="1"/>
            <p:nvPr/>
          </p:nvSpPr>
          <p:spPr>
            <a:xfrm>
              <a:off x="5317435" y="4989016"/>
              <a:ext cx="62268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Proof makes use of recent </a:t>
              </a:r>
              <a:r>
                <a:rPr lang="en-US" sz="2200" b="1" dirty="0"/>
                <a:t>BPP/1 computable</a:t>
              </a:r>
              <a:r>
                <a:rPr lang="en-US" sz="2200" dirty="0"/>
                <a:t> </a:t>
              </a:r>
              <a:r>
                <a:rPr lang="en-US" sz="2200" b="1" dirty="0"/>
                <a:t>pseudodeterministic PRG</a:t>
              </a:r>
              <a:r>
                <a:rPr lang="en-US" sz="2200" dirty="0"/>
                <a:t> from [Lu-O-Santhanam’21]</a:t>
              </a:r>
              <a:endParaRPr lang="en-GB" sz="2200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F853C9F-005F-5770-56FC-804A320D8861}"/>
              </a:ext>
            </a:extLst>
          </p:cNvPr>
          <p:cNvSpPr txBox="1"/>
          <p:nvPr/>
        </p:nvSpPr>
        <p:spPr>
          <a:xfrm>
            <a:off x="2402785" y="3490161"/>
            <a:ext cx="75032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First, we establish that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15CAC4-7507-3392-5232-803FF8629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5" y="2438400"/>
            <a:ext cx="5991225" cy="5111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288A5E-9CEE-7AC6-3C4E-DD39305E3923}"/>
              </a:ext>
            </a:extLst>
          </p:cNvPr>
          <p:cNvSpPr txBox="1"/>
          <p:nvPr/>
        </p:nvSpPr>
        <p:spPr>
          <a:xfrm>
            <a:off x="7342368" y="1121396"/>
            <a:ext cx="387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[Carmosino-Kabanets-Kolokolova-</a:t>
            </a:r>
            <a:r>
              <a:rPr lang="en-US" b="1" dirty="0"/>
              <a:t>O</a:t>
            </a:r>
            <a:r>
              <a:rPr lang="en-US" dirty="0"/>
              <a:t>’21]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396B8E-0D23-1DAA-5F1F-AF9332A6F5C2}"/>
                  </a:ext>
                </a:extLst>
              </p:cNvPr>
              <p:cNvSpPr txBox="1"/>
              <p:nvPr/>
            </p:nvSpPr>
            <p:spPr>
              <a:xfrm>
                <a:off x="3642025" y="1682934"/>
                <a:ext cx="4635200" cy="454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𝐅𝐙𝐏𝐏</m:t>
                    </m:r>
                  </m:oMath>
                </a14:m>
                <a:r>
                  <a:rPr lang="en-US" sz="2200" dirty="0"/>
                  <a:t>-</a:t>
                </a:r>
                <a14:m>
                  <m:oMath xmlns:m="http://schemas.openxmlformats.org/officeDocument/2006/math">
                    <m:r>
                      <a:rPr lang="en-US" sz="2200" b="1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𝐋𝐄𝐀𝐑</m:t>
                    </m:r>
                    <m:sSup>
                      <m:sSupPr>
                        <m:ctrlPr>
                          <a:rPr lang="en-US" sz="22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𝐍</m:t>
                        </m:r>
                      </m:e>
                      <m:sup>
                        <m:r>
                          <a:rPr lang="en-US" sz="2200" b="1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𝐄𝐐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00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1" i="0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200" b="1" dirty="0">
                    <a:solidFill>
                      <a:schemeClr val="accent1"/>
                    </a:solidFill>
                  </a:rPr>
                  <a:t>-uniform SIZE[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2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2200" b="1" dirty="0">
                    <a:solidFill>
                      <a:schemeClr val="accent1"/>
                    </a:solidFill>
                  </a:rPr>
                  <a:t>]</a:t>
                </a:r>
                <a:endParaRPr lang="en-GB" sz="22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396B8E-0D23-1DAA-5F1F-AF9332A6F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025" y="1682934"/>
                <a:ext cx="4635200" cy="454355"/>
              </a:xfrm>
              <a:prstGeom prst="rect">
                <a:avLst/>
              </a:prstGeom>
              <a:blipFill>
                <a:blip r:embed="rId3"/>
                <a:stretch>
                  <a:fillRect l="-131" t="-4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C343E9F-FBEA-5FEB-43EF-4D911F56F075}"/>
              </a:ext>
            </a:extLst>
          </p:cNvPr>
          <p:cNvSpPr txBox="1"/>
          <p:nvPr/>
        </p:nvSpPr>
        <p:spPr>
          <a:xfrm rot="16200000">
            <a:off x="5592482" y="1907303"/>
            <a:ext cx="4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8850F8-4BA8-F974-4511-988DB9970A32}"/>
              </a:ext>
            </a:extLst>
          </p:cNvPr>
          <p:cNvSpPr txBox="1"/>
          <p:nvPr/>
        </p:nvSpPr>
        <p:spPr>
          <a:xfrm>
            <a:off x="752475" y="2438400"/>
            <a:ext cx="1866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Theorem.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5E7003-9494-73A1-58E4-0707ABE68FC3}"/>
              </a:ext>
            </a:extLst>
          </p:cNvPr>
          <p:cNvSpPr txBox="1"/>
          <p:nvPr/>
        </p:nvSpPr>
        <p:spPr>
          <a:xfrm>
            <a:off x="783535" y="3458812"/>
            <a:ext cx="186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Main ideas: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C883D1-9D0B-61C2-A838-A3A9C2F0BC6B}"/>
              </a:ext>
            </a:extLst>
          </p:cNvPr>
          <p:cNvSpPr txBox="1"/>
          <p:nvPr/>
        </p:nvSpPr>
        <p:spPr>
          <a:xfrm>
            <a:off x="2402786" y="4124325"/>
            <a:ext cx="8084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Now reduce the </a:t>
            </a:r>
            <a:r>
              <a:rPr lang="en-US" sz="2200" b="1" dirty="0"/>
              <a:t>FZPP</a:t>
            </a:r>
            <a:r>
              <a:rPr lang="en-US" sz="2200" dirty="0"/>
              <a:t> case to the simpler case of </a:t>
            </a:r>
            <a:r>
              <a:rPr lang="en-US" sz="2200" b="1" dirty="0"/>
              <a:t>ZPP-uniformity</a:t>
            </a:r>
            <a:r>
              <a:rPr lang="en-US" sz="2200" dirty="0"/>
              <a:t>:</a:t>
            </a:r>
            <a:endParaRPr lang="en-GB" sz="2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DC83A6-EB4A-DDCF-5649-CC38D5012929}"/>
              </a:ext>
            </a:extLst>
          </p:cNvPr>
          <p:cNvSpPr txBox="1"/>
          <p:nvPr/>
        </p:nvSpPr>
        <p:spPr>
          <a:xfrm>
            <a:off x="2402785" y="5927955"/>
            <a:ext cx="8312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(To maintain zero error, we invoke Kabanets’ </a:t>
            </a:r>
            <a:r>
              <a:rPr lang="en-US" sz="2200" b="1" dirty="0"/>
              <a:t>Easy Witness Method</a:t>
            </a:r>
            <a:r>
              <a:rPr lang="en-US" sz="2200" dirty="0"/>
              <a:t>)</a:t>
            </a:r>
            <a:endParaRPr lang="en-GB" sz="22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B50EB55-E118-87C3-6F6A-263D76D21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207" y="3471917"/>
            <a:ext cx="4782793" cy="50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6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D0998-EE77-69FA-45AD-5A7632206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71"/>
            <a:ext cx="10515600" cy="598727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Randomized LEARN-uniformity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A45386-CD14-8DA2-41E5-53B0C5A4184F}"/>
              </a:ext>
            </a:extLst>
          </p:cNvPr>
          <p:cNvSpPr txBox="1"/>
          <p:nvPr/>
        </p:nvSpPr>
        <p:spPr>
          <a:xfrm>
            <a:off x="1066801" y="3988202"/>
            <a:ext cx="1809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Theorem.</a:t>
            </a:r>
            <a:r>
              <a:rPr lang="en-US" sz="2200" dirty="0"/>
              <a:t> </a:t>
            </a: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E5EE7E-4CCB-CB66-967E-4744ADF27CA4}"/>
                  </a:ext>
                </a:extLst>
              </p:cNvPr>
              <p:cNvSpPr txBox="1"/>
              <p:nvPr/>
            </p:nvSpPr>
            <p:spPr>
              <a:xfrm>
                <a:off x="1066801" y="5772668"/>
                <a:ext cx="9610724" cy="44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b="1" dirty="0"/>
                  <a:t>Corollary.</a:t>
                </a:r>
                <a:r>
                  <a:rPr lang="en-GB" sz="2200" dirty="0"/>
                  <a:t>   “</a:t>
                </a:r>
                <a:r>
                  <a:rPr lang="en-GB" sz="2200" b="1" dirty="0">
                    <a:solidFill>
                      <a:srgbClr val="7030A0"/>
                    </a:solidFill>
                  </a:rPr>
                  <a:t>APC</a:t>
                </a:r>
                <a:r>
                  <a:rPr lang="en-GB" sz="2200" b="1" baseline="30000" dirty="0">
                    <a:solidFill>
                      <a:srgbClr val="7030A0"/>
                    </a:solidFill>
                  </a:rPr>
                  <a:t>1</a:t>
                </a:r>
                <a:r>
                  <a:rPr lang="en-GB" sz="2200" dirty="0">
                    <a:solidFill>
                      <a:srgbClr val="7030A0"/>
                    </a:solidFill>
                  </a:rPr>
                  <a:t> does not prove that </a:t>
                </a:r>
                <a:r>
                  <a:rPr lang="en-GB" sz="2200" b="1" dirty="0">
                    <a:solidFill>
                      <a:srgbClr val="7030A0"/>
                    </a:solidFill>
                  </a:rPr>
                  <a:t>ZPP</a:t>
                </a:r>
                <a:r>
                  <a:rPr lang="en-GB" sz="2600" b="1" baseline="30000" dirty="0">
                    <a:solidFill>
                      <a:srgbClr val="7030A0"/>
                    </a:solidFill>
                  </a:rPr>
                  <a:t>NP[O(1)]</a:t>
                </a:r>
                <a:r>
                  <a:rPr lang="en-GB" sz="2200" dirty="0">
                    <a:solidFill>
                      <a:srgbClr val="7030A0"/>
                    </a:solidFill>
                  </a:rPr>
                  <a:t> is contained in </a:t>
                </a:r>
                <a:r>
                  <a:rPr lang="en-GB" sz="2200" b="1" dirty="0">
                    <a:solidFill>
                      <a:srgbClr val="7030A0"/>
                    </a:solidFill>
                  </a:rPr>
                  <a:t>SIZE[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GB" sz="2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GB" sz="2200" b="1" dirty="0">
                    <a:solidFill>
                      <a:srgbClr val="7030A0"/>
                    </a:solidFill>
                  </a:rPr>
                  <a:t>]</a:t>
                </a:r>
                <a:r>
                  <a:rPr lang="en-GB" sz="2200" b="1" dirty="0"/>
                  <a:t>”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E5EE7E-4CCB-CB66-967E-4744ADF27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1" y="5772668"/>
                <a:ext cx="9610724" cy="443711"/>
              </a:xfrm>
              <a:prstGeom prst="rect">
                <a:avLst/>
              </a:prstGeom>
              <a:blipFill>
                <a:blip r:embed="rId2"/>
                <a:stretch>
                  <a:fillRect l="-824" t="-10959" b="-260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DEF55E7A-169A-1A91-5188-A87220ACEB5B}"/>
              </a:ext>
            </a:extLst>
          </p:cNvPr>
          <p:cNvGrpSpPr/>
          <p:nvPr/>
        </p:nvGrpSpPr>
        <p:grpSpPr>
          <a:xfrm>
            <a:off x="513047" y="1130103"/>
            <a:ext cx="3268419" cy="2486871"/>
            <a:chOff x="941672" y="3232978"/>
            <a:chExt cx="4211859" cy="318385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4966D45-C1F2-AD3D-AAE6-428B54D23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941672" y="3232978"/>
              <a:ext cx="3817728" cy="318385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C681E6-35D3-9340-4E08-690C2E1EBCA9}"/>
                </a:ext>
              </a:extLst>
            </p:cNvPr>
            <p:cNvSpPr txBox="1"/>
            <p:nvPr/>
          </p:nvSpPr>
          <p:spPr>
            <a:xfrm>
              <a:off x="1962503" y="4423719"/>
              <a:ext cx="6869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6"/>
                  </a:solidFill>
                </a:rPr>
                <a:t>EQ</a:t>
              </a:r>
              <a:endParaRPr lang="en-GB" sz="1600" b="1" dirty="0">
                <a:solidFill>
                  <a:schemeClr val="accent6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FDDB7AB-575F-6281-5828-D7B84CF28F96}"/>
                </a:ext>
              </a:extLst>
            </p:cNvPr>
            <p:cNvSpPr/>
            <p:nvPr/>
          </p:nvSpPr>
          <p:spPr>
            <a:xfrm>
              <a:off x="3499395" y="3287731"/>
              <a:ext cx="1142337" cy="45435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23BE4E-17A5-41F3-5FE7-F4E4D27A8455}"/>
                </a:ext>
              </a:extLst>
            </p:cNvPr>
            <p:cNvSpPr txBox="1"/>
            <p:nvPr/>
          </p:nvSpPr>
          <p:spPr>
            <a:xfrm>
              <a:off x="3499395" y="3403533"/>
              <a:ext cx="165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Randomness</a:t>
              </a:r>
              <a:endParaRPr lang="en-GB" sz="1600" b="1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0E3EFB8-0006-A503-EDDE-31915C113D71}"/>
                  </a:ext>
                </a:extLst>
              </p:cNvPr>
              <p:cNvSpPr txBox="1"/>
              <p:nvPr/>
            </p:nvSpPr>
            <p:spPr>
              <a:xfrm>
                <a:off x="5595597" y="2529541"/>
                <a:ext cx="5272137" cy="454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𝐅𝐙𝐏𝐏</m:t>
                    </m:r>
                  </m:oMath>
                </a14:m>
                <a:r>
                  <a:rPr lang="en-US" sz="2200" dirty="0"/>
                  <a:t>-</a:t>
                </a:r>
                <a14:m>
                  <m:oMath xmlns:m="http://schemas.openxmlformats.org/officeDocument/2006/math">
                    <m:r>
                      <a:rPr lang="en-US" sz="2200" b="1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𝐋𝐄𝐀𝐑</m:t>
                    </m:r>
                    <m:sSup>
                      <m:sSupPr>
                        <m:ctrlPr>
                          <a:rPr lang="en-US" sz="22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𝐍</m:t>
                        </m:r>
                      </m:e>
                      <m:sup>
                        <m:r>
                          <a:rPr lang="en-US" sz="2200" b="1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𝐄𝐐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00" b="1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0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𝐎</m:t>
                            </m:r>
                            <m:r>
                              <a:rPr lang="en-US" sz="2200" b="1" i="0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b="1" i="0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200" b="1" i="0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200" b="1" dirty="0">
                    <a:solidFill>
                      <a:schemeClr val="accent1"/>
                    </a:solidFill>
                  </a:rPr>
                  <a:t>-uniform SIZE[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2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2200" b="1" dirty="0">
                    <a:solidFill>
                      <a:schemeClr val="accent2"/>
                    </a:solidFill>
                  </a:rPr>
                  <a:t>)</a:t>
                </a:r>
                <a:r>
                  <a:rPr lang="en-US" sz="2200" b="1" dirty="0">
                    <a:solidFill>
                      <a:schemeClr val="accent1"/>
                    </a:solidFill>
                  </a:rPr>
                  <a:t>]</a:t>
                </a:r>
                <a:endParaRPr lang="en-GB" sz="22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0E3EFB8-0006-A503-EDDE-31915C113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597" y="2529541"/>
                <a:ext cx="5272137" cy="454355"/>
              </a:xfrm>
              <a:prstGeom prst="rect">
                <a:avLst/>
              </a:prstGeom>
              <a:blipFill>
                <a:blip r:embed="rId4"/>
                <a:stretch>
                  <a:fillRect l="-116" t="-4054" b="-270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BEB70FE-F2DD-F2C3-64BD-D1281E258A42}"/>
              </a:ext>
            </a:extLst>
          </p:cNvPr>
          <p:cNvSpPr txBox="1"/>
          <p:nvPr/>
        </p:nvSpPr>
        <p:spPr>
          <a:xfrm>
            <a:off x="4918783" y="1945099"/>
            <a:ext cx="4210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Goal:</a:t>
            </a:r>
            <a:r>
              <a:rPr lang="en-GB" sz="2200" dirty="0"/>
              <a:t> Explicit lower bounds against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B1A10C-4D6E-4691-1A88-482F37B970CB}"/>
              </a:ext>
            </a:extLst>
          </p:cNvPr>
          <p:cNvSpPr txBox="1"/>
          <p:nvPr/>
        </p:nvSpPr>
        <p:spPr>
          <a:xfrm>
            <a:off x="4918783" y="1257158"/>
            <a:ext cx="34458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RANDOMNESS</a:t>
            </a:r>
            <a:r>
              <a:rPr lang="en-US" sz="2200" dirty="0"/>
              <a:t> + </a:t>
            </a:r>
            <a:r>
              <a:rPr lang="en-US" sz="2200" b="1" dirty="0">
                <a:solidFill>
                  <a:schemeClr val="accent6"/>
                </a:solidFill>
              </a:rPr>
              <a:t>EQs</a:t>
            </a:r>
            <a:endParaRPr lang="en-GB" sz="2200" b="1" dirty="0">
              <a:solidFill>
                <a:schemeClr val="accent6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01B6995-759E-56D8-DD66-5E260E5CF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3519" y="4018529"/>
            <a:ext cx="7816417" cy="4539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45C7322-C9A9-7755-4868-A82771D4D9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7737" y="4873984"/>
            <a:ext cx="2962573" cy="6508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8B5C78D-1F0D-8C38-03A2-3D3F25B548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3273" y="4472429"/>
            <a:ext cx="511131" cy="36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5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B755587-1CB4-6D80-49B5-2F01A8B321DB}"/>
              </a:ext>
            </a:extLst>
          </p:cNvPr>
          <p:cNvSpPr/>
          <p:nvPr/>
        </p:nvSpPr>
        <p:spPr>
          <a:xfrm>
            <a:off x="7187334" y="4422747"/>
            <a:ext cx="4374422" cy="94829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B6049E-7BB9-40CB-454D-C6CACBF1C56A}"/>
              </a:ext>
            </a:extLst>
          </p:cNvPr>
          <p:cNvSpPr/>
          <p:nvPr/>
        </p:nvSpPr>
        <p:spPr>
          <a:xfrm>
            <a:off x="3819525" y="4433277"/>
            <a:ext cx="2102510" cy="94829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031A7B0-B50B-4A25-CE3C-F4AA2AEB773A}"/>
              </a:ext>
            </a:extLst>
          </p:cNvPr>
          <p:cNvSpPr/>
          <p:nvPr/>
        </p:nvSpPr>
        <p:spPr>
          <a:xfrm>
            <a:off x="630244" y="4488631"/>
            <a:ext cx="1989131" cy="77956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8B542-D2A7-C0D4-21C5-CFF49512B140}"/>
              </a:ext>
            </a:extLst>
          </p:cNvPr>
          <p:cNvSpPr/>
          <p:nvPr/>
        </p:nvSpPr>
        <p:spPr>
          <a:xfrm>
            <a:off x="7512325" y="2465957"/>
            <a:ext cx="4079601" cy="101893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940518-2319-9DA4-E133-B64304829168}"/>
              </a:ext>
            </a:extLst>
          </p:cNvPr>
          <p:cNvSpPr/>
          <p:nvPr/>
        </p:nvSpPr>
        <p:spPr>
          <a:xfrm>
            <a:off x="4140463" y="2488672"/>
            <a:ext cx="2658152" cy="77956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3477D4-B357-5D9D-46BF-8B85D9C9A708}"/>
              </a:ext>
            </a:extLst>
          </p:cNvPr>
          <p:cNvSpPr/>
          <p:nvPr/>
        </p:nvSpPr>
        <p:spPr>
          <a:xfrm>
            <a:off x="600073" y="2489061"/>
            <a:ext cx="2769123" cy="77956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1E54CF-BA54-8D44-1A0C-6D0D043D9B6F}"/>
                  </a:ext>
                </a:extLst>
              </p:cNvPr>
              <p:cNvSpPr txBox="1"/>
              <p:nvPr/>
            </p:nvSpPr>
            <p:spPr>
              <a:xfrm>
                <a:off x="1526731" y="373985"/>
                <a:ext cx="9138537" cy="507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600" b="1" dirty="0"/>
                  <a:t>“</a:t>
                </a:r>
                <a:r>
                  <a:rPr lang="en-GB" sz="2600" b="1" dirty="0">
                    <a:solidFill>
                      <a:srgbClr val="7030A0"/>
                    </a:solidFill>
                  </a:rPr>
                  <a:t>APC</a:t>
                </a:r>
                <a:r>
                  <a:rPr lang="en-GB" sz="2600" b="1" baseline="30000" dirty="0">
                    <a:solidFill>
                      <a:srgbClr val="7030A0"/>
                    </a:solidFill>
                  </a:rPr>
                  <a:t>1</a:t>
                </a:r>
                <a:r>
                  <a:rPr lang="en-GB" sz="2600" dirty="0">
                    <a:solidFill>
                      <a:srgbClr val="7030A0"/>
                    </a:solidFill>
                  </a:rPr>
                  <a:t> does not prove that </a:t>
                </a:r>
                <a:r>
                  <a:rPr lang="en-GB" sz="2600" b="1" dirty="0">
                    <a:solidFill>
                      <a:srgbClr val="7030A0"/>
                    </a:solidFill>
                  </a:rPr>
                  <a:t>ZPP</a:t>
                </a:r>
                <a:r>
                  <a:rPr lang="en-GB" sz="2600" b="1" baseline="30000" dirty="0">
                    <a:solidFill>
                      <a:srgbClr val="7030A0"/>
                    </a:solidFill>
                  </a:rPr>
                  <a:t>NP[O(1)]</a:t>
                </a:r>
                <a:r>
                  <a:rPr lang="en-GB" sz="2600" dirty="0">
                    <a:solidFill>
                      <a:srgbClr val="7030A0"/>
                    </a:solidFill>
                  </a:rPr>
                  <a:t> is contained in </a:t>
                </a:r>
                <a:r>
                  <a:rPr lang="en-GB" sz="2600" b="1" dirty="0">
                    <a:solidFill>
                      <a:srgbClr val="7030A0"/>
                    </a:solidFill>
                  </a:rPr>
                  <a:t>SIZE[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GB" sz="2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GB" sz="2600" b="1" dirty="0">
                    <a:solidFill>
                      <a:srgbClr val="7030A0"/>
                    </a:solidFill>
                  </a:rPr>
                  <a:t>]</a:t>
                </a:r>
                <a:r>
                  <a:rPr lang="en-GB" sz="2600" b="1" dirty="0"/>
                  <a:t>”</a:t>
                </a:r>
                <a:endParaRPr lang="en-GB" sz="2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1E54CF-BA54-8D44-1A0C-6D0D043D9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731" y="373985"/>
                <a:ext cx="9138537" cy="507511"/>
              </a:xfrm>
              <a:prstGeom prst="rect">
                <a:avLst/>
              </a:prstGeom>
              <a:blipFill>
                <a:blip r:embed="rId2"/>
                <a:stretch>
                  <a:fillRect t="-5952" b="-30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5805F0A-7BC4-2B96-EAFE-BB19942A7940}"/>
                  </a:ext>
                </a:extLst>
              </p:cNvPr>
              <p:cNvSpPr txBox="1"/>
              <p:nvPr/>
            </p:nvSpPr>
            <p:spPr>
              <a:xfrm>
                <a:off x="645453" y="2546106"/>
                <a:ext cx="2781300" cy="651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Suppose </a:t>
                </a:r>
                <a:r>
                  <a:rPr lang="en-GB" b="1" dirty="0"/>
                  <a:t>APC</a:t>
                </a:r>
                <a:r>
                  <a:rPr lang="en-GB" b="1" baseline="30000" dirty="0"/>
                  <a:t>1</a:t>
                </a:r>
                <a:r>
                  <a:rPr lang="en-GB" dirty="0"/>
                  <a:t> proves that </a:t>
                </a:r>
              </a:p>
              <a:p>
                <a:pPr algn="ctr"/>
                <a:r>
                  <a:rPr lang="en-GB" b="1" dirty="0"/>
                  <a:t>NP is contained in SIZE[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GB" b="1" dirty="0"/>
                  <a:t>]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5805F0A-7BC4-2B96-EAFE-BB19942A7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53" y="2546106"/>
                <a:ext cx="2781300" cy="651269"/>
              </a:xfrm>
              <a:prstGeom prst="rect">
                <a:avLst/>
              </a:prstGeom>
              <a:blipFill>
                <a:blip r:embed="rId3"/>
                <a:stretch>
                  <a:fillRect l="-1096" t="-5607" r="-877" b="-149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586785F-1DEE-E917-1F32-60D59B762B35}"/>
              </a:ext>
            </a:extLst>
          </p:cNvPr>
          <p:cNvSpPr txBox="1"/>
          <p:nvPr/>
        </p:nvSpPr>
        <p:spPr>
          <a:xfrm>
            <a:off x="4226863" y="2536798"/>
            <a:ext cx="2571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APC</a:t>
            </a:r>
            <a:r>
              <a:rPr lang="en-GB" b="1" baseline="30000" dirty="0"/>
              <a:t>1</a:t>
            </a:r>
            <a:r>
              <a:rPr lang="en-GB" dirty="0"/>
              <a:t> proves that there is an efficient SAT solver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A1E2DB-8016-6EC6-82BD-43E1E4B39D5C}"/>
                  </a:ext>
                </a:extLst>
              </p:cNvPr>
              <p:cNvSpPr txBox="1"/>
              <p:nvPr/>
            </p:nvSpPr>
            <p:spPr>
              <a:xfrm>
                <a:off x="7616476" y="2489690"/>
                <a:ext cx="3924972" cy="928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/>
                  <a:t>A SAT solver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</m:oMath>
                </a14:m>
                <a:r>
                  <a:rPr lang="en-GB" b="1" dirty="0"/>
                  <a:t> is learnable</a:t>
                </a:r>
                <a:r>
                  <a:rPr lang="en-GB" dirty="0"/>
                  <a:t> </a:t>
                </a:r>
              </a:p>
              <a:p>
                <a:pPr algn="ctr"/>
                <a:r>
                  <a:rPr lang="en-GB" dirty="0"/>
                  <a:t>from </a:t>
                </a:r>
                <a:r>
                  <a:rPr lang="en-GB" b="1" dirty="0">
                    <a:solidFill>
                      <a:srgbClr val="FF0000"/>
                    </a:solidFill>
                  </a:rPr>
                  <a:t>r = O(1)</a:t>
                </a:r>
                <a:r>
                  <a:rPr lang="en-GB" dirty="0"/>
                  <a:t> Search-SAT-EQs </a:t>
                </a:r>
              </a:p>
              <a:p>
                <a:pPr algn="ctr"/>
                <a:r>
                  <a:rPr lang="en-GB" dirty="0"/>
                  <a:t>with </a:t>
                </a:r>
                <a:r>
                  <a:rPr lang="en-GB" b="1" dirty="0"/>
                  <a:t>probability 1/poly(n)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A1E2DB-8016-6EC6-82BD-43E1E4B39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476" y="2489690"/>
                <a:ext cx="3924972" cy="928267"/>
              </a:xfrm>
              <a:prstGeom prst="rect">
                <a:avLst/>
              </a:prstGeom>
              <a:blipFill>
                <a:blip r:embed="rId4"/>
                <a:stretch>
                  <a:fillRect t="-1961" b="-9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919EFFD-90C3-9A10-9166-AD42FC750F4D}"/>
              </a:ext>
            </a:extLst>
          </p:cNvPr>
          <p:cNvSpPr txBox="1"/>
          <p:nvPr/>
        </p:nvSpPr>
        <p:spPr>
          <a:xfrm>
            <a:off x="3378590" y="2022505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CK’07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509A1F-FE71-3EFD-AE53-C7E23F7CA124}"/>
              </a:ext>
            </a:extLst>
          </p:cNvPr>
          <p:cNvSpPr txBox="1"/>
          <p:nvPr/>
        </p:nvSpPr>
        <p:spPr>
          <a:xfrm>
            <a:off x="5922034" y="1984439"/>
            <a:ext cx="376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KPT Witnessing for APC</a:t>
            </a:r>
            <a:r>
              <a:rPr lang="en-GB" b="1" baseline="300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E17F8F-159D-0DBC-DF8B-57F8225359BC}"/>
              </a:ext>
            </a:extLst>
          </p:cNvPr>
          <p:cNvSpPr txBox="1"/>
          <p:nvPr/>
        </p:nvSpPr>
        <p:spPr>
          <a:xfrm>
            <a:off x="9578962" y="3607063"/>
            <a:ext cx="1507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</a:rPr>
              <a:t>Amplification </a:t>
            </a:r>
          </a:p>
          <a:p>
            <a:pPr algn="ctr"/>
            <a:r>
              <a:rPr lang="en-GB" b="1" dirty="0">
                <a:solidFill>
                  <a:schemeClr val="accent2"/>
                </a:solidFill>
              </a:rPr>
              <a:t>Lemma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278DF4-0BC0-673F-5753-2701AE6D61EF}"/>
              </a:ext>
            </a:extLst>
          </p:cNvPr>
          <p:cNvSpPr txBox="1"/>
          <p:nvPr/>
        </p:nvSpPr>
        <p:spPr>
          <a:xfrm>
            <a:off x="7219278" y="4458239"/>
            <a:ext cx="450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6"/>
                </a:solidFill>
              </a:rPr>
              <a:t>Boosted learning procedure</a:t>
            </a:r>
            <a:r>
              <a:rPr lang="en-GB" dirty="0"/>
              <a:t> that </a:t>
            </a:r>
          </a:p>
          <a:p>
            <a:pPr algn="ctr"/>
            <a:r>
              <a:rPr lang="en-GB" dirty="0"/>
              <a:t>maintains </a:t>
            </a:r>
            <a:r>
              <a:rPr lang="en-GB" b="1" dirty="0">
                <a:solidFill>
                  <a:srgbClr val="FF0000"/>
                </a:solidFill>
              </a:rPr>
              <a:t>r</a:t>
            </a:r>
            <a:r>
              <a:rPr lang="en-GB" dirty="0"/>
              <a:t> Search-SAT-EQs and has </a:t>
            </a:r>
          </a:p>
          <a:p>
            <a:pPr algn="ctr"/>
            <a:r>
              <a:rPr lang="en-GB" b="1" dirty="0"/>
              <a:t>success</a:t>
            </a:r>
            <a:r>
              <a:rPr lang="en-GB" dirty="0"/>
              <a:t> </a:t>
            </a:r>
            <a:r>
              <a:rPr lang="en-GB" b="1" dirty="0"/>
              <a:t>probability 1 – 2</a:t>
            </a:r>
            <a:r>
              <a:rPr lang="en-GB" sz="2200" b="1" baseline="30000" dirty="0"/>
              <a:t>-poly(n)</a:t>
            </a:r>
            <a:r>
              <a:rPr lang="en-GB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632F25-3B56-6AF9-654D-18661A4456CC}"/>
              </a:ext>
            </a:extLst>
          </p:cNvPr>
          <p:cNvSpPr txBox="1"/>
          <p:nvPr/>
        </p:nvSpPr>
        <p:spPr>
          <a:xfrm>
            <a:off x="3935802" y="4458239"/>
            <a:ext cx="1929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Randomness-First</a:t>
            </a:r>
            <a:r>
              <a:rPr lang="en-GB" dirty="0"/>
              <a:t> Learner with </a:t>
            </a:r>
            <a:r>
              <a:rPr lang="en-GB" b="1" dirty="0">
                <a:solidFill>
                  <a:srgbClr val="FF0000"/>
                </a:solidFill>
              </a:rPr>
              <a:t>r</a:t>
            </a:r>
            <a:r>
              <a:rPr lang="en-GB" dirty="0"/>
              <a:t> </a:t>
            </a:r>
          </a:p>
          <a:p>
            <a:pPr algn="ctr"/>
            <a:r>
              <a:rPr lang="en-GB" dirty="0"/>
              <a:t>Search-SAT-EQs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66F244-CBEE-49F7-E6FD-0CC0A105247F}"/>
              </a:ext>
            </a:extLst>
          </p:cNvPr>
          <p:cNvSpPr txBox="1"/>
          <p:nvPr/>
        </p:nvSpPr>
        <p:spPr>
          <a:xfrm>
            <a:off x="712128" y="4570922"/>
            <a:ext cx="1869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Collapse of </a:t>
            </a:r>
          </a:p>
          <a:p>
            <a:pPr algn="ctr"/>
            <a:r>
              <a:rPr lang="en-GB" b="1" dirty="0"/>
              <a:t>PH</a:t>
            </a:r>
            <a:r>
              <a:rPr lang="en-GB" dirty="0"/>
              <a:t> to </a:t>
            </a:r>
            <a:r>
              <a:rPr lang="en-GB" b="1" dirty="0"/>
              <a:t>ZPP</a:t>
            </a:r>
            <a:r>
              <a:rPr lang="en-GB" sz="2200" b="1" baseline="30000" dirty="0"/>
              <a:t>NP[O(1)]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0F2991-37EB-B971-5585-38D9E6F9F1BB}"/>
                  </a:ext>
                </a:extLst>
              </p:cNvPr>
              <p:cNvSpPr txBox="1"/>
              <p:nvPr/>
            </p:nvSpPr>
            <p:spPr>
              <a:xfrm>
                <a:off x="518512" y="5987587"/>
                <a:ext cx="7291987" cy="44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dirty="0"/>
                  <a:t>By Kannan’s Theorem, </a:t>
                </a:r>
                <a:r>
                  <a:rPr lang="en-GB" sz="2200" b="1" dirty="0"/>
                  <a:t>ZPP</a:t>
                </a:r>
                <a:r>
                  <a:rPr lang="en-GB" sz="2400" b="1" baseline="30000" dirty="0"/>
                  <a:t>NP[O(1)]</a:t>
                </a:r>
                <a:r>
                  <a:rPr lang="en-GB" sz="2200" b="1" dirty="0"/>
                  <a:t> is not contained in SIZE[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GB" sz="2200" b="1" i="1" dirty="0" smtClean="0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GB" sz="2200" b="1" dirty="0"/>
                  <a:t>]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0F2991-37EB-B971-5585-38D9E6F9F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12" y="5987587"/>
                <a:ext cx="7291987" cy="443711"/>
              </a:xfrm>
              <a:prstGeom prst="rect">
                <a:avLst/>
              </a:prstGeom>
              <a:blipFill>
                <a:blip r:embed="rId5"/>
                <a:stretch>
                  <a:fillRect l="-1087" t="-6849" b="-27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7AD1269-6479-4F9C-1515-B5EF8018A235}"/>
              </a:ext>
            </a:extLst>
          </p:cNvPr>
          <p:cNvSpPr txBox="1"/>
          <p:nvPr/>
        </p:nvSpPr>
        <p:spPr>
          <a:xfrm>
            <a:off x="5800886" y="3833306"/>
            <a:ext cx="1507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</a:rPr>
              <a:t>Conversion Lemma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4304F9-F817-01C7-215C-F6297350DAEE}"/>
              </a:ext>
            </a:extLst>
          </p:cNvPr>
          <p:cNvSpPr txBox="1"/>
          <p:nvPr/>
        </p:nvSpPr>
        <p:spPr>
          <a:xfrm>
            <a:off x="1431497" y="3865774"/>
            <a:ext cx="3850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Similar to deterministic learning result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2C279A-85B2-BD76-8430-2A9410F05C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4692" y="1178005"/>
            <a:ext cx="5791920" cy="41417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626FB57-D936-EA61-330D-7A8A774E8E2C}"/>
              </a:ext>
            </a:extLst>
          </p:cNvPr>
          <p:cNvSpPr txBox="1"/>
          <p:nvPr/>
        </p:nvSpPr>
        <p:spPr>
          <a:xfrm>
            <a:off x="528368" y="1165629"/>
            <a:ext cx="1685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Formally: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EC4FC175-730C-A5F3-1BC7-E18921608ED1}"/>
              </a:ext>
            </a:extLst>
          </p:cNvPr>
          <p:cNvSpPr/>
          <p:nvPr/>
        </p:nvSpPr>
        <p:spPr>
          <a:xfrm>
            <a:off x="3455329" y="2733675"/>
            <a:ext cx="637306" cy="3429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3D9AD801-AA7E-C4FF-DCFC-D4F42A761D64}"/>
              </a:ext>
            </a:extLst>
          </p:cNvPr>
          <p:cNvSpPr/>
          <p:nvPr/>
        </p:nvSpPr>
        <p:spPr>
          <a:xfrm>
            <a:off x="6875019" y="2717056"/>
            <a:ext cx="605878" cy="3429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3F75FEBE-9A1C-72C4-39AC-2B08B1C0439C}"/>
              </a:ext>
            </a:extLst>
          </p:cNvPr>
          <p:cNvSpPr/>
          <p:nvPr/>
        </p:nvSpPr>
        <p:spPr>
          <a:xfrm rot="5400000">
            <a:off x="9044072" y="3784537"/>
            <a:ext cx="726879" cy="3429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A0996B99-1849-2B5D-E128-99C159729BFF}"/>
              </a:ext>
            </a:extLst>
          </p:cNvPr>
          <p:cNvSpPr/>
          <p:nvPr/>
        </p:nvSpPr>
        <p:spPr>
          <a:xfrm rot="10800000">
            <a:off x="5995314" y="4723671"/>
            <a:ext cx="1107820" cy="3429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89716CB4-9025-1862-A416-E06337FA0A5F}"/>
              </a:ext>
            </a:extLst>
          </p:cNvPr>
          <p:cNvSpPr/>
          <p:nvPr/>
        </p:nvSpPr>
        <p:spPr>
          <a:xfrm rot="10800000">
            <a:off x="2677658" y="4706964"/>
            <a:ext cx="1032994" cy="3429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AA66615D-1A94-1B0B-BB57-9187A435D968}"/>
              </a:ext>
            </a:extLst>
          </p:cNvPr>
          <p:cNvSpPr/>
          <p:nvPr/>
        </p:nvSpPr>
        <p:spPr>
          <a:xfrm rot="5400000">
            <a:off x="1296983" y="5459178"/>
            <a:ext cx="579325" cy="3429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3" grpId="0" animBg="1"/>
      <p:bldP spid="22" grpId="0" animBg="1"/>
      <p:bldP spid="21" grpId="0" animBg="1"/>
      <p:bldP spid="20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61A70-B6CC-6C40-E3CF-381CBACEA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Summary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6D4BCB-61AC-3058-13D3-52D51603EC93}"/>
              </a:ext>
            </a:extLst>
          </p:cNvPr>
          <p:cNvSpPr txBox="1"/>
          <p:nvPr/>
        </p:nvSpPr>
        <p:spPr>
          <a:xfrm>
            <a:off x="838202" y="1815361"/>
            <a:ext cx="1078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advance a research program that </a:t>
            </a:r>
            <a:r>
              <a:rPr lang="en-US" sz="2400" b="1" dirty="0"/>
              <a:t>combines complexity and provability</a:t>
            </a:r>
            <a:r>
              <a:rPr lang="en-US" sz="2400" dirty="0"/>
              <a:t>: 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407750-82EB-EB3A-3028-3E15EF229EF9}"/>
              </a:ext>
            </a:extLst>
          </p:cNvPr>
          <p:cNvSpPr txBox="1"/>
          <p:nvPr/>
        </p:nvSpPr>
        <p:spPr>
          <a:xfrm>
            <a:off x="3104942" y="2555624"/>
            <a:ext cx="68154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Goal: </a:t>
            </a:r>
            <a:r>
              <a:rPr lang="en-US" sz="2600" dirty="0"/>
              <a:t>Theory </a:t>
            </a:r>
            <a:r>
              <a:rPr lang="en-US" sz="2600" b="1" dirty="0">
                <a:solidFill>
                  <a:schemeClr val="accent1"/>
                </a:solidFill>
              </a:rPr>
              <a:t>T</a:t>
            </a:r>
            <a:r>
              <a:rPr lang="en-US" sz="2600" dirty="0"/>
              <a:t> does not establish upper bounds</a:t>
            </a:r>
            <a:endParaRPr lang="en-GB" sz="2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8128D2-2439-CB0D-8C5F-FEB64B099CDD}"/>
              </a:ext>
            </a:extLst>
          </p:cNvPr>
          <p:cNvSpPr txBox="1"/>
          <p:nvPr/>
        </p:nvSpPr>
        <p:spPr>
          <a:xfrm>
            <a:off x="838200" y="3338701"/>
            <a:ext cx="64079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(formally necessary before establishing lower bounds)</a:t>
            </a:r>
            <a:endParaRPr lang="en-GB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0778FD-6163-4D48-CCFF-3E6CBA514961}"/>
              </a:ext>
            </a:extLst>
          </p:cNvPr>
          <p:cNvSpPr txBox="1"/>
          <p:nvPr/>
        </p:nvSpPr>
        <p:spPr>
          <a:xfrm>
            <a:off x="838200" y="5309771"/>
            <a:ext cx="109023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Essentially all known results can be obtained by investigating </a:t>
            </a:r>
            <a:r>
              <a:rPr lang="en-US" sz="2200" b="1" dirty="0">
                <a:solidFill>
                  <a:schemeClr val="accent2"/>
                </a:solidFill>
              </a:rPr>
              <a:t>LEARN-uniform constructions</a:t>
            </a:r>
            <a:r>
              <a:rPr lang="en-US" sz="2200" dirty="0"/>
              <a:t>.</a:t>
            </a:r>
            <a:endParaRPr lang="en-GB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ED75E-CF80-D2B8-DC3C-BC40F21D748E}"/>
              </a:ext>
            </a:extLst>
          </p:cNvPr>
          <p:cNvSpPr txBox="1"/>
          <p:nvPr/>
        </p:nvSpPr>
        <p:spPr>
          <a:xfrm>
            <a:off x="838201" y="4458976"/>
            <a:ext cx="1051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Learning vs Logic: </a:t>
            </a:r>
            <a:r>
              <a:rPr lang="en-US" sz="2400" dirty="0"/>
              <a:t>Each theory </a:t>
            </a:r>
            <a:r>
              <a:rPr lang="en-US" sz="2400" b="1" dirty="0">
                <a:solidFill>
                  <a:schemeClr val="accent1"/>
                </a:solidFill>
              </a:rPr>
              <a:t>T</a:t>
            </a:r>
            <a:r>
              <a:rPr lang="en-US" sz="2400" dirty="0"/>
              <a:t> leads to a </a:t>
            </a:r>
            <a:r>
              <a:rPr lang="en-US" sz="2400" b="1" dirty="0"/>
              <a:t>corresponding notion of learnability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34963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70214C-AD0B-1E2F-2F61-F0734BC397EB}"/>
              </a:ext>
            </a:extLst>
          </p:cNvPr>
          <p:cNvSpPr txBox="1"/>
          <p:nvPr/>
        </p:nvSpPr>
        <p:spPr>
          <a:xfrm>
            <a:off x="965798" y="625954"/>
            <a:ext cx="9683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Interested in a refined complexity theory that also considers </a:t>
            </a:r>
            <a:r>
              <a:rPr lang="en-US" sz="2400" b="1" dirty="0">
                <a:solidFill>
                  <a:schemeClr val="accent2"/>
                </a:solidFill>
              </a:rPr>
              <a:t>provability</a:t>
            </a:r>
            <a:r>
              <a:rPr lang="en-US" sz="2400" dirty="0"/>
              <a:t> 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4D88B4-1A82-306F-7A0D-0182EA928DA6}"/>
              </a:ext>
            </a:extLst>
          </p:cNvPr>
          <p:cNvSpPr txBox="1"/>
          <p:nvPr/>
        </p:nvSpPr>
        <p:spPr>
          <a:xfrm>
            <a:off x="965798" y="1567113"/>
            <a:ext cx="10445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Want to rule out efficient algorithms/circuits </a:t>
            </a:r>
            <a:r>
              <a:rPr lang="en-US" sz="2400" b="1" dirty="0">
                <a:solidFill>
                  <a:schemeClr val="accent2"/>
                </a:solidFill>
              </a:rPr>
              <a:t>with respect to a logical theory T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684B21-961B-001B-FC46-6458E74BBAA4}"/>
              </a:ext>
            </a:extLst>
          </p:cNvPr>
          <p:cNvSpPr txBox="1"/>
          <p:nvPr/>
        </p:nvSpPr>
        <p:spPr>
          <a:xfrm>
            <a:off x="965798" y="2532475"/>
            <a:ext cx="10083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Relax our goal of showing that </a:t>
            </a:r>
            <a:r>
              <a:rPr lang="en-US" sz="2400" b="1" dirty="0"/>
              <a:t>P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≠</a:t>
            </a:r>
            <a:r>
              <a:rPr lang="en-US" sz="2400" b="1" dirty="0"/>
              <a:t> NP</a:t>
            </a:r>
            <a:r>
              <a:rPr lang="en-US" sz="2400" dirty="0"/>
              <a:t>,  </a:t>
            </a:r>
            <a:r>
              <a:rPr lang="en-US" sz="2400" b="1" dirty="0"/>
              <a:t>NP </a:t>
            </a:r>
            <a:r>
              <a:rPr lang="en-GB" sz="2400" b="1" i="0" u="none" strike="noStrike" dirty="0">
                <a:effectLst/>
                <a:latin typeface="Arial" panose="020B0604020202020204" pitchFamily="34" charset="0"/>
              </a:rPr>
              <a:t>⊈</a:t>
            </a:r>
            <a:r>
              <a:rPr lang="en-GB" sz="2400" b="1" dirty="0">
                <a:latin typeface="Arial" panose="020B0604020202020204" pitchFamily="34" charset="0"/>
              </a:rPr>
              <a:t> </a:t>
            </a:r>
            <a:r>
              <a:rPr lang="en-US" sz="2400" b="1" dirty="0"/>
              <a:t>SIZE[n</a:t>
            </a:r>
            <a:r>
              <a:rPr lang="en-US" sz="2400" b="1" baseline="30000" dirty="0"/>
              <a:t>3</a:t>
            </a:r>
            <a:r>
              <a:rPr lang="en-US" sz="2400" b="1" dirty="0"/>
              <a:t>]</a:t>
            </a:r>
            <a:r>
              <a:rPr lang="en-US" sz="2400" dirty="0"/>
              <a:t>, etc. to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2FD0D8-4EE7-55BA-0223-AE64017328A2}"/>
              </a:ext>
            </a:extLst>
          </p:cNvPr>
          <p:cNvSpPr txBox="1"/>
          <p:nvPr/>
        </p:nvSpPr>
        <p:spPr>
          <a:xfrm>
            <a:off x="3026614" y="3358084"/>
            <a:ext cx="54601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2"/>
                </a:solidFill>
              </a:rPr>
              <a:t>Theory T </a:t>
            </a:r>
            <a:r>
              <a:rPr lang="en-US" sz="2200" b="1" dirty="0"/>
              <a:t>does not prove that P = NP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D30AAE-91CC-AEED-9AF9-A0A88C7114B5}"/>
              </a:ext>
            </a:extLst>
          </p:cNvPr>
          <p:cNvSpPr txBox="1"/>
          <p:nvPr/>
        </p:nvSpPr>
        <p:spPr>
          <a:xfrm>
            <a:off x="3026614" y="4053022"/>
            <a:ext cx="7317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2"/>
                </a:solidFill>
              </a:rPr>
              <a:t>Theory T </a:t>
            </a:r>
            <a:r>
              <a:rPr lang="en-US" sz="2200" b="1" dirty="0"/>
              <a:t>does not prove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/>
              <a:t>that NP ⊆ SIZE[n</a:t>
            </a:r>
            <a:r>
              <a:rPr lang="en-US" sz="2200" b="1" baseline="30000" dirty="0"/>
              <a:t>3</a:t>
            </a:r>
            <a:r>
              <a:rPr lang="en-US" sz="2200" b="1" dirty="0"/>
              <a:t>]</a:t>
            </a:r>
            <a:endParaRPr lang="en-GB" sz="2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A590D9-F234-16B8-C9BD-267ED0EF00E0}"/>
              </a:ext>
            </a:extLst>
          </p:cNvPr>
          <p:cNvSpPr txBox="1"/>
          <p:nvPr/>
        </p:nvSpPr>
        <p:spPr>
          <a:xfrm>
            <a:off x="953217" y="4847853"/>
            <a:ext cx="96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Necessary before showing corresponding lower bounds</a:t>
            </a:r>
            <a:endParaRPr lang="en-GB" sz="2400" dirty="0">
              <a:highlight>
                <a:srgbClr val="FFFF00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5AE013-8E07-75D9-5F72-95CF42A895A0}"/>
              </a:ext>
            </a:extLst>
          </p:cNvPr>
          <p:cNvSpPr txBox="1"/>
          <p:nvPr/>
        </p:nvSpPr>
        <p:spPr>
          <a:xfrm>
            <a:off x="281436" y="5773694"/>
            <a:ext cx="5716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Initiated by S. Cook and J. </a:t>
            </a:r>
            <a:r>
              <a:rPr lang="en-US" sz="2400" dirty="0" err="1"/>
              <a:t>Krajíček</a:t>
            </a:r>
            <a:r>
              <a:rPr lang="en-US" sz="2400" dirty="0"/>
              <a:t>: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B71B41-446C-7CEB-2FA5-5AD87867C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264" y="5704831"/>
            <a:ext cx="7252691" cy="663569"/>
          </a:xfrm>
          <a:prstGeom prst="rect">
            <a:avLst/>
          </a:prstGeom>
        </p:spPr>
      </p:pic>
      <p:sp>
        <p:nvSpPr>
          <p:cNvPr id="3" name="AutoShape 2" descr="Stephen A. Cook -- Home page">
            <a:extLst>
              <a:ext uri="{FF2B5EF4-FFF2-40B4-BE49-F238E27FC236}">
                <a16:creationId xmlns:a16="http://schemas.microsoft.com/office/drawing/2014/main" id="{D1A877B5-C093-65D7-416A-0090941B15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F9D192-D5F2-C5CA-A615-302F7DAB4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544" y="4420604"/>
            <a:ext cx="1756948" cy="1388855"/>
          </a:xfrm>
          <a:prstGeom prst="rect">
            <a:avLst/>
          </a:prstGeom>
        </p:spPr>
      </p:pic>
      <p:pic>
        <p:nvPicPr>
          <p:cNvPr id="1028" name="Picture 4" descr="Jan Krajicek">
            <a:extLst>
              <a:ext uri="{FF2B5EF4-FFF2-40B4-BE49-F238E27FC236}">
                <a16:creationId xmlns:a16="http://schemas.microsoft.com/office/drawing/2014/main" id="{128FDD27-519C-6347-D280-583485462D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-1782" r="18309" b="1782"/>
          <a:stretch/>
        </p:blipFill>
        <p:spPr bwMode="auto">
          <a:xfrm>
            <a:off x="10046302" y="4390298"/>
            <a:ext cx="1587979" cy="142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33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3096D-BDA8-A395-9E39-7BEC1979D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32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Open Problems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4F4FB8-7120-A42C-A012-A3BF784DCD31}"/>
                  </a:ext>
                </a:extLst>
              </p:cNvPr>
              <p:cNvSpPr txBox="1"/>
              <p:nvPr/>
            </p:nvSpPr>
            <p:spPr>
              <a:xfrm>
                <a:off x="1052423" y="1433683"/>
                <a:ext cx="9799608" cy="436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chemeClr val="accent2"/>
                    </a:solidFill>
                  </a:rPr>
                  <a:t>P</a:t>
                </a:r>
                <a:r>
                  <a:rPr lang="en-US" sz="2200" dirty="0"/>
                  <a:t> is not contained in LEARN-Uniform SIZE[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200" dirty="0"/>
                  <a:t>] with 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O(log </a:t>
                </a:r>
                <a:r>
                  <a:rPr lang="en-US" sz="2200" b="1" i="1" dirty="0">
                    <a:solidFill>
                      <a:schemeClr val="accent2"/>
                    </a:solidFill>
                  </a:rPr>
                  <a:t>n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)</a:t>
                </a:r>
                <a:r>
                  <a:rPr lang="en-US" sz="2200" dirty="0"/>
                  <a:t> queries</a:t>
                </a:r>
                <a:endParaRPr lang="en-GB" sz="2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4F4FB8-7120-A42C-A012-A3BF784DC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423" y="1433683"/>
                <a:ext cx="9799608" cy="436979"/>
              </a:xfrm>
              <a:prstGeom prst="rect">
                <a:avLst/>
              </a:prstGeom>
              <a:blipFill>
                <a:blip r:embed="rId2"/>
                <a:stretch>
                  <a:fillRect l="-809" t="-8333" b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166371-C4EA-F711-62D9-9252151A4355}"/>
                  </a:ext>
                </a:extLst>
              </p:cNvPr>
              <p:cNvSpPr txBox="1"/>
              <p:nvPr/>
            </p:nvSpPr>
            <p:spPr>
              <a:xfrm>
                <a:off x="1052423" y="2271749"/>
                <a:ext cx="8376249" cy="436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chemeClr val="accent2"/>
                    </a:solidFill>
                  </a:rPr>
                  <a:t>NP</a:t>
                </a:r>
                <a:r>
                  <a:rPr lang="en-US" sz="2200" dirty="0"/>
                  <a:t> is not contained in LEARN-Uniform SIZE[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200" dirty="0"/>
                  <a:t>] with 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poly(</a:t>
                </a:r>
                <a:r>
                  <a:rPr lang="en-US" sz="2200" b="1" i="1" dirty="0">
                    <a:solidFill>
                      <a:schemeClr val="accent2"/>
                    </a:solidFill>
                  </a:rPr>
                  <a:t>n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)</a:t>
                </a:r>
                <a:r>
                  <a:rPr lang="en-US" sz="2200" dirty="0"/>
                  <a:t> queries</a:t>
                </a:r>
                <a:endParaRPr lang="en-GB" sz="2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166371-C4EA-F711-62D9-9252151A4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423" y="2271749"/>
                <a:ext cx="8376249" cy="436979"/>
              </a:xfrm>
              <a:prstGeom prst="rect">
                <a:avLst/>
              </a:prstGeom>
              <a:blipFill>
                <a:blip r:embed="rId3"/>
                <a:stretch>
                  <a:fillRect l="-946" t="-8451" b="-28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D8E3D2A-D783-802D-400A-823F7C6478D0}"/>
              </a:ext>
            </a:extLst>
          </p:cNvPr>
          <p:cNvSpPr txBox="1"/>
          <p:nvPr/>
        </p:nvSpPr>
        <p:spPr>
          <a:xfrm>
            <a:off x="1052423" y="5424317"/>
            <a:ext cx="76947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Obtain a stronger unprovability result for </a:t>
            </a:r>
            <a:r>
              <a:rPr lang="en-US" sz="2200" b="1" dirty="0">
                <a:solidFill>
                  <a:srgbClr val="7030A0"/>
                </a:solidFill>
              </a:rPr>
              <a:t>APC</a:t>
            </a:r>
            <a:r>
              <a:rPr lang="en-US" sz="2200" b="1" baseline="30000" dirty="0">
                <a:solidFill>
                  <a:srgbClr val="7030A0"/>
                </a:solidFill>
              </a:rPr>
              <a:t>1 </a:t>
            </a:r>
            <a:r>
              <a:rPr lang="en-US" sz="2200" dirty="0"/>
              <a:t>?</a:t>
            </a:r>
            <a:endParaRPr lang="en-GB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C77D04-494A-74B3-1980-8A2DCB08DEEA}"/>
              </a:ext>
            </a:extLst>
          </p:cNvPr>
          <p:cNvSpPr txBox="1"/>
          <p:nvPr/>
        </p:nvSpPr>
        <p:spPr>
          <a:xfrm>
            <a:off x="1052423" y="3989664"/>
            <a:ext cx="1051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New lower bounds against </a:t>
            </a:r>
            <a:r>
              <a:rPr lang="en-US" sz="2200" b="1" dirty="0">
                <a:solidFill>
                  <a:srgbClr val="C00000"/>
                </a:solidFill>
              </a:rPr>
              <a:t>Randomized Uniformity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/>
              <a:t>and </a:t>
            </a:r>
            <a:r>
              <a:rPr lang="en-US" sz="2200" b="1" dirty="0">
                <a:solidFill>
                  <a:schemeClr val="accent1"/>
                </a:solidFill>
              </a:rPr>
              <a:t>Randomized LEARN-Uniformity</a:t>
            </a:r>
            <a:endParaRPr lang="en-GB" sz="22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0B80ED5-41B4-E2B1-873D-A33FE4D6C156}"/>
                  </a:ext>
                </a:extLst>
              </p:cNvPr>
              <p:cNvSpPr txBox="1"/>
              <p:nvPr/>
            </p:nvSpPr>
            <p:spPr>
              <a:xfrm>
                <a:off x="2958505" y="4574204"/>
                <a:ext cx="8609518" cy="44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e.g., show that </a:t>
                </a:r>
                <a:r>
                  <a:rPr lang="en-US" sz="2200" b="1" dirty="0"/>
                  <a:t>promise-BPP</a:t>
                </a:r>
                <a:r>
                  <a:rPr lang="en-US" sz="2200" dirty="0"/>
                  <a:t> is not contained in </a:t>
                </a:r>
                <a:r>
                  <a:rPr lang="en-US" sz="2200" b="1" dirty="0"/>
                  <a:t>FBPP-uniform SIZE[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200" b="1" i="1" dirty="0" smtClean="0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2200" b="1" dirty="0"/>
                  <a:t>]</a:t>
                </a:r>
                <a:endParaRPr lang="en-GB" sz="22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0B80ED5-41B4-E2B1-873D-A33FE4D6C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505" y="4574204"/>
                <a:ext cx="8609518" cy="443711"/>
              </a:xfrm>
              <a:prstGeom prst="rect">
                <a:avLst/>
              </a:prstGeom>
              <a:blipFill>
                <a:blip r:embed="rId4"/>
                <a:stretch>
                  <a:fillRect l="-920" t="-5479" b="-27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E9AB6A8-76AC-216D-F774-8664FECBD933}"/>
              </a:ext>
            </a:extLst>
          </p:cNvPr>
          <p:cNvSpPr txBox="1"/>
          <p:nvPr/>
        </p:nvSpPr>
        <p:spPr>
          <a:xfrm>
            <a:off x="9057374" y="5532038"/>
            <a:ext cx="2181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highlight>
                  <a:srgbClr val="FFFF00"/>
                </a:highlight>
              </a:rPr>
              <a:t>Thank you</a:t>
            </a:r>
            <a:endParaRPr lang="en-GB" sz="3600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4F5CE7-DE81-7EEA-23AB-FB8611984E1A}"/>
              </a:ext>
            </a:extLst>
          </p:cNvPr>
          <p:cNvSpPr txBox="1"/>
          <p:nvPr/>
        </p:nvSpPr>
        <p:spPr>
          <a:xfrm>
            <a:off x="1052423" y="3106191"/>
            <a:ext cx="1487577" cy="436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Show that</a:t>
            </a: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5E549E-EE97-4F30-C25F-73E5208FE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8459" y="3084237"/>
            <a:ext cx="2769570" cy="52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5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F1839-6DCF-413E-16A9-44BEF8611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Appendix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9102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B5317-4570-30BB-59D2-8D9347645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990"/>
            <a:ext cx="10515600" cy="90435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Unprovability of </a:t>
            </a:r>
            <a:r>
              <a:rPr lang="en-US" sz="4000" b="1" dirty="0" err="1">
                <a:solidFill>
                  <a:schemeClr val="accent1"/>
                </a:solidFill>
              </a:rPr>
              <a:t>i.o</a:t>
            </a:r>
            <a:r>
              <a:rPr lang="en-US" sz="4000" b="1" dirty="0">
                <a:solidFill>
                  <a:schemeClr val="accent1"/>
                </a:solidFill>
              </a:rPr>
              <a:t>. circuit upper bounds </a:t>
            </a:r>
            <a:r>
              <a:rPr lang="en-US" sz="4000" b="1" dirty="0"/>
              <a:t>[BKO’20]</a:t>
            </a:r>
            <a:endParaRPr lang="en-GB" sz="4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7BB59-115B-A225-2EA6-67186A470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73" y="1510479"/>
            <a:ext cx="11430157" cy="7272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17DAC9-7C46-83F5-295E-AE21B4E23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302" y="2515908"/>
            <a:ext cx="9772650" cy="600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26929D-9C4C-25BC-94A4-B030DEDCB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233" y="3429000"/>
            <a:ext cx="11605245" cy="294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6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711E68-F599-02C8-4545-34BE33C78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46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Theories of Bounded Arithmetic</a:t>
            </a:r>
            <a:endParaRPr lang="en-GB" b="1" dirty="0">
              <a:solidFill>
                <a:schemeClr val="accent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ED6E14-3905-F9DF-B00E-FFC0CD19B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07" y="1549283"/>
            <a:ext cx="10728186" cy="535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47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F5477D-0966-1D73-CA5F-ADA4AA20D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73" y="690099"/>
            <a:ext cx="10741389" cy="3715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104BEB-3725-0FE9-7F25-AD1D97CC6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73" y="4680657"/>
            <a:ext cx="10819210" cy="133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FDB1C-CD66-9583-94BA-63C9BEE54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01" y="242256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tx2"/>
                </a:solidFill>
              </a:rPr>
              <a:t>Contributions</a:t>
            </a:r>
            <a:endParaRPr lang="en-GB" sz="5000" b="1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345E9C-0ACC-837B-1C7E-BB42BCBEA89D}"/>
              </a:ext>
            </a:extLst>
          </p:cNvPr>
          <p:cNvSpPr txBox="1"/>
          <p:nvPr/>
        </p:nvSpPr>
        <p:spPr>
          <a:xfrm>
            <a:off x="633001" y="1499234"/>
            <a:ext cx="7598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consider several established </a:t>
            </a:r>
          </a:p>
          <a:p>
            <a:r>
              <a:rPr lang="en-US" sz="2400" dirty="0"/>
              <a:t>theories of bounded arithmetic: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7A559-4BD7-CF30-6129-2C170FDCA343}"/>
              </a:ext>
            </a:extLst>
          </p:cNvPr>
          <p:cNvSpPr txBox="1"/>
          <p:nvPr/>
        </p:nvSpPr>
        <p:spPr>
          <a:xfrm>
            <a:off x="329490" y="5907232"/>
            <a:ext cx="1153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In contrast, we show that several 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circuit upper bounds cannot be proved in these theories</a:t>
            </a:r>
            <a:r>
              <a:rPr lang="en-US" sz="2400" dirty="0">
                <a:highlight>
                  <a:srgbClr val="FFFF00"/>
                </a:highlight>
              </a:rPr>
              <a:t>.</a:t>
            </a:r>
            <a:endParaRPr lang="en-GB" sz="2400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170979-DEBF-74CB-0A4A-41FA8CEEF61F}"/>
              </a:ext>
            </a:extLst>
          </p:cNvPr>
          <p:cNvSpPr txBox="1"/>
          <p:nvPr/>
        </p:nvSpPr>
        <p:spPr>
          <a:xfrm>
            <a:off x="535050" y="3468038"/>
            <a:ext cx="1103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Many interesting algorithms and complexity results can be formalized in such theories.</a:t>
            </a:r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5ECC07-C176-271B-22CF-DE87B27E8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895" y="950768"/>
            <a:ext cx="6021727" cy="2047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C3B5D2-6AC4-DF5E-864D-58CA38FF5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78" y="2523660"/>
            <a:ext cx="3453623" cy="7068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2D3F7C-97A4-0D12-76A9-A5C99F70B891}"/>
              </a:ext>
            </a:extLst>
          </p:cNvPr>
          <p:cNvSpPr txBox="1"/>
          <p:nvPr/>
        </p:nvSpPr>
        <p:spPr>
          <a:xfrm>
            <a:off x="7945646" y="4176927"/>
            <a:ext cx="3701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Arnold Beckman’s survey on Friday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50E1A9-DF6D-3E40-6AA4-2366B65BFA02}"/>
              </a:ext>
            </a:extLst>
          </p:cNvPr>
          <p:cNvSpPr txBox="1"/>
          <p:nvPr/>
        </p:nvSpPr>
        <p:spPr>
          <a:xfrm>
            <a:off x="7945646" y="4712162"/>
            <a:ext cx="3717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Azza</a:t>
            </a:r>
            <a:r>
              <a:rPr lang="en-US" b="1" dirty="0"/>
              <a:t> </a:t>
            </a:r>
            <a:r>
              <a:rPr lang="en-US" b="1" dirty="0" err="1"/>
              <a:t>Gaysin’s</a:t>
            </a:r>
            <a:r>
              <a:rPr lang="en-US" b="1" dirty="0"/>
              <a:t> talk on formalizing Dmitriy </a:t>
            </a:r>
            <a:r>
              <a:rPr lang="en-US" b="1" dirty="0" err="1"/>
              <a:t>Zhuk’s</a:t>
            </a:r>
            <a:r>
              <a:rPr lang="en-US" b="1" dirty="0"/>
              <a:t> CSP algorithm in</a:t>
            </a:r>
            <a:endParaRPr lang="en-GB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C08123-4361-139C-C079-3FA54A273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80" y="4712072"/>
            <a:ext cx="7033755" cy="8770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B5D7D5-F389-E6F7-3FBA-D715C67090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2710" y="4985729"/>
            <a:ext cx="280042" cy="357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45B78B-9502-31CA-45B3-80B84482C8EC}"/>
              </a:ext>
            </a:extLst>
          </p:cNvPr>
          <p:cNvSpPr txBox="1"/>
          <p:nvPr/>
        </p:nvSpPr>
        <p:spPr>
          <a:xfrm>
            <a:off x="591132" y="4146245"/>
            <a:ext cx="7292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Randomized Matching Algorithms in APC</a:t>
            </a:r>
            <a:r>
              <a:rPr lang="en-US" sz="2000" baseline="30000" dirty="0"/>
              <a:t>1</a:t>
            </a:r>
            <a:r>
              <a:rPr lang="en-US" sz="2000" dirty="0"/>
              <a:t> [TriManLe-Cook’11]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7266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  <p:bldP spid="11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B69AC19-C3D0-BF2E-E36A-C4E1577A8191}"/>
              </a:ext>
            </a:extLst>
          </p:cNvPr>
          <p:cNvSpPr/>
          <p:nvPr/>
        </p:nvSpPr>
        <p:spPr>
          <a:xfrm>
            <a:off x="6317411" y="296047"/>
            <a:ext cx="5656053" cy="1259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EBCE8D-0EED-DBB5-7E90-FB2361F96D8A}"/>
              </a:ext>
            </a:extLst>
          </p:cNvPr>
          <p:cNvSpPr txBox="1"/>
          <p:nvPr/>
        </p:nvSpPr>
        <p:spPr>
          <a:xfrm>
            <a:off x="674837" y="4895649"/>
            <a:ext cx="4477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Remarks: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4411981-E77C-32FC-5ED4-1021DF63D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68" y="345539"/>
            <a:ext cx="4906813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Unprovability Results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F85DDF-C66D-9D02-0A48-9C91BBCD169B}"/>
              </a:ext>
            </a:extLst>
          </p:cNvPr>
          <p:cNvSpPr txBox="1"/>
          <p:nvPr/>
        </p:nvSpPr>
        <p:spPr>
          <a:xfrm>
            <a:off x="2600863" y="4928594"/>
            <a:ext cx="29229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Unconditional</a:t>
            </a:r>
            <a:endParaRPr lang="en-GB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F26ECE-DBA7-B370-473E-8725728DBD36}"/>
              </a:ext>
            </a:extLst>
          </p:cNvPr>
          <p:cNvSpPr txBox="1"/>
          <p:nvPr/>
        </p:nvSpPr>
        <p:spPr>
          <a:xfrm>
            <a:off x="2621351" y="5484724"/>
            <a:ext cx="95321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As theories get stronger, we can only rule out stronger inclusions</a:t>
            </a:r>
            <a:endParaRPr lang="en-GB" sz="2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A6D283-E66F-5707-40F8-CAC848674601}"/>
              </a:ext>
            </a:extLst>
          </p:cNvPr>
          <p:cNvSpPr txBox="1"/>
          <p:nvPr/>
        </p:nvSpPr>
        <p:spPr>
          <a:xfrm>
            <a:off x="2621351" y="6050909"/>
            <a:ext cx="102122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APC</a:t>
            </a:r>
            <a:r>
              <a:rPr lang="en-US" sz="2200" b="1" baseline="30000" dirty="0"/>
              <a:t>1</a:t>
            </a:r>
            <a:r>
              <a:rPr lang="en-US" sz="2200" dirty="0"/>
              <a:t>: unprovability result is close to known unconditional lower bound</a:t>
            </a:r>
            <a:endParaRPr lang="en-GB" sz="2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82DE42-8FA0-A46F-8BA7-976E0B22D418}"/>
              </a:ext>
            </a:extLst>
          </p:cNvPr>
          <p:cNvSpPr txBox="1"/>
          <p:nvPr/>
        </p:nvSpPr>
        <p:spPr>
          <a:xfrm>
            <a:off x="3017987" y="1971751"/>
            <a:ext cx="232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[Krajicek-</a:t>
            </a:r>
            <a:r>
              <a:rPr lang="en-US" b="1" dirty="0"/>
              <a:t>O</a:t>
            </a:r>
            <a:r>
              <a:rPr lang="en-US" dirty="0"/>
              <a:t>’17]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125016-4C9E-7CAD-34BD-394B59D77EC2}"/>
              </a:ext>
            </a:extLst>
          </p:cNvPr>
          <p:cNvSpPr txBox="1"/>
          <p:nvPr/>
        </p:nvSpPr>
        <p:spPr>
          <a:xfrm>
            <a:off x="1997373" y="2683963"/>
            <a:ext cx="268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[Bydzovsky-Krajicek-</a:t>
            </a:r>
            <a:r>
              <a:rPr lang="en-US" b="1" dirty="0"/>
              <a:t>O</a:t>
            </a:r>
            <a:r>
              <a:rPr lang="en-US" dirty="0"/>
              <a:t>’20]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25E32A-383A-5BE8-A11D-EC6573EC61A3}"/>
              </a:ext>
            </a:extLst>
          </p:cNvPr>
          <p:cNvSpPr txBox="1"/>
          <p:nvPr/>
        </p:nvSpPr>
        <p:spPr>
          <a:xfrm>
            <a:off x="733964" y="4186461"/>
            <a:ext cx="392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[</a:t>
            </a:r>
            <a:r>
              <a:rPr lang="en-US" dirty="0"/>
              <a:t>Carmosino-Kabanets-Kolokolova-</a:t>
            </a:r>
            <a:r>
              <a:rPr lang="en-US" b="1" dirty="0"/>
              <a:t>O</a:t>
            </a:r>
            <a:r>
              <a:rPr lang="en-US" dirty="0"/>
              <a:t>’21]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8A8690-3ABD-87F0-3ED7-E5D55B5AB389}"/>
              </a:ext>
            </a:extLst>
          </p:cNvPr>
          <p:cNvSpPr txBox="1"/>
          <p:nvPr/>
        </p:nvSpPr>
        <p:spPr>
          <a:xfrm>
            <a:off x="1997373" y="3452175"/>
            <a:ext cx="268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[Bydzovsky-Krajicek-</a:t>
            </a:r>
            <a:r>
              <a:rPr lang="en-US" b="1" dirty="0"/>
              <a:t>O</a:t>
            </a:r>
            <a:r>
              <a:rPr lang="en-US" dirty="0"/>
              <a:t>’20]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72EF64-1DD2-0217-400F-1E011A6FDDC4}"/>
              </a:ext>
            </a:extLst>
          </p:cNvPr>
          <p:cNvSpPr txBox="1"/>
          <p:nvPr/>
        </p:nvSpPr>
        <p:spPr>
          <a:xfrm>
            <a:off x="6384266" y="391670"/>
            <a:ext cx="2257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Related work: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4F79DF-5CB4-9775-E172-FBD0E20C0C91}"/>
              </a:ext>
            </a:extLst>
          </p:cNvPr>
          <p:cNvSpPr txBox="1"/>
          <p:nvPr/>
        </p:nvSpPr>
        <p:spPr>
          <a:xfrm>
            <a:off x="6692657" y="835237"/>
            <a:ext cx="1948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Cook-Krajicek’07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3EDD36-046F-E122-160F-0E7C598E5672}"/>
              </a:ext>
            </a:extLst>
          </p:cNvPr>
          <p:cNvSpPr txBox="1"/>
          <p:nvPr/>
        </p:nvSpPr>
        <p:spPr>
          <a:xfrm>
            <a:off x="6692657" y="1164482"/>
            <a:ext cx="3252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Bydzovsky-Muller’20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6DFFBB-A50D-393F-A615-D14DE40D59F6}"/>
              </a:ext>
            </a:extLst>
          </p:cNvPr>
          <p:cNvSpPr txBox="1"/>
          <p:nvPr/>
        </p:nvSpPr>
        <p:spPr>
          <a:xfrm>
            <a:off x="9178498" y="394785"/>
            <a:ext cx="24729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Recent progress on unprovability of </a:t>
            </a:r>
            <a:r>
              <a:rPr lang="en-US" sz="2000" b="1" dirty="0"/>
              <a:t>circuit lower bounds</a:t>
            </a:r>
            <a:endParaRPr lang="en-GB" sz="2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CA8E7D-93DF-385E-DFD2-A7C266A0DF8C}"/>
              </a:ext>
            </a:extLst>
          </p:cNvPr>
          <p:cNvSpPr txBox="1"/>
          <p:nvPr/>
        </p:nvSpPr>
        <p:spPr>
          <a:xfrm>
            <a:off x="8652601" y="1897893"/>
            <a:ext cx="29988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[CKKO’21]</a:t>
            </a:r>
          </a:p>
          <a:p>
            <a:pPr algn="ctr"/>
            <a:r>
              <a:rPr lang="en-US" sz="2800" b="1" dirty="0">
                <a:solidFill>
                  <a:schemeClr val="accent2"/>
                </a:solidFill>
              </a:rPr>
              <a:t>Unified approach via LEARNING</a:t>
            </a:r>
            <a:endParaRPr lang="en-GB" sz="2800" b="1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A641AA-400B-E40F-8286-388C6F1B0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475" y="1933837"/>
            <a:ext cx="3095582" cy="4982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4E28B4A-0A8C-6D0E-6A99-7EB10BD01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468" y="2567408"/>
            <a:ext cx="3095582" cy="59345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E738B56-E1D1-53C5-17DA-C3A1DFE3D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468" y="3361871"/>
            <a:ext cx="3164728" cy="51163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5CA4686-FDEB-93A5-7747-E05C04C485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468" y="4090341"/>
            <a:ext cx="4641103" cy="52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5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/>
      <p:bldP spid="10" grpId="0"/>
      <p:bldP spid="11" grpId="0"/>
      <p:bldP spid="12" grpId="0"/>
      <p:bldP spid="19" grpId="0"/>
      <p:bldP spid="20" grpId="0"/>
      <p:bldP spid="21" grpId="0"/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C07D5-F51E-1BC2-5957-C334F6DF5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[CKKO’21]: Unprovability via Learning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B59ECA-69E2-B6B3-D14D-A602323A1850}"/>
              </a:ext>
            </a:extLst>
          </p:cNvPr>
          <p:cNvSpPr txBox="1"/>
          <p:nvPr/>
        </p:nvSpPr>
        <p:spPr>
          <a:xfrm>
            <a:off x="838200" y="1949492"/>
            <a:ext cx="45791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We argue by contradiction</a:t>
            </a:r>
            <a:endParaRPr lang="en-GB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E72205-811B-E8AE-B105-BAAE473D9A2D}"/>
                  </a:ext>
                </a:extLst>
              </p:cNvPr>
              <p:cNvSpPr txBox="1"/>
              <p:nvPr/>
            </p:nvSpPr>
            <p:spPr>
              <a:xfrm>
                <a:off x="838200" y="2835434"/>
                <a:ext cx="10420350" cy="499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Suppose theory T can prove that a language L is contained in SIZE[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600" dirty="0"/>
                  <a:t>]</a:t>
                </a:r>
                <a:endParaRPr lang="en-GB" sz="2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E72205-811B-E8AE-B105-BAAE473D9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35434"/>
                <a:ext cx="10420350" cy="499560"/>
              </a:xfrm>
              <a:prstGeom prst="rect">
                <a:avLst/>
              </a:prstGeom>
              <a:blipFill>
                <a:blip r:embed="rId2"/>
                <a:stretch>
                  <a:fillRect l="-1053" t="-8537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A845262-6B2C-E6D9-64DE-BCBFD9702A63}"/>
              </a:ext>
            </a:extLst>
          </p:cNvPr>
          <p:cNvSpPr txBox="1"/>
          <p:nvPr/>
        </p:nvSpPr>
        <p:spPr>
          <a:xfrm>
            <a:off x="1517171" y="3803761"/>
            <a:ext cx="42930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Non-uniform upper bound:</a:t>
            </a:r>
            <a:endParaRPr lang="en-GB" sz="2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BC040-911A-9C24-01C3-FC2B9646456F}"/>
              </a:ext>
            </a:extLst>
          </p:cNvPr>
          <p:cNvSpPr txBox="1"/>
          <p:nvPr/>
        </p:nvSpPr>
        <p:spPr>
          <a:xfrm>
            <a:off x="1517171" y="4479675"/>
            <a:ext cx="89317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For every n, there is a small circuit C, for every input x, C(x) = L(x)</a:t>
            </a:r>
            <a:endParaRPr lang="en-GB" sz="2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255CDA-8E7C-AD34-A1DD-E99D0F6BC40E}"/>
              </a:ext>
            </a:extLst>
          </p:cNvPr>
          <p:cNvSpPr txBox="1"/>
          <p:nvPr/>
        </p:nvSpPr>
        <p:spPr>
          <a:xfrm>
            <a:off x="838200" y="5492152"/>
            <a:ext cx="103060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This sentence claims the </a:t>
            </a:r>
            <a:r>
              <a:rPr lang="en-US" sz="2600" b="1" dirty="0"/>
              <a:t>existence</a:t>
            </a:r>
            <a:r>
              <a:rPr lang="en-US" sz="2600" dirty="0"/>
              <a:t> </a:t>
            </a:r>
            <a:r>
              <a:rPr lang="en-US" sz="2600" b="1" dirty="0"/>
              <a:t>of a sequence of small circuits for L</a:t>
            </a:r>
            <a:endParaRPr lang="en-GB" sz="2600" b="1" dirty="0"/>
          </a:p>
        </p:txBody>
      </p:sp>
    </p:spTree>
    <p:extLst>
      <p:ext uri="{BB962C8B-B14F-4D97-AF65-F5344CB8AC3E}">
        <p14:creationId xmlns:p14="http://schemas.microsoft.com/office/powerpoint/2010/main" val="3365458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C8A19C-CBD5-AEC1-B5EA-0D5BE7BB5254}"/>
              </a:ext>
            </a:extLst>
          </p:cNvPr>
          <p:cNvSpPr/>
          <p:nvPr/>
        </p:nvSpPr>
        <p:spPr>
          <a:xfrm>
            <a:off x="3486150" y="4786663"/>
            <a:ext cx="7488631" cy="1292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39FDBC-F119-A138-5F96-C99F7698C5AB}"/>
              </a:ext>
            </a:extLst>
          </p:cNvPr>
          <p:cNvSpPr txBox="1"/>
          <p:nvPr/>
        </p:nvSpPr>
        <p:spPr>
          <a:xfrm>
            <a:off x="1131493" y="778675"/>
            <a:ext cx="96508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A </a:t>
            </a:r>
            <a:r>
              <a:rPr lang="en-US" sz="4000" b="1" dirty="0">
                <a:solidFill>
                  <a:srgbClr val="FF0000"/>
                </a:solidFill>
              </a:rPr>
              <a:t>proof</a:t>
            </a:r>
            <a:r>
              <a:rPr lang="en-US" sz="4000" dirty="0">
                <a:solidFill>
                  <a:srgbClr val="FF0000"/>
                </a:solidFill>
              </a:rPr>
              <a:t> of the existence of an object often provides more information about the object than just its existence. 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EE4DF1-9E74-8790-F98A-00353B523F7F}"/>
              </a:ext>
            </a:extLst>
          </p:cNvPr>
          <p:cNvSpPr txBox="1"/>
          <p:nvPr/>
        </p:nvSpPr>
        <p:spPr>
          <a:xfrm>
            <a:off x="1131493" y="3247782"/>
            <a:ext cx="95174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We explore standard techniques from logic (</a:t>
            </a:r>
            <a:r>
              <a:rPr lang="en-US" sz="2600" b="1" dirty="0"/>
              <a:t>witnessing theorems</a:t>
            </a:r>
            <a:r>
              <a:rPr lang="en-US" sz="2600" dirty="0"/>
              <a:t>) to extract a </a:t>
            </a:r>
            <a:r>
              <a:rPr lang="en-US" sz="2600" b="1" dirty="0">
                <a:solidFill>
                  <a:schemeClr val="accent1"/>
                </a:solidFill>
              </a:rPr>
              <a:t>learning algorithm</a:t>
            </a:r>
            <a:r>
              <a:rPr lang="en-US" sz="2600" b="1" dirty="0"/>
              <a:t> </a:t>
            </a:r>
            <a:r>
              <a:rPr lang="en-US" sz="2600" dirty="0"/>
              <a:t>from a proof in bounded arithmetic</a:t>
            </a:r>
            <a:endParaRPr lang="en-GB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D3424D-F8D4-D1CB-B94C-83510905E9C2}"/>
              </a:ext>
            </a:extLst>
          </p:cNvPr>
          <p:cNvSpPr txBox="1"/>
          <p:nvPr/>
        </p:nvSpPr>
        <p:spPr>
          <a:xfrm>
            <a:off x="767562" y="4975062"/>
            <a:ext cx="24403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To complete the argument:</a:t>
            </a:r>
            <a:endParaRPr lang="en-GB" sz="2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87CAB1-5FD3-EA87-2AD7-A2E67CB8775B}"/>
              </a:ext>
            </a:extLst>
          </p:cNvPr>
          <p:cNvSpPr txBox="1"/>
          <p:nvPr/>
        </p:nvSpPr>
        <p:spPr>
          <a:xfrm>
            <a:off x="3486150" y="4935186"/>
            <a:ext cx="75152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We argue (outside T) that corresponding learning algorithm that constructs circuits for L </a:t>
            </a:r>
            <a:r>
              <a:rPr lang="en-US" sz="2600" b="1" dirty="0"/>
              <a:t>does not exist</a:t>
            </a:r>
            <a:r>
              <a:rPr lang="en-US" sz="2600" dirty="0"/>
              <a:t>.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06968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294.041"/>
  <p:tag name="LATEXADDIN" val="\documentclass{article}&#10;\usepackage{amsmath}&#10;\usepackage{color}&#10;\pagestyle{empty}&#10;\begin{document}&#10;&#10;&#10;\noindent \textbf{$\mathsf{EQ}(c)$}&#10;&#10;\end{document}"/>
  <p:tag name="IGUANATEXSIZE" val="20"/>
  <p:tag name="IGUANATEXCURSOR" val="130"/>
  <p:tag name="TRANSPARENCY" val="True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1628</Words>
  <Application>Microsoft Office PowerPoint</Application>
  <PresentationFormat>Widescreen</PresentationFormat>
  <Paragraphs>201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Century Schoolbook</vt:lpstr>
      <vt:lpstr>Elephant</vt:lpstr>
      <vt:lpstr>Lato</vt:lpstr>
      <vt:lpstr>Times New Roman</vt:lpstr>
      <vt:lpstr>Office Theme</vt:lpstr>
      <vt:lpstr>PowerPoint Presentation</vt:lpstr>
      <vt:lpstr>PowerPoint Presentation</vt:lpstr>
      <vt:lpstr>PowerPoint Presentation</vt:lpstr>
      <vt:lpstr>Theories of Bounded Arithmetic</vt:lpstr>
      <vt:lpstr>PowerPoint Presentation</vt:lpstr>
      <vt:lpstr>Contributions</vt:lpstr>
      <vt:lpstr>Unprovability Results</vt:lpstr>
      <vt:lpstr>[CKKO’21]: Unprovability via Learning</vt:lpstr>
      <vt:lpstr>PowerPoint Presentation</vt:lpstr>
      <vt:lpstr>Learning from Equivalence Queries [Angluin’87]</vt:lpstr>
      <vt:lpstr>Example of learning uniformity</vt:lpstr>
      <vt:lpstr>Example of Formalization [KO’17]</vt:lpstr>
      <vt:lpstr>From logic to learning via KPT Witnessing</vt:lpstr>
      <vt:lpstr>From logic to learning via KPT Witnessing</vt:lpstr>
      <vt:lpstr>From logic to learning via KPT Witnessing</vt:lpstr>
      <vt:lpstr>From logic to learning via KPT Witnessing</vt:lpstr>
      <vt:lpstr>  </vt:lpstr>
      <vt:lpstr>Unconditional LEARN-Uniform Lower Bounds</vt:lpstr>
      <vt:lpstr>Learning a SAT Solver</vt:lpstr>
      <vt:lpstr>Techniques</vt:lpstr>
      <vt:lpstr>Summary of (deterministic) learning lower bounds</vt:lpstr>
      <vt:lpstr>Consequences in logic</vt:lpstr>
      <vt:lpstr>PowerPoint Presentation</vt:lpstr>
      <vt:lpstr>Randomized LEARN-uniformity</vt:lpstr>
      <vt:lpstr>Randomized Uniformity</vt:lpstr>
      <vt:lpstr>Lower bounds against randomized uniformity</vt:lpstr>
      <vt:lpstr> Randomized LEARN-uniformity</vt:lpstr>
      <vt:lpstr>PowerPoint Presentation</vt:lpstr>
      <vt:lpstr>Summary</vt:lpstr>
      <vt:lpstr>Open Problems</vt:lpstr>
      <vt:lpstr>Appendix</vt:lpstr>
      <vt:lpstr>Unprovability of i.o. circuit upper bounds [BKO’20]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Oliveira, Igor</dc:creator>
  <cp:lastModifiedBy>Oliveira, Igor</cp:lastModifiedBy>
  <cp:revision>291</cp:revision>
  <dcterms:created xsi:type="dcterms:W3CDTF">2022-06-24T18:22:40Z</dcterms:created>
  <dcterms:modified xsi:type="dcterms:W3CDTF">2022-07-04T23:34:30Z</dcterms:modified>
</cp:coreProperties>
</file>