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A2_886D89DF.xml" ContentType="application/vnd.ms-powerpoint.comment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43" r:id="rId2"/>
    <p:sldId id="671" r:id="rId3"/>
    <p:sldId id="672" r:id="rId4"/>
    <p:sldId id="692" r:id="rId5"/>
    <p:sldId id="673" r:id="rId6"/>
    <p:sldId id="674" r:id="rId7"/>
    <p:sldId id="677" r:id="rId8"/>
    <p:sldId id="678" r:id="rId9"/>
    <p:sldId id="675" r:id="rId10"/>
    <p:sldId id="676" r:id="rId11"/>
    <p:sldId id="680" r:id="rId12"/>
    <p:sldId id="689" r:id="rId13"/>
    <p:sldId id="694" r:id="rId14"/>
    <p:sldId id="685" r:id="rId15"/>
    <p:sldId id="686" r:id="rId16"/>
    <p:sldId id="687" r:id="rId17"/>
    <p:sldId id="688" r:id="rId18"/>
    <p:sldId id="690" r:id="rId19"/>
    <p:sldId id="684" r:id="rId20"/>
    <p:sldId id="683" r:id="rId21"/>
    <p:sldId id="695" r:id="rId22"/>
    <p:sldId id="693" r:id="rId23"/>
    <p:sldId id="6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344D56-24DA-164A-D3F9-186D27500B3F}" name="Carboni Oliveira, Igor" initials="IC" userId="S::u1875751@live.warwick.ac.uk::917b0e84-c2c0-422c-b41f-c6b6fe4546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C30D5"/>
    <a:srgbClr val="0066FF"/>
    <a:srgbClr val="FFE7FA"/>
    <a:srgbClr val="FE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9691" autoAdjust="0"/>
  </p:normalViewPr>
  <p:slideViewPr>
    <p:cSldViewPr snapToGrid="0">
      <p:cViewPr varScale="1">
        <p:scale>
          <a:sx n="105" d="100"/>
          <a:sy n="105" d="100"/>
        </p:scale>
        <p:origin x="4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2A2_886D89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2E7E00-1DA6-427F-8984-5EF6FBB7556C}" authorId="{67344D56-24DA-164A-D3F9-186D27500B3F}" created="2024-08-30T16:36:55.10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88880095" sldId="674"/>
      <ac:spMk id="11" creationId="{FB27D870-5180-49FA-A29C-48E8CE1622C1}"/>
    </ac:deMkLst>
    <p188:txBody>
      <a:bodyPr/>
      <a:lstStyle/>
      <a:p>
        <a:r>
          <a:rPr lang="en-GB"/>
          <a:t>Jain-Li-Sahai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F1C33-4D6F-4FC5-843F-A367C33F5B1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3157CB-925E-4541-9D5D-2FDCC5D4E35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Crypto (obfuscation)</a:t>
          </a:r>
          <a:endParaRPr lang="en-GB" dirty="0">
            <a:solidFill>
              <a:srgbClr val="FF0000"/>
            </a:solidFill>
          </a:endParaRPr>
        </a:p>
      </dgm:t>
    </dgm:pt>
    <dgm:pt modelId="{97B19487-B05F-47A1-AE75-5A355E4C4AC2}" type="parTrans" cxnId="{67F84763-4445-4A47-90B5-867EE066CD92}">
      <dgm:prSet/>
      <dgm:spPr/>
      <dgm:t>
        <a:bodyPr/>
        <a:lstStyle/>
        <a:p>
          <a:endParaRPr lang="en-GB"/>
        </a:p>
      </dgm:t>
    </dgm:pt>
    <dgm:pt modelId="{A56859DD-4C76-4071-B18D-93AE4A1B9F6F}" type="sibTrans" cxnId="{67F84763-4445-4A47-90B5-867EE066CD92}">
      <dgm:prSet/>
      <dgm:spPr/>
      <dgm:t>
        <a:bodyPr/>
        <a:lstStyle/>
        <a:p>
          <a:endParaRPr lang="en-GB"/>
        </a:p>
      </dgm:t>
    </dgm:pt>
    <dgm:pt modelId="{B8977886-9D27-4F9C-89D6-4EFAFEAAA8F7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dirty="0">
            <a:solidFill>
              <a:schemeClr val="accent6">
                <a:lumMod val="75000"/>
              </a:schemeClr>
            </a:solidFill>
          </a:endParaRPr>
        </a:p>
      </dgm:t>
    </dgm:pt>
    <dgm:pt modelId="{4172423C-0B26-4A30-B845-34C48314A292}" type="parTrans" cxnId="{68AECB0B-60CA-488A-88DF-AECF37789CBC}">
      <dgm:prSet/>
      <dgm:spPr/>
      <dgm:t>
        <a:bodyPr/>
        <a:lstStyle/>
        <a:p>
          <a:endParaRPr lang="en-GB"/>
        </a:p>
      </dgm:t>
    </dgm:pt>
    <dgm:pt modelId="{790F2580-3343-469D-8EE2-F61DBDD7E641}" type="sibTrans" cxnId="{68AECB0B-60CA-488A-88DF-AECF37789CBC}">
      <dgm:prSet/>
      <dgm:spPr/>
      <dgm:t>
        <a:bodyPr/>
        <a:lstStyle/>
        <a:p>
          <a:endParaRPr lang="en-GB"/>
        </a:p>
      </dgm:t>
    </dgm:pt>
    <dgm:pt modelId="{AC465309-892B-417E-8A70-12614DCA673E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Bounded Arithmetic</a:t>
          </a:r>
          <a:endParaRPr lang="en-GB" dirty="0">
            <a:solidFill>
              <a:schemeClr val="accent2"/>
            </a:solidFill>
          </a:endParaRPr>
        </a:p>
      </dgm:t>
    </dgm:pt>
    <dgm:pt modelId="{E9C3524F-E0CC-4F95-AA92-D8649B0FCCCF}" type="parTrans" cxnId="{D5008813-74E4-477C-A8E2-45FE81C55806}">
      <dgm:prSet/>
      <dgm:spPr/>
      <dgm:t>
        <a:bodyPr/>
        <a:lstStyle/>
        <a:p>
          <a:endParaRPr lang="en-GB"/>
        </a:p>
      </dgm:t>
    </dgm:pt>
    <dgm:pt modelId="{1FE8D20A-6C25-44DE-8077-C28637F4C6F8}" type="sibTrans" cxnId="{D5008813-74E4-477C-A8E2-45FE81C55806}">
      <dgm:prSet/>
      <dgm:spPr/>
      <dgm:t>
        <a:bodyPr/>
        <a:lstStyle/>
        <a:p>
          <a:endParaRPr lang="en-GB"/>
        </a:p>
      </dgm:t>
    </dgm:pt>
    <dgm:pt modelId="{2DBF43C5-E3BC-4AB8-971A-7E7C7A4C1035}" type="pres">
      <dgm:prSet presAssocID="{6FCF1C33-4D6F-4FC5-843F-A367C33F5B1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A74BBD-1238-4762-BA34-22048156F87D}" type="pres">
      <dgm:prSet presAssocID="{AC465309-892B-417E-8A70-12614DCA673E}" presName="Accent3" presStyleCnt="0"/>
      <dgm:spPr/>
    </dgm:pt>
    <dgm:pt modelId="{6A13A217-F97C-46A1-A900-80EE887B1938}" type="pres">
      <dgm:prSet presAssocID="{AC465309-892B-417E-8A70-12614DCA673E}" presName="Accent" presStyleLbl="node1" presStyleIdx="0" presStyleCnt="3"/>
      <dgm:spPr/>
    </dgm:pt>
    <dgm:pt modelId="{C7B28CC2-3AE3-4750-B979-1F8727FB4F11}" type="pres">
      <dgm:prSet presAssocID="{AC465309-892B-417E-8A70-12614DCA673E}" presName="ParentBackground3" presStyleCnt="0"/>
      <dgm:spPr/>
    </dgm:pt>
    <dgm:pt modelId="{1ECD598A-C7DA-4F67-9CC9-DCE369185482}" type="pres">
      <dgm:prSet presAssocID="{AC465309-892B-417E-8A70-12614DCA673E}" presName="ParentBackground" presStyleLbl="fgAcc1" presStyleIdx="0" presStyleCnt="3"/>
      <dgm:spPr/>
    </dgm:pt>
    <dgm:pt modelId="{02869040-200B-4355-B5B9-A3E030229A04}" type="pres">
      <dgm:prSet presAssocID="{AC465309-892B-417E-8A70-12614DCA673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E202E99-426C-4570-A152-40E7C2816162}" type="pres">
      <dgm:prSet presAssocID="{B8977886-9D27-4F9C-89D6-4EFAFEAAA8F7}" presName="Accent2" presStyleCnt="0"/>
      <dgm:spPr/>
    </dgm:pt>
    <dgm:pt modelId="{99A4485A-C370-40A0-BC1C-A2A3072DC0B0}" type="pres">
      <dgm:prSet presAssocID="{B8977886-9D27-4F9C-89D6-4EFAFEAAA8F7}" presName="Accent" presStyleLbl="node1" presStyleIdx="1" presStyleCnt="3"/>
      <dgm:spPr/>
    </dgm:pt>
    <dgm:pt modelId="{70E272F0-F9A5-4A4E-B9E2-AB50EDD6D8C6}" type="pres">
      <dgm:prSet presAssocID="{B8977886-9D27-4F9C-89D6-4EFAFEAAA8F7}" presName="ParentBackground2" presStyleCnt="0"/>
      <dgm:spPr/>
    </dgm:pt>
    <dgm:pt modelId="{ECEB1FE7-75CE-4B5F-BB22-0B38D218E802}" type="pres">
      <dgm:prSet presAssocID="{B8977886-9D27-4F9C-89D6-4EFAFEAAA8F7}" presName="ParentBackground" presStyleLbl="fgAcc1" presStyleIdx="1" presStyleCnt="3"/>
      <dgm:spPr/>
    </dgm:pt>
    <dgm:pt modelId="{24D7CA42-6B71-442D-831F-D90BEE8117B7}" type="pres">
      <dgm:prSet presAssocID="{B8977886-9D27-4F9C-89D6-4EFAFEAAA8F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F1F804-0C89-4EA8-93DA-23F788F082AF}" type="pres">
      <dgm:prSet presAssocID="{B23157CB-925E-4541-9D5D-2FDCC5D4E35B}" presName="Accent1" presStyleCnt="0"/>
      <dgm:spPr/>
    </dgm:pt>
    <dgm:pt modelId="{6040168F-92ED-4F8D-8FB4-42BCC80C43D8}" type="pres">
      <dgm:prSet presAssocID="{B23157CB-925E-4541-9D5D-2FDCC5D4E35B}" presName="Accent" presStyleLbl="node1" presStyleIdx="2" presStyleCnt="3"/>
      <dgm:spPr/>
    </dgm:pt>
    <dgm:pt modelId="{CB6A85A2-DFC4-44E3-BB5A-0D6B809026EC}" type="pres">
      <dgm:prSet presAssocID="{B23157CB-925E-4541-9D5D-2FDCC5D4E35B}" presName="ParentBackground1" presStyleCnt="0"/>
      <dgm:spPr/>
    </dgm:pt>
    <dgm:pt modelId="{7D9B884C-2A64-4A72-B3D8-84CA7BA88B58}" type="pres">
      <dgm:prSet presAssocID="{B23157CB-925E-4541-9D5D-2FDCC5D4E35B}" presName="ParentBackground" presStyleLbl="fgAcc1" presStyleIdx="2" presStyleCnt="3"/>
      <dgm:spPr/>
    </dgm:pt>
    <dgm:pt modelId="{689F5745-8270-4B1C-A420-1B622E19C951}" type="pres">
      <dgm:prSet presAssocID="{B23157CB-925E-4541-9D5D-2FDCC5D4E35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8AECB0B-60CA-488A-88DF-AECF37789CBC}" srcId="{6FCF1C33-4D6F-4FC5-843F-A367C33F5B18}" destId="{B8977886-9D27-4F9C-89D6-4EFAFEAAA8F7}" srcOrd="1" destOrd="0" parTransId="{4172423C-0B26-4A30-B845-34C48314A292}" sibTransId="{790F2580-3343-469D-8EE2-F61DBDD7E641}"/>
    <dgm:cxn modelId="{D5008813-74E4-477C-A8E2-45FE81C55806}" srcId="{6FCF1C33-4D6F-4FC5-843F-A367C33F5B18}" destId="{AC465309-892B-417E-8A70-12614DCA673E}" srcOrd="2" destOrd="0" parTransId="{E9C3524F-E0CC-4F95-AA92-D8649B0FCCCF}" sibTransId="{1FE8D20A-6C25-44DE-8077-C28637F4C6F8}"/>
    <dgm:cxn modelId="{67F84763-4445-4A47-90B5-867EE066CD92}" srcId="{6FCF1C33-4D6F-4FC5-843F-A367C33F5B18}" destId="{B23157CB-925E-4541-9D5D-2FDCC5D4E35B}" srcOrd="0" destOrd="0" parTransId="{97B19487-B05F-47A1-AE75-5A355E4C4AC2}" sibTransId="{A56859DD-4C76-4071-B18D-93AE4A1B9F6F}"/>
    <dgm:cxn modelId="{3277026C-3A2E-4EF8-8E60-073383049D98}" type="presOf" srcId="{AC465309-892B-417E-8A70-12614DCA673E}" destId="{1ECD598A-C7DA-4F67-9CC9-DCE369185482}" srcOrd="0" destOrd="0" presId="urn:microsoft.com/office/officeart/2011/layout/CircleProcess"/>
    <dgm:cxn modelId="{A361A87C-B6D0-4E50-B5AE-03CB0C8D5081}" type="presOf" srcId="{B8977886-9D27-4F9C-89D6-4EFAFEAAA8F7}" destId="{ECEB1FE7-75CE-4B5F-BB22-0B38D218E802}" srcOrd="0" destOrd="0" presId="urn:microsoft.com/office/officeart/2011/layout/CircleProcess"/>
    <dgm:cxn modelId="{892FCF90-E66F-48D5-A23D-24CA6DB9F857}" type="presOf" srcId="{B23157CB-925E-4541-9D5D-2FDCC5D4E35B}" destId="{7D9B884C-2A64-4A72-B3D8-84CA7BA88B58}" srcOrd="0" destOrd="0" presId="urn:microsoft.com/office/officeart/2011/layout/CircleProcess"/>
    <dgm:cxn modelId="{5FC72EB5-84AF-4C5C-B483-05E53983DBA1}" type="presOf" srcId="{B23157CB-925E-4541-9D5D-2FDCC5D4E35B}" destId="{689F5745-8270-4B1C-A420-1B622E19C951}" srcOrd="1" destOrd="0" presId="urn:microsoft.com/office/officeart/2011/layout/CircleProcess"/>
    <dgm:cxn modelId="{5AE121B7-C503-4F34-9385-959762F81563}" type="presOf" srcId="{AC465309-892B-417E-8A70-12614DCA673E}" destId="{02869040-200B-4355-B5B9-A3E030229A04}" srcOrd="1" destOrd="0" presId="urn:microsoft.com/office/officeart/2011/layout/CircleProcess"/>
    <dgm:cxn modelId="{6E5688BD-3301-40F4-9827-3CC94CBA3DBF}" type="presOf" srcId="{6FCF1C33-4D6F-4FC5-843F-A367C33F5B18}" destId="{2DBF43C5-E3BC-4AB8-971A-7E7C7A4C1035}" srcOrd="0" destOrd="0" presId="urn:microsoft.com/office/officeart/2011/layout/CircleProcess"/>
    <dgm:cxn modelId="{D1C6E8F6-5227-46D9-87CE-E57A11B7D8C9}" type="presOf" srcId="{B8977886-9D27-4F9C-89D6-4EFAFEAAA8F7}" destId="{24D7CA42-6B71-442D-831F-D90BEE8117B7}" srcOrd="1" destOrd="0" presId="urn:microsoft.com/office/officeart/2011/layout/CircleProcess"/>
    <dgm:cxn modelId="{8B3F17EA-884B-422F-9C8B-27E4BC72F0D3}" type="presParOf" srcId="{2DBF43C5-E3BC-4AB8-971A-7E7C7A4C1035}" destId="{F9A74BBD-1238-4762-BA34-22048156F87D}" srcOrd="0" destOrd="0" presId="urn:microsoft.com/office/officeart/2011/layout/CircleProcess"/>
    <dgm:cxn modelId="{7E8565BF-1A0A-45D0-A313-6FF6EF16CE67}" type="presParOf" srcId="{F9A74BBD-1238-4762-BA34-22048156F87D}" destId="{6A13A217-F97C-46A1-A900-80EE887B1938}" srcOrd="0" destOrd="0" presId="urn:microsoft.com/office/officeart/2011/layout/CircleProcess"/>
    <dgm:cxn modelId="{3480745F-0E6B-45F5-A76D-882FE9B70626}" type="presParOf" srcId="{2DBF43C5-E3BC-4AB8-971A-7E7C7A4C1035}" destId="{C7B28CC2-3AE3-4750-B979-1F8727FB4F11}" srcOrd="1" destOrd="0" presId="urn:microsoft.com/office/officeart/2011/layout/CircleProcess"/>
    <dgm:cxn modelId="{93FF9189-FFBE-4715-A59B-765FEE210469}" type="presParOf" srcId="{C7B28CC2-3AE3-4750-B979-1F8727FB4F11}" destId="{1ECD598A-C7DA-4F67-9CC9-DCE369185482}" srcOrd="0" destOrd="0" presId="urn:microsoft.com/office/officeart/2011/layout/CircleProcess"/>
    <dgm:cxn modelId="{2613CE08-1874-441B-B2FB-C9899DD1FA65}" type="presParOf" srcId="{2DBF43C5-E3BC-4AB8-971A-7E7C7A4C1035}" destId="{02869040-200B-4355-B5B9-A3E030229A04}" srcOrd="2" destOrd="0" presId="urn:microsoft.com/office/officeart/2011/layout/CircleProcess"/>
    <dgm:cxn modelId="{E5370185-AE59-4A4D-B67C-24A5955292D9}" type="presParOf" srcId="{2DBF43C5-E3BC-4AB8-971A-7E7C7A4C1035}" destId="{3E202E99-426C-4570-A152-40E7C2816162}" srcOrd="3" destOrd="0" presId="urn:microsoft.com/office/officeart/2011/layout/CircleProcess"/>
    <dgm:cxn modelId="{0FA08D47-F6F9-448A-8139-D41FA8ECB2BF}" type="presParOf" srcId="{3E202E99-426C-4570-A152-40E7C2816162}" destId="{99A4485A-C370-40A0-BC1C-A2A3072DC0B0}" srcOrd="0" destOrd="0" presId="urn:microsoft.com/office/officeart/2011/layout/CircleProcess"/>
    <dgm:cxn modelId="{B70A719E-3915-4268-98F8-EE1882A526E6}" type="presParOf" srcId="{2DBF43C5-E3BC-4AB8-971A-7E7C7A4C1035}" destId="{70E272F0-F9A5-4A4E-B9E2-AB50EDD6D8C6}" srcOrd="4" destOrd="0" presId="urn:microsoft.com/office/officeart/2011/layout/CircleProcess"/>
    <dgm:cxn modelId="{FBB28BBF-ACCF-477E-8637-C060E62244E6}" type="presParOf" srcId="{70E272F0-F9A5-4A4E-B9E2-AB50EDD6D8C6}" destId="{ECEB1FE7-75CE-4B5F-BB22-0B38D218E802}" srcOrd="0" destOrd="0" presId="urn:microsoft.com/office/officeart/2011/layout/CircleProcess"/>
    <dgm:cxn modelId="{A17D4550-C98A-41B4-97DC-D95D91E5E9BE}" type="presParOf" srcId="{2DBF43C5-E3BC-4AB8-971A-7E7C7A4C1035}" destId="{24D7CA42-6B71-442D-831F-D90BEE8117B7}" srcOrd="5" destOrd="0" presId="urn:microsoft.com/office/officeart/2011/layout/CircleProcess"/>
    <dgm:cxn modelId="{7EADF42E-F1C3-42AD-AAD4-92CD6B566091}" type="presParOf" srcId="{2DBF43C5-E3BC-4AB8-971A-7E7C7A4C1035}" destId="{83F1F804-0C89-4EA8-93DA-23F788F082AF}" srcOrd="6" destOrd="0" presId="urn:microsoft.com/office/officeart/2011/layout/CircleProcess"/>
    <dgm:cxn modelId="{79418459-ABD9-4AEC-8C09-10FE1BC42E87}" type="presParOf" srcId="{83F1F804-0C89-4EA8-93DA-23F788F082AF}" destId="{6040168F-92ED-4F8D-8FB4-42BCC80C43D8}" srcOrd="0" destOrd="0" presId="urn:microsoft.com/office/officeart/2011/layout/CircleProcess"/>
    <dgm:cxn modelId="{DC08DB49-3CFC-4D5F-854A-4E46E5BACAAB}" type="presParOf" srcId="{2DBF43C5-E3BC-4AB8-971A-7E7C7A4C1035}" destId="{CB6A85A2-DFC4-44E3-BB5A-0D6B809026EC}" srcOrd="7" destOrd="0" presId="urn:microsoft.com/office/officeart/2011/layout/CircleProcess"/>
    <dgm:cxn modelId="{0C0AA0B8-7444-4150-9CA0-CC29A3BEA4A6}" type="presParOf" srcId="{CB6A85A2-DFC4-44E3-BB5A-0D6B809026EC}" destId="{7D9B884C-2A64-4A72-B3D8-84CA7BA88B58}" srcOrd="0" destOrd="0" presId="urn:microsoft.com/office/officeart/2011/layout/CircleProcess"/>
    <dgm:cxn modelId="{9BFA83E2-BFE4-42A8-98FA-F1E364FC097E}" type="presParOf" srcId="{2DBF43C5-E3BC-4AB8-971A-7E7C7A4C1035}" destId="{689F5745-8270-4B1C-A420-1B622E19C95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F1C33-4D6F-4FC5-843F-A367C33F5B1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3157CB-925E-4541-9D5D-2FDCC5D4E35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Crypto (obfuscation)</a:t>
          </a:r>
          <a:endParaRPr lang="en-GB" dirty="0">
            <a:solidFill>
              <a:srgbClr val="FF0000"/>
            </a:solidFill>
          </a:endParaRPr>
        </a:p>
      </dgm:t>
    </dgm:pt>
    <dgm:pt modelId="{97B19487-B05F-47A1-AE75-5A355E4C4AC2}" type="parTrans" cxnId="{67F84763-4445-4A47-90B5-867EE066CD92}">
      <dgm:prSet/>
      <dgm:spPr/>
      <dgm:t>
        <a:bodyPr/>
        <a:lstStyle/>
        <a:p>
          <a:endParaRPr lang="en-GB"/>
        </a:p>
      </dgm:t>
    </dgm:pt>
    <dgm:pt modelId="{A56859DD-4C76-4071-B18D-93AE4A1B9F6F}" type="sibTrans" cxnId="{67F84763-4445-4A47-90B5-867EE066CD92}">
      <dgm:prSet/>
      <dgm:spPr/>
      <dgm:t>
        <a:bodyPr/>
        <a:lstStyle/>
        <a:p>
          <a:endParaRPr lang="en-GB"/>
        </a:p>
      </dgm:t>
    </dgm:pt>
    <dgm:pt modelId="{B8977886-9D27-4F9C-89D6-4EFAFEAAA8F7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dirty="0">
            <a:solidFill>
              <a:schemeClr val="accent6">
                <a:lumMod val="75000"/>
              </a:schemeClr>
            </a:solidFill>
          </a:endParaRPr>
        </a:p>
      </dgm:t>
    </dgm:pt>
    <dgm:pt modelId="{4172423C-0B26-4A30-B845-34C48314A292}" type="parTrans" cxnId="{68AECB0B-60CA-488A-88DF-AECF37789CBC}">
      <dgm:prSet/>
      <dgm:spPr/>
      <dgm:t>
        <a:bodyPr/>
        <a:lstStyle/>
        <a:p>
          <a:endParaRPr lang="en-GB"/>
        </a:p>
      </dgm:t>
    </dgm:pt>
    <dgm:pt modelId="{790F2580-3343-469D-8EE2-F61DBDD7E641}" type="sibTrans" cxnId="{68AECB0B-60CA-488A-88DF-AECF37789CBC}">
      <dgm:prSet/>
      <dgm:spPr/>
      <dgm:t>
        <a:bodyPr/>
        <a:lstStyle/>
        <a:p>
          <a:endParaRPr lang="en-GB"/>
        </a:p>
      </dgm:t>
    </dgm:pt>
    <dgm:pt modelId="{AC465309-892B-417E-8A70-12614DCA673E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Bounded Arithmetic</a:t>
          </a:r>
          <a:endParaRPr lang="en-GB" dirty="0">
            <a:solidFill>
              <a:schemeClr val="accent2"/>
            </a:solidFill>
          </a:endParaRPr>
        </a:p>
      </dgm:t>
    </dgm:pt>
    <dgm:pt modelId="{E9C3524F-E0CC-4F95-AA92-D8649B0FCCCF}" type="parTrans" cxnId="{D5008813-74E4-477C-A8E2-45FE81C55806}">
      <dgm:prSet/>
      <dgm:spPr/>
      <dgm:t>
        <a:bodyPr/>
        <a:lstStyle/>
        <a:p>
          <a:endParaRPr lang="en-GB"/>
        </a:p>
      </dgm:t>
    </dgm:pt>
    <dgm:pt modelId="{1FE8D20A-6C25-44DE-8077-C28637F4C6F8}" type="sibTrans" cxnId="{D5008813-74E4-477C-A8E2-45FE81C55806}">
      <dgm:prSet/>
      <dgm:spPr/>
      <dgm:t>
        <a:bodyPr/>
        <a:lstStyle/>
        <a:p>
          <a:endParaRPr lang="en-GB"/>
        </a:p>
      </dgm:t>
    </dgm:pt>
    <dgm:pt modelId="{2DBF43C5-E3BC-4AB8-971A-7E7C7A4C1035}" type="pres">
      <dgm:prSet presAssocID="{6FCF1C33-4D6F-4FC5-843F-A367C33F5B1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A74BBD-1238-4762-BA34-22048156F87D}" type="pres">
      <dgm:prSet presAssocID="{AC465309-892B-417E-8A70-12614DCA673E}" presName="Accent3" presStyleCnt="0"/>
      <dgm:spPr/>
    </dgm:pt>
    <dgm:pt modelId="{6A13A217-F97C-46A1-A900-80EE887B1938}" type="pres">
      <dgm:prSet presAssocID="{AC465309-892B-417E-8A70-12614DCA673E}" presName="Accent" presStyleLbl="node1" presStyleIdx="0" presStyleCnt="3"/>
      <dgm:spPr/>
    </dgm:pt>
    <dgm:pt modelId="{C7B28CC2-3AE3-4750-B979-1F8727FB4F11}" type="pres">
      <dgm:prSet presAssocID="{AC465309-892B-417E-8A70-12614DCA673E}" presName="ParentBackground3" presStyleCnt="0"/>
      <dgm:spPr/>
    </dgm:pt>
    <dgm:pt modelId="{1ECD598A-C7DA-4F67-9CC9-DCE369185482}" type="pres">
      <dgm:prSet presAssocID="{AC465309-892B-417E-8A70-12614DCA673E}" presName="ParentBackground" presStyleLbl="fgAcc1" presStyleIdx="0" presStyleCnt="3"/>
      <dgm:spPr/>
    </dgm:pt>
    <dgm:pt modelId="{02869040-200B-4355-B5B9-A3E030229A04}" type="pres">
      <dgm:prSet presAssocID="{AC465309-892B-417E-8A70-12614DCA673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E202E99-426C-4570-A152-40E7C2816162}" type="pres">
      <dgm:prSet presAssocID="{B8977886-9D27-4F9C-89D6-4EFAFEAAA8F7}" presName="Accent2" presStyleCnt="0"/>
      <dgm:spPr/>
    </dgm:pt>
    <dgm:pt modelId="{99A4485A-C370-40A0-BC1C-A2A3072DC0B0}" type="pres">
      <dgm:prSet presAssocID="{B8977886-9D27-4F9C-89D6-4EFAFEAAA8F7}" presName="Accent" presStyleLbl="node1" presStyleIdx="1" presStyleCnt="3"/>
      <dgm:spPr/>
    </dgm:pt>
    <dgm:pt modelId="{70E272F0-F9A5-4A4E-B9E2-AB50EDD6D8C6}" type="pres">
      <dgm:prSet presAssocID="{B8977886-9D27-4F9C-89D6-4EFAFEAAA8F7}" presName="ParentBackground2" presStyleCnt="0"/>
      <dgm:spPr/>
    </dgm:pt>
    <dgm:pt modelId="{ECEB1FE7-75CE-4B5F-BB22-0B38D218E802}" type="pres">
      <dgm:prSet presAssocID="{B8977886-9D27-4F9C-89D6-4EFAFEAAA8F7}" presName="ParentBackground" presStyleLbl="fgAcc1" presStyleIdx="1" presStyleCnt="3"/>
      <dgm:spPr/>
    </dgm:pt>
    <dgm:pt modelId="{24D7CA42-6B71-442D-831F-D90BEE8117B7}" type="pres">
      <dgm:prSet presAssocID="{B8977886-9D27-4F9C-89D6-4EFAFEAAA8F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F1F804-0C89-4EA8-93DA-23F788F082AF}" type="pres">
      <dgm:prSet presAssocID="{B23157CB-925E-4541-9D5D-2FDCC5D4E35B}" presName="Accent1" presStyleCnt="0"/>
      <dgm:spPr/>
    </dgm:pt>
    <dgm:pt modelId="{6040168F-92ED-4F8D-8FB4-42BCC80C43D8}" type="pres">
      <dgm:prSet presAssocID="{B23157CB-925E-4541-9D5D-2FDCC5D4E35B}" presName="Accent" presStyleLbl="node1" presStyleIdx="2" presStyleCnt="3"/>
      <dgm:spPr/>
    </dgm:pt>
    <dgm:pt modelId="{CB6A85A2-DFC4-44E3-BB5A-0D6B809026EC}" type="pres">
      <dgm:prSet presAssocID="{B23157CB-925E-4541-9D5D-2FDCC5D4E35B}" presName="ParentBackground1" presStyleCnt="0"/>
      <dgm:spPr/>
    </dgm:pt>
    <dgm:pt modelId="{7D9B884C-2A64-4A72-B3D8-84CA7BA88B58}" type="pres">
      <dgm:prSet presAssocID="{B23157CB-925E-4541-9D5D-2FDCC5D4E35B}" presName="ParentBackground" presStyleLbl="fgAcc1" presStyleIdx="2" presStyleCnt="3"/>
      <dgm:spPr/>
    </dgm:pt>
    <dgm:pt modelId="{689F5745-8270-4B1C-A420-1B622E19C951}" type="pres">
      <dgm:prSet presAssocID="{B23157CB-925E-4541-9D5D-2FDCC5D4E35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8AECB0B-60CA-488A-88DF-AECF37789CBC}" srcId="{6FCF1C33-4D6F-4FC5-843F-A367C33F5B18}" destId="{B8977886-9D27-4F9C-89D6-4EFAFEAAA8F7}" srcOrd="1" destOrd="0" parTransId="{4172423C-0B26-4A30-B845-34C48314A292}" sibTransId="{790F2580-3343-469D-8EE2-F61DBDD7E641}"/>
    <dgm:cxn modelId="{D5008813-74E4-477C-A8E2-45FE81C55806}" srcId="{6FCF1C33-4D6F-4FC5-843F-A367C33F5B18}" destId="{AC465309-892B-417E-8A70-12614DCA673E}" srcOrd="2" destOrd="0" parTransId="{E9C3524F-E0CC-4F95-AA92-D8649B0FCCCF}" sibTransId="{1FE8D20A-6C25-44DE-8077-C28637F4C6F8}"/>
    <dgm:cxn modelId="{67F84763-4445-4A47-90B5-867EE066CD92}" srcId="{6FCF1C33-4D6F-4FC5-843F-A367C33F5B18}" destId="{B23157CB-925E-4541-9D5D-2FDCC5D4E35B}" srcOrd="0" destOrd="0" parTransId="{97B19487-B05F-47A1-AE75-5A355E4C4AC2}" sibTransId="{A56859DD-4C76-4071-B18D-93AE4A1B9F6F}"/>
    <dgm:cxn modelId="{3277026C-3A2E-4EF8-8E60-073383049D98}" type="presOf" srcId="{AC465309-892B-417E-8A70-12614DCA673E}" destId="{1ECD598A-C7DA-4F67-9CC9-DCE369185482}" srcOrd="0" destOrd="0" presId="urn:microsoft.com/office/officeart/2011/layout/CircleProcess"/>
    <dgm:cxn modelId="{A361A87C-B6D0-4E50-B5AE-03CB0C8D5081}" type="presOf" srcId="{B8977886-9D27-4F9C-89D6-4EFAFEAAA8F7}" destId="{ECEB1FE7-75CE-4B5F-BB22-0B38D218E802}" srcOrd="0" destOrd="0" presId="urn:microsoft.com/office/officeart/2011/layout/CircleProcess"/>
    <dgm:cxn modelId="{892FCF90-E66F-48D5-A23D-24CA6DB9F857}" type="presOf" srcId="{B23157CB-925E-4541-9D5D-2FDCC5D4E35B}" destId="{7D9B884C-2A64-4A72-B3D8-84CA7BA88B58}" srcOrd="0" destOrd="0" presId="urn:microsoft.com/office/officeart/2011/layout/CircleProcess"/>
    <dgm:cxn modelId="{5FC72EB5-84AF-4C5C-B483-05E53983DBA1}" type="presOf" srcId="{B23157CB-925E-4541-9D5D-2FDCC5D4E35B}" destId="{689F5745-8270-4B1C-A420-1B622E19C951}" srcOrd="1" destOrd="0" presId="urn:microsoft.com/office/officeart/2011/layout/CircleProcess"/>
    <dgm:cxn modelId="{5AE121B7-C503-4F34-9385-959762F81563}" type="presOf" srcId="{AC465309-892B-417E-8A70-12614DCA673E}" destId="{02869040-200B-4355-B5B9-A3E030229A04}" srcOrd="1" destOrd="0" presId="urn:microsoft.com/office/officeart/2011/layout/CircleProcess"/>
    <dgm:cxn modelId="{6E5688BD-3301-40F4-9827-3CC94CBA3DBF}" type="presOf" srcId="{6FCF1C33-4D6F-4FC5-843F-A367C33F5B18}" destId="{2DBF43C5-E3BC-4AB8-971A-7E7C7A4C1035}" srcOrd="0" destOrd="0" presId="urn:microsoft.com/office/officeart/2011/layout/CircleProcess"/>
    <dgm:cxn modelId="{D1C6E8F6-5227-46D9-87CE-E57A11B7D8C9}" type="presOf" srcId="{B8977886-9D27-4F9C-89D6-4EFAFEAAA8F7}" destId="{24D7CA42-6B71-442D-831F-D90BEE8117B7}" srcOrd="1" destOrd="0" presId="urn:microsoft.com/office/officeart/2011/layout/CircleProcess"/>
    <dgm:cxn modelId="{8B3F17EA-884B-422F-9C8B-27E4BC72F0D3}" type="presParOf" srcId="{2DBF43C5-E3BC-4AB8-971A-7E7C7A4C1035}" destId="{F9A74BBD-1238-4762-BA34-22048156F87D}" srcOrd="0" destOrd="0" presId="urn:microsoft.com/office/officeart/2011/layout/CircleProcess"/>
    <dgm:cxn modelId="{7E8565BF-1A0A-45D0-A313-6FF6EF16CE67}" type="presParOf" srcId="{F9A74BBD-1238-4762-BA34-22048156F87D}" destId="{6A13A217-F97C-46A1-A900-80EE887B1938}" srcOrd="0" destOrd="0" presId="urn:microsoft.com/office/officeart/2011/layout/CircleProcess"/>
    <dgm:cxn modelId="{3480745F-0E6B-45F5-A76D-882FE9B70626}" type="presParOf" srcId="{2DBF43C5-E3BC-4AB8-971A-7E7C7A4C1035}" destId="{C7B28CC2-3AE3-4750-B979-1F8727FB4F11}" srcOrd="1" destOrd="0" presId="urn:microsoft.com/office/officeart/2011/layout/CircleProcess"/>
    <dgm:cxn modelId="{93FF9189-FFBE-4715-A59B-765FEE210469}" type="presParOf" srcId="{C7B28CC2-3AE3-4750-B979-1F8727FB4F11}" destId="{1ECD598A-C7DA-4F67-9CC9-DCE369185482}" srcOrd="0" destOrd="0" presId="urn:microsoft.com/office/officeart/2011/layout/CircleProcess"/>
    <dgm:cxn modelId="{2613CE08-1874-441B-B2FB-C9899DD1FA65}" type="presParOf" srcId="{2DBF43C5-E3BC-4AB8-971A-7E7C7A4C1035}" destId="{02869040-200B-4355-B5B9-A3E030229A04}" srcOrd="2" destOrd="0" presId="urn:microsoft.com/office/officeart/2011/layout/CircleProcess"/>
    <dgm:cxn modelId="{E5370185-AE59-4A4D-B67C-24A5955292D9}" type="presParOf" srcId="{2DBF43C5-E3BC-4AB8-971A-7E7C7A4C1035}" destId="{3E202E99-426C-4570-A152-40E7C2816162}" srcOrd="3" destOrd="0" presId="urn:microsoft.com/office/officeart/2011/layout/CircleProcess"/>
    <dgm:cxn modelId="{0FA08D47-F6F9-448A-8139-D41FA8ECB2BF}" type="presParOf" srcId="{3E202E99-426C-4570-A152-40E7C2816162}" destId="{99A4485A-C370-40A0-BC1C-A2A3072DC0B0}" srcOrd="0" destOrd="0" presId="urn:microsoft.com/office/officeart/2011/layout/CircleProcess"/>
    <dgm:cxn modelId="{B70A719E-3915-4268-98F8-EE1882A526E6}" type="presParOf" srcId="{2DBF43C5-E3BC-4AB8-971A-7E7C7A4C1035}" destId="{70E272F0-F9A5-4A4E-B9E2-AB50EDD6D8C6}" srcOrd="4" destOrd="0" presId="urn:microsoft.com/office/officeart/2011/layout/CircleProcess"/>
    <dgm:cxn modelId="{FBB28BBF-ACCF-477E-8637-C060E62244E6}" type="presParOf" srcId="{70E272F0-F9A5-4A4E-B9E2-AB50EDD6D8C6}" destId="{ECEB1FE7-75CE-4B5F-BB22-0B38D218E802}" srcOrd="0" destOrd="0" presId="urn:microsoft.com/office/officeart/2011/layout/CircleProcess"/>
    <dgm:cxn modelId="{A17D4550-C98A-41B4-97DC-D95D91E5E9BE}" type="presParOf" srcId="{2DBF43C5-E3BC-4AB8-971A-7E7C7A4C1035}" destId="{24D7CA42-6B71-442D-831F-D90BEE8117B7}" srcOrd="5" destOrd="0" presId="urn:microsoft.com/office/officeart/2011/layout/CircleProcess"/>
    <dgm:cxn modelId="{7EADF42E-F1C3-42AD-AAD4-92CD6B566091}" type="presParOf" srcId="{2DBF43C5-E3BC-4AB8-971A-7E7C7A4C1035}" destId="{83F1F804-0C89-4EA8-93DA-23F788F082AF}" srcOrd="6" destOrd="0" presId="urn:microsoft.com/office/officeart/2011/layout/CircleProcess"/>
    <dgm:cxn modelId="{79418459-ABD9-4AEC-8C09-10FE1BC42E87}" type="presParOf" srcId="{83F1F804-0C89-4EA8-93DA-23F788F082AF}" destId="{6040168F-92ED-4F8D-8FB4-42BCC80C43D8}" srcOrd="0" destOrd="0" presId="urn:microsoft.com/office/officeart/2011/layout/CircleProcess"/>
    <dgm:cxn modelId="{DC08DB49-3CFC-4D5F-854A-4E46E5BACAAB}" type="presParOf" srcId="{2DBF43C5-E3BC-4AB8-971A-7E7C7A4C1035}" destId="{CB6A85A2-DFC4-44E3-BB5A-0D6B809026EC}" srcOrd="7" destOrd="0" presId="urn:microsoft.com/office/officeart/2011/layout/CircleProcess"/>
    <dgm:cxn modelId="{0C0AA0B8-7444-4150-9CA0-CC29A3BEA4A6}" type="presParOf" srcId="{CB6A85A2-DFC4-44E3-BB5A-0D6B809026EC}" destId="{7D9B884C-2A64-4A72-B3D8-84CA7BA88B58}" srcOrd="0" destOrd="0" presId="urn:microsoft.com/office/officeart/2011/layout/CircleProcess"/>
    <dgm:cxn modelId="{9BFA83E2-BFE4-42A8-98FA-F1E364FC097E}" type="presParOf" srcId="{2DBF43C5-E3BC-4AB8-971A-7E7C7A4C1035}" destId="{689F5745-8270-4B1C-A420-1B622E19C95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3A217-F97C-46A1-A900-80EE887B1938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D598A-C7DA-4F67-9CC9-DCE369185482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2"/>
              </a:solidFill>
            </a:rPr>
            <a:t>Bounded Arithmetic</a:t>
          </a:r>
          <a:endParaRPr lang="en-GB" sz="2300" kern="1200" dirty="0">
            <a:solidFill>
              <a:schemeClr val="accent2"/>
            </a:solidFill>
          </a:endParaRPr>
        </a:p>
      </dsp:txBody>
      <dsp:txXfrm>
        <a:off x="6034153" y="1891534"/>
        <a:ext cx="1635870" cy="1636029"/>
      </dsp:txXfrm>
    </dsp:sp>
    <dsp:sp modelId="{99A4485A-C370-40A0-BC1C-A2A3072DC0B0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B1FE7-75CE-4B5F-BB22-0B38D218E802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sz="23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98075" y="1891534"/>
        <a:ext cx="1635870" cy="1636029"/>
      </dsp:txXfrm>
    </dsp:sp>
    <dsp:sp modelId="{6040168F-92ED-4F8D-8FB4-42BCC80C43D8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B884C-2A64-4A72-B3D8-84CA7BA88B58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0000"/>
              </a:solidFill>
            </a:rPr>
            <a:t>Crypto (obfuscation)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961997" y="1891534"/>
        <a:ext cx="1635870" cy="1636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3A217-F97C-46A1-A900-80EE887B1938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D598A-C7DA-4F67-9CC9-DCE369185482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2"/>
              </a:solidFill>
            </a:rPr>
            <a:t>Bounded Arithmetic</a:t>
          </a:r>
          <a:endParaRPr lang="en-GB" sz="2300" kern="1200" dirty="0">
            <a:solidFill>
              <a:schemeClr val="accent2"/>
            </a:solidFill>
          </a:endParaRPr>
        </a:p>
      </dsp:txBody>
      <dsp:txXfrm>
        <a:off x="6034153" y="1891534"/>
        <a:ext cx="1635870" cy="1636029"/>
      </dsp:txXfrm>
    </dsp:sp>
    <dsp:sp modelId="{99A4485A-C370-40A0-BC1C-A2A3072DC0B0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B1FE7-75CE-4B5F-BB22-0B38D218E802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sz="23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98075" y="1891534"/>
        <a:ext cx="1635870" cy="1636029"/>
      </dsp:txXfrm>
    </dsp:sp>
    <dsp:sp modelId="{6040168F-92ED-4F8D-8FB4-42BCC80C43D8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B884C-2A64-4A72-B3D8-84CA7BA88B58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0000"/>
              </a:solidFill>
            </a:rPr>
            <a:t>Crypto (obfuscation)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985A-BF47-4C35-A5C8-1621622A342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5750-24EB-4974-BA87-F8203C45D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[HIR’23]</a:t>
            </a:r>
            <a:r>
              <a:rPr lang="en-US" sz="1200" dirty="0"/>
              <a:t> – Huang, Ilango, and Ren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1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[LPST16]</a:t>
            </a:r>
            <a:r>
              <a:rPr lang="en-US" dirty="0"/>
              <a:t> - </a:t>
            </a:r>
            <a:r>
              <a:rPr lang="en-GB" sz="1800" b="0" i="0" u="none" strike="noStrike" baseline="0" dirty="0" err="1">
                <a:latin typeface="NimbusRomNo9L-Regu"/>
              </a:rPr>
              <a:t>Huijia</a:t>
            </a:r>
            <a:r>
              <a:rPr lang="en-GB" sz="1800" b="0" i="0" u="none" strike="noStrike" baseline="0" dirty="0">
                <a:latin typeface="NimbusRomNo9L-Regu"/>
              </a:rPr>
              <a:t> Lin, Rafael Pass, </a:t>
            </a:r>
            <a:r>
              <a:rPr lang="en-GB" sz="1800" b="0" i="0" u="none" strike="noStrike" baseline="0" dirty="0" err="1">
                <a:latin typeface="NimbusRomNo9L-Regu"/>
              </a:rPr>
              <a:t>Karn</a:t>
            </a:r>
            <a:r>
              <a:rPr lang="en-GB" sz="1800" b="0" i="0" u="none" strike="noStrike" baseline="0" dirty="0">
                <a:latin typeface="NimbusRomNo9L-Regu"/>
              </a:rPr>
              <a:t> Seth, and Sidharth </a:t>
            </a:r>
            <a:r>
              <a:rPr lang="en-GB" sz="1800" b="0" i="0" u="none" strike="noStrike" baseline="0" dirty="0" err="1">
                <a:latin typeface="NimbusRomNo9L-Regu"/>
              </a:rPr>
              <a:t>Telang</a:t>
            </a:r>
            <a:r>
              <a:rPr lang="en-GB" sz="1800" b="0" i="0" u="none" strike="noStrike" baseline="0" dirty="0">
                <a:latin typeface="NimbusRomNo9L-Regu"/>
              </a:rPr>
              <a:t>. Indistinguishability obfuscation with</a:t>
            </a:r>
          </a:p>
          <a:p>
            <a:pPr algn="l"/>
            <a:r>
              <a:rPr lang="en-GB" sz="1800" b="0" i="0" u="none" strike="noStrike" baseline="0" dirty="0">
                <a:latin typeface="NimbusRomNo9L-Regu"/>
              </a:rPr>
              <a:t>non-trivial efficiency.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9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[BGIRSVY’01] - </a:t>
            </a:r>
            <a:r>
              <a:rPr lang="en-GB" sz="1800" b="0" i="0" u="none" strike="noStrike" baseline="0" dirty="0">
                <a:latin typeface="NimbusRomNo9L-Regu"/>
              </a:rPr>
              <a:t>Boaz Barak, Oded </a:t>
            </a:r>
            <a:r>
              <a:rPr lang="en-GB" sz="1800" b="0" i="0" u="none" strike="noStrike" baseline="0" dirty="0" err="1">
                <a:latin typeface="NimbusRomNo9L-Regu"/>
              </a:rPr>
              <a:t>Goldreich</a:t>
            </a:r>
            <a:r>
              <a:rPr lang="en-GB" sz="1800" b="0" i="0" u="none" strike="noStrike" baseline="0" dirty="0">
                <a:latin typeface="NimbusRomNo9L-Regu"/>
              </a:rPr>
              <a:t>, Russell </a:t>
            </a:r>
            <a:r>
              <a:rPr lang="en-GB" sz="1800" b="0" i="0" u="none" strike="noStrike" baseline="0" dirty="0" err="1">
                <a:latin typeface="NimbusRomNo9L-Regu"/>
              </a:rPr>
              <a:t>Impagliazzo</a:t>
            </a:r>
            <a:r>
              <a:rPr lang="en-GB" sz="1800" b="0" i="0" u="none" strike="noStrike" baseline="0" dirty="0">
                <a:latin typeface="NimbusRomNo9L-Regu"/>
              </a:rPr>
              <a:t>, Steven </a:t>
            </a:r>
            <a:r>
              <a:rPr lang="en-GB" sz="1800" b="0" i="0" u="none" strike="noStrike" baseline="0" dirty="0" err="1">
                <a:latin typeface="NimbusRomNo9L-Regu"/>
              </a:rPr>
              <a:t>Rudich</a:t>
            </a:r>
            <a:r>
              <a:rPr lang="en-GB" sz="1800" b="0" i="0" u="none" strike="noStrike" baseline="0" dirty="0">
                <a:latin typeface="NimbusRomNo9L-Regu"/>
              </a:rPr>
              <a:t>, Amit Sahai, Salil P. </a:t>
            </a:r>
            <a:r>
              <a:rPr lang="en-GB" sz="1800" b="0" i="0" u="none" strike="noStrike" baseline="0" dirty="0" err="1">
                <a:latin typeface="NimbusRomNo9L-Regu"/>
              </a:rPr>
              <a:t>Vadhan</a:t>
            </a:r>
            <a:r>
              <a:rPr lang="en-GB" sz="1800" b="0" i="0" u="none" strike="noStrike" baseline="0" dirty="0">
                <a:latin typeface="NimbusRomNo9L-Regu"/>
              </a:rPr>
              <a:t>,</a:t>
            </a:r>
          </a:p>
          <a:p>
            <a:pPr algn="l"/>
            <a:r>
              <a:rPr lang="en-GB" sz="1800" b="0" i="0" u="none" strike="noStrike" baseline="0" dirty="0">
                <a:latin typeface="NimbusRomNo9L-Regu"/>
              </a:rPr>
              <a:t>and Ke Yang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7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[GR’07] </a:t>
            </a:r>
            <a:r>
              <a:rPr lang="en-US" sz="1200" b="0" dirty="0"/>
              <a:t>– </a:t>
            </a:r>
            <a:r>
              <a:rPr lang="en-US" sz="1200" b="0" dirty="0" err="1"/>
              <a:t>Shafi</a:t>
            </a:r>
            <a:r>
              <a:rPr lang="en-US" sz="1200" b="0" dirty="0"/>
              <a:t> Goldwasser and Guy </a:t>
            </a:r>
            <a:r>
              <a:rPr lang="en-US" sz="1200" b="0" dirty="0" err="1"/>
              <a:t>Rothblum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2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[JLS] </a:t>
            </a:r>
            <a:r>
              <a:rPr lang="en-US" dirty="0"/>
              <a:t>= Jain-Lin-Sahai = </a:t>
            </a:r>
            <a:r>
              <a:rPr lang="fi-FI" sz="1800" b="0" i="0" u="none" strike="noStrike" baseline="0" dirty="0">
                <a:latin typeface="NimbusRomNo9L-Regu"/>
              </a:rPr>
              <a:t>Aayush Jain, Huijia Lin, and Amit Sahai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[GR’07] </a:t>
            </a:r>
            <a:r>
              <a:rPr lang="en-US" sz="1200" b="0" dirty="0"/>
              <a:t>- </a:t>
            </a:r>
            <a:r>
              <a:rPr lang="en-US" sz="1200" b="0" dirty="0" err="1"/>
              <a:t>Shafi</a:t>
            </a:r>
            <a:r>
              <a:rPr lang="en-US" sz="1200" b="0" dirty="0"/>
              <a:t> Goldwasser and Guy </a:t>
            </a:r>
            <a:r>
              <a:rPr lang="en-US" sz="1200" b="0" dirty="0" err="1"/>
              <a:t>Rothblum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8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[MP’24] </a:t>
            </a:r>
            <a:r>
              <a:rPr lang="en-US" b="0" dirty="0"/>
              <a:t>– Noam </a:t>
            </a:r>
            <a:r>
              <a:rPr lang="en-US" b="0" dirty="0" err="1"/>
              <a:t>Mazor</a:t>
            </a:r>
            <a:r>
              <a:rPr lang="en-US" b="0" dirty="0"/>
              <a:t> and Rafael Pass</a:t>
            </a:r>
          </a:p>
          <a:p>
            <a:r>
              <a:rPr lang="en-US" b="1" dirty="0"/>
              <a:t>[Rompel’90] </a:t>
            </a:r>
            <a:r>
              <a:rPr lang="en-US" b="0" dirty="0"/>
              <a:t>– John </a:t>
            </a:r>
            <a:r>
              <a:rPr lang="en-US" b="0" dirty="0" err="1"/>
              <a:t>Rompel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[KMNPRY’22]</a:t>
            </a:r>
            <a:r>
              <a:rPr lang="en-GB" sz="1200" b="1" dirty="0"/>
              <a:t> </a:t>
            </a:r>
            <a:r>
              <a:rPr lang="en-GB" sz="1200" b="0" dirty="0"/>
              <a:t>- </a:t>
            </a:r>
            <a:r>
              <a:rPr lang="en-GB" sz="1800" b="0" i="0" u="none" strike="noStrike" baseline="0" dirty="0">
                <a:latin typeface="NimbusRomNo9L-Regu"/>
              </a:rPr>
              <a:t>Ilan </a:t>
            </a:r>
            <a:r>
              <a:rPr lang="en-GB" sz="1800" b="0" i="0" u="none" strike="noStrike" baseline="0" dirty="0" err="1">
                <a:latin typeface="NimbusRomNo9L-Regu"/>
              </a:rPr>
              <a:t>Komargodski</a:t>
            </a:r>
            <a:r>
              <a:rPr lang="en-GB" sz="1800" b="0" i="0" u="none" strike="noStrike" baseline="0" dirty="0">
                <a:latin typeface="NimbusRomNo9L-Regu"/>
              </a:rPr>
              <a:t>, Tal Moran, Moni </a:t>
            </a:r>
            <a:r>
              <a:rPr lang="en-GB" sz="1800" b="0" i="0" u="none" strike="noStrike" baseline="0" dirty="0" err="1">
                <a:latin typeface="NimbusRomNo9L-Regu"/>
              </a:rPr>
              <a:t>Naor</a:t>
            </a:r>
            <a:r>
              <a:rPr lang="en-GB" sz="1800" b="0" i="0" u="none" strike="noStrike" baseline="0" dirty="0">
                <a:latin typeface="NimbusRomNo9L-Regu"/>
              </a:rPr>
              <a:t>, Rafael Pass, Alon Rosen, and </a:t>
            </a:r>
            <a:r>
              <a:rPr lang="en-GB" sz="1800" b="0" i="0" u="none" strike="noStrike" baseline="0" dirty="0" err="1">
                <a:latin typeface="NimbusRomNo9L-Regu"/>
              </a:rPr>
              <a:t>Eylon</a:t>
            </a:r>
            <a:r>
              <a:rPr lang="en-GB" sz="1800" b="0" i="0" u="none" strike="noStrike" baseline="0" dirty="0">
                <a:latin typeface="NimbusRomNo9L-Regu"/>
              </a:rPr>
              <a:t> </a:t>
            </a:r>
            <a:r>
              <a:rPr lang="en-GB" sz="1800" b="0" i="0" u="none" strike="noStrike" baseline="0" dirty="0" err="1">
                <a:latin typeface="NimbusRomNo9L-Regu"/>
              </a:rPr>
              <a:t>Yogev</a:t>
            </a: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[ILO’20] </a:t>
            </a:r>
            <a:r>
              <a:rPr lang="en-US" sz="1200" b="0" dirty="0"/>
              <a:t>– Rahul Ilango, Bruno Loff, and Igor C. Oliveira</a:t>
            </a:r>
            <a:endParaRPr lang="en-GB" sz="12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4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[PY’91] - </a:t>
            </a:r>
            <a:r>
              <a:rPr lang="en-GB" sz="1800" b="0" i="0" u="none" strike="noStrike" baseline="0" dirty="0">
                <a:latin typeface="NimbusRomNo9L-Regu"/>
              </a:rPr>
              <a:t>Christos H. Papadimitriou and </a:t>
            </a:r>
            <a:r>
              <a:rPr lang="en-GB" sz="1800" b="0" i="0" u="none" strike="noStrike" baseline="0" dirty="0" err="1">
                <a:latin typeface="NimbusRomNo9L-Regu"/>
              </a:rPr>
              <a:t>Mihalis</a:t>
            </a:r>
            <a:r>
              <a:rPr lang="en-GB" sz="1800" b="0" i="0" u="none" strike="noStrike" baseline="0" dirty="0">
                <a:latin typeface="NimbusRomNo9L-Regu"/>
              </a:rPr>
              <a:t> </a:t>
            </a:r>
            <a:r>
              <a:rPr lang="en-GB" sz="1800" b="0" i="0" u="none" strike="noStrike" baseline="0" dirty="0" err="1">
                <a:latin typeface="NimbusRomNo9L-Regu"/>
              </a:rPr>
              <a:t>Yannakakis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6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33CC"/>
                </a:solidFill>
              </a:rPr>
              <a:t>[Pich’15] </a:t>
            </a:r>
            <a:r>
              <a:rPr lang="en-US" sz="1200" b="0" dirty="0">
                <a:solidFill>
                  <a:srgbClr val="0033CC"/>
                </a:solidFill>
              </a:rPr>
              <a:t>– Jan Pich</a:t>
            </a:r>
            <a:endParaRPr lang="en-GB" sz="1200" b="0" dirty="0">
              <a:solidFill>
                <a:srgbClr val="0033CC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5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B65-B936-F4DB-3226-F61B14A4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11E0A-423B-56D4-A437-364D47FD8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BEB7-8FF5-3D72-20AB-589B81F1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637A-2F4D-7C96-D299-91CC757C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EAABA-6A5A-9E93-94F6-76BEC892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DDB7-067D-04DF-91E7-2F58B7CB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D80E6-878B-0F54-FF26-D62CC0AA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A793-3D3C-4D75-F612-447995B9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7931-2F2C-5402-2B1B-85E18062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DBD9-B2F3-08D2-45C7-B110D40B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72408-331F-636B-6A80-784953A62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72CEF-80CE-7814-8A6C-5266E7B0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70F3-C9A6-255F-97EC-A5EB49E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20FC-2BB1-BE53-B656-84DF5DB7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12E7-5C19-AA6C-C6E7-D3AB52A8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E91C-E273-10CD-684D-92FD83A5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AF48-17CD-CC0A-BBF8-4D98F10F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413A-34D0-BAC6-8576-19F84D73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A440-8A8F-1833-0E26-97E094E8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10E1-3B88-5203-5C3D-2A82298A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85D6-8935-2206-87A8-F9597548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3194-DFC5-8C2D-0E29-46826544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46BC-A5E0-B66D-1F1E-FEEBD887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3BF1-ACFD-CC83-8444-A7C6D942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3A39-BDBC-95EE-12CD-6BB26F97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91DF-A01C-F107-00D3-A03F1694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2DBE-D4D9-AA01-9FCA-E61796C63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1A230-1BA6-FE41-E0BF-D199DE9C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99633-387A-F166-6189-BB31CD21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3EC34-623E-C19B-4BDA-F38F9832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28DE0-0568-7364-F18A-648439CF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1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D5A6-C59E-2470-7A63-E5F5773C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9F498-F0C7-EB9B-3D1A-0E78BDBD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41A8-B8E6-439B-2BDE-4249E795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A9D45-959A-6F0E-DD59-1551AD6D4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96902-487A-EB1B-1861-BE28980F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1B94C-5745-AE92-2F53-FE219779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151DB-DF19-78BF-6C52-A3B899EB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5F84B-200E-2EDC-B21E-B286A498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2AB-02A7-097F-DACE-D908D308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C519-5F96-20F6-6F06-DAD1269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A73F7-FEB3-EDB2-E185-1DF347B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20F48-4BBC-4CB6-E107-479021E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D1453-B7D9-86C1-07F0-3961C3F5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E98C7-88A5-D754-C12D-C6838DCB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E9F6-736E-FE29-2C73-4F93098F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8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827-677F-1064-ACCF-C1EC3AB5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04C3-A5BF-8EAA-DD1E-F6D6D780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82B7F-97AC-A200-3217-69A15EB2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2C713-CE75-2AF6-F59F-AC44DAC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B385C-BAF7-B989-516C-645B3D5D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2CDF-8004-D4EA-31EA-292BD0A5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20E-5D5E-7462-9EFE-D7EBC40F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81562-129B-9401-924B-0ED84A413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F630B-8356-E418-DBE3-BB909E5E0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20CF-3E59-96CA-6220-61BFA273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6A929-8E91-5609-B4DC-E56A69A5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2205C-0F95-DB87-C568-B672015E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71FB-01D9-83A1-7F63-186A4BCA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3EB5-2CAE-B318-F07D-92C315797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C133-608B-1256-E426-E5AEBD72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4265-F2BB-4D13-8B19-6E70F7339D0D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4EDD-19EC-BD26-62D4-BC6EE3C32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AB86-8296-9B2A-8430-5AC3400E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7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21.png"/><Relationship Id="rId2" Type="http://schemas.openxmlformats.org/officeDocument/2006/relationships/image" Target="../media/image30.png"/><Relationship Id="rId16" Type="http://schemas.openxmlformats.org/officeDocument/2006/relationships/image" Target="../media/image56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18/10/relationships/comments" Target="../comments/modernComment_2A2_886D89DF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62620" y="1142925"/>
            <a:ext cx="1086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Hardness of near-optimal  indistinguishability obfuscation</a:t>
            </a:r>
            <a:endParaRPr lang="en-US" altLang="en-GB" sz="3200" b="1" baseline="30000" dirty="0">
              <a:solidFill>
                <a:srgbClr val="C00000"/>
              </a:solidFill>
              <a:latin typeface="Calisto MT" panose="02040603050505030304" pitchFamily="18" charset="0"/>
              <a:cs typeface="Aharoni" panose="020B0604020202020204" pitchFamily="2" charset="-79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06965" y="3121223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1AACA-1528-C444-4B22-4A0BF9AB587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61E82B2-92D8-5723-06DE-8A4CDAEDDB75}"/>
              </a:ext>
            </a:extLst>
          </p:cNvPr>
          <p:cNvSpPr txBox="1"/>
          <p:nvPr/>
        </p:nvSpPr>
        <p:spPr>
          <a:xfrm>
            <a:off x="4506964" y="3862275"/>
            <a:ext cx="317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3017B-CF43-E335-3159-D5574AA3B827}"/>
              </a:ext>
            </a:extLst>
          </p:cNvPr>
          <p:cNvSpPr txBox="1"/>
          <p:nvPr/>
        </p:nvSpPr>
        <p:spPr>
          <a:xfrm>
            <a:off x="1095887" y="5015948"/>
            <a:ext cx="100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Joint work with </a:t>
            </a:r>
            <a:r>
              <a:rPr lang="en-US" b="1" dirty="0" err="1"/>
              <a:t>Zhenjian</a:t>
            </a:r>
            <a:r>
              <a:rPr lang="en-US" b="1" dirty="0"/>
              <a:t> Lu </a:t>
            </a:r>
            <a:r>
              <a:rPr lang="en-US" dirty="0"/>
              <a:t>(Warwick), </a:t>
            </a:r>
            <a:r>
              <a:rPr lang="en-US" b="1" dirty="0"/>
              <a:t>Noam </a:t>
            </a:r>
            <a:r>
              <a:rPr lang="en-US" b="1" dirty="0" err="1"/>
              <a:t>Mazor</a:t>
            </a:r>
            <a:r>
              <a:rPr lang="en-US" b="1" dirty="0"/>
              <a:t> </a:t>
            </a:r>
            <a:r>
              <a:rPr lang="en-US" dirty="0"/>
              <a:t>(Tel Aviv), and </a:t>
            </a:r>
            <a:r>
              <a:rPr lang="en-US" b="1" dirty="0"/>
              <a:t>Rafael Pass </a:t>
            </a:r>
            <a:r>
              <a:rPr lang="en-US" dirty="0"/>
              <a:t>(Cornell &amp; Tel Aviv)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A340-6F52-08B4-7184-3BC2FAA533D1}"/>
              </a:ext>
            </a:extLst>
          </p:cNvPr>
          <p:cNvSpPr txBox="1"/>
          <p:nvPr/>
        </p:nvSpPr>
        <p:spPr>
          <a:xfrm>
            <a:off x="887771" y="1804645"/>
            <a:ext cx="10416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33CC"/>
                </a:solidFill>
              </a:rPr>
              <a:t>(with connections to meta-complexity and bounded arithmetic)</a:t>
            </a:r>
            <a:endParaRPr lang="en-GB" sz="2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Result 2: Hardness of iO for oracle circuits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8F47A-2D4B-C5BB-8B40-1BF053E0F881}"/>
              </a:ext>
            </a:extLst>
          </p:cNvPr>
          <p:cNvSpPr txBox="1"/>
          <p:nvPr/>
        </p:nvSpPr>
        <p:spPr>
          <a:xfrm>
            <a:off x="876992" y="1635925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Setting:</a:t>
            </a:r>
            <a:r>
              <a:rPr lang="en-US" sz="2200" dirty="0"/>
              <a:t> Circuits with access to an oracle (e.g., part of the internet)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8C98D-F2F5-0226-D36E-A9866A317D7E}"/>
              </a:ext>
            </a:extLst>
          </p:cNvPr>
          <p:cNvSpPr txBox="1"/>
          <p:nvPr/>
        </p:nvSpPr>
        <p:spPr>
          <a:xfrm>
            <a:off x="876993" y="2340441"/>
            <a:ext cx="976800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[GR’07] </a:t>
            </a:r>
            <a:r>
              <a:rPr lang="en-US" sz="2200" dirty="0"/>
              <a:t>Obfuscation is impossible for a random oracle.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Proof relies on the oracle being too large for the obfuscator to read in its entirety.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0EE2C-EFB4-12A1-D14F-2431ACEE84C7}"/>
              </a:ext>
            </a:extLst>
          </p:cNvPr>
          <p:cNvSpPr txBox="1"/>
          <p:nvPr/>
        </p:nvSpPr>
        <p:spPr>
          <a:xfrm>
            <a:off x="876992" y="3817784"/>
            <a:ext cx="10440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We extend the result to the case where the </a:t>
            </a:r>
            <a:r>
              <a:rPr lang="en-US" sz="2200" b="1" u="sng" dirty="0">
                <a:solidFill>
                  <a:srgbClr val="0033CC"/>
                </a:solidFill>
              </a:rPr>
              <a:t>oracle can be fully read by the obfuscator</a:t>
            </a:r>
            <a:r>
              <a:rPr lang="en-US" sz="2200" b="1" dirty="0">
                <a:solidFill>
                  <a:srgbClr val="0033CC"/>
                </a:solidFill>
              </a:rPr>
              <a:t>.</a:t>
            </a:r>
            <a:endParaRPr lang="en-GB" sz="2200" b="1" dirty="0">
              <a:solidFill>
                <a:srgbClr val="0033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A39B8-6626-1628-A7E4-757E7609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92" y="4618018"/>
            <a:ext cx="8736676" cy="1503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33F8C-0FCD-D1E9-DD67-50536A637623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42FA499-7023-2065-11EA-2EC36B49B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140113"/>
              </p:ext>
            </p:extLst>
          </p:nvPr>
        </p:nvGraphicFramePr>
        <p:xfrm>
          <a:off x="1683593" y="13155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69F48-2AB9-98D2-E81D-FB0BA41A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7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Techniques</a:t>
            </a:r>
            <a:endParaRPr lang="en-GB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BF0B4-EB6C-B852-757C-421BA2A1AB0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32" y="-2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 of the Proof (Simplified)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D511F-1270-1CF2-4C0F-6C2D5B19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6" y="1843479"/>
            <a:ext cx="1449613" cy="354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C6FEC-D201-1B90-2B6D-7D0F234D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65" y="2934072"/>
            <a:ext cx="1449613" cy="38700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920421D-FFE8-77D2-9DAE-4248DB8CCCC0}"/>
              </a:ext>
            </a:extLst>
          </p:cNvPr>
          <p:cNvSpPr/>
          <p:nvPr/>
        </p:nvSpPr>
        <p:spPr>
          <a:xfrm>
            <a:off x="1563441" y="3495532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7F958FF-93FE-C074-2FAE-53C8D30056A2}"/>
              </a:ext>
            </a:extLst>
          </p:cNvPr>
          <p:cNvSpPr/>
          <p:nvPr/>
        </p:nvSpPr>
        <p:spPr>
          <a:xfrm>
            <a:off x="1550853" y="235779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17EE136-A2E1-DD0E-4E50-D7425D11146E}"/>
              </a:ext>
            </a:extLst>
          </p:cNvPr>
          <p:cNvSpPr/>
          <p:nvPr/>
        </p:nvSpPr>
        <p:spPr>
          <a:xfrm>
            <a:off x="1563440" y="4852659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474A6B-4F0D-681F-5487-B2BD5337F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54" y="3973346"/>
            <a:ext cx="1610249" cy="369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F01B8-0F37-1214-C5B5-54FF7D9D2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02" y="4366207"/>
            <a:ext cx="2081752" cy="249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07B469-4BE9-B636-F703-E40954F61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107" y="5320877"/>
            <a:ext cx="703360" cy="5191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B425BA-1A6C-0C19-2A91-B7769B673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02" y="5826873"/>
            <a:ext cx="2081752" cy="249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E049C-7E11-D269-DFE1-A2EF73215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467" y="699267"/>
            <a:ext cx="7722524" cy="416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36FFE-8916-E8AC-B33A-7CA468325839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17DC0C1-01A5-E263-6AD1-EF6A9F3B92F1}"/>
              </a:ext>
            </a:extLst>
          </p:cNvPr>
          <p:cNvSpPr/>
          <p:nvPr/>
        </p:nvSpPr>
        <p:spPr>
          <a:xfrm>
            <a:off x="3149830" y="5762872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BF92B-09AF-83F9-A16A-4817464F33CB}"/>
              </a:ext>
            </a:extLst>
          </p:cNvPr>
          <p:cNvSpPr/>
          <p:nvPr/>
        </p:nvSpPr>
        <p:spPr>
          <a:xfrm>
            <a:off x="3152312" y="4737469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32" y="-2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 of the Proof (Simplified)</a:t>
            </a:r>
            <a:endParaRPr lang="en-GB" sz="36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D3D2C-77F5-0644-3265-20816E02F93C}"/>
              </a:ext>
            </a:extLst>
          </p:cNvPr>
          <p:cNvGrpSpPr/>
          <p:nvPr/>
        </p:nvGrpSpPr>
        <p:grpSpPr>
          <a:xfrm>
            <a:off x="3152312" y="1294738"/>
            <a:ext cx="5004079" cy="3168560"/>
            <a:chOff x="3152312" y="1294738"/>
            <a:chExt cx="5004079" cy="31685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B16835B-445E-62AC-2F3B-BA5724BDC7C0}"/>
                </a:ext>
              </a:extLst>
            </p:cNvPr>
            <p:cNvGrpSpPr/>
            <p:nvPr/>
          </p:nvGrpSpPr>
          <p:grpSpPr>
            <a:xfrm>
              <a:off x="3152312" y="1294738"/>
              <a:ext cx="5004079" cy="3168560"/>
              <a:chOff x="3152312" y="1294738"/>
              <a:chExt cx="5004079" cy="31685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14B4A2-7FCD-E7C7-B97E-FF46A7189CBD}"/>
                  </a:ext>
                </a:extLst>
              </p:cNvPr>
              <p:cNvSpPr/>
              <p:nvPr/>
            </p:nvSpPr>
            <p:spPr>
              <a:xfrm>
                <a:off x="3152312" y="1760292"/>
                <a:ext cx="5004079" cy="270300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21A01BC-7872-A362-F317-94A6A8612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3312" y="1843170"/>
                <a:ext cx="3214218" cy="555183"/>
              </a:xfrm>
              <a:prstGeom prst="rect">
                <a:avLst/>
              </a:prstGeom>
            </p:spPr>
          </p:pic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461BEF0D-E264-D6E3-BD5C-AB3A4C872133}"/>
                  </a:ext>
                </a:extLst>
              </p:cNvPr>
              <p:cNvSpPr/>
              <p:nvPr/>
            </p:nvSpPr>
            <p:spPr>
              <a:xfrm>
                <a:off x="5379458" y="3403421"/>
                <a:ext cx="301925" cy="396815"/>
              </a:xfrm>
              <a:prstGeom prst="down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65D99D9-9AEA-D22A-2806-B1A62830B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7488" y="3925328"/>
                <a:ext cx="1972200" cy="402099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717D4D-4FAC-58D9-F5CD-EC1C375A9508}"/>
                  </a:ext>
                </a:extLst>
              </p:cNvPr>
              <p:cNvSpPr txBox="1"/>
              <p:nvPr/>
            </p:nvSpPr>
            <p:spPr>
              <a:xfrm>
                <a:off x="3190172" y="1294738"/>
                <a:ext cx="4963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33CC"/>
                    </a:solidFill>
                  </a:rPr>
                  <a:t>Meta-Complexity (adapting [MP’24])</a:t>
                </a:r>
                <a:endParaRPr lang="en-GB" sz="2400" b="1" dirty="0">
                  <a:solidFill>
                    <a:srgbClr val="0033CC"/>
                  </a:solidFill>
                </a:endParaRP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9FCD17D-517F-1C80-C202-DC86195A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8056" y="2808339"/>
                <a:ext cx="4540360" cy="45755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518F8-DBE8-8EF4-C57D-F24010F6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4227" y="2320340"/>
              <a:ext cx="472388" cy="45785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EA8E1A9-8F12-E200-BA4A-AD771611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59" y="4974600"/>
            <a:ext cx="1972200" cy="402099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12A6450-E20D-BFBD-2493-110D4517B45D}"/>
              </a:ext>
            </a:extLst>
          </p:cNvPr>
          <p:cNvSpPr/>
          <p:nvPr/>
        </p:nvSpPr>
        <p:spPr>
          <a:xfrm rot="16200000">
            <a:off x="5577866" y="498871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49AA80-FC99-D0C7-EADF-8584A7EA6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839" y="4921738"/>
            <a:ext cx="1710523" cy="5191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CFA778-9F93-5647-D9A5-CB4E09EBD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262" y="5882339"/>
            <a:ext cx="703360" cy="519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715DEF-5C4E-EEFF-2745-848E22866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482" y="5897655"/>
            <a:ext cx="1710523" cy="519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E5383D-BD8F-5B9C-DA62-AC2E32D0E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637" y="5933081"/>
            <a:ext cx="472388" cy="457853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F9B10C7D-2FDD-466C-EE00-4EF620B4851E}"/>
              </a:ext>
            </a:extLst>
          </p:cNvPr>
          <p:cNvSpPr/>
          <p:nvPr/>
        </p:nvSpPr>
        <p:spPr>
          <a:xfrm rot="16200000">
            <a:off x="6027142" y="5966494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30AE797-B859-43C4-8E64-356A75480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9688" y="5981756"/>
            <a:ext cx="1449613" cy="35420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89FC08-E28B-295E-E605-C6A3217282A5}"/>
              </a:ext>
            </a:extLst>
          </p:cNvPr>
          <p:cNvSpPr/>
          <p:nvPr/>
        </p:nvSpPr>
        <p:spPr>
          <a:xfrm>
            <a:off x="3269793" y="2761526"/>
            <a:ext cx="4777856" cy="5451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5DBBB1-AD55-6BB6-16F4-92F37A31613F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8047649" y="2601367"/>
            <a:ext cx="915486" cy="432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10B22B-B3D1-A238-888A-C826574D707B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8047649" y="3019083"/>
            <a:ext cx="915486" cy="15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7B5E09-E73E-717C-01C1-E6624FBEAE73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047649" y="3034113"/>
            <a:ext cx="915486" cy="493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FBE7283-6530-20F4-B05C-AAC75337BEF6}"/>
              </a:ext>
            </a:extLst>
          </p:cNvPr>
          <p:cNvSpPr txBox="1"/>
          <p:nvPr/>
        </p:nvSpPr>
        <p:spPr>
          <a:xfrm>
            <a:off x="8918223" y="2406448"/>
            <a:ext cx="18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PCP Theorem</a:t>
            </a:r>
            <a:endParaRPr lang="en-GB" sz="20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929133-CE20-0989-1EF2-9A7D8D3F9718}"/>
              </a:ext>
            </a:extLst>
          </p:cNvPr>
          <p:cNvSpPr txBox="1"/>
          <p:nvPr/>
        </p:nvSpPr>
        <p:spPr>
          <a:xfrm>
            <a:off x="8917194" y="2834417"/>
            <a:ext cx="238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Chain of Reductions</a:t>
            </a:r>
            <a:endParaRPr lang="en-GB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32F67A-61BA-1B7F-1F1C-156C77ED96A4}"/>
              </a:ext>
            </a:extLst>
          </p:cNvPr>
          <p:cNvSpPr txBox="1"/>
          <p:nvPr/>
        </p:nvSpPr>
        <p:spPr>
          <a:xfrm>
            <a:off x="8917194" y="3343401"/>
            <a:ext cx="281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Improvement of [ILO’20]</a:t>
            </a:r>
            <a:endParaRPr lang="en-GB" sz="2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32650E-6F43-2FB4-3885-4D86B47D3D9C}"/>
              </a:ext>
            </a:extLst>
          </p:cNvPr>
          <p:cNvSpPr txBox="1"/>
          <p:nvPr/>
        </p:nvSpPr>
        <p:spPr>
          <a:xfrm>
            <a:off x="8754921" y="3776926"/>
            <a:ext cx="300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(indirect connection to bounded arithmetic)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A3A4A5-4993-D89F-0967-1F40EE70D1E6}"/>
              </a:ext>
            </a:extLst>
          </p:cNvPr>
          <p:cNvSpPr txBox="1"/>
          <p:nvPr/>
        </p:nvSpPr>
        <p:spPr>
          <a:xfrm>
            <a:off x="8273204" y="4908844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[Rompel’90]</a:t>
            </a:r>
            <a:endParaRPr lang="en-GB" sz="2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BC5594-9E1A-DA49-96EB-DBC2A2769729}"/>
              </a:ext>
            </a:extLst>
          </p:cNvPr>
          <p:cNvSpPr txBox="1"/>
          <p:nvPr/>
        </p:nvSpPr>
        <p:spPr>
          <a:xfrm>
            <a:off x="8273204" y="5933081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[KMNPRY’22]</a:t>
            </a:r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E049C-7E11-D269-DFE1-A2EF73215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7467" y="699267"/>
            <a:ext cx="7722524" cy="416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36FFE-8916-E8AC-B33A-7CA468325839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20" grpId="0" animBg="1"/>
      <p:bldP spid="31" grpId="0" animBg="1"/>
      <p:bldP spid="37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Multi-MCSP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B738B-D9B4-F5F0-CEC1-52B3F0829097}"/>
              </a:ext>
            </a:extLst>
          </p:cNvPr>
          <p:cNvSpPr txBox="1"/>
          <p:nvPr/>
        </p:nvSpPr>
        <p:spPr>
          <a:xfrm>
            <a:off x="678265" y="1756350"/>
            <a:ext cx="6909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Minimum Circuit Size Problem for Multi-Output Functions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34179-7F40-FD2C-EF77-825B6B07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5" y="3525292"/>
            <a:ext cx="8646605" cy="427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369B65-354F-4031-7B14-56025BBD553B}"/>
              </a:ext>
            </a:extLst>
          </p:cNvPr>
          <p:cNvSpPr txBox="1"/>
          <p:nvPr/>
        </p:nvSpPr>
        <p:spPr>
          <a:xfrm>
            <a:off x="678265" y="4612192"/>
            <a:ext cx="1240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[ILO’20]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E7F26-442A-055B-AC73-C5BAF1C1C77E}"/>
              </a:ext>
            </a:extLst>
          </p:cNvPr>
          <p:cNvSpPr txBox="1"/>
          <p:nvPr/>
        </p:nvSpPr>
        <p:spPr>
          <a:xfrm>
            <a:off x="1743299" y="4612192"/>
            <a:ext cx="9680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Multi-MCSP</a:t>
            </a:r>
            <a:r>
              <a:rPr lang="en-US" sz="2200" dirty="0"/>
              <a:t> is NP-hard under poly-time randomized many-one reductions.</a:t>
            </a:r>
            <a:endParaRPr lang="en-GB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A36DE-5DB2-3624-3562-D5B4DDE8C468}"/>
              </a:ext>
            </a:extLst>
          </p:cNvPr>
          <p:cNvSpPr txBox="1"/>
          <p:nvPr/>
        </p:nvSpPr>
        <p:spPr>
          <a:xfrm>
            <a:off x="678265" y="5560954"/>
            <a:ext cx="456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For the connection to i</a:t>
            </a:r>
            <a:r>
              <a:rPr lang="en-US" sz="2400" i="1" dirty="0">
                <a:solidFill>
                  <a:srgbClr val="0033CC"/>
                </a:solidFill>
              </a:rPr>
              <a:t>O</a:t>
            </a:r>
            <a:r>
              <a:rPr lang="en-US" sz="2400" dirty="0">
                <a:solidFill>
                  <a:srgbClr val="0033CC"/>
                </a:solidFill>
              </a:rPr>
              <a:t>, we need:</a:t>
            </a:r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86D71-F6F0-A900-50C5-FF32954046DC}"/>
              </a:ext>
            </a:extLst>
          </p:cNvPr>
          <p:cNvSpPr txBox="1"/>
          <p:nvPr/>
        </p:nvSpPr>
        <p:spPr>
          <a:xfrm>
            <a:off x="5347659" y="5150756"/>
            <a:ext cx="5047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GAP between YES/NO instances                  (hardness of approximation)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6A79C-13E8-20C6-C4E6-0E937BD56632}"/>
              </a:ext>
            </a:extLst>
          </p:cNvPr>
          <p:cNvSpPr txBox="1"/>
          <p:nvPr/>
        </p:nvSpPr>
        <p:spPr>
          <a:xfrm>
            <a:off x="5347659" y="6075588"/>
            <a:ext cx="590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2. NP-hardness under Levin reductions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0CFC5A-FC31-EDA3-510F-0A6DB9B2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66" y="2560890"/>
            <a:ext cx="9147222" cy="516981"/>
          </a:xfrm>
          <a:prstGeom prst="rect">
            <a:avLst/>
          </a:prstGeom>
        </p:spPr>
      </p:pic>
      <p:pic>
        <p:nvPicPr>
          <p:cNvPr id="1026" name="Picture 2" descr="Leonid Levin: Home Page">
            <a:extLst>
              <a:ext uri="{FF2B5EF4-FFF2-40B4-BE49-F238E27FC236}">
                <a16:creationId xmlns:a16="http://schemas.microsoft.com/office/drawing/2014/main" id="{3B33162F-71D8-80E2-22FE-BABB1D8D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46" y="5295973"/>
            <a:ext cx="741155" cy="11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F8FD2-3BE5-2E42-640E-C0E9B5B4EB0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378D47-E9EB-6C9E-FC1B-7CDDFD88997C}"/>
              </a:ext>
            </a:extLst>
          </p:cNvPr>
          <p:cNvSpPr/>
          <p:nvPr/>
        </p:nvSpPr>
        <p:spPr>
          <a:xfrm>
            <a:off x="1896636" y="5058216"/>
            <a:ext cx="8128980" cy="776378"/>
          </a:xfrm>
          <a:prstGeom prst="rect">
            <a:avLst/>
          </a:prstGeom>
          <a:ln w="38100"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Stronger NP-Hardness Result for Multi-MCSP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54398-293F-BE61-3066-FF902E715798}"/>
              </a:ext>
            </a:extLst>
          </p:cNvPr>
          <p:cNvSpPr txBox="1"/>
          <p:nvPr/>
        </p:nvSpPr>
        <p:spPr>
          <a:xfrm>
            <a:off x="675008" y="1674670"/>
            <a:ext cx="993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NP-hardness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0033CC"/>
                </a:solidFill>
              </a:rPr>
              <a:t>Multi-MCSP</a:t>
            </a:r>
            <a:r>
              <a:rPr lang="en-US" sz="2400" dirty="0"/>
              <a:t>[</a:t>
            </a:r>
            <a:r>
              <a:rPr lang="en-US" sz="2400" b="1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b="1" dirty="0">
                <a:solidFill>
                  <a:srgbClr val="0033CC"/>
                </a:solidFill>
              </a:rPr>
              <a:t>s + s/log s</a:t>
            </a:r>
            <a:r>
              <a:rPr lang="en-US" sz="2400" dirty="0"/>
              <a:t>] under </a:t>
            </a:r>
            <a:r>
              <a:rPr lang="en-US" sz="2400" b="1" dirty="0">
                <a:solidFill>
                  <a:srgbClr val="0033CC"/>
                </a:solidFill>
              </a:rPr>
              <a:t>randomized Levin reductions</a:t>
            </a:r>
            <a:endParaRPr lang="en-GB" sz="2400" b="1" dirty="0">
              <a:solidFill>
                <a:srgbClr val="0033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2C883-4B9D-4551-FBE4-3AD96B4B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8" y="2585816"/>
            <a:ext cx="9673109" cy="509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675A0-720B-EE09-6BA6-0E550F29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12" y="3443132"/>
            <a:ext cx="7835946" cy="559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743961-8D4C-6B80-F657-372B34CF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594" y="4447887"/>
            <a:ext cx="7943338" cy="460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1B7A0-71DD-E309-207E-6978AEF63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594" y="5155962"/>
            <a:ext cx="7471064" cy="496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E16D35-CE69-E0D3-C460-31DCAC29F7D2}"/>
              </a:ext>
            </a:extLst>
          </p:cNvPr>
          <p:cNvSpPr txBox="1"/>
          <p:nvPr/>
        </p:nvSpPr>
        <p:spPr>
          <a:xfrm>
            <a:off x="2225594" y="5932340"/>
            <a:ext cx="7496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3CC"/>
                </a:solidFill>
              </a:rPr>
              <a:t>Efficiently extracts a witness from any circuit of size &lt; s + s/log s</a:t>
            </a:r>
            <a:endParaRPr lang="en-GB" sz="2200" dirty="0">
              <a:solidFill>
                <a:srgbClr val="0033CC"/>
              </a:solidFill>
            </a:endParaRPr>
          </a:p>
        </p:txBody>
      </p:sp>
      <p:pic>
        <p:nvPicPr>
          <p:cNvPr id="18" name="Picture 2" descr="Leonid Levin: Home Page">
            <a:extLst>
              <a:ext uri="{FF2B5EF4-FFF2-40B4-BE49-F238E27FC236}">
                <a16:creationId xmlns:a16="http://schemas.microsoft.com/office/drawing/2014/main" id="{A68D668C-7F0D-935E-7F90-F31856F4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639" y="1443370"/>
            <a:ext cx="626856" cy="9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21B10-9EE5-5DD1-8FA5-565B57B57422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C6F84-5804-BF6B-A0CA-55D9A7E6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67" y="285077"/>
            <a:ext cx="1047466" cy="11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F474285-3F46-FABC-B6ED-F4D2413635BB}"/>
              </a:ext>
            </a:extLst>
          </p:cNvPr>
          <p:cNvSpPr/>
          <p:nvPr/>
        </p:nvSpPr>
        <p:spPr>
          <a:xfrm>
            <a:off x="452043" y="4824799"/>
            <a:ext cx="4373812" cy="576508"/>
          </a:xfrm>
          <a:prstGeom prst="rect">
            <a:avLst/>
          </a:prstGeom>
          <a:solidFill>
            <a:schemeClr val="bg1"/>
          </a:solidFill>
          <a:ln w="38100">
            <a:solidFill>
              <a:srgbClr val="FC3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29" y="171681"/>
            <a:ext cx="672860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Reduction via the PCP Theorem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DCFCE-1F84-B43F-7EA6-D2D97D992BF8}"/>
              </a:ext>
            </a:extLst>
          </p:cNvPr>
          <p:cNvSpPr txBox="1"/>
          <p:nvPr/>
        </p:nvSpPr>
        <p:spPr>
          <a:xfrm>
            <a:off x="8402130" y="5961711"/>
            <a:ext cx="3387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Multi-MCSP[s, s + s/log s]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8EFEA-6E8C-5B2E-7628-BBAC82349068}"/>
              </a:ext>
            </a:extLst>
          </p:cNvPr>
          <p:cNvSpPr txBox="1"/>
          <p:nvPr/>
        </p:nvSpPr>
        <p:spPr>
          <a:xfrm>
            <a:off x="7959308" y="4414500"/>
            <a:ext cx="371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Set Cover over structured instances </a:t>
            </a:r>
          </a:p>
          <a:p>
            <a:pPr algn="ctr"/>
            <a:r>
              <a:rPr lang="en-US" b="1" dirty="0"/>
              <a:t>(e.g., every set |T| = O(1))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F977F-4B6F-2520-0412-398F5CFA332A}"/>
              </a:ext>
            </a:extLst>
          </p:cNvPr>
          <p:cNvSpPr txBox="1"/>
          <p:nvPr/>
        </p:nvSpPr>
        <p:spPr>
          <a:xfrm>
            <a:off x="6193043" y="3722842"/>
            <a:ext cx="14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Vertex Cover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36BFA-707B-A756-D6F2-9D4FF7759955}"/>
              </a:ext>
            </a:extLst>
          </p:cNvPr>
          <p:cNvSpPr txBox="1"/>
          <p:nvPr/>
        </p:nvSpPr>
        <p:spPr>
          <a:xfrm>
            <a:off x="2935135" y="2982366"/>
            <a:ext cx="30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Structured instances of </a:t>
            </a:r>
            <a:r>
              <a:rPr lang="en-US" b="1" i="1" dirty="0"/>
              <a:t>k</a:t>
            </a:r>
            <a:r>
              <a:rPr lang="en-US" b="1" dirty="0"/>
              <a:t>-SAT</a:t>
            </a:r>
            <a:endParaRPr lang="en-GB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859C5-A54E-9956-E712-ADAD6E626431}"/>
              </a:ext>
            </a:extLst>
          </p:cNvPr>
          <p:cNvGrpSpPr/>
          <p:nvPr/>
        </p:nvGrpSpPr>
        <p:grpSpPr>
          <a:xfrm>
            <a:off x="603849" y="1682154"/>
            <a:ext cx="2622430" cy="1092628"/>
            <a:chOff x="603849" y="1682154"/>
            <a:chExt cx="2622430" cy="109262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8BB3BC3-23C0-5EAF-CC21-0ABB41A957DB}"/>
                </a:ext>
              </a:extLst>
            </p:cNvPr>
            <p:cNvSpPr/>
            <p:nvPr/>
          </p:nvSpPr>
          <p:spPr>
            <a:xfrm>
              <a:off x="603849" y="1682154"/>
              <a:ext cx="2622430" cy="10926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6141D0-8256-86E6-9F30-369B97955972}"/>
                </a:ext>
              </a:extLst>
            </p:cNvPr>
            <p:cNvSpPr txBox="1"/>
            <p:nvPr/>
          </p:nvSpPr>
          <p:spPr>
            <a:xfrm>
              <a:off x="603849" y="1766804"/>
              <a:ext cx="2622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CC"/>
                  </a:solidFill>
                </a:rPr>
                <a:t>PCP Theorem</a:t>
              </a:r>
            </a:p>
            <a:p>
              <a:pPr algn="ctr"/>
              <a:r>
                <a:rPr lang="en-US" b="1" dirty="0"/>
                <a:t>Gap between YES/NO </a:t>
              </a:r>
            </a:p>
            <a:p>
              <a:pPr algn="ctr"/>
              <a:r>
                <a:rPr lang="en-US" b="1" dirty="0"/>
                <a:t>instances of </a:t>
              </a:r>
              <a:r>
                <a:rPr lang="en-US" b="1" i="1" dirty="0"/>
                <a:t>k</a:t>
              </a:r>
              <a:r>
                <a:rPr lang="en-US" b="1" dirty="0"/>
                <a:t>-SAT</a:t>
              </a:r>
              <a:endParaRPr lang="en-GB" b="1" dirty="0"/>
            </a:p>
          </p:txBody>
        </p:sp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1B6C2CB-096B-0027-818C-BDB6DB2884AC}"/>
              </a:ext>
            </a:extLst>
          </p:cNvPr>
          <p:cNvCxnSpPr>
            <a:cxnSpLocks/>
          </p:cNvCxnSpPr>
          <p:nvPr/>
        </p:nvCxnSpPr>
        <p:spPr>
          <a:xfrm>
            <a:off x="1828794" y="2809003"/>
            <a:ext cx="1000667" cy="369332"/>
          </a:xfrm>
          <a:prstGeom prst="bentConnector3">
            <a:avLst>
              <a:gd name="adj1" fmla="val 172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19A3115-DDB7-AC27-0062-3700CE770D3E}"/>
              </a:ext>
            </a:extLst>
          </p:cNvPr>
          <p:cNvCxnSpPr>
            <a:cxnSpLocks/>
          </p:cNvCxnSpPr>
          <p:nvPr/>
        </p:nvCxnSpPr>
        <p:spPr>
          <a:xfrm>
            <a:off x="5986009" y="3188886"/>
            <a:ext cx="914400" cy="523585"/>
          </a:xfrm>
          <a:prstGeom prst="bentConnector3">
            <a:avLst>
              <a:gd name="adj1" fmla="val 10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9E0DDF5-E338-6915-1F34-DE69776BF470}"/>
              </a:ext>
            </a:extLst>
          </p:cNvPr>
          <p:cNvCxnSpPr>
            <a:cxnSpLocks/>
          </p:cNvCxnSpPr>
          <p:nvPr/>
        </p:nvCxnSpPr>
        <p:spPr>
          <a:xfrm>
            <a:off x="6900409" y="4154301"/>
            <a:ext cx="1000667" cy="466133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ED45E-9ABF-310F-FD2A-DA4AD2E92DAC}"/>
              </a:ext>
            </a:extLst>
          </p:cNvPr>
          <p:cNvCxnSpPr>
            <a:cxnSpLocks/>
          </p:cNvCxnSpPr>
          <p:nvPr/>
        </p:nvCxnSpPr>
        <p:spPr>
          <a:xfrm>
            <a:off x="9723420" y="5060831"/>
            <a:ext cx="0" cy="837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8476CF-4DB9-B3E6-1D28-3A18C2D68202}"/>
              </a:ext>
            </a:extLst>
          </p:cNvPr>
          <p:cNvSpPr txBox="1"/>
          <p:nvPr/>
        </p:nvSpPr>
        <p:spPr>
          <a:xfrm>
            <a:off x="6819178" y="1319043"/>
            <a:ext cx="439659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33CC"/>
                </a:solidFill>
              </a:rPr>
              <a:t>GAP</a:t>
            </a:r>
            <a:r>
              <a:rPr lang="en-US" sz="2200" dirty="0">
                <a:solidFill>
                  <a:srgbClr val="0033CC"/>
                </a:solidFill>
              </a:rPr>
              <a:t> = </a:t>
            </a:r>
            <a:r>
              <a:rPr lang="en-US" sz="2200" b="1" dirty="0">
                <a:solidFill>
                  <a:srgbClr val="0033CC"/>
                </a:solidFill>
              </a:rPr>
              <a:t>Hardness of approximation 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</a:rPr>
              <a:t>is obtained from the PCP Theorem</a:t>
            </a:r>
            <a:endParaRPr lang="en-GB" sz="2200" dirty="0">
              <a:solidFill>
                <a:srgbClr val="0033CC"/>
              </a:solidFill>
            </a:endParaRPr>
          </a:p>
        </p:txBody>
      </p:sp>
      <p:pic>
        <p:nvPicPr>
          <p:cNvPr id="30" name="Picture 2" descr="Leonid Levin: Home Page">
            <a:extLst>
              <a:ext uri="{FF2B5EF4-FFF2-40B4-BE49-F238E27FC236}">
                <a16:creationId xmlns:a16="http://schemas.microsoft.com/office/drawing/2014/main" id="{B32F395C-3868-CE6D-5E1F-447B1CEC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58" y="5124095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eonid Levin: Home Page">
            <a:extLst>
              <a:ext uri="{FF2B5EF4-FFF2-40B4-BE49-F238E27FC236}">
                <a16:creationId xmlns:a16="http://schemas.microsoft.com/office/drawing/2014/main" id="{92DCA014-1B53-BE65-B92B-448AD7ED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91" y="4787033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eonid Levin: Home Page">
            <a:extLst>
              <a:ext uri="{FF2B5EF4-FFF2-40B4-BE49-F238E27FC236}">
                <a16:creationId xmlns:a16="http://schemas.microsoft.com/office/drawing/2014/main" id="{B20B13B7-D95A-7F97-7F7B-93C30904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93" y="2340795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eonid Levin: Home Page">
            <a:extLst>
              <a:ext uri="{FF2B5EF4-FFF2-40B4-BE49-F238E27FC236}">
                <a16:creationId xmlns:a16="http://schemas.microsoft.com/office/drawing/2014/main" id="{E11B50A8-E4B2-4FDD-32C0-1304520C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35" y="3297204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7C32A77-FC70-91DF-476F-149D9483397D}"/>
              </a:ext>
            </a:extLst>
          </p:cNvPr>
          <p:cNvSpPr txBox="1"/>
          <p:nvPr/>
        </p:nvSpPr>
        <p:spPr>
          <a:xfrm>
            <a:off x="3747738" y="3347419"/>
            <a:ext cx="10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[PY’91]</a:t>
            </a:r>
            <a:endParaRPr lang="en-GB" b="1" dirty="0"/>
          </a:p>
        </p:txBody>
      </p:sp>
      <p:pic>
        <p:nvPicPr>
          <p:cNvPr id="43" name="Picture 2" descr="Leonid Levin: Home Page">
            <a:extLst>
              <a:ext uri="{FF2B5EF4-FFF2-40B4-BE49-F238E27FC236}">
                <a16:creationId xmlns:a16="http://schemas.microsoft.com/office/drawing/2014/main" id="{08052C1F-40DE-86AC-459F-F40C5511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99" y="204088"/>
            <a:ext cx="925902" cy="138885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16BD1E-EAE3-E93F-D410-E6F15AEA0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1" y="4360242"/>
            <a:ext cx="3476097" cy="4425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11E28A7-A5BD-D812-D431-FF9AE400C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49" y="4869767"/>
            <a:ext cx="4078401" cy="4705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4629385-1B41-94A0-1E70-193629FAC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51" y="5992839"/>
            <a:ext cx="3933728" cy="409628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E06D0C-C540-DCE3-2A62-683C4F71BD67}"/>
              </a:ext>
            </a:extLst>
          </p:cNvPr>
          <p:cNvCxnSpPr>
            <a:cxnSpLocks/>
          </p:cNvCxnSpPr>
          <p:nvPr/>
        </p:nvCxnSpPr>
        <p:spPr>
          <a:xfrm>
            <a:off x="1311215" y="5401307"/>
            <a:ext cx="0" cy="560404"/>
          </a:xfrm>
          <a:prstGeom prst="straightConnector1">
            <a:avLst/>
          </a:prstGeom>
          <a:ln w="38100">
            <a:solidFill>
              <a:srgbClr val="FC30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313C6B-FCE1-6DB1-F160-548B642D604D}"/>
              </a:ext>
            </a:extLst>
          </p:cNvPr>
          <p:cNvSpPr txBox="1"/>
          <p:nvPr/>
        </p:nvSpPr>
        <p:spPr>
          <a:xfrm>
            <a:off x="1464657" y="5541500"/>
            <a:ext cx="32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30D5"/>
                </a:solidFill>
              </a:rPr>
              <a:t>Correctness of the reduction</a:t>
            </a:r>
            <a:endParaRPr lang="en-GB" b="1" dirty="0">
              <a:solidFill>
                <a:srgbClr val="FC30D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594E0-B3B1-F94A-B550-B07BF6235F8F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4" grpId="0"/>
      <p:bldP spid="5" grpId="0"/>
      <p:bldP spid="6" grpId="0"/>
      <p:bldP spid="37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Connection to Bounded Arithmetic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B66A2-60E9-CA43-12CC-6B081A875B3E}"/>
              </a:ext>
            </a:extLst>
          </p:cNvPr>
          <p:cNvSpPr/>
          <p:nvPr/>
        </p:nvSpPr>
        <p:spPr>
          <a:xfrm>
            <a:off x="1126359" y="2092872"/>
            <a:ext cx="4373812" cy="576508"/>
          </a:xfrm>
          <a:prstGeom prst="rect">
            <a:avLst/>
          </a:prstGeom>
          <a:solidFill>
            <a:schemeClr val="bg1"/>
          </a:solidFill>
          <a:ln w="38100">
            <a:solidFill>
              <a:srgbClr val="FC3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C1A6D-DEE8-5DFE-8829-CB4D5A48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65" y="2137840"/>
            <a:ext cx="4078401" cy="470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F6F17-83B5-F702-A8F8-F85CE4848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7" y="3260912"/>
            <a:ext cx="3933728" cy="4096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86F7F3-E946-2B43-AB4D-C0C2E0325E0F}"/>
              </a:ext>
            </a:extLst>
          </p:cNvPr>
          <p:cNvCxnSpPr>
            <a:cxnSpLocks/>
          </p:cNvCxnSpPr>
          <p:nvPr/>
        </p:nvCxnSpPr>
        <p:spPr>
          <a:xfrm>
            <a:off x="1985531" y="2669380"/>
            <a:ext cx="0" cy="560404"/>
          </a:xfrm>
          <a:prstGeom prst="straightConnector1">
            <a:avLst/>
          </a:prstGeom>
          <a:ln w="38100">
            <a:solidFill>
              <a:srgbClr val="FC30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D11458-C30F-24D8-047C-5E64364C2961}"/>
              </a:ext>
            </a:extLst>
          </p:cNvPr>
          <p:cNvSpPr txBox="1"/>
          <p:nvPr/>
        </p:nvSpPr>
        <p:spPr>
          <a:xfrm>
            <a:off x="2138973" y="2809573"/>
            <a:ext cx="32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30D5"/>
                </a:solidFill>
              </a:rPr>
              <a:t>Correctness of the reduction</a:t>
            </a:r>
            <a:endParaRPr lang="en-GB" b="1" dirty="0">
              <a:solidFill>
                <a:srgbClr val="FC30D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B4040-4DD8-31FB-6EA7-26E43FFB0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28" y="3955145"/>
            <a:ext cx="6138538" cy="61385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A0AF93-754C-45F8-C681-98CF4FE3FF63}"/>
              </a:ext>
            </a:extLst>
          </p:cNvPr>
          <p:cNvCxnSpPr/>
          <p:nvPr/>
        </p:nvCxnSpPr>
        <p:spPr>
          <a:xfrm>
            <a:off x="4556202" y="4490049"/>
            <a:ext cx="0" cy="51758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9B167E-140F-7AE2-6969-66C24B61BC1B}"/>
              </a:ext>
            </a:extLst>
          </p:cNvPr>
          <p:cNvCxnSpPr>
            <a:cxnSpLocks/>
          </p:cNvCxnSpPr>
          <p:nvPr/>
        </p:nvCxnSpPr>
        <p:spPr>
          <a:xfrm flipH="1">
            <a:off x="1036625" y="4999008"/>
            <a:ext cx="3536829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19D386-D099-834F-F70B-D3BF697D2AB4}"/>
              </a:ext>
            </a:extLst>
          </p:cNvPr>
          <p:cNvCxnSpPr/>
          <p:nvPr/>
        </p:nvCxnSpPr>
        <p:spPr>
          <a:xfrm>
            <a:off x="1051001" y="4490049"/>
            <a:ext cx="0" cy="51758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Leonid Levin: Home Page">
            <a:extLst>
              <a:ext uri="{FF2B5EF4-FFF2-40B4-BE49-F238E27FC236}">
                <a16:creationId xmlns:a16="http://schemas.microsoft.com/office/drawing/2014/main" id="{4D44E566-572B-E884-26D3-9690C7FC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12" y="5068522"/>
            <a:ext cx="771361" cy="11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556AB4-844D-6355-A9AB-2E31188B85A4}"/>
              </a:ext>
            </a:extLst>
          </p:cNvPr>
          <p:cNvSpPr txBox="1"/>
          <p:nvPr/>
        </p:nvSpPr>
        <p:spPr>
          <a:xfrm>
            <a:off x="8186357" y="1799247"/>
            <a:ext cx="160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[Pich’15]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D63B0-8106-572B-F85B-26D278FF3088}"/>
              </a:ext>
            </a:extLst>
          </p:cNvPr>
          <p:cNvSpPr txBox="1"/>
          <p:nvPr/>
        </p:nvSpPr>
        <p:spPr>
          <a:xfrm>
            <a:off x="6657325" y="2290066"/>
            <a:ext cx="466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Formalization of the correctness of the </a:t>
            </a:r>
            <a:r>
              <a:rPr lang="en-US" sz="2200" b="1" dirty="0">
                <a:solidFill>
                  <a:srgbClr val="0033CC"/>
                </a:solidFill>
              </a:rPr>
              <a:t>PCP Theorem</a:t>
            </a:r>
            <a:r>
              <a:rPr lang="en-US" sz="2200" dirty="0"/>
              <a:t> in </a:t>
            </a:r>
            <a:r>
              <a:rPr lang="en-US" sz="2200" b="1" dirty="0">
                <a:solidFill>
                  <a:srgbClr val="0033CC"/>
                </a:solidFill>
              </a:rPr>
              <a:t>Cook’s Theory PV</a:t>
            </a:r>
            <a:r>
              <a:rPr lang="en-US" sz="2200" b="1" baseline="-25000" dirty="0">
                <a:solidFill>
                  <a:srgbClr val="0033CC"/>
                </a:solidFill>
              </a:rPr>
              <a:t>1</a:t>
            </a:r>
            <a:endParaRPr lang="en-GB" sz="2200" b="1" baseline="-25000" dirty="0">
              <a:solidFill>
                <a:srgbClr val="0033C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C5883-BF59-D2A9-096C-3C4D8979C6E4}"/>
              </a:ext>
            </a:extLst>
          </p:cNvPr>
          <p:cNvSpPr txBox="1"/>
          <p:nvPr/>
        </p:nvSpPr>
        <p:spPr>
          <a:xfrm>
            <a:off x="6562435" y="3178905"/>
            <a:ext cx="466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Using a </a:t>
            </a:r>
            <a:r>
              <a:rPr lang="en-US" sz="2200" b="1" dirty="0"/>
              <a:t>witnessing result</a:t>
            </a:r>
            <a:r>
              <a:rPr lang="en-US" sz="2200" dirty="0"/>
              <a:t>, </a:t>
            </a:r>
          </a:p>
          <a:p>
            <a:pPr algn="ctr"/>
            <a:r>
              <a:rPr lang="en-US" sz="2200" dirty="0"/>
              <a:t>we can compute </a:t>
            </a:r>
            <a:r>
              <a:rPr lang="en-US" sz="2200" b="1" i="1" dirty="0"/>
              <a:t>w</a:t>
            </a:r>
            <a:r>
              <a:rPr lang="en-US" sz="2200" dirty="0"/>
              <a:t> from </a:t>
            </a:r>
            <a:r>
              <a:rPr lang="en-US" sz="2200" b="1" i="1" dirty="0"/>
              <a:t>y</a:t>
            </a:r>
            <a:r>
              <a:rPr lang="en-US" sz="2200" dirty="0"/>
              <a:t> in poly time</a:t>
            </a:r>
            <a:endParaRPr lang="en-GB" sz="2200" b="1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5C0220-F0F4-18CA-CCD2-2B8ADDCF5101}"/>
              </a:ext>
            </a:extLst>
          </p:cNvPr>
          <p:cNvSpPr txBox="1"/>
          <p:nvPr/>
        </p:nvSpPr>
        <p:spPr>
          <a:xfrm>
            <a:off x="4976863" y="5111652"/>
            <a:ext cx="6376937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More generally, in PV</a:t>
            </a:r>
            <a:r>
              <a:rPr lang="en-US" sz="2200" b="1" baseline="-25000" dirty="0">
                <a:solidFill>
                  <a:srgbClr val="FF0000"/>
                </a:solidFill>
              </a:rPr>
              <a:t>1</a:t>
            </a:r>
            <a:r>
              <a:rPr lang="en-US" sz="2200" b="1" dirty="0">
                <a:solidFill>
                  <a:srgbClr val="FF0000"/>
                </a:solidFill>
              </a:rPr>
              <a:t>: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>
                <a:solidFill>
                  <a:srgbClr val="0033CC"/>
                </a:solidFill>
              </a:rPr>
              <a:t>NP-hardness</a:t>
            </a:r>
            <a:r>
              <a:rPr lang="en-US" sz="2200" dirty="0">
                <a:solidFill>
                  <a:srgbClr val="0033CC"/>
                </a:solidFill>
              </a:rPr>
              <a:t> = </a:t>
            </a:r>
            <a:r>
              <a:rPr lang="en-US" sz="2200" b="1" dirty="0">
                <a:solidFill>
                  <a:srgbClr val="0033CC"/>
                </a:solidFill>
              </a:rPr>
              <a:t>NP-hardness under Levin reductions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C14F5-876B-FB90-BC4C-BD44541943DE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F80E8-7F41-6FA0-B0E5-6994D1AF1F4C}"/>
              </a:ext>
            </a:extLst>
          </p:cNvPr>
          <p:cNvSpPr/>
          <p:nvPr/>
        </p:nvSpPr>
        <p:spPr>
          <a:xfrm>
            <a:off x="1285916" y="3678480"/>
            <a:ext cx="3933727" cy="615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17DC0C1-01A5-E263-6AD1-EF6A9F3B92F1}"/>
              </a:ext>
            </a:extLst>
          </p:cNvPr>
          <p:cNvSpPr/>
          <p:nvPr/>
        </p:nvSpPr>
        <p:spPr>
          <a:xfrm>
            <a:off x="3149830" y="5762872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BF92B-09AF-83F9-A16A-4817464F33CB}"/>
              </a:ext>
            </a:extLst>
          </p:cNvPr>
          <p:cNvSpPr/>
          <p:nvPr/>
        </p:nvSpPr>
        <p:spPr>
          <a:xfrm>
            <a:off x="3152312" y="4737469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14B4A2-7FCD-E7C7-B97E-FF46A7189CBD}"/>
              </a:ext>
            </a:extLst>
          </p:cNvPr>
          <p:cNvSpPr/>
          <p:nvPr/>
        </p:nvSpPr>
        <p:spPr>
          <a:xfrm>
            <a:off x="3152312" y="1760292"/>
            <a:ext cx="5004079" cy="2703006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A01BC-7872-A362-F317-94A6A861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12" y="1843170"/>
            <a:ext cx="3214218" cy="555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518F8-DBE8-8EF4-C57D-F24010F64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27" y="2320340"/>
            <a:ext cx="472388" cy="457853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61BEF0D-E264-D6E3-BD5C-AB3A4C872133}"/>
              </a:ext>
            </a:extLst>
          </p:cNvPr>
          <p:cNvSpPr/>
          <p:nvPr/>
        </p:nvSpPr>
        <p:spPr>
          <a:xfrm>
            <a:off x="5379458" y="3403421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D99D9-9AEA-D22A-2806-B1A62830B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88" y="3925328"/>
            <a:ext cx="1972200" cy="402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A8E1A9-8F12-E200-BA4A-AD771611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59" y="4974600"/>
            <a:ext cx="1972200" cy="402099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12A6450-E20D-BFBD-2493-110D4517B45D}"/>
              </a:ext>
            </a:extLst>
          </p:cNvPr>
          <p:cNvSpPr/>
          <p:nvPr/>
        </p:nvSpPr>
        <p:spPr>
          <a:xfrm rot="16200000">
            <a:off x="5577866" y="498871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49AA80-FC99-D0C7-EADF-8584A7EA6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839" y="4921738"/>
            <a:ext cx="1710523" cy="5191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CFA778-9F93-5647-D9A5-CB4E09EBD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262" y="5882339"/>
            <a:ext cx="703360" cy="519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715DEF-5C4E-EEFF-2745-848E22866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482" y="5897655"/>
            <a:ext cx="1710523" cy="519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E5383D-BD8F-5B9C-DA62-AC2E32D0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37" y="5933081"/>
            <a:ext cx="472388" cy="457853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F9B10C7D-2FDD-466C-EE00-4EF620B4851E}"/>
              </a:ext>
            </a:extLst>
          </p:cNvPr>
          <p:cNvSpPr/>
          <p:nvPr/>
        </p:nvSpPr>
        <p:spPr>
          <a:xfrm rot="16200000">
            <a:off x="6027142" y="5966494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30AE797-B859-43C4-8E64-356A75480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688" y="5981756"/>
            <a:ext cx="1449613" cy="3542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A717D4D-4FAC-58D9-F5CD-EC1C375A9508}"/>
              </a:ext>
            </a:extLst>
          </p:cNvPr>
          <p:cNvSpPr txBox="1"/>
          <p:nvPr/>
        </p:nvSpPr>
        <p:spPr>
          <a:xfrm>
            <a:off x="3190172" y="1294738"/>
            <a:ext cx="496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Meta-Complexity (adapting [MP’24])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89FC08-E28B-295E-E605-C6A3217282A5}"/>
              </a:ext>
            </a:extLst>
          </p:cNvPr>
          <p:cNvSpPr/>
          <p:nvPr/>
        </p:nvSpPr>
        <p:spPr>
          <a:xfrm>
            <a:off x="3269793" y="2761526"/>
            <a:ext cx="4777856" cy="5451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A3A4A5-4993-D89F-0967-1F40EE70D1E6}"/>
              </a:ext>
            </a:extLst>
          </p:cNvPr>
          <p:cNvSpPr txBox="1"/>
          <p:nvPr/>
        </p:nvSpPr>
        <p:spPr>
          <a:xfrm>
            <a:off x="8273204" y="4908844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[Rompel’90]</a:t>
            </a:r>
            <a:endParaRPr lang="en-GB" sz="2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BC5594-9E1A-DA49-96EB-DBC2A2769729}"/>
              </a:ext>
            </a:extLst>
          </p:cNvPr>
          <p:cNvSpPr txBox="1"/>
          <p:nvPr/>
        </p:nvSpPr>
        <p:spPr>
          <a:xfrm>
            <a:off x="8273204" y="5933081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[KMNPRY’22]</a:t>
            </a:r>
            <a:endParaRPr lang="en-GB" sz="2000" b="1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9FCD17D-517F-1C80-C202-DC86195A1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056" y="2808339"/>
            <a:ext cx="4540360" cy="4575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E983F7-F9A0-9CBC-C15B-22A23CCC8364}"/>
              </a:ext>
            </a:extLst>
          </p:cNvPr>
          <p:cNvCxnSpPr>
            <a:cxnSpLocks/>
          </p:cNvCxnSpPr>
          <p:nvPr/>
        </p:nvCxnSpPr>
        <p:spPr>
          <a:xfrm flipV="1">
            <a:off x="8047649" y="2601367"/>
            <a:ext cx="915486" cy="432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308672-622E-4D29-1302-A3469BDFB99B}"/>
              </a:ext>
            </a:extLst>
          </p:cNvPr>
          <p:cNvCxnSpPr>
            <a:cxnSpLocks/>
          </p:cNvCxnSpPr>
          <p:nvPr/>
        </p:nvCxnSpPr>
        <p:spPr>
          <a:xfrm flipV="1">
            <a:off x="8047649" y="3019083"/>
            <a:ext cx="915486" cy="15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8399B7-971E-1755-602F-C8F1B4D09962}"/>
              </a:ext>
            </a:extLst>
          </p:cNvPr>
          <p:cNvCxnSpPr>
            <a:cxnSpLocks/>
          </p:cNvCxnSpPr>
          <p:nvPr/>
        </p:nvCxnSpPr>
        <p:spPr>
          <a:xfrm>
            <a:off x="8047649" y="3034113"/>
            <a:ext cx="915486" cy="493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9D90C0-0AD5-4114-5C67-CCFC399215EE}"/>
              </a:ext>
            </a:extLst>
          </p:cNvPr>
          <p:cNvSpPr txBox="1"/>
          <p:nvPr/>
        </p:nvSpPr>
        <p:spPr>
          <a:xfrm>
            <a:off x="8918223" y="2406448"/>
            <a:ext cx="18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PCP Theorem</a:t>
            </a:r>
            <a:endParaRPr lang="en-GB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74BA7-F639-91B5-4559-9679EE795EAE}"/>
              </a:ext>
            </a:extLst>
          </p:cNvPr>
          <p:cNvSpPr txBox="1"/>
          <p:nvPr/>
        </p:nvSpPr>
        <p:spPr>
          <a:xfrm>
            <a:off x="8917194" y="2834417"/>
            <a:ext cx="238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Chain of Reductions</a:t>
            </a:r>
            <a:endParaRPr lang="en-GB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8AEC59-8D72-F464-2AD9-A076730F70C9}"/>
              </a:ext>
            </a:extLst>
          </p:cNvPr>
          <p:cNvSpPr txBox="1"/>
          <p:nvPr/>
        </p:nvSpPr>
        <p:spPr>
          <a:xfrm>
            <a:off x="8917194" y="3343401"/>
            <a:ext cx="281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Improvement of [ILO’20]</a:t>
            </a:r>
            <a:endParaRPr lang="en-GB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CDC1-91F0-5646-7A4A-51B611C7D7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7566" y="469529"/>
            <a:ext cx="7722524" cy="416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812EF-0437-3B3A-652D-0D2282DD466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2" descr="Leonid Levin: Home Page">
            <a:extLst>
              <a:ext uri="{FF2B5EF4-FFF2-40B4-BE49-F238E27FC236}">
                <a16:creationId xmlns:a16="http://schemas.microsoft.com/office/drawing/2014/main" id="{844CF38D-CA38-0E75-36C4-03D50DA3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09" y="2626868"/>
            <a:ext cx="591754" cy="8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2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</a:rPr>
              <a:t>Bridge Between Obfuscation and Meta-Complexity</a:t>
            </a:r>
            <a:endParaRPr lang="en-GB" sz="4000" b="1" dirty="0">
              <a:solidFill>
                <a:srgbClr val="0033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7387F-2FAB-4463-F479-A95927631B11}"/>
              </a:ext>
            </a:extLst>
          </p:cNvPr>
          <p:cNvSpPr/>
          <p:nvPr/>
        </p:nvSpPr>
        <p:spPr>
          <a:xfrm>
            <a:off x="506083" y="1775571"/>
            <a:ext cx="5004079" cy="2703006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D8F94-8740-3BFA-B45C-F5B1FE74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83" y="1858449"/>
            <a:ext cx="3214218" cy="555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3FFAD-723A-7561-898F-3179D408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98" y="2335619"/>
            <a:ext cx="472388" cy="45785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EA781B8-F5AD-1A50-30B4-9B1A6493432D}"/>
              </a:ext>
            </a:extLst>
          </p:cNvPr>
          <p:cNvSpPr/>
          <p:nvPr/>
        </p:nvSpPr>
        <p:spPr>
          <a:xfrm>
            <a:off x="2733229" y="341870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F697C-FCF0-5871-3406-19F0440A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259" y="3940607"/>
            <a:ext cx="1972200" cy="402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D79ED-A1D0-7D87-CDFD-FD0F440CB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27" y="2823618"/>
            <a:ext cx="4540360" cy="457555"/>
          </a:xfrm>
          <a:prstGeom prst="rect">
            <a:avLst/>
          </a:prstGeom>
        </p:spPr>
      </p:pic>
      <p:pic>
        <p:nvPicPr>
          <p:cNvPr id="38" name="Picture 2" descr="Leonid Levin: Home Page">
            <a:extLst>
              <a:ext uri="{FF2B5EF4-FFF2-40B4-BE49-F238E27FC236}">
                <a16:creationId xmlns:a16="http://schemas.microsoft.com/office/drawing/2014/main" id="{42BE65A9-6341-E01B-2D90-E9A7A688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5" y="3237094"/>
            <a:ext cx="591754" cy="8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3EBC7B-ECD2-6642-2882-C89BEE089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09" y="5858266"/>
            <a:ext cx="4853437" cy="491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F550C2-4629-DFAE-7F13-261588F95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8" y="5341574"/>
            <a:ext cx="3186472" cy="456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A7FD81-0E26-363E-400C-AFFFB6B68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967" y="4723135"/>
            <a:ext cx="4770079" cy="531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097F5A-8325-2847-ECD5-BA40AFFE9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6296" y="1775571"/>
            <a:ext cx="2269017" cy="3793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BA13E0-F3E7-7B56-C523-E7F337D5B7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5313" y="1464368"/>
            <a:ext cx="3730979" cy="9751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F66716-7D1E-32D1-99A9-A6290C21C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0967" y="2819437"/>
            <a:ext cx="1202583" cy="4871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E9EBAB-4B33-91D8-1074-179169CD61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0278" y="2816526"/>
            <a:ext cx="2153522" cy="4668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0EB07F-A7A1-C76A-D607-48B4BFAE8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9098" y="3549919"/>
            <a:ext cx="457200" cy="381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58BC31-2F29-DCB9-0DC5-69FF7F989E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36501" y="3426094"/>
            <a:ext cx="676275" cy="6286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7B0F36-6F95-9102-6806-85F6F7041E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7539" y="4498551"/>
            <a:ext cx="447675" cy="66675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ABFD64E-2FF9-8E18-CAF4-C8CAB75235BD}"/>
              </a:ext>
            </a:extLst>
          </p:cNvPr>
          <p:cNvCxnSpPr/>
          <p:nvPr/>
        </p:nvCxnSpPr>
        <p:spPr>
          <a:xfrm>
            <a:off x="7461849" y="3049949"/>
            <a:ext cx="15613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057002-D1A3-273A-0F5D-EAD3C7392760}"/>
              </a:ext>
            </a:extLst>
          </p:cNvPr>
          <p:cNvCxnSpPr/>
          <p:nvPr/>
        </p:nvCxnSpPr>
        <p:spPr>
          <a:xfrm>
            <a:off x="7461849" y="3724727"/>
            <a:ext cx="15613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567B7B-52DF-416C-D40D-8D3649C196D2}"/>
              </a:ext>
            </a:extLst>
          </p:cNvPr>
          <p:cNvCxnSpPr>
            <a:cxnSpLocks/>
          </p:cNvCxnSpPr>
          <p:nvPr/>
        </p:nvCxnSpPr>
        <p:spPr>
          <a:xfrm>
            <a:off x="9538437" y="4019854"/>
            <a:ext cx="0" cy="548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0AC685-CA5E-BBE4-F380-33DC91F7A330}"/>
              </a:ext>
            </a:extLst>
          </p:cNvPr>
          <p:cNvCxnSpPr>
            <a:cxnSpLocks/>
          </p:cNvCxnSpPr>
          <p:nvPr/>
        </p:nvCxnSpPr>
        <p:spPr>
          <a:xfrm flipH="1">
            <a:off x="7457534" y="4861553"/>
            <a:ext cx="15656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43FDAC5-5AC9-632E-634B-959C559E1591}"/>
              </a:ext>
            </a:extLst>
          </p:cNvPr>
          <p:cNvSpPr txBox="1"/>
          <p:nvPr/>
        </p:nvSpPr>
        <p:spPr>
          <a:xfrm>
            <a:off x="7550373" y="2601293"/>
            <a:ext cx="15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NP-hardness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15766F-D5CC-F8A4-33F5-5CD92B9F367B}"/>
              </a:ext>
            </a:extLst>
          </p:cNvPr>
          <p:cNvSpPr txBox="1"/>
          <p:nvPr/>
        </p:nvSpPr>
        <p:spPr>
          <a:xfrm>
            <a:off x="7457534" y="3337553"/>
            <a:ext cx="15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Levin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7A3FDB-A5C7-35AC-7ABD-D2136880957A}"/>
              </a:ext>
            </a:extLst>
          </p:cNvPr>
          <p:cNvSpPr txBox="1"/>
          <p:nvPr/>
        </p:nvSpPr>
        <p:spPr>
          <a:xfrm>
            <a:off x="7457534" y="4481595"/>
            <a:ext cx="15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Levin</a:t>
            </a:r>
            <a:endParaRPr lang="en-GB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CDD0641-AA6D-FE9F-19E6-657EC752C7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40374" y="4019854"/>
            <a:ext cx="451541" cy="466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AB5A2E7-02E2-B014-C3C0-1CE93EB5F2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55436" y="5387499"/>
            <a:ext cx="5980856" cy="425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BBA90-CD77-FC11-DC49-968899952581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EB3874-345F-1B87-8D5D-C82D0A8428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9836" y="4645418"/>
            <a:ext cx="457201" cy="44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4210F-20AB-1A6F-B708-A18099036B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55435" y="5896004"/>
            <a:ext cx="5947281" cy="3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ED161B-8D83-C932-B487-819F687BF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610773"/>
              </p:ext>
            </p:extLst>
          </p:nvPr>
        </p:nvGraphicFramePr>
        <p:xfrm>
          <a:off x="1743978" y="5214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3880C2-9CD3-0EB9-8622-62D110CE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This talk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D8C81-A61F-B1D6-C9ED-315A5BD61BA6}"/>
              </a:ext>
            </a:extLst>
          </p:cNvPr>
          <p:cNvSpPr txBox="1"/>
          <p:nvPr/>
        </p:nvSpPr>
        <p:spPr>
          <a:xfrm>
            <a:off x="4761297" y="4752109"/>
            <a:ext cx="269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Computational tasks about estimating the complexity of a given object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D7959-0097-ADCA-2378-0C142551BA1F}"/>
              </a:ext>
            </a:extLst>
          </p:cNvPr>
          <p:cNvSpPr txBox="1"/>
          <p:nvPr/>
        </p:nvSpPr>
        <p:spPr>
          <a:xfrm>
            <a:off x="7430703" y="4752632"/>
            <a:ext cx="25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Proofs in weak fragments of Peano Arithmetic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EFB7-DF60-7CAB-9E02-0F74E8123A7F}"/>
              </a:ext>
            </a:extLst>
          </p:cNvPr>
          <p:cNvSpPr txBox="1"/>
          <p:nvPr/>
        </p:nvSpPr>
        <p:spPr>
          <a:xfrm>
            <a:off x="2164746" y="4752632"/>
            <a:ext cx="25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Complexity of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program obfuscation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F41CA-D5E9-D3EF-5D89-12BD5F649866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A08D7-5689-81C0-E0B7-EB8F0CA9E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965" y="351086"/>
            <a:ext cx="3870025" cy="221590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6FDC1-9EAE-350A-9928-EF3CF12AB064}"/>
              </a:ext>
            </a:extLst>
          </p:cNvPr>
          <p:cNvSpPr txBox="1"/>
          <p:nvPr/>
        </p:nvSpPr>
        <p:spPr>
          <a:xfrm>
            <a:off x="9665596" y="2584436"/>
            <a:ext cx="220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Comments/feedback very welcome!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2AE2-9E8C-3376-948C-F6218821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Open Problems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5A299-25EA-4B8A-2D6A-C3BF620F614B}"/>
              </a:ext>
            </a:extLst>
          </p:cNvPr>
          <p:cNvSpPr txBox="1"/>
          <p:nvPr/>
        </p:nvSpPr>
        <p:spPr>
          <a:xfrm>
            <a:off x="612473" y="3804429"/>
            <a:ext cx="1084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There is currently no barrier preventing our framework from </a:t>
            </a:r>
            <a:r>
              <a:rPr lang="en-US" sz="2200" b="1" dirty="0"/>
              <a:t>excluding iO </a:t>
            </a:r>
            <a:r>
              <a:rPr lang="en-US" sz="2200" dirty="0"/>
              <a:t>(under </a:t>
            </a:r>
            <a:r>
              <a:rPr lang="en-US" sz="2200" b="1" dirty="0"/>
              <a:t>NP </a:t>
            </a:r>
            <a:r>
              <a:rPr lang="en-GB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⊄ </a:t>
            </a:r>
            <a:r>
              <a:rPr lang="en-US" sz="2200" b="1" dirty="0"/>
              <a:t>BPP</a:t>
            </a:r>
            <a:r>
              <a:rPr lang="en-US" sz="2200" dirty="0"/>
              <a:t>)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1B17D-0CD6-7849-EF15-7F90AF374637}"/>
              </a:ext>
            </a:extLst>
          </p:cNvPr>
          <p:cNvSpPr txBox="1"/>
          <p:nvPr/>
        </p:nvSpPr>
        <p:spPr>
          <a:xfrm>
            <a:off x="612473" y="1663859"/>
            <a:ext cx="8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1. Does program obfuscation require 1% increase in program size?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F8F0A-C09F-DF42-12AE-895CFB902886}"/>
              </a:ext>
            </a:extLst>
          </p:cNvPr>
          <p:cNvSpPr txBox="1"/>
          <p:nvPr/>
        </p:nvSpPr>
        <p:spPr>
          <a:xfrm>
            <a:off x="612473" y="4419291"/>
            <a:ext cx="1084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Enough to show </a:t>
            </a:r>
            <a:r>
              <a:rPr lang="en-US" sz="2200" b="1" dirty="0"/>
              <a:t>NP-hardness </a:t>
            </a:r>
            <a:r>
              <a:rPr lang="en-US" sz="2200" dirty="0"/>
              <a:t>of</a:t>
            </a:r>
            <a:r>
              <a:rPr lang="en-US" sz="2200" b="1" dirty="0"/>
              <a:t> Multi-MCSP[s, poly(s)]</a:t>
            </a:r>
            <a:r>
              <a:rPr lang="en-US" sz="2200" dirty="0"/>
              <a:t> under </a:t>
            </a:r>
            <a:r>
              <a:rPr lang="en-US" sz="2200" b="1" dirty="0"/>
              <a:t>Levin reductions </a:t>
            </a:r>
            <a:endParaRPr lang="en-GB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5685F-FDB8-99ED-B485-4AC516C1A5C4}"/>
              </a:ext>
            </a:extLst>
          </p:cNvPr>
          <p:cNvSpPr txBox="1"/>
          <p:nvPr/>
        </p:nvSpPr>
        <p:spPr>
          <a:xfrm>
            <a:off x="612473" y="5003375"/>
            <a:ext cx="1084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Can even </a:t>
            </a:r>
            <a:r>
              <a:rPr lang="en-US" sz="2200" b="1" dirty="0"/>
              <a:t>assume iO </a:t>
            </a:r>
            <a:r>
              <a:rPr lang="en-US" sz="2200" dirty="0"/>
              <a:t>to show this NP-hardness result – see </a:t>
            </a:r>
            <a:r>
              <a:rPr lang="en-US" sz="2200" b="1" dirty="0"/>
              <a:t>[HIR’23]</a:t>
            </a:r>
            <a:r>
              <a:rPr lang="en-US" sz="2200" dirty="0"/>
              <a:t> </a:t>
            </a:r>
            <a:endParaRPr lang="en-GB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DA880-B170-3DD6-966C-4AFDB243F609}"/>
              </a:ext>
            </a:extLst>
          </p:cNvPr>
          <p:cNvSpPr txBox="1"/>
          <p:nvPr/>
        </p:nvSpPr>
        <p:spPr>
          <a:xfrm>
            <a:off x="612473" y="3208425"/>
            <a:ext cx="8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2. Limits of our approach?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F2473-8AE3-5BFE-FEB2-99EEF3CC0FCD}"/>
              </a:ext>
            </a:extLst>
          </p:cNvPr>
          <p:cNvSpPr txBox="1"/>
          <p:nvPr/>
        </p:nvSpPr>
        <p:spPr>
          <a:xfrm>
            <a:off x="612472" y="2311643"/>
            <a:ext cx="1084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Formally, does iO need to output a circuit of size (1 + eps) s, for a </a:t>
            </a:r>
            <a:r>
              <a:rPr lang="en-US" sz="2200" b="1" dirty="0"/>
              <a:t>constant eps &gt; 0 </a:t>
            </a:r>
            <a:r>
              <a:rPr lang="en-US" sz="2200" dirty="0"/>
              <a:t>?</a:t>
            </a: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8B9F5-98AA-2B3B-778C-92F2A2E1B6D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D28E45-3513-4674-410C-A8EA9202A9EE}"/>
              </a:ext>
            </a:extLst>
          </p:cNvPr>
          <p:cNvSpPr txBox="1">
            <a:spLocks/>
          </p:cNvSpPr>
          <p:nvPr/>
        </p:nvSpPr>
        <p:spPr>
          <a:xfrm>
            <a:off x="7582879" y="5587459"/>
            <a:ext cx="3795096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66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6938-6519-7941-F5A7-FA59E94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8E393-1C4E-C703-CDE5-439C219A0621}"/>
              </a:ext>
            </a:extLst>
          </p:cNvPr>
          <p:cNvSpPr/>
          <p:nvPr/>
        </p:nvSpPr>
        <p:spPr>
          <a:xfrm>
            <a:off x="493986" y="1937880"/>
            <a:ext cx="11155089" cy="2217683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79508-C93C-97C7-0ED0-E0FC2123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hardness of iO result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AD9D6-5B3E-2B0C-7FC3-4A3D5BF4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3" y="2222871"/>
            <a:ext cx="6140834" cy="45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C2D72-E2A1-A990-1FFE-63824C82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63" y="2830061"/>
            <a:ext cx="10589337" cy="43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5D07F-B45B-3988-AF2C-31AC4C980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63" y="3429000"/>
            <a:ext cx="7233909" cy="493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FE2868-E5A3-51BB-4B7A-26DD65A8B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33" y="4761561"/>
            <a:ext cx="11000144" cy="572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81FE99-C3ED-DC95-5D56-D4441823C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5560683"/>
            <a:ext cx="11333477" cy="3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Further remarks about the proof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56D1B-DEB4-4252-FA01-3A3E49485E91}"/>
              </a:ext>
            </a:extLst>
          </p:cNvPr>
          <p:cNvSpPr txBox="1"/>
          <p:nvPr/>
        </p:nvSpPr>
        <p:spPr>
          <a:xfrm>
            <a:off x="510215" y="1690688"/>
            <a:ext cx="1117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/>
              <a:t>General framework </a:t>
            </a:r>
            <a:r>
              <a:rPr lang="en-US" sz="2200" dirty="0"/>
              <a:t>that combines several tools and perspectives</a:t>
            </a:r>
          </a:p>
          <a:p>
            <a:pPr algn="ctr"/>
            <a:r>
              <a:rPr lang="en-US" sz="2200" dirty="0"/>
              <a:t> </a:t>
            </a:r>
          </a:p>
          <a:p>
            <a:pPr algn="ctr"/>
            <a:r>
              <a:rPr lang="en-US" sz="2200" dirty="0"/>
              <a:t>(meta-complexity, hardness of Multi-MCSP, UOWHF/OWF, PCP Theorem)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9599D-8181-FBBF-59DB-C0DEF5D58449}"/>
              </a:ext>
            </a:extLst>
          </p:cNvPr>
          <p:cNvSpPr txBox="1"/>
          <p:nvPr/>
        </p:nvSpPr>
        <p:spPr>
          <a:xfrm>
            <a:off x="3081067" y="3182170"/>
            <a:ext cx="602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What techniques/ingredients are essential?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5B1F3-D021-5CA5-4C41-57F81DEFF77D}"/>
              </a:ext>
            </a:extLst>
          </p:cNvPr>
          <p:cNvSpPr txBox="1"/>
          <p:nvPr/>
        </p:nvSpPr>
        <p:spPr>
          <a:xfrm>
            <a:off x="603488" y="4027321"/>
            <a:ext cx="10985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We provide another proof that </a:t>
            </a:r>
            <a:r>
              <a:rPr lang="en-US" sz="2200" u="sng" dirty="0"/>
              <a:t>doesn’t need the PCP Theorem nor the </a:t>
            </a:r>
            <a:r>
              <a:rPr lang="en-US" sz="2200" u="sng" dirty="0" err="1"/>
              <a:t>Mazor</a:t>
            </a:r>
            <a:r>
              <a:rPr lang="en-US" sz="2200" u="sng" dirty="0"/>
              <a:t>-Pass connection</a:t>
            </a:r>
          </a:p>
          <a:p>
            <a:endParaRPr lang="en-US" sz="2200" dirty="0"/>
          </a:p>
          <a:p>
            <a:r>
              <a:rPr lang="en-US" sz="2200" dirty="0"/>
              <a:t>Argument builds on the </a:t>
            </a:r>
            <a:r>
              <a:rPr lang="en-US" sz="2200" b="1" dirty="0">
                <a:solidFill>
                  <a:srgbClr val="FF0000"/>
                </a:solidFill>
              </a:rPr>
              <a:t>ILO technique (NP-hardness of Multi-MCSP)</a:t>
            </a:r>
            <a:r>
              <a:rPr lang="en-US" sz="2200" dirty="0"/>
              <a:t> and employs crypto primitive known as </a:t>
            </a:r>
            <a:r>
              <a:rPr lang="en-US" sz="2200" b="1" dirty="0">
                <a:solidFill>
                  <a:srgbClr val="FF0000"/>
                </a:solidFill>
              </a:rPr>
              <a:t>pseudorandom encryption schemes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3F004-39F9-B1B0-FE5F-3C559839F998}"/>
              </a:ext>
            </a:extLst>
          </p:cNvPr>
          <p:cNvGrpSpPr/>
          <p:nvPr/>
        </p:nvGrpSpPr>
        <p:grpSpPr>
          <a:xfrm>
            <a:off x="1215962" y="5762467"/>
            <a:ext cx="9273758" cy="458766"/>
            <a:chOff x="1215962" y="5762467"/>
            <a:chExt cx="9273758" cy="4587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71AB98-B7E9-74BB-1461-06AC9CFFD8F3}"/>
                </a:ext>
              </a:extLst>
            </p:cNvPr>
            <p:cNvSpPr txBox="1"/>
            <p:nvPr/>
          </p:nvSpPr>
          <p:spPr>
            <a:xfrm>
              <a:off x="1215962" y="5778233"/>
              <a:ext cx="79884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Drawback: </a:t>
              </a:r>
              <a:r>
                <a:rPr lang="en-US" sz="2200" dirty="0"/>
                <a:t>Streamlined proof only rules out iO with output size</a:t>
              </a:r>
              <a:endParaRPr lang="en-GB" sz="2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B091FE-C64C-3619-7961-F01236B78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818" y="5762467"/>
              <a:ext cx="1928902" cy="458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0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DBB71-9A54-BE9A-27A8-8E58D7B56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3" y="528637"/>
            <a:ext cx="3770775" cy="5198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556" y="2600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Program Obfuscation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B64EE-B9AE-AF1B-4C80-8D7FF506E135}"/>
              </a:ext>
            </a:extLst>
          </p:cNvPr>
          <p:cNvSpPr txBox="1"/>
          <p:nvPr/>
        </p:nvSpPr>
        <p:spPr>
          <a:xfrm>
            <a:off x="27236" y="5961921"/>
            <a:ext cx="20934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latin typeface="+mj-lt"/>
              </a:rPr>
              <a:t>C implementation of tic-tac-toe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4470F-2E81-DF6C-BD4B-DF94BB6E262F}"/>
              </a:ext>
            </a:extLst>
          </p:cNvPr>
          <p:cNvSpPr txBox="1"/>
          <p:nvPr/>
        </p:nvSpPr>
        <p:spPr>
          <a:xfrm>
            <a:off x="27236" y="6190863"/>
            <a:ext cx="3963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latin typeface="+mj-lt"/>
              </a:rPr>
              <a:t>Nicholas </a:t>
            </a:r>
            <a:r>
              <a:rPr lang="en-GB" sz="1200" b="1" dirty="0" err="1">
                <a:solidFill>
                  <a:schemeClr val="tx2"/>
                </a:solidFill>
                <a:latin typeface="+mj-lt"/>
              </a:rPr>
              <a:t>Carlini</a:t>
            </a:r>
            <a:r>
              <a:rPr lang="en-GB" sz="12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1200" b="1" dirty="0">
                <a:solidFill>
                  <a:schemeClr val="tx2"/>
                </a:solidFill>
                <a:effectLst/>
                <a:latin typeface="+mj-lt"/>
              </a:rPr>
              <a:t>The International Obfuscated C Code Contest</a:t>
            </a:r>
            <a:r>
              <a:rPr lang="en-GB" sz="12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C049C-E7E5-BBD3-A2DB-3CB258681CEC}"/>
              </a:ext>
            </a:extLst>
          </p:cNvPr>
          <p:cNvSpPr txBox="1"/>
          <p:nvPr/>
        </p:nvSpPr>
        <p:spPr>
          <a:xfrm>
            <a:off x="4224252" y="2057721"/>
            <a:ext cx="752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Goal: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dirty="0"/>
              <a:t>Transform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r>
              <a:rPr lang="en-US" sz="2000" dirty="0"/>
              <a:t> into an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equivalent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unintelligible program</a:t>
            </a:r>
            <a:r>
              <a:rPr lang="en-US" sz="2000" dirty="0"/>
              <a:t>. 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92723-016B-6284-8E95-A17BE16D99EB}"/>
              </a:ext>
            </a:extLst>
          </p:cNvPr>
          <p:cNvSpPr txBox="1"/>
          <p:nvPr/>
        </p:nvSpPr>
        <p:spPr>
          <a:xfrm>
            <a:off x="4224252" y="3094576"/>
            <a:ext cx="568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Formally investigated in the influential paper </a:t>
            </a:r>
            <a:r>
              <a:rPr lang="en-US" b="1" dirty="0"/>
              <a:t>[BGIRSVY’01]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144E8-5028-C1A0-A967-DF154C7A4F96}"/>
              </a:ext>
            </a:extLst>
          </p:cNvPr>
          <p:cNvSpPr txBox="1"/>
          <p:nvPr/>
        </p:nvSpPr>
        <p:spPr>
          <a:xfrm>
            <a:off x="4224252" y="4096213"/>
            <a:ext cx="610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Natural notion: </a:t>
            </a:r>
            <a:r>
              <a:rPr lang="en-US" b="1" dirty="0"/>
              <a:t>virtual black-box obfuscation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impossible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2DA77-7A64-F42F-2995-BB58A24250F4}"/>
              </a:ext>
            </a:extLst>
          </p:cNvPr>
          <p:cNvSpPr txBox="1"/>
          <p:nvPr/>
        </p:nvSpPr>
        <p:spPr>
          <a:xfrm>
            <a:off x="4224252" y="5114759"/>
            <a:ext cx="762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also proposed a weaker notion called </a:t>
            </a:r>
            <a:r>
              <a:rPr lang="en-US" b="1" dirty="0">
                <a:solidFill>
                  <a:srgbClr val="0033CC"/>
                </a:solidFill>
              </a:rPr>
              <a:t>Indistinguishability Obfuscation (iO)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DF634-ED8B-EAD6-2F20-842D786F154B}"/>
              </a:ext>
            </a:extLst>
          </p:cNvPr>
          <p:cNvSpPr txBox="1"/>
          <p:nvPr/>
        </p:nvSpPr>
        <p:spPr>
          <a:xfrm>
            <a:off x="4224251" y="6111447"/>
            <a:ext cx="762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First, we need to define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r>
              <a:rPr lang="en-US" dirty="0"/>
              <a:t>.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0EA65-F85B-C722-B08C-D481C33CD9E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E3026C-C1FF-D011-C132-A63DF200F44C}"/>
              </a:ext>
            </a:extLst>
          </p:cNvPr>
          <p:cNvSpPr/>
          <p:nvPr/>
        </p:nvSpPr>
        <p:spPr>
          <a:xfrm>
            <a:off x="7488290" y="1682736"/>
            <a:ext cx="3905336" cy="424018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Boolean Circuits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23861-36B4-4887-9188-A8DCC84B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05" y="1933973"/>
            <a:ext cx="3372336" cy="3670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B53B5-098C-512B-5A70-571A21AB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5" y="2512836"/>
            <a:ext cx="6757140" cy="411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824F8-3BEB-8715-3F99-C62D6EB6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5" y="3642542"/>
            <a:ext cx="5553074" cy="37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0E243-0724-2663-2981-B90E4C1D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034" y="6016385"/>
            <a:ext cx="5129848" cy="531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CE5BB-5DDB-ED47-B521-5B606380B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25" y="4778977"/>
            <a:ext cx="6096000" cy="3504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F5F57B-2274-B8C5-2B43-294802110B52}"/>
              </a:ext>
            </a:extLst>
          </p:cNvPr>
          <p:cNvSpPr/>
          <p:nvPr/>
        </p:nvSpPr>
        <p:spPr>
          <a:xfrm>
            <a:off x="602673" y="3991366"/>
            <a:ext cx="5469774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0F4DE-4034-CA5E-F54C-EFAE3D7B9F87}"/>
              </a:ext>
            </a:extLst>
          </p:cNvPr>
          <p:cNvSpPr/>
          <p:nvPr/>
        </p:nvSpPr>
        <p:spPr>
          <a:xfrm flipV="1">
            <a:off x="4267201" y="5109035"/>
            <a:ext cx="2324792" cy="53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19D66-5650-460D-C488-4623FCC10305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Indistinguishability Obfuscation (iO)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B0594-FE9A-A8EE-2DDD-20235EE2B27F}"/>
              </a:ext>
            </a:extLst>
          </p:cNvPr>
          <p:cNvSpPr txBox="1"/>
          <p:nvPr/>
        </p:nvSpPr>
        <p:spPr>
          <a:xfrm>
            <a:off x="8536292" y="5324159"/>
            <a:ext cx="32914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Master tool from which nearly every other crypto protocol can be built.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3136-D306-C9BF-9F17-B18091D3ABCA}"/>
              </a:ext>
            </a:extLst>
          </p:cNvPr>
          <p:cNvSpPr txBox="1"/>
          <p:nvPr/>
        </p:nvSpPr>
        <p:spPr>
          <a:xfrm>
            <a:off x="8459977" y="2369717"/>
            <a:ext cx="32427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Best-possible obfuscation (in a formal sense) </a:t>
            </a:r>
            <a:r>
              <a:rPr lang="en-US" sz="2200" b="1" dirty="0"/>
              <a:t>[GR’07] </a:t>
            </a: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F73E3-CD5F-B054-0B7D-DDC11280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7" y="5324159"/>
            <a:ext cx="7715250" cy="393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CBC41-C033-7076-D360-72B900F02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56" y="5717403"/>
            <a:ext cx="4408778" cy="725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1E91E-FFB5-4868-6060-AC95A2830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7" y="2565293"/>
            <a:ext cx="2747963" cy="378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F9A101-9719-0C87-AD41-E6FC1AB02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700" y="2368383"/>
            <a:ext cx="4302119" cy="740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681DB7-E6F6-AAC0-B6A5-BD766A993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97" y="3412673"/>
            <a:ext cx="9219496" cy="4308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5CE806-E89B-C432-F018-ED5B0DE75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910" y="3801580"/>
            <a:ext cx="6357383" cy="406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B8E05B-09F9-172A-62E1-9796D1216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156" y="4270202"/>
            <a:ext cx="6926260" cy="6933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C65C8F-FBA8-FF65-B4B0-E0247D3B21E4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BE2C6-6CC5-ABDB-1D8C-9FE20D725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797" y="1631156"/>
            <a:ext cx="9533373" cy="4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Existence of secure iO ?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5D9C3B-B7AE-F98A-BC5B-C648439FBD56}"/>
              </a:ext>
            </a:extLst>
          </p:cNvPr>
          <p:cNvGrpSpPr/>
          <p:nvPr/>
        </p:nvGrpSpPr>
        <p:grpSpPr>
          <a:xfrm>
            <a:off x="5217685" y="4210522"/>
            <a:ext cx="3888215" cy="1063592"/>
            <a:chOff x="6967537" y="2656577"/>
            <a:chExt cx="4845908" cy="1325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99CD7-6C35-CAE0-F8D6-D92369292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7537" y="2656577"/>
              <a:ext cx="4845908" cy="1325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279A82-0A96-55CB-EF30-284DC58C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4142" y="2962170"/>
              <a:ext cx="1914528" cy="35718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7B081C-0504-C7F1-11CD-EE70D71CBD65}"/>
              </a:ext>
            </a:extLst>
          </p:cNvPr>
          <p:cNvSpPr txBox="1"/>
          <p:nvPr/>
        </p:nvSpPr>
        <p:spPr>
          <a:xfrm>
            <a:off x="910244" y="5877099"/>
            <a:ext cx="807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Considerable efforts have also been made to </a:t>
            </a:r>
            <a:r>
              <a:rPr lang="en-US" sz="2000" b="1" dirty="0">
                <a:solidFill>
                  <a:srgbClr val="0033CC"/>
                </a:solidFill>
              </a:rPr>
              <a:t>improve the efficiency of iO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B5805-130B-F451-4ADD-6E2B224296A0}"/>
              </a:ext>
            </a:extLst>
          </p:cNvPr>
          <p:cNvSpPr txBox="1"/>
          <p:nvPr/>
        </p:nvSpPr>
        <p:spPr>
          <a:xfrm>
            <a:off x="910245" y="1729048"/>
            <a:ext cx="780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general-purpose iO candidate was proposed by </a:t>
            </a:r>
            <a:r>
              <a:rPr lang="en-US" sz="2000" b="1" dirty="0"/>
              <a:t>[GGHRSW’13]</a:t>
            </a:r>
            <a:r>
              <a:rPr lang="en-US" sz="2000" dirty="0"/>
              <a:t>. 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B5864-ED1A-4454-CDF4-89F55625981E}"/>
              </a:ext>
            </a:extLst>
          </p:cNvPr>
          <p:cNvSpPr txBox="1"/>
          <p:nvPr/>
        </p:nvSpPr>
        <p:spPr>
          <a:xfrm>
            <a:off x="910245" y="2439056"/>
            <a:ext cx="780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Construction was later shown to be </a:t>
            </a:r>
            <a:r>
              <a:rPr lang="en-US" sz="2000" b="1" dirty="0">
                <a:solidFill>
                  <a:srgbClr val="FF0000"/>
                </a:solidFill>
              </a:rPr>
              <a:t>insecure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7D870-5180-49FA-A29C-48E8CE1622C1}"/>
              </a:ext>
            </a:extLst>
          </p:cNvPr>
          <p:cNvSpPr txBox="1"/>
          <p:nvPr/>
        </p:nvSpPr>
        <p:spPr>
          <a:xfrm>
            <a:off x="910245" y="3173176"/>
            <a:ext cx="1062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Building on a sequence of works, </a:t>
            </a:r>
            <a:r>
              <a:rPr lang="en-US" sz="2000" b="1" dirty="0"/>
              <a:t>[JLS’21, JLS’22] </a:t>
            </a:r>
            <a:r>
              <a:rPr lang="en-US" sz="2000" dirty="0"/>
              <a:t>introduced a construction based on </a:t>
            </a:r>
            <a:r>
              <a:rPr lang="en-US" sz="2000" b="1" dirty="0">
                <a:solidFill>
                  <a:schemeClr val="accent2"/>
                </a:solidFill>
              </a:rPr>
              <a:t>3 assumptions</a:t>
            </a:r>
            <a:r>
              <a:rPr lang="en-US" sz="2000" dirty="0"/>
              <a:t> that have been well-studied by cryptographers.</a:t>
            </a:r>
            <a:endParaRPr lang="en-GB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A58A3-973A-0D8B-073A-A7115B4B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27" y="4215072"/>
            <a:ext cx="1348904" cy="8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7EFDE-E8E6-73C2-380C-9720497C1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154" y="4209975"/>
            <a:ext cx="1253282" cy="860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6FEE77-2E6A-8293-F70B-368FC52D7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330" y="4215072"/>
            <a:ext cx="1166488" cy="8644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EE3C4-F15F-8361-AECB-05B287079863}"/>
              </a:ext>
            </a:extLst>
          </p:cNvPr>
          <p:cNvCxnSpPr>
            <a:cxnSpLocks/>
          </p:cNvCxnSpPr>
          <p:nvPr/>
        </p:nvCxnSpPr>
        <p:spPr>
          <a:xfrm>
            <a:off x="10386814" y="3554582"/>
            <a:ext cx="0" cy="5316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BA06E6-F34C-A923-B9A6-8275BE71B780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4129B-0DF0-310F-0DFF-72969F6A5690}"/>
              </a:ext>
            </a:extLst>
          </p:cNvPr>
          <p:cNvSpPr/>
          <p:nvPr/>
        </p:nvSpPr>
        <p:spPr>
          <a:xfrm>
            <a:off x="5265310" y="4777790"/>
            <a:ext cx="4059665" cy="603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9BB0C-E876-32E2-ECD1-C9864EFE5D18}"/>
              </a:ext>
            </a:extLst>
          </p:cNvPr>
          <p:cNvSpPr txBox="1"/>
          <p:nvPr/>
        </p:nvSpPr>
        <p:spPr>
          <a:xfrm>
            <a:off x="9105900" y="4059623"/>
            <a:ext cx="262062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DLIN Assumption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PRGs in NC</a:t>
            </a:r>
            <a:r>
              <a:rPr lang="en-US" b="1" baseline="30000" dirty="0">
                <a:solidFill>
                  <a:schemeClr val="accent2"/>
                </a:solidFill>
              </a:rPr>
              <a:t>0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LPN over large fields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Circuit Size Overhead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9C6655-4E70-B597-B29E-51DE3485CEAE}"/>
              </a:ext>
            </a:extLst>
          </p:cNvPr>
          <p:cNvSpPr/>
          <p:nvPr/>
        </p:nvSpPr>
        <p:spPr>
          <a:xfrm>
            <a:off x="2978088" y="2529532"/>
            <a:ext cx="1569459" cy="18089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198C2-D109-D031-5C59-F355DCEA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53" y="2681684"/>
            <a:ext cx="1382527" cy="1504663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1C9A7CCB-03C6-0222-EFB0-F86069C514DE}"/>
              </a:ext>
            </a:extLst>
          </p:cNvPr>
          <p:cNvSpPr/>
          <p:nvPr/>
        </p:nvSpPr>
        <p:spPr>
          <a:xfrm>
            <a:off x="4829138" y="2816937"/>
            <a:ext cx="1832956" cy="75361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1EAD7-8925-25D5-9FF4-476D6C29D4C1}"/>
              </a:ext>
            </a:extLst>
          </p:cNvPr>
          <p:cNvSpPr/>
          <p:nvPr/>
        </p:nvSpPr>
        <p:spPr>
          <a:xfrm>
            <a:off x="6856053" y="2257815"/>
            <a:ext cx="2169624" cy="23423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40936-449B-066E-ECC1-13D70DC5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77" y="2174940"/>
            <a:ext cx="451541" cy="4668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9DF8A9-23E3-78E9-8E6D-776846E7E21B}"/>
              </a:ext>
            </a:extLst>
          </p:cNvPr>
          <p:cNvCxnSpPr/>
          <p:nvPr/>
        </p:nvCxnSpPr>
        <p:spPr>
          <a:xfrm flipV="1">
            <a:off x="6889307" y="2302351"/>
            <a:ext cx="586048" cy="61900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EB6F6-2342-DDA3-5B83-228B9CBB9558}"/>
              </a:ext>
            </a:extLst>
          </p:cNvPr>
          <p:cNvCxnSpPr/>
          <p:nvPr/>
        </p:nvCxnSpPr>
        <p:spPr>
          <a:xfrm flipV="1">
            <a:off x="8384212" y="3901166"/>
            <a:ext cx="586048" cy="61900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DB4FE-62F3-CBC2-CE41-DA8FEE04243A}"/>
              </a:ext>
            </a:extLst>
          </p:cNvPr>
          <p:cNvCxnSpPr>
            <a:cxnSpLocks/>
          </p:cNvCxnSpPr>
          <p:nvPr/>
        </p:nvCxnSpPr>
        <p:spPr>
          <a:xfrm flipV="1">
            <a:off x="7908309" y="3436550"/>
            <a:ext cx="1029395" cy="111834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EAD5F1-9262-E36E-1FAE-8D154AA3B018}"/>
              </a:ext>
            </a:extLst>
          </p:cNvPr>
          <p:cNvCxnSpPr>
            <a:cxnSpLocks/>
          </p:cNvCxnSpPr>
          <p:nvPr/>
        </p:nvCxnSpPr>
        <p:spPr>
          <a:xfrm flipV="1">
            <a:off x="6883762" y="2310654"/>
            <a:ext cx="1029395" cy="111834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7BABA1-AD80-B6D9-77F6-F987791D1568}"/>
              </a:ext>
            </a:extLst>
          </p:cNvPr>
          <p:cNvCxnSpPr>
            <a:cxnSpLocks/>
          </p:cNvCxnSpPr>
          <p:nvPr/>
        </p:nvCxnSpPr>
        <p:spPr>
          <a:xfrm flipV="1">
            <a:off x="6921863" y="2340192"/>
            <a:ext cx="1448495" cy="15609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729D-421A-182C-C276-3B212E3D7CB1}"/>
              </a:ext>
            </a:extLst>
          </p:cNvPr>
          <p:cNvCxnSpPr>
            <a:cxnSpLocks/>
          </p:cNvCxnSpPr>
          <p:nvPr/>
        </p:nvCxnSpPr>
        <p:spPr>
          <a:xfrm flipV="1">
            <a:off x="7475355" y="2930839"/>
            <a:ext cx="1448495" cy="15609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B51CAB-7DB5-EC04-34A2-1F1A1A31D97C}"/>
              </a:ext>
            </a:extLst>
          </p:cNvPr>
          <p:cNvCxnSpPr>
            <a:cxnSpLocks/>
          </p:cNvCxnSpPr>
          <p:nvPr/>
        </p:nvCxnSpPr>
        <p:spPr>
          <a:xfrm flipV="1">
            <a:off x="6908352" y="2257815"/>
            <a:ext cx="2089616" cy="2262353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95838A-39BE-A9CB-CF0F-87FB32BA31C1}"/>
              </a:ext>
            </a:extLst>
          </p:cNvPr>
          <p:cNvSpPr txBox="1"/>
          <p:nvPr/>
        </p:nvSpPr>
        <p:spPr>
          <a:xfrm>
            <a:off x="838200" y="5155649"/>
            <a:ext cx="1023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Interested in the </a:t>
            </a:r>
            <a:r>
              <a:rPr lang="en-US" sz="2000" b="1" dirty="0">
                <a:solidFill>
                  <a:srgbClr val="0033CC"/>
                </a:solidFill>
              </a:rPr>
              <a:t>size of the obfuscated circuit</a:t>
            </a:r>
            <a:r>
              <a:rPr lang="en-US" sz="2000" dirty="0"/>
              <a:t>, an important measure of efficiency for iO.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6536D-0B4B-2A30-6783-1C1E20612B0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9F48-2AB9-98D2-E81D-FB0BA41A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Results</a:t>
            </a:r>
            <a:endParaRPr lang="en-GB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4976E-901D-1EC2-B9A6-1C62E3C679DB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Result 1: Hardness of near-optimal obfuscation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0BA45-5A2B-5573-C801-20C83D58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92216"/>
            <a:ext cx="10284229" cy="1559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61657-4954-9F36-1F78-EFA6180555EE}"/>
              </a:ext>
            </a:extLst>
          </p:cNvPr>
          <p:cNvSpPr txBox="1"/>
          <p:nvPr/>
        </p:nvSpPr>
        <p:spPr>
          <a:xfrm>
            <a:off x="727363" y="2308116"/>
            <a:ext cx="10284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33CC"/>
                </a:solidFill>
              </a:rPr>
              <a:t>We show that any secure iO scheme must incur a </a:t>
            </a:r>
            <a:r>
              <a:rPr lang="en-US" sz="2200" u="sng" dirty="0">
                <a:solidFill>
                  <a:srgbClr val="0033CC"/>
                </a:solidFill>
              </a:rPr>
              <a:t>non-trivial size overhead</a:t>
            </a:r>
            <a:r>
              <a:rPr lang="en-US" sz="2200" dirty="0">
                <a:solidFill>
                  <a:srgbClr val="0033CC"/>
                </a:solidFill>
              </a:rPr>
              <a:t>.</a:t>
            </a:r>
            <a:endParaRPr lang="en-GB" sz="2200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EF71A-17B0-40C1-9155-00544DC100E2}"/>
              </a:ext>
            </a:extLst>
          </p:cNvPr>
          <p:cNvSpPr txBox="1"/>
          <p:nvPr/>
        </p:nvSpPr>
        <p:spPr>
          <a:xfrm>
            <a:off x="838199" y="5589842"/>
            <a:ext cx="10284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Result rules out </a:t>
            </a:r>
            <a:r>
              <a:rPr lang="en-US" sz="2200" b="1" dirty="0"/>
              <a:t>near-optimal iO</a:t>
            </a:r>
            <a:r>
              <a:rPr lang="en-US" sz="2200" dirty="0"/>
              <a:t> under a </a:t>
            </a:r>
            <a:r>
              <a:rPr lang="en-US" sz="2200" b="1" dirty="0">
                <a:solidFill>
                  <a:srgbClr val="FF0000"/>
                </a:solidFill>
              </a:rPr>
              <a:t>minimal hardness assumption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EBF57-EFC8-EA87-C93D-1009A7EF782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1039</Words>
  <Application>Microsoft Office PowerPoint</Application>
  <PresentationFormat>Widescreen</PresentationFormat>
  <Paragraphs>164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Calisto MT</vt:lpstr>
      <vt:lpstr>Google Sans</vt:lpstr>
      <vt:lpstr>NimbusRomNo9L-Regu</vt:lpstr>
      <vt:lpstr>Office Theme</vt:lpstr>
      <vt:lpstr>PowerPoint Presentation</vt:lpstr>
      <vt:lpstr>This talk</vt:lpstr>
      <vt:lpstr>Program Obfuscation</vt:lpstr>
      <vt:lpstr>Boolean Circuits</vt:lpstr>
      <vt:lpstr>Indistinguishability Obfuscation (iO)</vt:lpstr>
      <vt:lpstr>Existence of secure iO ?</vt:lpstr>
      <vt:lpstr>Circuit Size Overhead</vt:lpstr>
      <vt:lpstr>Results</vt:lpstr>
      <vt:lpstr>Result 1: Hardness of near-optimal obfuscation</vt:lpstr>
      <vt:lpstr>Result 2: Hardness of iO for oracle circuits</vt:lpstr>
      <vt:lpstr>Techniques</vt:lpstr>
      <vt:lpstr>Overview of the Proof (Simplified)</vt:lpstr>
      <vt:lpstr>Overview of the Proof (Simplified)</vt:lpstr>
      <vt:lpstr>Multi-MCSP</vt:lpstr>
      <vt:lpstr>Stronger NP-Hardness Result for Multi-MCSP</vt:lpstr>
      <vt:lpstr>Reduction via the PCP Theorem</vt:lpstr>
      <vt:lpstr>Connection to Bounded Arithmetic</vt:lpstr>
      <vt:lpstr>PowerPoint Presentation</vt:lpstr>
      <vt:lpstr>Bridge Between Obfuscation and Meta-Complexity</vt:lpstr>
      <vt:lpstr>Open Problems</vt:lpstr>
      <vt:lpstr>Appendix</vt:lpstr>
      <vt:lpstr>Another hardness of iO result </vt:lpstr>
      <vt:lpstr>Further remarks about the proof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Carboni Oliveira, Igor</dc:creator>
  <cp:lastModifiedBy>Carboni Oliveira, Igor</cp:lastModifiedBy>
  <cp:revision>567</cp:revision>
  <dcterms:created xsi:type="dcterms:W3CDTF">2023-09-20T13:53:01Z</dcterms:created>
  <dcterms:modified xsi:type="dcterms:W3CDTF">2024-09-01T10:55:05Z</dcterms:modified>
</cp:coreProperties>
</file>