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7" r:id="rId2"/>
    <p:sldId id="293" r:id="rId3"/>
    <p:sldId id="258" r:id="rId4"/>
    <p:sldId id="259" r:id="rId5"/>
    <p:sldId id="260" r:id="rId6"/>
    <p:sldId id="294" r:id="rId7"/>
    <p:sldId id="295" r:id="rId8"/>
    <p:sldId id="262" r:id="rId9"/>
    <p:sldId id="263" r:id="rId10"/>
    <p:sldId id="296" r:id="rId11"/>
    <p:sldId id="264" r:id="rId12"/>
    <p:sldId id="265" r:id="rId13"/>
    <p:sldId id="266" r:id="rId14"/>
    <p:sldId id="267" r:id="rId15"/>
    <p:sldId id="290" r:id="rId16"/>
    <p:sldId id="270" r:id="rId17"/>
    <p:sldId id="268" r:id="rId18"/>
    <p:sldId id="269" r:id="rId19"/>
    <p:sldId id="271" r:id="rId20"/>
    <p:sldId id="275" r:id="rId21"/>
    <p:sldId id="274" r:id="rId22"/>
    <p:sldId id="273" r:id="rId23"/>
    <p:sldId id="276" r:id="rId24"/>
    <p:sldId id="277" r:id="rId25"/>
    <p:sldId id="292" r:id="rId26"/>
    <p:sldId id="285" r:id="rId27"/>
    <p:sldId id="286" r:id="rId28"/>
    <p:sldId id="287" r:id="rId29"/>
    <p:sldId id="288" r:id="rId30"/>
    <p:sldId id="284" r:id="rId31"/>
    <p:sldId id="282" r:id="rId32"/>
    <p:sldId id="29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E8C46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34" autoAdjust="0"/>
    <p:restoredTop sz="87368" autoAdjust="0"/>
  </p:normalViewPr>
  <p:slideViewPr>
    <p:cSldViewPr snapToGrid="0" snapToObjects="1">
      <p:cViewPr>
        <p:scale>
          <a:sx n="66" d="100"/>
          <a:sy n="66" d="100"/>
        </p:scale>
        <p:origin x="-12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4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82142-455E-884F-9E02-921B87D3284A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BBB11-FF10-6144-B273-258F0200D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6713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228600" indent="-228600">
              <a:buNone/>
            </a:pPr>
            <a:endParaRPr lang="en-US" baseline="0" dirty="0" smtClean="0"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84612" y="8865454"/>
            <a:ext cx="2971799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indent="0">
              <a:buNone/>
            </a:pPr>
            <a:endParaRPr lang="en-US" altLang="zh-CN" sz="12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884612" y="8865453"/>
            <a:ext cx="2971799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830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884612" y="8865453"/>
            <a:ext cx="2971799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61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 lang="en-US" dirty="0"/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884612" y="8865454"/>
            <a:ext cx="2971799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61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 lang="en-US" dirty="0"/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884612" y="8865454"/>
            <a:ext cx="2971799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 lang="en-US" altLang="zh-CN" dirty="0" smtClean="0"/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884612" y="8865454"/>
            <a:ext cx="2971799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 lang="en-US" dirty="0"/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884612" y="8865455"/>
            <a:ext cx="2971799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 lang="en-US" dirty="0"/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884612" y="8865455"/>
            <a:ext cx="2971799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1" y="6216149"/>
            <a:ext cx="5486400" cy="369302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 lang="en-US" dirty="0"/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884612" y="8865453"/>
            <a:ext cx="2971799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830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 lang="en-US" dirty="0"/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884612" y="8865453"/>
            <a:ext cx="2971799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 lang="en-US" dirty="0"/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884612" y="8865453"/>
            <a:ext cx="2971799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endParaRPr lang="en-US" altLang="zh-CN" sz="2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884612" y="8865453"/>
            <a:ext cx="2971799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 lang="en-US" dirty="0"/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884612" y="8865453"/>
            <a:ext cx="2971799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 lang="en-US" dirty="0"/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884612" y="8865453"/>
            <a:ext cx="2971799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BBB11-FF10-6144-B273-258F0200D52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94152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 lang="en-US" dirty="0"/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884612" y="8865453"/>
            <a:ext cx="2971799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 lang="en-US" dirty="0"/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884612" y="8865453"/>
            <a:ext cx="2971799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 lang="en-US" dirty="0"/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884612" y="8865454"/>
            <a:ext cx="2971799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 lang="en-US" dirty="0"/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884612" y="8865453"/>
            <a:ext cx="2971799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 lang="en-US" dirty="0"/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884612" y="8865453"/>
            <a:ext cx="2971799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707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None/>
              <a:tabLst/>
              <a:defRPr/>
            </a:pPr>
            <a:endParaRPr lang="en-US" altLang="zh-CN" sz="2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884612" y="8865453"/>
            <a:ext cx="2971799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 lang="en-US" dirty="0"/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884612" y="8865453"/>
            <a:ext cx="2971799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339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884612" y="8865453"/>
            <a:ext cx="2971799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BBB11-FF10-6144-B273-258F0200D52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CFE18-7F6A-405F-9F5E-AB43DD53E93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0712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1" y="6216149"/>
            <a:ext cx="5486400" cy="369302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1" y="6216149"/>
            <a:ext cx="5486400" cy="369302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6975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None/>
            </a:pPr>
            <a:endParaRPr lang="en-US" altLang="zh-CN" sz="1200" dirty="0" smtClean="0">
              <a:solidFill>
                <a:srgbClr val="C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884612" y="8865453"/>
            <a:ext cx="2971799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34D4-D0B0-A943-9A1E-6BEB3FF66CB6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69D9-1145-6C4E-BABA-D2E9503C7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212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34D4-D0B0-A943-9A1E-6BEB3FF66CB6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69D9-1145-6C4E-BABA-D2E9503C7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724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34D4-D0B0-A943-9A1E-6BEB3FF66CB6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69D9-1145-6C4E-BABA-D2E9503C7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835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34D4-D0B0-A943-9A1E-6BEB3FF66CB6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69D9-1145-6C4E-BABA-D2E9503C7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466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34D4-D0B0-A943-9A1E-6BEB3FF66CB6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69D9-1145-6C4E-BABA-D2E9503C7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8054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34D4-D0B0-A943-9A1E-6BEB3FF66CB6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69D9-1145-6C4E-BABA-D2E9503C7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523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34D4-D0B0-A943-9A1E-6BEB3FF66CB6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69D9-1145-6C4E-BABA-D2E9503C7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667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34D4-D0B0-A943-9A1E-6BEB3FF66CB6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69D9-1145-6C4E-BABA-D2E9503C7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6660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34D4-D0B0-A943-9A1E-6BEB3FF66CB6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69D9-1145-6C4E-BABA-D2E9503C7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911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34D4-D0B0-A943-9A1E-6BEB3FF66CB6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69D9-1145-6C4E-BABA-D2E9503C7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74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34D4-D0B0-A943-9A1E-6BEB3FF66CB6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69D9-1145-6C4E-BABA-D2E9503C7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960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34D4-D0B0-A943-9A1E-6BEB3FF66CB6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169D9-1145-6C4E-BABA-D2E9503C7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968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1.jpeg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27048" y="1402323"/>
            <a:ext cx="7772400" cy="13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000" b="1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</a:t>
            </a:r>
            <a:r>
              <a:rPr lang="zh-CN" altLang="en-US" sz="4000" b="1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40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Power</a:t>
            </a:r>
            <a:r>
              <a:rPr lang="zh-CN" altLang="en-US" sz="40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40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of</a:t>
            </a:r>
            <a:r>
              <a:rPr lang="zh-CN" altLang="en-US" sz="40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Negations</a:t>
            </a:r>
            <a:r>
              <a:rPr lang="zh-CN" altLang="en-US" sz="40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40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altLang="zh-CN" sz="40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altLang="zh-CN" sz="40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</a:t>
            </a:r>
            <a:r>
              <a:rPr lang="zh-CN" altLang="en-US" sz="40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4000" b="1" dirty="0" smtClean="0">
                <a:solidFill>
                  <a:srgbClr val="8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Cryptography</a:t>
            </a:r>
            <a:endParaRPr lang="x-none" sz="4000" b="1" i="0" u="none" strike="noStrike" cap="none" baseline="0" dirty="0">
              <a:solidFill>
                <a:srgbClr val="8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0363" y="4920342"/>
            <a:ext cx="4281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Theory Lunch - Columbia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May 8th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2057" y="3468914"/>
            <a:ext cx="343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     Igor C. Oliveira</a:t>
            </a:r>
            <a:endParaRPr lang="en-US" sz="2800" b="1" dirty="0"/>
          </a:p>
        </p:txBody>
      </p:sp>
      <p:pic>
        <p:nvPicPr>
          <p:cNvPr id="21506" name="Picture 2" descr="Ig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5467" y="3468914"/>
            <a:ext cx="650208" cy="770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2423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89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722312" y="2540000"/>
            <a:ext cx="7772400" cy="12002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altLang="zh-CN" sz="3600" cap="small" dirty="0" smtClean="0">
                <a:solidFill>
                  <a:schemeClr val="tx2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Monotone and non-monotone Primitives</a:t>
            </a:r>
            <a:endParaRPr lang="x-none" sz="3600" i="0" u="none" strike="noStrike" cap="small" baseline="0" dirty="0">
              <a:solidFill>
                <a:schemeClr val="tx2"/>
              </a:solidFill>
              <a:latin typeface="Comic Sans MS" panose="030F0702030302020204" pitchFamily="66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1941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8900" advClick="0">
        <p:cut/>
      </p:transition>
    </mc:Choice>
    <mc:Fallback>
      <p:transition spd="slow"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492214"/>
            <a:ext cx="8229600" cy="707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4000" dirty="0" smtClean="0">
                <a:solidFill>
                  <a:srgbClr val="4E8C46"/>
                </a:solidFill>
                <a:latin typeface="Comic Sans MS"/>
                <a:ea typeface="Comic Sans MS"/>
                <a:cs typeface="Comic Sans MS"/>
                <a:sym typeface="Wingdings"/>
              </a:rPr>
              <a:t></a:t>
            </a:r>
            <a:r>
              <a:rPr lang="en-US" sz="4000" dirty="0" smtClean="0">
                <a:latin typeface="Comic Sans MS"/>
                <a:ea typeface="Comic Sans MS"/>
                <a:cs typeface="Comic Sans MS"/>
                <a:sym typeface="Wingdings"/>
              </a:rPr>
              <a:t> </a:t>
            </a:r>
            <a:r>
              <a:rPr lang="en-US" sz="4000" b="1" dirty="0" smtClean="0">
                <a:latin typeface="Comic Sans MS"/>
                <a:ea typeface="Comic Sans MS"/>
                <a:cs typeface="Comic Sans MS"/>
                <a:sym typeface="Wingdings"/>
              </a:rPr>
              <a:t>Monotone </a:t>
            </a:r>
            <a:r>
              <a:rPr lang="en-US" altLang="zh-CN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OWFs [GI12]</a:t>
            </a:r>
            <a:endParaRPr lang="en-US" sz="40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457200" y="1378857"/>
            <a:ext cx="8219255" cy="429857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[GI12]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OWF</a:t>
            </a:r>
            <a:r>
              <a:rPr lang="en-US" altLang="zh-CN" sz="2000" dirty="0"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imply monotone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OWFs:</a:t>
            </a: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    -  </a:t>
            </a:r>
            <a:r>
              <a:rPr lang="en-US" altLang="zh-CN" sz="16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Middle </a:t>
            </a:r>
            <a:r>
              <a:rPr lang="en-US" altLang="zh-CN" sz="1600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slice </a:t>
            </a:r>
            <a:r>
              <a:rPr lang="en-US" altLang="zh-CN" sz="1600" dirty="0">
                <a:latin typeface="Comic Sans MS"/>
                <a:ea typeface="Comic Sans MS"/>
                <a:cs typeface="Comic Sans MS"/>
                <a:sym typeface="Comic Sans MS"/>
              </a:rPr>
              <a:t>of any OWF is a </a:t>
            </a:r>
            <a:r>
              <a:rPr lang="en-US" altLang="zh-CN" sz="1600" dirty="0" smtClean="0">
                <a:latin typeface="Comic Sans MS"/>
                <a:ea typeface="Comic Sans MS"/>
                <a:cs typeface="Comic Sans MS"/>
                <a:sym typeface="Comic Sans MS"/>
              </a:rPr>
              <a:t>(</a:t>
            </a:r>
            <a:r>
              <a:rPr lang="en-US" altLang="zh-CN" sz="16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monotone</a:t>
            </a:r>
            <a:r>
              <a:rPr lang="en-US" altLang="zh-CN" sz="1600" dirty="0" smtClean="0"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r>
              <a:rPr lang="en-US" altLang="zh-CN" sz="16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1600" b="1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weak</a:t>
            </a:r>
            <a:r>
              <a:rPr lang="en-US" altLang="zh-CN" sz="1600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16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OWF.</a:t>
            </a:r>
            <a:endParaRPr lang="en-US" altLang="zh-CN" sz="1600" dirty="0">
              <a:solidFill>
                <a:srgbClr val="C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altLang="zh-CN" sz="1600" dirty="0">
                <a:latin typeface="Comic Sans MS"/>
                <a:ea typeface="Comic Sans MS"/>
                <a:cs typeface="Comic Sans MS"/>
                <a:sym typeface="Comic Sans MS"/>
              </a:rPr>
              <a:t>     </a:t>
            </a:r>
            <a:r>
              <a:rPr lang="en-US" altLang="zh-CN" sz="1600" b="1" dirty="0"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en-US" altLang="zh-CN" sz="1600" dirty="0"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sz="1600" dirty="0" smtClean="0">
                <a:latin typeface="Comic Sans MS"/>
                <a:ea typeface="Comic Sans MS"/>
                <a:cs typeface="Comic Sans MS"/>
                <a:sym typeface="Comic Sans MS"/>
              </a:rPr>
              <a:t>(Hardness Amplification) Monotone </a:t>
            </a:r>
            <a:r>
              <a:rPr lang="en-US" altLang="zh-CN" sz="1600" dirty="0">
                <a:latin typeface="Comic Sans MS"/>
                <a:ea typeface="Comic Sans MS"/>
                <a:cs typeface="Comic Sans MS"/>
                <a:sym typeface="Comic Sans MS"/>
              </a:rPr>
              <a:t>weak OWF </a:t>
            </a:r>
            <a:r>
              <a:rPr lang="en-US" altLang="zh-CN" sz="1600" dirty="0" smtClean="0">
                <a:latin typeface="Comic Sans MS"/>
                <a:ea typeface="Comic Sans MS"/>
                <a:cs typeface="Comic Sans MS"/>
                <a:sym typeface="Comic Sans MS"/>
              </a:rPr>
              <a:t>implies (monotone) strong OWF</a:t>
            </a: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endParaRPr lang="en-US" altLang="zh-CN" sz="20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spcBef>
                <a:spcPts val="400"/>
              </a:spcBef>
              <a:buClr>
                <a:schemeClr val="dk1"/>
              </a:buClr>
              <a:buSzPct val="80000"/>
            </a:pP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Middle slice  </a:t>
            </a:r>
            <a:r>
              <a:rPr lang="en-US" altLang="zh-CN" sz="2000" b="1" dirty="0" smtClean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f’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  of </a:t>
            </a:r>
            <a:r>
              <a:rPr lang="en-US" altLang="zh-CN" sz="2000" dirty="0">
                <a:latin typeface="Comic Sans MS"/>
                <a:ea typeface="Comic Sans MS"/>
                <a:cs typeface="Comic Sans MS"/>
                <a:sym typeface="Comic Sans MS"/>
              </a:rPr>
              <a:t>OWF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  f</a:t>
            </a:r>
            <a:r>
              <a:rPr lang="en-US" altLang="zh-CN" sz="2000" dirty="0">
                <a:latin typeface="Comic Sans MS"/>
                <a:ea typeface="Comic Sans MS"/>
                <a:cs typeface="Comic Sans MS"/>
                <a:sym typeface="Comic Sans MS"/>
              </a:rPr>
              <a:t>:{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0,1}</a:t>
            </a:r>
            <a:r>
              <a:rPr lang="en-US" altLang="zh-CN" sz="2000" baseline="30000" dirty="0" smtClean="0"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lang="en-US" sz="2000" b="1" dirty="0" smtClean="0">
                <a:sym typeface="Mathematica1"/>
              </a:rPr>
              <a:t> 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{</a:t>
            </a:r>
            <a:r>
              <a:rPr lang="en-US" altLang="zh-CN" sz="2000" dirty="0">
                <a:latin typeface="Comic Sans MS"/>
                <a:ea typeface="Comic Sans MS"/>
                <a:cs typeface="Comic Sans MS"/>
                <a:sym typeface="Comic Sans MS"/>
              </a:rPr>
              <a:t>0,1}</a:t>
            </a:r>
            <a:r>
              <a:rPr lang="en-US" altLang="zh-CN" sz="2000" baseline="30000" dirty="0" smtClean="0"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    defined as</a:t>
            </a: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                      </a:t>
            </a:r>
            <a:r>
              <a:rPr lang="en-US" altLang="zh-CN" sz="1600" b="1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f’</a:t>
            </a:r>
            <a:r>
              <a:rPr lang="en-US" altLang="zh-CN" sz="1600" dirty="0">
                <a:latin typeface="Comic Sans MS"/>
                <a:ea typeface="Comic Sans MS"/>
                <a:cs typeface="Comic Sans MS"/>
                <a:sym typeface="Comic Sans MS"/>
              </a:rPr>
              <a:t>(x) = 1</a:t>
            </a:r>
            <a:r>
              <a:rPr lang="en-US" altLang="zh-CN" sz="1600" baseline="30000" dirty="0"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lang="en-US" altLang="zh-CN" sz="1600" dirty="0">
                <a:latin typeface="Comic Sans MS"/>
                <a:ea typeface="Comic Sans MS"/>
                <a:cs typeface="Comic Sans MS"/>
                <a:sym typeface="Comic Sans MS"/>
              </a:rPr>
              <a:t>       if |x| &gt; n/2</a:t>
            </a: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altLang="zh-CN" sz="1600" dirty="0">
                <a:latin typeface="Comic Sans MS"/>
                <a:ea typeface="Comic Sans MS"/>
                <a:cs typeface="Comic Sans MS"/>
                <a:sym typeface="Comic Sans MS"/>
              </a:rPr>
              <a:t>                      </a:t>
            </a:r>
            <a:r>
              <a:rPr lang="en-US" altLang="zh-CN" sz="1600" dirty="0" smtClean="0">
                <a:latin typeface="Comic Sans MS"/>
                <a:ea typeface="Comic Sans MS"/>
                <a:cs typeface="Comic Sans MS"/>
                <a:sym typeface="Comic Sans MS"/>
              </a:rPr>
              <a:t>      </a:t>
            </a:r>
            <a:r>
              <a:rPr lang="en-US" altLang="zh-CN" sz="1600" b="1" dirty="0" smtClean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lang="en-US" altLang="zh-CN" sz="1600" b="1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’</a:t>
            </a:r>
            <a:r>
              <a:rPr lang="en-US" altLang="zh-CN" sz="1600" dirty="0">
                <a:latin typeface="Comic Sans MS"/>
                <a:ea typeface="Comic Sans MS"/>
                <a:cs typeface="Comic Sans MS"/>
                <a:sym typeface="Comic Sans MS"/>
              </a:rPr>
              <a:t>(x) = f(x)   if |x| = n/2  </a:t>
            </a: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altLang="zh-CN" sz="1600" dirty="0">
                <a:latin typeface="Comic Sans MS"/>
                <a:ea typeface="Comic Sans MS"/>
                <a:cs typeface="Comic Sans MS"/>
                <a:sym typeface="Comic Sans MS"/>
              </a:rPr>
              <a:t>                      </a:t>
            </a:r>
            <a:r>
              <a:rPr lang="en-US" altLang="zh-CN" sz="1600" dirty="0" smtClean="0">
                <a:latin typeface="Comic Sans MS"/>
                <a:ea typeface="Comic Sans MS"/>
                <a:cs typeface="Comic Sans MS"/>
                <a:sym typeface="Comic Sans MS"/>
              </a:rPr>
              <a:t>      </a:t>
            </a:r>
            <a:r>
              <a:rPr lang="en-US" altLang="zh-CN" sz="1600" b="1" dirty="0" smtClean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lang="en-US" altLang="zh-CN" sz="1600" b="1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’</a:t>
            </a:r>
            <a:r>
              <a:rPr lang="en-US" altLang="zh-CN" sz="1600" dirty="0">
                <a:latin typeface="Comic Sans MS"/>
                <a:ea typeface="Comic Sans MS"/>
                <a:cs typeface="Comic Sans MS"/>
                <a:sym typeface="Comic Sans MS"/>
              </a:rPr>
              <a:t>(x) = 0</a:t>
            </a:r>
            <a:r>
              <a:rPr lang="en-US" altLang="zh-CN" sz="1600" baseline="30000" dirty="0"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lang="en-US" altLang="zh-CN" sz="1600" dirty="0">
                <a:latin typeface="Comic Sans MS"/>
                <a:ea typeface="Comic Sans MS"/>
                <a:cs typeface="Comic Sans MS"/>
                <a:sym typeface="Comic Sans MS"/>
              </a:rPr>
              <a:t>      if |x| &lt; </a:t>
            </a:r>
            <a:r>
              <a:rPr lang="en-US" altLang="zh-CN" sz="1600" dirty="0" smtClean="0">
                <a:latin typeface="Comic Sans MS"/>
                <a:ea typeface="Comic Sans MS"/>
                <a:cs typeface="Comic Sans MS"/>
                <a:sym typeface="Comic Sans MS"/>
              </a:rPr>
              <a:t>n/2</a:t>
            </a:r>
            <a:br>
              <a:rPr lang="en-US" altLang="zh-CN" sz="1600" dirty="0" smtClean="0"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altLang="zh-CN" sz="16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r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altLang="zh-CN" sz="1600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(Efficiency: Berkowitz’s Theorem)</a:t>
            </a:r>
            <a:r>
              <a:rPr lang="en-US" altLang="zh-CN" sz="1600" dirty="0" smtClean="0"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altLang="zh-CN" sz="1600" dirty="0" smtClean="0"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altLang="zh-CN" sz="2000" dirty="0">
              <a:solidFill>
                <a:srgbClr val="C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altLang="zh-CN" sz="2000" dirty="0">
                <a:latin typeface="Comic Sans MS"/>
                <a:ea typeface="Comic Sans MS"/>
                <a:cs typeface="Comic Sans MS"/>
                <a:sym typeface="Comic Sans MS"/>
              </a:rPr>
              <a:t>Can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we show OWPs imply </a:t>
            </a:r>
            <a:r>
              <a:rPr lang="en-US" altLang="zh-CN" sz="2000" dirty="0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monotone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 OWPs? </a:t>
            </a:r>
            <a:endParaRPr lang="en-US" altLang="zh-CN" sz="20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      </a:t>
            </a:r>
            <a:r>
              <a:rPr lang="en-US" altLang="zh-CN" sz="1600" dirty="0" smtClean="0">
                <a:latin typeface="Comic Sans MS"/>
                <a:ea typeface="Comic Sans MS"/>
                <a:cs typeface="Comic Sans MS"/>
                <a:sym typeface="Comic Sans MS"/>
              </a:rPr>
              <a:t>-   This transformation </a:t>
            </a:r>
            <a:r>
              <a:rPr lang="en-US" altLang="zh-CN" sz="16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doesn’t preserve structure, i.e. not a permutation.  </a:t>
            </a:r>
          </a:p>
        </p:txBody>
      </p:sp>
    </p:spTree>
    <p:extLst>
      <p:ext uri="{BB962C8B-B14F-4D97-AF65-F5344CB8AC3E}">
        <p14:creationId xmlns:p14="http://schemas.microsoft.com/office/powerpoint/2010/main" xmlns="" val="2898844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8900" advClick="0">
        <p:cut/>
      </p:transition>
    </mc:Choice>
    <mc:Fallback>
      <p:transition spd="slow"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492214"/>
            <a:ext cx="8229600" cy="707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000" dirty="0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X</a:t>
            </a:r>
            <a:r>
              <a:rPr lang="en-US" sz="4000" dirty="0" smtClean="0"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Monotone OWPs</a:t>
            </a:r>
            <a:endParaRPr lang="en-US" sz="40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457201" y="1556792"/>
            <a:ext cx="8219255" cy="422675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>
              <a:spcBef>
                <a:spcPts val="400"/>
              </a:spcBef>
              <a:buClr>
                <a:schemeClr val="dk1"/>
              </a:buClr>
              <a:buSzPct val="80000"/>
            </a:pP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Thm1</a:t>
            </a:r>
            <a:r>
              <a:rPr lang="zh-CN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If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{0,1}</a:t>
            </a:r>
            <a:r>
              <a:rPr lang="en-US" altLang="zh-CN" sz="2000" baseline="30000" dirty="0" smtClean="0">
                <a:latin typeface="Comic Sans MS"/>
                <a:ea typeface="Comic Sans MS"/>
                <a:cs typeface="Comic Sans MS"/>
                <a:sym typeface="Comic Sans MS"/>
              </a:rPr>
              <a:t>n </a:t>
            </a:r>
            <a:r>
              <a:rPr lang="en-US" sz="2000" b="1" dirty="0" smtClean="0">
                <a:sym typeface="Mathematica1"/>
              </a:rPr>
              <a:t>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{</a:t>
            </a:r>
            <a:r>
              <a:rPr lang="en-US" altLang="zh-CN" sz="2000" dirty="0">
                <a:latin typeface="Comic Sans MS"/>
                <a:ea typeface="Comic Sans MS"/>
                <a:cs typeface="Comic Sans MS"/>
                <a:sym typeface="Comic Sans MS"/>
              </a:rPr>
              <a:t>0,1}</a:t>
            </a:r>
            <a:r>
              <a:rPr lang="en-US" altLang="zh-CN" sz="2000" baseline="30000" dirty="0"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lang="en-US" altLang="zh-CN" sz="2000" baseline="30000" dirty="0" smtClean="0"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is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a </a:t>
            </a:r>
            <a:r>
              <a:rPr lang="en-US" altLang="zh-CN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monotone permutation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, then </a:t>
            </a:r>
          </a:p>
          <a:p>
            <a:pPr marL="0" indent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                     a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permutation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CN" altLang="en-US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π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[</a:t>
            </a:r>
            <a:r>
              <a:rPr lang="en-US" altLang="zh-CN" sz="2000" dirty="0"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]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b="1" dirty="0" smtClean="0">
                <a:sym typeface="Mathematica1"/>
              </a:rPr>
              <a:t>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[</a:t>
            </a:r>
            <a:r>
              <a:rPr lang="en-US" altLang="zh-CN" sz="2000" dirty="0"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],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CN" altLang="zh-CN" sz="20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err="1" smtClean="0">
                <a:latin typeface="Comic Sans MS"/>
                <a:ea typeface="Comic Sans MS"/>
                <a:cs typeface="Comic Sans MS"/>
                <a:sym typeface="Comic Sans MS"/>
              </a:rPr>
              <a:t>s.t.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endParaRPr lang="en-US" altLang="zh-CN" sz="20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                          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   f(x</a:t>
            </a:r>
            <a:r>
              <a:rPr lang="en-US" altLang="zh-CN" sz="2000" baseline="-25000" dirty="0" smtClean="0"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…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err="1" smtClean="0">
                <a:latin typeface="Comic Sans MS"/>
                <a:ea typeface="Comic Sans MS"/>
                <a:cs typeface="Comic Sans MS"/>
                <a:sym typeface="Comic Sans MS"/>
              </a:rPr>
              <a:t>x</a:t>
            </a:r>
            <a:r>
              <a:rPr lang="en-US" altLang="zh-CN" sz="2000" baseline="-25000" dirty="0" err="1" smtClean="0"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)=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CN" altLang="en-US" sz="20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x</a:t>
            </a:r>
            <a:r>
              <a:rPr lang="zh-CN" altLang="en-US" sz="2000" baseline="-25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π</a:t>
            </a:r>
            <a:r>
              <a:rPr lang="en-US" altLang="zh-CN" sz="2000" baseline="-25000" dirty="0" smtClean="0">
                <a:latin typeface="Comic Sans MS"/>
                <a:ea typeface="Comic Sans MS"/>
                <a:cs typeface="Comic Sans MS"/>
                <a:sym typeface="Comic Sans MS"/>
              </a:rPr>
              <a:t>(1)</a:t>
            </a:r>
            <a:r>
              <a:rPr lang="zh-CN" altLang="en-US" sz="2000" baseline="-25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…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x</a:t>
            </a:r>
            <a:r>
              <a:rPr lang="zh-CN" altLang="en-US" sz="2000" baseline="-25000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π</a:t>
            </a:r>
            <a:r>
              <a:rPr lang="en-US" altLang="zh-CN" sz="2000" baseline="-25000" dirty="0" smtClean="0">
                <a:latin typeface="Comic Sans MS"/>
                <a:ea typeface="Comic Sans MS"/>
                <a:cs typeface="Comic Sans MS"/>
                <a:sym typeface="Comic Sans MS"/>
              </a:rPr>
              <a:t>(n).</a:t>
            </a: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     </a:t>
            </a:r>
            <a:r>
              <a:rPr lang="en-US" altLang="zh-CN" sz="20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lang="en-US" altLang="zh-CN" sz="20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Efficient inverting algorithm to obtain  y = f(x):  </a:t>
            </a:r>
          </a:p>
          <a:p>
            <a:pPr lvl="1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altLang="zh-CN" sz="1700" dirty="0" smtClean="0">
                <a:latin typeface="Comic Sans MS"/>
                <a:ea typeface="Comic Sans MS"/>
                <a:cs typeface="Comic Sans MS"/>
                <a:sym typeface="Comic Sans MS"/>
              </a:rPr>
              <a:t>Compute</a:t>
            </a:r>
            <a:r>
              <a:rPr lang="en-US" altLang="zh-CN" sz="17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CN" altLang="en-US" sz="17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π</a:t>
            </a:r>
            <a:r>
              <a:rPr lang="en-US" altLang="zh-CN" sz="17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’</a:t>
            </a:r>
            <a:r>
              <a:rPr lang="en-US" altLang="zh-CN" sz="17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1700" dirty="0" smtClean="0">
                <a:latin typeface="Comic Sans MS"/>
                <a:ea typeface="Comic Sans MS"/>
                <a:cs typeface="Comic Sans MS"/>
                <a:sym typeface="Comic Sans MS"/>
              </a:rPr>
              <a:t>=</a:t>
            </a:r>
            <a:r>
              <a:rPr lang="en-US" altLang="zh-CN" sz="17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CN" altLang="en-US" sz="17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π</a:t>
            </a:r>
            <a:r>
              <a:rPr lang="en-US" altLang="zh-CN" sz="1700" baseline="30000" dirty="0" smtClean="0">
                <a:latin typeface="Comic Sans MS"/>
                <a:ea typeface="Comic Sans MS"/>
                <a:cs typeface="Comic Sans MS"/>
                <a:sym typeface="Comic Sans MS"/>
              </a:rPr>
              <a:t>-1</a:t>
            </a:r>
            <a:r>
              <a:rPr lang="en-US" altLang="zh-CN" sz="1700" dirty="0" smtClean="0">
                <a:latin typeface="Comic Sans MS"/>
                <a:ea typeface="Comic Sans MS"/>
                <a:cs typeface="Comic Sans MS"/>
                <a:sym typeface="Comic Sans MS"/>
              </a:rPr>
              <a:t>:  for </a:t>
            </a:r>
            <a:r>
              <a:rPr lang="en-US" altLang="zh-CN" sz="1700" dirty="0" err="1" smtClean="0"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-US" altLang="zh-CN" sz="1700" dirty="0" smtClean="0">
                <a:latin typeface="Comic Sans MS"/>
                <a:ea typeface="Comic Sans MS"/>
                <a:cs typeface="Comic Sans MS"/>
                <a:sym typeface="Comic Sans MS"/>
              </a:rPr>
              <a:t> in [n],  if f(</a:t>
            </a:r>
            <a:r>
              <a:rPr lang="en-US" altLang="zh-CN" sz="1700" dirty="0" err="1" smtClean="0"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en-US" altLang="zh-CN" sz="1700" baseline="-25000" dirty="0" err="1" smtClean="0"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-US" altLang="zh-CN" sz="1700" dirty="0" smtClean="0">
                <a:latin typeface="Comic Sans MS"/>
                <a:ea typeface="Comic Sans MS"/>
                <a:cs typeface="Comic Sans MS"/>
                <a:sym typeface="Comic Sans MS"/>
              </a:rPr>
              <a:t>) = </a:t>
            </a:r>
            <a:r>
              <a:rPr lang="en-US" altLang="zh-CN" sz="1700" dirty="0" err="1" smtClean="0"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en-US" altLang="zh-CN" sz="1700" baseline="-25000" dirty="0" err="1" smtClean="0">
                <a:latin typeface="Comic Sans MS"/>
                <a:ea typeface="Comic Sans MS"/>
                <a:cs typeface="Comic Sans MS"/>
                <a:sym typeface="Comic Sans MS"/>
              </a:rPr>
              <a:t>k</a:t>
            </a:r>
            <a:r>
              <a:rPr lang="en-US" altLang="zh-CN" sz="1700" dirty="0" smtClean="0">
                <a:latin typeface="Comic Sans MS"/>
                <a:ea typeface="Comic Sans MS"/>
                <a:cs typeface="Comic Sans MS"/>
                <a:sym typeface="Comic Sans MS"/>
              </a:rPr>
              <a:t> , then set </a:t>
            </a:r>
            <a:r>
              <a:rPr lang="zh-CN" altLang="en-US" sz="17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π</a:t>
            </a:r>
            <a:r>
              <a:rPr lang="en-US" altLang="zh-CN" sz="17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’</a:t>
            </a:r>
            <a:r>
              <a:rPr lang="en-US" altLang="zh-CN" sz="1700" dirty="0" smtClean="0">
                <a:latin typeface="Comic Sans MS"/>
                <a:ea typeface="Comic Sans MS"/>
                <a:cs typeface="Comic Sans MS"/>
                <a:sym typeface="Comic Sans MS"/>
              </a:rPr>
              <a:t>(k)=</a:t>
            </a:r>
            <a:r>
              <a:rPr lang="en-US" altLang="zh-CN" sz="1700" dirty="0" err="1" smtClean="0"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-US" altLang="zh-CN" sz="17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US" altLang="zh-CN" sz="17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</a:t>
            </a:r>
            <a:r>
              <a:rPr lang="en-US" altLang="zh-CN" sz="1700" dirty="0" err="1" smtClean="0"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en-US" altLang="zh-CN" sz="1700" baseline="-25000" dirty="0" err="1" smtClean="0"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-US" altLang="zh-CN" sz="1700" dirty="0" smtClean="0">
                <a:latin typeface="Comic Sans MS"/>
                <a:ea typeface="Comic Sans MS"/>
                <a:cs typeface="Comic Sans MS"/>
                <a:sym typeface="Comic Sans MS"/>
              </a:rPr>
              <a:t> = 0</a:t>
            </a:r>
            <a:r>
              <a:rPr lang="en-US" altLang="zh-CN" sz="1700" baseline="30000" dirty="0" smtClean="0">
                <a:latin typeface="Comic Sans MS"/>
                <a:ea typeface="Comic Sans MS"/>
                <a:cs typeface="Comic Sans MS"/>
                <a:sym typeface="Comic Sans MS"/>
              </a:rPr>
              <a:t>i-1</a:t>
            </a:r>
            <a:r>
              <a:rPr lang="en-US" altLang="zh-CN" sz="1700" dirty="0" smtClean="0">
                <a:latin typeface="Comic Sans MS"/>
                <a:ea typeface="Comic Sans MS"/>
                <a:cs typeface="Comic Sans MS"/>
                <a:sym typeface="Comic Sans MS"/>
              </a:rPr>
              <a:t>10</a:t>
            </a:r>
            <a:r>
              <a:rPr lang="en-US" altLang="zh-CN" sz="1700" baseline="30000" dirty="0" smtClean="0">
                <a:latin typeface="Comic Sans MS"/>
                <a:ea typeface="Comic Sans MS"/>
                <a:cs typeface="Comic Sans MS"/>
                <a:sym typeface="Comic Sans MS"/>
              </a:rPr>
              <a:t>n-i</a:t>
            </a:r>
            <a:r>
              <a:rPr lang="en-US" altLang="zh-CN" sz="1700" dirty="0" smtClean="0"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  <a:p>
            <a:pPr lvl="1"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altLang="zh-CN" sz="1700" dirty="0" smtClean="0">
                <a:latin typeface="Comic Sans MS"/>
                <a:ea typeface="Comic Sans MS"/>
                <a:cs typeface="Comic Sans MS"/>
                <a:sym typeface="Comic Sans MS"/>
              </a:rPr>
              <a:t>Given  y</a:t>
            </a:r>
            <a:r>
              <a:rPr lang="en-US" altLang="zh-CN" sz="1700" baseline="-25000" dirty="0" smtClean="0"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altLang="zh-CN" sz="1700" dirty="0" smtClean="0">
                <a:latin typeface="Comic Sans MS"/>
                <a:ea typeface="Comic Sans MS"/>
                <a:cs typeface="Comic Sans MS"/>
                <a:sym typeface="Comic Sans MS"/>
              </a:rPr>
              <a:t>,.., </a:t>
            </a:r>
            <a:r>
              <a:rPr lang="en-US" altLang="zh-CN" sz="1700" dirty="0" err="1" smtClean="0">
                <a:latin typeface="Comic Sans MS"/>
                <a:ea typeface="Comic Sans MS"/>
                <a:cs typeface="Comic Sans MS"/>
                <a:sym typeface="Comic Sans MS"/>
              </a:rPr>
              <a:t>y</a:t>
            </a:r>
            <a:r>
              <a:rPr lang="en-US" altLang="zh-CN" sz="1700" baseline="-25000" dirty="0" err="1" smtClean="0"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lang="en-US" altLang="zh-CN" sz="1700" dirty="0" smtClean="0">
                <a:latin typeface="Comic Sans MS"/>
                <a:ea typeface="Comic Sans MS"/>
                <a:cs typeface="Comic Sans MS"/>
                <a:sym typeface="Comic Sans MS"/>
              </a:rPr>
              <a:t>,  output y</a:t>
            </a:r>
            <a:r>
              <a:rPr lang="zh-CN" altLang="en-US" sz="1700" b="1" baseline="-25000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π</a:t>
            </a:r>
            <a:r>
              <a:rPr lang="en-US" altLang="zh-CN" sz="1700" b="1" baseline="-25000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’</a:t>
            </a:r>
            <a:r>
              <a:rPr lang="en-US" altLang="zh-CN" sz="1700" baseline="-25000" dirty="0" smtClean="0">
                <a:latin typeface="Comic Sans MS"/>
                <a:ea typeface="Comic Sans MS"/>
                <a:cs typeface="Comic Sans MS"/>
                <a:sym typeface="Comic Sans MS"/>
              </a:rPr>
              <a:t>(1)</a:t>
            </a:r>
            <a:r>
              <a:rPr lang="en-US" altLang="zh-CN" sz="1700" dirty="0" smtClean="0">
                <a:latin typeface="Comic Sans MS"/>
                <a:ea typeface="Comic Sans MS"/>
                <a:cs typeface="Comic Sans MS"/>
                <a:sym typeface="Comic Sans MS"/>
              </a:rPr>
              <a:t>, …, y</a:t>
            </a:r>
            <a:r>
              <a:rPr lang="zh-CN" altLang="en-US" sz="1700" b="1" baseline="-25000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π</a:t>
            </a:r>
            <a:r>
              <a:rPr lang="en-US" altLang="zh-CN" sz="1700" b="1" baseline="-25000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’</a:t>
            </a:r>
            <a:r>
              <a:rPr lang="en-US" altLang="zh-CN" sz="1700" baseline="-25000" dirty="0" smtClean="0">
                <a:latin typeface="Comic Sans MS"/>
                <a:ea typeface="Comic Sans MS"/>
                <a:cs typeface="Comic Sans MS"/>
                <a:sym typeface="Comic Sans MS"/>
              </a:rPr>
              <a:t>(n)</a:t>
            </a:r>
            <a:r>
              <a:rPr lang="en-US" altLang="zh-CN" sz="17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457200" lvl="1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endParaRPr lang="en-US" altLang="zh-CN" sz="1600" dirty="0" smtClean="0">
              <a:solidFill>
                <a:srgbClr val="C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endParaRPr lang="en-US" altLang="zh-CN" sz="20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Two Proofs for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Theorem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1.</a:t>
            </a:r>
          </a:p>
          <a:p>
            <a:pPr lvl="1"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altLang="zh-CN" sz="1700" dirty="0" smtClean="0">
                <a:latin typeface="Comic Sans MS"/>
                <a:ea typeface="Comic Sans MS"/>
                <a:cs typeface="Comic Sans MS"/>
                <a:sym typeface="Comic Sans MS"/>
              </a:rPr>
              <a:t>Combinatorial proof : inductive argument. </a:t>
            </a:r>
          </a:p>
          <a:p>
            <a:pPr lvl="1"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altLang="zh-CN" sz="1700" dirty="0" smtClean="0">
                <a:latin typeface="Comic Sans MS"/>
                <a:ea typeface="Comic Sans MS"/>
                <a:cs typeface="Comic Sans MS"/>
                <a:sym typeface="Comic Sans MS"/>
              </a:rPr>
              <a:t>Analytic proof</a:t>
            </a:r>
            <a:r>
              <a:rPr lang="en-US" altLang="zh-CN" sz="17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 easy to extend to regular OWPs.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00049158"/>
              </p:ext>
            </p:extLst>
          </p:nvPr>
        </p:nvGraphicFramePr>
        <p:xfrm>
          <a:off x="1811284" y="2031999"/>
          <a:ext cx="243709" cy="227263"/>
        </p:xfrm>
        <a:graphic>
          <a:graphicData uri="http://schemas.openxmlformats.org/presentationml/2006/ole">
            <p:oleObj spid="_x0000_s1197" name="Equation" r:id="rId4" imgW="118800" imgH="15516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65410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8900" advClick="0">
        <p:cut/>
      </p:transition>
    </mc:Choice>
    <mc:Fallback>
      <p:transition spd="slow"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492214"/>
            <a:ext cx="8229600" cy="707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Useful Tools</a:t>
            </a:r>
            <a:endParaRPr lang="en-US" sz="40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457201" y="1556792"/>
            <a:ext cx="8219255" cy="388820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indent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For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monotone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functions  f, g: {0,1}</a:t>
            </a:r>
            <a:r>
              <a:rPr lang="en-US" altLang="zh-CN" sz="2000" baseline="30000" dirty="0" smtClean="0"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b="1" dirty="0" smtClean="0">
                <a:sym typeface="Mathematica1"/>
              </a:rPr>
              <a:t>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 {0,1}</a:t>
            </a:r>
            <a:endParaRPr lang="en-US" altLang="zh-CN" sz="2000" baseline="300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endParaRPr lang="en-US" sz="2000" baseline="300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FKG’s inequality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: (monotone functions are “</a:t>
            </a:r>
            <a:r>
              <a:rPr lang="en-US" altLang="zh-CN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positively”</a:t>
            </a:r>
            <a:r>
              <a:rPr lang="zh-CN" altLang="en-US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correlated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endParaRPr lang="en-US" altLang="zh-CN" sz="20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endParaRPr lang="en-US" sz="20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sz="2000" b="1" dirty="0" err="1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Talagrand’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zh-CN" altLang="en-US" sz="20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inequality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(</a:t>
            </a:r>
            <a:r>
              <a:rPr lang="en-US" altLang="zh-CN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</a:t>
            </a:r>
            <a:r>
              <a:rPr lang="zh-CN" altLang="en-US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correlation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can be </a:t>
            </a:r>
            <a:r>
              <a:rPr lang="en-US" altLang="zh-CN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lower bounded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zh-CN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             </a:t>
            </a:r>
            <a:endParaRPr lang="en-US" sz="20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endParaRPr lang="en-US" altLang="zh-CN" sz="20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sz="20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   where</a:t>
            </a:r>
            <a:endParaRPr lang="en-US" sz="20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sz="20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                                                                                      </a:t>
            </a: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           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62897997"/>
              </p:ext>
            </p:extLst>
          </p:nvPr>
        </p:nvGraphicFramePr>
        <p:xfrm>
          <a:off x="1432101" y="4653136"/>
          <a:ext cx="2865235" cy="504056"/>
        </p:xfrm>
        <a:graphic>
          <a:graphicData uri="http://schemas.openxmlformats.org/presentationml/2006/ole">
            <p:oleObj spid="_x0000_s2671" name="Equation" r:id="rId4" imgW="1563120" imgH="25596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74071975"/>
              </p:ext>
            </p:extLst>
          </p:nvPr>
        </p:nvGraphicFramePr>
        <p:xfrm>
          <a:off x="1331640" y="5098552"/>
          <a:ext cx="3168352" cy="648072"/>
        </p:xfrm>
        <a:graphic>
          <a:graphicData uri="http://schemas.openxmlformats.org/presentationml/2006/ole">
            <p:oleObj spid="_x0000_s2672" name="Equation" r:id="rId5" imgW="749520" imgH="118800" progId="Equation.3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4526728" y="5189112"/>
            <a:ext cx="2703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600" dirty="0" smtClean="0">
                <a:latin typeface="Comic Sans MS"/>
                <a:ea typeface="Comic Sans MS"/>
                <a:cs typeface="Comic Sans MS"/>
                <a:sym typeface="Comic Sans MS"/>
              </a:rPr>
              <a:t>(C &gt; </a:t>
            </a:r>
            <a:r>
              <a:rPr lang="en-US" sz="1600" dirty="0">
                <a:latin typeface="Comic Sans MS"/>
                <a:ea typeface="Comic Sans MS"/>
                <a:cs typeface="Comic Sans MS"/>
                <a:sym typeface="Comic Sans MS"/>
              </a:rPr>
              <a:t>0 is a fixed constant)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61782952"/>
              </p:ext>
            </p:extLst>
          </p:nvPr>
        </p:nvGraphicFramePr>
        <p:xfrm>
          <a:off x="611560" y="3759857"/>
          <a:ext cx="8353139" cy="546607"/>
        </p:xfrm>
        <a:graphic>
          <a:graphicData uri="http://schemas.openxmlformats.org/presentationml/2006/ole">
            <p:oleObj spid="_x0000_s2673" name="Equation" r:id="rId6" imgW="4178160" imgH="255960" progId="Equation.3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70064275"/>
              </p:ext>
            </p:extLst>
          </p:nvPr>
        </p:nvGraphicFramePr>
        <p:xfrm>
          <a:off x="1411848" y="2718402"/>
          <a:ext cx="6210027" cy="419329"/>
        </p:xfrm>
        <a:graphic>
          <a:graphicData uri="http://schemas.openxmlformats.org/presentationml/2006/ole">
            <p:oleObj spid="_x0000_s2674" name="Equation" r:id="rId7" imgW="3071880" imgH="191880" progId="">
              <p:embed/>
            </p:oleObj>
          </a:graphicData>
        </a:graphic>
      </p:graphicFrame>
      <p:pic>
        <p:nvPicPr>
          <p:cNvPr id="2676" name="Picture 628" descr="http://www.academie-sciences.fr/images/membre/Talagran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24725" y="4653136"/>
            <a:ext cx="1083861" cy="14325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75041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8900" advClick="0">
        <p:cut/>
      </p:transition>
    </mc:Choice>
    <mc:Fallback>
      <p:transition spd="slow"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492214"/>
            <a:ext cx="8229600" cy="707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Proof of Theorem 1</a:t>
            </a:r>
            <a:endParaRPr lang="en-US" sz="40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467545" y="2496457"/>
            <a:ext cx="8219255" cy="214413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5" tIns="45700" rIns="91425" bIns="45700" anchor="t" anchorCtr="0">
            <a:spAutoFit/>
          </a:bodyPr>
          <a:lstStyle/>
          <a:p>
            <a:pPr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endParaRPr lang="en-US" sz="2000" dirty="0" smtClean="0">
              <a:solidFill>
                <a:schemeClr val="tx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Thm1</a:t>
            </a:r>
            <a:r>
              <a:rPr lang="zh-CN" altLang="zh-CN" sz="2000" dirty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r>
              <a:rPr lang="en-US" sz="2000" dirty="0"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US" altLang="zh-CN" sz="2000" dirty="0">
                <a:latin typeface="Comic Sans MS"/>
                <a:ea typeface="Comic Sans MS"/>
                <a:cs typeface="Comic Sans MS"/>
                <a:sym typeface="Comic Sans MS"/>
              </a:rPr>
              <a:t>If</a:t>
            </a:r>
            <a:r>
              <a:rPr lang="zh-CN" altLang="en-US" sz="20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lang="zh-CN" altLang="en-US" sz="2000" dirty="0"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  <a:r>
              <a:rPr lang="en-US" altLang="zh-CN" sz="2000" dirty="0">
                <a:latin typeface="Comic Sans MS"/>
                <a:ea typeface="Comic Sans MS"/>
                <a:cs typeface="Comic Sans MS"/>
                <a:sym typeface="Comic Sans MS"/>
              </a:rPr>
              <a:t>{0,1}</a:t>
            </a:r>
            <a:r>
              <a:rPr lang="en-US" altLang="zh-CN" sz="2000" baseline="30000" dirty="0">
                <a:latin typeface="Comic Sans MS"/>
                <a:ea typeface="Comic Sans MS"/>
                <a:cs typeface="Comic Sans MS"/>
                <a:sym typeface="Comic Sans MS"/>
              </a:rPr>
              <a:t>n </a:t>
            </a:r>
            <a:r>
              <a:rPr lang="en-US" sz="2000" b="1" dirty="0" smtClean="0">
                <a:sym typeface="Mathematica1"/>
              </a:rPr>
              <a:t>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>
                <a:latin typeface="Comic Sans MS"/>
                <a:ea typeface="Comic Sans MS"/>
                <a:cs typeface="Comic Sans MS"/>
                <a:sym typeface="Comic Sans MS"/>
              </a:rPr>
              <a:t>{0,1}</a:t>
            </a:r>
            <a:r>
              <a:rPr lang="en-US" altLang="zh-CN" sz="2000" baseline="30000" dirty="0">
                <a:latin typeface="Comic Sans MS"/>
                <a:ea typeface="Comic Sans MS"/>
                <a:cs typeface="Comic Sans MS"/>
                <a:sym typeface="Comic Sans MS"/>
              </a:rPr>
              <a:t>n  </a:t>
            </a:r>
            <a:r>
              <a:rPr lang="en-US" altLang="zh-CN" sz="2000" dirty="0">
                <a:latin typeface="Comic Sans MS"/>
                <a:ea typeface="Comic Sans MS"/>
                <a:cs typeface="Comic Sans MS"/>
                <a:sym typeface="Comic Sans MS"/>
              </a:rPr>
              <a:t>is</a:t>
            </a:r>
            <a:r>
              <a:rPr lang="zh-CN" altLang="en-US" sz="20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>
                <a:latin typeface="Comic Sans MS"/>
                <a:ea typeface="Comic Sans MS"/>
                <a:cs typeface="Comic Sans MS"/>
                <a:sym typeface="Comic Sans MS"/>
              </a:rPr>
              <a:t>a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monotone 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function</a:t>
            </a:r>
            <a:r>
              <a:rPr lang="en-US" altLang="zh-CN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and a</a:t>
            </a:r>
            <a:r>
              <a:rPr lang="en-US" altLang="zh-CN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permutation</a:t>
            </a:r>
            <a:r>
              <a:rPr lang="en-US" altLang="zh-CN" sz="2000" dirty="0"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   then there is a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>
                <a:latin typeface="Comic Sans MS"/>
                <a:ea typeface="Comic Sans MS"/>
                <a:cs typeface="Comic Sans MS"/>
                <a:sym typeface="Comic Sans MS"/>
              </a:rPr>
              <a:t>permutation</a:t>
            </a:r>
            <a:r>
              <a:rPr lang="zh-CN" altLang="en-US" sz="2000" dirty="0">
                <a:latin typeface="Comic Sans MS"/>
                <a:ea typeface="Comic Sans MS"/>
                <a:cs typeface="Comic Sans MS"/>
                <a:sym typeface="Comic Sans MS"/>
              </a:rPr>
              <a:t> π</a:t>
            </a:r>
            <a:r>
              <a:rPr lang="en-US" altLang="zh-CN" sz="2000" dirty="0"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r>
              <a:rPr lang="zh-CN" altLang="en-US" sz="2000" dirty="0">
                <a:latin typeface="Comic Sans MS"/>
                <a:ea typeface="Comic Sans MS"/>
                <a:cs typeface="Comic Sans MS"/>
                <a:sym typeface="Comic Sans MS"/>
              </a:rPr>
              <a:t> [</a:t>
            </a:r>
            <a:r>
              <a:rPr lang="en-US" altLang="zh-CN" sz="2000" dirty="0">
                <a:latin typeface="Comic Sans MS"/>
                <a:ea typeface="Comic Sans MS"/>
                <a:cs typeface="Comic Sans MS"/>
                <a:sym typeface="Comic Sans MS"/>
              </a:rPr>
              <a:t>n]</a:t>
            </a:r>
            <a:r>
              <a:rPr lang="zh-CN" altLang="en-US" sz="20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b="1" dirty="0" smtClean="0">
                <a:sym typeface="Mathematica1"/>
              </a:rPr>
              <a:t>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>
                <a:latin typeface="Comic Sans MS"/>
                <a:ea typeface="Comic Sans MS"/>
                <a:cs typeface="Comic Sans MS"/>
                <a:sym typeface="Comic Sans MS"/>
              </a:rPr>
              <a:t>[n],</a:t>
            </a:r>
            <a:r>
              <a:rPr lang="zh-CN" altLang="en-US" sz="20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CN" altLang="zh-CN" sz="20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err="1">
                <a:latin typeface="Comic Sans MS"/>
                <a:ea typeface="Comic Sans MS"/>
                <a:cs typeface="Comic Sans MS"/>
                <a:sym typeface="Comic Sans MS"/>
              </a:rPr>
              <a:t>s.t.</a:t>
            </a:r>
            <a:r>
              <a:rPr lang="zh-CN" altLang="en-US" sz="2000" dirty="0"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endParaRPr lang="en-US" altLang="zh-CN" sz="20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zh-CN" altLang="en-US" sz="2000" dirty="0">
                <a:latin typeface="Comic Sans MS"/>
                <a:ea typeface="Comic Sans MS"/>
                <a:cs typeface="Comic Sans MS"/>
                <a:sym typeface="Comic Sans MS"/>
              </a:rPr>
              <a:t>                            </a:t>
            </a:r>
            <a:r>
              <a:rPr lang="en-US" altLang="zh-CN" sz="20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lang="en-US" altLang="zh-CN" sz="20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				  </a:t>
            </a:r>
            <a:r>
              <a:rPr lang="en-US" altLang="zh-CN" sz="2000" b="1" dirty="0">
                <a:latin typeface="Comic Sans MS"/>
                <a:ea typeface="Comic Sans MS"/>
                <a:cs typeface="Comic Sans MS"/>
                <a:sym typeface="Comic Sans MS"/>
              </a:rPr>
              <a:t>f(x</a:t>
            </a:r>
            <a:r>
              <a:rPr lang="en-US" altLang="zh-CN" sz="2000" b="1" baseline="-25000" dirty="0"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altLang="zh-CN" sz="2000" b="1" dirty="0"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zh-CN" altLang="en-US" sz="20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b="1" dirty="0">
                <a:latin typeface="Comic Sans MS"/>
                <a:ea typeface="Comic Sans MS"/>
                <a:cs typeface="Comic Sans MS"/>
                <a:sym typeface="Comic Sans MS"/>
              </a:rPr>
              <a:t>…</a:t>
            </a:r>
            <a:r>
              <a:rPr lang="zh-CN" altLang="en-US" sz="20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b="1" dirty="0"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zh-CN" altLang="en-US" sz="20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b="1" dirty="0" err="1">
                <a:latin typeface="Comic Sans MS"/>
                <a:ea typeface="Comic Sans MS"/>
                <a:cs typeface="Comic Sans MS"/>
                <a:sym typeface="Comic Sans MS"/>
              </a:rPr>
              <a:t>x</a:t>
            </a:r>
            <a:r>
              <a:rPr lang="en-US" altLang="zh-CN" sz="2000" b="1" baseline="-25000" dirty="0" err="1"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lang="en-US" altLang="zh-CN" sz="2000" b="1" dirty="0" smtClean="0">
                <a:latin typeface="Comic Sans MS"/>
                <a:ea typeface="Comic Sans MS"/>
                <a:cs typeface="Comic Sans MS"/>
                <a:sym typeface="Comic Sans MS"/>
              </a:rPr>
              <a:t>) =</a:t>
            </a:r>
            <a:r>
              <a:rPr lang="zh-CN" altLang="en-US" sz="2000" b="1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b="1" dirty="0" smtClean="0">
                <a:latin typeface="Comic Sans MS"/>
                <a:ea typeface="Comic Sans MS"/>
                <a:cs typeface="Comic Sans MS"/>
                <a:sym typeface="Comic Sans MS"/>
              </a:rPr>
              <a:t>x</a:t>
            </a:r>
            <a:r>
              <a:rPr lang="zh-CN" altLang="en-US" sz="2000" b="1" baseline="-25000" dirty="0">
                <a:latin typeface="Comic Sans MS"/>
                <a:ea typeface="Comic Sans MS"/>
                <a:cs typeface="Comic Sans MS"/>
                <a:sym typeface="Comic Sans MS"/>
              </a:rPr>
              <a:t>π</a:t>
            </a:r>
            <a:r>
              <a:rPr lang="en-US" altLang="zh-CN" sz="2000" b="1" baseline="-25000" dirty="0">
                <a:latin typeface="Comic Sans MS"/>
                <a:ea typeface="Comic Sans MS"/>
                <a:cs typeface="Comic Sans MS"/>
                <a:sym typeface="Comic Sans MS"/>
              </a:rPr>
              <a:t>(1)</a:t>
            </a:r>
            <a:r>
              <a:rPr lang="zh-CN" altLang="en-US" sz="2000" b="1" baseline="-250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b="1" dirty="0" smtClean="0"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zh-CN" altLang="en-US" sz="2000" b="1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b="1" dirty="0" smtClean="0">
                <a:latin typeface="Comic Sans MS"/>
                <a:ea typeface="Comic Sans MS"/>
                <a:cs typeface="Comic Sans MS"/>
                <a:sym typeface="Comic Sans MS"/>
              </a:rPr>
              <a:t>…</a:t>
            </a:r>
            <a:r>
              <a:rPr lang="zh-CN" altLang="en-US" sz="2000" b="1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b="1" dirty="0"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zh-CN" altLang="en-US" sz="20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b="1" dirty="0" smtClean="0">
                <a:latin typeface="Comic Sans MS"/>
                <a:ea typeface="Comic Sans MS"/>
                <a:cs typeface="Comic Sans MS"/>
                <a:sym typeface="Comic Sans MS"/>
              </a:rPr>
              <a:t>x</a:t>
            </a:r>
            <a:r>
              <a:rPr lang="zh-CN" altLang="en-US" sz="2000" b="1" baseline="-25000" dirty="0">
                <a:latin typeface="Comic Sans MS"/>
                <a:ea typeface="Comic Sans MS"/>
                <a:cs typeface="Comic Sans MS"/>
                <a:sym typeface="Comic Sans MS"/>
              </a:rPr>
              <a:t>π</a:t>
            </a:r>
            <a:r>
              <a:rPr lang="en-US" altLang="zh-CN" sz="2000" b="1" baseline="-25000" dirty="0" smtClean="0">
                <a:latin typeface="Comic Sans MS"/>
                <a:ea typeface="Comic Sans MS"/>
                <a:cs typeface="Comic Sans MS"/>
                <a:sym typeface="Comic Sans MS"/>
              </a:rPr>
              <a:t>(n).</a:t>
            </a:r>
          </a:p>
          <a:p>
            <a:pPr marL="0" indent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42303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8900" advClick="0">
        <p:cut/>
      </p:transition>
    </mc:Choice>
    <mc:Fallback>
      <p:transition spd="slow"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492214"/>
            <a:ext cx="8229600" cy="707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Proof of Theorem 1</a:t>
            </a:r>
            <a:endParaRPr lang="en-US" sz="40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457201" y="1556792"/>
            <a:ext cx="8219255" cy="45858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>
              <a:spcBef>
                <a:spcPts val="400"/>
              </a:spcBef>
              <a:buClr>
                <a:schemeClr val="dk1"/>
              </a:buClr>
              <a:buSzPct val="80000"/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any 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lang="en-US" sz="2000" baseline="-25000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lang="en-US" sz="2000" baseline="-25000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</a:t>
            </a:r>
            <a:r>
              <a:rPr lang="en-US" sz="2000" baseline="-25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by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Talagrand’s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inequality:</a:t>
            </a:r>
          </a:p>
          <a:p>
            <a:pPr marL="342900" lvl="1" indent="-34290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endParaRPr lang="en-US" sz="20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1" indent="-34290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endParaRPr lang="en-US" sz="20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1" indent="-34290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endParaRPr lang="en-US" sz="20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1" indent="-34290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endParaRPr lang="en-US" sz="20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1" indent="-34290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endParaRPr lang="en-US" sz="20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1" indent="-34290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endParaRPr lang="en-US" sz="20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1" indent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</a:t>
            </a:r>
          </a:p>
          <a:p>
            <a:pPr marL="0" lvl="1" indent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</a:t>
            </a:r>
            <a:r>
              <a:rPr lang="en-US" sz="2000" dirty="0" err="1" smtClean="0"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lang="en-US" sz="2000" baseline="-25000" dirty="0" err="1" smtClean="0">
                <a:latin typeface="Comic Sans MS"/>
                <a:ea typeface="Comic Sans MS"/>
                <a:cs typeface="Comic Sans MS"/>
                <a:sym typeface="Comic Sans MS"/>
              </a:rPr>
              <a:t>j</a:t>
            </a:r>
            <a:r>
              <a:rPr lang="en-US" sz="2000" dirty="0"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000" dirty="0" err="1"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lang="en-US" sz="2000" baseline="-25000" dirty="0" err="1">
                <a:latin typeface="Comic Sans MS"/>
                <a:ea typeface="Comic Sans MS"/>
                <a:cs typeface="Comic Sans MS"/>
                <a:sym typeface="Comic Sans MS"/>
              </a:rPr>
              <a:t>k</a:t>
            </a:r>
            <a:r>
              <a:rPr lang="en-US" sz="2000" dirty="0">
                <a:latin typeface="Comic Sans MS"/>
                <a:ea typeface="Comic Sans MS"/>
                <a:cs typeface="Comic Sans MS"/>
                <a:sym typeface="Comic Sans MS"/>
              </a:rPr>
              <a:t>  depend on </a:t>
            </a:r>
            <a:r>
              <a:rPr lang="en-US" sz="2000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disjoint input </a:t>
            </a:r>
            <a:r>
              <a:rPr lang="en-US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coordinates.</a:t>
            </a:r>
            <a:endParaRPr lang="en-US" sz="20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1" indent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endParaRPr lang="en-US" sz="20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1" indent="-34290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lang="en-US" sz="2000" baseline="-25000" dirty="0" smtClean="0"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2000" dirty="0">
                <a:latin typeface="Comic Sans MS"/>
                <a:ea typeface="Comic Sans MS"/>
                <a:cs typeface="Comic Sans MS"/>
                <a:sym typeface="Comic Sans MS"/>
              </a:rPr>
              <a:t>,...,f</a:t>
            </a:r>
            <a:r>
              <a:rPr lang="en-US" sz="2000" baseline="-25000" dirty="0"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lang="en-US" sz="2000" dirty="0">
                <a:latin typeface="Comic Sans MS"/>
                <a:ea typeface="Comic Sans MS"/>
                <a:cs typeface="Comic Sans MS"/>
                <a:sym typeface="Comic Sans MS"/>
              </a:rPr>
              <a:t> depend on </a:t>
            </a: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disjoint coordinates.</a:t>
            </a:r>
          </a:p>
          <a:p>
            <a:pPr marL="742950" lvl="2" indent="-342900">
              <a:spcBef>
                <a:spcPts val="400"/>
              </a:spcBef>
              <a:buClr>
                <a:schemeClr val="dk1"/>
              </a:buClr>
              <a:buSzPct val="80000"/>
            </a:pPr>
            <a:r>
              <a:rPr lang="en-US" sz="1600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Each one</a:t>
            </a:r>
            <a:r>
              <a:rPr lang="en-US" sz="1600" dirty="0">
                <a:latin typeface="Comic Sans MS"/>
                <a:ea typeface="Comic Sans MS"/>
                <a:cs typeface="Comic Sans MS"/>
                <a:sym typeface="Comic Sans MS"/>
              </a:rPr>
              <a:t> depends </a:t>
            </a:r>
            <a:r>
              <a:rPr lang="en-US" sz="1600" dirty="0" smtClean="0">
                <a:latin typeface="Comic Sans MS"/>
                <a:ea typeface="Comic Sans MS"/>
                <a:cs typeface="Comic Sans MS"/>
                <a:sym typeface="Comic Sans MS"/>
              </a:rPr>
              <a:t>on and equals to </a:t>
            </a:r>
            <a:r>
              <a:rPr lang="en-US" sz="1600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exactly 1 input </a:t>
            </a:r>
            <a:r>
              <a:rPr lang="en-US" sz="16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coordinate.      </a:t>
            </a:r>
            <a:endParaRPr lang="en-US" sz="16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sz="1600" dirty="0" smtClean="0">
                <a:latin typeface="Comic Sans MS"/>
                <a:ea typeface="Comic Sans MS"/>
                <a:cs typeface="Comic Sans MS"/>
                <a:sym typeface="Comic Sans MS"/>
              </a:rPr>
              <a:t>f is a </a:t>
            </a:r>
            <a:r>
              <a:rPr lang="en-US" sz="16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permutation of input coordinates.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03258" y="2676120"/>
            <a:ext cx="67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1/4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28572" y="2696050"/>
            <a:ext cx="67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1/2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26817" y="2680196"/>
            <a:ext cx="67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1/2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65914" y="2707123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0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73319732"/>
              </p:ext>
            </p:extLst>
          </p:nvPr>
        </p:nvGraphicFramePr>
        <p:xfrm>
          <a:off x="1163052" y="2126918"/>
          <a:ext cx="6577263" cy="520033"/>
        </p:xfrm>
        <a:graphic>
          <a:graphicData uri="http://schemas.openxmlformats.org/presentationml/2006/ole">
            <p:oleObj spid="_x0000_s17438" name="Equation" r:id="rId4" imgW="4397400" imgH="264960" progId="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53259344"/>
              </p:ext>
            </p:extLst>
          </p:nvPr>
        </p:nvGraphicFramePr>
        <p:xfrm>
          <a:off x="3101900" y="3183399"/>
          <a:ext cx="2058311" cy="448345"/>
        </p:xfrm>
        <a:graphic>
          <a:graphicData uri="http://schemas.openxmlformats.org/presentationml/2006/ole">
            <p:oleObj spid="_x0000_s17439" name="Equation" r:id="rId5" imgW="1270800" imgH="264960" progId="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65264086"/>
              </p:ext>
            </p:extLst>
          </p:nvPr>
        </p:nvGraphicFramePr>
        <p:xfrm>
          <a:off x="3115268" y="3759402"/>
          <a:ext cx="2633153" cy="459757"/>
        </p:xfrm>
        <a:graphic>
          <a:graphicData uri="http://schemas.openxmlformats.org/presentationml/2006/ole">
            <p:oleObj spid="_x0000_s17440" name="Equation" r:id="rId6" imgW="1590840" imgH="26496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30694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8900" advClick="0">
        <p:cut/>
      </p:transition>
    </mc:Choice>
    <mc:Fallback>
      <p:transition spd="slow"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build="p"/>
      <p:bldP spid="2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492214"/>
            <a:ext cx="8229600" cy="707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0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X</a:t>
            </a:r>
            <a:r>
              <a:rPr lang="en-US" sz="4000" dirty="0" smtClean="0"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Monotone PRGs and SBGs </a:t>
            </a:r>
            <a:endParaRPr lang="en-US" sz="40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457200" y="1556792"/>
            <a:ext cx="8219255" cy="243139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>
              <a:spcBef>
                <a:spcPts val="400"/>
              </a:spcBef>
              <a:buClr>
                <a:schemeClr val="dk1"/>
              </a:buClr>
              <a:buSzPct val="80000"/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[GI12] 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monotone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G: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{0,1}</a:t>
            </a:r>
            <a:r>
              <a:rPr lang="en-US" altLang="zh-CN" sz="2000" baseline="30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b="1" dirty="0" smtClean="0">
                <a:sym typeface="Mathematica1"/>
              </a:rPr>
              <a:t>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CN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{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0,1}</a:t>
            </a:r>
            <a:r>
              <a:rPr lang="en-US" altLang="zh-CN" sz="2000" baseline="30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n+1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lang="en-US" altLang="zh-CN" sz="2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distinguisher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monotone</a:t>
            </a:r>
            <a:r>
              <a:rPr lang="zh-CN" altLang="en-US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NC</a:t>
            </a:r>
            <a:r>
              <a:rPr lang="en-US" altLang="zh-CN" sz="2000" baseline="30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0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s.t.</a:t>
            </a:r>
            <a:endParaRPr lang="en-US" altLang="zh-CN" sz="2000" baseline="30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altLang="zh-CN" sz="2000" baseline="30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</a:t>
            </a:r>
            <a:r>
              <a:rPr lang="zh-CN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| Pr[D(U</a:t>
            </a:r>
            <a:r>
              <a:rPr lang="en-US" altLang="zh-CN" sz="2000" baseline="-25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n+1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 = 1] – Pr[D(G(U</a:t>
            </a:r>
            <a:r>
              <a:rPr lang="en-US" altLang="zh-CN" sz="2000" baseline="-25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))=1] |  &gt;  1/n</a:t>
            </a:r>
            <a:r>
              <a:rPr lang="en-US" altLang="zh-CN" sz="2000" baseline="30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endParaRPr lang="en-US" sz="2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about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weaker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notion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of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PRGs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(for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restricted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distinguishers)?</a:t>
            </a:r>
            <a:endParaRPr lang="en-US" sz="16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</a:t>
            </a:r>
            <a:r>
              <a:rPr lang="zh-CN" altLang="en-US" sz="16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distinguisher</a:t>
            </a:r>
            <a:r>
              <a:rPr lang="zh-CN" altLang="en-US" sz="16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 above</a:t>
            </a:r>
            <a:r>
              <a:rPr lang="zh-CN" altLang="en-US" sz="16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</a:t>
            </a:r>
            <a:r>
              <a:rPr lang="zh-CN" altLang="en-US" sz="16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16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non-linear.</a:t>
            </a:r>
          </a:p>
          <a:p>
            <a:pPr lvl="1"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altLang="zh-CN" sz="16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Monotone</a:t>
            </a:r>
            <a:r>
              <a:rPr lang="zh-CN" altLang="en-US" sz="16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PRGs</a:t>
            </a:r>
            <a:r>
              <a:rPr lang="zh-CN" altLang="en-US" sz="16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that fool </a:t>
            </a:r>
            <a:r>
              <a:rPr lang="en-US" altLang="zh-CN" sz="16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linear</a:t>
            </a:r>
            <a:r>
              <a:rPr lang="zh-CN" altLang="en-US" sz="16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16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distinguishers</a:t>
            </a:r>
            <a:r>
              <a:rPr lang="zh-CN" altLang="en-US" sz="16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? 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(Known</a:t>
            </a:r>
            <a:r>
              <a:rPr lang="zh-CN" altLang="en-US" sz="16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as</a:t>
            </a:r>
            <a:r>
              <a:rPr lang="zh-CN" altLang="en-US" sz="16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16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SBG</a:t>
            </a:r>
            <a:r>
              <a:rPr lang="en-US" altLang="zh-CN" sz="16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r>
              <a:rPr lang="zh-CN" altLang="en-US" sz="16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endParaRPr lang="en-US" altLang="zh-CN" sz="16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20914754"/>
              </p:ext>
            </p:extLst>
          </p:nvPr>
        </p:nvGraphicFramePr>
        <p:xfrm>
          <a:off x="1830166" y="1988840"/>
          <a:ext cx="221554" cy="288032"/>
        </p:xfrm>
        <a:graphic>
          <a:graphicData uri="http://schemas.openxmlformats.org/presentationml/2006/ole">
            <p:oleObj spid="_x0000_s6436" name="Equation" r:id="rId4" imgW="118800" imgH="15516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7314" y="4499429"/>
            <a:ext cx="7663543" cy="1703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dk1"/>
              </a:buClr>
              <a:buSzPct val="80000"/>
            </a:pPr>
            <a:r>
              <a:rPr lang="en-US" b="1" dirty="0" err="1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Thm</a:t>
            </a:r>
            <a:r>
              <a:rPr lang="en-US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 2</a:t>
            </a:r>
            <a:r>
              <a:rPr lang="en-US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  For monotone</a:t>
            </a:r>
            <a:r>
              <a:rPr lang="zh-CN" altLang="en-US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lang="en-US" altLang="zh-CN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:{0,1}</a:t>
            </a:r>
            <a:r>
              <a:rPr lang="en-US" altLang="zh-CN" baseline="30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lang="zh-CN" altLang="en-US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b="1" dirty="0" smtClean="0">
                <a:sym typeface="Mathematica1"/>
              </a:rPr>
              <a:t></a:t>
            </a:r>
            <a:r>
              <a:rPr lang="zh-CN" altLang="en-US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CN" altLang="zh-CN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{</a:t>
            </a:r>
            <a:r>
              <a:rPr lang="en-US" altLang="zh-CN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0,1}</a:t>
            </a:r>
            <a:r>
              <a:rPr lang="en-US" altLang="zh-CN" baseline="30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n+1</a:t>
            </a:r>
            <a:r>
              <a:rPr lang="en-US" altLang="zh-CN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zh-CN" altLang="en-US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there exists a </a:t>
            </a:r>
            <a:r>
              <a:rPr lang="en-US" altLang="zh-CN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linear</a:t>
            </a:r>
            <a:r>
              <a:rPr lang="en-US" altLang="zh-CN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function   </a:t>
            </a:r>
            <a:r>
              <a:rPr lang="en-US" altLang="zh-CN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D</a:t>
            </a:r>
            <a:r>
              <a:rPr lang="en-US" altLang="zh-CN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s.t</a:t>
            </a:r>
            <a:r>
              <a:rPr lang="en-US" altLang="zh-CN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>
              <a:spcBef>
                <a:spcPts val="400"/>
              </a:spcBef>
              <a:buClr>
                <a:schemeClr val="dk1"/>
              </a:buClr>
              <a:buSzPct val="80000"/>
            </a:pPr>
            <a:r>
              <a:rPr lang="en-US" altLang="zh-CN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</a:t>
            </a:r>
          </a:p>
          <a:p>
            <a:pPr>
              <a:spcBef>
                <a:spcPts val="400"/>
              </a:spcBef>
              <a:buClr>
                <a:schemeClr val="dk1"/>
              </a:buClr>
              <a:buSzPct val="80000"/>
            </a:pPr>
            <a:r>
              <a:rPr lang="en-US" altLang="zh-CN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    </a:t>
            </a:r>
            <a:r>
              <a:rPr lang="en-US" altLang="zh-CN" sz="24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| Pr[</a:t>
            </a:r>
            <a:r>
              <a:rPr lang="en-US" altLang="zh-CN" sz="24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D</a:t>
            </a:r>
            <a:r>
              <a:rPr lang="en-US" altLang="zh-CN" sz="24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(U</a:t>
            </a:r>
            <a:r>
              <a:rPr lang="en-US" altLang="zh-CN" sz="2400" baseline="-25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n+1</a:t>
            </a:r>
            <a:r>
              <a:rPr lang="en-US" altLang="zh-CN" sz="24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 = 1] – Pr[</a:t>
            </a:r>
            <a:r>
              <a:rPr lang="en-US" altLang="zh-CN" sz="24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D</a:t>
            </a:r>
            <a:r>
              <a:rPr lang="en-US" altLang="zh-CN" sz="24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</a:t>
            </a:r>
            <a:r>
              <a:rPr lang="en-US" altLang="zh-CN" sz="24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lang="en-US" altLang="zh-CN" sz="24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(U</a:t>
            </a:r>
            <a:r>
              <a:rPr lang="en-US" altLang="zh-CN" sz="2400" baseline="-25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lang="en-US" altLang="zh-CN" sz="24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))=1] | &gt;  1/n</a:t>
            </a:r>
            <a:r>
              <a:rPr lang="en-US" altLang="zh-CN" sz="2400" baseline="30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2614393"/>
      </p:ext>
    </p:extLst>
  </p:cSld>
  <p:clrMapOvr>
    <a:masterClrMapping/>
  </p:clrMapOvr>
  <p:transition spd="slow"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build="p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492214"/>
            <a:ext cx="8229600" cy="707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Proof Idea of Theorem 2</a:t>
            </a:r>
            <a:endParaRPr lang="en-US" sz="40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457200" y="1294869"/>
            <a:ext cx="8219255" cy="46063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>
              <a:spcBef>
                <a:spcPts val="400"/>
              </a:spcBef>
              <a:buClr>
                <a:schemeClr val="dk1"/>
              </a:buClr>
              <a:buSzPct val="80000"/>
            </a:pP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Assume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lang="en-US" altLang="zh-CN" sz="2000" baseline="-25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zh-CN" altLang="en-US" sz="2000" baseline="-25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,…,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lang="en-US" altLang="zh-CN" sz="2000" baseline="-25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n+1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are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balanced</a:t>
            </a:r>
            <a:r>
              <a:rPr lang="en-US" altLang="zh-CN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By KKL, each function has an influential variable.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By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pigeonhole principle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zh-CN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lang="en-US" altLang="zh-CN" sz="2000" baseline="-25000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</a:t>
            </a:r>
            <a:r>
              <a:rPr lang="en-US" altLang="zh-CN" sz="2000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,f</a:t>
            </a:r>
            <a:r>
              <a:rPr lang="en-US" altLang="zh-CN" sz="2000" baseline="-25000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share</a:t>
            </a:r>
            <a:r>
              <a:rPr lang="zh-CN" altLang="en-US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</a:t>
            </a:r>
            <a:r>
              <a:rPr lang="zh-CN" altLang="en-US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same</a:t>
            </a:r>
            <a:r>
              <a:rPr lang="zh-CN" altLang="en-US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influential</a:t>
            </a:r>
            <a:r>
              <a:rPr lang="zh-CN" altLang="en-US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variable </a:t>
            </a:r>
            <a:r>
              <a:rPr lang="en-US" altLang="zh-CN" sz="2000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’</a:t>
            </a:r>
            <a:r>
              <a:rPr lang="zh-CN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lang="en-US" altLang="zh-CN" sz="2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>
              <a:spcBef>
                <a:spcPts val="400"/>
              </a:spcBef>
              <a:buClr>
                <a:schemeClr val="dk1"/>
              </a:buClr>
              <a:buSzPct val="80000"/>
            </a:pPr>
            <a:endParaRPr lang="en-US" altLang="zh-CN" sz="2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>
              <a:spcBef>
                <a:spcPts val="400"/>
              </a:spcBef>
              <a:buClr>
                <a:schemeClr val="dk1"/>
              </a:buClr>
              <a:buSzPct val="80000"/>
            </a:pPr>
            <a:endParaRPr lang="en-US" altLang="zh-CN" sz="20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l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endParaRPr lang="en-US" altLang="zh-CN" sz="20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l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endParaRPr lang="en-US" altLang="zh-CN" sz="20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>
              <a:spcBef>
                <a:spcPts val="400"/>
              </a:spcBef>
              <a:buClr>
                <a:schemeClr val="dk1"/>
              </a:buClr>
              <a:buSzPct val="80000"/>
            </a:pP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By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Talagrand’s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inequality:</a:t>
            </a:r>
          </a:p>
          <a:p>
            <a:pPr algn="l">
              <a:spcBef>
                <a:spcPts val="400"/>
              </a:spcBef>
              <a:buClr>
                <a:schemeClr val="dk1"/>
              </a:buClr>
              <a:buSzPct val="80000"/>
            </a:pPr>
            <a:endParaRPr lang="en-US" altLang="zh-CN" sz="2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>
              <a:spcBef>
                <a:spcPts val="400"/>
              </a:spcBef>
              <a:buClr>
                <a:schemeClr val="dk1"/>
              </a:buClr>
              <a:buSzPct val="80000"/>
            </a:pPr>
            <a:endParaRPr lang="en-US" altLang="zh-CN" sz="2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l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zh-CN" altLang="zh-CN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</a:t>
            </a:r>
            <a:endParaRPr lang="en-US" altLang="zh-CN" sz="2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l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endParaRPr lang="en-US" altLang="zh-CN" sz="2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1" indent="-342900" algn="l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lang="en-US" sz="20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</a:t>
            </a:r>
            <a:r>
              <a:rPr lang="zh-CN" altLang="zh-CN" sz="20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en-US" altLang="zh-CN" sz="20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linear</a:t>
            </a:r>
            <a:r>
              <a:rPr lang="zh-CN" altLang="en-US" sz="2000" b="1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d</a:t>
            </a: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istinguisher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[GI12]: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output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of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err="1" smtClean="0"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lang="en-US" altLang="zh-CN" sz="2000" baseline="-25000" dirty="0" err="1" smtClean="0">
                <a:latin typeface="Comic Sans MS"/>
                <a:ea typeface="Comic Sans MS"/>
                <a:cs typeface="Comic Sans MS"/>
                <a:sym typeface="Comic Sans MS"/>
              </a:rPr>
              <a:t>j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and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err="1" smtClean="0"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lang="en-US" altLang="zh-CN" sz="2000" baseline="-25000" dirty="0" err="1" smtClean="0">
                <a:latin typeface="Comic Sans MS"/>
                <a:ea typeface="Comic Sans MS"/>
                <a:cs typeface="Comic Sans MS"/>
                <a:sym typeface="Comic Sans MS"/>
              </a:rPr>
              <a:t>k</a:t>
            </a: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1015598"/>
              </p:ext>
            </p:extLst>
          </p:nvPr>
        </p:nvGraphicFramePr>
        <p:xfrm>
          <a:off x="1115616" y="4205111"/>
          <a:ext cx="6577263" cy="520033"/>
        </p:xfrm>
        <a:graphic>
          <a:graphicData uri="http://schemas.openxmlformats.org/presentationml/2006/ole">
            <p:oleObj spid="_x0000_s4672" name="Equation" r:id="rId4" imgW="4397400" imgH="264960" progId="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31939442"/>
              </p:ext>
            </p:extLst>
          </p:nvPr>
        </p:nvGraphicFramePr>
        <p:xfrm>
          <a:off x="3779912" y="2924944"/>
          <a:ext cx="3138488" cy="673100"/>
        </p:xfrm>
        <a:graphic>
          <a:graphicData uri="http://schemas.openxmlformats.org/presentationml/2006/ole">
            <p:oleObj spid="_x0000_s4673" name="Equation" r:id="rId5" imgW="1947240" imgH="411120" progId="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21698253"/>
              </p:ext>
            </p:extLst>
          </p:nvPr>
        </p:nvGraphicFramePr>
        <p:xfrm>
          <a:off x="1043608" y="2349500"/>
          <a:ext cx="5675313" cy="647700"/>
        </p:xfrm>
        <a:graphic>
          <a:graphicData uri="http://schemas.openxmlformats.org/presentationml/2006/ole">
            <p:oleObj spid="_x0000_s4674" name="Equation" r:id="rId6" imgW="3656880" imgH="411120" progId="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29536651"/>
              </p:ext>
            </p:extLst>
          </p:nvPr>
        </p:nvGraphicFramePr>
        <p:xfrm>
          <a:off x="3300537" y="4652963"/>
          <a:ext cx="1487487" cy="673100"/>
        </p:xfrm>
        <a:graphic>
          <a:graphicData uri="http://schemas.openxmlformats.org/presentationml/2006/ole">
            <p:oleObj spid="_x0000_s4675" name="Equation" r:id="rId7" imgW="914040" imgH="41112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3725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8900" advClick="0">
        <p:cut/>
      </p:transition>
    </mc:Choice>
    <mc:Fallback>
      <p:transition spd="slow"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492214"/>
            <a:ext cx="8229600" cy="707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The Linear </a:t>
            </a:r>
            <a:r>
              <a:rPr lang="en-US" sz="4000" b="1" dirty="0">
                <a:latin typeface="Comic Sans MS"/>
                <a:ea typeface="Comic Sans MS"/>
                <a:cs typeface="Comic Sans MS"/>
                <a:sym typeface="Comic Sans MS"/>
              </a:rPr>
              <a:t>D</a:t>
            </a:r>
            <a:r>
              <a:rPr lang="en-US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istinguisher </a:t>
            </a:r>
            <a:endParaRPr lang="en-US" sz="40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457201" y="1556792"/>
            <a:ext cx="8219255" cy="434986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algn="l">
              <a:spcBef>
                <a:spcPts val="400"/>
              </a:spcBef>
              <a:buClr>
                <a:schemeClr val="dk1"/>
              </a:buClr>
              <a:buSzPct val="80000"/>
            </a:pP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Recall: </a:t>
            </a:r>
          </a:p>
          <a:p>
            <a:pPr marL="0" indent="0" algn="l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endParaRPr lang="en-US" altLang="zh-CN" sz="2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>
              <a:spcBef>
                <a:spcPts val="400"/>
              </a:spcBef>
              <a:buClr>
                <a:schemeClr val="dk1"/>
              </a:buClr>
              <a:buSzPct val="80000"/>
            </a:pPr>
            <a:endParaRPr lang="en-US" altLang="zh-CN" sz="2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>
              <a:spcBef>
                <a:spcPts val="400"/>
              </a:spcBef>
              <a:buClr>
                <a:schemeClr val="dk1"/>
              </a:buClr>
              <a:buSzPct val="80000"/>
            </a:pP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Observe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that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FKG’s</a:t>
            </a:r>
            <a:r>
              <a:rPr lang="zh-CN" altLang="en-US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inequality</a:t>
            </a:r>
            <a:r>
              <a:rPr lang="zh-CN" altLang="en-US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holds</a:t>
            </a:r>
            <a:r>
              <a:rPr lang="zh-CN" altLang="en-US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</a:t>
            </a:r>
            <a:r>
              <a:rPr lang="zh-CN" altLang="en-US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anti-monotone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functions:</a:t>
            </a:r>
          </a:p>
          <a:p>
            <a:pPr algn="l">
              <a:spcBef>
                <a:spcPts val="400"/>
              </a:spcBef>
              <a:buClr>
                <a:schemeClr val="dk1"/>
              </a:buClr>
              <a:buSzPct val="80000"/>
            </a:pPr>
            <a:endParaRPr lang="en-US" altLang="zh-CN" sz="20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l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endParaRPr lang="en-US" altLang="zh-CN" sz="2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>
              <a:spcBef>
                <a:spcPts val="400"/>
              </a:spcBef>
              <a:buClr>
                <a:schemeClr val="dk1"/>
              </a:buClr>
              <a:buSzPct val="80000"/>
            </a:pP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Combining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two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inequalities:</a:t>
            </a:r>
          </a:p>
          <a:p>
            <a:pPr marL="0" indent="0" algn="l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endParaRPr lang="en-US" altLang="zh-CN" sz="20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>
              <a:spcBef>
                <a:spcPts val="400"/>
              </a:spcBef>
              <a:buClr>
                <a:schemeClr val="dk1"/>
              </a:buClr>
              <a:buSzPct val="80000"/>
            </a:pPr>
            <a:endParaRPr lang="en-US" altLang="zh-CN" sz="2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>
              <a:spcBef>
                <a:spcPts val="400"/>
              </a:spcBef>
              <a:buClr>
                <a:schemeClr val="dk1"/>
              </a:buClr>
              <a:buSzPct val="80000"/>
            </a:pPr>
            <a:endParaRPr lang="en-US" altLang="zh-CN" sz="2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l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</a:t>
            </a:r>
            <a:endParaRPr lang="en-US" altLang="zh-CN" sz="2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1" indent="-342900" algn="l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The</a:t>
            </a:r>
            <a:r>
              <a:rPr lang="zh-CN" altLang="zh-CN" sz="20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linear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d</a:t>
            </a: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istinguisher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output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XOR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of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err="1" smtClean="0"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lang="en-US" altLang="zh-CN" sz="2000" baseline="-25000" dirty="0" err="1" smtClean="0">
                <a:latin typeface="Comic Sans MS"/>
                <a:ea typeface="Comic Sans MS"/>
                <a:cs typeface="Comic Sans MS"/>
                <a:sym typeface="Comic Sans MS"/>
              </a:rPr>
              <a:t>j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and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err="1" smtClean="0"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lang="en-US" altLang="zh-CN" sz="2000" baseline="-25000" dirty="0" err="1" smtClean="0">
                <a:latin typeface="Comic Sans MS"/>
                <a:ea typeface="Comic Sans MS"/>
                <a:cs typeface="Comic Sans MS"/>
                <a:sym typeface="Comic Sans MS"/>
              </a:rPr>
              <a:t>k</a:t>
            </a: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20680325"/>
              </p:ext>
            </p:extLst>
          </p:nvPr>
        </p:nvGraphicFramePr>
        <p:xfrm>
          <a:off x="1243086" y="4221088"/>
          <a:ext cx="7145338" cy="519112"/>
        </p:xfrm>
        <a:graphic>
          <a:graphicData uri="http://schemas.openxmlformats.org/presentationml/2006/ole">
            <p:oleObj spid="_x0000_s5692" name="Equation" r:id="rId4" imgW="4772520" imgH="264960" progId="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25941341"/>
              </p:ext>
            </p:extLst>
          </p:nvPr>
        </p:nvGraphicFramePr>
        <p:xfrm>
          <a:off x="3177158" y="4725144"/>
          <a:ext cx="1466850" cy="673100"/>
        </p:xfrm>
        <a:graphic>
          <a:graphicData uri="http://schemas.openxmlformats.org/presentationml/2006/ole">
            <p:oleObj spid="_x0000_s5693" name="Equation" r:id="rId5" imgW="905040" imgH="411120" progId="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9111288"/>
              </p:ext>
            </p:extLst>
          </p:nvPr>
        </p:nvGraphicFramePr>
        <p:xfrm>
          <a:off x="1979613" y="2924944"/>
          <a:ext cx="5192712" cy="779462"/>
        </p:xfrm>
        <a:graphic>
          <a:graphicData uri="http://schemas.openxmlformats.org/presentationml/2006/ole">
            <p:oleObj spid="_x0000_s5694" name="Equation" r:id="rId6" imgW="3465000" imgH="411120" progId="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67348680"/>
              </p:ext>
            </p:extLst>
          </p:nvPr>
        </p:nvGraphicFramePr>
        <p:xfrm>
          <a:off x="2339752" y="1715021"/>
          <a:ext cx="3562350" cy="777875"/>
        </p:xfrm>
        <a:graphic>
          <a:graphicData uri="http://schemas.openxmlformats.org/presentationml/2006/ole">
            <p:oleObj spid="_x0000_s5695" name="Equation" r:id="rId7" imgW="2377080" imgH="41112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6644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8900" advClick="0">
        <p:cut/>
      </p:transition>
    </mc:Choice>
    <mc:Fallback>
      <p:transition spd="slow"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722312" y="2273685"/>
            <a:ext cx="7772400" cy="12002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cap="small" dirty="0" smtClean="0">
                <a:solidFill>
                  <a:schemeClr val="tx2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Many</a:t>
            </a:r>
            <a:r>
              <a:rPr lang="zh-CN" altLang="en-US" sz="3600" cap="small" dirty="0" smtClean="0">
                <a:solidFill>
                  <a:schemeClr val="tx2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 </a:t>
            </a:r>
            <a:r>
              <a:rPr lang="en-US" altLang="zh-CN" sz="3600" cap="small" dirty="0" smtClean="0">
                <a:solidFill>
                  <a:schemeClr val="tx2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Primitives</a:t>
            </a:r>
            <a:r>
              <a:rPr lang="zh-CN" altLang="en-US" sz="3600" cap="small" dirty="0" smtClean="0">
                <a:solidFill>
                  <a:schemeClr val="tx2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 </a:t>
            </a:r>
            <a:r>
              <a:rPr lang="en-US" altLang="zh-CN" sz="3600" cap="small" dirty="0" smtClean="0">
                <a:solidFill>
                  <a:schemeClr val="tx2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are</a:t>
            </a:r>
            <a:r>
              <a:rPr lang="zh-CN" altLang="en-US" sz="3600" cap="small" dirty="0" smtClean="0">
                <a:solidFill>
                  <a:schemeClr val="tx2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 </a:t>
            </a:r>
            <a:r>
              <a:rPr lang="en-US" altLang="zh-CN" sz="3600" cap="small" dirty="0" smtClean="0">
                <a:solidFill>
                  <a:schemeClr val="tx2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highly</a:t>
            </a:r>
            <a:r>
              <a:rPr lang="zh-CN" altLang="en-US" sz="3600" cap="small" dirty="0" smtClean="0">
                <a:solidFill>
                  <a:schemeClr val="tx2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 </a:t>
            </a:r>
            <a:r>
              <a:rPr lang="en-US" altLang="zh-CN" sz="3600" cap="small" dirty="0" smtClean="0">
                <a:solidFill>
                  <a:schemeClr val="tx2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non-monotone</a:t>
            </a:r>
            <a:r>
              <a:rPr lang="zh-CN" altLang="en-US" sz="3600" cap="small" dirty="0" smtClean="0">
                <a:solidFill>
                  <a:schemeClr val="tx2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 </a:t>
            </a:r>
            <a:endParaRPr lang="x-none" sz="3600" b="1" i="0" u="none" strike="noStrike" cap="small" baseline="0" dirty="0">
              <a:solidFill>
                <a:schemeClr val="tx2"/>
              </a:solidFill>
              <a:latin typeface="Comic Sans MS" panose="030F0702030302020204" pitchFamily="66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1941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8900" advClick="0">
        <p:cut/>
      </p:transition>
    </mc:Choice>
    <mc:Fallback>
      <p:transition spd="slow"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s://sites.google.com/site/siyaoguo/_/rsrc/1347213142517/home/me%202.jpeg?height=200&amp;width=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2495" y="1555674"/>
            <a:ext cx="2700564" cy="3449297"/>
          </a:xfrm>
          <a:prstGeom prst="rect">
            <a:avLst/>
          </a:prstGeom>
          <a:noFill/>
        </p:spPr>
      </p:pic>
      <p:pic>
        <p:nvPicPr>
          <p:cNvPr id="66564" name="Picture 4" descr="tal-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684" y="2712608"/>
            <a:ext cx="2867308" cy="2292364"/>
          </a:xfrm>
          <a:prstGeom prst="rect">
            <a:avLst/>
          </a:prstGeom>
          <a:noFill/>
        </p:spPr>
      </p:pic>
      <p:pic>
        <p:nvPicPr>
          <p:cNvPr id="66566" name="Picture 6" descr="http://www.eecs.harvard.edu/~alon/Alon4-ol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92" y="2109673"/>
            <a:ext cx="2258503" cy="28952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653638" y="5004972"/>
            <a:ext cx="148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Siyao</a:t>
            </a:r>
            <a:r>
              <a:rPr lang="en-US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Guo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6282" y="5004972"/>
            <a:ext cx="172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Tal</a:t>
            </a:r>
            <a:r>
              <a:rPr lang="zh-CN" altLang="en-US" b="1" dirty="0" smtClean="0">
                <a:solidFill>
                  <a:schemeClr val="accent4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b="1" dirty="0" err="1" smtClean="0">
                <a:solidFill>
                  <a:schemeClr val="accent4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Malkin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7192" y="1740341"/>
            <a:ext cx="170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Alon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Rosen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196" y="595086"/>
            <a:ext cx="2598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Joint work with:</a:t>
            </a:r>
            <a:endParaRPr lang="en-US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492214"/>
            <a:ext cx="8229600" cy="707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Tool Box </a:t>
            </a:r>
            <a:endParaRPr lang="en-US" sz="40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467545" y="1857829"/>
            <a:ext cx="8219255" cy="30931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endParaRPr lang="en-US" sz="2000" dirty="0">
              <a:solidFill>
                <a:srgbClr val="C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altLang="zh-CN" sz="25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FKG/</a:t>
            </a:r>
            <a:r>
              <a:rPr lang="en-US" altLang="zh-CN" sz="2500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Talagrand</a:t>
            </a:r>
            <a:r>
              <a:rPr lang="en-US" altLang="zh-CN" sz="25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sz="25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fails</a:t>
            </a:r>
            <a:r>
              <a:rPr lang="en-US" altLang="zh-CN" sz="25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for</a:t>
            </a:r>
            <a:r>
              <a:rPr lang="en-US" altLang="zh-CN" sz="2500" dirty="0" smtClean="0">
                <a:latin typeface="Comic Sans MS"/>
                <a:ea typeface="Comic Sans MS"/>
                <a:cs typeface="Comic Sans MS"/>
                <a:sym typeface="Comic Sans MS"/>
              </a:rPr>
              <a:t>  non-monotone  functions.</a:t>
            </a:r>
            <a:endParaRPr lang="en-US" altLang="zh-CN" sz="25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endParaRPr lang="en-US" altLang="zh-CN" sz="20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altLang="zh-CN" sz="25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Structural results</a:t>
            </a:r>
            <a:r>
              <a:rPr lang="en-US" altLang="zh-CN" sz="25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5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function with negations:</a:t>
            </a:r>
            <a:br>
              <a:rPr lang="en-US" altLang="zh-CN" sz="25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altLang="zh-CN" sz="25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lvl="1"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Markov ‘s theorem  </a:t>
            </a:r>
            <a:r>
              <a:rPr lang="en-US" altLang="zh-CN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                     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</a:t>
            </a:r>
            <a:endParaRPr lang="en-US" altLang="zh-CN" sz="2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Decomposition theorem</a:t>
            </a:r>
          </a:p>
          <a:p>
            <a:pPr lvl="1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Selection tree</a:t>
            </a:r>
            <a:endParaRPr lang="en-US" altLang="zh-CN" sz="2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080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8900" advClick="0">
        <p:cut/>
      </p:transition>
    </mc:Choice>
    <mc:Fallback>
      <p:transition spd="slow"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492214"/>
            <a:ext cx="8229600" cy="707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altLang="zh-CN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Tool #1</a:t>
            </a:r>
            <a:r>
              <a:rPr lang="en-US" altLang="zh-CN" sz="4000" b="1" dirty="0"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r>
              <a:rPr lang="en-US" altLang="zh-CN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 Markov’s Theorem</a:t>
            </a:r>
            <a:endParaRPr lang="en-US" sz="40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457201" y="1556792"/>
            <a:ext cx="8219255" cy="493977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altLang="zh-CN" sz="20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Chain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X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 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(x</a:t>
            </a:r>
            <a:r>
              <a:rPr lang="en-US" altLang="zh-CN" sz="2000" baseline="30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…,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x</a:t>
            </a:r>
            <a:r>
              <a:rPr lang="en-US" altLang="zh-CN" sz="2000" baseline="30000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x</a:t>
            </a:r>
            <a:r>
              <a:rPr lang="en-US" altLang="zh-CN" sz="2000" baseline="30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&lt;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x</a:t>
            </a:r>
            <a:r>
              <a:rPr lang="en-US" altLang="zh-CN" sz="2000" baseline="30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i+1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are  strings  in  {0,1}</a:t>
            </a:r>
            <a:r>
              <a:rPr lang="en-US" altLang="zh-CN" sz="2000" baseline="50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endParaRPr lang="en-US" sz="2500" baseline="50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zh-CN" altLang="en-US" sz="25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</a:t>
            </a:r>
            <a:r>
              <a:rPr lang="zh-CN" altLang="zh-CN" sz="25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CN" altLang="en-US" sz="25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</a:t>
            </a:r>
            <a:endParaRPr lang="en-US" sz="25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a(f,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X):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US" altLang="zh-CN" sz="20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Alternating</a:t>
            </a:r>
            <a:r>
              <a:rPr lang="zh-CN" altLang="en-US" sz="20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number</a:t>
            </a:r>
            <a:r>
              <a:rPr lang="zh-CN" altLang="en-US" sz="2000" dirty="0" smtClean="0">
                <a:solidFill>
                  <a:srgbClr val="8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of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chain  X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 respect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lang="en-US" altLang="zh-CN" sz="2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zh-CN" altLang="zh-CN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= number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of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flips 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along 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chain.</a:t>
            </a: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endParaRPr lang="en-US" altLang="zh-CN" sz="25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altLang="zh-CN" sz="25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		</a:t>
            </a:r>
            <a:r>
              <a:rPr lang="zh-CN" altLang="en-US" sz="25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US" altLang="zh-CN" sz="20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x</a:t>
            </a:r>
            <a:r>
              <a:rPr lang="en-US" altLang="zh-CN" sz="2000" b="1" baseline="30000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zh-CN" altLang="en-US" sz="2000" b="1" baseline="30000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</a:t>
            </a:r>
            <a:r>
              <a:rPr lang="en-US" sz="20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zh-CN" altLang="en-US" sz="20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sz="20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</a:t>
            </a:r>
            <a:r>
              <a:rPr lang="zh-CN" altLang="en-US" sz="20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sz="20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zh-CN" altLang="en-US" sz="20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US" sz="20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x</a:t>
            </a:r>
            <a:r>
              <a:rPr lang="en-US" sz="2000" b="1" baseline="30000" dirty="0" err="1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k</a:t>
            </a:r>
            <a:r>
              <a:rPr lang="zh-CN" altLang="en-US" sz="2000" b="1" baseline="30000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</a:t>
            </a:r>
            <a:endParaRPr lang="en-US" sz="2000" b="1" baseline="30000" dirty="0" smtClean="0">
              <a:solidFill>
                <a:schemeClr val="tx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zh-CN" altLang="en-US" sz="20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</a:t>
            </a:r>
            <a:r>
              <a:rPr lang="en-US" altLang="zh-CN" sz="20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</a:t>
            </a:r>
            <a:r>
              <a:rPr lang="zh-CN" altLang="en-US" sz="20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</a:t>
            </a:r>
            <a:r>
              <a:rPr lang="en-US" altLang="zh-CN" sz="20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f(x</a:t>
            </a:r>
            <a:r>
              <a:rPr lang="en-US" altLang="zh-CN" sz="2000" b="1" baseline="30000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altLang="zh-CN" sz="20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r>
              <a:rPr lang="zh-CN" altLang="en-US" sz="20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sz="20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zh-CN" altLang="en-US" sz="20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sz="20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</a:t>
            </a:r>
            <a:r>
              <a:rPr lang="zh-CN" altLang="en-US" sz="20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sz="20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zh-CN" altLang="en-US" sz="20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US" altLang="zh-CN" sz="20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f(</a:t>
            </a:r>
            <a:r>
              <a:rPr lang="en-US" altLang="zh-CN" sz="2000" b="1" dirty="0" err="1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x</a:t>
            </a:r>
            <a:r>
              <a:rPr lang="en-US" altLang="zh-CN" sz="2000" b="1" baseline="30000" dirty="0" err="1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k</a:t>
            </a:r>
            <a:r>
              <a:rPr lang="en-US" altLang="zh-CN" sz="20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r>
              <a:rPr lang="zh-CN" altLang="en-US" sz="20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sz="20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{0,1}</a:t>
            </a: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endParaRPr lang="en-US" sz="2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endParaRPr lang="en-US" sz="2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[Mar58]  Boolean function  f computed  with  m  negations: </a:t>
            </a:r>
          </a:p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endParaRPr lang="en-US" sz="2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			    </a:t>
            </a:r>
            <a:r>
              <a:rPr lang="en-US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MAX</a:t>
            </a:r>
            <a:r>
              <a:rPr lang="en-US" sz="2000" baseline="-25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X  </a:t>
            </a:r>
            <a:r>
              <a:rPr lang="en-US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a(f, X)  = O(2</a:t>
            </a:r>
            <a:r>
              <a:rPr lang="en-US" sz="2000" baseline="50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</a:t>
            </a:r>
            <a:r>
              <a:rPr lang="en-US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).</a:t>
            </a: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endParaRPr lang="en-US" sz="20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310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8900" advClick="0">
        <p:cut/>
      </p:transition>
    </mc:Choice>
    <mc:Fallback>
      <p:transition spd="slow"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492214"/>
            <a:ext cx="8229600" cy="707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Pseudorandom</a:t>
            </a:r>
            <a:r>
              <a:rPr lang="zh-CN" altLang="en-US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Functions</a:t>
            </a:r>
            <a:r>
              <a:rPr lang="zh-CN" altLang="en-US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(PRFs)</a:t>
            </a:r>
            <a:endParaRPr lang="en-US" sz="40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457201" y="1556792"/>
            <a:ext cx="8219255" cy="142599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5" tIns="45700" rIns="91425" bIns="45700" anchor="t" anchorCtr="0">
            <a:spAutoFit/>
          </a:bodyPr>
          <a:lstStyle/>
          <a:p>
            <a:pPr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endParaRPr lang="en-US" sz="2000" b="1" dirty="0" smtClean="0">
              <a:solidFill>
                <a:srgbClr val="C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sz="2000" b="1" dirty="0" err="1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Thm</a:t>
            </a:r>
            <a:r>
              <a:rPr lang="en-US" sz="20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3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If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 {0,1}</a:t>
            </a:r>
            <a:r>
              <a:rPr lang="en-US" altLang="zh-CN" sz="2000" baseline="30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en-US" altLang="zh-CN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x {0,1}</a:t>
            </a:r>
            <a:r>
              <a:rPr lang="en-US" altLang="zh-CN" sz="2000" baseline="30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b="1" dirty="0" smtClean="0">
                <a:sym typeface="Mathematica1"/>
              </a:rPr>
              <a:t>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{0,1}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(poly(n),</a:t>
            </a:r>
            <a:r>
              <a:rPr lang="zh-CN" altLang="en-US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1/3)</a:t>
            </a:r>
            <a:r>
              <a:rPr lang="zh-CN" altLang="en-US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en-US" altLang="zh-CN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secure</a:t>
            </a:r>
            <a:r>
              <a:rPr lang="zh-CN" altLang="en-US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PRF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zh-CN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then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requires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sz="2000" dirty="0" err="1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logn</a:t>
            </a:r>
            <a:r>
              <a:rPr lang="zh-CN" altLang="zh-CN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– O(1) 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negations.</a:t>
            </a:r>
            <a:b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2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251200"/>
            <a:ext cx="821925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dk1"/>
              </a:buClr>
              <a:buSzPct val="80000"/>
            </a:pPr>
            <a:endParaRPr lang="en-US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spcBef>
                <a:spcPts val="400"/>
              </a:spcBef>
              <a:buClr>
                <a:schemeClr val="dk1"/>
              </a:buClr>
              <a:buSzPct val="80000"/>
            </a:pPr>
            <a:r>
              <a:rPr lang="en-US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Distinguisher</a:t>
            </a:r>
            <a:r>
              <a:rPr lang="en-US" altLang="zh-CN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r>
              <a:rPr lang="zh-CN" altLang="en-US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US" altLang="zh-CN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Fix</a:t>
            </a:r>
            <a:r>
              <a:rPr lang="zh-CN" altLang="en-US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arbitrary</a:t>
            </a:r>
            <a:r>
              <a:rPr lang="zh-CN" altLang="en-US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chain,</a:t>
            </a:r>
            <a:r>
              <a:rPr lang="zh-CN" altLang="en-US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e.g.</a:t>
            </a:r>
          </a:p>
          <a:p>
            <a:pPr>
              <a:spcBef>
                <a:spcPts val="400"/>
              </a:spcBef>
              <a:buClr>
                <a:schemeClr val="dk1"/>
              </a:buClr>
              <a:buSzPct val="80000"/>
            </a:pPr>
            <a:r>
              <a:rPr lang="en-US" altLang="zh-CN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</a:t>
            </a:r>
            <a:r>
              <a:rPr lang="zh-CN" altLang="zh-CN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Y= (y</a:t>
            </a:r>
            <a:r>
              <a:rPr lang="en-US" altLang="zh-CN" baseline="30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0</a:t>
            </a:r>
            <a:r>
              <a:rPr lang="en-US" altLang="zh-CN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 y</a:t>
            </a:r>
            <a:r>
              <a:rPr lang="en-US" altLang="zh-CN" baseline="30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altLang="zh-CN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…, </a:t>
            </a:r>
            <a:r>
              <a:rPr lang="en-US" altLang="zh-CN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</a:t>
            </a:r>
            <a:r>
              <a:rPr lang="en-US" altLang="zh-CN" baseline="30000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lang="en-US" altLang="zh-CN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),  where </a:t>
            </a:r>
            <a:r>
              <a:rPr lang="en-US" altLang="zh-CN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</a:t>
            </a:r>
            <a:r>
              <a:rPr lang="en-US" altLang="zh-CN" baseline="30000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-US" altLang="zh-CN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=  1</a:t>
            </a:r>
            <a:r>
              <a:rPr lang="en-US" altLang="zh-CN" baseline="30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-US" altLang="zh-CN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0</a:t>
            </a:r>
            <a:r>
              <a:rPr lang="en-US" altLang="zh-CN" baseline="30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n-i</a:t>
            </a:r>
          </a:p>
          <a:p>
            <a:pPr>
              <a:spcBef>
                <a:spcPts val="400"/>
              </a:spcBef>
              <a:buClr>
                <a:schemeClr val="dk1"/>
              </a:buClr>
              <a:buSzPct val="80000"/>
            </a:pPr>
            <a:r>
              <a:rPr lang="en-US" altLang="zh-CN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r>
              <a:rPr lang="zh-CN" altLang="en-US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</a:t>
            </a:r>
            <a:r>
              <a:rPr lang="en-US" altLang="zh-CN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If</a:t>
            </a:r>
            <a:r>
              <a:rPr lang="zh-CN" altLang="en-US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lang="zh-CN" altLang="en-US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</a:t>
            </a:r>
            <a:r>
              <a:rPr lang="en-US" altLang="zh-CN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f, Y)</a:t>
            </a:r>
            <a:r>
              <a:rPr lang="zh-CN" altLang="en-US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&gt;</a:t>
            </a:r>
            <a:r>
              <a:rPr lang="zh-CN" altLang="en-US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n/4</a:t>
            </a:r>
            <a:r>
              <a:rPr lang="zh-CN" altLang="en-US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 </a:t>
            </a:r>
            <a:r>
              <a:rPr lang="en-US" altLang="zh-CN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outputs</a:t>
            </a:r>
            <a:r>
              <a:rPr lang="zh-CN" altLang="en-US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zh-CN" altLang="en-US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otherwise</a:t>
            </a:r>
            <a:r>
              <a:rPr lang="zh-CN" altLang="en-US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0.</a:t>
            </a:r>
            <a:endParaRPr lang="en-US" altLang="zh-CN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4978400"/>
            <a:ext cx="8229599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dk1"/>
              </a:buClr>
              <a:buSzPct val="80000"/>
            </a:pPr>
            <a:r>
              <a:rPr lang="en-US" altLang="zh-CN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Analysis: </a:t>
            </a:r>
          </a:p>
          <a:p>
            <a:pPr>
              <a:spcBef>
                <a:spcPts val="400"/>
              </a:spcBef>
              <a:buClr>
                <a:schemeClr val="dk1"/>
              </a:buClr>
              <a:buSzPct val="80000"/>
            </a:pPr>
            <a:r>
              <a:rPr lang="en-US" altLang="zh-CN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Random</a:t>
            </a:r>
            <a:r>
              <a:rPr lang="zh-CN" altLang="en-US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function </a:t>
            </a:r>
            <a:r>
              <a:rPr lang="en-US" altLang="zh-CN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lang="en-US" altLang="zh-CN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r>
              <a:rPr lang="zh-CN" altLang="en-US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E[a(</a:t>
            </a:r>
            <a:r>
              <a:rPr lang="en-US" altLang="zh-CN" b="1" dirty="0" err="1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lang="en-US" altLang="zh-CN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,Y</a:t>
            </a:r>
            <a:r>
              <a:rPr lang="en-US" altLang="zh-CN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)] = n/2</a:t>
            </a:r>
            <a:r>
              <a:rPr lang="zh-CN" altLang="en-US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US" altLang="zh-CN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a(f,</a:t>
            </a:r>
            <a:r>
              <a:rPr lang="zh-CN" altLang="en-US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Y)  &gt;</a:t>
            </a:r>
            <a:r>
              <a:rPr lang="zh-CN" altLang="en-US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n/4  </a:t>
            </a:r>
            <a:r>
              <a:rPr lang="en-US" altLang="zh-CN" dirty="0" err="1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w.h.p</a:t>
            </a:r>
            <a:r>
              <a:rPr lang="en-US" altLang="zh-CN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>
              <a:spcBef>
                <a:spcPts val="400"/>
              </a:spcBef>
              <a:buClr>
                <a:schemeClr val="dk1"/>
              </a:buClr>
              <a:buSzPct val="80000"/>
            </a:pPr>
            <a:r>
              <a:rPr lang="en-US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F computed with  m = log n – ω</a:t>
            </a:r>
            <a:r>
              <a:rPr lang="en-US" altLang="zh-CN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(1)  negations</a:t>
            </a:r>
            <a:r>
              <a:rPr lang="en-US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   </a:t>
            </a:r>
            <a:r>
              <a:rPr lang="en-US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a(f, Y)  &lt;</a:t>
            </a:r>
            <a:r>
              <a:rPr lang="zh-CN" altLang="en-US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O(</a:t>
            </a:r>
            <a:r>
              <a:rPr lang="en-US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baseline="30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</a:t>
            </a:r>
            <a:r>
              <a:rPr lang="en-US" altLang="zh-CN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r>
              <a:rPr lang="zh-CN" altLang="en-US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</a:t>
            </a:r>
            <a:r>
              <a:rPr lang="zh-CN" altLang="en-US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o(</a:t>
            </a:r>
            <a:r>
              <a:rPr lang="en-US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lang="en-US" altLang="zh-CN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r>
              <a:rPr lang="zh-CN" altLang="en-US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lang="en-US" altLang="zh-CN" dirty="0" smtClean="0">
              <a:solidFill>
                <a:srgbClr val="C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9402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8900" advClick="0">
        <p:cut/>
      </p:transition>
    </mc:Choice>
    <mc:Fallback>
      <p:transition spd="slow"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492214"/>
            <a:ext cx="8229600" cy="707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Tool</a:t>
            </a:r>
            <a:r>
              <a:rPr lang="zh-CN" altLang="en-US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#2</a:t>
            </a:r>
            <a:r>
              <a:rPr lang="en-US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: Decomposition</a:t>
            </a:r>
            <a:endParaRPr lang="en-US" sz="40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457201" y="1556792"/>
            <a:ext cx="8219255" cy="47089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>
              <a:spcBef>
                <a:spcPts val="400"/>
              </a:spcBef>
              <a:buClr>
                <a:schemeClr val="dk1"/>
              </a:buClr>
              <a:buSzPct val="80000"/>
            </a:pPr>
            <a:r>
              <a:rPr lang="en-US" altLang="zh-CN" sz="20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[BCOST’14]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If  f  can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computable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  t  negations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then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</a:t>
            </a:r>
            <a:endParaRPr lang="en-US" altLang="zh-CN" sz="2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f(x</a:t>
            </a:r>
            <a:r>
              <a:rPr lang="en-US" altLang="zh-CN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 = h(g</a:t>
            </a:r>
            <a:r>
              <a:rPr lang="en-US" altLang="zh-CN" sz="2000" baseline="-25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altLang="zh-CN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(x),</a:t>
            </a:r>
            <a:r>
              <a:rPr lang="zh-CN" altLang="en-US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…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altLang="zh-CN" sz="2000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lang="en-US" altLang="zh-CN" sz="2000" baseline="-25000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</a:t>
            </a:r>
            <a:r>
              <a:rPr lang="en-US" altLang="zh-CN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(x))</a:t>
            </a:r>
            <a:r>
              <a:rPr lang="zh-CN" altLang="en-US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 where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r>
              <a:rPr lang="en-US" altLang="zh-CN" sz="2000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  Each  </a:t>
            </a:r>
            <a:r>
              <a:rPr lang="en-US" altLang="zh-CN" sz="2000" dirty="0" err="1" smtClean="0"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lang="en-US" altLang="zh-CN" sz="2000" baseline="-25000" dirty="0" err="1" smtClean="0"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  is </a:t>
            </a:r>
            <a:r>
              <a:rPr lang="en-US" altLang="zh-CN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monotone,</a:t>
            </a:r>
            <a:r>
              <a:rPr lang="zh-CN" altLang="en-US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endParaRPr lang="en-US" altLang="zh-CN" sz="2000" dirty="0" smtClean="0">
              <a:solidFill>
                <a:srgbClr val="C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altLang="zh-CN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ii)</a:t>
            </a:r>
            <a:r>
              <a:rPr lang="en-US" altLang="zh-CN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 </a:t>
            </a:r>
            <a:r>
              <a:rPr lang="en-US" altLang="zh-CN" sz="2000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 O(2</a:t>
            </a:r>
            <a:r>
              <a:rPr lang="en-US" altLang="zh-CN" sz="2000" baseline="30000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</a:t>
            </a:r>
            <a:r>
              <a:rPr lang="en-US" altLang="zh-CN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altLang="zh-CN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</a:t>
            </a:r>
            <a:endParaRPr lang="en-US" altLang="zh-CN" sz="25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Upper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bound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 </a:t>
            </a:r>
            <a:r>
              <a:rPr lang="en-US" altLang="zh-CN" sz="20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total</a:t>
            </a:r>
            <a:r>
              <a:rPr lang="zh-CN" altLang="en-US" sz="20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sz="20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influence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I(f):</a:t>
            </a:r>
          </a:p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endParaRPr lang="en-US" altLang="zh-CN" sz="20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endParaRPr lang="en-US" altLang="zh-CN" sz="2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endParaRPr lang="en-US" altLang="zh-CN" sz="20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endParaRPr lang="en-US" altLang="zh-CN" sz="2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altLang="zh-CN" sz="2000" b="1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Large influence requires many </a:t>
            </a:r>
            <a:r>
              <a:rPr lang="en-US" altLang="zh-CN" sz="20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negations.</a:t>
            </a:r>
            <a:endParaRPr lang="en-US" altLang="zh-CN" sz="2000" b="1" dirty="0">
              <a:solidFill>
                <a:srgbClr val="C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endParaRPr lang="en-US" altLang="zh-CN" sz="2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62616738"/>
              </p:ext>
            </p:extLst>
          </p:nvPr>
        </p:nvGraphicFramePr>
        <p:xfrm>
          <a:off x="2636838" y="3862985"/>
          <a:ext cx="3394075" cy="488950"/>
        </p:xfrm>
        <a:graphic>
          <a:graphicData uri="http://schemas.openxmlformats.org/presentationml/2006/ole">
            <p:oleObj spid="_x0000_s8552" name="Equation" r:id="rId4" imgW="2020320" imgH="28332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83395512"/>
              </p:ext>
            </p:extLst>
          </p:nvPr>
        </p:nvGraphicFramePr>
        <p:xfrm>
          <a:off x="3132138" y="4392039"/>
          <a:ext cx="1824037" cy="444500"/>
        </p:xfrm>
        <a:graphic>
          <a:graphicData uri="http://schemas.openxmlformats.org/presentationml/2006/ole">
            <p:oleObj spid="_x0000_s8553" name="Equation" r:id="rId5" imgW="1078560" imgH="255960" progId="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77162374"/>
              </p:ext>
            </p:extLst>
          </p:nvPr>
        </p:nvGraphicFramePr>
        <p:xfrm>
          <a:off x="2795588" y="5768002"/>
          <a:ext cx="3076575" cy="574675"/>
        </p:xfrm>
        <a:graphic>
          <a:graphicData uri="http://schemas.openxmlformats.org/presentationml/2006/ole">
            <p:oleObj spid="_x0000_s8554" name="Equation" r:id="rId6" imgW="1828440" imgH="329040" progId="">
              <p:embed/>
            </p:oleObj>
          </a:graphicData>
        </a:graphic>
      </p:graphicFrame>
      <p:pic>
        <p:nvPicPr>
          <p:cNvPr id="8555" name="Picture 36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6175" y="2043208"/>
            <a:ext cx="784451" cy="105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57" name="Picture 365" descr="http://www.cs.columbia.edu/~rocco/personal/m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72163" y="2043208"/>
            <a:ext cx="1154491" cy="865868"/>
          </a:xfrm>
          <a:prstGeom prst="rect">
            <a:avLst/>
          </a:prstGeom>
          <a:noFill/>
        </p:spPr>
      </p:pic>
      <p:pic>
        <p:nvPicPr>
          <p:cNvPr id="8559" name="Picture 367" descr="http://simons.berkeley.edu/sites/default/files/styles/profile_main/public/me_2.jpg?itok=UyLAJT4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0576" y="2043209"/>
            <a:ext cx="831233" cy="865868"/>
          </a:xfrm>
          <a:prstGeom prst="rect">
            <a:avLst/>
          </a:prstGeom>
          <a:noFill/>
        </p:spPr>
      </p:pic>
      <p:pic>
        <p:nvPicPr>
          <p:cNvPr id="8561" name="Picture 369" descr="Eric Blai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48923" y="2054011"/>
            <a:ext cx="855065" cy="85506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273258" y="5306337"/>
            <a:ext cx="263061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Similarly, large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noise sensitivity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requires many negations.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155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8900" advClick="0">
        <p:cut/>
      </p:transition>
    </mc:Choice>
    <mc:Fallback>
      <p:transition spd="slow"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492214"/>
            <a:ext cx="8229600" cy="707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Applications</a:t>
            </a:r>
            <a:r>
              <a:rPr lang="zh-CN" altLang="en-US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in</a:t>
            </a:r>
            <a:r>
              <a:rPr lang="zh-CN" altLang="en-US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Cryptography</a:t>
            </a:r>
            <a:endParaRPr lang="en-US" sz="40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457201" y="1215470"/>
            <a:ext cx="8219255" cy="56425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zh-CN" altLang="en-US" sz="24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</a:t>
            </a:r>
            <a:endParaRPr lang="en-US" altLang="zh-CN" sz="24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altLang="zh-CN" sz="24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Lower bounds</a:t>
            </a:r>
            <a:r>
              <a:rPr lang="zh-CN" altLang="en-US" sz="24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4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primitives:</a:t>
            </a:r>
          </a:p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endParaRPr lang="en-US" altLang="zh-CN" sz="24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altLang="zh-CN" sz="24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[GR00] </a:t>
            </a:r>
            <a:r>
              <a:rPr lang="en-US" altLang="zh-CN" sz="24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Hardcore bits require large </a:t>
            </a:r>
            <a:r>
              <a:rPr lang="en-US" altLang="zh-CN" sz="2400" b="1" dirty="0" smtClean="0">
                <a:latin typeface="Comic Sans MS"/>
                <a:ea typeface="Comic Sans MS"/>
                <a:cs typeface="Comic Sans MS"/>
                <a:sym typeface="Comic Sans MS"/>
              </a:rPr>
              <a:t>influence</a:t>
            </a:r>
            <a:r>
              <a:rPr lang="en-US" altLang="zh-CN" sz="24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lvl="1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altLang="zh-CN" sz="24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[BG13] </a:t>
            </a:r>
            <a:r>
              <a:rPr lang="en-US" altLang="zh-CN" sz="24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Extractors with appropriate parameters require large </a:t>
            </a:r>
            <a:r>
              <a:rPr lang="en-US" altLang="zh-CN" sz="24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noise sensitivity</a:t>
            </a:r>
            <a:r>
              <a:rPr lang="en-US" altLang="zh-CN" sz="24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lang="en-US" altLang="zh-CN" sz="1600" dirty="0" smtClean="0">
              <a:solidFill>
                <a:srgbClr val="C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endParaRPr lang="en-US" altLang="zh-CN" b="1" dirty="0" smtClean="0">
              <a:solidFill>
                <a:srgbClr val="C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altLang="zh-CN" sz="24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Consequence (check paper for more details):</a:t>
            </a:r>
            <a:r>
              <a:rPr lang="en-US" altLang="zh-CN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lvl="1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endParaRPr lang="en-US" altLang="zh-CN" dirty="0" smtClean="0">
              <a:solidFill>
                <a:srgbClr val="C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altLang="zh-CN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Extractors</a:t>
            </a:r>
            <a:r>
              <a:rPr lang="en-US" altLang="zh-CN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dirty="0">
                <a:latin typeface="Comic Sans MS"/>
                <a:ea typeface="Comic Sans MS"/>
                <a:cs typeface="Comic Sans MS"/>
                <a:sym typeface="Comic Sans MS"/>
              </a:rPr>
              <a:t>and</a:t>
            </a:r>
            <a:r>
              <a:rPr lang="en-US" altLang="zh-CN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hardcore</a:t>
            </a:r>
            <a:r>
              <a:rPr lang="en-US" altLang="zh-CN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dirty="0" smtClean="0">
                <a:latin typeface="Comic Sans MS"/>
                <a:ea typeface="Comic Sans MS"/>
                <a:cs typeface="Comic Sans MS"/>
                <a:sym typeface="Comic Sans MS"/>
              </a:rPr>
              <a:t>bits require </a:t>
            </a:r>
          </a:p>
          <a:p>
            <a:pPr lvl="1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altLang="zh-CN" dirty="0" smtClean="0">
                <a:latin typeface="Comic Sans MS"/>
                <a:ea typeface="Comic Sans MS"/>
                <a:cs typeface="Comic Sans MS"/>
                <a:sym typeface="Comic Sans MS"/>
              </a:rPr>
              <a:t>Ω(log n) negations.</a:t>
            </a: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endParaRPr lang="en-US" altLang="zh-CN" sz="2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16276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8900" advClick="0">
        <p:cut/>
      </p:transition>
    </mc:Choice>
    <mc:Fallback>
      <p:transition spd="slow"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E.G for f with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a single negation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Every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/>
                  <a:t>w</a:t>
                </a:r>
                <a:r>
                  <a:rPr lang="en-US" dirty="0" smtClean="0"/>
                  <a:t>here </a:t>
                </a:r>
              </a:p>
              <a:p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monotone,  </a:t>
                </a:r>
                <a:endParaRPr lang="en-US" dirty="0"/>
              </a:p>
              <a:p>
                <a:r>
                  <a:rPr lang="en-US" dirty="0" smtClean="0"/>
                  <a:t> 	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rgbClr val="C00000"/>
                    </a:solidFill>
                  </a:rPr>
                  <a:t>“if-then-else” on monotone functions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752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hape 273"/>
          <p:cNvSpPr txBox="1">
            <a:spLocks noGrp="1"/>
          </p:cNvSpPr>
          <p:nvPr>
            <p:ph type="title"/>
          </p:nvPr>
        </p:nvSpPr>
        <p:spPr>
          <a:xfrm>
            <a:off x="457200" y="492214"/>
            <a:ext cx="8229600" cy="707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Tool #3: Selection</a:t>
            </a:r>
            <a:r>
              <a:rPr lang="zh-CN" altLang="en-US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Tree</a:t>
            </a:r>
            <a:endParaRPr lang="en-US" sz="40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00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492214"/>
            <a:ext cx="8229600" cy="707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Tool #3: Selection</a:t>
            </a:r>
            <a:r>
              <a:rPr lang="zh-CN" altLang="en-US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Tree</a:t>
            </a:r>
            <a:endParaRPr lang="en-US" sz="40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899592" y="1700808"/>
            <a:ext cx="6848496" cy="3889359"/>
            <a:chOff x="228600" y="2130441"/>
            <a:chExt cx="6848496" cy="3889359"/>
          </a:xfrm>
          <a:solidFill>
            <a:schemeClr val="accent1"/>
          </a:solidFill>
        </p:grpSpPr>
        <p:grpSp>
          <p:nvGrpSpPr>
            <p:cNvPr id="50" name="Group 49"/>
            <p:cNvGrpSpPr/>
            <p:nvPr/>
          </p:nvGrpSpPr>
          <p:grpSpPr>
            <a:xfrm>
              <a:off x="552636" y="2130441"/>
              <a:ext cx="6524460" cy="3889359"/>
              <a:chOff x="552636" y="2130441"/>
              <a:chExt cx="6524460" cy="3889359"/>
            </a:xfrm>
            <a:grpFill/>
          </p:grpSpPr>
          <p:cxnSp>
            <p:nvCxnSpPr>
              <p:cNvPr id="52" name="Straight Connector 51"/>
              <p:cNvCxnSpPr>
                <a:stCxn id="75" idx="0"/>
                <a:endCxn id="67" idx="7"/>
              </p:cNvCxnSpPr>
              <p:nvPr/>
            </p:nvCxnSpPr>
            <p:spPr>
              <a:xfrm flipV="1">
                <a:off x="1894452" y="2683605"/>
                <a:ext cx="1548320" cy="598964"/>
              </a:xfrm>
              <a:prstGeom prst="line">
                <a:avLst/>
              </a:prstGeom>
              <a:grpFill/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67" idx="1"/>
                <a:endCxn id="74" idx="4"/>
              </p:cNvCxnSpPr>
              <p:nvPr/>
            </p:nvCxnSpPr>
            <p:spPr>
              <a:xfrm>
                <a:off x="3901028" y="2683605"/>
                <a:ext cx="1535068" cy="598964"/>
              </a:xfrm>
              <a:prstGeom prst="line">
                <a:avLst/>
              </a:prstGeom>
              <a:grpFill/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75" idx="3"/>
                <a:endCxn id="66" idx="4"/>
              </p:cNvCxnSpPr>
              <p:nvPr/>
            </p:nvCxnSpPr>
            <p:spPr>
              <a:xfrm flipH="1">
                <a:off x="1007604" y="3835733"/>
                <a:ext cx="657720" cy="598964"/>
              </a:xfrm>
              <a:prstGeom prst="line">
                <a:avLst/>
              </a:prstGeom>
              <a:grpFill/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75" idx="5"/>
                <a:endCxn id="71" idx="0"/>
              </p:cNvCxnSpPr>
              <p:nvPr/>
            </p:nvCxnSpPr>
            <p:spPr>
              <a:xfrm>
                <a:off x="2123580" y="3835733"/>
                <a:ext cx="684224" cy="598964"/>
              </a:xfrm>
              <a:prstGeom prst="line">
                <a:avLst/>
              </a:prstGeom>
              <a:grpFill/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74" idx="1"/>
                <a:endCxn id="73" idx="0"/>
              </p:cNvCxnSpPr>
              <p:nvPr/>
            </p:nvCxnSpPr>
            <p:spPr>
              <a:xfrm>
                <a:off x="5665224" y="3835733"/>
                <a:ext cx="670972" cy="598964"/>
              </a:xfrm>
              <a:prstGeom prst="line">
                <a:avLst/>
              </a:prstGeom>
              <a:grpFill/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74" idx="7"/>
                <a:endCxn id="72" idx="4"/>
              </p:cNvCxnSpPr>
              <p:nvPr/>
            </p:nvCxnSpPr>
            <p:spPr>
              <a:xfrm flipH="1">
                <a:off x="4535996" y="3835733"/>
                <a:ext cx="670972" cy="598964"/>
              </a:xfrm>
              <a:prstGeom prst="line">
                <a:avLst/>
              </a:prstGeom>
              <a:grpFill/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73" idx="5"/>
                <a:endCxn id="79" idx="0"/>
              </p:cNvCxnSpPr>
              <p:nvPr/>
            </p:nvCxnSpPr>
            <p:spPr>
              <a:xfrm>
                <a:off x="6565324" y="4987861"/>
                <a:ext cx="187736" cy="383867"/>
              </a:xfrm>
              <a:prstGeom prst="line">
                <a:avLst/>
              </a:prstGeom>
              <a:grpFill/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73" idx="3"/>
                <a:endCxn id="70" idx="0"/>
              </p:cNvCxnSpPr>
              <p:nvPr/>
            </p:nvCxnSpPr>
            <p:spPr>
              <a:xfrm flipH="1">
                <a:off x="5904148" y="4987861"/>
                <a:ext cx="202920" cy="382940"/>
              </a:xfrm>
              <a:prstGeom prst="line">
                <a:avLst/>
              </a:prstGeom>
              <a:grpFill/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72" idx="1"/>
                <a:endCxn id="69" idx="0"/>
              </p:cNvCxnSpPr>
              <p:nvPr/>
            </p:nvCxnSpPr>
            <p:spPr>
              <a:xfrm>
                <a:off x="4765124" y="4987861"/>
                <a:ext cx="202920" cy="382940"/>
              </a:xfrm>
              <a:prstGeom prst="line">
                <a:avLst/>
              </a:prstGeom>
              <a:grpFill/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72" idx="7"/>
                <a:endCxn id="68" idx="0"/>
              </p:cNvCxnSpPr>
              <p:nvPr/>
            </p:nvCxnSpPr>
            <p:spPr>
              <a:xfrm flipH="1">
                <a:off x="4103948" y="4987861"/>
                <a:ext cx="202920" cy="382940"/>
              </a:xfrm>
              <a:prstGeom prst="line">
                <a:avLst/>
              </a:prstGeom>
              <a:grpFill/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71" idx="5"/>
                <a:endCxn id="78" idx="0"/>
              </p:cNvCxnSpPr>
              <p:nvPr/>
            </p:nvCxnSpPr>
            <p:spPr>
              <a:xfrm>
                <a:off x="3036932" y="4987861"/>
                <a:ext cx="206144" cy="374347"/>
              </a:xfrm>
              <a:prstGeom prst="line">
                <a:avLst/>
              </a:prstGeom>
              <a:grpFill/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71" idx="3"/>
                <a:endCxn id="77" idx="0"/>
              </p:cNvCxnSpPr>
              <p:nvPr/>
            </p:nvCxnSpPr>
            <p:spPr>
              <a:xfrm flipH="1">
                <a:off x="2419164" y="4987861"/>
                <a:ext cx="159512" cy="374347"/>
              </a:xfrm>
              <a:prstGeom prst="line">
                <a:avLst/>
              </a:prstGeom>
              <a:grpFill/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66" idx="1"/>
                <a:endCxn id="76" idx="0"/>
              </p:cNvCxnSpPr>
              <p:nvPr/>
            </p:nvCxnSpPr>
            <p:spPr>
              <a:xfrm>
                <a:off x="1236732" y="4987861"/>
                <a:ext cx="268032" cy="374347"/>
              </a:xfrm>
              <a:prstGeom prst="line">
                <a:avLst/>
              </a:prstGeom>
              <a:grpFill/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66" idx="7"/>
                <a:endCxn id="51" idx="0"/>
              </p:cNvCxnSpPr>
              <p:nvPr/>
            </p:nvCxnSpPr>
            <p:spPr>
              <a:xfrm flipH="1">
                <a:off x="552636" y="4987861"/>
                <a:ext cx="225840" cy="374347"/>
              </a:xfrm>
              <a:prstGeom prst="line">
                <a:avLst/>
              </a:prstGeom>
              <a:grpFill/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Oval 65"/>
              <p:cNvSpPr/>
              <p:nvPr/>
            </p:nvSpPr>
            <p:spPr>
              <a:xfrm rot="10800000">
                <a:off x="683568" y="4434697"/>
                <a:ext cx="648072" cy="648072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cs-CZ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 rot="10800000">
                <a:off x="3347864" y="2130441"/>
                <a:ext cx="648072" cy="648072"/>
              </a:xfrm>
              <a:prstGeom prst="ellipse">
                <a:avLst/>
              </a:prstGeom>
              <a:grpFill/>
              <a:ln>
                <a:solidFill>
                  <a:srgbClr val="4F81BD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cs-CZ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779912" y="5370801"/>
                <a:ext cx="648072" cy="648072"/>
              </a:xfrm>
              <a:prstGeom prst="ellipse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3">
                <a:schemeClr val="lt1"/>
              </a:lnRef>
              <a:fillRef idx="1001">
                <a:schemeClr val="lt2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i="1" dirty="0">
                    <a:solidFill>
                      <a:schemeClr val="tx1"/>
                    </a:solidFill>
                    <a:latin typeface="Cambria Math"/>
                  </a:rPr>
                  <a:t>…</a:t>
                </a:r>
                <a:endParaRPr lang="cs-CZ" sz="2800" i="1" dirty="0">
                  <a:solidFill>
                    <a:schemeClr val="tx1"/>
                  </a:solidFill>
                  <a:latin typeface="Cambria Math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4644008" y="5370801"/>
                <a:ext cx="648072" cy="648072"/>
              </a:xfrm>
              <a:prstGeom prst="ellipse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3">
                <a:schemeClr val="lt1"/>
              </a:lnRef>
              <a:fillRef idx="1001">
                <a:schemeClr val="lt2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i="1" dirty="0">
                    <a:solidFill>
                      <a:schemeClr val="tx1"/>
                    </a:solidFill>
                    <a:latin typeface="Cambria Math"/>
                  </a:rPr>
                  <a:t>…</a:t>
                </a:r>
                <a:endParaRPr lang="cs-CZ" sz="2800" i="1" dirty="0">
                  <a:solidFill>
                    <a:schemeClr val="tx1"/>
                  </a:solidFill>
                  <a:latin typeface="Cambria Math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580112" y="5370801"/>
                <a:ext cx="648072" cy="648072"/>
              </a:xfrm>
              <a:prstGeom prst="ellipse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3">
                <a:schemeClr val="lt1"/>
              </a:lnRef>
              <a:fillRef idx="1001">
                <a:schemeClr val="lt2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i="1" dirty="0">
                    <a:solidFill>
                      <a:schemeClr val="tx1"/>
                    </a:solidFill>
                    <a:latin typeface="Cambria Math"/>
                  </a:rPr>
                  <a:t>…</a:t>
                </a:r>
                <a:endParaRPr lang="cs-CZ" sz="2800" i="1" dirty="0">
                  <a:solidFill>
                    <a:schemeClr val="tx1"/>
                  </a:solidFill>
                  <a:latin typeface="Cambria Math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483768" y="4434697"/>
                <a:ext cx="648072" cy="648072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cs-CZ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 rot="10800000">
                <a:off x="4211960" y="4434697"/>
                <a:ext cx="648072" cy="648072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cs-CZ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012160" y="4434697"/>
                <a:ext cx="648072" cy="648072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cs-CZ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 rot="10800000">
                <a:off x="5112060" y="3282569"/>
                <a:ext cx="648072" cy="648072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cs-CZ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570416" y="3282569"/>
                <a:ext cx="648072" cy="648072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cs-CZ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180728" y="5362208"/>
                <a:ext cx="648072" cy="648072"/>
              </a:xfrm>
              <a:prstGeom prst="ellipse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3">
                <a:schemeClr val="lt1"/>
              </a:lnRef>
              <a:fillRef idx="1001">
                <a:schemeClr val="lt2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cs-CZ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095128" y="5362208"/>
                <a:ext cx="648072" cy="648072"/>
              </a:xfrm>
              <a:prstGeom prst="ellipse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3">
                <a:schemeClr val="lt1"/>
              </a:lnRef>
              <a:fillRef idx="1001">
                <a:schemeClr val="lt2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cs-CZ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919040" y="5362208"/>
                <a:ext cx="648072" cy="648072"/>
              </a:xfrm>
              <a:prstGeom prst="ellipse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3">
                <a:schemeClr val="lt1"/>
              </a:lnRef>
              <a:fillRef idx="1001">
                <a:schemeClr val="lt2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cs-CZ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429024" y="5371728"/>
                <a:ext cx="648072" cy="648072"/>
              </a:xfrm>
              <a:prstGeom prst="ellipse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3">
                <a:schemeClr val="lt1"/>
              </a:lnRef>
              <a:fillRef idx="1001">
                <a:schemeClr val="lt2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1" name="Oval 50"/>
            <p:cNvSpPr/>
            <p:nvPr/>
          </p:nvSpPr>
          <p:spPr>
            <a:xfrm>
              <a:off x="228600" y="5362208"/>
              <a:ext cx="648072" cy="648072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  <a:effectLst/>
          </p:spPr>
          <p:style>
            <a:lnRef idx="3">
              <a:schemeClr val="lt1"/>
            </a:lnRef>
            <a:fillRef idx="1001">
              <a:schemeClr val="lt2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baseline="-250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82" name="Oval 81"/>
          <p:cNvSpPr/>
          <p:nvPr/>
        </p:nvSpPr>
        <p:spPr>
          <a:xfrm>
            <a:off x="4018855" y="1700808"/>
            <a:ext cx="648073" cy="64807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white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3154759" y="4005064"/>
            <a:ext cx="648073" cy="64807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white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2245160" y="2853539"/>
            <a:ext cx="648073" cy="64807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white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2765575" y="4932575"/>
            <a:ext cx="648073" cy="64807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white"/>
              </a:solidFill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5868144" y="2924944"/>
            <a:ext cx="51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</a:t>
            </a:r>
            <a:r>
              <a:rPr lang="zh-CN" altLang="zh-CN" baseline="-25000" dirty="0"/>
              <a:t>1</a:t>
            </a:r>
            <a:endParaRPr lang="en-US" baseline="-25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2339752" y="2924944"/>
            <a:ext cx="446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</a:t>
            </a:r>
            <a:r>
              <a:rPr lang="zh-CN" altLang="zh-CN" baseline="-25000" dirty="0" smtClean="0"/>
              <a:t>0</a:t>
            </a:r>
            <a:endParaRPr lang="en-US" baseline="-25000" dirty="0"/>
          </a:p>
        </p:txBody>
      </p:sp>
      <p:sp>
        <p:nvSpPr>
          <p:cNvPr id="135" name="TextBox 134"/>
          <p:cNvSpPr txBox="1"/>
          <p:nvPr/>
        </p:nvSpPr>
        <p:spPr>
          <a:xfrm>
            <a:off x="4139952" y="1772816"/>
            <a:ext cx="36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</a:t>
            </a:r>
            <a:endParaRPr lang="en-US" baseline="-25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1403648" y="4149080"/>
            <a:ext cx="524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</a:t>
            </a:r>
            <a:r>
              <a:rPr lang="zh-CN" altLang="zh-CN" baseline="-25000" dirty="0" smtClean="0"/>
              <a:t>0</a:t>
            </a:r>
            <a:r>
              <a:rPr lang="en-US" altLang="zh-CN" baseline="-25000" dirty="0" smtClean="0"/>
              <a:t>0</a:t>
            </a:r>
            <a:endParaRPr lang="en-US" baseline="-25000" dirty="0"/>
          </a:p>
        </p:txBody>
      </p:sp>
      <p:sp>
        <p:nvSpPr>
          <p:cNvPr id="137" name="TextBox 136"/>
          <p:cNvSpPr txBox="1"/>
          <p:nvPr/>
        </p:nvSpPr>
        <p:spPr>
          <a:xfrm>
            <a:off x="3203848" y="4077072"/>
            <a:ext cx="522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</a:t>
            </a:r>
            <a:r>
              <a:rPr lang="zh-CN" altLang="zh-CN" baseline="-25000" dirty="0" smtClean="0"/>
              <a:t>0</a:t>
            </a:r>
            <a:r>
              <a:rPr lang="zh-CN" altLang="zh-CN" baseline="-25000" dirty="0"/>
              <a:t>1</a:t>
            </a:r>
            <a:endParaRPr lang="en-US" baseline="-25000" dirty="0"/>
          </a:p>
        </p:txBody>
      </p:sp>
      <p:sp>
        <p:nvSpPr>
          <p:cNvPr id="138" name="TextBox 137"/>
          <p:cNvSpPr txBox="1"/>
          <p:nvPr/>
        </p:nvSpPr>
        <p:spPr>
          <a:xfrm>
            <a:off x="4932040" y="4149080"/>
            <a:ext cx="524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</a:t>
            </a:r>
            <a:r>
              <a:rPr lang="zh-CN" altLang="zh-CN" baseline="-25000" dirty="0"/>
              <a:t>1</a:t>
            </a:r>
            <a:r>
              <a:rPr lang="en-US" altLang="zh-CN" baseline="-25000" dirty="0" smtClean="0"/>
              <a:t>0</a:t>
            </a:r>
            <a:endParaRPr lang="en-US" baseline="-25000" dirty="0"/>
          </a:p>
        </p:txBody>
      </p:sp>
      <p:sp>
        <p:nvSpPr>
          <p:cNvPr id="142" name="TextBox 141"/>
          <p:cNvSpPr txBox="1"/>
          <p:nvPr/>
        </p:nvSpPr>
        <p:spPr>
          <a:xfrm>
            <a:off x="6804248" y="4149080"/>
            <a:ext cx="522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</a:t>
            </a:r>
            <a:r>
              <a:rPr lang="zh-CN" altLang="zh-CN" baseline="-25000" dirty="0" smtClean="0"/>
              <a:t>1</a:t>
            </a:r>
            <a:r>
              <a:rPr lang="zh-CN" altLang="zh-CN" baseline="-25000" dirty="0"/>
              <a:t>1</a:t>
            </a:r>
            <a:endParaRPr lang="en-US" baseline="-25000" dirty="0"/>
          </a:p>
        </p:txBody>
      </p:sp>
      <p:sp>
        <p:nvSpPr>
          <p:cNvPr id="143" name="TextBox 142"/>
          <p:cNvSpPr txBox="1"/>
          <p:nvPr/>
        </p:nvSpPr>
        <p:spPr>
          <a:xfrm>
            <a:off x="899592" y="5013176"/>
            <a:ext cx="601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</a:t>
            </a:r>
            <a:r>
              <a:rPr lang="zh-CN" altLang="zh-CN" baseline="-25000" dirty="0" smtClean="0"/>
              <a:t>0</a:t>
            </a:r>
            <a:r>
              <a:rPr lang="en-US" altLang="zh-CN" baseline="-25000" dirty="0" smtClean="0"/>
              <a:t>00</a:t>
            </a:r>
            <a:endParaRPr lang="en-US" baseline="-25000" dirty="0"/>
          </a:p>
        </p:txBody>
      </p:sp>
      <p:sp>
        <p:nvSpPr>
          <p:cNvPr id="144" name="TextBox 143"/>
          <p:cNvSpPr txBox="1"/>
          <p:nvPr/>
        </p:nvSpPr>
        <p:spPr>
          <a:xfrm>
            <a:off x="1907704" y="5013176"/>
            <a:ext cx="601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</a:t>
            </a:r>
            <a:r>
              <a:rPr lang="zh-CN" altLang="zh-CN" baseline="-25000" dirty="0" smtClean="0"/>
              <a:t>0</a:t>
            </a:r>
            <a:r>
              <a:rPr lang="en-US" altLang="zh-CN" baseline="-25000" dirty="0" smtClean="0"/>
              <a:t>01</a:t>
            </a:r>
            <a:endParaRPr lang="en-US" baseline="-25000" dirty="0"/>
          </a:p>
        </p:txBody>
      </p:sp>
      <p:sp>
        <p:nvSpPr>
          <p:cNvPr id="147" name="TextBox 146"/>
          <p:cNvSpPr txBox="1"/>
          <p:nvPr/>
        </p:nvSpPr>
        <p:spPr>
          <a:xfrm>
            <a:off x="3635896" y="5013176"/>
            <a:ext cx="60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</a:t>
            </a:r>
            <a:r>
              <a:rPr lang="zh-CN" altLang="zh-CN" baseline="-25000" dirty="0" smtClean="0"/>
              <a:t>0</a:t>
            </a:r>
            <a:r>
              <a:rPr lang="zh-CN" altLang="zh-CN" baseline="-25000" dirty="0"/>
              <a:t>1</a:t>
            </a:r>
            <a:r>
              <a:rPr lang="en-US" altLang="zh-CN" baseline="-25000" dirty="0" smtClean="0"/>
              <a:t>0</a:t>
            </a:r>
            <a:endParaRPr lang="en-US" baseline="-25000" dirty="0"/>
          </a:p>
        </p:txBody>
      </p:sp>
      <p:sp>
        <p:nvSpPr>
          <p:cNvPr id="149" name="TextBox 148"/>
          <p:cNvSpPr txBox="1"/>
          <p:nvPr/>
        </p:nvSpPr>
        <p:spPr>
          <a:xfrm>
            <a:off x="7092280" y="5013176"/>
            <a:ext cx="599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</a:t>
            </a:r>
            <a:r>
              <a:rPr lang="zh-CN" altLang="zh-CN" baseline="-25000" dirty="0" smtClean="0"/>
              <a:t>111</a:t>
            </a:r>
            <a:endParaRPr lang="en-US" baseline="-25000" dirty="0"/>
          </a:p>
        </p:txBody>
      </p:sp>
      <p:sp>
        <p:nvSpPr>
          <p:cNvPr id="266" name="Rectangle 265"/>
          <p:cNvSpPr/>
          <p:nvPr/>
        </p:nvSpPr>
        <p:spPr>
          <a:xfrm>
            <a:off x="2771800" y="5013176"/>
            <a:ext cx="60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</a:t>
            </a:r>
            <a:r>
              <a:rPr lang="zh-CN" altLang="zh-CN" baseline="-25000" dirty="0"/>
              <a:t>01</a:t>
            </a:r>
            <a:r>
              <a:rPr lang="en-US" altLang="zh-CN" baseline="-25000" dirty="0"/>
              <a:t>0</a:t>
            </a:r>
            <a:endParaRPr lang="en-US" baseline="-25000" dirty="0"/>
          </a:p>
        </p:txBody>
      </p:sp>
      <p:sp>
        <p:nvSpPr>
          <p:cNvPr id="167" name="TextBox 166"/>
          <p:cNvSpPr txBox="1"/>
          <p:nvPr/>
        </p:nvSpPr>
        <p:spPr>
          <a:xfrm>
            <a:off x="3960174" y="5851430"/>
            <a:ext cx="5229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 smtClean="0"/>
              <a:t>Binary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tree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of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depth</a:t>
            </a:r>
            <a:r>
              <a:rPr lang="zh-CN" altLang="en-US" b="1" dirty="0" smtClean="0"/>
              <a:t>  </a:t>
            </a:r>
            <a:r>
              <a:rPr lang="en-US" altLang="zh-CN" b="1" dirty="0" smtClean="0"/>
              <a:t>t</a:t>
            </a:r>
            <a:r>
              <a:rPr lang="zh-CN" altLang="en-US" b="1" dirty="0" smtClean="0"/>
              <a:t>  </a:t>
            </a:r>
            <a:r>
              <a:rPr lang="en-US" altLang="zh-CN" b="1" dirty="0" smtClean="0"/>
              <a:t>for</a:t>
            </a:r>
            <a:r>
              <a:rPr lang="zh-CN" altLang="en-US" b="1" dirty="0" smtClean="0"/>
              <a:t>  </a:t>
            </a:r>
            <a:r>
              <a:rPr lang="en-US" altLang="zh-CN" b="1" dirty="0" smtClean="0"/>
              <a:t>f</a:t>
            </a:r>
            <a:r>
              <a:rPr lang="zh-CN" altLang="en-US" b="1" dirty="0" smtClean="0"/>
              <a:t>  </a:t>
            </a:r>
            <a:r>
              <a:rPr lang="en-US" altLang="zh-CN" b="1" dirty="0" smtClean="0"/>
              <a:t>computed with  t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negations. Each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node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contains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a</a:t>
            </a:r>
            <a:r>
              <a:rPr lang="zh-CN" altLang="en-US" b="1" dirty="0" smtClean="0"/>
              <a:t> </a:t>
            </a:r>
            <a:r>
              <a:rPr lang="en-US" altLang="zh-CN" b="1" dirty="0" smtClean="0">
                <a:solidFill>
                  <a:srgbClr val="C00000"/>
                </a:solidFill>
              </a:rPr>
              <a:t>monotone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function.</a:t>
            </a:r>
            <a:endParaRPr lang="en-US" b="1" dirty="0"/>
          </a:p>
        </p:txBody>
      </p:sp>
      <p:sp>
        <p:nvSpPr>
          <p:cNvPr id="168" name="TextBox 167"/>
          <p:cNvSpPr txBox="1"/>
          <p:nvPr/>
        </p:nvSpPr>
        <p:spPr>
          <a:xfrm>
            <a:off x="3865055" y="1200060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x in {0,1}</a:t>
            </a:r>
            <a:r>
              <a:rPr lang="en-US" altLang="zh-CN" b="1" baseline="50000" dirty="0" smtClean="0"/>
              <a:t>n</a:t>
            </a:r>
            <a:endParaRPr lang="en-US" b="1" baseline="50000" dirty="0"/>
          </a:p>
        </p:txBody>
      </p:sp>
      <p:sp>
        <p:nvSpPr>
          <p:cNvPr id="169" name="TextBox 168"/>
          <p:cNvSpPr txBox="1"/>
          <p:nvPr/>
        </p:nvSpPr>
        <p:spPr>
          <a:xfrm>
            <a:off x="2771800" y="2060848"/>
            <a:ext cx="84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</a:t>
            </a:r>
            <a:r>
              <a:rPr lang="en-US" altLang="zh-CN" dirty="0" smtClean="0"/>
              <a:t>(x)=0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170" name="TextBox 169"/>
          <p:cNvSpPr txBox="1"/>
          <p:nvPr/>
        </p:nvSpPr>
        <p:spPr>
          <a:xfrm>
            <a:off x="3131840" y="3212976"/>
            <a:ext cx="918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</a:t>
            </a:r>
            <a:r>
              <a:rPr lang="en-US" altLang="zh-CN" baseline="-25000" dirty="0" smtClean="0"/>
              <a:t>0</a:t>
            </a:r>
            <a:r>
              <a:rPr lang="en-US" altLang="zh-CN" dirty="0" smtClean="0"/>
              <a:t>(x)=1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171" name="TextBox 170"/>
          <p:cNvSpPr txBox="1"/>
          <p:nvPr/>
        </p:nvSpPr>
        <p:spPr>
          <a:xfrm>
            <a:off x="2189748" y="4437112"/>
            <a:ext cx="99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</a:t>
            </a:r>
            <a:r>
              <a:rPr lang="en-US" altLang="zh-CN" baseline="-25000" dirty="0" smtClean="0"/>
              <a:t>01</a:t>
            </a:r>
            <a:r>
              <a:rPr lang="en-US" altLang="zh-CN" dirty="0" smtClean="0"/>
              <a:t>(x)=1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172" name="TextBox 171"/>
          <p:cNvSpPr txBox="1"/>
          <p:nvPr/>
        </p:nvSpPr>
        <p:spPr>
          <a:xfrm>
            <a:off x="2555776" y="5805264"/>
            <a:ext cx="1268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f(x)=m</a:t>
            </a:r>
            <a:r>
              <a:rPr lang="en-US" altLang="zh-CN" baseline="-25000" dirty="0" smtClean="0"/>
              <a:t>010</a:t>
            </a:r>
            <a:r>
              <a:rPr lang="en-US" altLang="zh-CN" dirty="0" smtClean="0"/>
              <a:t>(x)</a:t>
            </a:r>
            <a:r>
              <a:rPr lang="zh-CN" alt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0399501"/>
      </p:ext>
    </p:extLst>
  </p:cSld>
  <p:clrMapOvr>
    <a:masterClrMapping/>
  </p:clrMapOvr>
  <p:transition spd="slow"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 animBg="1"/>
      <p:bldP spid="168" grpId="0"/>
      <p:bldP spid="169" grpId="0"/>
      <p:bldP spid="170" grpId="0"/>
      <p:bldP spid="171" grpId="0"/>
      <p:bldP spid="17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492214"/>
            <a:ext cx="8229600" cy="707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altLang="zh-CN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Error-</a:t>
            </a:r>
            <a:r>
              <a:rPr lang="en-US" altLang="zh-CN" sz="4000" b="1" dirty="0"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lang="en-US" altLang="zh-CN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orrecting</a:t>
            </a:r>
            <a:r>
              <a:rPr lang="zh-CN" altLang="en-US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Codes</a:t>
            </a:r>
            <a:r>
              <a:rPr lang="zh-CN" altLang="en-US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(ECCs)</a:t>
            </a:r>
            <a:endParaRPr lang="en-US" sz="40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457201" y="1556792"/>
            <a:ext cx="8219255" cy="39907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[</a:t>
            </a:r>
            <a:r>
              <a:rPr lang="en-US" sz="20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BKS06</a:t>
            </a:r>
            <a:r>
              <a:rPr lang="en-US" sz="20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]</a:t>
            </a:r>
            <a:r>
              <a:rPr lang="en-US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E:</a:t>
            </a:r>
            <a:r>
              <a:rPr lang="zh-CN" altLang="en-US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{0,1}</a:t>
            </a:r>
            <a:r>
              <a:rPr lang="en-US" sz="2000" baseline="30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lang="en-US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b="1" dirty="0" smtClean="0">
                <a:sym typeface="Mathematica1"/>
              </a:rPr>
              <a:t>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{0,1}</a:t>
            </a:r>
            <a:r>
              <a:rPr lang="en-US" sz="2000" baseline="30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</a:t>
            </a:r>
            <a:r>
              <a:rPr lang="en-US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a</a:t>
            </a:r>
            <a:r>
              <a:rPr lang="zh-CN" altLang="en-US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monotone</a:t>
            </a:r>
            <a:r>
              <a:rPr lang="en-US" sz="2000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ECC</a:t>
            </a:r>
            <a:r>
              <a:rPr lang="zh-CN" altLang="zh-CN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endParaRPr lang="en-US" altLang="zh-CN" sz="20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there are </a:t>
            </a:r>
            <a:r>
              <a:rPr lang="en-US" altLang="zh-CN" sz="2000" b="1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codewords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with Hamming Distance at most </a:t>
            </a:r>
            <a:r>
              <a:rPr lang="en-US" altLang="zh-CN" sz="20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m/n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lang="en-US" sz="20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endParaRPr lang="en-US" sz="2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endParaRPr lang="en-US" sz="20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sz="2000" b="1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Thm</a:t>
            </a:r>
            <a:r>
              <a:rPr lang="en-US" sz="20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4.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E:</a:t>
            </a:r>
            <a:r>
              <a:rPr lang="zh-CN" altLang="en-US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{0,1}</a:t>
            </a:r>
            <a:r>
              <a:rPr lang="en-US" sz="2000" baseline="30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lang="en-US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b="1" dirty="0" smtClean="0">
                <a:sym typeface="Mathematica1"/>
              </a:rPr>
              <a:t>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{0,1}</a:t>
            </a:r>
            <a:r>
              <a:rPr lang="en-US" sz="2000" baseline="30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</a:t>
            </a:r>
            <a:r>
              <a:rPr lang="en-US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an ECC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computed with k negations</a:t>
            </a:r>
            <a:r>
              <a:rPr 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</a:p>
          <a:p>
            <a:pPr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there are </a:t>
            </a:r>
            <a:r>
              <a:rPr lang="en-US" altLang="zh-CN" sz="2000" b="1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codewords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with Hamming Distance at most  </a:t>
            </a:r>
            <a:r>
              <a:rPr lang="en-US" altLang="zh-CN" sz="20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O(2</a:t>
            </a:r>
            <a:r>
              <a:rPr lang="en-US" altLang="zh-CN" sz="2000" b="1" baseline="50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</a:t>
            </a:r>
            <a:r>
              <a:rPr lang="en-US" altLang="zh-CN" sz="20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m/n)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lang="en-US" sz="2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Consequence:</a:t>
            </a:r>
            <a:r>
              <a:rPr lang="en-US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</a:t>
            </a:r>
            <a:r>
              <a:rPr lang="zh-CN" altLang="en-US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</a:t>
            </a:r>
            <a:r>
              <a:rPr lang="zh-CN" altLang="zh-CN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CN" altLang="en-US" sz="20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lang="en-US" sz="16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ECC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 constant relative distance requires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log n</a:t>
            </a:r>
            <a:r>
              <a:rPr lang="zh-CN" altLang="en-US" sz="20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– O(1)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negations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endParaRPr lang="en-US" altLang="zh-CN" sz="2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                           (optimal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up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additive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term).</a:t>
            </a: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endParaRPr lang="en-US" sz="20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676389"/>
      </p:ext>
    </p:extLst>
  </p:cSld>
  <p:clrMapOvr>
    <a:masterClrMapping/>
  </p:clrMapOvr>
  <p:transition spd="slow"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492214"/>
            <a:ext cx="8229600" cy="707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Proof </a:t>
            </a:r>
            <a:r>
              <a:rPr lang="en-US" altLang="zh-CN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of</a:t>
            </a:r>
            <a:r>
              <a:rPr lang="zh-CN" altLang="en-US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[BKS06]</a:t>
            </a:r>
            <a:endParaRPr lang="en-US" sz="40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457201" y="1556792"/>
            <a:ext cx="8219255" cy="434986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Consider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chain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its corresponding encoding: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lang="en-US" altLang="zh-CN" sz="20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zh-CN" altLang="zh-CN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</a:t>
            </a:r>
            <a:endParaRPr lang="en-US" altLang="zh-CN" sz="2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zh-CN" altLang="zh-CN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</a:t>
            </a:r>
            <a:endParaRPr lang="en-US" sz="20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endParaRPr lang="en-US" sz="2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endParaRPr lang="en-US" sz="2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monotone</a:t>
            </a:r>
            <a:r>
              <a:rPr lang="zh-CN" altLang="en-US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implies</a:t>
            </a:r>
            <a:r>
              <a:rPr lang="zh-CN" alt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E(X</a:t>
            </a:r>
            <a:r>
              <a:rPr lang="zh-CN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 forms</a:t>
            </a:r>
            <a:r>
              <a:rPr lang="zh-CN" altLang="en-US" sz="20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lang="zh-CN" altLang="en-US" sz="2000" b="1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monotone</a:t>
            </a:r>
            <a:r>
              <a:rPr lang="zh-CN" altLang="en-US" sz="20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chain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</a:p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endParaRPr lang="en-US" altLang="zh-CN" sz="20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endParaRPr lang="en-US" altLang="zh-CN" sz="2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endParaRPr lang="en-US" altLang="zh-CN" sz="20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endParaRPr lang="en-US" altLang="zh-CN" sz="2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Hamming Distance between extremes at most </a:t>
            </a:r>
            <a:r>
              <a:rPr lang="en-US" altLang="zh-CN" sz="20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Some adjacent pair of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codewords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has distance at most </a:t>
            </a:r>
            <a:r>
              <a:rPr lang="en-US" altLang="zh-CN" sz="20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m/n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lang="en-US" altLang="zh-CN" sz="20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10253800"/>
              </p:ext>
            </p:extLst>
          </p:nvPr>
        </p:nvGraphicFramePr>
        <p:xfrm>
          <a:off x="2142218" y="3962400"/>
          <a:ext cx="4489450" cy="865187"/>
        </p:xfrm>
        <a:graphic>
          <a:graphicData uri="http://schemas.openxmlformats.org/presentationml/2006/ole">
            <p:oleObj spid="_x0000_s16614" name="Equation" r:id="rId4" imgW="2358720" imgH="44784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02999307"/>
              </p:ext>
            </p:extLst>
          </p:nvPr>
        </p:nvGraphicFramePr>
        <p:xfrm>
          <a:off x="2339752" y="2132856"/>
          <a:ext cx="2783147" cy="904429"/>
        </p:xfrm>
        <a:graphic>
          <a:graphicData uri="http://schemas.openxmlformats.org/presentationml/2006/ole">
            <p:oleObj spid="_x0000_s16615" name="Equation" r:id="rId5" imgW="1471680" imgH="4662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81584327"/>
      </p:ext>
    </p:extLst>
  </p:cSld>
  <p:clrMapOvr>
    <a:masterClrMapping/>
  </p:clrMapOvr>
  <p:transition spd="slow"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492214"/>
            <a:ext cx="8229600" cy="707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Lower bound for ECCs</a:t>
            </a:r>
            <a:endParaRPr lang="en-US" sz="40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899592" y="1700808"/>
            <a:ext cx="6848496" cy="3889359"/>
            <a:chOff x="228600" y="2130441"/>
            <a:chExt cx="6848496" cy="3889359"/>
          </a:xfrm>
          <a:solidFill>
            <a:schemeClr val="accent1"/>
          </a:solidFill>
        </p:grpSpPr>
        <p:grpSp>
          <p:nvGrpSpPr>
            <p:cNvPr id="50" name="Group 49"/>
            <p:cNvGrpSpPr/>
            <p:nvPr/>
          </p:nvGrpSpPr>
          <p:grpSpPr>
            <a:xfrm>
              <a:off x="552636" y="2130441"/>
              <a:ext cx="6524460" cy="3889359"/>
              <a:chOff x="552636" y="2130441"/>
              <a:chExt cx="6524460" cy="3889359"/>
            </a:xfrm>
            <a:grpFill/>
          </p:grpSpPr>
          <p:cxnSp>
            <p:nvCxnSpPr>
              <p:cNvPr id="52" name="Straight Connector 51"/>
              <p:cNvCxnSpPr>
                <a:stCxn id="75" idx="0"/>
                <a:endCxn id="67" idx="7"/>
              </p:cNvCxnSpPr>
              <p:nvPr/>
            </p:nvCxnSpPr>
            <p:spPr>
              <a:xfrm flipV="1">
                <a:off x="1894452" y="2683605"/>
                <a:ext cx="1548320" cy="598964"/>
              </a:xfrm>
              <a:prstGeom prst="line">
                <a:avLst/>
              </a:prstGeom>
              <a:grpFill/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67" idx="1"/>
                <a:endCxn id="74" idx="4"/>
              </p:cNvCxnSpPr>
              <p:nvPr/>
            </p:nvCxnSpPr>
            <p:spPr>
              <a:xfrm>
                <a:off x="3901028" y="2683605"/>
                <a:ext cx="1535068" cy="598964"/>
              </a:xfrm>
              <a:prstGeom prst="line">
                <a:avLst/>
              </a:prstGeom>
              <a:grpFill/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75" idx="3"/>
                <a:endCxn id="66" idx="4"/>
              </p:cNvCxnSpPr>
              <p:nvPr/>
            </p:nvCxnSpPr>
            <p:spPr>
              <a:xfrm flipH="1">
                <a:off x="1007604" y="3835733"/>
                <a:ext cx="657720" cy="598964"/>
              </a:xfrm>
              <a:prstGeom prst="line">
                <a:avLst/>
              </a:prstGeom>
              <a:grpFill/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75" idx="5"/>
                <a:endCxn id="71" idx="0"/>
              </p:cNvCxnSpPr>
              <p:nvPr/>
            </p:nvCxnSpPr>
            <p:spPr>
              <a:xfrm>
                <a:off x="2123580" y="3835733"/>
                <a:ext cx="684224" cy="598964"/>
              </a:xfrm>
              <a:prstGeom prst="line">
                <a:avLst/>
              </a:prstGeom>
              <a:grpFill/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74" idx="1"/>
                <a:endCxn id="73" idx="0"/>
              </p:cNvCxnSpPr>
              <p:nvPr/>
            </p:nvCxnSpPr>
            <p:spPr>
              <a:xfrm>
                <a:off x="5665224" y="3835733"/>
                <a:ext cx="670972" cy="598964"/>
              </a:xfrm>
              <a:prstGeom prst="line">
                <a:avLst/>
              </a:prstGeom>
              <a:grpFill/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74" idx="7"/>
                <a:endCxn id="72" idx="4"/>
              </p:cNvCxnSpPr>
              <p:nvPr/>
            </p:nvCxnSpPr>
            <p:spPr>
              <a:xfrm flipH="1">
                <a:off x="4535996" y="3835733"/>
                <a:ext cx="670972" cy="598964"/>
              </a:xfrm>
              <a:prstGeom prst="line">
                <a:avLst/>
              </a:prstGeom>
              <a:grpFill/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73" idx="5"/>
                <a:endCxn id="79" idx="0"/>
              </p:cNvCxnSpPr>
              <p:nvPr/>
            </p:nvCxnSpPr>
            <p:spPr>
              <a:xfrm>
                <a:off x="6565324" y="4987861"/>
                <a:ext cx="187736" cy="383867"/>
              </a:xfrm>
              <a:prstGeom prst="line">
                <a:avLst/>
              </a:prstGeom>
              <a:grpFill/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73" idx="3"/>
                <a:endCxn id="70" idx="0"/>
              </p:cNvCxnSpPr>
              <p:nvPr/>
            </p:nvCxnSpPr>
            <p:spPr>
              <a:xfrm flipH="1">
                <a:off x="5904148" y="4987861"/>
                <a:ext cx="202920" cy="382940"/>
              </a:xfrm>
              <a:prstGeom prst="line">
                <a:avLst/>
              </a:prstGeom>
              <a:grpFill/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72" idx="1"/>
                <a:endCxn id="69" idx="0"/>
              </p:cNvCxnSpPr>
              <p:nvPr/>
            </p:nvCxnSpPr>
            <p:spPr>
              <a:xfrm>
                <a:off x="4765124" y="4987861"/>
                <a:ext cx="202920" cy="382940"/>
              </a:xfrm>
              <a:prstGeom prst="line">
                <a:avLst/>
              </a:prstGeom>
              <a:grpFill/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72" idx="7"/>
                <a:endCxn id="68" idx="0"/>
              </p:cNvCxnSpPr>
              <p:nvPr/>
            </p:nvCxnSpPr>
            <p:spPr>
              <a:xfrm flipH="1">
                <a:off x="4103948" y="4987861"/>
                <a:ext cx="202920" cy="382940"/>
              </a:xfrm>
              <a:prstGeom prst="line">
                <a:avLst/>
              </a:prstGeom>
              <a:grpFill/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71" idx="5"/>
                <a:endCxn id="78" idx="0"/>
              </p:cNvCxnSpPr>
              <p:nvPr/>
            </p:nvCxnSpPr>
            <p:spPr>
              <a:xfrm>
                <a:off x="3036932" y="4987861"/>
                <a:ext cx="206144" cy="374347"/>
              </a:xfrm>
              <a:prstGeom prst="line">
                <a:avLst/>
              </a:prstGeom>
              <a:grpFill/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71" idx="3"/>
                <a:endCxn id="77" idx="0"/>
              </p:cNvCxnSpPr>
              <p:nvPr/>
            </p:nvCxnSpPr>
            <p:spPr>
              <a:xfrm flipH="1">
                <a:off x="2419164" y="4987861"/>
                <a:ext cx="159512" cy="374347"/>
              </a:xfrm>
              <a:prstGeom prst="line">
                <a:avLst/>
              </a:prstGeom>
              <a:grpFill/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66" idx="1"/>
                <a:endCxn id="76" idx="0"/>
              </p:cNvCxnSpPr>
              <p:nvPr/>
            </p:nvCxnSpPr>
            <p:spPr>
              <a:xfrm>
                <a:off x="1236732" y="4987861"/>
                <a:ext cx="268032" cy="374347"/>
              </a:xfrm>
              <a:prstGeom prst="line">
                <a:avLst/>
              </a:prstGeom>
              <a:grpFill/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66" idx="7"/>
                <a:endCxn id="51" idx="0"/>
              </p:cNvCxnSpPr>
              <p:nvPr/>
            </p:nvCxnSpPr>
            <p:spPr>
              <a:xfrm flipH="1">
                <a:off x="552636" y="4987861"/>
                <a:ext cx="225840" cy="374347"/>
              </a:xfrm>
              <a:prstGeom prst="line">
                <a:avLst/>
              </a:prstGeom>
              <a:grpFill/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Oval 65"/>
              <p:cNvSpPr/>
              <p:nvPr/>
            </p:nvSpPr>
            <p:spPr>
              <a:xfrm rot="10800000">
                <a:off x="683568" y="4434697"/>
                <a:ext cx="648072" cy="648072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cs-CZ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 rot="10800000">
                <a:off x="3347864" y="2130441"/>
                <a:ext cx="648072" cy="648072"/>
              </a:xfrm>
              <a:prstGeom prst="ellipse">
                <a:avLst/>
              </a:prstGeom>
              <a:grpFill/>
              <a:ln>
                <a:solidFill>
                  <a:srgbClr val="4F81BD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cs-CZ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779912" y="5370801"/>
                <a:ext cx="648072" cy="648072"/>
              </a:xfrm>
              <a:prstGeom prst="ellipse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3">
                <a:schemeClr val="lt1"/>
              </a:lnRef>
              <a:fillRef idx="1001">
                <a:schemeClr val="lt2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i="1" dirty="0">
                    <a:solidFill>
                      <a:schemeClr val="tx1"/>
                    </a:solidFill>
                    <a:latin typeface="Cambria Math"/>
                  </a:rPr>
                  <a:t>…</a:t>
                </a:r>
                <a:endParaRPr lang="cs-CZ" sz="2800" i="1" dirty="0">
                  <a:solidFill>
                    <a:schemeClr val="tx1"/>
                  </a:solidFill>
                  <a:latin typeface="Cambria Math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4644008" y="5370801"/>
                <a:ext cx="648072" cy="648072"/>
              </a:xfrm>
              <a:prstGeom prst="ellipse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3">
                <a:schemeClr val="lt1"/>
              </a:lnRef>
              <a:fillRef idx="1001">
                <a:schemeClr val="lt2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i="1" dirty="0">
                    <a:solidFill>
                      <a:schemeClr val="tx1"/>
                    </a:solidFill>
                    <a:latin typeface="Cambria Math"/>
                  </a:rPr>
                  <a:t>…</a:t>
                </a:r>
                <a:endParaRPr lang="cs-CZ" sz="2800" i="1" dirty="0">
                  <a:solidFill>
                    <a:schemeClr val="tx1"/>
                  </a:solidFill>
                  <a:latin typeface="Cambria Math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580112" y="5370801"/>
                <a:ext cx="648072" cy="648072"/>
              </a:xfrm>
              <a:prstGeom prst="ellipse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3">
                <a:schemeClr val="lt1"/>
              </a:lnRef>
              <a:fillRef idx="1001">
                <a:schemeClr val="lt2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i="1" dirty="0">
                    <a:solidFill>
                      <a:schemeClr val="tx1"/>
                    </a:solidFill>
                    <a:latin typeface="Cambria Math"/>
                  </a:rPr>
                  <a:t>…</a:t>
                </a:r>
                <a:endParaRPr lang="cs-CZ" sz="2800" i="1" dirty="0">
                  <a:solidFill>
                    <a:schemeClr val="tx1"/>
                  </a:solidFill>
                  <a:latin typeface="Cambria Math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483768" y="4434697"/>
                <a:ext cx="648072" cy="648072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cs-CZ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 rot="10800000">
                <a:off x="4211960" y="4434697"/>
                <a:ext cx="648072" cy="648072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cs-CZ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012160" y="4434697"/>
                <a:ext cx="648072" cy="648072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cs-CZ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 rot="10800000">
                <a:off x="5112060" y="3282569"/>
                <a:ext cx="648072" cy="648072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cs-CZ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570416" y="3282569"/>
                <a:ext cx="648072" cy="648072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cs-CZ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180728" y="5362208"/>
                <a:ext cx="648072" cy="648072"/>
              </a:xfrm>
              <a:prstGeom prst="ellipse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3">
                <a:schemeClr val="lt1"/>
              </a:lnRef>
              <a:fillRef idx="1001">
                <a:schemeClr val="lt2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cs-CZ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095128" y="5362208"/>
                <a:ext cx="648072" cy="648072"/>
              </a:xfrm>
              <a:prstGeom prst="ellipse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3">
                <a:schemeClr val="lt1"/>
              </a:lnRef>
              <a:fillRef idx="1001">
                <a:schemeClr val="lt2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cs-CZ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919040" y="5362208"/>
                <a:ext cx="648072" cy="648072"/>
              </a:xfrm>
              <a:prstGeom prst="ellipse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3">
                <a:schemeClr val="lt1"/>
              </a:lnRef>
              <a:fillRef idx="1001">
                <a:schemeClr val="lt2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cs-CZ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429024" y="5371728"/>
                <a:ext cx="648072" cy="648072"/>
              </a:xfrm>
              <a:prstGeom prst="ellipse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3">
                <a:schemeClr val="lt1"/>
              </a:lnRef>
              <a:fillRef idx="1001">
                <a:schemeClr val="lt2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1" name="Oval 50"/>
            <p:cNvSpPr/>
            <p:nvPr/>
          </p:nvSpPr>
          <p:spPr>
            <a:xfrm>
              <a:off x="228600" y="5362208"/>
              <a:ext cx="648072" cy="648072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  <a:effectLst/>
          </p:spPr>
          <p:style>
            <a:lnRef idx="3">
              <a:schemeClr val="lt1"/>
            </a:lnRef>
            <a:fillRef idx="1001">
              <a:schemeClr val="lt2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baseline="-250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82" name="Oval 81"/>
          <p:cNvSpPr/>
          <p:nvPr/>
        </p:nvSpPr>
        <p:spPr>
          <a:xfrm>
            <a:off x="4018855" y="1700808"/>
            <a:ext cx="648073" cy="64807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white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3154759" y="4005064"/>
            <a:ext cx="648073" cy="64807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white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2245160" y="2853539"/>
            <a:ext cx="648073" cy="64807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white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2765575" y="4932575"/>
            <a:ext cx="648073" cy="64807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white"/>
              </a:solidFill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5796136" y="2924944"/>
            <a:ext cx="51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</a:t>
            </a:r>
            <a:r>
              <a:rPr lang="zh-CN" altLang="zh-CN" baseline="-25000" dirty="0"/>
              <a:t>1</a:t>
            </a:r>
            <a:endParaRPr lang="en-US" baseline="-25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2339752" y="2924944"/>
            <a:ext cx="446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</a:t>
            </a:r>
            <a:r>
              <a:rPr lang="zh-CN" altLang="zh-CN" baseline="-25000" dirty="0" smtClean="0"/>
              <a:t>0</a:t>
            </a:r>
            <a:endParaRPr lang="en-US" baseline="-25000" dirty="0"/>
          </a:p>
        </p:txBody>
      </p:sp>
      <p:sp>
        <p:nvSpPr>
          <p:cNvPr id="135" name="TextBox 134"/>
          <p:cNvSpPr txBox="1"/>
          <p:nvPr/>
        </p:nvSpPr>
        <p:spPr>
          <a:xfrm>
            <a:off x="4139952" y="1844824"/>
            <a:ext cx="36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</a:t>
            </a:r>
            <a:endParaRPr lang="en-US" baseline="-25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1403648" y="4149080"/>
            <a:ext cx="524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</a:t>
            </a:r>
            <a:r>
              <a:rPr lang="zh-CN" altLang="zh-CN" baseline="-25000" dirty="0" smtClean="0"/>
              <a:t>0</a:t>
            </a:r>
            <a:r>
              <a:rPr lang="en-US" altLang="zh-CN" baseline="-25000" dirty="0" smtClean="0"/>
              <a:t>0</a:t>
            </a:r>
            <a:endParaRPr lang="en-US" baseline="-25000" dirty="0"/>
          </a:p>
        </p:txBody>
      </p:sp>
      <p:sp>
        <p:nvSpPr>
          <p:cNvPr id="137" name="TextBox 136"/>
          <p:cNvSpPr txBox="1"/>
          <p:nvPr/>
        </p:nvSpPr>
        <p:spPr>
          <a:xfrm>
            <a:off x="3203848" y="4077072"/>
            <a:ext cx="522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</a:t>
            </a:r>
            <a:r>
              <a:rPr lang="zh-CN" altLang="zh-CN" baseline="-25000" dirty="0" smtClean="0"/>
              <a:t>0</a:t>
            </a:r>
            <a:r>
              <a:rPr lang="zh-CN" altLang="zh-CN" baseline="-25000" dirty="0"/>
              <a:t>1</a:t>
            </a:r>
            <a:endParaRPr lang="en-US" baseline="-25000" dirty="0"/>
          </a:p>
        </p:txBody>
      </p:sp>
      <p:sp>
        <p:nvSpPr>
          <p:cNvPr id="138" name="TextBox 137"/>
          <p:cNvSpPr txBox="1"/>
          <p:nvPr/>
        </p:nvSpPr>
        <p:spPr>
          <a:xfrm>
            <a:off x="4932040" y="4149080"/>
            <a:ext cx="524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</a:t>
            </a:r>
            <a:r>
              <a:rPr lang="zh-CN" altLang="zh-CN" baseline="-25000" dirty="0"/>
              <a:t>1</a:t>
            </a:r>
            <a:r>
              <a:rPr lang="en-US" altLang="zh-CN" baseline="-25000" dirty="0" smtClean="0"/>
              <a:t>0</a:t>
            </a:r>
            <a:endParaRPr lang="en-US" baseline="-25000" dirty="0"/>
          </a:p>
        </p:txBody>
      </p:sp>
      <p:sp>
        <p:nvSpPr>
          <p:cNvPr id="142" name="TextBox 141"/>
          <p:cNvSpPr txBox="1"/>
          <p:nvPr/>
        </p:nvSpPr>
        <p:spPr>
          <a:xfrm>
            <a:off x="6804248" y="4149080"/>
            <a:ext cx="522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</a:t>
            </a:r>
            <a:r>
              <a:rPr lang="zh-CN" altLang="zh-CN" baseline="-25000" dirty="0" smtClean="0"/>
              <a:t>1</a:t>
            </a:r>
            <a:r>
              <a:rPr lang="zh-CN" altLang="zh-CN" baseline="-25000" dirty="0"/>
              <a:t>1</a:t>
            </a:r>
            <a:endParaRPr lang="en-US" baseline="-25000" dirty="0"/>
          </a:p>
        </p:txBody>
      </p:sp>
      <p:sp>
        <p:nvSpPr>
          <p:cNvPr id="143" name="TextBox 142"/>
          <p:cNvSpPr txBox="1"/>
          <p:nvPr/>
        </p:nvSpPr>
        <p:spPr>
          <a:xfrm>
            <a:off x="899592" y="5013176"/>
            <a:ext cx="601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</a:t>
            </a:r>
            <a:r>
              <a:rPr lang="zh-CN" altLang="zh-CN" baseline="-25000" dirty="0" smtClean="0"/>
              <a:t>0</a:t>
            </a:r>
            <a:r>
              <a:rPr lang="en-US" altLang="zh-CN" baseline="-25000" dirty="0" smtClean="0"/>
              <a:t>00</a:t>
            </a:r>
            <a:endParaRPr lang="en-US" baseline="-25000" dirty="0"/>
          </a:p>
        </p:txBody>
      </p:sp>
      <p:sp>
        <p:nvSpPr>
          <p:cNvPr id="144" name="TextBox 143"/>
          <p:cNvSpPr txBox="1"/>
          <p:nvPr/>
        </p:nvSpPr>
        <p:spPr>
          <a:xfrm>
            <a:off x="1907704" y="5013176"/>
            <a:ext cx="601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</a:t>
            </a:r>
            <a:r>
              <a:rPr lang="zh-CN" altLang="zh-CN" baseline="-25000" dirty="0" smtClean="0"/>
              <a:t>0</a:t>
            </a:r>
            <a:r>
              <a:rPr lang="en-US" altLang="zh-CN" baseline="-25000" dirty="0" smtClean="0"/>
              <a:t>01</a:t>
            </a:r>
            <a:endParaRPr lang="en-US" baseline="-25000" dirty="0"/>
          </a:p>
        </p:txBody>
      </p:sp>
      <p:sp>
        <p:nvSpPr>
          <p:cNvPr id="147" name="TextBox 146"/>
          <p:cNvSpPr txBox="1"/>
          <p:nvPr/>
        </p:nvSpPr>
        <p:spPr>
          <a:xfrm>
            <a:off x="3635896" y="5013176"/>
            <a:ext cx="60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</a:t>
            </a:r>
            <a:r>
              <a:rPr lang="zh-CN" altLang="zh-CN" baseline="-25000" dirty="0" smtClean="0"/>
              <a:t>0</a:t>
            </a:r>
            <a:r>
              <a:rPr lang="zh-CN" altLang="zh-CN" baseline="-25000" dirty="0"/>
              <a:t>1</a:t>
            </a:r>
            <a:r>
              <a:rPr lang="en-US" altLang="zh-CN" baseline="-25000" dirty="0" smtClean="0"/>
              <a:t>0</a:t>
            </a:r>
            <a:endParaRPr lang="en-US" baseline="-25000" dirty="0"/>
          </a:p>
        </p:txBody>
      </p:sp>
      <p:sp>
        <p:nvSpPr>
          <p:cNvPr id="149" name="TextBox 148"/>
          <p:cNvSpPr txBox="1"/>
          <p:nvPr/>
        </p:nvSpPr>
        <p:spPr>
          <a:xfrm>
            <a:off x="7092280" y="5013176"/>
            <a:ext cx="599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</a:t>
            </a:r>
            <a:r>
              <a:rPr lang="zh-CN" altLang="zh-CN" baseline="-25000" dirty="0" smtClean="0"/>
              <a:t>111</a:t>
            </a:r>
            <a:endParaRPr lang="en-US" baseline="-25000" dirty="0"/>
          </a:p>
        </p:txBody>
      </p:sp>
      <p:sp>
        <p:nvSpPr>
          <p:cNvPr id="266" name="Rectangle 265"/>
          <p:cNvSpPr/>
          <p:nvPr/>
        </p:nvSpPr>
        <p:spPr>
          <a:xfrm>
            <a:off x="2771800" y="5013176"/>
            <a:ext cx="60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</a:t>
            </a:r>
            <a:r>
              <a:rPr lang="zh-CN" altLang="zh-CN" baseline="-25000" dirty="0"/>
              <a:t>01</a:t>
            </a:r>
            <a:r>
              <a:rPr lang="en-US" altLang="zh-CN" baseline="-25000" dirty="0"/>
              <a:t>0</a:t>
            </a:r>
            <a:endParaRPr lang="en-US" baseline="-25000" dirty="0"/>
          </a:p>
        </p:txBody>
      </p:sp>
      <p:sp>
        <p:nvSpPr>
          <p:cNvPr id="168" name="TextBox 167"/>
          <p:cNvSpPr txBox="1"/>
          <p:nvPr/>
        </p:nvSpPr>
        <p:spPr>
          <a:xfrm>
            <a:off x="2843808" y="119675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Chain</a:t>
            </a:r>
            <a:r>
              <a:rPr lang="zh-CN" altLang="en-US" dirty="0" smtClean="0"/>
              <a:t> </a:t>
            </a:r>
            <a:r>
              <a:rPr lang="en-US" altLang="zh-CN" dirty="0" smtClean="0"/>
              <a:t>X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/>
              <a:t>(x</a:t>
            </a:r>
            <a:r>
              <a:rPr lang="en-US" altLang="zh-CN" baseline="30000" dirty="0" smtClean="0"/>
              <a:t>1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…,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x</a:t>
            </a:r>
            <a:r>
              <a:rPr lang="en-US" altLang="zh-CN" baseline="30000" dirty="0" err="1" smtClean="0"/>
              <a:t>n</a:t>
            </a:r>
            <a:r>
              <a:rPr lang="en-US" altLang="zh-CN" dirty="0" smtClean="0"/>
              <a:t>)</a:t>
            </a:r>
            <a:endParaRPr lang="en-US" baseline="30000" dirty="0"/>
          </a:p>
        </p:txBody>
      </p:sp>
      <p:sp>
        <p:nvSpPr>
          <p:cNvPr id="169" name="TextBox 168"/>
          <p:cNvSpPr txBox="1"/>
          <p:nvPr/>
        </p:nvSpPr>
        <p:spPr>
          <a:xfrm>
            <a:off x="359532" y="2881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X</a:t>
            </a:r>
            <a:r>
              <a:rPr lang="en-US" altLang="zh-CN" baseline="-25000" dirty="0" smtClean="0"/>
              <a:t>0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/>
              <a:t>(x</a:t>
            </a:r>
            <a:r>
              <a:rPr lang="en-US" altLang="zh-CN" baseline="30000" dirty="0" smtClean="0"/>
              <a:t>1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…,</a:t>
            </a:r>
            <a:r>
              <a:rPr lang="zh-CN" altLang="en-US" dirty="0"/>
              <a:t> </a:t>
            </a:r>
            <a:r>
              <a:rPr lang="en-US" altLang="zh-CN" dirty="0" smtClean="0"/>
              <a:t>x</a:t>
            </a:r>
            <a:r>
              <a:rPr lang="en-US" altLang="zh-CN" baseline="30000" dirty="0" smtClean="0"/>
              <a:t>i</a:t>
            </a:r>
            <a:r>
              <a:rPr lang="en-US" altLang="zh-CN" dirty="0" smtClean="0"/>
              <a:t>)</a:t>
            </a:r>
            <a:r>
              <a:rPr lang="zh-CN" altLang="en-US" baseline="30000" dirty="0" smtClean="0"/>
              <a:t>   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170" name="TextBox 169"/>
          <p:cNvSpPr txBox="1"/>
          <p:nvPr/>
        </p:nvSpPr>
        <p:spPr>
          <a:xfrm>
            <a:off x="1331640" y="1988840"/>
            <a:ext cx="1781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m(x</a:t>
            </a:r>
            <a:r>
              <a:rPr lang="zh-CN" altLang="zh-CN" baseline="30000" dirty="0" smtClean="0"/>
              <a:t>1</a:t>
            </a:r>
            <a:r>
              <a:rPr lang="en-US" altLang="zh-CN" dirty="0" smtClean="0"/>
              <a:t>)=…=m(x</a:t>
            </a:r>
            <a:r>
              <a:rPr lang="en-US" altLang="zh-CN" baseline="30000" dirty="0" smtClean="0"/>
              <a:t>i</a:t>
            </a:r>
            <a:r>
              <a:rPr lang="en-US" altLang="zh-CN" dirty="0" smtClean="0"/>
              <a:t>)=0</a:t>
            </a:r>
            <a:endParaRPr lang="en-US" dirty="0"/>
          </a:p>
        </p:txBody>
      </p:sp>
      <p:sp>
        <p:nvSpPr>
          <p:cNvPr id="171" name="TextBox 170"/>
          <p:cNvSpPr txBox="1"/>
          <p:nvPr/>
        </p:nvSpPr>
        <p:spPr>
          <a:xfrm>
            <a:off x="3707904" y="3573016"/>
            <a:ext cx="460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</a:t>
            </a:r>
            <a:r>
              <a:rPr lang="en-US" altLang="zh-CN" baseline="-25000" dirty="0" smtClean="0"/>
              <a:t>01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172" name="TextBox 171"/>
          <p:cNvSpPr txBox="1"/>
          <p:nvPr/>
        </p:nvSpPr>
        <p:spPr>
          <a:xfrm>
            <a:off x="2627784" y="4509120"/>
            <a:ext cx="53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</a:t>
            </a:r>
            <a:r>
              <a:rPr lang="en-US" altLang="zh-CN" baseline="-25000" dirty="0" smtClean="0"/>
              <a:t>010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6588224" y="2852936"/>
            <a:ext cx="1666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X</a:t>
            </a:r>
            <a:r>
              <a:rPr lang="zh-CN" altLang="zh-CN" baseline="-25000" dirty="0" smtClean="0"/>
              <a:t>1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/>
              <a:t>(x</a:t>
            </a:r>
            <a:r>
              <a:rPr lang="en-US" altLang="zh-CN" baseline="30000" dirty="0" smtClean="0"/>
              <a:t>i+1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/>
              <a:t>…,</a:t>
            </a:r>
            <a:r>
              <a:rPr lang="zh-CN" altLang="en-US" dirty="0"/>
              <a:t> </a:t>
            </a:r>
            <a:r>
              <a:rPr lang="en-US" altLang="zh-CN" dirty="0" err="1" smtClean="0"/>
              <a:t>x</a:t>
            </a:r>
            <a:r>
              <a:rPr lang="en-US" altLang="zh-CN" baseline="30000" dirty="0" err="1" smtClean="0"/>
              <a:t>n</a:t>
            </a:r>
            <a:r>
              <a:rPr lang="en-US" altLang="zh-CN" dirty="0" smtClean="0"/>
              <a:t>)</a:t>
            </a:r>
            <a:r>
              <a:rPr lang="zh-CN" altLang="en-US" baseline="30000" dirty="0" smtClean="0"/>
              <a:t>   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5364088" y="1916832"/>
            <a:ext cx="1925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m(x</a:t>
            </a:r>
            <a:r>
              <a:rPr lang="en-US" altLang="zh-CN" baseline="30000" dirty="0" smtClean="0"/>
              <a:t>i+1</a:t>
            </a:r>
            <a:r>
              <a:rPr lang="en-US" altLang="zh-CN" dirty="0" smtClean="0"/>
              <a:t>)=…=m(</a:t>
            </a:r>
            <a:r>
              <a:rPr lang="en-US" altLang="zh-CN" dirty="0" err="1" smtClean="0"/>
              <a:t>x</a:t>
            </a:r>
            <a:r>
              <a:rPr lang="en-US" altLang="zh-CN" baseline="30000" dirty="0" err="1"/>
              <a:t>n</a:t>
            </a:r>
            <a:r>
              <a:rPr lang="en-US" altLang="zh-CN" dirty="0" smtClean="0"/>
              <a:t>)=1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4788024" y="5943763"/>
            <a:ext cx="435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 smtClean="0"/>
              <a:t>Binary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tree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of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depth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for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with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negations</a:t>
            </a:r>
            <a:endParaRPr lang="en-US" altLang="zh-CN" b="1" dirty="0"/>
          </a:p>
          <a:p>
            <a:pPr algn="l"/>
            <a:r>
              <a:rPr lang="en-US" altLang="zh-CN" b="1" dirty="0" smtClean="0"/>
              <a:t>Each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node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contains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a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monotone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function</a:t>
            </a:r>
            <a:r>
              <a:rPr lang="zh-CN" altLang="en-US" b="1" dirty="0" smtClean="0"/>
              <a:t> </a:t>
            </a:r>
            <a:endParaRPr lang="en-US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2051720" y="5733256"/>
            <a:ext cx="206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|X</a:t>
            </a:r>
            <a:r>
              <a:rPr lang="en-US" altLang="zh-CN" baseline="-25000" dirty="0" smtClean="0"/>
              <a:t>010</a:t>
            </a:r>
            <a:r>
              <a:rPr lang="en-US" altLang="zh-CN" dirty="0" smtClean="0"/>
              <a:t>| </a:t>
            </a:r>
            <a:r>
              <a:rPr lang="en-US" altLang="zh-CN" b="1" dirty="0" smtClean="0"/>
              <a:t>at least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n/2</a:t>
            </a:r>
            <a:r>
              <a:rPr lang="en-US" altLang="zh-CN" b="1" baseline="30000" dirty="0" smtClean="0"/>
              <a:t>t</a:t>
            </a:r>
            <a:r>
              <a:rPr lang="zh-CN" altLang="en-US" baseline="30000" dirty="0" smtClean="0"/>
              <a:t>  </a:t>
            </a:r>
            <a:endParaRPr lang="en-US" altLang="zh-CN" baseline="30000" dirty="0" smtClean="0"/>
          </a:p>
        </p:txBody>
      </p:sp>
      <p:sp>
        <p:nvSpPr>
          <p:cNvPr id="88" name="TextBox 87"/>
          <p:cNvSpPr txBox="1"/>
          <p:nvPr/>
        </p:nvSpPr>
        <p:spPr>
          <a:xfrm>
            <a:off x="312068" y="6266929"/>
            <a:ext cx="447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</a:t>
            </a:r>
            <a:r>
              <a:rPr lang="en-US" altLang="zh-CN" dirty="0" smtClean="0"/>
              <a:t>(X</a:t>
            </a:r>
            <a:r>
              <a:rPr lang="en-US" altLang="zh-CN" baseline="-25000" dirty="0" smtClean="0"/>
              <a:t>010</a:t>
            </a:r>
            <a:r>
              <a:rPr lang="en-US" altLang="zh-CN" dirty="0" smtClean="0"/>
              <a:t>)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/>
              <a:t>m</a:t>
            </a:r>
            <a:r>
              <a:rPr lang="en-US" altLang="zh-CN" baseline="-25000" dirty="0" smtClean="0"/>
              <a:t>010</a:t>
            </a:r>
            <a:r>
              <a:rPr lang="en-US" altLang="zh-CN" dirty="0" smtClean="0"/>
              <a:t>(X</a:t>
            </a:r>
            <a:r>
              <a:rPr lang="en-US" altLang="zh-CN" baseline="-25000" dirty="0" smtClean="0"/>
              <a:t>010</a:t>
            </a:r>
            <a:r>
              <a:rPr lang="en-US" altLang="zh-CN" dirty="0" smtClean="0"/>
              <a:t>)  </a:t>
            </a:r>
            <a:r>
              <a:rPr lang="en-US" altLang="zh-CN" b="1" dirty="0" smtClean="0">
                <a:solidFill>
                  <a:srgbClr val="FF0000"/>
                </a:solidFill>
              </a:rPr>
              <a:t>forms a</a:t>
            </a:r>
            <a:r>
              <a:rPr lang="zh-CN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monotone chain! </a:t>
            </a:r>
            <a:endParaRPr lang="en-US" altLang="zh-CN" b="1" baseline="30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281955"/>
      </p:ext>
    </p:extLst>
  </p:cSld>
  <p:clrMapOvr>
    <a:masterClrMapping/>
  </p:clrMapOvr>
  <p:transition spd="slow"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 animBg="1"/>
      <p:bldP spid="168" grpId="0"/>
      <p:bldP spid="169" grpId="0"/>
      <p:bldP spid="170" grpId="0"/>
      <p:bldP spid="171" grpId="0"/>
      <p:bldP spid="172" grpId="0"/>
      <p:bldP spid="80" grpId="0"/>
      <p:bldP spid="81" grpId="0"/>
      <p:bldP spid="87" grpId="0"/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205680" y="492214"/>
            <a:ext cx="8686800" cy="7078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How simple can cryptography be?</a:t>
            </a:r>
            <a:endParaRPr lang="en-US" sz="40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Shape 274"/>
          <p:cNvSpPr txBox="1">
            <a:spLocks/>
          </p:cNvSpPr>
          <p:nvPr/>
        </p:nvSpPr>
        <p:spPr>
          <a:xfrm>
            <a:off x="439366" y="1509486"/>
            <a:ext cx="8453114" cy="16773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1" anchor="t" anchorCtr="0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  <a:defRPr/>
            </a:pPr>
            <a:endParaRPr lang="en-US" sz="21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1" indent="-342900" algn="l" rtl="0">
              <a:spcBef>
                <a:spcPts val="400"/>
              </a:spcBef>
              <a:buClr>
                <a:schemeClr val="dk1"/>
              </a:buClr>
              <a:buSzPct val="80000"/>
              <a:buNone/>
              <a:defRPr/>
            </a:pPr>
            <a:r>
              <a:rPr lang="en-US" sz="2400" b="1" dirty="0">
                <a:latin typeface="Comic Sans MS"/>
                <a:ea typeface="Comic Sans MS"/>
                <a:cs typeface="Comic Sans MS"/>
                <a:sym typeface="Comic Sans MS"/>
              </a:rPr>
              <a:t>Cryptography in </a:t>
            </a:r>
            <a:r>
              <a:rPr lang="en-US" sz="2400" b="1" dirty="0" smtClean="0">
                <a:latin typeface="Comic Sans MS"/>
                <a:ea typeface="Comic Sans MS"/>
                <a:cs typeface="Comic Sans MS"/>
                <a:sym typeface="Comic Sans MS"/>
              </a:rPr>
              <a:t>restricted/simple models:</a:t>
            </a:r>
          </a:p>
          <a:p>
            <a:pPr lvl="1"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  <a:defRPr/>
            </a:pP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“Constant 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depth 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circuits”  [AIK06]</a:t>
            </a:r>
          </a:p>
          <a:p>
            <a:pPr lvl="1"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  <a:defRPr/>
            </a:pP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“Crypto with constant overhead”  [IKOS08]</a:t>
            </a:r>
            <a:endParaRPr lang="en-US" sz="24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366" y="3541486"/>
            <a:ext cx="8287657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dk1"/>
              </a:buClr>
              <a:buSzPct val="80000"/>
              <a:defRPr/>
            </a:pPr>
            <a:r>
              <a:rPr lang="en-US" sz="2400" b="1" dirty="0" smtClean="0">
                <a:latin typeface="Comic Sans MS"/>
                <a:ea typeface="Comic Sans MS"/>
                <a:cs typeface="Comic Sans MS"/>
                <a:sym typeface="Comic Sans MS"/>
              </a:rPr>
              <a:t>Philosophy behind this line of research:</a:t>
            </a:r>
          </a:p>
          <a:p>
            <a:pPr lvl="1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  <a:defRPr/>
            </a:pP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  Positive results:    </a:t>
            </a:r>
            <a:r>
              <a:rPr lang="en-US" sz="2400" b="1" dirty="0" smtClean="0">
                <a:solidFill>
                  <a:srgbClr val="4E8C46"/>
                </a:solidFill>
                <a:latin typeface="Comic Sans MS"/>
                <a:ea typeface="Comic Sans MS"/>
                <a:cs typeface="Comic Sans MS"/>
                <a:sym typeface="Comic Sans MS"/>
              </a:rPr>
              <a:t>extreme efficiency </a:t>
            </a:r>
            <a:r>
              <a:rPr lang="en-US" sz="2400" b="1" dirty="0" smtClean="0">
                <a:latin typeface="Comic Sans MS"/>
                <a:ea typeface="Comic Sans MS"/>
                <a:cs typeface="Comic Sans MS"/>
                <a:sym typeface="Comic Sans MS"/>
              </a:rPr>
              <a:t>(crypto)</a:t>
            </a:r>
          </a:p>
          <a:p>
            <a:pPr lvl="1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  <a:defRPr/>
            </a:pP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  Negative</a:t>
            </a:r>
            <a:r>
              <a:rPr lang="zh-CN" alt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400" dirty="0" smtClean="0">
                <a:latin typeface="Comic Sans MS"/>
                <a:ea typeface="Comic Sans MS"/>
                <a:cs typeface="Comic Sans MS"/>
                <a:sym typeface="Comic Sans MS"/>
              </a:rPr>
              <a:t>results: 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lower bounds</a:t>
            </a:r>
            <a:r>
              <a:rPr lang="en-US" altLang="zh-CN" sz="2400" dirty="0" smtClean="0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400" b="1" dirty="0" smtClean="0">
                <a:latin typeface="Comic Sans MS"/>
                <a:ea typeface="Comic Sans MS"/>
                <a:cs typeface="Comic Sans MS"/>
                <a:sym typeface="Comic Sans MS"/>
              </a:rPr>
              <a:t>(complexity theory)</a:t>
            </a:r>
            <a:endParaRPr lang="en-US" sz="2400" b="1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28573" y="5304638"/>
            <a:ext cx="5263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What is “simple”?</a:t>
            </a:r>
            <a:endParaRPr lang="en-US" sz="48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366" y="5121406"/>
            <a:ext cx="29860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“We all love monotone functions and monotone Boolean circuits.”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</a:t>
            </a:r>
          </a:p>
          <a:p>
            <a:pPr algn="ctr"/>
            <a:r>
              <a:rPr lang="en-US" i="1" dirty="0" smtClean="0"/>
              <a:t>Rocco </a:t>
            </a:r>
            <a:r>
              <a:rPr lang="en-US" i="1" dirty="0" err="1" smtClean="0"/>
              <a:t>Servedio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35370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8900" advClick="0">
        <p:cut/>
      </p:transition>
    </mc:Choice>
    <mc:Fallback>
      <p:transition spd="slow"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492214"/>
            <a:ext cx="8229600" cy="707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0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Summary</a:t>
            </a:r>
            <a:endParaRPr lang="en-US" sz="4000" b="1" dirty="0">
              <a:solidFill>
                <a:schemeClr val="tx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" name="Shape 274"/>
          <p:cNvSpPr txBox="1">
            <a:spLocks/>
          </p:cNvSpPr>
          <p:nvPr/>
        </p:nvSpPr>
        <p:spPr>
          <a:xfrm>
            <a:off x="601217" y="1770743"/>
            <a:ext cx="8219255" cy="39138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1" anchor="t" anchorCtr="0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altLang="zh-CN" sz="25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Cryptography is </a:t>
            </a:r>
            <a:r>
              <a:rPr lang="en-US" altLang="zh-CN" sz="25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non-monotone</a:t>
            </a:r>
            <a:r>
              <a:rPr lang="en-US" altLang="zh-CN" sz="25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except for OWFs:</a:t>
            </a:r>
            <a:br>
              <a:rPr lang="en-US" altLang="zh-CN" sz="25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altLang="zh-CN" sz="25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KKL, FKG, </a:t>
            </a:r>
            <a:r>
              <a:rPr lang="en-US" altLang="zh-CN" sz="2000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Talagrand’s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inequality, …      </a:t>
            </a:r>
          </a:p>
          <a:p>
            <a:pPr lvl="1"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altLang="zh-CN" sz="20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OWP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s, </a:t>
            </a:r>
            <a:r>
              <a:rPr lang="en-US" altLang="zh-CN" sz="20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SBG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s, </a:t>
            </a:r>
            <a:r>
              <a:rPr lang="en-US" altLang="zh-CN" sz="20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PRG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s, (</a:t>
            </a:r>
            <a:r>
              <a:rPr lang="en-US" altLang="zh-CN" sz="20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weak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 </a:t>
            </a:r>
            <a:r>
              <a:rPr lang="en-US" altLang="zh-CN" sz="20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PRF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endParaRPr lang="en-US" sz="2500" dirty="0" smtClean="0">
              <a:solidFill>
                <a:srgbClr val="C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endParaRPr lang="en-US" sz="2500" dirty="0" smtClean="0">
              <a:solidFill>
                <a:srgbClr val="C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sz="25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Many primitives are </a:t>
            </a:r>
            <a:r>
              <a:rPr lang="en-US" sz="25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highly</a:t>
            </a:r>
            <a:r>
              <a:rPr lang="en-US" sz="25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non-monotone</a:t>
            </a:r>
            <a:br>
              <a:rPr lang="en-US" sz="25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25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Alternating chains                                  - </a:t>
            </a:r>
            <a:r>
              <a:rPr lang="en-US" altLang="zh-CN" sz="20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PRF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 </a:t>
            </a:r>
          </a:p>
          <a:p>
            <a:pPr lvl="1"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Bounds on Influence and Noise Sens.     	- </a:t>
            </a:r>
            <a:r>
              <a:rPr lang="en-US" altLang="zh-CN" sz="20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HCB</a:t>
            </a:r>
            <a:r>
              <a:rPr lang="en-US" altLang="zh-CN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s, </a:t>
            </a:r>
            <a:r>
              <a:rPr lang="en-US" altLang="zh-CN" sz="20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EXT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endParaRPr lang="en-US" altLang="zh-CN" sz="20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Selection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tree                                      	- </a:t>
            </a:r>
            <a:r>
              <a:rPr lang="en-US" altLang="zh-CN" sz="20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ECC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endParaRPr lang="en-US" altLang="zh-CN" sz="20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64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8900" advClick="0">
        <p:cut/>
      </p:transition>
    </mc:Choice>
    <mc:Fallback>
      <p:transition spd="slow"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492214"/>
            <a:ext cx="8229600" cy="707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0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Open Problems and Directions</a:t>
            </a:r>
            <a:endParaRPr lang="en-US" sz="4000" b="1" dirty="0">
              <a:solidFill>
                <a:schemeClr val="tx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924745" y="1756229"/>
            <a:ext cx="8219255" cy="38779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altLang="zh-CN" sz="28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Negation complexity of OWPs, PRGs.</a:t>
            </a:r>
          </a:p>
          <a:p>
            <a:pPr lvl="1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Is there a </a:t>
            </a:r>
            <a:r>
              <a:rPr lang="en-US" sz="20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OWP/PRG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computable with </a:t>
            </a:r>
            <a:r>
              <a:rPr lang="en-US" sz="20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negation? </a:t>
            </a:r>
            <a:endParaRPr lang="en-US" sz="20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endParaRPr lang="en-US" sz="16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endParaRPr lang="en-US" sz="16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altLang="zh-CN" sz="28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Negation complexity of </a:t>
            </a:r>
            <a:r>
              <a:rPr lang="en-US" altLang="zh-CN" sz="28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weak</a:t>
            </a:r>
            <a:r>
              <a:rPr lang="en-US" altLang="zh-CN" sz="28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PRFs.</a:t>
            </a:r>
          </a:p>
          <a:p>
            <a:pPr lvl="1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Is there a </a:t>
            </a:r>
            <a:r>
              <a:rPr lang="en-US" altLang="zh-CN" sz="20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weak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PRF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computable with </a:t>
            </a:r>
            <a:r>
              <a:rPr lang="en-US" altLang="zh-CN" sz="20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negation? </a:t>
            </a:r>
          </a:p>
          <a:p>
            <a:pPr lvl="1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			(PRFs</a:t>
            </a:r>
            <a:r>
              <a:rPr lang="en-US" altLang="zh-CN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require </a:t>
            </a:r>
            <a:r>
              <a:rPr lang="en-US" altLang="zh-CN" sz="20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log n – O(1</a:t>
            </a:r>
            <a:r>
              <a:rPr lang="en-US" altLang="zh-CN" sz="2000" b="1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r>
              <a:rPr lang="en-US" altLang="zh-CN" sz="20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negations)</a:t>
            </a:r>
          </a:p>
          <a:p>
            <a:pPr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endParaRPr lang="en-US" altLang="zh-CN" sz="2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endParaRPr lang="en-US" altLang="zh-CN" sz="2000" dirty="0" smtClea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spcBef>
                <a:spcPts val="400"/>
              </a:spcBef>
              <a:buClr>
                <a:schemeClr val="dk1"/>
              </a:buClr>
              <a:buSzPct val="80000"/>
            </a:pPr>
            <a:r>
              <a:rPr lang="en-US" altLang="zh-CN" sz="280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Negation  complexity  of  reductions? </a:t>
            </a:r>
            <a:endParaRPr lang="en-US" altLang="zh-CN" sz="28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824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8900" advClick="0">
        <p:cut/>
      </p:transition>
    </mc:Choice>
    <mc:Fallback>
      <p:transition spd="slow"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82"/>
          <p:cNvSpPr txBox="1">
            <a:spLocks/>
          </p:cNvSpPr>
          <p:nvPr/>
        </p:nvSpPr>
        <p:spPr>
          <a:xfrm>
            <a:off x="239486" y="5007371"/>
            <a:ext cx="7772400" cy="76940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kumimoji="0" lang="en-US" sz="4400" b="1" i="0" u="none" strike="noStrike" kern="1200" cap="small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Arial"/>
                <a:cs typeface="Arial"/>
                <a:sym typeface="Arial"/>
              </a:rPr>
              <a:t>Thank you!</a:t>
            </a:r>
            <a:endParaRPr kumimoji="0" lang="x-none" sz="4400" b="1" i="0" u="none" strike="noStrike" kern="1200" cap="sm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Arial"/>
              <a:cs typeface="Arial"/>
              <a:sym typeface="Arial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2406" y="1856256"/>
            <a:ext cx="6909480" cy="299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338326"/>
            <a:ext cx="8229600" cy="1015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dirty="0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Previous Work:</a:t>
            </a:r>
            <a:r>
              <a:rPr lang="en-US" sz="4000" dirty="0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Monotone Cryptography? [GI12]</a:t>
            </a:r>
            <a:endParaRPr lang="en-US" sz="40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" name="Shape 274"/>
          <p:cNvSpPr txBox="1">
            <a:spLocks/>
          </p:cNvSpPr>
          <p:nvPr/>
        </p:nvSpPr>
        <p:spPr>
          <a:xfrm>
            <a:off x="457201" y="1509186"/>
            <a:ext cx="8219255" cy="510905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1" anchor="t" anchorCtr="0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endParaRPr lang="en-US" altLang="zh-CN" sz="20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ctr">
              <a:buNone/>
            </a:pPr>
            <a:endParaRPr lang="en-US" altLang="zh-CN" sz="20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ctr">
              <a:buNone/>
            </a:pPr>
            <a:endParaRPr lang="en-US" altLang="zh-CN" sz="20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l">
              <a:buNone/>
            </a:pP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      General circuits:  {AND, OR, NOT}</a:t>
            </a:r>
          </a:p>
          <a:p>
            <a:pPr marL="0" indent="0" algn="l">
              <a:buNone/>
            </a:pP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</a:p>
          <a:p>
            <a:pPr marL="0" indent="0" algn="l">
              <a:buNone/>
            </a:pP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                     </a:t>
            </a:r>
            <a:r>
              <a:rPr lang="en-US" altLang="zh-CN" sz="2000" b="1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OWFs,  PRGs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     (assuming OWFs exist)        </a:t>
            </a:r>
          </a:p>
          <a:p>
            <a:pPr marL="0" indent="0" algn="l">
              <a:buNone/>
            </a:pP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</a:p>
          <a:p>
            <a:pPr marL="0" indent="0" algn="l">
              <a:buNone/>
            </a:pP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      Monotone circuits: {AND, OR, </a:t>
            </a:r>
            <a:r>
              <a:rPr lang="en-US" altLang="zh-CN" sz="2000" strike="sngStrike" dirty="0" smtClean="0">
                <a:latin typeface="Comic Sans MS"/>
                <a:ea typeface="Comic Sans MS"/>
                <a:cs typeface="Comic Sans MS"/>
                <a:sym typeface="Comic Sans MS"/>
              </a:rPr>
              <a:t>NOT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}</a:t>
            </a:r>
          </a:p>
          <a:p>
            <a:pPr marL="0" indent="0" algn="l">
              <a:buNone/>
            </a:pP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US" altLang="zh-CN" sz="2000" dirty="0" smtClean="0">
                <a:latin typeface="Comic Sans MS" pitchFamily="66" charset="0"/>
                <a:sym typeface="Comic Sans MS"/>
              </a:rPr>
              <a:t> </a:t>
            </a:r>
          </a:p>
          <a:p>
            <a:pPr marL="0" indent="0" algn="l">
              <a:buNone/>
            </a:pPr>
            <a:r>
              <a:rPr lang="en-US" sz="2000" dirty="0" smtClean="0">
                <a:latin typeface="Comic Sans MS" pitchFamily="66" charset="0"/>
                <a:ea typeface="Comic Sans MS"/>
                <a:cs typeface="Comic Sans MS"/>
                <a:sym typeface="Comic Sans MS"/>
              </a:rPr>
              <a:t>                     </a:t>
            </a: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  <a:ea typeface="Comic Sans MS"/>
                <a:cs typeface="Comic Sans MS"/>
                <a:sym typeface="Comic Sans MS"/>
              </a:rPr>
              <a:t>OWFs</a:t>
            </a:r>
            <a:r>
              <a:rPr lang="en-US" sz="2000" b="1" dirty="0" smtClean="0">
                <a:latin typeface="Comic Sans MS" pitchFamily="66" charset="0"/>
                <a:ea typeface="Comic Sans MS"/>
                <a:cs typeface="Comic Sans MS"/>
                <a:sym typeface="Comic Sans MS"/>
              </a:rPr>
              <a:t>,  </a:t>
            </a:r>
            <a:r>
              <a:rPr lang="en-US" sz="2000" b="1" strike="sngStrike" dirty="0" smtClean="0">
                <a:solidFill>
                  <a:srgbClr val="FF0000"/>
                </a:solidFill>
                <a:latin typeface="Comic Sans MS" pitchFamily="66" charset="0"/>
                <a:ea typeface="Comic Sans MS"/>
                <a:cs typeface="Comic Sans MS"/>
                <a:sym typeface="Comic Sans MS"/>
              </a:rPr>
              <a:t>PRGs</a:t>
            </a:r>
            <a:r>
              <a:rPr lang="en-US" sz="2000" dirty="0" smtClean="0">
                <a:latin typeface="Comic Sans MS" pitchFamily="66" charset="0"/>
                <a:ea typeface="Comic Sans MS"/>
                <a:cs typeface="Comic Sans MS"/>
                <a:sym typeface="Comic Sans MS"/>
              </a:rPr>
              <a:t>    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(assuming </a:t>
            </a:r>
            <a:r>
              <a:rPr lang="en-US" altLang="zh-CN" sz="2000" dirty="0">
                <a:latin typeface="Comic Sans MS"/>
                <a:ea typeface="Comic Sans MS"/>
                <a:cs typeface="Comic Sans MS"/>
                <a:sym typeface="Comic Sans MS"/>
              </a:rPr>
              <a:t>OWFs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exist</a:t>
            </a:r>
            <a:r>
              <a:rPr lang="en-US" altLang="zh-CN" sz="2000" dirty="0"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 lang="en-US" altLang="zh-CN" sz="2000" strike="sngStrike" dirty="0">
              <a:latin typeface="Comic Sans MS" pitchFamily="66" charset="0"/>
            </a:endParaRPr>
          </a:p>
          <a:p>
            <a:pPr marL="0" indent="0" algn="l" rtl="0">
              <a:spcBef>
                <a:spcPts val="400"/>
              </a:spcBef>
              <a:buClr>
                <a:schemeClr val="dk1"/>
              </a:buClr>
              <a:buSzPct val="80000"/>
              <a:buNone/>
            </a:pPr>
            <a:endParaRPr lang="en-US" altLang="zh-CN" sz="20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altLang="zh-CN" sz="20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“Monotone world”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: a fundamental </a:t>
            </a:r>
            <a:r>
              <a:rPr lang="en-US" altLang="zh-CN" sz="20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gap</a:t>
            </a:r>
            <a:r>
              <a:rPr lang="en-US" altLang="zh-CN" sz="2000" dirty="0" smtClean="0">
                <a:solidFill>
                  <a:srgbClr val="8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between </a:t>
            </a:r>
            <a:r>
              <a:rPr lang="en-US" altLang="zh-CN" sz="2000" b="1" dirty="0" smtClean="0">
                <a:latin typeface="Comic Sans MS"/>
                <a:ea typeface="Comic Sans MS"/>
                <a:cs typeface="Comic Sans MS"/>
                <a:sym typeface="Comic Sans MS"/>
              </a:rPr>
              <a:t>OWF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s and </a:t>
            </a:r>
            <a:r>
              <a:rPr lang="en-US" altLang="zh-CN" sz="2000" b="1" dirty="0" smtClean="0">
                <a:latin typeface="Comic Sans MS"/>
                <a:ea typeface="Comic Sans MS"/>
                <a:cs typeface="Comic Sans MS"/>
                <a:sym typeface="Comic Sans MS"/>
              </a:rPr>
              <a:t>PRG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s; “hardness-</a:t>
            </a:r>
            <a:r>
              <a:rPr lang="en-US" altLang="zh-CN" sz="2000" dirty="0" err="1" smtClean="0">
                <a:latin typeface="Comic Sans MS"/>
                <a:ea typeface="Comic Sans MS"/>
                <a:cs typeface="Comic Sans MS"/>
                <a:sym typeface="Comic Sans MS"/>
              </a:rPr>
              <a:t>vs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en-US" altLang="zh-CN" sz="2000" dirty="0" err="1" smtClean="0">
                <a:latin typeface="Comic Sans MS"/>
                <a:ea typeface="Comic Sans MS"/>
                <a:cs typeface="Comic Sans MS"/>
                <a:sym typeface="Comic Sans MS"/>
              </a:rPr>
              <a:t>pseudorandomness</a:t>
            </a:r>
            <a:r>
              <a:rPr lang="en-US" altLang="zh-CN" sz="2000" dirty="0" smtClean="0">
                <a:latin typeface="Comic Sans MS"/>
                <a:ea typeface="Comic Sans MS"/>
                <a:cs typeface="Comic Sans MS"/>
                <a:sym typeface="Comic Sans MS"/>
              </a:rPr>
              <a:t>” paradigm fails!</a:t>
            </a:r>
          </a:p>
          <a:p>
            <a:pPr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</a:pPr>
            <a:endParaRPr lang="en-US" altLang="zh-CN" sz="20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Shape 274"/>
          <p:cNvSpPr txBox="1">
            <a:spLocks/>
          </p:cNvSpPr>
          <p:nvPr/>
        </p:nvSpPr>
        <p:spPr>
          <a:xfrm>
            <a:off x="457200" y="1712686"/>
            <a:ext cx="8064896" cy="8617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1" anchor="t" anchorCtr="0">
            <a:spAutoFit/>
          </a:bodyPr>
          <a:lstStyle/>
          <a:p>
            <a:pPr marL="342900" indent="-342900"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  <a:defRPr/>
            </a:pPr>
            <a:r>
              <a:rPr lang="en-US" sz="2500" dirty="0" smtClean="0">
                <a:latin typeface="Comic Sans MS"/>
                <a:ea typeface="Comic Sans MS"/>
                <a:cs typeface="Comic Sans MS"/>
                <a:sym typeface="Comic Sans MS"/>
              </a:rPr>
              <a:t>[GI12]  Can </a:t>
            </a:r>
            <a:r>
              <a:rPr lang="en-US" sz="25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OWFs and PRGs </a:t>
            </a:r>
            <a:r>
              <a:rPr lang="en-US" altLang="zh-CN" sz="2500" dirty="0" smtClean="0">
                <a:latin typeface="Comic Sans MS"/>
                <a:ea typeface="Comic Sans MS"/>
                <a:cs typeface="Comic Sans MS"/>
                <a:sym typeface="Comic Sans MS"/>
              </a:rPr>
              <a:t>be computed by </a:t>
            </a:r>
            <a:r>
              <a:rPr lang="en-US" altLang="zh-CN" sz="2500" dirty="0" smtClean="0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monotone circuits</a:t>
            </a:r>
            <a:r>
              <a:rPr lang="en-US" altLang="zh-CN" sz="2500" dirty="0" smtClean="0"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r>
              <a:rPr lang="zh-CN" altLang="en-US" sz="25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lang="en-US" sz="25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314" name="Picture 2" descr="Rani Izsa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3386" y="3201084"/>
            <a:ext cx="1152798" cy="1498638"/>
          </a:xfrm>
          <a:prstGeom prst="rect">
            <a:avLst/>
          </a:prstGeom>
          <a:noFill/>
        </p:spPr>
      </p:pic>
      <p:pic>
        <p:nvPicPr>
          <p:cNvPr id="13316" name="Picture 4" descr="Oded Goldrei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694" y="1566335"/>
            <a:ext cx="1162490" cy="14414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19133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8900" advClick="0">
        <p:cut/>
      </p:transition>
    </mc:Choice>
    <mc:Fallback>
      <p:transition spd="slow"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</a:t>
            </a:fld>
            <a:endParaRPr lang="he-IL"/>
          </a:p>
        </p:txBody>
      </p:sp>
      <p:sp>
        <p:nvSpPr>
          <p:cNvPr id="16" name="Shape 274"/>
          <p:cNvSpPr txBox="1">
            <a:spLocks/>
          </p:cNvSpPr>
          <p:nvPr/>
        </p:nvSpPr>
        <p:spPr>
          <a:xfrm>
            <a:off x="467544" y="2630550"/>
            <a:ext cx="8064896" cy="477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1" anchor="t" anchorCtr="0">
            <a:spAutoFit/>
          </a:bodyPr>
          <a:lstStyle/>
          <a:p>
            <a:pPr marL="342900" indent="-342900"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  <a:defRPr/>
            </a:pPr>
            <a:r>
              <a:rPr lang="en-US" sz="2500" dirty="0" smtClean="0">
                <a:latin typeface="Comic Sans MS"/>
                <a:ea typeface="Comic Sans MS"/>
                <a:cs typeface="Comic Sans MS"/>
                <a:sym typeface="Comic Sans MS"/>
              </a:rPr>
              <a:t> How about </a:t>
            </a:r>
            <a:r>
              <a:rPr lang="en-US" sz="25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other</a:t>
            </a:r>
            <a:r>
              <a:rPr lang="zh-CN" altLang="en-US" sz="25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5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primitives </a:t>
            </a:r>
            <a:r>
              <a:rPr lang="en-US" altLang="zh-CN" sz="2500" dirty="0" smtClean="0">
                <a:latin typeface="Comic Sans MS"/>
                <a:ea typeface="Comic Sans MS"/>
                <a:cs typeface="Comic Sans MS"/>
                <a:sym typeface="Comic Sans MS"/>
              </a:rPr>
              <a:t>and</a:t>
            </a:r>
            <a:r>
              <a:rPr lang="en-US" altLang="zh-CN" sz="25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building blocks</a:t>
            </a:r>
            <a:r>
              <a:rPr lang="en-US" altLang="zh-CN" sz="2500" dirty="0" smtClean="0">
                <a:solidFill>
                  <a:srgbClr val="8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r>
              <a:rPr lang="zh-CN" altLang="en-US" sz="2500" dirty="0" smtClean="0">
                <a:solidFill>
                  <a:srgbClr val="8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lang="en-US" sz="2500" dirty="0">
              <a:solidFill>
                <a:srgbClr val="8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" name="Shape 274"/>
          <p:cNvSpPr txBox="1">
            <a:spLocks/>
          </p:cNvSpPr>
          <p:nvPr/>
        </p:nvSpPr>
        <p:spPr>
          <a:xfrm>
            <a:off x="539552" y="3809721"/>
            <a:ext cx="8064896" cy="477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1" anchor="t" anchorCtr="0">
            <a:spAutoFit/>
          </a:bodyPr>
          <a:lstStyle/>
          <a:p>
            <a:pPr marL="342900" indent="-342900"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  <a:defRPr/>
            </a:pPr>
            <a:r>
              <a:rPr lang="en-US" sz="2500" dirty="0" smtClean="0">
                <a:latin typeface="Comic Sans MS"/>
                <a:ea typeface="Comic Sans MS"/>
                <a:cs typeface="Comic Sans MS"/>
                <a:sym typeface="Comic Sans MS"/>
              </a:rPr>
              <a:t>How about circuits with </a:t>
            </a:r>
            <a:r>
              <a:rPr lang="en-US" sz="2500" b="1" dirty="0" smtClean="0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few negations</a:t>
            </a:r>
            <a:r>
              <a:rPr lang="en-US" sz="2500" dirty="0" smtClean="0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lang="en-US" sz="2500" dirty="0">
              <a:solidFill>
                <a:srgbClr val="C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Shape 274"/>
          <p:cNvSpPr txBox="1">
            <a:spLocks/>
          </p:cNvSpPr>
          <p:nvPr/>
        </p:nvSpPr>
        <p:spPr>
          <a:xfrm>
            <a:off x="467544" y="1267334"/>
            <a:ext cx="8064896" cy="8617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1" anchor="t" anchorCtr="0">
            <a:spAutoFit/>
          </a:bodyPr>
          <a:lstStyle/>
          <a:p>
            <a:pPr marL="342900" indent="-342900" algn="l" rtl="0">
              <a:spcBef>
                <a:spcPts val="400"/>
              </a:spcBef>
              <a:buClr>
                <a:schemeClr val="dk1"/>
              </a:buClr>
              <a:buSzPct val="80000"/>
              <a:buFont typeface="Arial"/>
              <a:buChar char="•"/>
              <a:defRPr/>
            </a:pPr>
            <a:r>
              <a:rPr lang="en-US" sz="2500" dirty="0" smtClean="0">
                <a:latin typeface="Comic Sans MS"/>
                <a:ea typeface="Comic Sans MS"/>
                <a:cs typeface="Comic Sans MS"/>
                <a:sym typeface="Comic Sans MS"/>
              </a:rPr>
              <a:t>[GI12]  Can </a:t>
            </a:r>
            <a:r>
              <a:rPr lang="en-US" sz="25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OWFs</a:t>
            </a:r>
            <a:r>
              <a:rPr lang="en-US" sz="25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500" dirty="0" smtClean="0">
                <a:latin typeface="Comic Sans MS"/>
                <a:ea typeface="Comic Sans MS"/>
                <a:cs typeface="Comic Sans MS"/>
                <a:sym typeface="Comic Sans MS"/>
              </a:rPr>
              <a:t>and</a:t>
            </a:r>
            <a:r>
              <a:rPr lang="en-US" sz="2500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5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PRGs</a:t>
            </a:r>
            <a:r>
              <a:rPr lang="en-US" sz="2500" dirty="0" smtClean="0">
                <a:solidFill>
                  <a:srgbClr val="8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altLang="zh-CN" sz="2500" dirty="0" smtClean="0">
                <a:latin typeface="Comic Sans MS"/>
                <a:ea typeface="Comic Sans MS"/>
                <a:cs typeface="Comic Sans MS"/>
                <a:sym typeface="Comic Sans MS"/>
              </a:rPr>
              <a:t>be computable by </a:t>
            </a:r>
            <a:r>
              <a:rPr lang="en-US" altLang="zh-CN" sz="2500" b="1" dirty="0" smtClean="0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monotone circuits</a:t>
            </a:r>
            <a:r>
              <a:rPr lang="en-US" altLang="zh-CN" sz="2500" dirty="0" smtClean="0"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r>
              <a:rPr lang="zh-CN" altLang="en-US" sz="25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lang="en-US" sz="25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914" y="4643844"/>
            <a:ext cx="7757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(Power of negations in </a:t>
            </a:r>
            <a:r>
              <a:rPr lang="en-US" b="1" dirty="0" smtClean="0"/>
              <a:t>circuit complexity</a:t>
            </a:r>
            <a:r>
              <a:rPr lang="en-US" dirty="0" smtClean="0"/>
              <a:t> has been widely investigated: </a:t>
            </a:r>
          </a:p>
          <a:p>
            <a:r>
              <a:rPr lang="en-US" dirty="0" smtClean="0"/>
              <a:t>                                          </a:t>
            </a:r>
            <a:r>
              <a:rPr lang="en-US" b="1" dirty="0" smtClean="0">
                <a:solidFill>
                  <a:schemeClr val="tx2"/>
                </a:solidFill>
              </a:rPr>
              <a:t>[Tar88], [Hof92], [ST04], [BNT98], [Mor09], [Ros’15]</a:t>
            </a:r>
            <a:r>
              <a:rPr lang="en-US" dirty="0" smtClean="0"/>
              <a:t>, …)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4841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6058" y="2672193"/>
            <a:ext cx="931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Negation complexity</a:t>
            </a:r>
            <a:r>
              <a:rPr lang="en-US" sz="2800" dirty="0" smtClean="0"/>
              <a:t> </a:t>
            </a:r>
            <a:r>
              <a:rPr lang="en-US" sz="2800" b="1" dirty="0" smtClean="0"/>
              <a:t>of a function f: {0,1}</a:t>
            </a:r>
            <a:r>
              <a:rPr lang="en-US" sz="2800" b="1" baseline="30000" dirty="0" smtClean="0"/>
              <a:t>n</a:t>
            </a:r>
            <a:r>
              <a:rPr lang="en-US" sz="2800" b="1" dirty="0" smtClean="0"/>
              <a:t> </a:t>
            </a:r>
            <a:r>
              <a:rPr lang="en-US" sz="2800" b="1" dirty="0" smtClean="0">
                <a:sym typeface="Mathematica1"/>
              </a:rPr>
              <a:t> </a:t>
            </a:r>
            <a:r>
              <a:rPr lang="en-US" sz="2800" b="1" dirty="0" smtClean="0"/>
              <a:t>{0,1}</a:t>
            </a:r>
            <a:r>
              <a:rPr lang="en-US" sz="2800" b="1" baseline="30000" dirty="0" smtClean="0"/>
              <a:t>m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6060" y="3339834"/>
            <a:ext cx="7910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Min number of </a:t>
            </a:r>
            <a:r>
              <a:rPr lang="en-US" sz="2800" b="1" dirty="0" smtClean="0"/>
              <a:t>NOT</a:t>
            </a:r>
            <a:r>
              <a:rPr lang="en-US" sz="2800" dirty="0" smtClean="0"/>
              <a:t> gates in any (multi-output) AND/OR/NOT circuit for f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66058" y="4526677"/>
            <a:ext cx="7910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Monotone Function:  </a:t>
            </a:r>
            <a:r>
              <a:rPr lang="en-US" sz="2800" dirty="0" smtClean="0"/>
              <a:t>computed without negations.</a:t>
            </a:r>
            <a:endParaRPr lang="en-US" sz="2800" dirty="0"/>
          </a:p>
        </p:txBody>
      </p:sp>
      <p:sp>
        <p:nvSpPr>
          <p:cNvPr id="10" name="Shape 273"/>
          <p:cNvSpPr txBox="1">
            <a:spLocks noGrp="1"/>
          </p:cNvSpPr>
          <p:nvPr>
            <p:ph type="title"/>
          </p:nvPr>
        </p:nvSpPr>
        <p:spPr>
          <a:xfrm>
            <a:off x="224972" y="609600"/>
            <a:ext cx="8686800" cy="1261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0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Work: </a:t>
            </a:r>
            <a:r>
              <a:rPr lang="en-US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sz="4000" b="1" dirty="0" smtClean="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600" b="1" dirty="0" smtClean="0">
                <a:solidFill>
                  <a:schemeClr val="tx2"/>
                </a:solidFill>
                <a:latin typeface="Comic Sans MS"/>
                <a:ea typeface="Comic Sans MS"/>
                <a:cs typeface="Comic Sans MS"/>
                <a:sym typeface="Comic Sans MS"/>
              </a:rPr>
              <a:t>Negation Complexity of Cryptography</a:t>
            </a:r>
            <a:endParaRPr lang="en-US" sz="3600" b="1" dirty="0">
              <a:solidFill>
                <a:schemeClr val="tx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675085"/>
            <a:ext cx="91440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[Markov58]  Any function f can be computed with </a:t>
            </a:r>
            <a:r>
              <a:rPr lang="en-US" sz="2400" b="1" dirty="0" smtClean="0">
                <a:solidFill>
                  <a:srgbClr val="C00000"/>
                </a:solidFill>
              </a:rPr>
              <a:t>log n + 1</a:t>
            </a:r>
            <a:r>
              <a:rPr lang="en-US" sz="2400" b="1" dirty="0" smtClean="0"/>
              <a:t> negations!</a:t>
            </a:r>
            <a:endParaRPr lang="en-US" sz="2400" b="1" dirty="0"/>
          </a:p>
        </p:txBody>
      </p:sp>
      <p:pic>
        <p:nvPicPr>
          <p:cNvPr id="80898" name="Picture 2" descr="http://upload.wikimedia.org/wikipedia/commons/a/a8/Andrei_Mark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5387" y="4065012"/>
            <a:ext cx="1088613" cy="1610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single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b="1" dirty="0" smtClean="0"/>
              <a:t> gate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12685" y="1770743"/>
            <a:ext cx="58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“NOT gate = fan-in two XOR gate” </a:t>
            </a:r>
            <a:endParaRPr lang="en-US" sz="32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320799" y="2652953"/>
            <a:ext cx="7823201" cy="3790179"/>
            <a:chOff x="1320799" y="2652953"/>
            <a:chExt cx="7823201" cy="3790179"/>
          </a:xfrm>
        </p:grpSpPr>
        <p:sp>
          <p:nvSpPr>
            <p:cNvPr id="5" name="TextBox 4"/>
            <p:cNvSpPr txBox="1"/>
            <p:nvPr/>
          </p:nvSpPr>
          <p:spPr>
            <a:xfrm>
              <a:off x="1320799" y="2652953"/>
              <a:ext cx="65604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“NOT gate = if-then-else = selection (over monotone circuits)”</a:t>
              </a:r>
              <a:endParaRPr lang="en-US" sz="3200" b="1" dirty="0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1567543" y="4309532"/>
              <a:ext cx="3164114" cy="21336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43200" y="5049761"/>
              <a:ext cx="6821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NOT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2569028" y="5330611"/>
              <a:ext cx="1030514" cy="1112521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38512" y="4161060"/>
              <a:ext cx="18868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Circuit C</a:t>
              </a:r>
              <a:endParaRPr lang="en-US" sz="28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43200" y="5919912"/>
              <a:ext cx="111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C’</a:t>
              </a:r>
              <a:endParaRPr lang="en-US" sz="2800" b="1" dirty="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4455887" y="5049761"/>
              <a:ext cx="899885" cy="28085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91200" y="4684280"/>
              <a:ext cx="3352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Define C</a:t>
              </a:r>
              <a:r>
                <a:rPr lang="en-US" sz="2000" b="1" baseline="-25000" dirty="0" smtClean="0"/>
                <a:t>0</a:t>
              </a:r>
              <a:r>
                <a:rPr lang="en-US" sz="2000" b="1" dirty="0" smtClean="0"/>
                <a:t> and C</a:t>
              </a:r>
              <a:r>
                <a:rPr lang="en-US" sz="2000" b="1" baseline="-25000" dirty="0" smtClean="0"/>
                <a:t>1</a:t>
              </a:r>
              <a:endParaRPr lang="en-US" sz="2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91200" y="5212026"/>
              <a:ext cx="2895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Apply selector</a:t>
              </a:r>
            </a:p>
            <a:p>
              <a:r>
                <a:rPr lang="en-US" sz="2000" b="1" dirty="0" smtClean="0"/>
                <a:t>h: {0,1}</a:t>
              </a:r>
              <a:r>
                <a:rPr lang="en-US" sz="2000" b="1" baseline="30000" dirty="0" smtClean="0"/>
                <a:t>3</a:t>
              </a:r>
              <a:r>
                <a:rPr lang="en-US" sz="2000" b="1" dirty="0" smtClean="0"/>
                <a:t> </a:t>
              </a:r>
              <a:r>
                <a:rPr lang="en-US" sz="2000" b="1" dirty="0" smtClean="0">
                  <a:sym typeface="Mathematica1"/>
                </a:rPr>
                <a:t> </a:t>
              </a:r>
              <a:r>
                <a:rPr lang="en-US" sz="2000" b="1" dirty="0" smtClean="0"/>
                <a:t>{0,1}</a:t>
              </a:r>
              <a:endParaRPr 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Comic Sans MS"/>
                <a:cs typeface="Comic Sans MS"/>
              </a:rPr>
              <a:t>Our Results</a:t>
            </a:r>
            <a:endParaRPr lang="en-US" sz="4000" b="1" dirty="0">
              <a:latin typeface="Comic Sans MS"/>
              <a:cs typeface="Comic Sans M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707904" y="1475492"/>
            <a:ext cx="3816424" cy="92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43808" y="126876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0 </a:t>
            </a:r>
            <a:r>
              <a:rPr lang="en-US" baseline="30000" dirty="0" smtClean="0">
                <a:latin typeface="Comic Sans MS" panose="030F0702030302020204" pitchFamily="66" charset="0"/>
              </a:rPr>
              <a:t> </a:t>
            </a:r>
            <a:endParaRPr lang="en-US" baseline="300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45016" y="12594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log n</a:t>
            </a:r>
            <a:endParaRPr lang="en-US" sz="1400" dirty="0" smtClean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2082334"/>
            <a:ext cx="25202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omic Sans MS"/>
                <a:sym typeface="Comic Sans MS"/>
              </a:rPr>
              <a:t>One Way Functions</a:t>
            </a:r>
            <a:endParaRPr lang="en-US" sz="1500" baseline="300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9552" y="2492896"/>
            <a:ext cx="27363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Comic Sans MS"/>
              </a:rPr>
              <a:t>One Way Permutations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1560" y="2852936"/>
            <a:ext cx="25202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omic Sans MS"/>
              </a:rPr>
              <a:t>Small Bias Generators</a:t>
            </a:r>
            <a:endParaRPr lang="en-US" sz="1500" baseline="30000" dirty="0"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520" y="3212976"/>
            <a:ext cx="3312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  <a:latin typeface="Comic Sans MS"/>
              </a:rPr>
              <a:t>P</a:t>
            </a:r>
            <a:r>
              <a:rPr lang="en-US" sz="1500" dirty="0" smtClean="0">
                <a:solidFill>
                  <a:srgbClr val="000000"/>
                </a:solidFill>
                <a:latin typeface="Comic Sans MS"/>
              </a:rPr>
              <a:t>seudorandom Generators</a:t>
            </a:r>
            <a:endParaRPr lang="en-US" sz="1500" baseline="30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528" y="5106670"/>
            <a:ext cx="35283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  <a:latin typeface="Comic Sans MS"/>
              </a:rPr>
              <a:t>Pseudorandom</a:t>
            </a:r>
            <a:r>
              <a:rPr lang="en-US" sz="15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mic Sans MS"/>
                <a:sym typeface="Comic Sans MS"/>
              </a:rPr>
              <a:t>Functions</a:t>
            </a:r>
            <a:endParaRPr lang="en-US" sz="1500" baseline="30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5536" y="3573016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Comic Sans MS"/>
              </a:rPr>
              <a:t>Weak Pseudorandom</a:t>
            </a:r>
            <a:r>
              <a:rPr lang="en-US" sz="15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mic Sans MS"/>
                <a:sym typeface="Comic Sans MS"/>
              </a:rPr>
              <a:t>Functions</a:t>
            </a:r>
            <a:endParaRPr lang="en-US" sz="1500" baseline="30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9592" y="4168825"/>
            <a:ext cx="1800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omic Sans MS"/>
                <a:sym typeface="Comic Sans MS"/>
              </a:rPr>
              <a:t>Hard-core bits</a:t>
            </a:r>
            <a:endParaRPr lang="en-US" sz="1500" baseline="30000" dirty="0"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3568" y="5394702"/>
            <a:ext cx="26642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omic Sans MS"/>
              </a:rPr>
              <a:t>Error Correcting Codes</a:t>
            </a:r>
            <a:endParaRPr lang="en-US" sz="1500" baseline="30000" dirty="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1560" y="4473987"/>
            <a:ext cx="23762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omic Sans MS"/>
                <a:sym typeface="Comic Sans MS"/>
              </a:rPr>
              <a:t>Extractors</a:t>
            </a:r>
            <a:endParaRPr lang="en-US" sz="1500" baseline="30000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19872" y="3249851"/>
            <a:ext cx="8286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1500" dirty="0" smtClean="0">
                <a:latin typeface="Comic Sans MS"/>
                <a:cs typeface="Comic Sans MS"/>
              </a:rPr>
              <a:t>  </a:t>
            </a:r>
            <a:r>
              <a:rPr lang="en-US" sz="1000" dirty="0" smtClean="0">
                <a:latin typeface="Comic Sans MS"/>
                <a:cs typeface="Comic Sans MS"/>
              </a:rPr>
              <a:t>[GI12]</a:t>
            </a:r>
            <a:endParaRPr lang="en-US" sz="1000" dirty="0">
              <a:latin typeface="Comic Sans MS"/>
              <a:cs typeface="Comic Sans M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19872" y="2492896"/>
            <a:ext cx="3238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500" dirty="0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endParaRPr lang="en-US" sz="15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24090" y="3573016"/>
            <a:ext cx="103906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latin typeface="Comic Sans MS" pitchFamily="66" charset="0"/>
              </a:rPr>
              <a:t>  </a:t>
            </a:r>
            <a:r>
              <a:rPr lang="en-US" sz="1500" dirty="0" smtClean="0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en-US" sz="1500" dirty="0" smtClean="0">
                <a:latin typeface="Comic Sans MS" pitchFamily="66" charset="0"/>
              </a:rPr>
              <a:t> </a:t>
            </a:r>
            <a:r>
              <a:rPr lang="en-US" sz="1000" dirty="0" smtClean="0">
                <a:latin typeface="Comic Sans MS"/>
                <a:cs typeface="Comic Sans MS"/>
              </a:rPr>
              <a:t>[BBL98]</a:t>
            </a:r>
            <a:r>
              <a:rPr lang="en-US" sz="1500" dirty="0" smtClean="0">
                <a:latin typeface="Comic Sans MS"/>
                <a:cs typeface="Comic Sans MS"/>
              </a:rPr>
              <a:t> </a:t>
            </a:r>
            <a:endParaRPr lang="en-US" sz="1500" dirty="0">
              <a:latin typeface="Comic Sans MS"/>
              <a:cs typeface="Comic Sans M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15359" y="2060848"/>
            <a:ext cx="1212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Wingdings"/>
              </a:rPr>
              <a:t></a:t>
            </a:r>
            <a:r>
              <a:rPr lang="en-US" sz="1500" dirty="0" smtClean="0">
                <a:latin typeface="Comic Sans MS"/>
                <a:cs typeface="Comic Sans MS"/>
              </a:rPr>
              <a:t>  </a:t>
            </a:r>
            <a:r>
              <a:rPr lang="en-US" sz="1000" dirty="0" smtClean="0">
                <a:latin typeface="Comic Sans MS"/>
                <a:cs typeface="Comic Sans MS"/>
              </a:rPr>
              <a:t>[GI12]</a:t>
            </a:r>
            <a:endParaRPr lang="en-US" sz="1000" dirty="0">
              <a:latin typeface="Comic Sans MS"/>
              <a:cs typeface="Comic Sans M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19872" y="2852936"/>
            <a:ext cx="3238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500" dirty="0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endParaRPr lang="en-US" sz="15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67744" y="587727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Cryptography except </a:t>
            </a:r>
            <a:r>
              <a:rPr lang="en-US" sz="1400" dirty="0" smtClean="0">
                <a:latin typeface="Comic Sans MS" panose="030F0702030302020204" pitchFamily="66" charset="0"/>
              </a:rPr>
              <a:t>OWFs is </a:t>
            </a:r>
          </a:p>
          <a:p>
            <a:pPr algn="ctr"/>
            <a:r>
              <a:rPr lang="en-US" altLang="zh-CN" sz="1400" dirty="0" smtClean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altLang="zh-CN" sz="1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non-monotone</a:t>
            </a:r>
            <a:endParaRPr lang="en-US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40152" y="584474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omic Sans MS" panose="030F0702030302020204" pitchFamily="66" charset="0"/>
              </a:rPr>
              <a:t>Many primitives are </a:t>
            </a:r>
          </a:p>
          <a:p>
            <a:pPr algn="ctr"/>
            <a:r>
              <a:rPr lang="en-US" altLang="zh-CN" sz="1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highly non</a:t>
            </a:r>
            <a:r>
              <a:rPr lang="en-US" altLang="zh-CN" sz="1400" b="1" dirty="0">
                <a:solidFill>
                  <a:srgbClr val="FF0000"/>
                </a:solidFill>
                <a:latin typeface="Comic Sans MS"/>
                <a:cs typeface="Comic Sans MS"/>
              </a:rPr>
              <a:t>-</a:t>
            </a:r>
            <a:r>
              <a:rPr lang="en-US" altLang="zh-CN" sz="1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monotone</a:t>
            </a:r>
            <a:endParaRPr lang="en-US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339752" y="155679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omic Sans MS" panose="030F0702030302020204" pitchFamily="66" charset="0"/>
              </a:rPr>
              <a:t>(monotone function) </a:t>
            </a:r>
            <a:r>
              <a:rPr lang="en-US" sz="1400" baseline="30000" dirty="0" smtClean="0">
                <a:latin typeface="Comic Sans MS" panose="030F0702030302020204" pitchFamily="66" charset="0"/>
              </a:rPr>
              <a:t> </a:t>
            </a:r>
            <a:endParaRPr lang="en-US" sz="1400" baseline="30000" dirty="0">
              <a:latin typeface="Comic Sans MS" panose="030F0702030302020204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44208" y="155679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omic Sans MS" panose="030F0702030302020204" pitchFamily="66" charset="0"/>
              </a:rPr>
              <a:t>(any function [Mar58]) </a:t>
            </a:r>
            <a:r>
              <a:rPr lang="en-US" sz="1400" baseline="30000" dirty="0" smtClean="0">
                <a:latin typeface="Comic Sans MS" panose="030F0702030302020204" pitchFamily="66" charset="0"/>
              </a:rPr>
              <a:t> </a:t>
            </a:r>
            <a:endParaRPr lang="en-US" sz="1400" baseline="30000" dirty="0">
              <a:latin typeface="Comic Sans MS" panose="030F0702030302020204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95536" y="1268760"/>
            <a:ext cx="2664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# of negations</a:t>
            </a:r>
          </a:p>
          <a:p>
            <a:pPr algn="ctr"/>
            <a:endParaRPr lang="en-US" baseline="30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220072" y="371703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/>
                <a:ea typeface="Lucida Grande"/>
                <a:cs typeface="Comic Sans MS"/>
              </a:rPr>
              <a:t> </a:t>
            </a:r>
            <a:r>
              <a:rPr lang="en-US" sz="1600" b="1" dirty="0" smtClean="0">
                <a:latin typeface="Comic Sans MS"/>
                <a:ea typeface="Lucida Grande"/>
                <a:cs typeface="Comic Sans MS"/>
              </a:rPr>
              <a:t>o(log n)</a:t>
            </a:r>
            <a:r>
              <a:rPr lang="en-US" sz="1600" dirty="0" smtClean="0">
                <a:latin typeface="Comic Sans MS"/>
                <a:ea typeface="Lucida Grande"/>
                <a:cs typeface="Comic Sans MS"/>
              </a:rPr>
              <a:t> </a:t>
            </a:r>
          </a:p>
          <a:p>
            <a:pPr algn="ctr"/>
            <a:r>
              <a:rPr lang="en-US" sz="1000" dirty="0" smtClean="0">
                <a:latin typeface="Comic Sans MS"/>
                <a:ea typeface="Lucida Grande"/>
                <a:cs typeface="Comic Sans MS"/>
              </a:rPr>
              <a:t>(</a:t>
            </a:r>
            <a:r>
              <a:rPr lang="en-US" altLang="zh-CN" sz="1000" dirty="0" smtClean="0">
                <a:latin typeface="Comic Sans MS"/>
                <a:cs typeface="Comic Sans MS"/>
              </a:rPr>
              <a:t>tight</a:t>
            </a:r>
            <a:r>
              <a:rPr lang="en-US" sz="1000" dirty="0" smtClean="0">
                <a:latin typeface="Comic Sans MS"/>
                <a:ea typeface="Lucida Grande"/>
                <a:cs typeface="Comic Sans MS"/>
              </a:rPr>
              <a:t> up to O(1) </a:t>
            </a:r>
            <a:r>
              <a:rPr lang="en-US" sz="1000" dirty="0" err="1" smtClean="0">
                <a:latin typeface="Comic Sans MS"/>
                <a:ea typeface="Lucida Grande"/>
                <a:cs typeface="Comic Sans MS"/>
              </a:rPr>
              <a:t>mult</a:t>
            </a:r>
            <a:r>
              <a:rPr lang="en-US" sz="1000" dirty="0" smtClean="0">
                <a:latin typeface="Comic Sans MS"/>
                <a:cs typeface="Comic Sans MS"/>
              </a:rPr>
              <a:t> term</a:t>
            </a:r>
            <a:r>
              <a:rPr lang="en-US" sz="1000" dirty="0" smtClean="0">
                <a:latin typeface="Comic Sans MS"/>
                <a:ea typeface="Lucida Grande"/>
                <a:cs typeface="Comic Sans MS"/>
              </a:rPr>
              <a:t>)</a:t>
            </a:r>
            <a:endParaRPr lang="en-US" sz="1000" dirty="0" smtClean="0">
              <a:latin typeface="Comic Sans MS"/>
              <a:cs typeface="Comic Sans M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444208" y="4149080"/>
            <a:ext cx="3238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500" dirty="0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endParaRPr lang="en-US" sz="15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44208" y="4401979"/>
            <a:ext cx="3238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500" dirty="0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endParaRPr lang="en-US" sz="15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272472" y="5085184"/>
            <a:ext cx="3238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500" dirty="0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endParaRPr lang="en-US" sz="15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272472" y="5373216"/>
            <a:ext cx="3238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500" dirty="0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endParaRPr lang="en-US" sz="15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228184" y="4664749"/>
            <a:ext cx="2448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omic Sans MS"/>
                <a:ea typeface="Lucida Grande"/>
                <a:cs typeface="Comic Sans MS"/>
              </a:rPr>
              <a:t>log n – </a:t>
            </a:r>
            <a:r>
              <a:rPr lang="el-GR" sz="1600" dirty="0" smtClean="0">
                <a:latin typeface="Comic Sans MS" panose="030F0702030302020204" pitchFamily="66" charset="0"/>
              </a:rPr>
              <a:t>ω</a:t>
            </a:r>
            <a:r>
              <a:rPr lang="en-US" sz="1600" b="1" dirty="0" smtClean="0">
                <a:latin typeface="Comic Sans MS"/>
                <a:ea typeface="Lucida Grande"/>
                <a:cs typeface="Comic Sans MS"/>
              </a:rPr>
              <a:t>(1)</a:t>
            </a:r>
            <a:r>
              <a:rPr lang="en-US" sz="1600" dirty="0" smtClean="0">
                <a:latin typeface="Comic Sans MS"/>
                <a:ea typeface="Lucida Grande"/>
                <a:cs typeface="Comic Sans MS"/>
              </a:rPr>
              <a:t> </a:t>
            </a:r>
          </a:p>
          <a:p>
            <a:pPr algn="ctr"/>
            <a:r>
              <a:rPr lang="en-US" sz="1000" dirty="0" smtClean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(</a:t>
            </a:r>
            <a:r>
              <a:rPr lang="en-US" altLang="zh-CN" sz="1000" dirty="0">
                <a:solidFill>
                  <a:srgbClr val="000000"/>
                </a:solidFill>
                <a:latin typeface="Comic Sans MS"/>
                <a:cs typeface="Comic Sans MS"/>
              </a:rPr>
              <a:t>tight</a:t>
            </a:r>
            <a:r>
              <a:rPr lang="en-US" sz="1000" dirty="0" smtClean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 </a:t>
            </a:r>
            <a:r>
              <a:rPr lang="en-US" sz="1000" dirty="0" smtClean="0">
                <a:latin typeface="Comic Sans MS"/>
                <a:ea typeface="Lucida Grande"/>
                <a:cs typeface="Comic Sans MS"/>
              </a:rPr>
              <a:t>up to O(1) add</a:t>
            </a:r>
            <a:r>
              <a:rPr lang="en-US" sz="1000" dirty="0" smtClean="0"/>
              <a:t> </a:t>
            </a:r>
            <a:r>
              <a:rPr lang="en-US" sz="1000" dirty="0" smtClean="0">
                <a:latin typeface="Comic Sans MS"/>
                <a:cs typeface="Comic Sans MS"/>
              </a:rPr>
              <a:t>term</a:t>
            </a:r>
            <a:r>
              <a:rPr lang="en-US" sz="1000" dirty="0" smtClean="0">
                <a:latin typeface="Comic Sans MS"/>
                <a:ea typeface="Lucida Grande"/>
                <a:cs typeface="Comic Sans MS"/>
              </a:rPr>
              <a:t>)</a:t>
            </a:r>
            <a:endParaRPr lang="en-US" sz="1000" dirty="0" smtClean="0">
              <a:latin typeface="Comic Sans MS"/>
              <a:cs typeface="Comic Sans MS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851920" y="126876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1</a:t>
            </a:r>
            <a:endParaRPr lang="en-US" baseline="30000" dirty="0">
              <a:latin typeface="Comic Sans MS" panose="030F0702030302020204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273760" y="2420888"/>
            <a:ext cx="9463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tx2"/>
                </a:solidFill>
                <a:latin typeface="Comic Sans MS"/>
                <a:cs typeface="Comic Sans MS"/>
              </a:rPr>
              <a:t>? (Open)</a:t>
            </a:r>
            <a:endParaRPr lang="en-US" sz="15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273760" y="2817803"/>
            <a:ext cx="9463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solidFill>
                  <a:schemeClr val="tx2"/>
                </a:solidFill>
                <a:latin typeface="Comic Sans MS"/>
                <a:cs typeface="Comic Sans MS"/>
              </a:rPr>
              <a:t>? (Open</a:t>
            </a:r>
            <a:r>
              <a:rPr lang="en-US" sz="1500" dirty="0" smtClean="0">
                <a:solidFill>
                  <a:schemeClr val="tx2"/>
                </a:solidFill>
                <a:latin typeface="Comic Sans MS"/>
                <a:cs typeface="Comic Sans MS"/>
              </a:rPr>
              <a:t>)</a:t>
            </a:r>
            <a:endParaRPr lang="en-US" sz="15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273760" y="3235042"/>
            <a:ext cx="9463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tx2"/>
                </a:solidFill>
                <a:latin typeface="Comic Sans MS"/>
                <a:cs typeface="Comic Sans MS"/>
              </a:rPr>
              <a:t>? </a:t>
            </a:r>
            <a:r>
              <a:rPr lang="en-US" sz="1500" dirty="0">
                <a:solidFill>
                  <a:schemeClr val="tx2"/>
                </a:solidFill>
                <a:latin typeface="Comic Sans MS"/>
                <a:cs typeface="Comic Sans MS"/>
              </a:rPr>
              <a:t>(Open)</a:t>
            </a:r>
            <a:endParaRPr lang="en-US" sz="1500" dirty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endParaRPr lang="en-US" sz="15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166688" y="3573016"/>
            <a:ext cx="11495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tx2"/>
                </a:solidFill>
                <a:latin typeface="Comic Sans MS"/>
                <a:cs typeface="Comic Sans MS"/>
              </a:rPr>
              <a:t>? (Open)</a:t>
            </a:r>
            <a:endParaRPr lang="en-US" sz="15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012248" y="126876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omic Sans MS" panose="030F0702030302020204" pitchFamily="66" charset="0"/>
              </a:rPr>
              <a:t>ω</a:t>
            </a:r>
            <a:r>
              <a:rPr lang="en-US" dirty="0" smtClean="0">
                <a:latin typeface="Comic Sans MS" panose="030F0702030302020204" pitchFamily="66" charset="0"/>
              </a:rPr>
              <a:t>(1)</a:t>
            </a:r>
            <a:endParaRPr lang="en-US" baseline="30000" dirty="0">
              <a:latin typeface="Comic Sans MS" panose="030F0702030302020204" pitchFamily="66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580112" y="2834400"/>
            <a:ext cx="3600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Wingdings"/>
              </a:rPr>
              <a:t></a:t>
            </a:r>
            <a:endParaRPr lang="en-US" sz="15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383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89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2" grpId="0"/>
      <p:bldP spid="23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8" grpId="0"/>
      <p:bldP spid="40" grpId="0"/>
      <p:bldP spid="49" grpId="0"/>
      <p:bldP spid="50" grpId="0"/>
      <p:bldP spid="55" grpId="0"/>
      <p:bldP spid="56" grpId="0"/>
      <p:bldP spid="57" grpId="0"/>
      <p:bldP spid="73" grpId="0"/>
      <p:bldP spid="74" grpId="0"/>
      <p:bldP spid="75" grpId="0"/>
      <p:bldP spid="76" grpId="0"/>
      <p:bldP spid="77" grpId="0"/>
      <p:bldP spid="78" grpId="0"/>
      <p:bldP spid="80" grpId="0"/>
      <p:bldP spid="81" grpId="0"/>
      <p:bldP spid="83" grpId="0"/>
      <p:bldP spid="84" grpId="0"/>
      <p:bldP spid="85" grpId="0"/>
      <p:bldP spid="86" grpId="0"/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722312" y="1436914"/>
            <a:ext cx="7772400" cy="10771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altLang="zh-CN" sz="3200" b="0" cap="small" dirty="0" smtClean="0">
                <a:solidFill>
                  <a:schemeClr val="accent1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[</a:t>
            </a:r>
            <a:r>
              <a:rPr lang="en-US" altLang="zh-CN" sz="3200" b="0" cap="small" dirty="0" err="1" smtClean="0">
                <a:solidFill>
                  <a:schemeClr val="accent1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Goldreich-Izsak</a:t>
            </a:r>
            <a:r>
              <a:rPr lang="en-US" altLang="zh-CN" sz="3200" b="0" cap="small" dirty="0" smtClean="0">
                <a:solidFill>
                  <a:schemeClr val="accent1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 12]</a:t>
            </a:r>
            <a:r>
              <a:rPr lang="en-US" altLang="zh-CN" sz="3200" cap="small" dirty="0" smtClean="0">
                <a:solidFill>
                  <a:schemeClr val="dk1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/>
            </a:r>
            <a:br>
              <a:rPr lang="en-US" altLang="zh-CN" sz="3200" cap="small" dirty="0" smtClean="0">
                <a:solidFill>
                  <a:schemeClr val="dk1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</a:br>
            <a:r>
              <a:rPr lang="en-US" altLang="zh-CN" sz="3200" cap="small" dirty="0" smtClean="0">
                <a:solidFill>
                  <a:schemeClr val="dk1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“Cryptography is non-monotone”</a:t>
            </a:r>
            <a:r>
              <a:rPr lang="zh-CN" altLang="en-US" sz="3200" cap="small" dirty="0" smtClean="0">
                <a:solidFill>
                  <a:schemeClr val="dk1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 </a:t>
            </a:r>
            <a:endParaRPr lang="x-none" sz="3200" b="1" i="0" u="none" strike="noStrike" cap="small" baseline="0" dirty="0">
              <a:solidFill>
                <a:schemeClr val="dk1"/>
              </a:solidFill>
              <a:latin typeface="Comic Sans MS" panose="030F0702030302020204" pitchFamily="66" charset="0"/>
              <a:ea typeface="Arial"/>
              <a:cs typeface="Arial"/>
              <a:sym typeface="Arial"/>
            </a:endParaRPr>
          </a:p>
        </p:txBody>
      </p:sp>
      <p:sp>
        <p:nvSpPr>
          <p:cNvPr id="3" name="Shape 182"/>
          <p:cNvSpPr txBox="1">
            <a:spLocks/>
          </p:cNvSpPr>
          <p:nvPr/>
        </p:nvSpPr>
        <p:spPr>
          <a:xfrm>
            <a:off x="722312" y="3149600"/>
            <a:ext cx="7772400" cy="255450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kumimoji="0" lang="en-US" altLang="zh-CN" sz="320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mic Sans MS" panose="030F0702030302020204" pitchFamily="66" charset="0"/>
                <a:ea typeface="Arial"/>
                <a:cs typeface="Arial"/>
                <a:sym typeface="Arial"/>
              </a:rPr>
              <a:t>[This work]</a:t>
            </a:r>
            <a:r>
              <a:rPr kumimoji="0" lang="en-US" altLang="zh-CN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anose="030F0702030302020204" pitchFamily="66" charset="0"/>
                <a:ea typeface="Arial"/>
                <a:cs typeface="Arial"/>
                <a:sym typeface="Arial"/>
              </a:rPr>
              <a:t/>
            </a:r>
            <a:br>
              <a:rPr kumimoji="0" lang="en-US" altLang="zh-CN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anose="030F0702030302020204" pitchFamily="66" charset="0"/>
                <a:ea typeface="Arial"/>
                <a:cs typeface="Arial"/>
                <a:sym typeface="Arial"/>
              </a:rPr>
            </a:br>
            <a:r>
              <a:rPr kumimoji="0" lang="en-US" altLang="zh-CN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anose="030F0702030302020204" pitchFamily="66" charset="0"/>
                <a:ea typeface="Arial"/>
                <a:cs typeface="Arial"/>
                <a:sym typeface="Arial"/>
              </a:rPr>
              <a:t>Many Basic</a:t>
            </a:r>
            <a:r>
              <a:rPr kumimoji="0" lang="en-US" altLang="zh-CN" sz="3200" b="1" i="0" u="none" strike="noStrike" kern="1200" cap="small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anose="030F0702030302020204" pitchFamily="66" charset="0"/>
                <a:ea typeface="Arial"/>
                <a:cs typeface="Arial"/>
                <a:sym typeface="Arial"/>
              </a:rPr>
              <a:t> primitives require almost </a:t>
            </a:r>
            <a:r>
              <a:rPr kumimoji="0" lang="en-US" altLang="zh-CN" sz="3200" b="1" i="0" u="none" strike="noStrike" kern="1200" cap="small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Arial"/>
                <a:cs typeface="Arial"/>
                <a:sym typeface="Arial"/>
              </a:rPr>
              <a:t>maximum</a:t>
            </a:r>
            <a:r>
              <a:rPr kumimoji="0" lang="en-US" altLang="zh-CN" sz="3200" b="1" i="0" u="none" strike="noStrike" kern="1200" cap="small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anose="030F0702030302020204" pitchFamily="66" charset="0"/>
                <a:ea typeface="Arial"/>
                <a:cs typeface="Arial"/>
                <a:sym typeface="Arial"/>
              </a:rPr>
              <a:t> number of negations among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kumimoji="0" lang="en-US" altLang="zh-CN" sz="3200" b="1" i="0" u="none" strike="noStrike" kern="1200" cap="small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anose="030F0702030302020204" pitchFamily="66" charset="0"/>
                <a:ea typeface="Arial"/>
                <a:cs typeface="Arial"/>
                <a:sym typeface="Arial"/>
              </a:rPr>
              <a:t>all </a:t>
            </a:r>
            <a:r>
              <a:rPr kumimoji="0" lang="en-US" altLang="zh-CN" sz="3200" b="1" i="0" u="none" strike="noStrike" kern="1200" cap="small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anose="030F0702030302020204" pitchFamily="66" charset="0"/>
                <a:ea typeface="Arial"/>
                <a:cs typeface="Arial"/>
                <a:sym typeface="Arial"/>
              </a:rPr>
              <a:t>boolean</a:t>
            </a:r>
            <a:r>
              <a:rPr kumimoji="0" lang="en-US" altLang="zh-CN" sz="3200" b="1" i="0" u="none" strike="noStrike" kern="1200" cap="small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anose="030F0702030302020204" pitchFamily="66" charset="0"/>
                <a:ea typeface="Arial"/>
                <a:cs typeface="Arial"/>
                <a:sym typeface="Arial"/>
              </a:rPr>
              <a:t> functions.</a:t>
            </a:r>
            <a:endParaRPr kumimoji="0" lang="x-none" sz="3200" b="1" i="0" u="none" strike="noStrike" kern="1200" cap="small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anose="030F0702030302020204" pitchFamily="66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745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8900" advClick="0">
        <p:cut/>
      </p:transition>
    </mc:Choice>
    <mc:Fallback>
      <p:transition spd="slow"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5.6|10.4|12.6|11.3|26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21589</TotalTime>
  <Words>1643</Words>
  <Application>Microsoft Office PowerPoint</Application>
  <PresentationFormat>On-screen Show (4:3)</PresentationFormat>
  <Paragraphs>379</Paragraphs>
  <Slides>32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The Power of Negations  in Cryptography</vt:lpstr>
      <vt:lpstr>Slide 2</vt:lpstr>
      <vt:lpstr>How simple can cryptography be?</vt:lpstr>
      <vt:lpstr>Previous Work: Monotone Cryptography? [GI12]</vt:lpstr>
      <vt:lpstr>Slide 5</vt:lpstr>
      <vt:lpstr>This Work:  Negation Complexity of Cryptography</vt:lpstr>
      <vt:lpstr>A single NOT gate</vt:lpstr>
      <vt:lpstr>Our Results</vt:lpstr>
      <vt:lpstr>[Goldreich-Izsak 12] “Cryptography is non-monotone” </vt:lpstr>
      <vt:lpstr>Monotone and non-monotone Primitives</vt:lpstr>
      <vt:lpstr> Monotone OWFs [GI12]</vt:lpstr>
      <vt:lpstr>X  Monotone OWPs</vt:lpstr>
      <vt:lpstr>Useful Tools</vt:lpstr>
      <vt:lpstr>Proof of Theorem 1</vt:lpstr>
      <vt:lpstr>Proof of Theorem 1</vt:lpstr>
      <vt:lpstr>X  Monotone PRGs and SBGs </vt:lpstr>
      <vt:lpstr>Proof Idea of Theorem 2</vt:lpstr>
      <vt:lpstr>The Linear Distinguisher </vt:lpstr>
      <vt:lpstr>Many Primitives are highly non-monotone </vt:lpstr>
      <vt:lpstr>Tool Box </vt:lpstr>
      <vt:lpstr>Tool #1: Markov’s Theorem</vt:lpstr>
      <vt:lpstr>Pseudorandom Functions (PRFs)</vt:lpstr>
      <vt:lpstr>Tool #2: Decomposition</vt:lpstr>
      <vt:lpstr>Applications in Cryptography</vt:lpstr>
      <vt:lpstr>Tool #3: Selection Tree</vt:lpstr>
      <vt:lpstr>Tool #3: Selection Tree</vt:lpstr>
      <vt:lpstr>Error-Correcting Codes (ECCs)</vt:lpstr>
      <vt:lpstr>Proof of [BKS06]</vt:lpstr>
      <vt:lpstr>Lower bound for ECCs</vt:lpstr>
      <vt:lpstr>Summary</vt:lpstr>
      <vt:lpstr>Open Problems and Directions</vt:lpstr>
      <vt:lpstr>Slide 32</vt:lpstr>
    </vt:vector>
  </TitlesOfParts>
  <Company>CUHK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Siyao Guo</dc:creator>
  <cp:lastModifiedBy>igorcarb</cp:lastModifiedBy>
  <cp:revision>331</cp:revision>
  <dcterms:created xsi:type="dcterms:W3CDTF">2015-02-03T16:22:10Z</dcterms:created>
  <dcterms:modified xsi:type="dcterms:W3CDTF">2017-11-06T10:36:50Z</dcterms:modified>
</cp:coreProperties>
</file>