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3" r:id="rId4"/>
    <p:sldId id="267" r:id="rId5"/>
    <p:sldId id="278" r:id="rId6"/>
    <p:sldId id="269" r:id="rId7"/>
    <p:sldId id="279" r:id="rId8"/>
    <p:sldId id="270" r:id="rId9"/>
    <p:sldId id="259" r:id="rId10"/>
    <p:sldId id="266" r:id="rId11"/>
    <p:sldId id="271" r:id="rId12"/>
    <p:sldId id="280" r:id="rId13"/>
    <p:sldId id="260" r:id="rId14"/>
    <p:sldId id="265" r:id="rId15"/>
    <p:sldId id="283" r:id="rId16"/>
    <p:sldId id="273" r:id="rId17"/>
    <p:sldId id="281" r:id="rId18"/>
    <p:sldId id="275" r:id="rId19"/>
    <p:sldId id="261" r:id="rId20"/>
    <p:sldId id="274" r:id="rId21"/>
    <p:sldId id="276" r:id="rId22"/>
    <p:sldId id="277" r:id="rId23"/>
    <p:sldId id="264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CCC"/>
    <a:srgbClr val="D1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51409-D123-4ECF-B5F8-264FAA8092C2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E8B5A-66A7-4F40-B57F-E4ECB31D8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87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24188-5461-4967-B047-8F4EBA2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56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C94D-2857-4B46-ADF9-2AB99BCA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094BC-555A-4A90-ABE6-0B7456385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00279-FB7C-4D18-B0B3-D52EE0AD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65C7FF-6592-4CCD-B536-B61B5E2BB6BD}" type="datetime1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B2905-D980-4907-833C-D8C8306BC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F9BD-ACE5-4CF4-9380-B149D66C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3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6A104-0697-4EAA-B21C-19205714F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A7FE3-4686-421D-BB31-EAD824914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5A5A-CDBC-4B6F-B036-2105BD54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CA421E-ACC7-41C2-934B-20583ADAE0AB}" type="datetime1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5571F-53D6-4639-8C54-D66EBE8A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E651E-494E-4BB3-867A-01B567A7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9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86B8E-80FD-4F0C-81D0-6A8BBE91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B570CC-BCF4-4E37-BBC1-55D26D5CAE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0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50F3-7AE8-49BF-A190-37F607E0B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4AB23-A292-4DCD-8C82-0D5C14BAD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B7C95-F82B-4989-97BB-9A550B15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EB9E50-2DB5-4179-9396-E40626241B50}" type="datetime1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54716-3D93-4835-97BB-A9508C54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6F91A-A16A-4344-BE2E-945880CF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3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07101-56CC-4ACF-BD02-5A298BB9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B552E-71C9-45DD-AF8F-0FF4DF746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09CAE-1FC5-471B-ADF2-D74AFBB4F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8712E-E13D-4BA3-BAC6-1F580367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DBA18-1394-4D57-BCDB-D75CF0037F93}" type="datetime1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F4005-BC6C-465E-85EB-EE33B97A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3C6EB-82EF-4DF3-BF05-B3C57EDF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6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3F2E-02E4-41C0-898F-9786CA263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BAD44-D4B7-4861-BBFB-99A60F21D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0B3A6-A2BA-4F0F-84B5-5124A73C0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90F37-28CD-4AC7-856C-D8C3457CB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B9082-E257-403B-8F38-F3B59A6AC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9D274-D36F-44D7-8100-CA5672B9B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F03CC-D505-4182-8496-3420A6ACFA0A}" type="datetime1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543EE-16D4-423D-AE8D-C862EBAD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9B8CF-890D-40BB-96D1-79CC31CC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55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6212-9912-44B8-8622-EB97D22E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DBAF7-1CD9-4FF1-B9C7-A87ECB55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46E6CC-6175-4717-955E-497BD57A71B9}" type="datetime1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1AA48-46DD-46ED-968C-1FCAD63F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8A181-A489-42B0-97BA-EF801538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77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DFDE1-0789-4503-AD8F-BA99C6267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FE6601-B345-4BFF-A5FF-D2C58F274610}" type="datetime1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E1D459-69B5-42D5-9A59-F42B7F82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C2F97-40E7-4E28-B673-C86C6110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67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20B81-41F6-4083-BB03-D87B8BCA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42E10-1102-4722-85C4-1EACB9C46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BC710-22F5-4244-88B2-F50D97C03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736D4-7CB4-4316-89BB-AE6168B9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F6E8A-5C09-4B68-9BDA-FAB8631C7901}" type="datetime1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4AFF8-0547-4BCD-B403-C722ED03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DF4F8-F7EF-47F4-8405-422BEA3B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0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CE95-B514-47D4-9B37-C96D15057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C5EDE-4107-4397-9900-E9500CDEE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02F59-2D2A-4C98-8A3D-6BC0A1BDE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10A0B-81B5-48B9-B45D-3BE64CA1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DD203-44F4-40F6-B56D-8C267C5E75F1}" type="datetime1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41A4D-0662-4A61-A654-ED607ED1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7D397-2FE8-453C-9208-81D5609D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AADF7-3500-4608-9E62-9A8305D5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9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87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4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3.png"/><Relationship Id="rId2" Type="http://schemas.openxmlformats.org/officeDocument/2006/relationships/tags" Target="../tags/tag8.xml"/><Relationship Id="rId16" Type="http://schemas.openxmlformats.org/officeDocument/2006/relationships/image" Target="../media/image17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2.png"/><Relationship Id="rId5" Type="http://schemas.openxmlformats.org/officeDocument/2006/relationships/tags" Target="../tags/tag11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tags" Target="../tags/tag10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6.xml"/><Relationship Id="rId7" Type="http://schemas.openxmlformats.org/officeDocument/2006/relationships/image" Target="../media/image1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0.xml"/><Relationship Id="rId7" Type="http://schemas.openxmlformats.org/officeDocument/2006/relationships/image" Target="../media/image2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7.xml"/><Relationship Id="rId7" Type="http://schemas.openxmlformats.org/officeDocument/2006/relationships/image" Target="../media/image25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29.xml"/><Relationship Id="rId10" Type="http://schemas.openxmlformats.org/officeDocument/2006/relationships/image" Target="../media/image28.png"/><Relationship Id="rId4" Type="http://schemas.openxmlformats.org/officeDocument/2006/relationships/tags" Target="../tags/tag28.xml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3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35.xml"/><Relationship Id="rId7" Type="http://schemas.openxmlformats.org/officeDocument/2006/relationships/image" Target="../media/image3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AF878-5354-452E-AC8A-5CA8555CD0B8}"/>
              </a:ext>
            </a:extLst>
          </p:cNvPr>
          <p:cNvSpPr txBox="1"/>
          <p:nvPr/>
        </p:nvSpPr>
        <p:spPr>
          <a:xfrm>
            <a:off x="3253153" y="1063765"/>
            <a:ext cx="5996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Hardness Magnification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495B51-5503-40C8-BF72-24BF91DCDE8D}"/>
              </a:ext>
            </a:extLst>
          </p:cNvPr>
          <p:cNvSpPr txBox="1"/>
          <p:nvPr/>
        </p:nvSpPr>
        <p:spPr>
          <a:xfrm>
            <a:off x="748885" y="2531981"/>
            <a:ext cx="10259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alisto MT" panose="02040603050505030304" pitchFamily="18" charset="0"/>
              </a:rPr>
              <a:t>STOC 2020 Workshop</a:t>
            </a:r>
          </a:p>
          <a:p>
            <a:pPr algn="ctr"/>
            <a:endParaRPr lang="en-GB" sz="2400" dirty="0">
              <a:solidFill>
                <a:srgbClr val="002060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alisto MT" panose="02040603050505030304" pitchFamily="18" charset="0"/>
              </a:rPr>
              <a:t>MCSP and Hardness Magnification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A23C7-ABEB-43CF-B229-9542E30F0DFE}"/>
              </a:ext>
            </a:extLst>
          </p:cNvPr>
          <p:cNvSpPr txBox="1"/>
          <p:nvPr/>
        </p:nvSpPr>
        <p:spPr>
          <a:xfrm>
            <a:off x="4766190" y="4334614"/>
            <a:ext cx="407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sto MT" panose="02040603050505030304" pitchFamily="18" charset="0"/>
              </a:rPr>
              <a:t>Igor Carboni Oliveira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F390EB-D628-40FB-A4FC-D5233E8B241A}"/>
              </a:ext>
            </a:extLst>
          </p:cNvPr>
          <p:cNvSpPr txBox="1"/>
          <p:nvPr/>
        </p:nvSpPr>
        <p:spPr>
          <a:xfrm>
            <a:off x="4687059" y="5000604"/>
            <a:ext cx="407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sto MT" panose="02040603050505030304" pitchFamily="18" charset="0"/>
              </a:rPr>
              <a:t>University of Warwick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68096-E054-440E-B183-378B7D962CF6}"/>
              </a:ext>
            </a:extLst>
          </p:cNvPr>
          <p:cNvSpPr txBox="1"/>
          <p:nvPr/>
        </p:nvSpPr>
        <p:spPr>
          <a:xfrm>
            <a:off x="3900350" y="6061126"/>
            <a:ext cx="5318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Supported by a Royal Society University Research Fellowship</a:t>
            </a:r>
          </a:p>
        </p:txBody>
      </p:sp>
      <p:pic>
        <p:nvPicPr>
          <p:cNvPr id="1028" name="Picture 4" descr="warwick_logo">
            <a:extLst>
              <a:ext uri="{FF2B5EF4-FFF2-40B4-BE49-F238E27FC236}">
                <a16:creationId xmlns:a16="http://schemas.microsoft.com/office/drawing/2014/main" id="{F223E121-54A3-4CAE-925A-4A9953D9C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5" y="5464102"/>
            <a:ext cx="1317307" cy="87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yal_society_logo">
            <a:extLst>
              <a:ext uri="{FF2B5EF4-FFF2-40B4-BE49-F238E27FC236}">
                <a16:creationId xmlns:a16="http://schemas.microsoft.com/office/drawing/2014/main" id="{39E13C29-3878-437C-B64D-14AB1D45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56" y="5338651"/>
            <a:ext cx="1154022" cy="11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B5320-657A-4CC7-A446-D39D07488B67}"/>
              </a:ext>
            </a:extLst>
          </p:cNvPr>
          <p:cNvSpPr txBox="1"/>
          <p:nvPr/>
        </p:nvSpPr>
        <p:spPr>
          <a:xfrm>
            <a:off x="11465169" y="6234071"/>
            <a:ext cx="39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4721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79F87FC-D3C7-4839-99E9-76876288F7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299171"/>
            <a:ext cx="10820400" cy="1044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alisto MT" panose="02040603050505030304" pitchFamily="18" charset="0"/>
              </a:rPr>
              <a:t>HM and String Complexity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D2CE18-975B-4341-8A7E-E8EE6E4C4292}"/>
              </a:ext>
            </a:extLst>
          </p:cNvPr>
          <p:cNvSpPr txBox="1"/>
          <p:nvPr/>
        </p:nvSpPr>
        <p:spPr>
          <a:xfrm>
            <a:off x="6443774" y="6107924"/>
            <a:ext cx="5173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Can we prove the required lower bounds?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D6C77-4C28-43C6-BBC0-BB3D6E8B5742}"/>
              </a:ext>
            </a:extLst>
          </p:cNvPr>
          <p:cNvSpPr txBox="1"/>
          <p:nvPr/>
        </p:nvSpPr>
        <p:spPr>
          <a:xfrm>
            <a:off x="808892" y="6107924"/>
            <a:ext cx="534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Does this phenomenon hold for more problems?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7E47F6-E50B-4DA5-B322-0E1983651C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3774" y="1561550"/>
            <a:ext cx="4329113" cy="10048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CBD87B5-841D-4439-8DD6-911FBEC5A1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1" y="2046578"/>
            <a:ext cx="2979192" cy="30175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F34D0C-3F87-42A2-843C-E4F0B9CBD8C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28" y="2910566"/>
            <a:ext cx="6726777" cy="3030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5A9FBCA-18EE-49CC-B0B0-C95E7C7A4ACA}"/>
              </a:ext>
            </a:extLst>
          </p:cNvPr>
          <p:cNvSpPr txBox="1"/>
          <p:nvPr/>
        </p:nvSpPr>
        <p:spPr>
          <a:xfrm>
            <a:off x="808892" y="3484265"/>
            <a:ext cx="853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C00000"/>
                </a:solidFill>
                <a:latin typeface="Calisto MT" panose="02040603050505030304" pitchFamily="18" charset="0"/>
              </a:rPr>
              <a:t>Unconditional Lower Bounds  &amp;  Hardness Magnification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BC54E26-581F-4632-BC0A-489ADBD6F24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1" y="4173122"/>
            <a:ext cx="4915586" cy="288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DCE6C-9906-41C2-B931-B1748D43AEB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2" y="5127696"/>
            <a:ext cx="5423149" cy="2941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CBD5382-66AD-48DC-8CD0-782F45B2840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2" y="1654218"/>
            <a:ext cx="5080554" cy="264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DF1E3E-AD08-41C1-9C61-4C4B71CABEC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788" y="5533453"/>
            <a:ext cx="7189711" cy="30636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6FFC5A0-EBCD-4FE0-BDA5-2E82B1BC2FD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59" y="4564969"/>
            <a:ext cx="7340608" cy="3002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4F9F94-9C72-4956-806A-EFC00F6FFF16}"/>
              </a:ext>
            </a:extLst>
          </p:cNvPr>
          <p:cNvSpPr txBox="1"/>
          <p:nvPr/>
        </p:nvSpPr>
        <p:spPr>
          <a:xfrm>
            <a:off x="11465169" y="62340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326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0C9463-8644-48F3-B1F9-A0AB9FCFF9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299171"/>
            <a:ext cx="10820400" cy="1044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alisto MT" panose="02040603050505030304" pitchFamily="18" charset="0"/>
              </a:rPr>
              <a:t>Extensions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F9408-0774-4D41-A1EC-20BBB90E3F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86" y="1532623"/>
            <a:ext cx="4915586" cy="288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6DB2B4-8B34-4E84-A3C4-32BFB8185F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14" y="1924470"/>
            <a:ext cx="7340608" cy="3002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A0BCD7-9C48-4E21-B758-B8F8A106C0CA}"/>
              </a:ext>
            </a:extLst>
          </p:cNvPr>
          <p:cNvSpPr txBox="1"/>
          <p:nvPr/>
        </p:nvSpPr>
        <p:spPr>
          <a:xfrm>
            <a:off x="2795954" y="2531019"/>
            <a:ext cx="692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>
                    <a:lumMod val="50000"/>
                  </a:schemeClr>
                </a:solidFill>
              </a:rPr>
              <a:t>Does this phenomenon hold for more problems?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E858DB-3B9B-45CA-BC42-90970A1EDC6B}"/>
              </a:ext>
            </a:extLst>
          </p:cNvPr>
          <p:cNvSpPr txBox="1"/>
          <p:nvPr/>
        </p:nvSpPr>
        <p:spPr>
          <a:xfrm>
            <a:off x="914400" y="3261504"/>
            <a:ext cx="9990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[CMMW’19] </a:t>
            </a:r>
            <a:r>
              <a:rPr lang="en-GB" sz="2200" dirty="0"/>
              <a:t>and</a:t>
            </a:r>
            <a:r>
              <a:rPr lang="en-GB" sz="2200" b="1" dirty="0"/>
              <a:t> [CJW’19] </a:t>
            </a:r>
            <a:r>
              <a:rPr lang="en-GB" sz="2200" dirty="0"/>
              <a:t>identified </a:t>
            </a:r>
            <a:r>
              <a:rPr lang="en-GB" sz="2200" b="1" dirty="0">
                <a:solidFill>
                  <a:srgbClr val="C00000"/>
                </a:solidFill>
              </a:rPr>
              <a:t>SPARSITY</a:t>
            </a:r>
            <a:r>
              <a:rPr lang="en-GB" sz="2200" dirty="0"/>
              <a:t> of languages as key property in </a:t>
            </a:r>
            <a:r>
              <a:rPr lang="en-GB" sz="2200" b="1" dirty="0"/>
              <a:t>HM</a:t>
            </a:r>
            <a:r>
              <a:rPr lang="en-GB" sz="2200" dirty="0"/>
              <a:t>. </a:t>
            </a:r>
            <a:r>
              <a:rPr lang="en-GB" sz="22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8F252-4407-43FB-ACD4-EFFC5286E9B6}"/>
              </a:ext>
            </a:extLst>
          </p:cNvPr>
          <p:cNvSpPr txBox="1"/>
          <p:nvPr/>
        </p:nvSpPr>
        <p:spPr>
          <a:xfrm>
            <a:off x="914400" y="3879715"/>
            <a:ext cx="10333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Weak lower bounds for a SPARSE language in NP   -&gt;    </a:t>
            </a:r>
            <a:r>
              <a:rPr lang="en-GB" sz="2200" b="1" dirty="0"/>
              <a:t>Breakthroughs in Complexity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AAB46E-56E4-49B2-8DC2-7B5BE975D57B}"/>
              </a:ext>
            </a:extLst>
          </p:cNvPr>
          <p:cNvGrpSpPr/>
          <p:nvPr/>
        </p:nvGrpSpPr>
        <p:grpSpPr>
          <a:xfrm>
            <a:off x="728824" y="4601725"/>
            <a:ext cx="10410094" cy="926928"/>
            <a:chOff x="728824" y="4601725"/>
            <a:chExt cx="10410094" cy="92692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74FEB2-F87D-47B3-B89D-4987E43D78B9}"/>
                </a:ext>
              </a:extLst>
            </p:cNvPr>
            <p:cNvSpPr/>
            <p:nvPr/>
          </p:nvSpPr>
          <p:spPr>
            <a:xfrm>
              <a:off x="728824" y="4601725"/>
              <a:ext cx="10410094" cy="92692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D84CBE-B592-47F0-90C8-8AA52DB85DF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35" y="4875142"/>
              <a:ext cx="9446746" cy="368739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01554A5-C8BC-49ED-A154-CB1D281C1DF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9" y="5914343"/>
            <a:ext cx="10186753" cy="3447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F9377E-E2C5-4D71-8541-5E09FFF111C4}"/>
              </a:ext>
            </a:extLst>
          </p:cNvPr>
          <p:cNvSpPr txBox="1"/>
          <p:nvPr/>
        </p:nvSpPr>
        <p:spPr>
          <a:xfrm>
            <a:off x="11465169" y="62340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1621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50CD-9277-4D21-8FAA-76717D7FC7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1485" y="25961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800" b="1" dirty="0">
                <a:solidFill>
                  <a:srgbClr val="002060"/>
                </a:solidFill>
                <a:latin typeface="Calisto MT" panose="02040603050505030304" pitchFamily="18" charset="0"/>
              </a:rPr>
              <a:t>MCSP and lower bounds against Formula-XOR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7B300-860C-4918-B711-370BB92680D7}"/>
              </a:ext>
            </a:extLst>
          </p:cNvPr>
          <p:cNvSpPr txBox="1"/>
          <p:nvPr/>
        </p:nvSpPr>
        <p:spPr>
          <a:xfrm>
            <a:off x="3009600" y="2626168"/>
            <a:ext cx="565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>
                    <a:lumMod val="50000"/>
                  </a:schemeClr>
                </a:solidFill>
              </a:rPr>
              <a:t>Can we prove the required lower bounds?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9B381-C0D4-4303-988E-FC99E3B0DD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5" y="1878674"/>
            <a:ext cx="10186753" cy="344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8C7406-5070-4C56-97BB-DCD1A4136937}"/>
              </a:ext>
            </a:extLst>
          </p:cNvPr>
          <p:cNvSpPr txBox="1"/>
          <p:nvPr/>
        </p:nvSpPr>
        <p:spPr>
          <a:xfrm>
            <a:off x="635976" y="3383251"/>
            <a:ext cx="4903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Sparsity</a:t>
            </a:r>
            <a:r>
              <a:rPr lang="en-GB" sz="2200" dirty="0"/>
              <a:t> not an issue in previous LBs: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6BCAE6-678E-47B9-92EA-5D29506A927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54" y="3481716"/>
            <a:ext cx="5817920" cy="2728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1850F6-4E13-44F0-9EF0-F62D43812A04}"/>
              </a:ext>
            </a:extLst>
          </p:cNvPr>
          <p:cNvSpPr txBox="1"/>
          <p:nvPr/>
        </p:nvSpPr>
        <p:spPr>
          <a:xfrm>
            <a:off x="635976" y="4213406"/>
            <a:ext cx="11222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Until recently, only known </a:t>
            </a:r>
            <a:r>
              <a:rPr lang="en-GB" sz="2000" b="1" dirty="0">
                <a:solidFill>
                  <a:srgbClr val="002060"/>
                </a:solidFill>
              </a:rPr>
              <a:t>super-linear</a:t>
            </a:r>
            <a:r>
              <a:rPr lang="en-GB" sz="2000" dirty="0"/>
              <a:t> LB against </a:t>
            </a:r>
            <a:r>
              <a:rPr lang="en-GB" sz="2000" b="1" dirty="0">
                <a:solidFill>
                  <a:srgbClr val="C00000"/>
                </a:solidFill>
              </a:rPr>
              <a:t>Formula-XOR</a:t>
            </a:r>
            <a:r>
              <a:rPr lang="en-GB" sz="2000" dirty="0"/>
              <a:t> was </a:t>
            </a:r>
            <a:r>
              <a:rPr lang="en-GB" sz="2000" b="1" dirty="0"/>
              <a:t>[Tal’17]</a:t>
            </a:r>
            <a:r>
              <a:rPr lang="en-GB" sz="2000" dirty="0"/>
              <a:t> for </a:t>
            </a:r>
            <a:r>
              <a:rPr lang="en-GB" sz="2000" b="1" dirty="0">
                <a:solidFill>
                  <a:srgbClr val="002060"/>
                </a:solidFill>
              </a:rPr>
              <a:t>Boolean InnerProduct</a:t>
            </a:r>
            <a:r>
              <a:rPr lang="en-GB" sz="2000" b="1" baseline="-25000" dirty="0">
                <a:solidFill>
                  <a:srgbClr val="002060"/>
                </a:solidFill>
              </a:rPr>
              <a:t>N</a:t>
            </a:r>
            <a:r>
              <a:rPr lang="en-GB" sz="2000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26B418-85A0-4A78-87F1-9B83073F654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86" y="5072347"/>
            <a:ext cx="7015950" cy="2530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424B03-50E0-45A2-9CCD-EB52F617B61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5" y="5847802"/>
            <a:ext cx="8159111" cy="2880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24C66ED-087C-4842-9482-EB7C10EA6835}"/>
              </a:ext>
            </a:extLst>
          </p:cNvPr>
          <p:cNvGrpSpPr/>
          <p:nvPr/>
        </p:nvGrpSpPr>
        <p:grpSpPr>
          <a:xfrm>
            <a:off x="7798776" y="5479024"/>
            <a:ext cx="3651739" cy="1025632"/>
            <a:chOff x="7798776" y="5479024"/>
            <a:chExt cx="3897924" cy="1025632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A18ED118-8215-4177-A920-8FA80464672A}"/>
                </a:ext>
              </a:extLst>
            </p:cNvPr>
            <p:cNvSpPr/>
            <p:nvPr/>
          </p:nvSpPr>
          <p:spPr>
            <a:xfrm>
              <a:off x="9076591" y="5479024"/>
              <a:ext cx="2620109" cy="1025632"/>
            </a:xfrm>
            <a:prstGeom prst="wedgeRoundRectCallout">
              <a:avLst>
                <a:gd name="adj1" fmla="val -48980"/>
                <a:gd name="adj2" fmla="val -20653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b="1" dirty="0"/>
                <a:t>Not “sparse” enough for HM…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6ECDDE-B4D0-4BEB-B6B4-0D50A5EEF1A7}"/>
                </a:ext>
              </a:extLst>
            </p:cNvPr>
            <p:cNvSpPr/>
            <p:nvPr/>
          </p:nvSpPr>
          <p:spPr>
            <a:xfrm>
              <a:off x="7798776" y="6140651"/>
              <a:ext cx="1277815" cy="454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EE19F8D-CEF9-4D15-80F9-978AE159C51F}"/>
              </a:ext>
            </a:extLst>
          </p:cNvPr>
          <p:cNvSpPr txBox="1"/>
          <p:nvPr/>
        </p:nvSpPr>
        <p:spPr>
          <a:xfrm>
            <a:off x="11465169" y="62340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0409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DCEB88-9649-41F2-B932-69E60A20DB79}"/>
              </a:ext>
            </a:extLst>
          </p:cNvPr>
          <p:cNvSpPr/>
          <p:nvPr/>
        </p:nvSpPr>
        <p:spPr>
          <a:xfrm>
            <a:off x="1219199" y="3105834"/>
            <a:ext cx="10764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Calisto MT" panose="02040603050505030304" pitchFamily="18" charset="0"/>
              </a:rPr>
              <a:t>3. Hardness Magnification Proofs and Locality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D0ECE-98C2-4EAC-BBDB-4907B19C1F04}"/>
              </a:ext>
            </a:extLst>
          </p:cNvPr>
          <p:cNvSpPr txBox="1"/>
          <p:nvPr/>
        </p:nvSpPr>
        <p:spPr>
          <a:xfrm>
            <a:off x="11465169" y="62340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7274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E1C0CEB-19AB-4AB6-ACA6-3BF04C1D5FE6}"/>
              </a:ext>
            </a:extLst>
          </p:cNvPr>
          <p:cNvSpPr/>
          <p:nvPr/>
        </p:nvSpPr>
        <p:spPr>
          <a:xfrm>
            <a:off x="6254281" y="3798277"/>
            <a:ext cx="5127360" cy="2417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9F191E-70DC-4C5F-BED0-17CAFF5172FF}"/>
              </a:ext>
            </a:extLst>
          </p:cNvPr>
          <p:cNvSpPr/>
          <p:nvPr/>
        </p:nvSpPr>
        <p:spPr>
          <a:xfrm>
            <a:off x="598887" y="3798276"/>
            <a:ext cx="5127360" cy="2417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CB6B834-8B70-44E5-ACC6-FB63C3D808E7}"/>
              </a:ext>
            </a:extLst>
          </p:cNvPr>
          <p:cNvSpPr/>
          <p:nvPr/>
        </p:nvSpPr>
        <p:spPr>
          <a:xfrm>
            <a:off x="622812" y="2635595"/>
            <a:ext cx="10750038" cy="77372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A48F0-04B1-4B08-9A79-67D420775B5F}"/>
              </a:ext>
            </a:extLst>
          </p:cNvPr>
          <p:cNvSpPr txBox="1"/>
          <p:nvPr/>
        </p:nvSpPr>
        <p:spPr>
          <a:xfrm>
            <a:off x="738555" y="468327"/>
            <a:ext cx="10357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alisto MT" panose="02040603050505030304" pitchFamily="18" charset="0"/>
              </a:rPr>
              <a:t>(Simplified) Structure of typical HM proof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B50250-0F65-4ABA-BE03-D4349E50A6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2" y="1419852"/>
            <a:ext cx="5716446" cy="2680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8DFBB9-704F-425E-AD13-8C80E611EDED}"/>
              </a:ext>
            </a:extLst>
          </p:cNvPr>
          <p:cNvSpPr txBox="1"/>
          <p:nvPr/>
        </p:nvSpPr>
        <p:spPr>
          <a:xfrm>
            <a:off x="524766" y="1863783"/>
            <a:ext cx="26408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[CHOPRS’20]</a:t>
            </a: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7607BD-DCEA-439D-BCB1-C7BECAB3611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52" y="1926563"/>
            <a:ext cx="8983489" cy="3305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5707531-D150-4773-A77D-B274AD59470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9" y="2868538"/>
            <a:ext cx="10366702" cy="27958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35232ED-04C7-403F-A51B-A33163B17C26}"/>
              </a:ext>
            </a:extLst>
          </p:cNvPr>
          <p:cNvSpPr txBox="1"/>
          <p:nvPr/>
        </p:nvSpPr>
        <p:spPr>
          <a:xfrm>
            <a:off x="1732086" y="3996116"/>
            <a:ext cx="269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C00000"/>
                </a:solidFill>
              </a:rPr>
              <a:t>Compression Stage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650CBD-464E-4BCE-AF9F-8FD942008A08}"/>
              </a:ext>
            </a:extLst>
          </p:cNvPr>
          <p:cNvSpPr txBox="1"/>
          <p:nvPr/>
        </p:nvSpPr>
        <p:spPr>
          <a:xfrm>
            <a:off x="7662870" y="3996116"/>
            <a:ext cx="248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C00000"/>
                </a:solidFill>
              </a:rPr>
              <a:t>Final Construction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0624C6-F27F-42F6-AD06-DCA599C3E977}"/>
              </a:ext>
            </a:extLst>
          </p:cNvPr>
          <p:cNvSpPr txBox="1"/>
          <p:nvPr/>
        </p:nvSpPr>
        <p:spPr>
          <a:xfrm>
            <a:off x="6609618" y="4576290"/>
            <a:ext cx="4486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Under our </a:t>
            </a:r>
            <a:r>
              <a:rPr lang="en-GB" sz="2200" b="1" i="1" dirty="0">
                <a:solidFill>
                  <a:schemeClr val="accent2">
                    <a:lumMod val="75000"/>
                  </a:schemeClr>
                </a:solidFill>
              </a:rPr>
              <a:t>easiness assumption</a:t>
            </a:r>
            <a:r>
              <a:rPr lang="en-GB" sz="2200" dirty="0"/>
              <a:t>, subproblems can be solved by small devices of size </a:t>
            </a: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poly(t) &lt;&lt; m</a:t>
            </a:r>
            <a:r>
              <a:rPr lang="en-GB" sz="2200" b="1" baseline="30000" dirty="0">
                <a:solidFill>
                  <a:schemeClr val="accent1">
                    <a:lumMod val="75000"/>
                  </a:schemeClr>
                </a:solidFill>
              </a:rPr>
              <a:t>o(1)</a:t>
            </a:r>
            <a:r>
              <a:rPr lang="en-GB" sz="2200" baseline="30000" dirty="0"/>
              <a:t> </a:t>
            </a:r>
            <a:endParaRPr lang="en-GB" sz="2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3B54D2-E493-4DBD-84E3-E01785AC4CE4}"/>
              </a:ext>
            </a:extLst>
          </p:cNvPr>
          <p:cNvSpPr txBox="1"/>
          <p:nvPr/>
        </p:nvSpPr>
        <p:spPr>
          <a:xfrm>
            <a:off x="738555" y="4576290"/>
            <a:ext cx="4987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Extremely efficient way of converting </a:t>
            </a: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m-bit</a:t>
            </a:r>
            <a:r>
              <a:rPr lang="en-GB" sz="2200" dirty="0"/>
              <a:t> input instance into NP-subproblems of size  </a:t>
            </a: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t = m</a:t>
            </a:r>
            <a:r>
              <a:rPr lang="en-GB" sz="2200" b="1" baseline="30000" dirty="0">
                <a:solidFill>
                  <a:schemeClr val="accent1">
                    <a:lumMod val="75000"/>
                  </a:schemeClr>
                </a:solidFill>
              </a:rPr>
              <a:t>o(1)</a:t>
            </a:r>
            <a:r>
              <a:rPr lang="en-GB" sz="2200" baseline="30000" dirty="0"/>
              <a:t>   </a:t>
            </a:r>
            <a:r>
              <a:rPr lang="en-GB" sz="2200" dirty="0"/>
              <a:t>(or even smaller)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ACC566-E4A4-45FD-8F90-9F90901715FF}"/>
              </a:ext>
            </a:extLst>
          </p:cNvPr>
          <p:cNvSpPr txBox="1"/>
          <p:nvPr/>
        </p:nvSpPr>
        <p:spPr>
          <a:xfrm>
            <a:off x="11465169" y="62340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4704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7" grpId="0"/>
      <p:bldP spid="28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5E1147-69B2-4F8D-A710-99769460CA91}"/>
              </a:ext>
            </a:extLst>
          </p:cNvPr>
          <p:cNvSpPr txBox="1"/>
          <p:nvPr/>
        </p:nvSpPr>
        <p:spPr>
          <a:xfrm>
            <a:off x="764931" y="468327"/>
            <a:ext cx="10357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alisto MT" panose="02040603050505030304" pitchFamily="18" charset="0"/>
              </a:rPr>
              <a:t>Remarks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14DE0-F264-452A-8862-BF8D4C000E6F}"/>
              </a:ext>
            </a:extLst>
          </p:cNvPr>
          <p:cNvSpPr txBox="1"/>
          <p:nvPr/>
        </p:nvSpPr>
        <p:spPr>
          <a:xfrm>
            <a:off x="662353" y="5189344"/>
            <a:ext cx="9061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- </a:t>
            </a:r>
            <a:r>
              <a:rPr lang="en-GB" sz="2400" b="1" dirty="0">
                <a:solidFill>
                  <a:srgbClr val="0070C0"/>
                </a:solidFill>
              </a:rPr>
              <a:t>Parity gates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often quite powerful in low-level efficient constructions:</a:t>
            </a:r>
          </a:p>
          <a:p>
            <a:endParaRPr lang="en-GB" sz="2400" dirty="0"/>
          </a:p>
          <a:p>
            <a:r>
              <a:rPr lang="en-GB" sz="2400" dirty="0"/>
              <a:t>		Error-correcting codes and hash functions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18B6C-35CD-445C-A2DC-906FD7516D25}"/>
              </a:ext>
            </a:extLst>
          </p:cNvPr>
          <p:cNvSpPr txBox="1"/>
          <p:nvPr/>
        </p:nvSpPr>
        <p:spPr>
          <a:xfrm>
            <a:off x="662353" y="3645633"/>
            <a:ext cx="9923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HM proofs combine insights from </a:t>
            </a:r>
            <a:r>
              <a:rPr lang="en-US" sz="2400" b="1" dirty="0">
                <a:solidFill>
                  <a:srgbClr val="C00000"/>
                </a:solidFill>
              </a:rPr>
              <a:t>algorithms</a:t>
            </a:r>
            <a:r>
              <a:rPr lang="en-US" sz="2400" dirty="0">
                <a:solidFill>
                  <a:srgbClr val="C00000"/>
                </a:solidFill>
              </a:rPr>
              <a:t> &amp; </a:t>
            </a:r>
            <a:r>
              <a:rPr lang="en-US" sz="2400" b="1" dirty="0">
                <a:solidFill>
                  <a:srgbClr val="C00000"/>
                </a:solidFill>
              </a:rPr>
              <a:t>complexity theory</a:t>
            </a:r>
            <a:r>
              <a:rPr lang="en-US" sz="2400" dirty="0"/>
              <a:t>. 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	Missing component is “</a:t>
            </a:r>
            <a:r>
              <a:rPr lang="en-US" sz="2400" b="1" i="1" dirty="0"/>
              <a:t>combinatorial</a:t>
            </a:r>
            <a:r>
              <a:rPr lang="en-US" sz="2400" dirty="0"/>
              <a:t>” lower bound.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293C8-6A8A-4FC4-941A-96CAC44C4FB3}"/>
              </a:ext>
            </a:extLst>
          </p:cNvPr>
          <p:cNvSpPr txBox="1"/>
          <p:nvPr/>
        </p:nvSpPr>
        <p:spPr>
          <a:xfrm>
            <a:off x="662353" y="1416566"/>
            <a:ext cx="1022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Most proofs go beyond </a:t>
            </a:r>
            <a:r>
              <a:rPr lang="en-US" sz="2400" b="1" dirty="0"/>
              <a:t>compression/kernelization </a:t>
            </a:r>
            <a:r>
              <a:rPr lang="en-US" sz="2400" dirty="0"/>
              <a:t>techniques:</a:t>
            </a:r>
            <a:endParaRPr lang="en-GB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9E25B4-AD22-4953-886C-9F16042BC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431" y="2023432"/>
            <a:ext cx="3083169" cy="14697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0705BC-DA05-4D9B-8DE1-1BB2C43F7FCC}"/>
              </a:ext>
            </a:extLst>
          </p:cNvPr>
          <p:cNvSpPr txBox="1"/>
          <p:nvPr/>
        </p:nvSpPr>
        <p:spPr>
          <a:xfrm>
            <a:off x="5799991" y="2308975"/>
            <a:ext cx="4481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i="1" dirty="0">
                <a:solidFill>
                  <a:schemeClr val="accent2">
                    <a:lumMod val="75000"/>
                  </a:schemeClr>
                </a:solidFill>
              </a:rPr>
              <a:t>easiness assumption</a:t>
            </a:r>
            <a:r>
              <a:rPr lang="en-GB" sz="2200" dirty="0"/>
              <a:t> might be needed at this stage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8259E-CBAC-47D7-9524-39725DE4DE15}"/>
              </a:ext>
            </a:extLst>
          </p:cNvPr>
          <p:cNvSpPr txBox="1"/>
          <p:nvPr/>
        </p:nvSpPr>
        <p:spPr>
          <a:xfrm>
            <a:off x="11465169" y="62340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8548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68294E-B0D9-4D1D-8898-7ED68A34E709}"/>
              </a:ext>
            </a:extLst>
          </p:cNvPr>
          <p:cNvSpPr txBox="1"/>
          <p:nvPr/>
        </p:nvSpPr>
        <p:spPr>
          <a:xfrm>
            <a:off x="552953" y="650603"/>
            <a:ext cx="10506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Calisto MT" panose="02040603050505030304" pitchFamily="18" charset="0"/>
              </a:rPr>
              <a:t>[CHOPRS’20] A locality barrier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8CA8C2-8C01-445F-8E40-2D8DF0B6269B}"/>
              </a:ext>
            </a:extLst>
          </p:cNvPr>
          <p:cNvSpPr/>
          <p:nvPr/>
        </p:nvSpPr>
        <p:spPr>
          <a:xfrm>
            <a:off x="6307034" y="2514597"/>
            <a:ext cx="5127360" cy="2417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61F950-8635-4798-913A-3880BC7D7AB8}"/>
              </a:ext>
            </a:extLst>
          </p:cNvPr>
          <p:cNvSpPr/>
          <p:nvPr/>
        </p:nvSpPr>
        <p:spPr>
          <a:xfrm>
            <a:off x="651640" y="2514596"/>
            <a:ext cx="5127360" cy="2417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12CCE-2DD1-414C-9669-58B499CF3355}"/>
              </a:ext>
            </a:extLst>
          </p:cNvPr>
          <p:cNvSpPr txBox="1"/>
          <p:nvPr/>
        </p:nvSpPr>
        <p:spPr>
          <a:xfrm>
            <a:off x="1784839" y="2712436"/>
            <a:ext cx="269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C00000"/>
                </a:solidFill>
              </a:rPr>
              <a:t>Compression Stage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70F835-C05B-40F9-BDBD-B48A0AE5FF2F}"/>
              </a:ext>
            </a:extLst>
          </p:cNvPr>
          <p:cNvSpPr txBox="1"/>
          <p:nvPr/>
        </p:nvSpPr>
        <p:spPr>
          <a:xfrm>
            <a:off x="7715623" y="2712436"/>
            <a:ext cx="248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bg2">
                    <a:lumMod val="90000"/>
                  </a:schemeClr>
                </a:solidFill>
              </a:rPr>
              <a:t>Final Construction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818A1-4C99-4F36-B1E0-E4C1B81DE6D7}"/>
              </a:ext>
            </a:extLst>
          </p:cNvPr>
          <p:cNvSpPr txBox="1"/>
          <p:nvPr/>
        </p:nvSpPr>
        <p:spPr>
          <a:xfrm>
            <a:off x="6662371" y="3292610"/>
            <a:ext cx="4486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2">
                    <a:lumMod val="90000"/>
                  </a:schemeClr>
                </a:solidFill>
              </a:rPr>
              <a:t>Under our </a:t>
            </a:r>
            <a:r>
              <a:rPr lang="en-GB" sz="2200" b="1" i="1" dirty="0">
                <a:solidFill>
                  <a:schemeClr val="bg2">
                    <a:lumMod val="90000"/>
                  </a:schemeClr>
                </a:solidFill>
              </a:rPr>
              <a:t>easiness assumption</a:t>
            </a:r>
            <a:r>
              <a:rPr lang="en-GB" sz="2200" dirty="0">
                <a:solidFill>
                  <a:schemeClr val="bg2">
                    <a:lumMod val="90000"/>
                  </a:schemeClr>
                </a:solidFill>
              </a:rPr>
              <a:t>, subproblems can be solved by small devices of size </a:t>
            </a:r>
            <a:r>
              <a:rPr lang="en-GB" sz="2200" b="1" dirty="0">
                <a:solidFill>
                  <a:schemeClr val="bg2">
                    <a:lumMod val="90000"/>
                  </a:schemeClr>
                </a:solidFill>
              </a:rPr>
              <a:t>poly(t) &lt;&lt; m</a:t>
            </a:r>
            <a:r>
              <a:rPr lang="en-GB" sz="2200" b="1" baseline="30000" dirty="0">
                <a:solidFill>
                  <a:schemeClr val="bg2">
                    <a:lumMod val="90000"/>
                  </a:schemeClr>
                </a:solidFill>
              </a:rPr>
              <a:t>o(1)</a:t>
            </a:r>
            <a:r>
              <a:rPr lang="en-GB" sz="2200" baseline="30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endParaRPr lang="en-GB" sz="2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5B1C2E-7316-4D12-879F-E32121952BB4}"/>
              </a:ext>
            </a:extLst>
          </p:cNvPr>
          <p:cNvSpPr txBox="1"/>
          <p:nvPr/>
        </p:nvSpPr>
        <p:spPr>
          <a:xfrm>
            <a:off x="791308" y="3292610"/>
            <a:ext cx="4987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Extremely efficient way of converting </a:t>
            </a: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m-bit</a:t>
            </a:r>
            <a:r>
              <a:rPr lang="en-GB" sz="2200" dirty="0"/>
              <a:t> input instance into NP-subproblems of size  </a:t>
            </a: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t = m</a:t>
            </a:r>
            <a:r>
              <a:rPr lang="en-GB" sz="2200" b="1" baseline="30000" dirty="0">
                <a:solidFill>
                  <a:schemeClr val="accent1">
                    <a:lumMod val="75000"/>
                  </a:schemeClr>
                </a:solidFill>
              </a:rPr>
              <a:t>o(1)</a:t>
            </a:r>
            <a:r>
              <a:rPr lang="en-GB" sz="2200" baseline="30000" dirty="0"/>
              <a:t>   </a:t>
            </a:r>
            <a:r>
              <a:rPr lang="en-GB" sz="2200" dirty="0"/>
              <a:t>(or even smaller)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E78EF2-1990-4653-98F1-19185A395378}"/>
              </a:ext>
            </a:extLst>
          </p:cNvPr>
          <p:cNvSpPr txBox="1"/>
          <p:nvPr/>
        </p:nvSpPr>
        <p:spPr>
          <a:xfrm>
            <a:off x="552954" y="1644051"/>
            <a:ext cx="11086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HM</a:t>
            </a:r>
            <a:r>
              <a:rPr lang="en-GB" sz="2200" dirty="0"/>
              <a:t> shows that </a:t>
            </a:r>
            <a:r>
              <a:rPr lang="en-GB" sz="2200" b="1" dirty="0">
                <a:solidFill>
                  <a:srgbClr val="0070C0"/>
                </a:solidFill>
              </a:rPr>
              <a:t>weak lower bounds</a:t>
            </a:r>
            <a:r>
              <a:rPr lang="en-GB" sz="2200" dirty="0"/>
              <a:t> for some problems imply major complexity lower bounds.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3B4907-E476-4D26-957A-F1FEDAE3DC8D}"/>
              </a:ext>
            </a:extLst>
          </p:cNvPr>
          <p:cNvSpPr txBox="1"/>
          <p:nvPr/>
        </p:nvSpPr>
        <p:spPr>
          <a:xfrm>
            <a:off x="2031024" y="5710494"/>
            <a:ext cx="9608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Proof strategy </a:t>
            </a:r>
            <a:r>
              <a:rPr lang="en-GB" sz="2200" b="1" dirty="0">
                <a:solidFill>
                  <a:srgbClr val="FF0000"/>
                </a:solidFill>
              </a:rPr>
              <a:t>UNCONDITIONALLY</a:t>
            </a:r>
            <a:r>
              <a:rPr lang="en-GB" sz="2200" dirty="0"/>
              <a:t> shows that same problems admit </a:t>
            </a:r>
            <a:r>
              <a:rPr lang="en-GB" sz="2200" b="1" dirty="0">
                <a:solidFill>
                  <a:srgbClr val="0070C0"/>
                </a:solidFill>
              </a:rPr>
              <a:t>weak circuits with small fan-in oracles</a:t>
            </a:r>
            <a:r>
              <a:rPr lang="en-GB" sz="2200" dirty="0"/>
              <a:t> (“local” oracle computations).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9C9FE1-E327-492C-89D8-D7F2EAFACBB9}"/>
              </a:ext>
            </a:extLst>
          </p:cNvPr>
          <p:cNvSpPr txBox="1"/>
          <p:nvPr/>
        </p:nvSpPr>
        <p:spPr>
          <a:xfrm>
            <a:off x="552953" y="5213949"/>
            <a:ext cx="561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Almost self-defeating: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A17D6-AE7C-40DD-8F01-B4EA5E0CB62F}"/>
              </a:ext>
            </a:extLst>
          </p:cNvPr>
          <p:cNvSpPr txBox="1"/>
          <p:nvPr/>
        </p:nvSpPr>
        <p:spPr>
          <a:xfrm>
            <a:off x="11465169" y="62340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7721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D9C9F-B7B0-494B-B8E8-460E594F66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328031" cy="1325563"/>
          </a:xfrm>
          <a:prstGeom prst="rect">
            <a:avLst/>
          </a:prstGeom>
        </p:spPr>
        <p:txBody>
          <a:bodyPr/>
          <a:lstStyle/>
          <a:p>
            <a:r>
              <a:rPr lang="en-GB" b="1">
                <a:solidFill>
                  <a:srgbClr val="002060"/>
                </a:solidFill>
                <a:latin typeface="Calisto MT" panose="02040603050505030304" pitchFamily="18" charset="0"/>
              </a:rPr>
              <a:t>Why do lower bound proofs “localize”?</a:t>
            </a:r>
            <a:endParaRPr lang="en-GB" b="1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8D5DD-B231-4D3A-AC97-15AE06E87F85}"/>
              </a:ext>
            </a:extLst>
          </p:cNvPr>
          <p:cNvSpPr txBox="1"/>
          <p:nvPr/>
        </p:nvSpPr>
        <p:spPr>
          <a:xfrm>
            <a:off x="4419562" y="4937524"/>
            <a:ext cx="310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</a:rPr>
              <a:t>- Polynomial Method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3ED093-FA8E-4FC3-A94C-7BE30BFE23C2}"/>
              </a:ext>
            </a:extLst>
          </p:cNvPr>
          <p:cNvSpPr txBox="1"/>
          <p:nvPr/>
        </p:nvSpPr>
        <p:spPr>
          <a:xfrm>
            <a:off x="4478177" y="2269237"/>
            <a:ext cx="412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- AC</a:t>
            </a:r>
            <a:r>
              <a:rPr lang="en-GB" sz="2400" b="1" baseline="30000" dirty="0">
                <a:solidFill>
                  <a:schemeClr val="accent2"/>
                </a:solidFill>
              </a:rPr>
              <a:t>0</a:t>
            </a:r>
            <a:r>
              <a:rPr lang="en-GB" sz="2400" b="1" dirty="0">
                <a:solidFill>
                  <a:schemeClr val="accent2"/>
                </a:solidFill>
              </a:rPr>
              <a:t> and Random restrictions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ACAFA97-B624-498D-A141-E92990164F2B}"/>
              </a:ext>
            </a:extLst>
          </p:cNvPr>
          <p:cNvSpPr/>
          <p:nvPr/>
        </p:nvSpPr>
        <p:spPr>
          <a:xfrm>
            <a:off x="947730" y="1917853"/>
            <a:ext cx="2324100" cy="25146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3410E18-FEE6-495C-8CDB-9E67C8456A74}"/>
              </a:ext>
            </a:extLst>
          </p:cNvPr>
          <p:cNvSpPr/>
          <p:nvPr/>
        </p:nvSpPr>
        <p:spPr>
          <a:xfrm>
            <a:off x="419818" y="4441245"/>
            <a:ext cx="1054100" cy="1168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503D2E-1240-47E5-90B4-5D72E837DE1E}"/>
              </a:ext>
            </a:extLst>
          </p:cNvPr>
          <p:cNvSpPr/>
          <p:nvPr/>
        </p:nvSpPr>
        <p:spPr>
          <a:xfrm>
            <a:off x="903770" y="4441245"/>
            <a:ext cx="1054100" cy="1168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2EAC192-6502-43FC-8AC9-DD8B0368CA28}"/>
              </a:ext>
            </a:extLst>
          </p:cNvPr>
          <p:cNvSpPr/>
          <p:nvPr/>
        </p:nvSpPr>
        <p:spPr>
          <a:xfrm>
            <a:off x="1354130" y="4441245"/>
            <a:ext cx="1054100" cy="1168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11720D03-4F3A-453D-9FAD-F34FF0AAC746}"/>
              </a:ext>
            </a:extLst>
          </p:cNvPr>
          <p:cNvSpPr/>
          <p:nvPr/>
        </p:nvSpPr>
        <p:spPr>
          <a:xfrm>
            <a:off x="1785930" y="4441245"/>
            <a:ext cx="1054100" cy="1168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5514B7B-14B5-496E-B731-9C43798A147F}"/>
              </a:ext>
            </a:extLst>
          </p:cNvPr>
          <p:cNvSpPr/>
          <p:nvPr/>
        </p:nvSpPr>
        <p:spPr>
          <a:xfrm>
            <a:off x="2243130" y="4441245"/>
            <a:ext cx="1054100" cy="1168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E698D08-801A-45B1-A932-75639A33CBB8}"/>
              </a:ext>
            </a:extLst>
          </p:cNvPr>
          <p:cNvSpPr/>
          <p:nvPr/>
        </p:nvSpPr>
        <p:spPr>
          <a:xfrm>
            <a:off x="2744780" y="4441245"/>
            <a:ext cx="1054100" cy="1168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D44DFD-B42B-4F1B-8CC8-AEFDBBA0EC2C}"/>
              </a:ext>
            </a:extLst>
          </p:cNvPr>
          <p:cNvSpPr/>
          <p:nvPr/>
        </p:nvSpPr>
        <p:spPr>
          <a:xfrm>
            <a:off x="1773230" y="3311433"/>
            <a:ext cx="215900" cy="1891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F4094A0F-6949-4FBB-9B99-1874DF0CB3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84" y="5900824"/>
            <a:ext cx="1501703" cy="32124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E3CA52A-DD59-4D14-9163-64F175F6778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17" y="1721362"/>
            <a:ext cx="2989598" cy="281443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3A58708-819E-4ACE-976F-97DEEC2C2742}"/>
              </a:ext>
            </a:extLst>
          </p:cNvPr>
          <p:cNvCxnSpPr>
            <a:cxnSpLocks/>
          </p:cNvCxnSpPr>
          <p:nvPr/>
        </p:nvCxnSpPr>
        <p:spPr>
          <a:xfrm flipV="1">
            <a:off x="2001830" y="2101164"/>
            <a:ext cx="966787" cy="11924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C773A28D-B78C-4F93-AE0B-416D4C7D255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26" y="5602939"/>
            <a:ext cx="5981513" cy="604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440680-4D99-4ABE-8E95-2A7E9ECB90F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24" y="2974088"/>
            <a:ext cx="5136232" cy="63912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7739ABB-66E4-4D9C-9F19-F014CE09E51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69" y="3947594"/>
            <a:ext cx="5427739" cy="6341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EE9F90-3F6A-4FE2-B408-E5F3DA40A83A}"/>
              </a:ext>
            </a:extLst>
          </p:cNvPr>
          <p:cNvSpPr txBox="1"/>
          <p:nvPr/>
        </p:nvSpPr>
        <p:spPr>
          <a:xfrm>
            <a:off x="11465169" y="62340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74390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D3F35-5F7C-41B8-92F0-2364F88413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alisto MT" panose="02040603050505030304" pitchFamily="18" charset="0"/>
              </a:rPr>
              <a:t>Consequences of locality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BA2332-1B8C-40AC-9C41-0446C19ADDC0}"/>
              </a:ext>
            </a:extLst>
          </p:cNvPr>
          <p:cNvSpPr txBox="1"/>
          <p:nvPr/>
        </p:nvSpPr>
        <p:spPr>
          <a:xfrm>
            <a:off x="838200" y="4915993"/>
            <a:ext cx="10225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C00000"/>
                </a:solidFill>
              </a:rPr>
              <a:t>- </a:t>
            </a:r>
            <a:r>
              <a:rPr lang="en-GB" sz="2400" b="1" i="1" dirty="0">
                <a:solidFill>
                  <a:srgbClr val="C00000"/>
                </a:solidFill>
              </a:rPr>
              <a:t>Reductions</a:t>
            </a:r>
            <a:r>
              <a:rPr lang="en-GB" sz="2400" i="1" dirty="0">
                <a:solidFill>
                  <a:srgbClr val="C00000"/>
                </a:solidFill>
              </a:rPr>
              <a:t> from a “localizable” lower bound </a:t>
            </a:r>
            <a:r>
              <a:rPr lang="en-GB" sz="2400" b="1" i="1" dirty="0">
                <a:solidFill>
                  <a:srgbClr val="C00000"/>
                </a:solidFill>
              </a:rPr>
              <a:t>won’t work</a:t>
            </a:r>
            <a:r>
              <a:rPr lang="en-GB" sz="2400" i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7FCF2-1325-43D3-A936-895D0190481C}"/>
              </a:ext>
            </a:extLst>
          </p:cNvPr>
          <p:cNvSpPr txBox="1"/>
          <p:nvPr/>
        </p:nvSpPr>
        <p:spPr>
          <a:xfrm>
            <a:off x="838200" y="1925515"/>
            <a:ext cx="7417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C00000"/>
                </a:solidFill>
              </a:rPr>
              <a:t>- </a:t>
            </a:r>
            <a:r>
              <a:rPr lang="en-GB" sz="2400" b="1" i="1" dirty="0">
                <a:solidFill>
                  <a:srgbClr val="C00000"/>
                </a:solidFill>
              </a:rPr>
              <a:t>Simple adaptations</a:t>
            </a:r>
            <a:r>
              <a:rPr lang="en-GB" sz="2400" i="1" dirty="0">
                <a:solidFill>
                  <a:srgbClr val="C00000"/>
                </a:solidFill>
              </a:rPr>
              <a:t> of known lower bounds </a:t>
            </a:r>
            <a:r>
              <a:rPr lang="en-GB" sz="2400" b="1" i="1" dirty="0">
                <a:solidFill>
                  <a:srgbClr val="C00000"/>
                </a:solidFill>
              </a:rPr>
              <a:t>won’t work</a:t>
            </a:r>
            <a:r>
              <a:rPr lang="en-GB" sz="2400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378ECB-9F7C-4F73-9BCB-91C8D9E1B1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95" y="2886568"/>
            <a:ext cx="9619011" cy="3188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376CA36-E9A0-4128-9B87-48AB1985167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89" y="3693510"/>
            <a:ext cx="6558341" cy="318890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80286270-39CE-4382-85D0-15763BAB1C1C}"/>
              </a:ext>
            </a:extLst>
          </p:cNvPr>
          <p:cNvSpPr/>
          <p:nvPr/>
        </p:nvSpPr>
        <p:spPr>
          <a:xfrm>
            <a:off x="9439799" y="2044016"/>
            <a:ext cx="1793631" cy="686327"/>
          </a:xfrm>
          <a:prstGeom prst="wedgeRoundRectCallou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bounded fan-in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1373FB3D-2AA8-4C2A-94B7-FF2AB188A1A7}"/>
              </a:ext>
            </a:extLst>
          </p:cNvPr>
          <p:cNvSpPr/>
          <p:nvPr/>
        </p:nvSpPr>
        <p:spPr>
          <a:xfrm>
            <a:off x="1286495" y="3660356"/>
            <a:ext cx="1793631" cy="686327"/>
          </a:xfrm>
          <a:prstGeom prst="wedgeRoundRectCallout">
            <a:avLst>
              <a:gd name="adj1" fmla="val 61030"/>
              <a:gd name="adj2" fmla="val -23332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Size parameter needed in </a:t>
            </a:r>
            <a:r>
              <a:rPr lang="en-GB" b="1" dirty="0"/>
              <a:t>HM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3314A96-B6A7-4036-809E-644EB2B924E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95" y="5790581"/>
            <a:ext cx="10066728" cy="312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364687-C301-4271-9565-D730853C9066}"/>
              </a:ext>
            </a:extLst>
          </p:cNvPr>
          <p:cNvSpPr txBox="1"/>
          <p:nvPr/>
        </p:nvSpPr>
        <p:spPr>
          <a:xfrm>
            <a:off x="11465169" y="62340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64732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DCEB88-9649-41F2-B932-69E60A20DB79}"/>
              </a:ext>
            </a:extLst>
          </p:cNvPr>
          <p:cNvSpPr/>
          <p:nvPr/>
        </p:nvSpPr>
        <p:spPr>
          <a:xfrm>
            <a:off x="2495903" y="3105834"/>
            <a:ext cx="7200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Calisto MT" panose="02040603050505030304" pitchFamily="18" charset="0"/>
              </a:rPr>
              <a:t>4. Directions for future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E389B-6CB6-4183-B5E1-8CE58045860A}"/>
              </a:ext>
            </a:extLst>
          </p:cNvPr>
          <p:cNvSpPr txBox="1"/>
          <p:nvPr/>
        </p:nvSpPr>
        <p:spPr>
          <a:xfrm>
            <a:off x="11465169" y="62340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04302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DCEB88-9649-41F2-B932-69E60A20DB79}"/>
              </a:ext>
            </a:extLst>
          </p:cNvPr>
          <p:cNvSpPr/>
          <p:nvPr/>
        </p:nvSpPr>
        <p:spPr>
          <a:xfrm>
            <a:off x="2529254" y="3105834"/>
            <a:ext cx="6931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Calisto MT" panose="02040603050505030304" pitchFamily="18" charset="0"/>
              </a:rPr>
              <a:t>1. What is exciting about HM?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7FE1F-CFAA-482F-9F88-8D8AD060FAA5}"/>
              </a:ext>
            </a:extLst>
          </p:cNvPr>
          <p:cNvSpPr txBox="1"/>
          <p:nvPr/>
        </p:nvSpPr>
        <p:spPr>
          <a:xfrm>
            <a:off x="11465169" y="6234071"/>
            <a:ext cx="39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7462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38FAC-C65A-47DA-8835-6D06CD4FD2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1097" y="347150"/>
            <a:ext cx="6855069" cy="848213"/>
          </a:xfrm>
          <a:prstGeom prst="rect">
            <a:avLst/>
          </a:prstGeo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Beyond the locality barrier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2D46C-A945-4FE2-8A23-DC8800688E06}"/>
              </a:ext>
            </a:extLst>
          </p:cNvPr>
          <p:cNvSpPr txBox="1"/>
          <p:nvPr/>
        </p:nvSpPr>
        <p:spPr>
          <a:xfrm>
            <a:off x="520528" y="1332344"/>
            <a:ext cx="1113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Locality poses a significant challenge, but it does not capture </a:t>
            </a:r>
            <a:r>
              <a:rPr lang="en-GB" sz="2400" b="1" dirty="0">
                <a:solidFill>
                  <a:srgbClr val="C00000"/>
                </a:solidFill>
              </a:rPr>
              <a:t>all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instantiations of HM.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E2D71-A658-4353-BE38-FB260D0FFE18}"/>
              </a:ext>
            </a:extLst>
          </p:cNvPr>
          <p:cNvSpPr txBox="1"/>
          <p:nvPr/>
        </p:nvSpPr>
        <p:spPr>
          <a:xfrm>
            <a:off x="441397" y="2460116"/>
            <a:ext cx="7523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/>
              <a:t>M</a:t>
            </a:r>
            <a:r>
              <a:rPr lang="en-GB" sz="2200" b="1" dirty="0" err="1">
                <a:solidFill>
                  <a:srgbClr val="0070C0"/>
                </a:solidFill>
              </a:rPr>
              <a:t>rKt</a:t>
            </a:r>
            <a:r>
              <a:rPr lang="en-GB" sz="2200" dirty="0" err="1"/>
              <a:t>P</a:t>
            </a:r>
            <a:r>
              <a:rPr lang="en-GB" sz="2200" dirty="0"/>
              <a:t>: decide </a:t>
            </a:r>
            <a:r>
              <a:rPr lang="en-GB" sz="2200" b="1" dirty="0" err="1">
                <a:solidFill>
                  <a:srgbClr val="0070C0"/>
                </a:solidFill>
              </a:rPr>
              <a:t>rKt</a:t>
            </a:r>
            <a:r>
              <a:rPr lang="en-GB" sz="2200" b="1" dirty="0">
                <a:solidFill>
                  <a:srgbClr val="0070C0"/>
                </a:solidFill>
              </a:rPr>
              <a:t> </a:t>
            </a:r>
            <a:r>
              <a:rPr lang="en-GB" sz="2200" dirty="0"/>
              <a:t>complexity of input string in {0,1}</a:t>
            </a:r>
            <a:r>
              <a:rPr lang="en-GB" sz="2200" baseline="30000" dirty="0"/>
              <a:t>N</a:t>
            </a:r>
            <a:endParaRPr lang="en-GB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1F1BD-849D-4F4E-A932-F7FE4619F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564" y="2012831"/>
            <a:ext cx="4809099" cy="953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F1734-D701-449C-B826-819A03337C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7" y="3508615"/>
            <a:ext cx="7000652" cy="315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D3C4C-EFE7-46DA-B048-1FAAD842D2F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8" y="3904019"/>
            <a:ext cx="10682736" cy="6687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2E3E502-08ED-4345-BA48-0B38C1F233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5717" y="3030343"/>
            <a:ext cx="975946" cy="7973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7D7D2A-7ADB-416A-A162-33F3B00BCAF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8" y="5044237"/>
            <a:ext cx="9441935" cy="3070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E20CE5-2EDB-4AB1-B644-4DEA2E963870}"/>
              </a:ext>
            </a:extLst>
          </p:cNvPr>
          <p:cNvSpPr txBox="1"/>
          <p:nvPr/>
        </p:nvSpPr>
        <p:spPr>
          <a:xfrm>
            <a:off x="2567752" y="5631193"/>
            <a:ext cx="705649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Interesting to understand techniques in circuit complexity that </a:t>
            </a:r>
            <a:r>
              <a:rPr lang="en-GB" sz="2400" b="1" dirty="0">
                <a:solidFill>
                  <a:srgbClr val="C00000"/>
                </a:solidFill>
              </a:rPr>
              <a:t>do not extend to small fan-in oracles</a:t>
            </a:r>
            <a:r>
              <a:rPr lang="en-GB" sz="24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7ADC8-F638-4F9F-A03D-DC6362CC0FDC}"/>
              </a:ext>
            </a:extLst>
          </p:cNvPr>
          <p:cNvSpPr txBox="1"/>
          <p:nvPr/>
        </p:nvSpPr>
        <p:spPr>
          <a:xfrm>
            <a:off x="11465169" y="62340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01321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2A2F-F16C-4AC4-8386-3311192EF4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1784" y="410964"/>
            <a:ext cx="5184531" cy="1029743"/>
          </a:xfrm>
          <a:prstGeom prst="rect">
            <a:avLst/>
          </a:prstGeo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Proof complexity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F976F-2DFD-4AEF-B636-1798AAE3889F}"/>
              </a:ext>
            </a:extLst>
          </p:cNvPr>
          <p:cNvSpPr txBox="1"/>
          <p:nvPr/>
        </p:nvSpPr>
        <p:spPr>
          <a:xfrm>
            <a:off x="613996" y="5684018"/>
            <a:ext cx="10568353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dirty="0"/>
              <a:t>  Notion of locality/oracles is unclear    &amp;    HM is not well understood in </a:t>
            </a:r>
            <a:r>
              <a:rPr lang="en-GB" sz="2200" b="1" dirty="0"/>
              <a:t>Proof Complexity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BEAAA-9775-4F9B-BCDB-1572F53D1373}"/>
              </a:ext>
            </a:extLst>
          </p:cNvPr>
          <p:cNvSpPr txBox="1"/>
          <p:nvPr/>
        </p:nvSpPr>
        <p:spPr>
          <a:xfrm>
            <a:off x="5241680" y="3254541"/>
            <a:ext cx="5940669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Connected to the program of showing </a:t>
            </a:r>
            <a:r>
              <a:rPr lang="en-GB" sz="2200" b="1" i="1" dirty="0"/>
              <a:t>unprovability of circuit lower bounds</a:t>
            </a:r>
            <a:r>
              <a:rPr lang="en-GB" sz="2200" dirty="0"/>
              <a:t> in Propositional Proof Complexity.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30CB3-34DF-4A3D-AF85-96501BDDDB04}"/>
              </a:ext>
            </a:extLst>
          </p:cNvPr>
          <p:cNvSpPr txBox="1"/>
          <p:nvPr/>
        </p:nvSpPr>
        <p:spPr>
          <a:xfrm>
            <a:off x="504092" y="1657986"/>
            <a:ext cx="10468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The work of Muller and Pich (2017) in proof complexity inspired several recent HM results.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DAA629-52B3-495D-9EB9-FB3B43DCBFE2}"/>
              </a:ext>
            </a:extLst>
          </p:cNvPr>
          <p:cNvSpPr txBox="1"/>
          <p:nvPr/>
        </p:nvSpPr>
        <p:spPr>
          <a:xfrm>
            <a:off x="504092" y="2462761"/>
            <a:ext cx="11057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[MP’17]</a:t>
            </a:r>
            <a:r>
              <a:rPr lang="en-GB" sz="2200" dirty="0"/>
              <a:t> showed that (weak) </a:t>
            </a:r>
            <a:r>
              <a:rPr lang="en-GB" sz="2200" b="1" i="1" dirty="0">
                <a:solidFill>
                  <a:schemeClr val="accent2"/>
                </a:solidFill>
              </a:rPr>
              <a:t>constant-depth Frege lower bounds</a:t>
            </a:r>
            <a:r>
              <a:rPr lang="en-GB" sz="2200" dirty="0"/>
              <a:t> for “</a:t>
            </a:r>
            <a:r>
              <a:rPr lang="en-GB" sz="2200" b="1" i="1" dirty="0">
                <a:solidFill>
                  <a:srgbClr val="0070C0"/>
                </a:solidFill>
              </a:rPr>
              <a:t>truth-table tautologies</a:t>
            </a:r>
            <a:r>
              <a:rPr lang="en-GB" sz="2200" dirty="0"/>
              <a:t>” imply super-poly </a:t>
            </a:r>
            <a:r>
              <a:rPr lang="en-GB" sz="2200" b="1" i="1" dirty="0">
                <a:solidFill>
                  <a:srgbClr val="FF0000"/>
                </a:solidFill>
              </a:rPr>
              <a:t>Frege lower bounds</a:t>
            </a:r>
            <a:r>
              <a:rPr lang="en-GB" sz="22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BCA22-3861-431E-A83D-1FDF082D3040}"/>
              </a:ext>
            </a:extLst>
          </p:cNvPr>
          <p:cNvSpPr txBox="1"/>
          <p:nvPr/>
        </p:nvSpPr>
        <p:spPr>
          <a:xfrm>
            <a:off x="532667" y="4769127"/>
            <a:ext cx="10837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Desired LBs are known for </a:t>
            </a:r>
            <a:r>
              <a:rPr lang="en-GB" sz="2200" b="1" i="1" dirty="0">
                <a:solidFill>
                  <a:srgbClr val="002060"/>
                </a:solidFill>
              </a:rPr>
              <a:t>Resolution</a:t>
            </a:r>
            <a:r>
              <a:rPr lang="en-GB" sz="2200" dirty="0"/>
              <a:t> and </a:t>
            </a:r>
            <a:r>
              <a:rPr lang="en-GB" sz="2200" b="1" i="1" dirty="0">
                <a:solidFill>
                  <a:srgbClr val="002060"/>
                </a:solidFill>
              </a:rPr>
              <a:t>Res(k)</a:t>
            </a:r>
            <a:r>
              <a:rPr lang="en-GB" sz="2200" dirty="0"/>
              <a:t>, as shown by </a:t>
            </a:r>
            <a:r>
              <a:rPr lang="en-GB" sz="2200" b="1" dirty="0"/>
              <a:t>[Raz’02]</a:t>
            </a:r>
            <a:r>
              <a:rPr lang="en-GB" sz="2200" dirty="0"/>
              <a:t> and </a:t>
            </a:r>
            <a:r>
              <a:rPr lang="en-GB" sz="2200" b="1" dirty="0"/>
              <a:t>[Razborov’03]</a:t>
            </a:r>
            <a:r>
              <a:rPr lang="en-GB" sz="2200" dirty="0"/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C57E3-BC2D-458B-B6F1-F14DD5236155}"/>
              </a:ext>
            </a:extLst>
          </p:cNvPr>
          <p:cNvSpPr txBox="1"/>
          <p:nvPr/>
        </p:nvSpPr>
        <p:spPr>
          <a:xfrm>
            <a:off x="11465169" y="62340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27912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F208-FCEE-4BEC-8BB5-95F80E2A6E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8731" y="47063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Obstructions and sharp thresholds in HM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596A0A-D884-4637-81D8-89548426CB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4" y="1925729"/>
            <a:ext cx="10120497" cy="9856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900F2E-DCFE-4B19-8D1E-8FEC80445842}"/>
              </a:ext>
            </a:extLst>
          </p:cNvPr>
          <p:cNvSpPr txBox="1"/>
          <p:nvPr/>
        </p:nvSpPr>
        <p:spPr>
          <a:xfrm>
            <a:off x="4162246" y="5867673"/>
            <a:ext cx="6968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Again, it is unclear if a </a:t>
            </a:r>
            <a:r>
              <a:rPr lang="en-GB" sz="2200" b="1" dirty="0">
                <a:solidFill>
                  <a:srgbClr val="C00000"/>
                </a:solidFill>
              </a:rPr>
              <a:t>locality barrier</a:t>
            </a:r>
            <a:r>
              <a:rPr lang="en-GB" sz="2200" dirty="0">
                <a:solidFill>
                  <a:srgbClr val="C00000"/>
                </a:solidFill>
              </a:rPr>
              <a:t> </a:t>
            </a:r>
            <a:r>
              <a:rPr lang="en-GB" sz="2200" dirty="0"/>
              <a:t>applies in this setting!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20B84C-32F2-4555-ABCF-26B85D1BE5C1}"/>
              </a:ext>
            </a:extLst>
          </p:cNvPr>
          <p:cNvGrpSpPr/>
          <p:nvPr/>
        </p:nvGrpSpPr>
        <p:grpSpPr>
          <a:xfrm>
            <a:off x="688731" y="3508130"/>
            <a:ext cx="10334444" cy="1978269"/>
            <a:chOff x="688731" y="3508130"/>
            <a:chExt cx="10334444" cy="197826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7FCB45F-2410-4B1A-93E7-585F747F4FF6}"/>
                </a:ext>
              </a:extLst>
            </p:cNvPr>
            <p:cNvSpPr/>
            <p:nvPr/>
          </p:nvSpPr>
          <p:spPr>
            <a:xfrm>
              <a:off x="688731" y="3508130"/>
              <a:ext cx="10334444" cy="1978269"/>
            </a:xfrm>
            <a:prstGeom prst="rect">
              <a:avLst/>
            </a:prstGeom>
            <a:solidFill>
              <a:srgbClr val="D1F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67C8126-9562-4D4C-A644-948CC4BC476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935" y="3858619"/>
              <a:ext cx="9300746" cy="127729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8B25DEE-0378-41FB-90C5-0E76D108E5D3}"/>
              </a:ext>
            </a:extLst>
          </p:cNvPr>
          <p:cNvSpPr txBox="1"/>
          <p:nvPr/>
        </p:nvSpPr>
        <p:spPr>
          <a:xfrm>
            <a:off x="11465169" y="62340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70172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A28C15-C250-4B7E-BF42-8459F88718A8}"/>
              </a:ext>
            </a:extLst>
          </p:cNvPr>
          <p:cNvSpPr/>
          <p:nvPr/>
        </p:nvSpPr>
        <p:spPr>
          <a:xfrm>
            <a:off x="713642" y="595730"/>
            <a:ext cx="1076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Key takeaways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B910EE-C48C-4F6D-ADC2-2B5F9DB6D13F}"/>
              </a:ext>
            </a:extLst>
          </p:cNvPr>
          <p:cNvSpPr txBox="1"/>
          <p:nvPr/>
        </p:nvSpPr>
        <p:spPr>
          <a:xfrm>
            <a:off x="713639" y="2050614"/>
            <a:ext cx="11252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200" dirty="0"/>
              <a:t>Extending some known LBs by very little   -&gt;   breakthroughs in complexity.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D30E5-0800-4DAE-BC84-750383D2780F}"/>
              </a:ext>
            </a:extLst>
          </p:cNvPr>
          <p:cNvSpPr txBox="1"/>
          <p:nvPr/>
        </p:nvSpPr>
        <p:spPr>
          <a:xfrm>
            <a:off x="713640" y="3336221"/>
            <a:ext cx="11252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200" b="1" dirty="0"/>
              <a:t>Locality barrier:  </a:t>
            </a:r>
            <a:r>
              <a:rPr lang="en-GB" sz="2200" dirty="0"/>
              <a:t>most  (but not all)  LB techniques are </a:t>
            </a:r>
            <a:r>
              <a:rPr lang="en-GB" sz="2200" b="1" i="1" dirty="0"/>
              <a:t>not</a:t>
            </a:r>
            <a:r>
              <a:rPr lang="en-GB" sz="2200" dirty="0"/>
              <a:t> refined enough.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A3A2D-BFA5-4AFB-B929-12EDDDD6D906}"/>
              </a:ext>
            </a:extLst>
          </p:cNvPr>
          <p:cNvSpPr txBox="1"/>
          <p:nvPr/>
        </p:nvSpPr>
        <p:spPr>
          <a:xfrm>
            <a:off x="713639" y="4621828"/>
            <a:ext cx="112526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200" dirty="0"/>
              <a:t>My personal take:</a:t>
            </a:r>
          </a:p>
          <a:p>
            <a:endParaRPr lang="en-GB" sz="2200" dirty="0"/>
          </a:p>
          <a:p>
            <a:r>
              <a:rPr lang="en-GB" sz="2200" dirty="0"/>
              <a:t>	HM part of our “complexity toolbox”  &amp;  new surprising results within reach.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B5CDB6-B0C1-4C6A-9E9A-C4DC76EC39F0}"/>
              </a:ext>
            </a:extLst>
          </p:cNvPr>
          <p:cNvSpPr txBox="1"/>
          <p:nvPr/>
        </p:nvSpPr>
        <p:spPr>
          <a:xfrm>
            <a:off x="11465169" y="62340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761313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89B356-67BB-43A9-B4B0-4270BFF5D970}"/>
              </a:ext>
            </a:extLst>
          </p:cNvPr>
          <p:cNvSpPr/>
          <p:nvPr/>
        </p:nvSpPr>
        <p:spPr>
          <a:xfrm>
            <a:off x="214678" y="241252"/>
            <a:ext cx="10764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HM references mentioned in this talk: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F72B4-BAB2-4266-8234-F1E88C0CFB44}"/>
              </a:ext>
            </a:extLst>
          </p:cNvPr>
          <p:cNvSpPr txBox="1"/>
          <p:nvPr/>
        </p:nvSpPr>
        <p:spPr>
          <a:xfrm>
            <a:off x="214678" y="861326"/>
            <a:ext cx="1188573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[AK’10] </a:t>
            </a:r>
            <a:r>
              <a:rPr lang="en-US" sz="1600" dirty="0"/>
              <a:t>Amplifying lower bounds by means of self-reducibility (JACM’10).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[MP’17] </a:t>
            </a:r>
            <a:r>
              <a:rPr lang="en-US" sz="1600" dirty="0"/>
              <a:t>Feasibly constructive proofs of succinct weak circuit lower bounds (Annals of Pure and Applied Logic).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[OS'18] </a:t>
            </a:r>
            <a:r>
              <a:rPr lang="en-US" sz="1600" dirty="0"/>
              <a:t>Hardness magnification for natural problems (FOCS'18).</a:t>
            </a:r>
          </a:p>
          <a:p>
            <a:endParaRPr lang="en-US" sz="1600" dirty="0"/>
          </a:p>
          <a:p>
            <a:r>
              <a:rPr lang="en-US" sz="1600" b="1" dirty="0"/>
              <a:t>[OPS'19] </a:t>
            </a:r>
            <a:r>
              <a:rPr lang="en-US" sz="1600" dirty="0"/>
              <a:t>Hardness magnification near state-of-the-art lower bounds (CCC'19).</a:t>
            </a:r>
          </a:p>
          <a:p>
            <a:endParaRPr lang="en-US" sz="1600" dirty="0"/>
          </a:p>
          <a:p>
            <a:r>
              <a:rPr lang="en-US" sz="1600" b="1" dirty="0"/>
              <a:t>[CMMW'19] </a:t>
            </a:r>
            <a:r>
              <a:rPr lang="en-US" sz="1600" dirty="0"/>
              <a:t>Relations and equivalences between circuit lower bounds and Karp-Lipton theorems (CCC'19).</a:t>
            </a:r>
          </a:p>
          <a:p>
            <a:endParaRPr lang="en-US" sz="1600" dirty="0"/>
          </a:p>
          <a:p>
            <a:r>
              <a:rPr lang="en-US" sz="1600" b="1" dirty="0"/>
              <a:t>[MMW'19] </a:t>
            </a:r>
            <a:r>
              <a:rPr lang="en-US" sz="1600" dirty="0"/>
              <a:t>Weak lower bounds on resource-bounded compression imply strong separations of complexity </a:t>
            </a:r>
            <a:r>
              <a:rPr lang="en-GB" sz="1600" dirty="0"/>
              <a:t>classes (STOC'19).</a:t>
            </a:r>
          </a:p>
          <a:p>
            <a:endParaRPr lang="en-GB" sz="1600" dirty="0"/>
          </a:p>
          <a:p>
            <a:r>
              <a:rPr lang="en-US" sz="1600" b="1" dirty="0"/>
              <a:t>[O’19a] </a:t>
            </a:r>
            <a:r>
              <a:rPr lang="en-US" sz="1600" dirty="0"/>
              <a:t>Randomness and intractability in Kolmogorov complexity (ICALP'19).</a:t>
            </a:r>
          </a:p>
          <a:p>
            <a:endParaRPr lang="en-US" sz="1600" dirty="0"/>
          </a:p>
          <a:p>
            <a:r>
              <a:rPr lang="en-US" sz="1600" b="1" dirty="0"/>
              <a:t>[O’19b] </a:t>
            </a:r>
            <a:r>
              <a:rPr lang="en-US" sz="1600" dirty="0"/>
              <a:t>Advances in Hardness Magnification (Notes/Simons Talk).</a:t>
            </a:r>
          </a:p>
          <a:p>
            <a:endParaRPr lang="en-US" sz="1600" dirty="0"/>
          </a:p>
          <a:p>
            <a:r>
              <a:rPr lang="en-US" sz="1600" b="1" dirty="0"/>
              <a:t>[CJW'19]</a:t>
            </a:r>
            <a:r>
              <a:rPr lang="en-US" sz="1600" dirty="0"/>
              <a:t> Hardness magnification for all sparse languages (FOCS'19).</a:t>
            </a:r>
          </a:p>
          <a:p>
            <a:endParaRPr lang="en-US" sz="1600" dirty="0"/>
          </a:p>
          <a:p>
            <a:r>
              <a:rPr lang="en-US" sz="1600" b="1" dirty="0"/>
              <a:t>[CHOPRS'20] </a:t>
            </a:r>
            <a:r>
              <a:rPr lang="en-US" sz="1600" dirty="0"/>
              <a:t>Beyond natural proofs: hardness magnification and locality (ITCS'20).</a:t>
            </a:r>
          </a:p>
          <a:p>
            <a:endParaRPr lang="en-US" sz="1600" b="1" dirty="0"/>
          </a:p>
          <a:p>
            <a:r>
              <a:rPr lang="en-US" sz="1600" b="1" dirty="0"/>
              <a:t>[KKLMO'20]</a:t>
            </a:r>
            <a:r>
              <a:rPr lang="en-US" sz="1600" dirty="0"/>
              <a:t> Algorithms and lower bounds for de Morgan formulas of low-communication leaf gates </a:t>
            </a:r>
            <a:r>
              <a:rPr lang="en-GB" sz="1600" dirty="0"/>
              <a:t>(CCC’20).</a:t>
            </a:r>
          </a:p>
          <a:p>
            <a:endParaRPr lang="en-GB" sz="1600" dirty="0"/>
          </a:p>
          <a:p>
            <a:r>
              <a:rPr lang="en-US" sz="1600" b="1" dirty="0"/>
              <a:t>[CJW'20] </a:t>
            </a:r>
            <a:r>
              <a:rPr lang="en-US" sz="1600" dirty="0"/>
              <a:t>Sharp threshold results in computational complexity (STOC’20).</a:t>
            </a: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BDD30-9B6C-43D8-9DEA-E14174A81B3F}"/>
              </a:ext>
            </a:extLst>
          </p:cNvPr>
          <p:cNvSpPr txBox="1"/>
          <p:nvPr/>
        </p:nvSpPr>
        <p:spPr>
          <a:xfrm>
            <a:off x="11465169" y="62340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09189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2F245D9-CB96-4AD1-85CF-CBF0181213D7}"/>
              </a:ext>
            </a:extLst>
          </p:cNvPr>
          <p:cNvSpPr txBox="1"/>
          <p:nvPr/>
        </p:nvSpPr>
        <p:spPr>
          <a:xfrm>
            <a:off x="861647" y="1151792"/>
            <a:ext cx="1028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Some current lower bound frontiers: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201860-6401-4BCE-B268-9CFF91C890D0}"/>
              </a:ext>
            </a:extLst>
          </p:cNvPr>
          <p:cNvSpPr txBox="1"/>
          <p:nvPr/>
        </p:nvSpPr>
        <p:spPr>
          <a:xfrm>
            <a:off x="1402373" y="3058259"/>
            <a:ext cx="85637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- </a:t>
            </a:r>
            <a:r>
              <a:rPr lang="en-GB" sz="2600" b="1" i="1" dirty="0">
                <a:solidFill>
                  <a:schemeClr val="accent2">
                    <a:lumMod val="75000"/>
                  </a:schemeClr>
                </a:solidFill>
              </a:rPr>
              <a:t>Cubic</a:t>
            </a:r>
            <a:r>
              <a:rPr lang="en-GB" sz="2600" dirty="0"/>
              <a:t> lower bounds against </a:t>
            </a:r>
            <a:r>
              <a:rPr lang="en-GB" sz="2600" b="1" i="1" dirty="0">
                <a:solidFill>
                  <a:schemeClr val="accent6">
                    <a:lumMod val="75000"/>
                  </a:schemeClr>
                </a:solidFill>
              </a:rPr>
              <a:t>de Morgan formulas</a:t>
            </a:r>
            <a:r>
              <a:rPr lang="en-GB" sz="26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0A3AAA-C5A7-405D-8A63-5E83861D28D7}"/>
              </a:ext>
            </a:extLst>
          </p:cNvPr>
          <p:cNvSpPr txBox="1"/>
          <p:nvPr/>
        </p:nvSpPr>
        <p:spPr>
          <a:xfrm>
            <a:off x="1402374" y="2217125"/>
            <a:ext cx="91396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- </a:t>
            </a:r>
            <a:r>
              <a:rPr lang="en-GB" sz="2600" b="1" i="1" dirty="0">
                <a:solidFill>
                  <a:schemeClr val="accent2">
                    <a:lumMod val="75000"/>
                  </a:schemeClr>
                </a:solidFill>
              </a:rPr>
              <a:t>Super-linear</a:t>
            </a:r>
            <a:r>
              <a:rPr lang="en-GB" sz="2600" dirty="0"/>
              <a:t> lower bounds against </a:t>
            </a:r>
            <a:r>
              <a:rPr lang="en-GB" sz="2600" b="1" i="1" dirty="0">
                <a:solidFill>
                  <a:schemeClr val="accent6">
                    <a:lumMod val="75000"/>
                  </a:schemeClr>
                </a:solidFill>
              </a:rPr>
              <a:t>unrestricted Boolean circuits</a:t>
            </a:r>
            <a:r>
              <a:rPr lang="en-GB" sz="26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5892AC-0AC5-49ED-B060-BBD63095A80A}"/>
              </a:ext>
            </a:extLst>
          </p:cNvPr>
          <p:cNvSpPr txBox="1"/>
          <p:nvPr/>
        </p:nvSpPr>
        <p:spPr>
          <a:xfrm>
            <a:off x="1402372" y="3899393"/>
            <a:ext cx="97462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- </a:t>
            </a:r>
            <a:r>
              <a:rPr lang="en-GB" sz="2600" b="1" i="1" dirty="0">
                <a:solidFill>
                  <a:schemeClr val="accent2">
                    <a:lumMod val="75000"/>
                  </a:schemeClr>
                </a:solidFill>
              </a:rPr>
              <a:t>Super-polynomial</a:t>
            </a:r>
            <a:r>
              <a:rPr lang="en-GB" sz="2600" dirty="0"/>
              <a:t> lower bounds against depth-2 </a:t>
            </a:r>
            <a:r>
              <a:rPr lang="en-GB" sz="2600" b="1" i="1" dirty="0">
                <a:solidFill>
                  <a:schemeClr val="accent6">
                    <a:lumMod val="75000"/>
                  </a:schemeClr>
                </a:solidFill>
              </a:rPr>
              <a:t>threshold circuits</a:t>
            </a:r>
            <a:r>
              <a:rPr lang="en-GB" sz="26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7E026D-5EE8-4367-9E67-861FDFA2EB27}"/>
              </a:ext>
            </a:extLst>
          </p:cNvPr>
          <p:cNvSpPr txBox="1"/>
          <p:nvPr/>
        </p:nvSpPr>
        <p:spPr>
          <a:xfrm>
            <a:off x="861647" y="5090746"/>
            <a:ext cx="107969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Due to well-known barriers, </a:t>
            </a:r>
            <a:r>
              <a:rPr lang="en-GB" sz="2600" b="1" i="1" dirty="0">
                <a:solidFill>
                  <a:srgbClr val="C00000"/>
                </a:solidFill>
              </a:rPr>
              <a:t>investigating new approaches to LBs is crucial</a:t>
            </a:r>
            <a:r>
              <a:rPr lang="en-GB" sz="2600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185F47-AAEB-469A-8C22-1A729E72795C}"/>
              </a:ext>
            </a:extLst>
          </p:cNvPr>
          <p:cNvSpPr txBox="1"/>
          <p:nvPr/>
        </p:nvSpPr>
        <p:spPr>
          <a:xfrm>
            <a:off x="11465169" y="6234071"/>
            <a:ext cx="39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7902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1A20-DB10-4B27-96EB-13DA78073B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9181" y="342839"/>
            <a:ext cx="11233638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Calisto MT" panose="02040603050505030304" pitchFamily="18" charset="0"/>
              </a:rPr>
              <a:t>When minor advances yield major lower bounds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8C67C-5CA9-4090-925F-6D628C571FAC}"/>
              </a:ext>
            </a:extLst>
          </p:cNvPr>
          <p:cNvSpPr txBox="1"/>
          <p:nvPr/>
        </p:nvSpPr>
        <p:spPr>
          <a:xfrm>
            <a:off x="479181" y="1954292"/>
            <a:ext cx="666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Research from the last 10 years shows that: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288E3-F03E-4BE3-A56E-6084CCF6914A}"/>
              </a:ext>
            </a:extLst>
          </p:cNvPr>
          <p:cNvSpPr txBox="1"/>
          <p:nvPr/>
        </p:nvSpPr>
        <p:spPr>
          <a:xfrm>
            <a:off x="479181" y="2859844"/>
            <a:ext cx="7438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- </a:t>
            </a:r>
            <a:r>
              <a:rPr lang="en-GB" sz="2200" b="1" i="1" dirty="0">
                <a:solidFill>
                  <a:srgbClr val="C00000"/>
                </a:solidFill>
              </a:rPr>
              <a:t>Minor improvements in Algorithms</a:t>
            </a:r>
            <a:r>
              <a:rPr lang="en-GB" sz="2200" dirty="0"/>
              <a:t>  -&gt;  Breakthroughs in LBs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A10EE-B5B1-4AF9-87EC-8E3A267B216A}"/>
              </a:ext>
            </a:extLst>
          </p:cNvPr>
          <p:cNvSpPr txBox="1"/>
          <p:nvPr/>
        </p:nvSpPr>
        <p:spPr>
          <a:xfrm>
            <a:off x="1099038" y="3630730"/>
            <a:ext cx="10102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[Wil’10]</a:t>
            </a:r>
            <a:r>
              <a:rPr lang="en-GB" sz="2200" dirty="0"/>
              <a:t>  Non-trivial SAT algorithms for poly-size formulas  -&gt;  super-poly formula LBs!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4D497-C0CA-4DA9-A450-154716D13EAA}"/>
              </a:ext>
            </a:extLst>
          </p:cNvPr>
          <p:cNvSpPr txBox="1"/>
          <p:nvPr/>
        </p:nvSpPr>
        <p:spPr>
          <a:xfrm>
            <a:off x="479181" y="4505504"/>
            <a:ext cx="8853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- Maybe </a:t>
            </a:r>
            <a:r>
              <a:rPr lang="en-GB" sz="2200" b="1" i="1" dirty="0">
                <a:solidFill>
                  <a:srgbClr val="C00000"/>
                </a:solidFill>
              </a:rPr>
              <a:t>minor improvements in Lower Bounds</a:t>
            </a:r>
            <a:r>
              <a:rPr lang="en-GB" sz="2200" dirty="0"/>
              <a:t>  -&gt;  Breakthroughs in LBs?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CB4B32-59BB-40CA-A143-7CFF2E2056B1}"/>
              </a:ext>
            </a:extLst>
          </p:cNvPr>
          <p:cNvSpPr txBox="1"/>
          <p:nvPr/>
        </p:nvSpPr>
        <p:spPr>
          <a:xfrm>
            <a:off x="1099038" y="5222282"/>
            <a:ext cx="10345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Yes!  More systematic investigation in </a:t>
            </a:r>
            <a:r>
              <a:rPr lang="en-US" sz="2200" b="1" dirty="0"/>
              <a:t>[AK’10] </a:t>
            </a:r>
            <a:r>
              <a:rPr lang="en-US" sz="2200" dirty="0"/>
              <a:t>under the name “</a:t>
            </a:r>
            <a:r>
              <a:rPr lang="en-US" sz="2200" b="1" dirty="0">
                <a:solidFill>
                  <a:srgbClr val="002060"/>
                </a:solidFill>
              </a:rPr>
              <a:t>hardness amplification</a:t>
            </a:r>
            <a:r>
              <a:rPr lang="en-US" sz="2200" dirty="0"/>
              <a:t>”.</a:t>
            </a:r>
            <a:r>
              <a:rPr lang="en-US" sz="2200" b="1" dirty="0"/>
              <a:t> </a:t>
            </a:r>
          </a:p>
          <a:p>
            <a:endParaRPr lang="en-US" sz="2200" dirty="0"/>
          </a:p>
          <a:p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</a:rPr>
              <a:t>almost-linear</a:t>
            </a:r>
            <a:r>
              <a:rPr lang="en-US" sz="2200" i="1" dirty="0"/>
              <a:t> size</a:t>
            </a:r>
            <a:r>
              <a:rPr lang="en-US" sz="2200" dirty="0"/>
              <a:t> TC</a:t>
            </a:r>
            <a:r>
              <a:rPr lang="en-US" sz="2200" baseline="30000" dirty="0"/>
              <a:t>0</a:t>
            </a:r>
            <a:r>
              <a:rPr lang="en-US" sz="2200" dirty="0"/>
              <a:t> lower bounds for some problems  -&gt;  </a:t>
            </a:r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</a:rPr>
              <a:t>super-poly</a:t>
            </a:r>
            <a:r>
              <a:rPr lang="en-US" sz="2200" dirty="0"/>
              <a:t> TC</a:t>
            </a:r>
            <a:r>
              <a:rPr lang="en-US" sz="2200" baseline="30000" dirty="0"/>
              <a:t>0</a:t>
            </a:r>
            <a:r>
              <a:rPr lang="en-US" sz="2200" dirty="0"/>
              <a:t> lower bounds!</a:t>
            </a:r>
            <a:endParaRPr lang="en-US" sz="2200" b="1" dirty="0"/>
          </a:p>
          <a:p>
            <a:endParaRPr lang="en-US" sz="2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4C2E44-AD52-41CF-B4C6-4D60748F0597}"/>
              </a:ext>
            </a:extLst>
          </p:cNvPr>
          <p:cNvSpPr/>
          <p:nvPr/>
        </p:nvSpPr>
        <p:spPr>
          <a:xfrm>
            <a:off x="7876442" y="1432177"/>
            <a:ext cx="3836377" cy="15058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Positive/Negative   </a:t>
            </a:r>
          </a:p>
          <a:p>
            <a:pPr algn="ctr"/>
            <a:r>
              <a:rPr lang="en-GB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interpretations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FE8BA-9066-4FEC-939B-771C201553CE}"/>
              </a:ext>
            </a:extLst>
          </p:cNvPr>
          <p:cNvSpPr txBox="1"/>
          <p:nvPr/>
        </p:nvSpPr>
        <p:spPr>
          <a:xfrm>
            <a:off x="11465169" y="6234071"/>
            <a:ext cx="39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553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96BC83-794E-4116-AD88-AC44AA78CF0F}"/>
              </a:ext>
            </a:extLst>
          </p:cNvPr>
          <p:cNvSpPr txBox="1"/>
          <p:nvPr/>
        </p:nvSpPr>
        <p:spPr>
          <a:xfrm>
            <a:off x="923192" y="1573978"/>
            <a:ext cx="105859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Recent results showing that </a:t>
            </a:r>
            <a:r>
              <a:rPr lang="en-GB" sz="2600" b="1" dirty="0"/>
              <a:t>weak</a:t>
            </a:r>
            <a:r>
              <a:rPr lang="en-GB" sz="2600" dirty="0"/>
              <a:t> lower bounds imply </a:t>
            </a:r>
            <a:r>
              <a:rPr lang="en-GB" sz="2600" b="1" dirty="0"/>
              <a:t>strong</a:t>
            </a:r>
            <a:r>
              <a:rPr lang="en-GB" sz="2600" dirty="0"/>
              <a:t> lower bounds.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411641-1249-4109-93C9-489E7A4E30B0}"/>
              </a:ext>
            </a:extLst>
          </p:cNvPr>
          <p:cNvSpPr txBox="1"/>
          <p:nvPr/>
        </p:nvSpPr>
        <p:spPr>
          <a:xfrm>
            <a:off x="923192" y="3377175"/>
            <a:ext cx="10163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[AK’10]  </a:t>
            </a:r>
            <a:r>
              <a:rPr lang="en-US" sz="2200" dirty="0"/>
              <a:t>Required </a:t>
            </a:r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</a:rPr>
              <a:t>almost-linear</a:t>
            </a:r>
            <a:r>
              <a:rPr lang="en-US" sz="2200" i="1" dirty="0"/>
              <a:t> size</a:t>
            </a:r>
            <a:r>
              <a:rPr lang="en-US" sz="2200" dirty="0"/>
              <a:t> TC</a:t>
            </a:r>
            <a:r>
              <a:rPr lang="en-US" sz="2200" baseline="30000" dirty="0"/>
              <a:t>0</a:t>
            </a:r>
            <a:r>
              <a:rPr lang="en-US" sz="2200" dirty="0"/>
              <a:t> lower bounds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</a:rPr>
              <a:t>are </a:t>
            </a:r>
            <a:r>
              <a:rPr lang="en-US" sz="2200" b="1" i="1" u="sng" dirty="0">
                <a:solidFill>
                  <a:schemeClr val="accent3">
                    <a:lumMod val="75000"/>
                  </a:schemeClr>
                </a:solidFill>
              </a:rPr>
              <a:t>not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</a:rPr>
              <a:t> known for any explicit problem</a:t>
            </a:r>
            <a:r>
              <a:rPr lang="en-US" sz="2200" dirty="0"/>
              <a:t>.</a:t>
            </a:r>
            <a:endParaRPr lang="en-GB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86B5D5-1D98-4693-B23E-E9575F03E888}"/>
              </a:ext>
            </a:extLst>
          </p:cNvPr>
          <p:cNvSpPr txBox="1"/>
          <p:nvPr/>
        </p:nvSpPr>
        <p:spPr>
          <a:xfrm>
            <a:off x="1776046" y="2361443"/>
            <a:ext cx="90604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What is new compared to </a:t>
            </a:r>
            <a:r>
              <a:rPr lang="en-US" sz="3000" b="1" dirty="0"/>
              <a:t>[AK’10]</a:t>
            </a:r>
            <a:r>
              <a:rPr lang="en-US" sz="3000" dirty="0"/>
              <a:t> and related works?</a:t>
            </a:r>
            <a:endParaRPr lang="en-GB" sz="3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06BF3C-CB1D-4544-8055-DDFE5845CF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146616"/>
            <a:ext cx="10515600" cy="76944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sz="3000" b="1" i="1" dirty="0">
                <a:solidFill>
                  <a:srgbClr val="C00000"/>
                </a:solidFill>
              </a:rPr>
              <a:t>Striking aspect of recent developments in HM: </a:t>
            </a:r>
            <a:endParaRPr lang="en-GB" sz="3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1C3F02-0009-486B-B28C-185EBC2F2968}"/>
              </a:ext>
            </a:extLst>
          </p:cNvPr>
          <p:cNvSpPr txBox="1"/>
          <p:nvPr/>
        </p:nvSpPr>
        <p:spPr>
          <a:xfrm>
            <a:off x="923192" y="527538"/>
            <a:ext cx="701626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Calisto MT" panose="02040603050505030304" pitchFamily="18" charset="0"/>
              </a:rPr>
              <a:t>Hardness Magnification 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3440C1-6113-49FB-8045-4E83F262A36D}"/>
              </a:ext>
            </a:extLst>
          </p:cNvPr>
          <p:cNvSpPr txBox="1"/>
          <p:nvPr/>
        </p:nvSpPr>
        <p:spPr>
          <a:xfrm>
            <a:off x="1524603" y="4952009"/>
            <a:ext cx="8961085" cy="12469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Interesting magnification results in settings where we do have lower bounds.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68CCB-4AD9-4B1F-BEAB-F0FCC4D41254}"/>
              </a:ext>
            </a:extLst>
          </p:cNvPr>
          <p:cNvSpPr txBox="1"/>
          <p:nvPr/>
        </p:nvSpPr>
        <p:spPr>
          <a:xfrm>
            <a:off x="11465169" y="6234071"/>
            <a:ext cx="39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585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C1E5E-0166-4B3B-8971-11E2119D1B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900" y="400294"/>
            <a:ext cx="10515600" cy="99768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alisto MT" panose="02040603050505030304" pitchFamily="18" charset="0"/>
              </a:rPr>
              <a:t>Example: Magnification from AC</a:t>
            </a:r>
            <a:r>
              <a:rPr lang="en-GB" b="1" baseline="30000" dirty="0">
                <a:solidFill>
                  <a:srgbClr val="002060"/>
                </a:solidFill>
                <a:latin typeface="Calisto MT" panose="02040603050505030304" pitchFamily="18" charset="0"/>
              </a:rPr>
              <a:t>0</a:t>
            </a:r>
            <a:r>
              <a:rPr lang="en-GB" b="1" dirty="0">
                <a:solidFill>
                  <a:srgbClr val="002060"/>
                </a:solidFill>
                <a:latin typeface="Calisto MT" panose="02040603050505030304" pitchFamily="18" charset="0"/>
              </a:rPr>
              <a:t> lbs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7E922B-9871-402C-A42D-FF1CC51F1A97}"/>
              </a:ext>
            </a:extLst>
          </p:cNvPr>
          <p:cNvSpPr txBox="1"/>
          <p:nvPr/>
        </p:nvSpPr>
        <p:spPr>
          <a:xfrm>
            <a:off x="723899" y="1501181"/>
            <a:ext cx="7700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Consider the problem of detecting </a:t>
            </a:r>
            <a:r>
              <a:rPr lang="en-GB" sz="2200" b="1" dirty="0"/>
              <a:t>huge</a:t>
            </a:r>
            <a:r>
              <a:rPr lang="en-GB" sz="2200" dirty="0"/>
              <a:t> cliques on graphs: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48BC226-5D9D-4696-BD40-2C4B9B1A794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71" y="2225416"/>
            <a:ext cx="6093011" cy="3818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35673E-95A0-4B86-A4CB-78B2966D4C0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40" y="3032684"/>
            <a:ext cx="7321177" cy="3432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F9BF50-F3B2-459E-BDA5-5FDFD27B2D89}"/>
              </a:ext>
            </a:extLst>
          </p:cNvPr>
          <p:cNvSpPr txBox="1"/>
          <p:nvPr/>
        </p:nvSpPr>
        <p:spPr>
          <a:xfrm>
            <a:off x="723898" y="4002132"/>
            <a:ext cx="26408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[Andreev-Jukna’08]</a:t>
            </a:r>
            <a:endParaRPr lang="en-GB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02D8B62-C0BE-4066-AE16-C78BDFD38EC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51" y="4094948"/>
            <a:ext cx="4455821" cy="3111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0C9B30D-40C6-4D6C-AC73-0FB82BF51DAA}"/>
              </a:ext>
            </a:extLst>
          </p:cNvPr>
          <p:cNvSpPr txBox="1"/>
          <p:nvPr/>
        </p:nvSpPr>
        <p:spPr>
          <a:xfrm>
            <a:off x="723899" y="5547824"/>
            <a:ext cx="26408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[CHOPRS’20]</a:t>
            </a:r>
            <a:endParaRPr lang="en-GB" sz="2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CD0EA3-0EFD-4427-A06B-A045194977C8}"/>
              </a:ext>
            </a:extLst>
          </p:cNvPr>
          <p:cNvSpPr txBox="1"/>
          <p:nvPr/>
        </p:nvSpPr>
        <p:spPr>
          <a:xfrm>
            <a:off x="3377754" y="4887797"/>
            <a:ext cx="555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Calisto MT" panose="02040603050505030304" pitchFamily="18" charset="0"/>
              </a:rPr>
              <a:t>Hardness Magnification Phenomenon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8134076-A39D-43A0-96E0-8168AA9C27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5706" y="1501181"/>
            <a:ext cx="2552254" cy="25762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BCF02CD-1958-4B5D-9224-3987CD93C1B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613" y="5612764"/>
            <a:ext cx="8983489" cy="3305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CF8B9A-E127-4B6D-B1B3-20F17D13D81A}"/>
              </a:ext>
            </a:extLst>
          </p:cNvPr>
          <p:cNvSpPr txBox="1"/>
          <p:nvPr/>
        </p:nvSpPr>
        <p:spPr>
          <a:xfrm>
            <a:off x="11465169" y="6234071"/>
            <a:ext cx="39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431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B3E58-604C-44DF-8DFE-63065E216373}"/>
              </a:ext>
            </a:extLst>
          </p:cNvPr>
          <p:cNvSpPr txBox="1"/>
          <p:nvPr/>
        </p:nvSpPr>
        <p:spPr>
          <a:xfrm>
            <a:off x="685800" y="2749744"/>
            <a:ext cx="10820400" cy="12464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GB" sz="2200" b="1" dirty="0">
              <a:solidFill>
                <a:srgbClr val="FFFF00"/>
              </a:solidFill>
            </a:endParaRPr>
          </a:p>
          <a:p>
            <a:pPr algn="ctr"/>
            <a:r>
              <a:rPr lang="en-GB" sz="3100" b="1" dirty="0">
                <a:solidFill>
                  <a:srgbClr val="FFFF00"/>
                </a:solidFill>
              </a:rPr>
              <a:t>Magnification</a:t>
            </a:r>
            <a:r>
              <a:rPr lang="en-GB" sz="3100" dirty="0">
                <a:solidFill>
                  <a:srgbClr val="FFFF00"/>
                </a:solidFill>
              </a:rPr>
              <a:t> applies to </a:t>
            </a:r>
            <a:r>
              <a:rPr lang="en-GB" sz="3100" b="1" dirty="0">
                <a:solidFill>
                  <a:srgbClr val="FFFF00"/>
                </a:solidFill>
              </a:rPr>
              <a:t>specific problems</a:t>
            </a:r>
            <a:r>
              <a:rPr lang="en-GB" sz="3100" dirty="0">
                <a:solidFill>
                  <a:srgbClr val="FFFF00"/>
                </a:solidFill>
              </a:rPr>
              <a:t>!  </a:t>
            </a:r>
          </a:p>
          <a:p>
            <a:pPr algn="ctr"/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749DE6-48AA-4624-B29B-0C6CF888EE9C}"/>
              </a:ext>
            </a:extLst>
          </p:cNvPr>
          <p:cNvSpPr/>
          <p:nvPr/>
        </p:nvSpPr>
        <p:spPr>
          <a:xfrm>
            <a:off x="1542246" y="4355363"/>
            <a:ext cx="84399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Unclear how to extract from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b="1" dirty="0"/>
              <a:t>weak lower bound</a:t>
            </a:r>
            <a:r>
              <a:rPr lang="en-GB" sz="2800" dirty="0"/>
              <a:t>  +  </a:t>
            </a:r>
            <a:r>
              <a:rPr lang="en-GB" sz="2800" b="1" dirty="0"/>
              <a:t>magnification  </a:t>
            </a:r>
            <a:r>
              <a:rPr lang="en-GB" sz="2800" dirty="0"/>
              <a:t>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a property showing hardness of </a:t>
            </a:r>
            <a:r>
              <a:rPr lang="en-GB" sz="2800" b="1" dirty="0">
                <a:solidFill>
                  <a:srgbClr val="FF0000"/>
                </a:solidFill>
              </a:rPr>
              <a:t>most</a:t>
            </a:r>
            <a:r>
              <a:rPr lang="en-GB" sz="2800" dirty="0">
                <a:solidFill>
                  <a:srgbClr val="FFFF00"/>
                </a:solidFill>
              </a:rPr>
              <a:t> </a:t>
            </a:r>
            <a:r>
              <a:rPr lang="en-GB" sz="2800" dirty="0"/>
              <a:t>Boolean functions.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B199AF-6D68-47C4-8AFE-3705D44692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299171"/>
            <a:ext cx="10820400" cy="10445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alisto MT" panose="02040603050505030304" pitchFamily="18" charset="0"/>
              </a:rPr>
              <a:t>Hardness Magnification and Natural Proofs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6C9575-2BFB-40F8-9B7D-DE8AFF569918}"/>
              </a:ext>
            </a:extLst>
          </p:cNvPr>
          <p:cNvGrpSpPr/>
          <p:nvPr/>
        </p:nvGrpSpPr>
        <p:grpSpPr>
          <a:xfrm>
            <a:off x="1288058" y="1896828"/>
            <a:ext cx="9311081" cy="455023"/>
            <a:chOff x="1123324" y="5785485"/>
            <a:chExt cx="9311081" cy="4550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9C3694-AA2D-4CB0-A8A9-0522C92B12B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324" y="5798353"/>
              <a:ext cx="3088068" cy="41642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E9B870-19A8-4BAD-B986-6AB567CD2F9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099" y="5798353"/>
              <a:ext cx="3179306" cy="442155"/>
            </a:xfrm>
            <a:prstGeom prst="rect">
              <a:avLst/>
            </a:prstGeom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71AE890E-19DC-48AF-BCBF-9A75B6B54BBE}"/>
                </a:ext>
              </a:extLst>
            </p:cNvPr>
            <p:cNvSpPr/>
            <p:nvPr/>
          </p:nvSpPr>
          <p:spPr>
            <a:xfrm>
              <a:off x="4973935" y="5785485"/>
              <a:ext cx="1609859" cy="4421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64A6457-E7C9-416A-86D5-BBCD09B3844A}"/>
              </a:ext>
            </a:extLst>
          </p:cNvPr>
          <p:cNvSpPr txBox="1"/>
          <p:nvPr/>
        </p:nvSpPr>
        <p:spPr>
          <a:xfrm>
            <a:off x="6748529" y="1125456"/>
            <a:ext cx="5310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Properties that are </a:t>
            </a:r>
            <a:r>
              <a:rPr lang="en-GB" sz="2000" i="1" dirty="0">
                <a:solidFill>
                  <a:srgbClr val="FF0000"/>
                </a:solidFill>
              </a:rPr>
              <a:t>constructive</a:t>
            </a:r>
            <a:r>
              <a:rPr lang="en-GB" sz="2000" dirty="0"/>
              <a:t>, </a:t>
            </a:r>
            <a:r>
              <a:rPr lang="en-GB" sz="2000" i="1" dirty="0">
                <a:solidFill>
                  <a:srgbClr val="FF0000"/>
                </a:solidFill>
              </a:rPr>
              <a:t>large</a:t>
            </a:r>
            <a:r>
              <a:rPr lang="en-GB" sz="2000" dirty="0"/>
              <a:t>, </a:t>
            </a:r>
            <a:r>
              <a:rPr lang="en-GB" sz="2000" i="1" dirty="0">
                <a:solidFill>
                  <a:srgbClr val="FF0000"/>
                </a:solidFill>
              </a:rPr>
              <a:t>useful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E6DE20-C53B-4BFE-8B19-2FAA94E92614}"/>
              </a:ext>
            </a:extLst>
          </p:cNvPr>
          <p:cNvSpPr txBox="1"/>
          <p:nvPr/>
        </p:nvSpPr>
        <p:spPr>
          <a:xfrm>
            <a:off x="11465169" y="6234071"/>
            <a:ext cx="39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2955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73133F-D487-4A8E-BB15-1DEC7D4F2ADA}"/>
              </a:ext>
            </a:extLst>
          </p:cNvPr>
          <p:cNvSpPr txBox="1"/>
          <p:nvPr/>
        </p:nvSpPr>
        <p:spPr>
          <a:xfrm>
            <a:off x="2015636" y="1301261"/>
            <a:ext cx="816072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This seems exciting… </a:t>
            </a:r>
          </a:p>
          <a:p>
            <a:endParaRPr lang="en-GB" sz="5000" dirty="0">
              <a:latin typeface="Calisto MT" panose="02040603050505030304" pitchFamily="18" charset="0"/>
            </a:endParaRPr>
          </a:p>
          <a:p>
            <a:endParaRPr lang="en-GB" sz="5000" dirty="0">
              <a:latin typeface="Calisto MT" panose="02040603050505030304" pitchFamily="18" charset="0"/>
            </a:endParaRPr>
          </a:p>
          <a:p>
            <a:r>
              <a:rPr lang="en-GB" sz="5000" dirty="0">
                <a:latin typeface="Calisto MT" panose="02040603050505030304" pitchFamily="18" charset="0"/>
              </a:rPr>
              <a:t>	</a:t>
            </a:r>
            <a:r>
              <a:rPr lang="en-GB" sz="5000" dirty="0">
                <a:solidFill>
                  <a:schemeClr val="accent5">
                    <a:lumMod val="50000"/>
                  </a:schemeClr>
                </a:solidFill>
                <a:latin typeface="Calisto MT" panose="02040603050505030304" pitchFamily="18" charset="0"/>
              </a:rPr>
              <a:t>Are we close to getting 		   new lower bounds?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DEC283-709F-4705-A336-99A525596835}"/>
              </a:ext>
            </a:extLst>
          </p:cNvPr>
          <p:cNvSpPr txBox="1"/>
          <p:nvPr/>
        </p:nvSpPr>
        <p:spPr>
          <a:xfrm>
            <a:off x="11465169" y="6234071"/>
            <a:ext cx="39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2069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DCEB88-9649-41F2-B932-69E60A20DB79}"/>
              </a:ext>
            </a:extLst>
          </p:cNvPr>
          <p:cNvSpPr/>
          <p:nvPr/>
        </p:nvSpPr>
        <p:spPr>
          <a:xfrm>
            <a:off x="1157653" y="3105834"/>
            <a:ext cx="10764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Calisto MT" panose="02040603050505030304" pitchFamily="18" charset="0"/>
              </a:rPr>
              <a:t>2. A layer of parities away from a breakthrough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5E286D-99FA-4135-9163-D6778E59C3AF}"/>
              </a:ext>
            </a:extLst>
          </p:cNvPr>
          <p:cNvSpPr txBox="1"/>
          <p:nvPr/>
        </p:nvSpPr>
        <p:spPr>
          <a:xfrm>
            <a:off x="11465169" y="62340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88294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709"/>
  <p:tag name="ORIGINALWIDTH" val="2381.582"/>
  <p:tag name="LATEXADDIN" val="\documentclass{article}&#10;\usepackage{amsmath}&#10;\pagestyle{empty}&#10;\begin{document}&#10;&#10;$\ell$-$\mathsf{Clique}_n \colon \{0,1\}^m \to \{0,1\}$, where $m = \binom{n}{2}$.&#10;&#10;&#10;\end{document}"/>
  <p:tag name="IGUANATEXSIZE" val="20"/>
  <p:tag name="IGUANATEXCURSOR" val="16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702"/>
  <p:tag name="ORIGINALWIDTH" val="2668.873"/>
  <p:tag name="LATEXADDIN" val="\documentclass{article}&#10;\usepackage{amsmath}&#10;\pagestyle{empty}&#10;\begin{document}&#10;&#10;\noindent \textbf{[CHOPRS'20]}~$\mathsf{MKtP}[(\log N)^c, (\log N)^{2c}] \notin \mathsf{AC}^0$.&#10;&#10;&#10;\end{document}"/>
  <p:tag name="IGUANATEXSIZE" val="20"/>
  <p:tag name="IGUANATEXCURSOR" val="15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2179.054"/>
  <p:tag name="LATEXADDIN" val="\documentclass{article}&#10;\usepackage{amsmath}&#10;\pagestyle{empty}&#10;\begin{document}&#10;&#10;Time-bounded Kolmogorov Complexity:&#10;&#10;&#10;\end{document}"/>
  <p:tag name="IGUANATEXSIZE" val="20"/>
  <p:tag name="IGUANATEXCURSOR" val="11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71"/>
  <p:tag name="ORIGINALWIDTH" val="3538.244"/>
  <p:tag name="LATEXADDIN" val="\documentclass{article}&#10;\usepackage{amsmath}&#10;\usepackage{amssymb}&#10;\pagestyle{empty}&#10;\begin{document}&#10;&#10;\noindent If $\mathsf{MKtP}[(\log N)^c, (\log N)^{2c}] \notin \mathsf{AC}^0 \circ \mathsf{XOR}$ then $\mathsf{E} \nsubseteq \mathsf{Formula}[\mathsf{poly}]$.&#10;&#10;&#10;\end{document}"/>
  <p:tag name="IGUANATEXSIZE" val="20"/>
  <p:tag name="IGUANATEXCURSOR" val="1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706"/>
  <p:tag name="ORIGINALWIDTH" val="3612.504"/>
  <p:tag name="LATEXADDIN" val="\documentclass{article}&#10;\usepackage{amsmath}&#10;\usepackage{amssymb}&#10;\pagestyle{empty}&#10;\begin{document}&#10;&#10;\noindent If $\mathsf{MKtP}[N^{\varepsilon/2}, N^\varepsilon] \notin \mathsf{Formula} \circ \mathsf{XOR}[N^{1.01}]$ then $\mathsf{E} \nsubseteq \mathsf{Formula}[\mathsf{poly}]$.&#10;&#10;&#10;\end{document}"/>
  <p:tag name="IGUANATEXSIZE" val="20"/>
  <p:tag name="IGUANATEXCURSOR" val="21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2419.088"/>
  <p:tag name="LATEXADDIN" val="\documentclass{article}&#10;\usepackage{amsmath}&#10;\pagestyle{empty}&#10;\begin{document}&#10;&#10;\noindent \textbf{[OPS'19]}~$\mathsf{MKtP}[N^{\varepsilon/2}, N^{\varepsilon}] \notin \mathsf{Formula}[N^{1.99}]$.&#10;&#10;&#10;\end{document}"/>
  <p:tag name="IGUANATEXSIZE" val="20"/>
  <p:tag name="IGUANATEXCURSOR" val="8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706"/>
  <p:tag name="ORIGINALWIDTH" val="3612.504"/>
  <p:tag name="LATEXADDIN" val="\documentclass{article}&#10;\usepackage{amsmath}&#10;\usepackage{amssymb}&#10;\pagestyle{empty}&#10;\begin{document}&#10;&#10;\noindent If $\mathsf{MKtP}[N^{\varepsilon/2}, N^\varepsilon] \notin \mathsf{Formula} \circ \mathsf{XOR}[N^{1.01}]$ then $\mathsf{E} \nsubseteq \mathsf{Formula}[\mathsf{poly}]$.&#10;&#10;&#10;\end{document}"/>
  <p:tag name="IGUANATEXSIZE" val="20"/>
  <p:tag name="IGUANATEXCURSOR" val="21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7"/>
  <p:tag name="ORIGINALWIDTH" val="4232.841"/>
  <p:tag name="LATEXADDIN" val="\documentclass{article}&#10;\usepackage{amsmath}&#10;\usepackage{amssymb}&#10;\pagestyle{empty}&#10;\begin{document}&#10;&#10;\noindent If $\forall \varepsilon &gt; 0$ $\mathsf{MCSP}[2^{\varepsilon n}] \notin \mathsf{Formula} \circ \mathsf{XOR}[N^{1.01}]$, then $\mathsf{NP} \nsubseteq \mathsf{Formula}[n^k]$ for all $k$.&#10;&#10;&#10;\end{document}"/>
  <p:tag name="IGUANATEXSIZE" val="20"/>
  <p:tag name="IGUANATEXCURSOR" val="11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3632.007"/>
  <p:tag name="LATEXADDIN" val="\documentclass{article}&#10;\usepackage{amsmath}&#10;\pagestyle{empty}&#10;\begin{document}&#10;&#10;$\mathsf{MCSP}[s]$ with $s(n) = 2^{o(n)}$ is an example of sparse language in NP.&#10;&#10;&#10;\end{document}"/>
  <p:tag name="IGUANATEXSIZE" val="20"/>
  <p:tag name="IGUANATEXCURSOR" val="12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7"/>
  <p:tag name="ORIGINALWIDTH" val="4232.841"/>
  <p:tag name="LATEXADDIN" val="\documentclass{article}&#10;\usepackage{amsmath}&#10;\usepackage{amssymb}&#10;\pagestyle{empty}&#10;\begin{document}&#10;&#10;\noindent If $\forall \varepsilon &gt; 0$ $\mathsf{MCSP}[2^{\varepsilon n}] \notin \mathsf{Formula} \circ \mathsf{XOR}[N^{1.01}]$, then $\mathsf{NP} \nsubseteq \mathsf{Formula}[n^k]$ for all $k$.&#10;&#10;&#10;\end{document}"/>
  <p:tag name="IGUANATEXSIZE" val="20"/>
  <p:tag name="IGUANATEXCURSOR" val="11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687"/>
  <p:tag name="ORIGINALWIDTH" val="2863.15"/>
  <p:tag name="LATEXADDIN" val="\documentclass{article}&#10;\usepackage{amsmath}&#10;\pagestyle{empty}&#10;\begin{document}&#10;&#10;\noindent \textbf{[OPS'19]}~$\mathsf{MCSP}[s] \notin \mathsf{Formula}[N^{1.99}]$ for $s(n) = n^{100}$.&#10;&#10;&#10;\end{document}"/>
  <p:tag name="IGUANATEXSIZE" val="20"/>
  <p:tag name="IGUANATEXCURSOR" val="18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691"/>
  <p:tag name="ORIGINALWIDTH" val="2927.659"/>
  <p:tag name="LATEXADDIN" val="\documentclass{article}&#10;\usepackage{amsmath}&#10;\usepackage{amssymb}&#10;\pagestyle{empty}&#10;\begin{document}&#10;&#10;Let $\ell(n) = n - k(n)$, with $k(n) = (\log n)^C$ and $C \in \mathbb{N}$.&#10;&#10;&#10;\end{document}"/>
  <p:tag name="IGUANATEXSIZE" val="20"/>
  <p:tag name="IGUANATEXCURSOR" val="6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452.732"/>
  <p:tag name="LATEXADDIN" val="\documentclass{article}&#10;\usepackage{amsmath}&#10;\pagestyle{empty}&#10;\begin{document}&#10;&#10;\noindent \textbf{[KKLMO'20]} started a systematic investigation of this model.&#10;&#10;&#10;\end{document}"/>
  <p:tag name="IGUANATEXSIZE" val="20"/>
  <p:tag name="IGUANATEXCURSOR" val="16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4015.31"/>
  <p:tag name="LATEXADDIN" val="\documentclass{article}&#10;\usepackage{amsmath}&#10;\pagestyle{empty}&#10;\begin{document}&#10;&#10;\noindent \textbf{New Lower Bound:}~$\mathsf{MCSP}[s] \notin \mathsf{Formula}$-$\mathsf{XOR}[N^{1.01}]$ for some $s = 2^{\Omega(n)}$.&#10;&#10;&#10;\end{document}"/>
  <p:tag name="IGUANATEXSIZE" val="20"/>
  <p:tag name="IGUANATEXCURSOR" val="10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691"/>
  <p:tag name="ORIGINALWIDTH" val="2927.659"/>
  <p:tag name="LATEXADDIN" val="\documentclass{article}&#10;\usepackage{amsmath}&#10;\usepackage{amssymb}&#10;\pagestyle{empty}&#10;\begin{document}&#10;&#10;Let $\ell(n) = n - k(n)$, with $k(n) = (\log n)^C$ and $C \in \mathbb{N}$.&#10;&#10;&#10;\end{document}"/>
  <p:tag name="IGUANATEXSIZE" val="20"/>
  <p:tag name="IGUANATEXCURSOR" val="6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71"/>
  <p:tag name="ORIGINALWIDTH" val="4097.822"/>
  <p:tag name="LATEXADDIN" val="\documentclass{article}&#10;\usepackage{amsmath}&#10;\usepackage{amssymb}&#10;\pagestyle{empty}&#10;\begin{document}&#10;&#10;&#10;If there is $C \in \mathbb{N}$ such that $\ell$-$\mathsf{Clique}_n \notin \mathsf{AC}^0[m^{1.01}]$ then $\mathsf{NP} \nsubseteq \mathsf{Formula}[\mathsf{poly}]$.&#10;&#10;&#10;\end{document}"/>
  <p:tag name="IGUANATEXSIZE" val="20"/>
  <p:tag name="IGUANATEXCURSOR" val="19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4199.836"/>
  <p:tag name="LATEXADDIN" val="\documentclass{article}&#10;\usepackage{amsmath}&#10;\pagestyle{empty}&#10;\begin{document}&#10;&#10;\noindent \textbf{Contrapositive:} ``If NP is easy then $\ell$-$\mathsf{Clique}$ has almost-linear size circuits''&#10;&#10;&#10;\end{document}"/>
  <p:tag name="IGUANATEXSIZE" val="20"/>
  <p:tag name="IGUANATEXCURSOR" val="19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582.0812"/>
  <p:tag name="LATEXADDIN" val="\documentclass{article}&#10;\usepackage{amsmath}&#10;\pagestyle{empty}&#10;\begin{document}&#10;&#10;$x \in \{0,1\}^n$&#10;&#10;&#10;\end{document}"/>
  <p:tag name="IGUANATEXSIZE" val="20"/>
  <p:tag name="IGUANATEXCURSOR" val="9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65"/>
  <p:tag name="ORIGINALWIDTH" val="1139.409"/>
  <p:tag name="LATEXADDIN" val="\documentclass{article}&#10;\usepackage{amsmath}&#10;\pagestyle{empty}&#10;\begin{document}&#10;&#10;$\mathcal{O}_t$ where $t$ is ``small''&#10;&#10;&#10;\end{document}"/>
  <p:tag name="IGUANATEXSIZE" val="20"/>
  <p:tag name="IGUANATEXCURSOR" val="10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5366"/>
  <p:tag name="ORIGINALWIDTH" val="2599.113"/>
  <p:tag name="LATEXADDIN" val="\documentclass{article}&#10;\usepackage{amsmath}&#10;\pagestyle{empty}&#10;\begin{document}&#10;&#10;\noindent Overall degree increased by just $t$ factor\\using an exact polynomial to replace the oracle.&#10;&#10;&#10;\end{document}"/>
  <p:tag name="IGUANATEXSIZE" val="20"/>
  <p:tag name="IGUANATEXCURSOR" val="12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.5375"/>
  <p:tag name="ORIGINALWIDTH" val="2158.051"/>
  <p:tag name="LATEXADDIN" val="\documentclass{article}&#10;\usepackage{amsmath}&#10;\pagestyle{empty}&#10;\begin{document}&#10;&#10;&#10;\noindent Any $t = \mathsf{poly}(\log n)$ fan-in oracle can be\\eliminated by fixing just $t$ input bits.&#10;&#10;\end{document}"/>
  <p:tag name="IGUANATEXSIZE" val="20"/>
  <p:tag name="IGUANATEXCURSOR" val="16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0369"/>
  <p:tag name="ORIGINALWIDTH" val="2260.065"/>
  <p:tag name="LATEXADDIN" val="\documentclass{article}&#10;\usepackage{amsmath}&#10;\pagestyle{empty}&#10;\begin{document}&#10;&#10;\noindent A more elaborated argument is needed to\\ distinguish the presence of this oracle.&#10;&#10;&#10;\end{document}"/>
  <p:tag name="IGUANATEXSIZE" val="20"/>
  <p:tag name="IGUANATEXCURSOR" val="13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782.999"/>
  <p:tag name="LATEXADDIN" val="\documentclass{article}&#10;\usepackage{amsmath}&#10;\pagestyle{empty}&#10;\begin{document}&#10;&#10;$\ell$-$\mathsf{Clique}_n \notin \mathsf{mSIZE}[\mathsf{poly}]$ if $C &gt; 3$.&#10;&#10;&#10;\end{document}"/>
  <p:tag name="IGUANATEXSIZE" val="20"/>
  <p:tag name="IGUANATEXCURSOR" val="15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4276.347"/>
  <p:tag name="LATEXADDIN" val="\documentclass{article}&#10;\usepackage{amsmath}&#10;\pagestyle{empty}&#10;\begin{document}&#10;&#10;&#10;\noindent $\mathsf{Formula} \circ \mathsf{XOR}$ lower bound for $\mathsf{MCSP}[2^{\Omega(n)}]$ easily extends to $\mathsf{Formula} \circ \mathcal{O} \circ \mathsf{XOR}$.&#10;&#10;\end{document}"/>
  <p:tag name="IGUANATEXSIZE" val="20"/>
  <p:tag name="IGUANATEXCURSOR" val="14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2915.657"/>
  <p:tag name="LATEXADDIN" val="\documentclass{article}&#10;\usepackage{amsmath}&#10;\pagestyle{empty}&#10;\begin{document}&#10;&#10;&#10;\noindent $\mathsf{MCSP}[2^{o(n)}]$ \textbf{\emph{admits}} such $\mathsf{Formula} \circ \mathcal{O} \circ \mathsf{XOR}$ circuits.&#10;&#10;\end{document}"/>
  <p:tag name="IGUANATEXSIZE" val="20"/>
  <p:tag name="IGUANATEXCURSOR" val="13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4562.887"/>
  <p:tag name="LATEXADDIN" val="\documentclass{article}&#10;\usepackage{amsmath}&#10;\pagestyle{empty}&#10;\begin{document}&#10;&#10;&#10;\noindent We cannot combine Tal's $\mathsf{InnerProduct}_N$ lower bound with a reduction to $\mathsf{MCSP}[2^{o(n)}]$.&#10;&#10;\end{document}"/>
  <p:tag name="IGUANATEXSIZE" val="20"/>
  <p:tag name="IGUANATEXCURSOR" val="15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767.136"/>
  <p:tag name="LATEXADDIN" val="\documentclass{article}&#10;\usepackage{amsmath}&#10;\pagestyle{empty}&#10;\begin{document}&#10;&#10;HM is known for variants such as $\mathsf{MrKtP}[N^{\varepsilon}, N/2]$.&#10;&#10;&#10;&#10;\end{document}"/>
  <p:tag name="IGUANATEXSIZE" val="20"/>
  <p:tag name="IGUANATEXCURSOR" val="11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.5375"/>
  <p:tag name="ORIGINALWIDTH" val="4289.849"/>
  <p:tag name="LATEXADDIN" val="\documentclass{article}&#10;\usepackage{amsmath}&#10;\pagestyle{empty}&#10;\begin{document}&#10;&#10;\noindent HM/``Locality'' $\rightarrow$ \textbf{unconditionally} this problem is in $\mathsf{Promise}$-$\mathsf{BPP}^{\mathcal{O}}$, where $\mathcal{O}$ has small fan-in.&#10;&#10;&#10;\end{document}"/>
  <p:tag name="IGUANATEXSIZE" val="20"/>
  <p:tag name="IGUANATEXCURSOR" val="9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828.534"/>
  <p:tag name="LATEXADDIN" val="\documentclass{article}&#10;\usepackage{amsmath}&#10;\pagestyle{empty}&#10;\begin{document}&#10;&#10;&#10;\noindent \textbf{Theorem [O'19].} For all $\varepsilon \in (0,1)$,~ $\mathsf{MrKtP}[N^\varepsilon, N/2] \notin \mathsf{Promise}$-$\mathsf{BPP}$.&#10;&#10;\end{document}"/>
  <p:tag name="IGUANATEXSIZE" val="20"/>
  <p:tag name="IGUANATEXCURSOR" val="15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7.8083"/>
  <p:tag name="ORIGINALWIDTH" val="4289.849"/>
  <p:tag name="LATEXADDIN" val="\documentclass{article}&#10;\usepackage{amsmath}&#10;\pagestyle{empty}&#10;\begin{document}&#10;&#10;An \emph{explicit obstruction} against a circuit class $\mathcal{C}$ is a (deterministic) poly-time algorithm $A$ such that $A(1^n)$ outputs a collection $\{(x^i,b^i)\}_i$ of input-label pairs  such that every $f \in \mathcal{C}_n$ \emph{incorrectly} labels some $x^i$. &#10;&#10;&#10;\end{document}"/>
  <p:tag name="IGUANATEXSIZE" val="20"/>
  <p:tag name="IGUANATEXCURSOR" val="33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8.5877"/>
  <p:tag name="ORIGINALWIDTH" val="4577.139"/>
  <p:tag name="LATEXADDIN" val="\documentclass{article}&#10;\usepackage{amsmath}&#10;\usepackage{amssymb}&#10;\pagestyle{empty}&#10;\begin{document}&#10;&#10;\noindent \textbf{Theorem [CJW'20].} The following results hold:&#10;\begin{itemize}&#10;\item There is an explicit obstruction against $\mathsf{Formula}[n^{1.99}]$.&#10;\item If there is an explicit obstruction against $\mathsf{Formula}[n^{2.01}]$, then $\mathsf{E} \nsubseteq \mathsf{Formula}[2^{o(n)}]$.&#10;\end{itemize}&#10;&#10;&#10;\end{document}"/>
  <p:tag name="IGUANATEXSIZE" val="20"/>
  <p:tag name="IGUANATEXCURSOR" val="6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71"/>
  <p:tag name="ORIGINALWIDTH" val="4097.822"/>
  <p:tag name="LATEXADDIN" val="\documentclass{article}&#10;\usepackage{amsmath}&#10;\usepackage{amssymb}&#10;\pagestyle{empty}&#10;\begin{document}&#10;&#10;&#10;If there is $C \in \mathbb{N}$ such that $\ell$-$\mathsf{Clique}_n \notin \mathsf{AC}^0[m^{1.01}]$ then $\mathsf{NP} \nsubseteq \mathsf{Formula}[\mathsf{poly}]$.&#10;&#10;&#10;\end{document}"/>
  <p:tag name="IGUANATEXSIZE" val="20"/>
  <p:tag name="IGUANATEXCURSOR" val="19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989.8762"/>
  <p:tag name="LATEXADDIN" val="\documentclass{article}&#10;\usepackage{amsmath}&#10;\pagestyle{empty}&#10;\begin{document}&#10;&#10;$f \notin \mathsf{Formula}[N^{1 + \varepsilon}]$&#10;&#10;&#10;\end{document}"/>
  <p:tag name="IGUANATEXSIZE" val="20"/>
  <p:tag name="IGUANATEXCURSOR" val="1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019.123"/>
  <p:tag name="LATEXADDIN" val="\documentclass{article}&#10;\usepackage{amsmath}&#10;\pagestyle{empty}&#10;\begin{document}&#10;&#10;$h \notin \mathsf{Formula}[N^{O(1)}]$&#10;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69"/>
  <p:tag name="ORIGINALWIDTH" val="1340.437"/>
  <p:tag name="LATEXADDIN" val="\documentclass{article}&#10;\usepackage{amsmath}&#10;\pagestyle{empty}&#10;\begin{document}&#10;&#10;&#10;Input string $x \in \{0,1\}^N$.&#10;&#10;\end{document}"/>
  <p:tag name="IGUANATEXSIZE" val="20"/>
  <p:tag name="IGUANATEXCURSOR" val="11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764.136"/>
  <p:tag name="LATEXADDIN" val="\documentclass{article}&#10;\usepackage{amsmath}&#10;\pagestyle{empty}&#10;\begin{document}&#10;&#10;\textbf{$\mathsf{MKtP}[s,t]$:} ~Decide if $\mathsf{Kt}(x) \leq s$ ~\emph{versus}~ $\mathsf{Kt}(x) \geq t$.&#10;&#10;&#10;\end{document}"/>
  <p:tag name="IGUANATEXSIZE" val="20"/>
  <p:tag name="IGUANATEXCURSOR" val="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698"/>
  <p:tag name="ORIGINALWIDTH" val="2419.088"/>
  <p:tag name="LATEXADDIN" val="\documentclass{article}&#10;\usepackage{amsmath}&#10;\pagestyle{empty}&#10;\begin{document}&#10;&#10;\noindent \textbf{[OPS'19]}~$\mathsf{MKtP}[N^{\varepsilon/2}, N^{\varepsilon}] \notin \mathsf{Formula}[N^{1.99}]$.&#10;&#10;&#10;\end{document}"/>
  <p:tag name="IGUANATEXSIZE" val="20"/>
  <p:tag name="IGUANATEXCURSOR" val="8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1122</Words>
  <Application>Microsoft Office PowerPoint</Application>
  <PresentationFormat>Widescreen</PresentationFormat>
  <Paragraphs>162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Calisto MT</vt:lpstr>
      <vt:lpstr>Office Theme</vt:lpstr>
      <vt:lpstr>PowerPoint Presentation</vt:lpstr>
      <vt:lpstr>PowerPoint Presentation</vt:lpstr>
      <vt:lpstr>PowerPoint Presentation</vt:lpstr>
      <vt:lpstr>When minor advances yield major lower bounds</vt:lpstr>
      <vt:lpstr>Striking aspect of recent developments in HM: </vt:lpstr>
      <vt:lpstr>Example: Magnification from AC0 lbs</vt:lpstr>
      <vt:lpstr>Hardness Magnification and Natural Proofs</vt:lpstr>
      <vt:lpstr>PowerPoint Presentation</vt:lpstr>
      <vt:lpstr>PowerPoint Presentation</vt:lpstr>
      <vt:lpstr>HM and String Complexity</vt:lpstr>
      <vt:lpstr>Extensions</vt:lpstr>
      <vt:lpstr>MCSP and lower bounds against Formula-XOR</vt:lpstr>
      <vt:lpstr>PowerPoint Presentation</vt:lpstr>
      <vt:lpstr>PowerPoint Presentation</vt:lpstr>
      <vt:lpstr>PowerPoint Presentation</vt:lpstr>
      <vt:lpstr>PowerPoint Presentation</vt:lpstr>
      <vt:lpstr>Why do lower bound proofs “localize”?</vt:lpstr>
      <vt:lpstr>Consequences of locality</vt:lpstr>
      <vt:lpstr>PowerPoint Presentation</vt:lpstr>
      <vt:lpstr>Beyond the locality barrier</vt:lpstr>
      <vt:lpstr>Proof complexity</vt:lpstr>
      <vt:lpstr>Obstructions and sharp thresholds in HM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Oliveira, Igor</dc:creator>
  <cp:lastModifiedBy>Oliveira, Igor</cp:lastModifiedBy>
  <cp:revision>232</cp:revision>
  <dcterms:created xsi:type="dcterms:W3CDTF">2020-06-16T14:40:43Z</dcterms:created>
  <dcterms:modified xsi:type="dcterms:W3CDTF">2020-06-23T11:01:18Z</dcterms:modified>
</cp:coreProperties>
</file>