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45"/>
  </p:notesMasterIdLst>
  <p:handoutMasterIdLst>
    <p:handoutMasterId r:id="rId46"/>
  </p:handoutMasterIdLst>
  <p:sldIdLst>
    <p:sldId id="257" r:id="rId2"/>
    <p:sldId id="285" r:id="rId3"/>
    <p:sldId id="291" r:id="rId4"/>
    <p:sldId id="301" r:id="rId5"/>
    <p:sldId id="293" r:id="rId6"/>
    <p:sldId id="302" r:id="rId7"/>
    <p:sldId id="289" r:id="rId8"/>
    <p:sldId id="295" r:id="rId9"/>
    <p:sldId id="296" r:id="rId10"/>
    <p:sldId id="300" r:id="rId11"/>
    <p:sldId id="297" r:id="rId12"/>
    <p:sldId id="288" r:id="rId13"/>
    <p:sldId id="304" r:id="rId14"/>
    <p:sldId id="298" r:id="rId15"/>
    <p:sldId id="306" r:id="rId16"/>
    <p:sldId id="307" r:id="rId17"/>
    <p:sldId id="308" r:id="rId18"/>
    <p:sldId id="313" r:id="rId19"/>
    <p:sldId id="318" r:id="rId20"/>
    <p:sldId id="326" r:id="rId21"/>
    <p:sldId id="332" r:id="rId22"/>
    <p:sldId id="290" r:id="rId23"/>
    <p:sldId id="303" r:id="rId24"/>
    <p:sldId id="309" r:id="rId25"/>
    <p:sldId id="310" r:id="rId26"/>
    <p:sldId id="311" r:id="rId27"/>
    <p:sldId id="314" r:id="rId28"/>
    <p:sldId id="299" r:id="rId29"/>
    <p:sldId id="325" r:id="rId30"/>
    <p:sldId id="320" r:id="rId31"/>
    <p:sldId id="316" r:id="rId32"/>
    <p:sldId id="323" r:id="rId33"/>
    <p:sldId id="330" r:id="rId34"/>
    <p:sldId id="331" r:id="rId35"/>
    <p:sldId id="322" r:id="rId36"/>
    <p:sldId id="317" r:id="rId37"/>
    <p:sldId id="324" r:id="rId38"/>
    <p:sldId id="286" r:id="rId39"/>
    <p:sldId id="327" r:id="rId40"/>
    <p:sldId id="319" r:id="rId41"/>
    <p:sldId id="292" r:id="rId42"/>
    <p:sldId id="328" r:id="rId43"/>
    <p:sldId id="329" r:id="rId4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  <a:srgbClr val="008000"/>
    <a:srgbClr val="9999FF"/>
    <a:srgbClr val="122047"/>
    <a:srgbClr val="005400"/>
    <a:srgbClr val="000000"/>
    <a:srgbClr val="132148"/>
    <a:srgbClr val="0033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7507" autoAdjust="0"/>
  </p:normalViewPr>
  <p:slideViewPr>
    <p:cSldViewPr>
      <p:cViewPr varScale="1">
        <p:scale>
          <a:sx n="146" d="100"/>
          <a:sy n="146" d="100"/>
        </p:scale>
        <p:origin x="-8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notesViewPr>
    <p:cSldViewPr>
      <p:cViewPr varScale="1">
        <p:scale>
          <a:sx n="70" d="100"/>
          <a:sy n="70" d="100"/>
        </p:scale>
        <p:origin x="-343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E78D99-7B4A-DF4D-827B-715D07C34EB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48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6200" y="8623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23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9EADEB-CE71-4D44-BB5B-E9E99BD081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50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microsoft.com/office/2007/relationships/hdphoto" Target="../media/hdphoto1.wdp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s-togeth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34200" y="5638800"/>
            <a:ext cx="2057399" cy="975592"/>
          </a:xfrm>
          <a:prstGeom prst="rect">
            <a:avLst/>
          </a:prstGeom>
        </p:spPr>
      </p:pic>
      <p:pic>
        <p:nvPicPr>
          <p:cNvPr id="9" name="Picture 8" descr="Banner-Background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60140" y="1447800"/>
            <a:ext cx="8831461" cy="3354388"/>
          </a:xfrm>
          <a:prstGeom prst="rect">
            <a:avLst/>
          </a:prstGeom>
        </p:spPr>
      </p:pic>
      <p:pic>
        <p:nvPicPr>
          <p:cNvPr id="18" name="Picture 17" descr="Semi-Filled-Hexagon-Continu.jpg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924175"/>
            <a:ext cx="7772400" cy="1246188"/>
          </a:xfrm>
        </p:spPr>
        <p:txBody>
          <a:bodyPr/>
          <a:lstStyle>
            <a:lvl1pPr>
              <a:lnSpc>
                <a:spcPts val="2700"/>
              </a:lnSpc>
              <a:spcBef>
                <a:spcPts val="300"/>
              </a:spcBef>
              <a:defRPr sz="2600">
                <a:latin typeface="Ariel"/>
                <a:cs typeface="Ariel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191000"/>
            <a:ext cx="7775575" cy="287337"/>
          </a:xfrm>
        </p:spPr>
        <p:txBody>
          <a:bodyPr lIns="36000" rIns="36000"/>
          <a:lstStyle>
            <a:lvl1pPr marL="0" indent="0">
              <a:buFont typeface="Arial" charset="0"/>
              <a:buNone/>
              <a:defRPr sz="1400">
                <a:solidFill>
                  <a:schemeClr val="tx2"/>
                </a:solidFill>
                <a:latin typeface="Ariel"/>
                <a:cs typeface="Ariel"/>
              </a:defRPr>
            </a:lvl1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31756" name="Text Box 12"/>
          <p:cNvSpPr txBox="1">
            <a:spLocks noChangeArrowheads="1"/>
          </p:cNvSpPr>
          <p:nvPr userDrawn="1"/>
        </p:nvSpPr>
        <p:spPr bwMode="auto">
          <a:xfrm>
            <a:off x="8266113" y="6646863"/>
            <a:ext cx="647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fld id="{CD8AA233-1E9D-6046-8D38-3639A0428277}" type="slidenum">
              <a:rPr lang="en-GB" sz="1000">
                <a:latin typeface="Arial" charset="0"/>
              </a:rPr>
              <a:pPr algn="r">
                <a:spcBef>
                  <a:spcPct val="50000"/>
                </a:spcBef>
              </a:pPr>
              <a:t>‹#›</a:t>
            </a:fld>
            <a:endParaRPr lang="en-GB" sz="1000">
              <a:latin typeface="Arial" charset="0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6720627" y="381000"/>
            <a:ext cx="2243861" cy="1018800"/>
            <a:chOff x="6476190" y="5410200"/>
            <a:chExt cx="2243861" cy="1018800"/>
          </a:xfrm>
        </p:grpSpPr>
        <p:pic>
          <p:nvPicPr>
            <p:cNvPr id="19" name="Picture 18" descr="OeRClogo.jpg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476190" y="5410200"/>
              <a:ext cx="1024658" cy="1018800"/>
            </a:xfrm>
            <a:prstGeom prst="rect">
              <a:avLst/>
            </a:prstGeom>
          </p:spPr>
        </p:pic>
        <p:pic>
          <p:nvPicPr>
            <p:cNvPr id="20" name="Picture 19" descr="oxlogo.jpg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7695392" y="5410200"/>
              <a:ext cx="1024659" cy="1018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2413" y="304800"/>
            <a:ext cx="2073275" cy="56149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413" y="304800"/>
            <a:ext cx="6070600" cy="56149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995936" y="659735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PMBS 2014</a:t>
            </a:r>
            <a:endParaRPr lang="en-GB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092280" y="659735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Nov</a:t>
            </a:r>
            <a:r>
              <a:rPr lang="en-GB" sz="1400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16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2014</a:t>
            </a:r>
            <a:endParaRPr lang="en-GB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819400"/>
            <a:ext cx="7772400" cy="1500187"/>
          </a:xfrm>
        </p:spPr>
        <p:txBody>
          <a:bodyPr anchor="ctr"/>
          <a:lstStyle>
            <a:lvl1pPr marL="0" indent="0" algn="ctr">
              <a:buNone/>
              <a:defRPr sz="3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528763"/>
            <a:ext cx="3665537" cy="4391025"/>
          </a:xfr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7350" y="1528763"/>
            <a:ext cx="3665538" cy="4391025"/>
          </a:xfrm>
        </p:spPr>
        <p:txBody>
          <a:bodyPr/>
          <a:lstStyle>
            <a:lvl1pPr>
              <a:spcAft>
                <a:spcPts val="600"/>
              </a:spcAft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76200"/>
            <a:ext cx="9144000" cy="1371600"/>
          </a:xfrm>
          <a:prstGeom prst="rect">
            <a:avLst/>
          </a:prstGeom>
          <a:solidFill>
            <a:srgbClr val="C3D4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175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6200" y="0"/>
            <a:ext cx="8991600" cy="1447800"/>
          </a:xfrm>
          <a:prstGeom prst="rect">
            <a:avLst/>
          </a:prstGeom>
          <a:solidFill>
            <a:srgbClr val="C3D4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990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 anchor="ctr"/>
          <a:lstStyle>
            <a:lvl1pPr marL="0" indent="0" algn="ctr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lt-Banner-Background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27383"/>
            <a:ext cx="9144000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624"/>
            <a:ext cx="8207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528763"/>
            <a:ext cx="74834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</p:txBody>
      </p:sp>
      <p:pic>
        <p:nvPicPr>
          <p:cNvPr id="11" name="Picture 10" descr="Bottom-Banner-Background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970488" y="6592781"/>
            <a:ext cx="8173512" cy="292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oerc-long-logo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592781"/>
            <a:ext cx="971600" cy="292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8388796" y="6592781"/>
            <a:ext cx="755204" cy="29260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fld id="{B2A4767C-40B7-6847-8247-FA88E3F8DC97}" type="slidenum">
              <a:rPr lang="en-GB" sz="1600" b="1" smtClean="0">
                <a:solidFill>
                  <a:schemeClr val="bg1">
                    <a:alpha val="51000"/>
                  </a:schemeClr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GB" sz="1600" b="1" dirty="0">
              <a:solidFill>
                <a:schemeClr val="bg1">
                  <a:alpha val="51000"/>
                </a:scheme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Arie"/>
          <a:ea typeface="+mj-ea"/>
          <a:cs typeface="Arie"/>
        </a:defRPr>
      </a:lvl1pPr>
      <a:lvl2pPr algn="l" rtl="0" eaLnBrk="0" fontAlgn="base" hangingPunct="0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2pPr>
      <a:lvl3pPr algn="l" rtl="0" eaLnBrk="0" fontAlgn="base" hangingPunct="0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3pPr>
      <a:lvl4pPr algn="l" rtl="0" eaLnBrk="0" fontAlgn="base" hangingPunct="0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4pPr>
      <a:lvl5pPr algn="l" rtl="0" eaLnBrk="0" fontAlgn="base" hangingPunct="0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5pPr>
      <a:lvl6pPr marL="457200" algn="l" rtl="0" eaLnBrk="0" fontAlgn="base" hangingPunct="0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6pPr>
      <a:lvl7pPr marL="914400" algn="l" rtl="0" eaLnBrk="0" fontAlgn="base" hangingPunct="0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7pPr>
      <a:lvl8pPr marL="1371600" algn="l" rtl="0" eaLnBrk="0" fontAlgn="base" hangingPunct="0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8pPr>
      <a:lvl9pPr marL="1828800" algn="l" rtl="0" eaLnBrk="0" fontAlgn="base" hangingPunct="0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9pPr>
    </p:titleStyle>
    <p:bodyStyle>
      <a:lvl1pPr marL="180975" indent="-180975" algn="l" rtl="0" eaLnBrk="0" fontAlgn="base" hangingPunct="0">
        <a:lnSpc>
          <a:spcPts val="2000"/>
        </a:lnSpc>
        <a:spcBef>
          <a:spcPts val="400"/>
        </a:spcBef>
        <a:spcAft>
          <a:spcPct val="0"/>
        </a:spcAft>
        <a:buClr>
          <a:srgbClr val="021536"/>
        </a:buClr>
        <a:buFont typeface="Arial" charset="0"/>
        <a:buChar char="•"/>
        <a:defRPr sz="1500">
          <a:solidFill>
            <a:srgbClr val="132148"/>
          </a:solidFill>
          <a:latin typeface="Calibri" pitchFamily="34" charset="0"/>
          <a:ea typeface="+mn-ea"/>
          <a:cs typeface="Calibri" pitchFamily="34" charset="0"/>
        </a:defRPr>
      </a:lvl1pPr>
      <a:lvl2pPr marL="541338" indent="-180975" algn="l" rtl="0" eaLnBrk="0" fontAlgn="base" hangingPunct="0">
        <a:lnSpc>
          <a:spcPts val="1900"/>
        </a:lnSpc>
        <a:spcBef>
          <a:spcPts val="300"/>
        </a:spcBef>
        <a:spcAft>
          <a:spcPct val="0"/>
        </a:spcAft>
        <a:buFont typeface="Arial" charset="0"/>
        <a:buChar char="–"/>
        <a:defRPr sz="1300">
          <a:solidFill>
            <a:srgbClr val="20386C"/>
          </a:solidFill>
          <a:latin typeface="Calibri" pitchFamily="34" charset="0"/>
          <a:ea typeface="ＭＳ Ｐゴシック" charset="-128"/>
          <a:cs typeface="Calibri" pitchFamily="34" charset="0"/>
        </a:defRPr>
      </a:lvl2pPr>
      <a:lvl3pPr marL="895350" indent="-174625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Font typeface="Arial" charset="0"/>
        <a:buChar char="•"/>
        <a:defRPr sz="1300">
          <a:solidFill>
            <a:srgbClr val="20386C"/>
          </a:solidFill>
          <a:latin typeface="Calibri" pitchFamily="34" charset="0"/>
          <a:ea typeface="ＭＳ Ｐゴシック" charset="-128"/>
          <a:cs typeface="Calibri" pitchFamily="34" charset="0"/>
        </a:defRPr>
      </a:lvl3pPr>
      <a:lvl4pPr marL="914400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Font typeface="Arial" charset="0"/>
        <a:defRPr sz="1300">
          <a:solidFill>
            <a:srgbClr val="20386C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1227138" indent="-130175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Font typeface="Arial" charset="0"/>
        <a:buChar char="•"/>
        <a:defRPr sz="1300">
          <a:solidFill>
            <a:srgbClr val="20386C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1684338" indent="-130175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Font typeface="Arial" charset="0"/>
        <a:buChar char="•"/>
        <a:defRPr sz="1300">
          <a:solidFill>
            <a:schemeClr val="accent2"/>
          </a:solidFill>
          <a:latin typeface="+mn-lt"/>
          <a:ea typeface="ＭＳ Ｐゴシック" charset="-128"/>
        </a:defRPr>
      </a:lvl6pPr>
      <a:lvl7pPr marL="2141538" indent="-130175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Font typeface="Arial" charset="0"/>
        <a:buChar char="•"/>
        <a:defRPr sz="1300">
          <a:solidFill>
            <a:schemeClr val="accent2"/>
          </a:solidFill>
          <a:latin typeface="+mn-lt"/>
          <a:ea typeface="ＭＳ Ｐゴシック" charset="-128"/>
        </a:defRPr>
      </a:lvl7pPr>
      <a:lvl8pPr marL="2598738" indent="-130175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Font typeface="Arial" charset="0"/>
        <a:buChar char="•"/>
        <a:defRPr sz="1300">
          <a:solidFill>
            <a:schemeClr val="accent2"/>
          </a:solidFill>
          <a:latin typeface="+mn-lt"/>
          <a:ea typeface="ＭＳ Ｐゴシック" charset="-128"/>
        </a:defRPr>
      </a:lvl8pPr>
      <a:lvl9pPr marL="3055938" indent="-130175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Font typeface="Arial" charset="0"/>
        <a:buChar char="•"/>
        <a:defRPr sz="1300">
          <a:solidFill>
            <a:schemeClr val="accent2"/>
          </a:solidFill>
          <a:latin typeface="+mn-lt"/>
          <a:ea typeface="ＭＳ Ｐゴシック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gihanmudalige/OPS" TargetMode="External"/><Relationship Id="rId3" Type="http://schemas.openxmlformats.org/officeDocument/2006/relationships/hyperlink" Target="https://github.com/Warwick-PCAV/CloverLeaf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antevo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2" y="1412776"/>
            <a:ext cx="8424167" cy="1224136"/>
          </a:xfrm>
        </p:spPr>
        <p:txBody>
          <a:bodyPr/>
          <a:lstStyle/>
          <a:p>
            <a:r>
              <a:rPr lang="en-GB" sz="3200" cap="small" dirty="0">
                <a:latin typeface="Calibri" pitchFamily="34" charset="0"/>
                <a:cs typeface="Calibri" pitchFamily="34" charset="0"/>
              </a:rPr>
              <a:t>Performance Analysis of </a:t>
            </a:r>
            <a:r>
              <a:rPr lang="en-GB" sz="3200" cap="small" dirty="0" smtClean="0">
                <a:latin typeface="Calibri" pitchFamily="34" charset="0"/>
                <a:cs typeface="Calibri" pitchFamily="34" charset="0"/>
              </a:rPr>
              <a:t>a</a:t>
            </a:r>
            <a:br>
              <a:rPr lang="en-GB" sz="3200" cap="small" dirty="0" smtClean="0">
                <a:latin typeface="Calibri" pitchFamily="34" charset="0"/>
                <a:cs typeface="Calibri" pitchFamily="34" charset="0"/>
              </a:rPr>
            </a:br>
            <a:r>
              <a:rPr lang="en-GB" sz="3200" cap="small" dirty="0" smtClean="0">
                <a:latin typeface="Calibri" pitchFamily="34" charset="0"/>
                <a:cs typeface="Calibri" pitchFamily="34" charset="0"/>
              </a:rPr>
              <a:t>High-level </a:t>
            </a:r>
            <a:r>
              <a:rPr lang="en-GB" sz="3200" cap="small" dirty="0">
                <a:latin typeface="Calibri" pitchFamily="34" charset="0"/>
                <a:cs typeface="Calibri" pitchFamily="34" charset="0"/>
              </a:rPr>
              <a:t>Abstractions-based </a:t>
            </a:r>
            <a:r>
              <a:rPr lang="en-GB" sz="3200" cap="small" dirty="0" err="1">
                <a:latin typeface="Calibri" pitchFamily="34" charset="0"/>
                <a:cs typeface="Calibri" pitchFamily="34" charset="0"/>
              </a:rPr>
              <a:t>Hydrocode</a:t>
            </a:r>
            <a:r>
              <a:rPr lang="en-GB" sz="3200" cap="small" dirty="0">
                <a:latin typeface="Calibri" pitchFamily="34" charset="0"/>
                <a:cs typeface="Calibri" pitchFamily="34" charset="0"/>
              </a:rPr>
              <a:t/>
            </a:r>
            <a:br>
              <a:rPr lang="en-GB" sz="3200" cap="small" dirty="0">
                <a:latin typeface="Calibri" pitchFamily="34" charset="0"/>
                <a:cs typeface="Calibri" pitchFamily="34" charset="0"/>
              </a:rPr>
            </a:br>
            <a:r>
              <a:rPr lang="en-GB" sz="3200" cap="small" dirty="0">
                <a:latin typeface="Calibri" pitchFamily="34" charset="0"/>
                <a:cs typeface="Calibri" pitchFamily="34" charset="0"/>
              </a:rPr>
              <a:t>on Future Computing Systems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68312" y="2708920"/>
            <a:ext cx="86756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3600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700"/>
              </a:lnSpc>
              <a:spcBef>
                <a:spcPts val="30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el"/>
                <a:ea typeface="+mj-ea"/>
                <a:cs typeface="Ariel"/>
              </a:defRPr>
            </a:lvl1pPr>
            <a:lvl2pPr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Georgia" charset="0"/>
              </a:defRPr>
            </a:lvl2pPr>
            <a:lvl3pPr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Georgia" charset="0"/>
              </a:defRPr>
            </a:lvl3pPr>
            <a:lvl4pPr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Georgia" charset="0"/>
              </a:defRPr>
            </a:lvl4pPr>
            <a:lvl5pPr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Georgia" charset="0"/>
              </a:defRPr>
            </a:lvl5pPr>
            <a:lvl6pPr marL="457200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Georgia" charset="0"/>
              </a:defRPr>
            </a:lvl6pPr>
            <a:lvl7pPr marL="914400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Georgia" charset="0"/>
              </a:defRPr>
            </a:lvl7pPr>
            <a:lvl8pPr marL="1371600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Georgia" charset="0"/>
              </a:defRPr>
            </a:lvl8pPr>
            <a:lvl9pPr marL="1828800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Georgia" charset="0"/>
              </a:defRPr>
            </a:lvl9pPr>
          </a:lstStyle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G.R.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Mudalige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, </a:t>
            </a:r>
            <a:r>
              <a:rPr lang="en-GB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I. Z. </a:t>
            </a:r>
            <a:r>
              <a:rPr lang="en-GB" sz="1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Reguly</a:t>
            </a:r>
            <a:r>
              <a:rPr lang="en-GB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M.B. Giles, A.C.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Mallinson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, W.P.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Gaudin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, J.A.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Herdman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Oxford e-Research Centre, University of Oxford</a:t>
            </a:r>
          </a:p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Department of Computer Science, University of Warwick, UK</a:t>
            </a:r>
          </a:p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High Performance Computing,  UK AWE plc. Aldermaston, UK. </a:t>
            </a: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gihan.mudalige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@oerc.ox.ac.uk</a:t>
            </a: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800" u="sng" dirty="0" err="1" smtClean="0">
                <a:latin typeface="Calibri" pitchFamily="34" charset="0"/>
                <a:cs typeface="Calibri" pitchFamily="34" charset="0"/>
              </a:rPr>
              <a:t>istvan.reguly@</a:t>
            </a:r>
            <a:r>
              <a:rPr lang="en-GB" sz="1800" u="sng" dirty="0" err="1" smtClean="0">
                <a:latin typeface="Calibri" pitchFamily="34" charset="0"/>
                <a:cs typeface="Calibri" pitchFamily="34" charset="0"/>
              </a:rPr>
              <a:t>oerc.ox.ac.uk</a:t>
            </a:r>
            <a:endParaRPr lang="en-GB" sz="1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661248"/>
            <a:ext cx="7775575" cy="609599"/>
          </a:xfrm>
        </p:spPr>
        <p:txBody>
          <a:bodyPr/>
          <a:lstStyle/>
          <a:p>
            <a:r>
              <a:rPr lang="en-GB" sz="1600" dirty="0" smtClean="0">
                <a:latin typeface="Calibri" pitchFamily="34" charset="0"/>
                <a:cs typeface="Calibri" pitchFamily="34" charset="0"/>
              </a:rPr>
              <a:t>PMBS 2014  Workshop  held  as  part of SC 2014,  New Orleans  LA.</a:t>
            </a:r>
          </a:p>
          <a:p>
            <a:r>
              <a:rPr lang="en-GB" sz="1600" dirty="0" smtClean="0">
                <a:latin typeface="Calibri" pitchFamily="34" charset="0"/>
                <a:cs typeface="Calibri" pitchFamily="34" charset="0"/>
              </a:rPr>
              <a:t>16</a:t>
            </a:r>
            <a:r>
              <a:rPr lang="en-GB" sz="1600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 November  2012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descr="SC14White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4869160"/>
            <a:ext cx="266429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251521" y="260648"/>
            <a:ext cx="8712968" cy="397768"/>
          </a:xfrm>
        </p:spPr>
        <p:txBody>
          <a:bodyPr/>
          <a:lstStyle/>
          <a:p>
            <a:r>
              <a:rPr lang="en-GB" sz="2400" cap="small" dirty="0" err="1" smtClean="0"/>
              <a:t>CloverLeaf</a:t>
            </a:r>
            <a:r>
              <a:rPr lang="en-GB" sz="2400" cap="small" dirty="0" smtClean="0"/>
              <a:t> – Numerical Method</a:t>
            </a:r>
            <a:endParaRPr lang="en-GB" sz="2400" cap="small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374959" y="1124744"/>
            <a:ext cx="8250066" cy="500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 marL="360363" lvl="1" indent="0">
              <a:buNone/>
            </a:pPr>
            <a:endParaRPr lang="en-GB" sz="18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60363" lvl="1" indent="0"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2D Structured Hydrodynamics  (3D application also now available)</a:t>
            </a:r>
          </a:p>
          <a:p>
            <a:pPr marL="360363" lvl="1" indent="0">
              <a:buNone/>
            </a:pPr>
            <a:endParaRPr lang="en-GB" sz="18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60363" lvl="1" indent="0"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Explicit solution to the compressible Euler equations</a:t>
            </a:r>
          </a:p>
          <a:p>
            <a:pPr marL="360363" lvl="1" indent="0">
              <a:buFont typeface="Wingdings" pitchFamily="2" charset="2"/>
              <a:buChar char="q"/>
            </a:pPr>
            <a:endParaRPr lang="en-GB" sz="18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60363" lvl="1" indent="0"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Finite volume predictor/corrector </a:t>
            </a:r>
            <a:r>
              <a:rPr lang="en-GB" sz="18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Lagrangian</a:t>
            </a:r>
            <a:r>
              <a:rPr lang="en-GB" sz="1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step followed by an </a:t>
            </a:r>
          </a:p>
          <a:p>
            <a:pPr marL="360363" lvl="1" indent="0">
              <a:buNone/>
            </a:pPr>
            <a:r>
              <a:rPr lang="en-GB" sz="1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GB" sz="18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advective</a:t>
            </a:r>
            <a:r>
              <a:rPr lang="en-GB" sz="1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remap</a:t>
            </a:r>
          </a:p>
          <a:p>
            <a:pPr marL="360363" lvl="1" indent="0">
              <a:buFont typeface="Wingdings" pitchFamily="2" charset="2"/>
              <a:buChar char="q"/>
            </a:pPr>
            <a:endParaRPr lang="en-GB" sz="18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60363" lvl="1" indent="0"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Single material</a:t>
            </a:r>
          </a:p>
          <a:p>
            <a:pPr marL="360363" lvl="1" indent="0">
              <a:buFont typeface="Wingdings" pitchFamily="2" charset="2"/>
              <a:buChar char="q"/>
            </a:pPr>
            <a:endParaRPr lang="en-GB" sz="18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60363" lvl="1" indent="0"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A common base to all interested physics</a:t>
            </a:r>
          </a:p>
          <a:p>
            <a:pPr marL="360363" lvl="1" indent="0">
              <a:buNone/>
            </a:pPr>
            <a:r>
              <a:rPr lang="en-GB" sz="1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   models</a:t>
            </a:r>
          </a:p>
        </p:txBody>
      </p:sp>
      <p:pic>
        <p:nvPicPr>
          <p:cNvPr id="6" name="Picture 5" descr="hyd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482" y="2996952"/>
            <a:ext cx="368297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0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251521" y="260648"/>
            <a:ext cx="8712968" cy="397768"/>
          </a:xfrm>
        </p:spPr>
        <p:txBody>
          <a:bodyPr/>
          <a:lstStyle/>
          <a:p>
            <a:r>
              <a:rPr lang="en-GB" sz="2400" cap="small" dirty="0" smtClean="0"/>
              <a:t>Contributions</a:t>
            </a:r>
            <a:endParaRPr lang="en-GB" sz="2400" cap="small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374959" y="1052736"/>
            <a:ext cx="8250066" cy="500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 marL="360363" lvl="1" indent="0">
              <a:buNone/>
            </a:pPr>
            <a:endParaRPr lang="en-GB" sz="18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en-GB" sz="20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Re</a:t>
            </a:r>
            <a:r>
              <a:rPr lang="en-GB" sz="20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-engineer </a:t>
            </a:r>
            <a:r>
              <a:rPr lang="en-GB" sz="2000" dirty="0" err="1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CloverLeaf</a:t>
            </a:r>
            <a:r>
              <a:rPr lang="en-GB" sz="20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 to utilize a domain specific high-level abstraction framework, called </a:t>
            </a:r>
            <a:r>
              <a:rPr lang="en-GB" sz="20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OPS</a:t>
            </a:r>
            <a:r>
              <a:rPr lang="en-GB" sz="20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GB" sz="20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GB" sz="20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xford </a:t>
            </a:r>
            <a:r>
              <a:rPr lang="en-GB" sz="20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GB" sz="20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arallel Library for </a:t>
            </a:r>
            <a:r>
              <a:rPr lang="en-GB" sz="20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GB" sz="20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tructured-mesh solvers)</a:t>
            </a:r>
          </a:p>
          <a:p>
            <a:pPr marL="360363" lvl="1" indent="0">
              <a:buNone/>
            </a:pPr>
            <a:endParaRPr lang="en-GB" sz="1800" dirty="0" smtClean="0">
              <a:solidFill>
                <a:srgbClr val="122047"/>
              </a:solidFill>
              <a:latin typeface="Calibri" pitchFamily="34" charset="0"/>
              <a:cs typeface="Calibri" pitchFamily="34" charset="0"/>
            </a:endParaRPr>
          </a:p>
          <a:p>
            <a:pPr marL="714375" lvl="2" indent="0"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Results in a single high-level application source</a:t>
            </a:r>
          </a:p>
          <a:p>
            <a:pPr marL="360363" lvl="1" indent="0">
              <a:buFont typeface="Wingdings" pitchFamily="2" charset="2"/>
              <a:buChar char="q"/>
            </a:pPr>
            <a:endParaRPr lang="en-GB" sz="1800" dirty="0" smtClean="0">
              <a:solidFill>
                <a:srgbClr val="122047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en-GB" sz="20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 Use automated code generation techniques of OPS to generate  a range of parallel implementations. </a:t>
            </a:r>
          </a:p>
          <a:p>
            <a:pPr marL="360363" lvl="1" indent="0">
              <a:buNone/>
            </a:pPr>
            <a:endParaRPr lang="en-GB" sz="1800" dirty="0" smtClean="0">
              <a:solidFill>
                <a:srgbClr val="122047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en-GB" sz="20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 Compare the resulting parallel applications to that of the original </a:t>
            </a:r>
            <a:r>
              <a:rPr lang="en-GB" sz="2000" u="sng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hand-tuned</a:t>
            </a:r>
            <a:r>
              <a:rPr lang="en-GB" sz="20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CloverLeaf</a:t>
            </a:r>
            <a:r>
              <a:rPr lang="en-GB" sz="20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 applications. </a:t>
            </a:r>
          </a:p>
          <a:p>
            <a:pPr marL="714375" lvl="2" indent="0"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Developer productivity – </a:t>
            </a:r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how difficult is it to future-proof  code at design ?</a:t>
            </a:r>
            <a:r>
              <a:rPr lang="en-GB" sz="18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714375" lvl="2" indent="0"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Performance on an extensive range of contrasting architectures and systems </a:t>
            </a:r>
          </a:p>
          <a:p>
            <a:pPr marL="714375" lvl="2" indent="0">
              <a:buFont typeface="Wingdings" pitchFamily="2" charset="2"/>
              <a:buChar char="q"/>
            </a:pPr>
            <a:endParaRPr lang="en-GB" sz="1800" dirty="0" smtClean="0">
              <a:solidFill>
                <a:srgbClr val="122047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en-GB" sz="20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 Aim is to demonstrate to a wider HPC audience how HLAs might help in solving various scientific simulation challenges on future emerging systems.</a:t>
            </a:r>
          </a:p>
        </p:txBody>
      </p:sp>
    </p:spTree>
    <p:extLst>
      <p:ext uri="{BB962C8B-B14F-4D97-AF65-F5344CB8AC3E}">
        <p14:creationId xmlns:p14="http://schemas.microsoft.com/office/powerpoint/2010/main" val="101490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207375" cy="685800"/>
          </a:xfrm>
        </p:spPr>
        <p:txBody>
          <a:bodyPr/>
          <a:lstStyle/>
          <a:p>
            <a:r>
              <a:rPr lang="en-GB" sz="2400" cap="small" dirty="0" smtClean="0"/>
              <a:t>Structured Mesh Applications and OPS</a:t>
            </a:r>
            <a:endParaRPr lang="en-GB" sz="2400" cap="small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374959" y="1412776"/>
            <a:ext cx="825006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Structured grids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Logical </a:t>
            </a:r>
            <a:r>
              <a:rPr lang="en-GB" sz="1800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( </a:t>
            </a:r>
            <a:r>
              <a:rPr lang="en-GB" sz="1800" i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GB" sz="1800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, j )  </a:t>
            </a: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indexing in 2D, </a:t>
            </a:r>
            <a:r>
              <a:rPr lang="en-GB" sz="1800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GB" sz="1800" i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GB" sz="1800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j, k)</a:t>
            </a: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in 3D, with </a:t>
            </a:r>
            <a:r>
              <a:rPr lang="en-GB" sz="1800" u="sng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implicit</a:t>
            </a: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connectivity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Easy to parallelize, including on GPUs with L1/L2 caches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endParaRPr lang="en-GB" sz="1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Operations involve looping over 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a “rectangular” multi-dimensional set of grid-points 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using one or more “stencils” to access data</a:t>
            </a:r>
            <a:endParaRPr lang="en-GB" sz="18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grid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5" y="3789040"/>
            <a:ext cx="3600399" cy="217226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auto">
          <a:xfrm>
            <a:off x="3995937" y="4161105"/>
            <a:ext cx="288032" cy="1440160"/>
          </a:xfrm>
          <a:prstGeom prst="roundRect">
            <a:avLst/>
          </a:prstGeom>
          <a:noFill/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 rot="16200000">
            <a:off x="3995937" y="4161105"/>
            <a:ext cx="288032" cy="1440160"/>
          </a:xfrm>
          <a:prstGeom prst="roundRect">
            <a:avLst/>
          </a:prstGeom>
          <a:noFill/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0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207375" cy="685800"/>
          </a:xfrm>
        </p:spPr>
        <p:txBody>
          <a:bodyPr/>
          <a:lstStyle/>
          <a:p>
            <a:r>
              <a:rPr lang="en-GB" sz="2400" cap="small" dirty="0" smtClean="0"/>
              <a:t>OPS API</a:t>
            </a:r>
            <a:endParaRPr lang="en-GB" sz="2400" cap="small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498398" y="1124744"/>
            <a:ext cx="846609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abstraction breaks down the specification of the problem into 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four parts</a:t>
            </a:r>
            <a:endParaRPr lang="en-GB" sz="1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03263" lvl="1" indent="-342900">
              <a:buClr>
                <a:schemeClr val="accent4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The structured mesh (or block ) worked on</a:t>
            </a:r>
          </a:p>
          <a:p>
            <a:pPr lvl="2">
              <a:buClr>
                <a:srgbClr val="740000"/>
              </a:buClr>
              <a:buFont typeface="Wingdings" pitchFamily="2" charset="2"/>
              <a:buChar char="§"/>
            </a:pPr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 For single structured mesh (as in </a:t>
            </a:r>
            <a:r>
              <a:rPr lang="en-GB" sz="1800" dirty="0" err="1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CloverLeaf</a:t>
            </a:r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) there is only one block</a:t>
            </a:r>
          </a:p>
          <a:p>
            <a:pPr lvl="2">
              <a:buClr>
                <a:srgbClr val="740000"/>
              </a:buClr>
              <a:buFont typeface="Wingdings" pitchFamily="2" charset="2"/>
              <a:buChar char="§"/>
            </a:pPr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 Plans to extend to multi-block in the EPSRC project</a:t>
            </a:r>
          </a:p>
          <a:p>
            <a:pPr lvl="2">
              <a:buClr>
                <a:srgbClr val="740000"/>
              </a:buClr>
              <a:buNone/>
            </a:pPr>
            <a:endParaRPr lang="en-GB" sz="1800" dirty="0" smtClean="0">
              <a:solidFill>
                <a:srgbClr val="740000"/>
              </a:solidFill>
              <a:latin typeface="Calibri" pitchFamily="34" charset="0"/>
              <a:cs typeface="Calibri" pitchFamily="34" charset="0"/>
            </a:endParaRPr>
          </a:p>
          <a:p>
            <a:pPr marL="703263" lvl="1" indent="-342900">
              <a:buFont typeface="+mj-lt"/>
              <a:buAutoNum type="arabicPeriod"/>
            </a:pPr>
            <a:r>
              <a:rPr lang="en-GB" sz="1800" dirty="0" smtClean="0">
                <a:solidFill>
                  <a:srgbClr val="001535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Calibri" pitchFamily="34" charset="0"/>
              </a:rPr>
              <a:t> Data defined on a block</a:t>
            </a:r>
          </a:p>
          <a:p>
            <a:pPr marL="893763" lvl="2" indent="-179388">
              <a:buFont typeface="Wingdings" pitchFamily="2" charset="2"/>
              <a:buChar char="§"/>
            </a:pPr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Holds the data associated with each block</a:t>
            </a:r>
            <a:endParaRPr lang="en-GB" sz="1800" dirty="0" smtClean="0">
              <a:solidFill>
                <a:srgbClr val="001535">
                  <a:lumMod val="75000"/>
                  <a:lumOff val="25000"/>
                </a:srgb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703263" lvl="1" indent="-342900">
              <a:buFont typeface="+mj-lt"/>
              <a:buAutoNum type="arabicPeriod"/>
            </a:pPr>
            <a:r>
              <a:rPr lang="en-GB" sz="1800" dirty="0" smtClean="0">
                <a:solidFill>
                  <a:srgbClr val="001535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Stencil </a:t>
            </a:r>
          </a:p>
          <a:p>
            <a:pPr marL="893763" lvl="2" indent="-179388">
              <a:buFont typeface="Wingdings" pitchFamily="2" charset="2"/>
              <a:buChar char="§"/>
            </a:pPr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Defines the stencil that is used in a computation</a:t>
            </a:r>
          </a:p>
          <a:p>
            <a:pPr marL="893763" lvl="2" indent="-179388">
              <a:buFont typeface="Wingdings" pitchFamily="2" charset="2"/>
              <a:buChar char="§"/>
            </a:pPr>
            <a:endParaRPr lang="en-GB" sz="1800" dirty="0" smtClean="0">
              <a:solidFill>
                <a:srgbClr val="740000"/>
              </a:solidFill>
              <a:latin typeface="Calibri" pitchFamily="34" charset="0"/>
              <a:cs typeface="Calibri" pitchFamily="34" charset="0"/>
            </a:endParaRPr>
          </a:p>
          <a:p>
            <a:pPr marL="703263" lvl="1" indent="-342900">
              <a:buFont typeface="+mj-lt"/>
              <a:buAutoNum type="arabicPeriod"/>
            </a:pPr>
            <a:r>
              <a:rPr lang="en-GB" sz="1800" dirty="0" smtClean="0">
                <a:solidFill>
                  <a:srgbClr val="001535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Computations</a:t>
            </a:r>
            <a:endParaRPr lang="en-GB" sz="1800" dirty="0" smtClean="0">
              <a:solidFill>
                <a:srgbClr val="001535">
                  <a:lumMod val="75000"/>
                  <a:lumOff val="2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893763" lvl="2" indent="-179388">
              <a:buFont typeface="Wingdings" pitchFamily="2" charset="2"/>
              <a:buChar char="§"/>
            </a:pPr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Defines </a:t>
            </a:r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the loop over a block</a:t>
            </a:r>
          </a:p>
          <a:p>
            <a:pPr marL="893763" lvl="2" indent="-179388">
              <a:buFont typeface="Wingdings" pitchFamily="2" charset="2"/>
              <a:buChar char="§"/>
            </a:pPr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Indicates the data used in the loop, the stencil used to access this data and access type – read only, write only read/write, </a:t>
            </a:r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increment</a:t>
            </a:r>
          </a:p>
          <a:p>
            <a:pPr marL="893763" lvl="2" indent="-179388">
              <a:buFont typeface="Wingdings" pitchFamily="2" charset="2"/>
              <a:buChar char="§"/>
            </a:pPr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elemental operation to be performed for each iteration of the </a:t>
            </a:r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loop, declared </a:t>
            </a:r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as an out-lined kernel </a:t>
            </a:r>
            <a:endParaRPr lang="en-GB" sz="1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 marL="360363" lvl="1" indent="0">
              <a:buNone/>
            </a:pPr>
            <a:endParaRPr lang="en-GB" sz="18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0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424167" cy="685800"/>
          </a:xfrm>
        </p:spPr>
        <p:txBody>
          <a:bodyPr/>
          <a:lstStyle/>
          <a:p>
            <a:r>
              <a:rPr lang="en-GB" sz="2400" cap="small" dirty="0" smtClean="0"/>
              <a:t>Porting </a:t>
            </a:r>
            <a:r>
              <a:rPr lang="en-GB" sz="2400" cap="small" dirty="0" err="1" smtClean="0"/>
              <a:t>CloverLeaf</a:t>
            </a:r>
            <a:r>
              <a:rPr lang="en-GB" sz="2400" cap="small" dirty="0" smtClean="0"/>
              <a:t> to OPS – Declaring Block and Data</a:t>
            </a:r>
            <a:endParaRPr lang="en-GB" sz="2400" cap="small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395536" y="1124744"/>
            <a:ext cx="874846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GB" sz="1600" i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i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a single </a:t>
            </a:r>
            <a:r>
              <a:rPr lang="en-GB" sz="1600" i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structured </a:t>
            </a:r>
            <a:r>
              <a:rPr lang="en-GB" sz="1600" i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 */</a:t>
            </a:r>
          </a:p>
          <a:p>
            <a:pPr marL="0" indent="0">
              <a:buNone/>
            </a:pPr>
            <a:r>
              <a:rPr lang="en-GB" sz="1600" b="1" dirty="0" err="1" smtClean="0">
                <a:solidFill>
                  <a:srgbClr val="74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ops_block</a:t>
            </a:r>
            <a:r>
              <a:rPr lang="en-GB" sz="1600" dirty="0" smtClean="0">
                <a:solidFill>
                  <a:srgbClr val="74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cgrid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ops_decl_block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(2, 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clover grid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buNone/>
            </a:pP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600" b="1" dirty="0" err="1" smtClean="0">
                <a:solidFill>
                  <a:srgbClr val="74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size[2] = {x_cells+5, y_cells+5};</a:t>
            </a:r>
          </a:p>
          <a:p>
            <a:pPr marL="0" indent="0">
              <a:buNone/>
            </a:pPr>
            <a:r>
              <a:rPr lang="en-GB" sz="1600" b="1" dirty="0" smtClean="0">
                <a:solidFill>
                  <a:srgbClr val="74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NULL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i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i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data on block */</a:t>
            </a:r>
          </a:p>
          <a:p>
            <a:pPr marL="0" indent="0">
              <a:buNone/>
            </a:pPr>
            <a:r>
              <a:rPr lang="en-GB" sz="1600" b="1" dirty="0" err="1" smtClean="0">
                <a:solidFill>
                  <a:srgbClr val="74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ops_dat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density0 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ops_decl_dat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(cgrid,1,size,dat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,"</a:t>
            </a:r>
            <a:r>
              <a:rPr lang="en-GB" sz="1600" b="1" dirty="0">
                <a:solidFill>
                  <a:srgbClr val="74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GB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density0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buNone/>
            </a:pPr>
            <a:r>
              <a:rPr lang="en-GB" sz="1600" b="1" dirty="0" err="1">
                <a:solidFill>
                  <a:srgbClr val="74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ops_dat</a:t>
            </a:r>
            <a:r>
              <a:rPr lang="en-GB" sz="1600" b="1" dirty="0">
                <a:solidFill>
                  <a:srgbClr val="74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energy0  =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ops_decl_dat</a:t>
            </a:r>
            <a:r>
              <a:rPr lang="nl-N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(cgrid,1,size,dat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,"</a:t>
            </a:r>
            <a:r>
              <a:rPr lang="nl-NL" sz="1600" b="1" dirty="0">
                <a:solidFill>
                  <a:srgbClr val="74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nl-NL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energy0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buNone/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............</a:t>
            </a:r>
          </a:p>
          <a:p>
            <a:pPr marL="0" indent="0">
              <a:buNone/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............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b="1" dirty="0" err="1">
                <a:solidFill>
                  <a:srgbClr val="74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ops_dat</a:t>
            </a:r>
            <a:r>
              <a:rPr lang="en-GB" sz="1600" b="1" dirty="0">
                <a:solidFill>
                  <a:srgbClr val="74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pressure =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ops_decl_dat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(cgrid,1,size,dat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,"</a:t>
            </a:r>
            <a:r>
              <a:rPr lang="en-GB" sz="1600" b="1" dirty="0">
                <a:solidFill>
                  <a:srgbClr val="74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GB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pressure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buNone/>
            </a:pPr>
            <a:r>
              <a:rPr lang="en-GB" sz="1600" b="1" dirty="0" err="1">
                <a:solidFill>
                  <a:srgbClr val="74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ops_dat</a:t>
            </a:r>
            <a:r>
              <a:rPr lang="en-GB" sz="1600" b="1" dirty="0">
                <a:solidFill>
                  <a:srgbClr val="74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volume   = </a:t>
            </a:r>
            <a:r>
              <a:rPr lang="nl-NL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ops_decl_dat</a:t>
            </a:r>
            <a:r>
              <a:rPr lang="nl-N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(cgrid,1,size,dat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,"</a:t>
            </a:r>
            <a:r>
              <a:rPr lang="nl-NL" sz="1600" b="1" dirty="0">
                <a:solidFill>
                  <a:srgbClr val="74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nl-NL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volume</a:t>
            </a:r>
            <a:r>
              <a:rPr lang="nl-N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  <a:endParaRPr lang="en-GB" sz="1600" dirty="0" smtClean="0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7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424167" cy="685800"/>
          </a:xfrm>
        </p:spPr>
        <p:txBody>
          <a:bodyPr/>
          <a:lstStyle/>
          <a:p>
            <a:r>
              <a:rPr lang="en-GB" sz="2400" cap="small" dirty="0" smtClean="0"/>
              <a:t>Porting </a:t>
            </a:r>
            <a:r>
              <a:rPr lang="en-GB" sz="2400" cap="small" dirty="0" err="1" smtClean="0"/>
              <a:t>CloverLeaf</a:t>
            </a:r>
            <a:r>
              <a:rPr lang="en-GB" sz="2400" cap="small" dirty="0" smtClean="0"/>
              <a:t> to OPS – Original Loop</a:t>
            </a:r>
            <a:endParaRPr lang="en-GB" sz="2400" cap="small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07504" y="1124744"/>
            <a:ext cx="90364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endParaRPr lang="en-GB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DO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k=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y_min,y_max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1600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j=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x_min,x_max</a:t>
            </a:r>
            <a:endParaRPr lang="en-GB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v=1.0/density(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j,k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	 pressure(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j,k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)=(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1.4 - 1.0)* density(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j,k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)*energy(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j,k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	 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pressurebyenergy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=(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1.4-1.0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)* density(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j,k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	 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pressurebyvolume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- density(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j,k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)* pressure(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j,k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	 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sound_speed_squared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v * v *(pressure(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j,k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)*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pressurebyenergy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ressurebyvolume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	 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soundspeed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j,k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)= SQRT(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sound_speed_squared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ENDDO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ENDDO</a:t>
            </a:r>
          </a:p>
        </p:txBody>
      </p:sp>
    </p:spTree>
    <p:extLst>
      <p:ext uri="{BB962C8B-B14F-4D97-AF65-F5344CB8AC3E}">
        <p14:creationId xmlns:p14="http://schemas.microsoft.com/office/powerpoint/2010/main" val="203731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424167" cy="685800"/>
          </a:xfrm>
        </p:spPr>
        <p:txBody>
          <a:bodyPr/>
          <a:lstStyle/>
          <a:p>
            <a:r>
              <a:rPr lang="en-GB" sz="2400" cap="small" dirty="0" smtClean="0"/>
              <a:t>Porting </a:t>
            </a:r>
            <a:r>
              <a:rPr lang="en-GB" sz="2400" cap="small" dirty="0" err="1" smtClean="0"/>
              <a:t>CloverLeaf</a:t>
            </a:r>
            <a:r>
              <a:rPr lang="en-GB" sz="2400" cap="small" dirty="0" smtClean="0"/>
              <a:t> to OPS – OPS Loop</a:t>
            </a:r>
            <a:endParaRPr lang="en-GB" sz="2400" cap="small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251520" y="2492896"/>
            <a:ext cx="81369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GB" sz="1600" dirty="0" smtClean="0">
                <a:solidFill>
                  <a:srgbClr val="008000"/>
                </a:solidFill>
                <a:latin typeface="Courier New"/>
                <a:cs typeface="Courier New"/>
              </a:rPr>
              <a:t>//mesh execution range</a:t>
            </a:r>
          </a:p>
          <a:p>
            <a:pPr marL="0" indent="0">
              <a:buNone/>
            </a:pPr>
            <a:r>
              <a:rPr lang="en-GB" sz="1600" b="1" dirty="0" err="1" smtClean="0">
                <a:solidFill>
                  <a:srgbClr val="800000"/>
                </a:solidFill>
                <a:latin typeface="Courier New"/>
                <a:cs typeface="Courier New"/>
              </a:rPr>
              <a:t>int</a:t>
            </a:r>
            <a:r>
              <a:rPr lang="en-GB" sz="1600" dirty="0" smtClean="0">
                <a:solidFill>
                  <a:srgbClr val="800000"/>
                </a:solidFill>
                <a:latin typeface="Courier New"/>
                <a:cs typeface="Courier New"/>
              </a:rPr>
              <a:t> </a:t>
            </a:r>
            <a:r>
              <a:rPr lang="en-GB" sz="1600" dirty="0" err="1">
                <a:latin typeface="Courier New"/>
                <a:cs typeface="Courier New"/>
              </a:rPr>
              <a:t>rangexy_inner</a:t>
            </a:r>
            <a:r>
              <a:rPr lang="en-GB" sz="1600" dirty="0">
                <a:latin typeface="Courier New"/>
                <a:cs typeface="Courier New"/>
              </a:rPr>
              <a:t>[] = {</a:t>
            </a:r>
            <a:r>
              <a:rPr lang="en-GB" sz="1600" dirty="0" err="1">
                <a:latin typeface="Courier New"/>
                <a:cs typeface="Courier New"/>
              </a:rPr>
              <a:t>x_min,x_max,y_min,y_max</a:t>
            </a:r>
            <a:r>
              <a:rPr lang="en-GB" sz="1600" dirty="0">
                <a:latin typeface="Courier New"/>
                <a:cs typeface="Courier New"/>
              </a:rPr>
              <a:t>}; </a:t>
            </a:r>
          </a:p>
          <a:p>
            <a:pPr marL="0" indent="0">
              <a:buNone/>
            </a:pPr>
            <a:r>
              <a:rPr lang="en-GB" sz="1600" i="1" dirty="0" smtClean="0">
                <a:solidFill>
                  <a:srgbClr val="008000"/>
                </a:solidFill>
                <a:latin typeface="Courier New"/>
                <a:cs typeface="Courier New"/>
              </a:rPr>
              <a:t>/*</a:t>
            </a:r>
            <a:r>
              <a:rPr lang="en-GB" sz="1600" i="1" dirty="0">
                <a:solidFill>
                  <a:srgbClr val="008000"/>
                </a:solidFill>
                <a:latin typeface="Courier New"/>
                <a:cs typeface="Courier New"/>
              </a:rPr>
              <a:t>single point stencil*/</a:t>
            </a:r>
          </a:p>
          <a:p>
            <a:pPr marL="0" indent="0">
              <a:buNone/>
            </a:pPr>
            <a:r>
              <a:rPr lang="en-GB" sz="1600" b="1" dirty="0" err="1" smtClean="0">
                <a:solidFill>
                  <a:srgbClr val="800000"/>
                </a:solidFill>
                <a:latin typeface="Courier New"/>
                <a:cs typeface="Courier New"/>
              </a:rPr>
              <a:t>int</a:t>
            </a:r>
            <a:r>
              <a:rPr lang="en-GB" sz="1600" dirty="0" smtClean="0">
                <a:solidFill>
                  <a:srgbClr val="800000"/>
                </a:solidFill>
                <a:latin typeface="Courier New"/>
                <a:cs typeface="Courier New"/>
              </a:rPr>
              <a:t> </a:t>
            </a:r>
            <a:r>
              <a:rPr lang="en-GB" sz="1600" dirty="0">
                <a:latin typeface="Courier New"/>
                <a:cs typeface="Courier New"/>
              </a:rPr>
              <a:t>s2D_00[] = {0,0</a:t>
            </a:r>
            <a:r>
              <a:rPr lang="en-GB" sz="1600" dirty="0" smtClean="0">
                <a:latin typeface="Courier New"/>
                <a:cs typeface="Courier New"/>
              </a:rPr>
              <a:t>};</a:t>
            </a:r>
          </a:p>
          <a:p>
            <a:pPr marL="0" indent="0">
              <a:buNone/>
            </a:pPr>
            <a:r>
              <a:rPr lang="en-GB" sz="1600" b="1" dirty="0" err="1" smtClean="0">
                <a:solidFill>
                  <a:srgbClr val="800000"/>
                </a:solidFill>
                <a:latin typeface="Courier New"/>
                <a:cs typeface="Courier New"/>
              </a:rPr>
              <a:t>ops_stencil</a:t>
            </a:r>
            <a:r>
              <a:rPr lang="en-GB" sz="1600" dirty="0" smtClean="0">
                <a:solidFill>
                  <a:srgbClr val="800000"/>
                </a:solidFill>
                <a:latin typeface="Courier New"/>
                <a:cs typeface="Courier New"/>
              </a:rPr>
              <a:t> </a:t>
            </a:r>
            <a:r>
              <a:rPr lang="en-GB" sz="1600" dirty="0" smtClean="0">
                <a:latin typeface="Courier New"/>
                <a:cs typeface="Courier New"/>
              </a:rPr>
              <a:t>S2D_00 = </a:t>
            </a:r>
            <a:r>
              <a:rPr lang="en-GB" sz="16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ops_decl_stencil</a:t>
            </a:r>
            <a:r>
              <a:rPr lang="en-GB" sz="1600" dirty="0" smtClean="0">
                <a:latin typeface="Courier New"/>
                <a:cs typeface="Courier New"/>
              </a:rPr>
              <a:t>( 2, 1, s2D_00, "00");</a:t>
            </a:r>
          </a:p>
          <a:p>
            <a:pPr marL="0" indent="0">
              <a:buNone/>
            </a:pPr>
            <a:endParaRPr lang="en-GB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rgbClr val="008000"/>
                </a:solidFill>
                <a:latin typeface="Courier New"/>
                <a:cs typeface="Courier New"/>
              </a:rPr>
              <a:t>/*</a:t>
            </a:r>
            <a:r>
              <a:rPr lang="en-GB" sz="1600" dirty="0" err="1">
                <a:solidFill>
                  <a:srgbClr val="008000"/>
                </a:solidFill>
                <a:latin typeface="Courier New"/>
                <a:cs typeface="Courier New"/>
              </a:rPr>
              <a:t>ideal_gas</a:t>
            </a:r>
            <a:r>
              <a:rPr lang="en-GB" sz="1600" dirty="0">
                <a:solidFill>
                  <a:srgbClr val="008000"/>
                </a:solidFill>
                <a:latin typeface="Courier New"/>
                <a:cs typeface="Courier New"/>
              </a:rPr>
              <a:t> loop*/</a:t>
            </a:r>
          </a:p>
          <a:p>
            <a:pPr marL="0" indent="0">
              <a:buNone/>
            </a:pPr>
            <a:r>
              <a:rPr lang="en-GB" sz="16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ops_par_loop</a:t>
            </a:r>
            <a:r>
              <a:rPr lang="en-GB" sz="1600" dirty="0" smtClean="0">
                <a:latin typeface="Courier New"/>
                <a:cs typeface="Courier New"/>
              </a:rPr>
              <a:t>(</a:t>
            </a:r>
            <a:r>
              <a:rPr lang="en-GB" sz="1600" dirty="0" err="1" smtClean="0">
                <a:latin typeface="Courier New"/>
                <a:cs typeface="Courier New"/>
              </a:rPr>
              <a:t>ideal_gas_kernel,clover_grid</a:t>
            </a:r>
            <a:r>
              <a:rPr lang="en-GB" sz="1600" dirty="0">
                <a:latin typeface="Courier New"/>
                <a:cs typeface="Courier New"/>
              </a:rPr>
              <a:t>, 2, </a:t>
            </a:r>
            <a:r>
              <a:rPr lang="en-GB" sz="1600" dirty="0" err="1">
                <a:latin typeface="Courier New"/>
                <a:cs typeface="Courier New"/>
              </a:rPr>
              <a:t>rangexy_inner</a:t>
            </a:r>
            <a:r>
              <a:rPr lang="en-GB" sz="1600" dirty="0"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GB" sz="1600" dirty="0" smtClean="0">
                <a:latin typeface="Courier New"/>
                <a:cs typeface="Courier New"/>
              </a:rPr>
              <a:t>	</a:t>
            </a:r>
            <a:r>
              <a:rPr lang="en-GB" sz="1600" dirty="0" err="1" smtClean="0">
                <a:latin typeface="Courier New"/>
                <a:cs typeface="Courier New"/>
              </a:rPr>
              <a:t>ops_arg_dat</a:t>
            </a:r>
            <a:r>
              <a:rPr lang="en-GB" sz="1600" dirty="0" smtClean="0">
                <a:latin typeface="Courier New"/>
                <a:cs typeface="Courier New"/>
              </a:rPr>
              <a:t> (density0,  </a:t>
            </a:r>
            <a:r>
              <a:rPr lang="en-GB" sz="1600" dirty="0">
                <a:latin typeface="Courier New"/>
                <a:cs typeface="Courier New"/>
              </a:rPr>
              <a:t>S2D_00, </a:t>
            </a:r>
            <a:r>
              <a:rPr lang="en-GB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"double"</a:t>
            </a:r>
            <a:r>
              <a:rPr lang="en-GB" sz="1600" dirty="0" smtClean="0">
                <a:latin typeface="Courier New"/>
                <a:cs typeface="Courier New"/>
              </a:rPr>
              <a:t>, </a:t>
            </a:r>
            <a:r>
              <a:rPr lang="en-GB" sz="1600" dirty="0">
                <a:solidFill>
                  <a:srgbClr val="FF0000"/>
                </a:solidFill>
                <a:latin typeface="Courier New"/>
                <a:cs typeface="Courier New"/>
              </a:rPr>
              <a:t>OPS_READ</a:t>
            </a:r>
            <a:r>
              <a:rPr lang="en-GB" sz="1600" dirty="0">
                <a:latin typeface="Courier New"/>
                <a:cs typeface="Courier New"/>
              </a:rPr>
              <a:t>),</a:t>
            </a:r>
          </a:p>
          <a:p>
            <a:pPr marL="0" indent="0">
              <a:buNone/>
            </a:pPr>
            <a:r>
              <a:rPr lang="en-GB" sz="1600" dirty="0" smtClean="0">
                <a:latin typeface="Courier New"/>
                <a:cs typeface="Courier New"/>
              </a:rPr>
              <a:t>	</a:t>
            </a:r>
            <a:r>
              <a:rPr lang="en-GB" sz="1600" dirty="0" err="1" smtClean="0">
                <a:latin typeface="Courier New"/>
                <a:cs typeface="Courier New"/>
              </a:rPr>
              <a:t>ops_arg_dat</a:t>
            </a:r>
            <a:r>
              <a:rPr lang="en-GB" sz="1600" dirty="0" smtClean="0">
                <a:latin typeface="Courier New"/>
                <a:cs typeface="Courier New"/>
              </a:rPr>
              <a:t> (energy0</a:t>
            </a:r>
            <a:r>
              <a:rPr lang="en-GB" sz="1600" dirty="0">
                <a:latin typeface="Courier New"/>
                <a:cs typeface="Courier New"/>
              </a:rPr>
              <a:t>, </a:t>
            </a:r>
            <a:r>
              <a:rPr lang="en-GB" sz="1600" dirty="0" smtClean="0">
                <a:latin typeface="Courier New"/>
                <a:cs typeface="Courier New"/>
              </a:rPr>
              <a:t>  S2D_00</a:t>
            </a:r>
            <a:r>
              <a:rPr lang="en-GB" sz="1600" dirty="0">
                <a:latin typeface="Courier New"/>
                <a:cs typeface="Courier New"/>
              </a:rPr>
              <a:t>, </a:t>
            </a:r>
            <a:r>
              <a:rPr lang="en-GB" sz="1600" b="1" dirty="0">
                <a:solidFill>
                  <a:srgbClr val="660066"/>
                </a:solidFill>
                <a:latin typeface="Courier New"/>
                <a:cs typeface="Courier New"/>
              </a:rPr>
              <a:t>"double"</a:t>
            </a:r>
            <a:r>
              <a:rPr lang="en-GB" sz="1600" dirty="0" smtClean="0">
                <a:latin typeface="Courier New"/>
                <a:cs typeface="Courier New"/>
              </a:rPr>
              <a:t>, </a:t>
            </a:r>
            <a:r>
              <a:rPr lang="en-GB" sz="1600" dirty="0">
                <a:solidFill>
                  <a:srgbClr val="FF0000"/>
                </a:solidFill>
                <a:latin typeface="Courier New"/>
                <a:cs typeface="Courier New"/>
              </a:rPr>
              <a:t>OPS_READ</a:t>
            </a:r>
            <a:r>
              <a:rPr lang="en-GB" sz="1600" dirty="0">
                <a:latin typeface="Courier New"/>
                <a:cs typeface="Courier New"/>
              </a:rPr>
              <a:t>),</a:t>
            </a:r>
          </a:p>
          <a:p>
            <a:pPr marL="0" indent="0">
              <a:buNone/>
            </a:pPr>
            <a:r>
              <a:rPr lang="en-GB" sz="1600" dirty="0" smtClean="0">
                <a:latin typeface="Courier New"/>
                <a:cs typeface="Courier New"/>
              </a:rPr>
              <a:t>	</a:t>
            </a:r>
            <a:r>
              <a:rPr lang="en-GB" sz="1600" dirty="0" err="1" smtClean="0">
                <a:latin typeface="Courier New"/>
                <a:cs typeface="Courier New"/>
              </a:rPr>
              <a:t>ops_arg_dat</a:t>
            </a:r>
            <a:r>
              <a:rPr lang="en-GB" sz="1600" dirty="0" smtClean="0">
                <a:latin typeface="Courier New"/>
                <a:cs typeface="Courier New"/>
              </a:rPr>
              <a:t> (pressure</a:t>
            </a:r>
            <a:r>
              <a:rPr lang="en-GB" sz="1600" dirty="0">
                <a:latin typeface="Courier New"/>
                <a:cs typeface="Courier New"/>
              </a:rPr>
              <a:t>, </a:t>
            </a:r>
            <a:r>
              <a:rPr lang="en-GB" sz="1600" dirty="0" smtClean="0">
                <a:latin typeface="Courier New"/>
                <a:cs typeface="Courier New"/>
              </a:rPr>
              <a:t> S2D_00</a:t>
            </a:r>
            <a:r>
              <a:rPr lang="en-GB" sz="1600" dirty="0">
                <a:latin typeface="Courier New"/>
                <a:cs typeface="Courier New"/>
              </a:rPr>
              <a:t>, </a:t>
            </a:r>
            <a:r>
              <a:rPr lang="en-GB" sz="1600" b="1" dirty="0">
                <a:solidFill>
                  <a:srgbClr val="660066"/>
                </a:solidFill>
                <a:latin typeface="Courier New"/>
                <a:cs typeface="Courier New"/>
              </a:rPr>
              <a:t>"double"</a:t>
            </a:r>
            <a:r>
              <a:rPr lang="en-GB" sz="1600" dirty="0" smtClean="0">
                <a:latin typeface="Courier New"/>
                <a:cs typeface="Courier New"/>
              </a:rPr>
              <a:t>, </a:t>
            </a:r>
            <a:r>
              <a:rPr lang="en-GB" sz="1600" dirty="0">
                <a:solidFill>
                  <a:srgbClr val="FF0000"/>
                </a:solidFill>
                <a:latin typeface="Courier New"/>
                <a:cs typeface="Courier New"/>
              </a:rPr>
              <a:t>OPS_WRITE</a:t>
            </a:r>
            <a:r>
              <a:rPr lang="en-GB" sz="1600" dirty="0">
                <a:latin typeface="Courier New"/>
                <a:cs typeface="Courier New"/>
              </a:rPr>
              <a:t>),</a:t>
            </a:r>
          </a:p>
          <a:p>
            <a:pPr marL="0" indent="0">
              <a:buNone/>
            </a:pPr>
            <a:r>
              <a:rPr lang="en-GB" sz="1600" dirty="0" smtClean="0">
                <a:latin typeface="Courier New"/>
                <a:cs typeface="Courier New"/>
              </a:rPr>
              <a:t>	</a:t>
            </a:r>
            <a:r>
              <a:rPr lang="en-GB" sz="1600" dirty="0" err="1" smtClean="0">
                <a:latin typeface="Courier New"/>
                <a:cs typeface="Courier New"/>
              </a:rPr>
              <a:t>ops_arg_dat</a:t>
            </a:r>
            <a:r>
              <a:rPr lang="en-GB" sz="1600" dirty="0" smtClean="0">
                <a:latin typeface="Courier New"/>
                <a:cs typeface="Courier New"/>
              </a:rPr>
              <a:t> (soundspeed,S2D_00</a:t>
            </a:r>
            <a:r>
              <a:rPr lang="en-GB" sz="1600" dirty="0">
                <a:latin typeface="Courier New"/>
                <a:cs typeface="Courier New"/>
              </a:rPr>
              <a:t>, </a:t>
            </a:r>
            <a:r>
              <a:rPr lang="en-GB" sz="1600" b="1" dirty="0">
                <a:solidFill>
                  <a:srgbClr val="660066"/>
                </a:solidFill>
                <a:latin typeface="Courier New"/>
                <a:cs typeface="Courier New"/>
              </a:rPr>
              <a:t>"double"</a:t>
            </a:r>
            <a:r>
              <a:rPr lang="en-GB" sz="1600" dirty="0" smtClean="0">
                <a:latin typeface="Courier New"/>
                <a:cs typeface="Courier New"/>
              </a:rPr>
              <a:t>, </a:t>
            </a:r>
            <a:r>
              <a:rPr lang="en-GB" sz="1600" dirty="0">
                <a:solidFill>
                  <a:srgbClr val="FF0000"/>
                </a:solidFill>
                <a:latin typeface="Courier New"/>
                <a:cs typeface="Courier New"/>
              </a:rPr>
              <a:t>OPS_WRITE</a:t>
            </a:r>
            <a:r>
              <a:rPr lang="en-GB" sz="1600" dirty="0">
                <a:latin typeface="Courier New"/>
                <a:cs typeface="Courier New"/>
              </a:rPr>
              <a:t>));</a:t>
            </a:r>
            <a:endParaRPr lang="en-GB" sz="1600" dirty="0" smtClean="0">
              <a:solidFill>
                <a:schemeClr val="bg2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107504" y="1124744"/>
            <a:ext cx="903649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GB" sz="1800" dirty="0">
                <a:latin typeface="Calibri" pitchFamily="34" charset="0"/>
              </a:rPr>
              <a:t>The original </a:t>
            </a:r>
            <a:r>
              <a:rPr lang="en-GB" sz="1800" dirty="0" err="1" smtClean="0">
                <a:latin typeface="Calibri" pitchFamily="34" charset="0"/>
              </a:rPr>
              <a:t>CloverLeaf</a:t>
            </a:r>
            <a:r>
              <a:rPr lang="en-GB" sz="1800" dirty="0" smtClean="0">
                <a:latin typeface="Calibri" pitchFamily="34" charset="0"/>
              </a:rPr>
              <a:t> </a:t>
            </a:r>
            <a:r>
              <a:rPr lang="en-GB" sz="1800" dirty="0">
                <a:latin typeface="Calibri" pitchFamily="34" charset="0"/>
              </a:rPr>
              <a:t>2D application written in Fortran 90 was </a:t>
            </a:r>
            <a:r>
              <a:rPr lang="en-GB" sz="1800" dirty="0" smtClean="0">
                <a:latin typeface="Calibri" pitchFamily="34" charset="0"/>
              </a:rPr>
              <a:t>re-engineered to use OPS</a:t>
            </a:r>
          </a:p>
          <a:p>
            <a:pPr indent="0"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alibri" pitchFamily="34" charset="0"/>
              </a:rPr>
              <a:t>  Manually extracting </a:t>
            </a:r>
            <a:r>
              <a:rPr lang="en-GB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Calibri" pitchFamily="34" charset="0"/>
              </a:rPr>
              <a:t>the user kernels, </a:t>
            </a:r>
            <a:endParaRPr lang="en-GB" sz="1600" dirty="0" smtClean="0">
              <a:solidFill>
                <a:schemeClr val="accent2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indent="0"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alibri" pitchFamily="34" charset="0"/>
              </a:rPr>
              <a:t>  Outlining </a:t>
            </a:r>
            <a:r>
              <a:rPr lang="en-GB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Calibri" pitchFamily="34" charset="0"/>
              </a:rPr>
              <a:t>them in header </a:t>
            </a:r>
            <a:r>
              <a:rPr lang="en-GB" sz="1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alibri" pitchFamily="34" charset="0"/>
              </a:rPr>
              <a:t>files </a:t>
            </a:r>
            <a:r>
              <a:rPr lang="en-GB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Calibri" pitchFamily="34" charset="0"/>
              </a:rPr>
              <a:t>and </a:t>
            </a:r>
            <a:endParaRPr lang="en-GB" sz="1600" dirty="0" smtClean="0">
              <a:solidFill>
                <a:schemeClr val="accent2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indent="0"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alibri" pitchFamily="34" charset="0"/>
              </a:rPr>
              <a:t>  Converting </a:t>
            </a:r>
            <a:r>
              <a:rPr lang="en-GB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Calibri" pitchFamily="34" charset="0"/>
              </a:rPr>
              <a:t>the application to the </a:t>
            </a:r>
            <a:r>
              <a:rPr lang="en-GB" sz="1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alibri" pitchFamily="34" charset="0"/>
              </a:rPr>
              <a:t>OPS's C/C</a:t>
            </a:r>
            <a:r>
              <a:rPr lang="en-GB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Calibri" pitchFamily="34" charset="0"/>
              </a:rPr>
              <a:t>++ API.</a:t>
            </a:r>
            <a:endParaRPr lang="en-GB" sz="1600" dirty="0" smtClean="0">
              <a:solidFill>
                <a:schemeClr val="accent2">
                  <a:lumMod val="75000"/>
                  <a:lumOff val="25000"/>
                </a:schemeClr>
              </a:solidFill>
              <a:latin typeface="Calibri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3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424167" cy="685800"/>
          </a:xfrm>
        </p:spPr>
        <p:txBody>
          <a:bodyPr/>
          <a:lstStyle/>
          <a:p>
            <a:r>
              <a:rPr lang="en-GB" sz="2400" cap="small" dirty="0" smtClean="0"/>
              <a:t>Porting </a:t>
            </a:r>
            <a:r>
              <a:rPr lang="en-GB" sz="2400" cap="small" dirty="0" err="1" smtClean="0"/>
              <a:t>CloverLeaf</a:t>
            </a:r>
            <a:r>
              <a:rPr lang="en-GB" sz="2400" cap="small" dirty="0" smtClean="0"/>
              <a:t> to OPS – OPS Loop</a:t>
            </a:r>
            <a:endParaRPr lang="en-GB" sz="2400" cap="small" dirty="0"/>
          </a:p>
        </p:txBody>
      </p:sp>
      <p:sp>
        <p:nvSpPr>
          <p:cNvPr id="2" name="Rectangle 1"/>
          <p:cNvSpPr/>
          <p:nvPr/>
        </p:nvSpPr>
        <p:spPr>
          <a:xfrm>
            <a:off x="251520" y="1844824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void </a:t>
            </a:r>
            <a:r>
              <a:rPr lang="en-US" sz="1600" b="1" dirty="0" err="1">
                <a:solidFill>
                  <a:srgbClr val="660066"/>
                </a:solidFill>
                <a:latin typeface="Courier New"/>
                <a:cs typeface="Courier New"/>
              </a:rPr>
              <a:t>ideal_gas_kernel</a:t>
            </a:r>
            <a:r>
              <a:rPr lang="en-US" sz="1600" dirty="0">
                <a:latin typeface="Courier New"/>
                <a:cs typeface="Courier New"/>
              </a:rPr>
              <a:t>( 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const</a:t>
            </a:r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 double </a:t>
            </a:r>
            <a:r>
              <a:rPr lang="en-US" sz="1600" dirty="0">
                <a:latin typeface="Courier New"/>
                <a:cs typeface="Courier New"/>
              </a:rPr>
              <a:t>*density, 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const</a:t>
            </a:r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 double </a:t>
            </a:r>
            <a:r>
              <a:rPr lang="en-US" sz="1600" dirty="0">
                <a:latin typeface="Courier New"/>
                <a:cs typeface="Courier New"/>
              </a:rPr>
              <a:t>*energy,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 </a:t>
            </a:r>
            <a:r>
              <a:rPr lang="en-US" sz="1600" dirty="0" smtClean="0">
                <a:latin typeface="Courier New"/>
                <a:cs typeface="Courier New"/>
              </a:rPr>
              <a:t>       </a:t>
            </a:r>
            <a:r>
              <a:rPr lang="en-US" sz="1600" b="1" dirty="0" smtClean="0">
                <a:solidFill>
                  <a:srgbClr val="800000"/>
                </a:solidFill>
                <a:latin typeface="Courier New"/>
                <a:cs typeface="Courier New"/>
              </a:rPr>
              <a:t>double</a:t>
            </a:r>
            <a:r>
              <a:rPr lang="en-US" sz="1600" dirty="0" smtClean="0">
                <a:solidFill>
                  <a:srgbClr val="8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>*pressure, </a:t>
            </a:r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double</a:t>
            </a:r>
            <a:r>
              <a:rPr lang="en-US" sz="1600" dirty="0">
                <a:solidFill>
                  <a:srgbClr val="8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>*</a:t>
            </a:r>
            <a:r>
              <a:rPr lang="en-US" sz="1600" dirty="0" err="1">
                <a:latin typeface="Courier New"/>
                <a:cs typeface="Courier New"/>
              </a:rPr>
              <a:t>soundspeed</a:t>
            </a:r>
            <a:r>
              <a:rPr lang="en-US" sz="1600" dirty="0">
                <a:latin typeface="Courier New"/>
                <a:cs typeface="Courier New"/>
              </a:rPr>
              <a:t>) {</a:t>
            </a:r>
          </a:p>
          <a:p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double</a:t>
            </a:r>
            <a:r>
              <a:rPr lang="en-US" sz="1600" dirty="0">
                <a:solidFill>
                  <a:srgbClr val="8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latin typeface="Courier New"/>
                <a:cs typeface="Courier New"/>
              </a:rPr>
              <a:t>sound_speed_squared</a:t>
            </a:r>
            <a:r>
              <a:rPr lang="en-US" sz="1600" dirty="0">
                <a:latin typeface="Courier New"/>
                <a:cs typeface="Courier New"/>
              </a:rPr>
              <a:t>, v, </a:t>
            </a:r>
            <a:r>
              <a:rPr lang="en-US" sz="1600" dirty="0" err="1">
                <a:latin typeface="Courier New"/>
                <a:cs typeface="Courier New"/>
              </a:rPr>
              <a:t>pressurebyenergy</a:t>
            </a:r>
            <a:r>
              <a:rPr lang="en-US" sz="1600" dirty="0">
                <a:latin typeface="Courier New"/>
                <a:cs typeface="Courier New"/>
              </a:rPr>
              <a:t>, </a:t>
            </a:r>
            <a:r>
              <a:rPr lang="en-US" sz="1600" dirty="0" err="1">
                <a:latin typeface="Courier New"/>
                <a:cs typeface="Courier New"/>
              </a:rPr>
              <a:t>pressurebyvolume</a:t>
            </a:r>
            <a:r>
              <a:rPr lang="en-US" sz="1600" dirty="0">
                <a:latin typeface="Courier New"/>
                <a:cs typeface="Courier New"/>
              </a:rPr>
              <a:t>;</a:t>
            </a:r>
          </a:p>
          <a:p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>
                <a:latin typeface="Courier New"/>
                <a:cs typeface="Courier New"/>
              </a:rPr>
              <a:t>  v = 1.0 / density[OPS_ACC0(0,0)];</a:t>
            </a:r>
          </a:p>
          <a:p>
            <a:r>
              <a:rPr lang="en-US" sz="1600" dirty="0">
                <a:latin typeface="Courier New"/>
                <a:cs typeface="Courier New"/>
              </a:rPr>
              <a:t>  pressure[</a:t>
            </a:r>
            <a:r>
              <a:rPr lang="en-US" sz="1600" i="1" dirty="0">
                <a:solidFill>
                  <a:srgbClr val="3366FF"/>
                </a:solidFill>
                <a:latin typeface="Courier New"/>
                <a:cs typeface="Courier New"/>
              </a:rPr>
              <a:t>OPS_ACC2</a:t>
            </a:r>
            <a:r>
              <a:rPr lang="en-US" sz="1600" dirty="0">
                <a:latin typeface="Courier New"/>
                <a:cs typeface="Courier New"/>
              </a:rPr>
              <a:t>(0,0)] = (1.4 - 1.0) * density[</a:t>
            </a:r>
            <a:r>
              <a:rPr lang="en-US" sz="1600" i="1" dirty="0">
                <a:solidFill>
                  <a:srgbClr val="3366FF"/>
                </a:solidFill>
                <a:latin typeface="Courier New"/>
                <a:cs typeface="Courier New"/>
              </a:rPr>
              <a:t>OPS_ACC0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smtClean="0">
                <a:latin typeface="Courier New"/>
                <a:cs typeface="Courier New"/>
              </a:rPr>
              <a:t>0,0)] *                                                                         </a:t>
            </a:r>
          </a:p>
          <a:p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                                       energy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i="1" dirty="0">
                <a:solidFill>
                  <a:srgbClr val="3366FF"/>
                </a:solidFill>
                <a:latin typeface="Courier New"/>
                <a:cs typeface="Courier New"/>
              </a:rPr>
              <a:t>OPS_ACC1</a:t>
            </a:r>
            <a:r>
              <a:rPr lang="en-US" sz="1600" dirty="0">
                <a:latin typeface="Courier New"/>
                <a:cs typeface="Courier New"/>
              </a:rPr>
              <a:t>(0,0)];</a:t>
            </a:r>
          </a:p>
          <a:p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err="1">
                <a:latin typeface="Courier New"/>
                <a:cs typeface="Courier New"/>
              </a:rPr>
              <a:t>pressurebyenergy</a:t>
            </a:r>
            <a:r>
              <a:rPr lang="en-US" sz="1600" dirty="0">
                <a:latin typeface="Courier New"/>
                <a:cs typeface="Courier New"/>
              </a:rPr>
              <a:t> = (1.4 - 1.0) * density[</a:t>
            </a:r>
            <a:r>
              <a:rPr lang="en-US" sz="1600" i="1" dirty="0">
                <a:solidFill>
                  <a:srgbClr val="3366FF"/>
                </a:solidFill>
                <a:latin typeface="Courier New"/>
                <a:cs typeface="Courier New"/>
              </a:rPr>
              <a:t>OPS_ACC0</a:t>
            </a:r>
            <a:r>
              <a:rPr lang="en-US" sz="1600" dirty="0">
                <a:latin typeface="Courier New"/>
                <a:cs typeface="Courier New"/>
              </a:rPr>
              <a:t>(0,0)];</a:t>
            </a:r>
          </a:p>
          <a:p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err="1">
                <a:latin typeface="Courier New"/>
                <a:cs typeface="Courier New"/>
              </a:rPr>
              <a:t>pressurebyvolume</a:t>
            </a:r>
            <a:r>
              <a:rPr lang="en-US" sz="1600" dirty="0">
                <a:latin typeface="Courier New"/>
                <a:cs typeface="Courier New"/>
              </a:rPr>
              <a:t> = -1*density[</a:t>
            </a:r>
            <a:r>
              <a:rPr lang="en-US" sz="1600" i="1" dirty="0">
                <a:solidFill>
                  <a:srgbClr val="3366FF"/>
                </a:solidFill>
                <a:latin typeface="Courier New"/>
                <a:cs typeface="Courier New"/>
              </a:rPr>
              <a:t>OPS_ACC0</a:t>
            </a:r>
            <a:r>
              <a:rPr lang="en-US" sz="1600" dirty="0">
                <a:latin typeface="Courier New"/>
                <a:cs typeface="Courier New"/>
              </a:rPr>
              <a:t>(0,0)] * </a:t>
            </a:r>
            <a:endParaRPr lang="en-US" sz="1600" dirty="0" smtClean="0">
              <a:latin typeface="Courier New"/>
              <a:cs typeface="Courier New"/>
            </a:endParaRPr>
          </a:p>
          <a:p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                   pressure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i="1" dirty="0">
                <a:solidFill>
                  <a:srgbClr val="3366FF"/>
                </a:solidFill>
                <a:latin typeface="Courier New"/>
                <a:cs typeface="Courier New"/>
              </a:rPr>
              <a:t>OPS_ACC2</a:t>
            </a:r>
            <a:r>
              <a:rPr lang="en-US" sz="1600" dirty="0">
                <a:latin typeface="Courier New"/>
                <a:cs typeface="Courier New"/>
              </a:rPr>
              <a:t>(0,0)];</a:t>
            </a:r>
          </a:p>
          <a:p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err="1">
                <a:latin typeface="Courier New"/>
                <a:cs typeface="Courier New"/>
              </a:rPr>
              <a:t>sound_speed_squared</a:t>
            </a:r>
            <a:r>
              <a:rPr lang="en-US" sz="1600" dirty="0">
                <a:latin typeface="Courier New"/>
                <a:cs typeface="Courier New"/>
              </a:rPr>
              <a:t> = v*v*(pressure[</a:t>
            </a:r>
            <a:r>
              <a:rPr lang="en-US" sz="1600" i="1" dirty="0">
                <a:solidFill>
                  <a:srgbClr val="3366FF"/>
                </a:solidFill>
                <a:latin typeface="Courier New"/>
                <a:cs typeface="Courier New"/>
              </a:rPr>
              <a:t>OPS_ACC2</a:t>
            </a:r>
            <a:r>
              <a:rPr lang="en-US" sz="1600" dirty="0">
                <a:latin typeface="Courier New"/>
                <a:cs typeface="Courier New"/>
              </a:rPr>
              <a:t>(0,0)] * </a:t>
            </a:r>
            <a:endParaRPr lang="en-US" sz="1600" dirty="0" smtClean="0">
              <a:latin typeface="Courier New"/>
              <a:cs typeface="Courier New"/>
            </a:endParaRPr>
          </a:p>
          <a:p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                    </a:t>
            </a:r>
            <a:r>
              <a:rPr lang="en-US" sz="1600" dirty="0" err="1" smtClean="0">
                <a:latin typeface="Courier New"/>
                <a:cs typeface="Courier New"/>
              </a:rPr>
              <a:t>pressurebyenergy</a:t>
            </a:r>
            <a:r>
              <a:rPr lang="en-US" sz="1600" dirty="0" err="1">
                <a:latin typeface="Courier New"/>
                <a:cs typeface="Courier New"/>
              </a:rPr>
              <a:t>-pressurebyvolume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err="1">
                <a:latin typeface="Courier New"/>
                <a:cs typeface="Courier New"/>
              </a:rPr>
              <a:t>soundspeed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i="1" dirty="0">
                <a:solidFill>
                  <a:srgbClr val="3366FF"/>
                </a:solidFill>
                <a:latin typeface="Courier New"/>
                <a:cs typeface="Courier New"/>
              </a:rPr>
              <a:t>OPS_ACC3</a:t>
            </a:r>
            <a:r>
              <a:rPr lang="en-US" sz="1600" dirty="0">
                <a:latin typeface="Courier New"/>
                <a:cs typeface="Courier New"/>
              </a:rPr>
              <a:t>(0,0)] = </a:t>
            </a:r>
            <a:r>
              <a:rPr lang="en-US" sz="1600" dirty="0" err="1">
                <a:latin typeface="Courier New"/>
                <a:cs typeface="Courier New"/>
              </a:rPr>
              <a:t>sqrt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sound_speed_squared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8549" y="1268760"/>
            <a:ext cx="4146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“User kernel” – applied to every grid point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62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3648" y="1844824"/>
            <a:ext cx="6120680" cy="3578696"/>
            <a:chOff x="1115616" y="2298576"/>
            <a:chExt cx="6408712" cy="3794720"/>
          </a:xfrm>
        </p:grpSpPr>
        <p:sp>
          <p:nvSpPr>
            <p:cNvPr id="8" name="Rectangle 7"/>
            <p:cNvSpPr/>
            <p:nvPr/>
          </p:nvSpPr>
          <p:spPr bwMode="auto">
            <a:xfrm>
              <a:off x="1691680" y="2298576"/>
              <a:ext cx="1944216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/>
                </a:rPr>
                <a:t>Abstract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cs typeface="Calibri"/>
                </a:rPr>
                <a:t>specification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004048" y="4131088"/>
              <a:ext cx="2088232" cy="38177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/>
                </a:rPr>
                <a:t>User 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/>
                </a:rPr>
                <a:t>kernel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331640" y="3450704"/>
              <a:ext cx="2664296" cy="1202432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 panose="020F0502020204030204" pitchFamily="34" charset="0"/>
                  <a:cs typeface="Calibri"/>
                </a:rPr>
                <a:t>Compute initial pointers based on iteration range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/>
              </a:endParaRPr>
            </a:p>
          </p:txBody>
        </p:sp>
        <p:cxnSp>
          <p:nvCxnSpPr>
            <p:cNvPr id="3" name="Straight Arrow Connector 2"/>
            <p:cNvCxnSpPr>
              <a:stCxn id="8" idx="2"/>
              <a:endCxn id="10" idx="0"/>
            </p:cNvCxnSpPr>
            <p:nvPr/>
          </p:nvCxnSpPr>
          <p:spPr bwMode="auto">
            <a:xfrm>
              <a:off x="2663788" y="3212976"/>
              <a:ext cx="0" cy="2377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2" name="Rectangle 11"/>
            <p:cNvSpPr/>
            <p:nvPr/>
          </p:nvSpPr>
          <p:spPr bwMode="auto">
            <a:xfrm>
              <a:off x="1115616" y="4890864"/>
              <a:ext cx="3087960" cy="1202432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 panose="020F0502020204030204" pitchFamily="34" charset="0"/>
                  <a:cs typeface="Calibri"/>
                </a:rPr>
                <a:t>Compute pointer offsets when stepping in different dimensions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572000" y="2514600"/>
              <a:ext cx="2952328" cy="1202432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 panose="020F0502020204030204" pitchFamily="34" charset="0"/>
                  <a:cs typeface="Calibri"/>
                </a:rPr>
                <a:t>Flatten N dimensional loop to 1D loop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572000" y="4890863"/>
              <a:ext cx="2952328" cy="1202433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 panose="020F0502020204030204" pitchFamily="34" charset="0"/>
                  <a:cs typeface="Calibri"/>
                </a:rPr>
                <a:t>Apply pointer increments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/>
              </a:endParaRPr>
            </a:p>
          </p:txBody>
        </p:sp>
        <p:cxnSp>
          <p:nvCxnSpPr>
            <p:cNvPr id="24" name="Straight Arrow Connector 23"/>
            <p:cNvCxnSpPr>
              <a:stCxn id="10" idx="2"/>
              <a:endCxn id="12" idx="0"/>
            </p:cNvCxnSpPr>
            <p:nvPr/>
          </p:nvCxnSpPr>
          <p:spPr bwMode="auto">
            <a:xfrm flipH="1">
              <a:off x="2659596" y="4653136"/>
              <a:ext cx="4192" cy="2377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6" name="Elbow Connector 25"/>
            <p:cNvCxnSpPr>
              <a:stCxn id="12" idx="2"/>
              <a:endCxn id="13" idx="0"/>
            </p:cNvCxnSpPr>
            <p:nvPr/>
          </p:nvCxnSpPr>
          <p:spPr bwMode="auto">
            <a:xfrm rot="5400000" flipH="1" flipV="1">
              <a:off x="2564532" y="2609664"/>
              <a:ext cx="3578696" cy="3388568"/>
            </a:xfrm>
            <a:prstGeom prst="bentConnector5">
              <a:avLst>
                <a:gd name="adj1" fmla="val -6388"/>
                <a:gd name="adj2" fmla="val 51001"/>
                <a:gd name="adj3" fmla="val 106388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9" name="Straight Arrow Connector 28"/>
            <p:cNvCxnSpPr>
              <a:stCxn id="13" idx="2"/>
              <a:endCxn id="9" idx="0"/>
            </p:cNvCxnSpPr>
            <p:nvPr/>
          </p:nvCxnSpPr>
          <p:spPr bwMode="auto">
            <a:xfrm>
              <a:off x="6048165" y="3717032"/>
              <a:ext cx="0" cy="4140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1" name="Straight Arrow Connector 30"/>
            <p:cNvCxnSpPr>
              <a:stCxn id="9" idx="2"/>
              <a:endCxn id="15" idx="0"/>
            </p:cNvCxnSpPr>
            <p:nvPr/>
          </p:nvCxnSpPr>
          <p:spPr bwMode="auto">
            <a:xfrm>
              <a:off x="6048165" y="4512862"/>
              <a:ext cx="0" cy="3780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47" name="Elbow Connector 46"/>
            <p:cNvCxnSpPr>
              <a:stCxn id="15" idx="2"/>
            </p:cNvCxnSpPr>
            <p:nvPr/>
          </p:nvCxnSpPr>
          <p:spPr bwMode="auto">
            <a:xfrm rot="5400000" flipH="1" flipV="1">
              <a:off x="4312822" y="4249942"/>
              <a:ext cx="3578696" cy="108012"/>
            </a:xfrm>
            <a:prstGeom prst="bentConnector5">
              <a:avLst>
                <a:gd name="adj1" fmla="val -6388"/>
                <a:gd name="adj2" fmla="val 1755635"/>
                <a:gd name="adj3" fmla="val 106178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19" name="Rectangle 6"/>
          <p:cNvSpPr>
            <a:spLocks noGrp="1" noChangeArrowheads="1"/>
          </p:cNvSpPr>
          <p:nvPr>
            <p:ph type="title"/>
          </p:nvPr>
        </p:nvSpPr>
        <p:spPr>
          <a:xfrm>
            <a:off x="251521" y="260648"/>
            <a:ext cx="8712968" cy="397768"/>
          </a:xfrm>
        </p:spPr>
        <p:txBody>
          <a:bodyPr/>
          <a:lstStyle/>
          <a:p>
            <a:r>
              <a:rPr lang="en-GB" sz="2400" cap="small" dirty="0" smtClean="0"/>
              <a:t>Single threaded Developer version</a:t>
            </a:r>
            <a:endParaRPr lang="en-GB" sz="2400" cap="small" dirty="0"/>
          </a:p>
        </p:txBody>
      </p:sp>
    </p:spTree>
    <p:extLst>
      <p:ext uri="{BB962C8B-B14F-4D97-AF65-F5344CB8AC3E}">
        <p14:creationId xmlns:p14="http://schemas.microsoft.com/office/powerpoint/2010/main" val="333894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251521" y="260648"/>
            <a:ext cx="8712968" cy="397768"/>
          </a:xfrm>
        </p:spPr>
        <p:txBody>
          <a:bodyPr/>
          <a:lstStyle/>
          <a:p>
            <a:r>
              <a:rPr lang="en-GB" sz="2400" cap="small" dirty="0" smtClean="0"/>
              <a:t>Single threaded Developer version</a:t>
            </a:r>
            <a:endParaRPr lang="en-GB" sz="2400" cap="smal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853"/>
            <a:ext cx="7594426" cy="542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228184" y="1279187"/>
            <a:ext cx="2880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 smtClean="0">
              <a:latin typeface="Calibri"/>
              <a:cs typeface="Calibri"/>
            </a:endParaRPr>
          </a:p>
          <a:p>
            <a:r>
              <a:rPr lang="en-US" sz="1800" dirty="0" smtClean="0">
                <a:latin typeface="Calibri"/>
                <a:cs typeface="Calibri"/>
              </a:rPr>
              <a:t>Template function</a:t>
            </a:r>
          </a:p>
          <a:p>
            <a:r>
              <a:rPr lang="en-US" sz="1800" dirty="0" smtClean="0">
                <a:latin typeface="Calibri"/>
                <a:cs typeface="Calibri"/>
              </a:rPr>
              <a:t>       </a:t>
            </a:r>
          </a:p>
          <a:p>
            <a:endParaRPr lang="en-US" sz="1800" dirty="0">
              <a:latin typeface="Calibri"/>
              <a:cs typeface="Calibri"/>
            </a:endParaRPr>
          </a:p>
          <a:p>
            <a:endParaRPr lang="en-US" sz="1800" dirty="0" smtClean="0">
              <a:latin typeface="Calibri"/>
              <a:cs typeface="Calibri"/>
            </a:endParaRPr>
          </a:p>
          <a:p>
            <a:r>
              <a:rPr lang="en-US" sz="1800" dirty="0" smtClean="0">
                <a:latin typeface="Calibri"/>
                <a:cs typeface="Calibri"/>
              </a:rPr>
              <a:t>N dimensional loop flattened to 1D</a:t>
            </a:r>
          </a:p>
          <a:p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smtClean="0">
                <a:latin typeface="Calibri"/>
                <a:cs typeface="Calibri"/>
              </a:rPr>
              <a:t>      </a:t>
            </a:r>
            <a:endParaRPr lang="en-US" sz="1800" dirty="0">
              <a:latin typeface="Calibri"/>
              <a:cs typeface="Calibri"/>
            </a:endParaRPr>
          </a:p>
          <a:p>
            <a:endParaRPr lang="en-US" sz="1800" dirty="0">
              <a:latin typeface="Calibri"/>
              <a:cs typeface="Calibri"/>
            </a:endParaRPr>
          </a:p>
          <a:p>
            <a:r>
              <a:rPr lang="en-US" sz="1800" dirty="0" smtClean="0">
                <a:latin typeface="Calibri"/>
                <a:cs typeface="Calibri"/>
              </a:rPr>
              <a:t>Determine current dimension </a:t>
            </a:r>
            <a:endParaRPr lang="en-US" sz="1800" dirty="0">
              <a:latin typeface="Calibri"/>
              <a:cs typeface="Calibri"/>
            </a:endParaRPr>
          </a:p>
          <a:p>
            <a:endParaRPr lang="en-US" sz="1800" dirty="0" smtClean="0">
              <a:latin typeface="Calibri"/>
              <a:cs typeface="Calibri"/>
            </a:endParaRPr>
          </a:p>
          <a:p>
            <a:r>
              <a:rPr lang="en-US" sz="1800" dirty="0" smtClean="0">
                <a:latin typeface="Calibri"/>
                <a:cs typeface="Calibri"/>
              </a:rPr>
              <a:t>    </a:t>
            </a:r>
          </a:p>
          <a:p>
            <a:endParaRPr lang="en-US" sz="1800" dirty="0">
              <a:latin typeface="Calibri"/>
              <a:cs typeface="Calibri"/>
            </a:endParaRPr>
          </a:p>
          <a:p>
            <a:endParaRPr lang="en-US" sz="1800" dirty="0" smtClean="0">
              <a:latin typeface="Calibri"/>
              <a:cs typeface="Calibri"/>
            </a:endParaRPr>
          </a:p>
          <a:p>
            <a:r>
              <a:rPr lang="en-US" sz="1800" dirty="0" smtClean="0">
                <a:latin typeface="Calibri"/>
                <a:cs typeface="Calibri"/>
              </a:rPr>
              <a:t>Increment pointers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228184" y="1423203"/>
            <a:ext cx="0" cy="1008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6228184" y="2647339"/>
            <a:ext cx="0" cy="5760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228184" y="3367419"/>
            <a:ext cx="0" cy="15121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6228184" y="5095611"/>
            <a:ext cx="0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0174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207375" cy="685800"/>
          </a:xfrm>
        </p:spPr>
        <p:txBody>
          <a:bodyPr/>
          <a:lstStyle/>
          <a:p>
            <a:r>
              <a:rPr lang="en-GB" sz="2400" cap="small" dirty="0" smtClean="0"/>
              <a:t>Outline</a:t>
            </a:r>
            <a:endParaRPr lang="en-GB" sz="2400" cap="small" dirty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467544" y="1196752"/>
            <a:ext cx="825006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Motivation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Future proofing parallel HPC applications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Previous work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OPS : A High-level abstraction for Structured mesh applications 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The OPS API 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Re-Engineering AWE’s </a:t>
            </a:r>
            <a:r>
              <a:rPr lang="en-GB" sz="16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CloverLeaf</a:t>
            </a: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to use OPS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Code generation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Single threaded developer version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CloverLeaf</a:t>
            </a: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code generation with optimizations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Lessons learnt</a:t>
            </a:r>
            <a:endParaRPr lang="en-GB" sz="1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CloverLeaf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Performance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AVX, </a:t>
            </a:r>
            <a:r>
              <a:rPr lang="en-GB" sz="16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OpenMP</a:t>
            </a:r>
            <a:r>
              <a:rPr lang="en-GB" sz="1600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CUDA,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OpenCL</a:t>
            </a: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OpenACC</a:t>
            </a: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All the above with MPI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Future work and Conclusions</a:t>
            </a:r>
            <a:endParaRPr lang="en-GB" sz="18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3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251521" y="260648"/>
            <a:ext cx="8712968" cy="397768"/>
          </a:xfrm>
        </p:spPr>
        <p:txBody>
          <a:bodyPr/>
          <a:lstStyle/>
          <a:p>
            <a:r>
              <a:rPr lang="en-GB" sz="2400" cap="small" dirty="0" smtClean="0"/>
              <a:t>Single threaded Developer version</a:t>
            </a:r>
            <a:endParaRPr lang="en-GB" sz="2400" cap="smal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853"/>
            <a:ext cx="7594426" cy="542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228184" y="1279187"/>
            <a:ext cx="2880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 smtClean="0">
              <a:latin typeface="Calibri"/>
              <a:cs typeface="Calibri"/>
            </a:endParaRPr>
          </a:p>
          <a:p>
            <a:r>
              <a:rPr lang="en-US" sz="1800" dirty="0" smtClean="0">
                <a:latin typeface="Calibri"/>
                <a:cs typeface="Calibri"/>
              </a:rPr>
              <a:t>Template function</a:t>
            </a:r>
          </a:p>
          <a:p>
            <a:r>
              <a:rPr lang="en-US" sz="1800" dirty="0" smtClean="0">
                <a:latin typeface="Calibri"/>
                <a:cs typeface="Calibri"/>
              </a:rPr>
              <a:t>       </a:t>
            </a:r>
          </a:p>
          <a:p>
            <a:endParaRPr lang="en-US" sz="1800" dirty="0">
              <a:latin typeface="Calibri"/>
              <a:cs typeface="Calibri"/>
            </a:endParaRPr>
          </a:p>
          <a:p>
            <a:endParaRPr lang="en-US" sz="1800" dirty="0" smtClean="0">
              <a:latin typeface="Calibri"/>
              <a:cs typeface="Calibri"/>
            </a:endParaRPr>
          </a:p>
          <a:p>
            <a:r>
              <a:rPr lang="en-US" sz="1800" dirty="0" smtClean="0">
                <a:latin typeface="Calibri"/>
                <a:cs typeface="Calibri"/>
              </a:rPr>
              <a:t>N dimensional loop flattened to 1D</a:t>
            </a:r>
          </a:p>
          <a:p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smtClean="0">
                <a:latin typeface="Calibri"/>
                <a:cs typeface="Calibri"/>
              </a:rPr>
              <a:t>      </a:t>
            </a:r>
            <a:endParaRPr lang="en-US" sz="1800" dirty="0">
              <a:latin typeface="Calibri"/>
              <a:cs typeface="Calibri"/>
            </a:endParaRPr>
          </a:p>
          <a:p>
            <a:endParaRPr lang="en-US" sz="1800" dirty="0">
              <a:latin typeface="Calibri"/>
              <a:cs typeface="Calibri"/>
            </a:endParaRPr>
          </a:p>
          <a:p>
            <a:r>
              <a:rPr lang="en-US" sz="1800" dirty="0" smtClean="0">
                <a:latin typeface="Calibri"/>
                <a:cs typeface="Calibri"/>
              </a:rPr>
              <a:t>Determine current dimension </a:t>
            </a:r>
            <a:endParaRPr lang="en-US" sz="1800" dirty="0">
              <a:latin typeface="Calibri"/>
              <a:cs typeface="Calibri"/>
            </a:endParaRPr>
          </a:p>
          <a:p>
            <a:endParaRPr lang="en-US" sz="1800" dirty="0" smtClean="0">
              <a:latin typeface="Calibri"/>
              <a:cs typeface="Calibri"/>
            </a:endParaRPr>
          </a:p>
          <a:p>
            <a:r>
              <a:rPr lang="en-US" sz="1800" dirty="0" smtClean="0">
                <a:latin typeface="Calibri"/>
                <a:cs typeface="Calibri"/>
              </a:rPr>
              <a:t>    </a:t>
            </a:r>
          </a:p>
          <a:p>
            <a:endParaRPr lang="en-US" sz="1800" dirty="0">
              <a:latin typeface="Calibri"/>
              <a:cs typeface="Calibri"/>
            </a:endParaRPr>
          </a:p>
          <a:p>
            <a:endParaRPr lang="en-US" sz="1800" dirty="0" smtClean="0">
              <a:latin typeface="Calibri"/>
              <a:cs typeface="Calibri"/>
            </a:endParaRPr>
          </a:p>
          <a:p>
            <a:r>
              <a:rPr lang="en-US" sz="1800" dirty="0" smtClean="0">
                <a:latin typeface="Calibri"/>
                <a:cs typeface="Calibri"/>
              </a:rPr>
              <a:t>Increment pointers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228184" y="1423203"/>
            <a:ext cx="0" cy="1008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6228184" y="2647339"/>
            <a:ext cx="0" cy="5760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228184" y="3367419"/>
            <a:ext cx="0" cy="15121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6228184" y="5095611"/>
            <a:ext cx="0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467544" y="2780928"/>
            <a:ext cx="8208912" cy="1354217"/>
          </a:xfrm>
          <a:prstGeom prst="rect">
            <a:avLst/>
          </a:prstGeom>
          <a:solidFill>
            <a:schemeClr val="bg1"/>
          </a:solidFill>
          <a:ln>
            <a:solidFill>
              <a:srgbClr val="7400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endParaRPr lang="en-GB" sz="1800" dirty="0" smtClean="0">
              <a:solidFill>
                <a:srgbClr val="74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The “developer” version (flat 1D loop, completely general) inhibits compiler optimizations, it’s not very fast, but it’s not </a:t>
            </a:r>
            <a:r>
              <a:rPr lang="en-GB" sz="1800" i="1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meant</a:t>
            </a:r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 to be fast</a:t>
            </a:r>
          </a:p>
          <a:p>
            <a:pPr algn="ctr">
              <a:spcAft>
                <a:spcPts val="600"/>
              </a:spcAft>
              <a:buClr>
                <a:schemeClr val="tx1"/>
              </a:buClr>
            </a:pPr>
            <a:endParaRPr lang="en-GB" sz="1800" dirty="0" smtClean="0">
              <a:solidFill>
                <a:srgbClr val="74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4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7584" y="1844824"/>
            <a:ext cx="6120680" cy="4036005"/>
            <a:chOff x="1115616" y="2298576"/>
            <a:chExt cx="6408712" cy="4279634"/>
          </a:xfrm>
        </p:grpSpPr>
        <p:sp>
          <p:nvSpPr>
            <p:cNvPr id="8" name="Rectangle 7"/>
            <p:cNvSpPr/>
            <p:nvPr/>
          </p:nvSpPr>
          <p:spPr bwMode="auto">
            <a:xfrm>
              <a:off x="1691680" y="2298576"/>
              <a:ext cx="1944216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/>
                </a:rPr>
                <a:t>Abstract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cs typeface="Calibri"/>
                </a:rPr>
                <a:t>specification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004048" y="4436507"/>
              <a:ext cx="2088232" cy="381773"/>
            </a:xfrm>
            <a:prstGeom prst="rect">
              <a:avLst/>
            </a:prstGeom>
            <a:solidFill>
              <a:srgbClr val="74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/>
                </a:rPr>
                <a:t>User 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/>
                </a:rPr>
                <a:t>kernel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331640" y="3450704"/>
              <a:ext cx="2664296" cy="1202432"/>
            </a:xfrm>
            <a:prstGeom prst="rect">
              <a:avLst/>
            </a:prstGeom>
            <a:ln>
              <a:solidFill>
                <a:srgbClr val="74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740000"/>
                  </a:solidFill>
                  <a:latin typeface="Calibri" panose="020F0502020204030204" pitchFamily="34" charset="0"/>
                  <a:cs typeface="Calibri"/>
                </a:rPr>
                <a:t>*Code generated* </a:t>
              </a:r>
              <a:r>
                <a:rPr lang="en-US" sz="1800" dirty="0" smtClean="0">
                  <a:latin typeface="Calibri" panose="020F0502020204030204" pitchFamily="34" charset="0"/>
                  <a:cs typeface="Calibri"/>
                </a:rPr>
                <a:t>Compute initial pointers based on iteration range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/>
              </a:endParaRPr>
            </a:p>
          </p:txBody>
        </p:sp>
        <p:cxnSp>
          <p:nvCxnSpPr>
            <p:cNvPr id="3" name="Straight Arrow Connector 2"/>
            <p:cNvCxnSpPr>
              <a:stCxn id="8" idx="2"/>
              <a:endCxn id="10" idx="0"/>
            </p:cNvCxnSpPr>
            <p:nvPr/>
          </p:nvCxnSpPr>
          <p:spPr bwMode="auto">
            <a:xfrm>
              <a:off x="2663788" y="3212976"/>
              <a:ext cx="0" cy="2377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2" name="Rectangle 11"/>
            <p:cNvSpPr/>
            <p:nvPr/>
          </p:nvSpPr>
          <p:spPr bwMode="auto">
            <a:xfrm>
              <a:off x="1115616" y="4894635"/>
              <a:ext cx="3087960" cy="1683575"/>
            </a:xfrm>
            <a:prstGeom prst="rect">
              <a:avLst/>
            </a:prstGeom>
            <a:ln>
              <a:solidFill>
                <a:srgbClr val="74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dirty="0" smtClean="0">
                  <a:solidFill>
                    <a:srgbClr val="740000"/>
                  </a:solidFill>
                  <a:latin typeface="Calibri" panose="020F0502020204030204" pitchFamily="34" charset="0"/>
                  <a:cs typeface="Calibri"/>
                </a:rPr>
                <a:t>*Code generated* </a:t>
              </a:r>
            </a:p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/>
                </a:rPr>
                <a:t>Compute pointer offsets when stepping in different dimensions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572000" y="2374931"/>
              <a:ext cx="2952328" cy="1679803"/>
            </a:xfrm>
            <a:prstGeom prst="rect">
              <a:avLst/>
            </a:prstGeom>
            <a:ln>
              <a:solidFill>
                <a:srgbClr val="74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dirty="0" smtClean="0">
                  <a:solidFill>
                    <a:srgbClr val="740000"/>
                  </a:solidFill>
                  <a:latin typeface="Calibri" panose="020F0502020204030204" pitchFamily="34" charset="0"/>
                  <a:cs typeface="Calibri"/>
                </a:rPr>
                <a:t>*Code generated* </a:t>
              </a:r>
            </a:p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/>
                </a:rPr>
                <a:t>N-dimensional loop  for specific </a:t>
              </a:r>
              <a:r>
                <a:rPr lang="en-US" sz="1800" dirty="0" err="1" smtClean="0">
                  <a:latin typeface="Calibri" panose="020F0502020204030204" pitchFamily="34" charset="0"/>
                  <a:cs typeface="Calibri"/>
                </a:rPr>
                <a:t>parallelizations</a:t>
              </a:r>
              <a:endParaRPr lang="en-US" sz="1800" dirty="0" smtClean="0">
                <a:latin typeface="Calibri" panose="020F0502020204030204" pitchFamily="34" charset="0"/>
                <a:cs typeface="Calibri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  <a:cs typeface="Calibri"/>
                </a:rPr>
                <a:t>(e.g. </a:t>
              </a: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  <a:cs typeface="Calibri"/>
                </a:rPr>
                <a:t>OpenMP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  <a:cs typeface="Calibri"/>
                </a:rPr>
                <a:t>, 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alibri" panose="020F0502020204030204" pitchFamily="34" charset="0"/>
                  <a:cs typeface="Calibri"/>
                </a:rPr>
                <a:t>CUDA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  <a:cs typeface="Calibri"/>
                </a:rPr>
                <a:t>, MPI </a:t>
              </a: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alibri" panose="020F0502020204030204" pitchFamily="34" charset="0"/>
                  <a:cs typeface="Calibri"/>
                </a:rPr>
                <a:t>OpenCL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  <a:cs typeface="Calibri"/>
                </a:rPr>
                <a:t>, </a:t>
              </a: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rgbClr val="740000"/>
                  </a:solidFill>
                  <a:effectLst/>
                  <a:latin typeface="Calibri" panose="020F0502020204030204" pitchFamily="34" charset="0"/>
                  <a:cs typeface="Calibri"/>
                </a:rPr>
                <a:t>OpenACC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  <a:cs typeface="Calibri"/>
                </a:rPr>
                <a:t>)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572000" y="5219296"/>
              <a:ext cx="2952328" cy="1202433"/>
            </a:xfrm>
            <a:prstGeom prst="rect">
              <a:avLst/>
            </a:prstGeom>
            <a:ln>
              <a:solidFill>
                <a:srgbClr val="74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dirty="0" smtClean="0">
                  <a:solidFill>
                    <a:srgbClr val="740000"/>
                  </a:solidFill>
                  <a:latin typeface="Calibri" panose="020F0502020204030204" pitchFamily="34" charset="0"/>
                  <a:cs typeface="Calibri"/>
                </a:rPr>
                <a:t>*Code generated*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 panose="020F0502020204030204" pitchFamily="34" charset="0"/>
                  <a:cs typeface="Calibri"/>
                </a:rPr>
                <a:t>Apply pointer increments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/>
              </a:endParaRPr>
            </a:p>
          </p:txBody>
        </p:sp>
        <p:cxnSp>
          <p:nvCxnSpPr>
            <p:cNvPr id="24" name="Straight Arrow Connector 23"/>
            <p:cNvCxnSpPr>
              <a:stCxn id="10" idx="2"/>
              <a:endCxn id="12" idx="0"/>
            </p:cNvCxnSpPr>
            <p:nvPr/>
          </p:nvCxnSpPr>
          <p:spPr bwMode="auto">
            <a:xfrm flipH="1">
              <a:off x="2659596" y="4653136"/>
              <a:ext cx="4191" cy="2414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6" name="Elbow Connector 25"/>
            <p:cNvCxnSpPr>
              <a:stCxn id="12" idx="2"/>
              <a:endCxn id="13" idx="0"/>
            </p:cNvCxnSpPr>
            <p:nvPr/>
          </p:nvCxnSpPr>
          <p:spPr bwMode="auto">
            <a:xfrm rot="5400000" flipH="1" flipV="1">
              <a:off x="2252240" y="2782286"/>
              <a:ext cx="4203279" cy="3388568"/>
            </a:xfrm>
            <a:prstGeom prst="bentConnector5">
              <a:avLst>
                <a:gd name="adj1" fmla="val -5767"/>
                <a:gd name="adj2" fmla="val 51001"/>
                <a:gd name="adj3" fmla="val 105767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9" name="Straight Arrow Connector 28"/>
            <p:cNvCxnSpPr>
              <a:stCxn id="13" idx="2"/>
              <a:endCxn id="9" idx="0"/>
            </p:cNvCxnSpPr>
            <p:nvPr/>
          </p:nvCxnSpPr>
          <p:spPr bwMode="auto">
            <a:xfrm>
              <a:off x="6048165" y="4054734"/>
              <a:ext cx="0" cy="3817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1" name="Straight Arrow Connector 30"/>
            <p:cNvCxnSpPr>
              <a:stCxn id="9" idx="2"/>
              <a:endCxn id="15" idx="0"/>
            </p:cNvCxnSpPr>
            <p:nvPr/>
          </p:nvCxnSpPr>
          <p:spPr bwMode="auto">
            <a:xfrm>
              <a:off x="6048165" y="4818281"/>
              <a:ext cx="0" cy="4010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47" name="Elbow Connector 46"/>
            <p:cNvCxnSpPr>
              <a:stCxn id="15" idx="2"/>
            </p:cNvCxnSpPr>
            <p:nvPr/>
          </p:nvCxnSpPr>
          <p:spPr bwMode="auto">
            <a:xfrm rot="5400000" flipH="1" flipV="1">
              <a:off x="4197373" y="4225721"/>
              <a:ext cx="4046798" cy="345216"/>
            </a:xfrm>
            <a:prstGeom prst="bentConnector5">
              <a:avLst>
                <a:gd name="adj1" fmla="val -5990"/>
                <a:gd name="adj2" fmla="val 519981"/>
                <a:gd name="adj3" fmla="val 105788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19" name="Rectangle 6"/>
          <p:cNvSpPr>
            <a:spLocks noGrp="1" noChangeArrowheads="1"/>
          </p:cNvSpPr>
          <p:nvPr>
            <p:ph type="title"/>
          </p:nvPr>
        </p:nvSpPr>
        <p:spPr>
          <a:xfrm>
            <a:off x="251521" y="260648"/>
            <a:ext cx="8712968" cy="397768"/>
          </a:xfrm>
        </p:spPr>
        <p:txBody>
          <a:bodyPr/>
          <a:lstStyle/>
          <a:p>
            <a:r>
              <a:rPr lang="en-GB" sz="2400" cap="small" dirty="0" smtClean="0"/>
              <a:t>Code generated versions</a:t>
            </a:r>
            <a:endParaRPr lang="en-GB" sz="2400" cap="small" dirty="0"/>
          </a:p>
        </p:txBody>
      </p:sp>
      <p:sp>
        <p:nvSpPr>
          <p:cNvPr id="50" name="Rounded Rectangular Callout 49"/>
          <p:cNvSpPr/>
          <p:nvPr/>
        </p:nvSpPr>
        <p:spPr bwMode="auto">
          <a:xfrm>
            <a:off x="7596336" y="3356992"/>
            <a:ext cx="1368152" cy="864096"/>
          </a:xfrm>
          <a:prstGeom prst="wedgeRoundRectCallout">
            <a:avLst>
              <a:gd name="adj1" fmla="val -126655"/>
              <a:gd name="adj2" fmla="val 9590"/>
              <a:gd name="adj3" fmla="val 16667"/>
            </a:avLst>
          </a:prstGeom>
          <a:ln>
            <a:solidFill>
              <a:srgbClr val="74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740000"/>
                </a:solidFill>
                <a:effectLst/>
                <a:latin typeface="Calibri" pitchFamily="34" charset="0"/>
              </a:rPr>
              <a:t>*Function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rgbClr val="740000"/>
                </a:solidFill>
                <a:effectLst/>
                <a:latin typeface="Calibri" pitchFamily="34" charset="0"/>
              </a:rPr>
              <a:t> signature code generated*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rgbClr val="74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4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nip Diagonal Corner Rectangle 31"/>
          <p:cNvSpPr/>
          <p:nvPr/>
        </p:nvSpPr>
        <p:spPr bwMode="auto">
          <a:xfrm>
            <a:off x="6300192" y="4941168"/>
            <a:ext cx="2664296" cy="43204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 err="1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OpenACC</a:t>
            </a:r>
            <a:endParaRPr lang="en-GB" sz="1800" dirty="0" smtClean="0">
              <a:solidFill>
                <a:srgbClr val="74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Snip Diagonal Corner Rectangle 24"/>
          <p:cNvSpPr/>
          <p:nvPr/>
        </p:nvSpPr>
        <p:spPr bwMode="auto">
          <a:xfrm>
            <a:off x="6300192" y="4653136"/>
            <a:ext cx="2664296" cy="43204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OpenCL</a:t>
            </a:r>
            <a:endParaRPr lang="en-GB" sz="1800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Snip Diagonal Corner Rectangle 23"/>
          <p:cNvSpPr/>
          <p:nvPr/>
        </p:nvSpPr>
        <p:spPr bwMode="auto">
          <a:xfrm>
            <a:off x="6300192" y="4365104"/>
            <a:ext cx="2664296" cy="43204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 smtClean="0">
                <a:latin typeface="Calibri" pitchFamily="34" charset="0"/>
                <a:cs typeface="Calibri" pitchFamily="34" charset="0"/>
              </a:rPr>
              <a:t>MPI</a:t>
            </a:r>
          </a:p>
          <a:p>
            <a:pPr algn="ctr"/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207375" cy="685800"/>
          </a:xfrm>
        </p:spPr>
        <p:txBody>
          <a:bodyPr/>
          <a:lstStyle/>
          <a:p>
            <a:r>
              <a:rPr lang="en-GB" sz="2400" cap="small" dirty="0" smtClean="0"/>
              <a:t>Putting it all together</a:t>
            </a:r>
            <a:endParaRPr lang="en-GB" sz="2400" cap="small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539552" y="1988840"/>
            <a:ext cx="6984776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OPS Source-to-Source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translator (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cs typeface="Calibri" pitchFamily="34" charset="0"/>
              </a:rPr>
              <a:t>Python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)</a:t>
            </a:r>
            <a:endParaRPr kumimoji="0" lang="en-GB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156176" y="2348880"/>
            <a:ext cx="2808312" cy="360040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OPS Platform Specific Optimized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Backend libraries</a:t>
            </a:r>
            <a:endParaRPr kumimoji="0" lang="en-GB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524328" y="5445224"/>
            <a:ext cx="0" cy="4320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539552" y="3789040"/>
            <a:ext cx="4968552" cy="720080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Conventional 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Compiler + 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compiler flags</a:t>
            </a:r>
          </a:p>
          <a:p>
            <a:pPr algn="ctr"/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(e.g. </a:t>
            </a:r>
            <a:r>
              <a:rPr lang="en-GB" sz="1800" dirty="0" err="1" smtClean="0">
                <a:solidFill>
                  <a:schemeClr val="accent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Icc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sz="1800" dirty="0" err="1" smtClean="0">
                <a:solidFill>
                  <a:srgbClr val="005400"/>
                </a:solidFill>
                <a:latin typeface="Calibri" pitchFamily="34" charset="0"/>
                <a:cs typeface="Calibri" pitchFamily="34" charset="0"/>
              </a:rPr>
              <a:t>nvcc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sz="1800" dirty="0" err="1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pgcc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endParaRPr kumimoji="0" lang="en-GB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851920" y="1196752"/>
            <a:ext cx="432048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5400000">
            <a:off x="4860032" y="1628800"/>
            <a:ext cx="216024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4355976" y="2420888"/>
            <a:ext cx="216024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5400000">
            <a:off x="1763688" y="2420888"/>
            <a:ext cx="216024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5400000">
            <a:off x="4355976" y="3429000"/>
            <a:ext cx="216024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5400000">
            <a:off x="1763688" y="3429000"/>
            <a:ext cx="216024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10800000">
            <a:off x="5652120" y="4005064"/>
            <a:ext cx="504056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5400000">
            <a:off x="4283968" y="4509120"/>
            <a:ext cx="216024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2483768" y="5157192"/>
            <a:ext cx="432048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39552" y="5949280"/>
            <a:ext cx="6264696" cy="432048"/>
          </a:xfrm>
          <a:prstGeom prst="roundRect">
            <a:avLst>
              <a:gd name="adj" fmla="val 0"/>
            </a:avLst>
          </a:prstGeom>
          <a:ln>
            <a:headEnd type="none" w="med" len="med"/>
            <a:tailEnd type="none" w="med" len="med"/>
          </a:ln>
          <a:effectLst>
            <a:outerShdw blurRad="152400" dist="254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Hardware</a:t>
            </a:r>
            <a:endParaRPr kumimoji="0" lang="en-GB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5400000">
            <a:off x="4283968" y="5589240"/>
            <a:ext cx="216024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5508104" y="3645024"/>
            <a:ext cx="711696" cy="432048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Link</a:t>
            </a:r>
            <a:endParaRPr kumimoji="0" lang="en-GB" sz="18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Snip Diagonal Corner Rectangle 22"/>
          <p:cNvSpPr/>
          <p:nvPr/>
        </p:nvSpPr>
        <p:spPr bwMode="auto">
          <a:xfrm>
            <a:off x="6300192" y="4077072"/>
            <a:ext cx="2664296" cy="43204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OpenMP</a:t>
            </a:r>
            <a:endParaRPr lang="en-GB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Folded Corner 25"/>
          <p:cNvSpPr/>
          <p:nvPr/>
        </p:nvSpPr>
        <p:spPr bwMode="auto">
          <a:xfrm>
            <a:off x="539552" y="1196752"/>
            <a:ext cx="3096344" cy="576064"/>
          </a:xfrm>
          <a:prstGeom prst="foldedCorner">
            <a:avLst>
              <a:gd name="adj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Structured Mesh Application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7" name="Folded Corner 26"/>
          <p:cNvSpPr/>
          <p:nvPr/>
        </p:nvSpPr>
        <p:spPr bwMode="auto">
          <a:xfrm>
            <a:off x="4427984" y="1196752"/>
            <a:ext cx="4248472" cy="432048"/>
          </a:xfrm>
          <a:prstGeom prst="foldedCorner">
            <a:avLst>
              <a:gd name="adj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 smtClean="0">
                <a:latin typeface="Calibri" pitchFamily="34" charset="0"/>
                <a:cs typeface="Calibri" pitchFamily="34" charset="0"/>
              </a:rPr>
              <a:t>OPS Application (</a:t>
            </a:r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C/C++ API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)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Folded Corner 27"/>
          <p:cNvSpPr/>
          <p:nvPr/>
        </p:nvSpPr>
        <p:spPr bwMode="auto">
          <a:xfrm>
            <a:off x="539552" y="2780928"/>
            <a:ext cx="2664296" cy="648072"/>
          </a:xfrm>
          <a:prstGeom prst="foldedCorner">
            <a:avLst>
              <a:gd name="adj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 smtClean="0">
                <a:latin typeface="Calibri" pitchFamily="34" charset="0"/>
                <a:cs typeface="Calibri" pitchFamily="34" charset="0"/>
              </a:rPr>
              <a:t>Modified Platform Specific OPS Application</a:t>
            </a:r>
          </a:p>
        </p:txBody>
      </p:sp>
      <p:sp>
        <p:nvSpPr>
          <p:cNvPr id="29" name="Folded Corner 28"/>
          <p:cNvSpPr/>
          <p:nvPr/>
        </p:nvSpPr>
        <p:spPr bwMode="auto">
          <a:xfrm>
            <a:off x="3347864" y="2780928"/>
            <a:ext cx="2808312" cy="648072"/>
          </a:xfrm>
          <a:prstGeom prst="foldedCorner">
            <a:avLst>
              <a:gd name="adj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 smtClean="0">
                <a:latin typeface="Calibri" pitchFamily="34" charset="0"/>
                <a:cs typeface="Calibri" pitchFamily="34" charset="0"/>
              </a:rPr>
              <a:t>Platform Specific Optimized Application Files</a:t>
            </a:r>
          </a:p>
        </p:txBody>
      </p:sp>
      <p:sp>
        <p:nvSpPr>
          <p:cNvPr id="30" name="Teardrop 29"/>
          <p:cNvSpPr/>
          <p:nvPr/>
        </p:nvSpPr>
        <p:spPr bwMode="auto">
          <a:xfrm>
            <a:off x="539552" y="4941168"/>
            <a:ext cx="1872208" cy="864096"/>
          </a:xfrm>
          <a:prstGeom prst="teardrop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 smtClean="0">
                <a:latin typeface="Calibri" pitchFamily="34" charset="0"/>
                <a:cs typeface="Calibri" pitchFamily="34" charset="0"/>
              </a:rPr>
              <a:t>Mesh </a:t>
            </a:r>
          </a:p>
          <a:p>
            <a:pPr algn="ctr"/>
            <a:r>
              <a:rPr lang="en-GB" sz="1800" dirty="0" smtClean="0">
                <a:latin typeface="Calibri" pitchFamily="34" charset="0"/>
                <a:cs typeface="Calibri" pitchFamily="34" charset="0"/>
              </a:rPr>
              <a:t>(hdf5)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1" name="Pentagon 30"/>
          <p:cNvSpPr/>
          <p:nvPr/>
        </p:nvSpPr>
        <p:spPr bwMode="auto">
          <a:xfrm>
            <a:off x="3059832" y="4869160"/>
            <a:ext cx="2520280" cy="720080"/>
          </a:xfrm>
          <a:prstGeom prst="homePlate">
            <a:avLst>
              <a:gd name="adj" fmla="val 22444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Platform Specific Binary Executable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2" name="Snip Diagonal Corner Rectangle 21"/>
          <p:cNvSpPr/>
          <p:nvPr/>
        </p:nvSpPr>
        <p:spPr bwMode="auto">
          <a:xfrm>
            <a:off x="6300192" y="3789040"/>
            <a:ext cx="2664296" cy="43204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CUDA</a:t>
            </a:r>
          </a:p>
        </p:txBody>
      </p:sp>
      <p:sp>
        <p:nvSpPr>
          <p:cNvPr id="33" name="Snip Diagonal Corner Rectangle 32"/>
          <p:cNvSpPr/>
          <p:nvPr/>
        </p:nvSpPr>
        <p:spPr bwMode="auto">
          <a:xfrm>
            <a:off x="6300192" y="3501008"/>
            <a:ext cx="2664296" cy="43204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Sequential</a:t>
            </a:r>
          </a:p>
        </p:txBody>
      </p:sp>
    </p:spTree>
    <p:extLst>
      <p:ext uri="{BB962C8B-B14F-4D97-AF65-F5344CB8AC3E}">
        <p14:creationId xmlns:p14="http://schemas.microsoft.com/office/powerpoint/2010/main" val="333271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5" grpId="0" animBg="1"/>
      <p:bldP spid="24" grpId="0" animBg="1"/>
      <p:bldP spid="6" grpId="0" animBg="1"/>
      <p:bldP spid="7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/>
      <p:bldP spid="23" grpId="0" animBg="1"/>
      <p:bldP spid="28" grpId="0" animBg="1"/>
      <p:bldP spid="29" grpId="0" animBg="1"/>
      <p:bldP spid="30" grpId="0" animBg="1"/>
      <p:bldP spid="31" grpId="0" animBg="1"/>
      <p:bldP spid="22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207375" cy="685800"/>
          </a:xfrm>
        </p:spPr>
        <p:txBody>
          <a:bodyPr/>
          <a:lstStyle/>
          <a:p>
            <a:r>
              <a:rPr lang="en-GB" sz="2400" cap="small" dirty="0" smtClean="0"/>
              <a:t>Code Generation – Single threaded CPU </a:t>
            </a:r>
            <a:r>
              <a:rPr lang="en-GB" sz="2400" cap="small" dirty="0" err="1" smtClean="0"/>
              <a:t>Vectorization</a:t>
            </a:r>
            <a:endParaRPr lang="en-GB" sz="2400" cap="smal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243"/>
          <a:stretch/>
        </p:blipFill>
        <p:spPr>
          <a:xfrm>
            <a:off x="179512" y="941660"/>
            <a:ext cx="5976664" cy="5605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184" y="1916832"/>
            <a:ext cx="28803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Outer loop</a:t>
            </a:r>
          </a:p>
          <a:p>
            <a:r>
              <a:rPr lang="en-US" sz="1800" dirty="0" smtClean="0">
                <a:latin typeface="Calibri"/>
                <a:cs typeface="Calibri"/>
              </a:rPr>
              <a:t>    Inner loop (divisible by </a:t>
            </a:r>
          </a:p>
          <a:p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smtClean="0">
                <a:latin typeface="Calibri"/>
                <a:cs typeface="Calibri"/>
              </a:rPr>
              <a:t>                        vector length)</a:t>
            </a:r>
          </a:p>
          <a:p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smtClean="0">
                <a:latin typeface="Calibri"/>
                <a:cs typeface="Calibri"/>
              </a:rPr>
              <a:t>        Call user kernel</a:t>
            </a:r>
          </a:p>
          <a:p>
            <a:endParaRPr lang="en-US" sz="1800" dirty="0">
              <a:latin typeface="Calibri"/>
              <a:cs typeface="Calibri"/>
            </a:endParaRPr>
          </a:p>
          <a:p>
            <a:r>
              <a:rPr lang="en-US" sz="1800" dirty="0" smtClean="0">
                <a:latin typeface="Calibri"/>
                <a:cs typeface="Calibri"/>
              </a:rPr>
              <a:t>         </a:t>
            </a:r>
          </a:p>
          <a:p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smtClean="0">
                <a:latin typeface="Calibri"/>
                <a:cs typeface="Calibri"/>
              </a:rPr>
              <a:t>        Increment pointers</a:t>
            </a:r>
          </a:p>
          <a:p>
            <a:endParaRPr lang="en-US" sz="1800" dirty="0" smtClean="0">
              <a:latin typeface="Calibri"/>
              <a:cs typeface="Calibri"/>
            </a:endParaRPr>
          </a:p>
          <a:p>
            <a:r>
              <a:rPr lang="en-US" sz="1800" dirty="0" smtClean="0">
                <a:latin typeface="Calibri"/>
                <a:cs typeface="Calibri"/>
              </a:rPr>
              <a:t>    </a:t>
            </a:r>
            <a:r>
              <a:rPr lang="en-US" sz="1800" dirty="0">
                <a:latin typeface="Calibri"/>
                <a:cs typeface="Calibri"/>
              </a:rPr>
              <a:t>Inner </a:t>
            </a:r>
            <a:r>
              <a:rPr lang="en-US" sz="1800" dirty="0" smtClean="0">
                <a:latin typeface="Calibri"/>
                <a:cs typeface="Calibri"/>
              </a:rPr>
              <a:t>loop (remainder)</a:t>
            </a:r>
          </a:p>
          <a:p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smtClean="0">
                <a:latin typeface="Calibri"/>
                <a:cs typeface="Calibri"/>
              </a:rPr>
              <a:t>         Call user kernel</a:t>
            </a:r>
          </a:p>
          <a:p>
            <a:endParaRPr lang="en-US" sz="1800" dirty="0">
              <a:latin typeface="Calibri"/>
              <a:cs typeface="Calibri"/>
            </a:endParaRPr>
          </a:p>
          <a:p>
            <a:r>
              <a:rPr lang="en-US" sz="1800" dirty="0" smtClean="0">
                <a:latin typeface="Calibri"/>
                <a:cs typeface="Calibri"/>
              </a:rPr>
              <a:t>          Increment pointers</a:t>
            </a:r>
          </a:p>
          <a:p>
            <a:endParaRPr lang="en-US" sz="1800" dirty="0">
              <a:latin typeface="Calibri"/>
              <a:cs typeface="Calibri"/>
            </a:endParaRPr>
          </a:p>
          <a:p>
            <a:endParaRPr lang="en-US" sz="1800" dirty="0" smtClean="0">
              <a:latin typeface="Calibri"/>
              <a:cs typeface="Calibri"/>
            </a:endParaRPr>
          </a:p>
          <a:p>
            <a:r>
              <a:rPr lang="en-US" sz="1800" dirty="0" smtClean="0">
                <a:latin typeface="Calibri"/>
                <a:cs typeface="Calibri"/>
              </a:rPr>
              <a:t>    Increment pointers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228184" y="5733256"/>
            <a:ext cx="0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6228184" y="4797152"/>
            <a:ext cx="0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228184" y="3284984"/>
            <a:ext cx="0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228184" y="1988840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228184" y="2276872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228184" y="4149080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6228184" y="2708920"/>
            <a:ext cx="0" cy="4320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228184" y="4437112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3037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207375" cy="685800"/>
          </a:xfrm>
        </p:spPr>
        <p:txBody>
          <a:bodyPr/>
          <a:lstStyle/>
          <a:p>
            <a:r>
              <a:rPr lang="en-GB" sz="2400" cap="small" dirty="0" smtClean="0"/>
              <a:t>Code Generation – Multi-threaded </a:t>
            </a:r>
            <a:r>
              <a:rPr lang="en-GB" sz="2400" cap="small" dirty="0" err="1" smtClean="0"/>
              <a:t>OpenMP</a:t>
            </a:r>
            <a:endParaRPr lang="en-GB" sz="2400" cap="smal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5"/>
            <a:ext cx="6480720" cy="552809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6732240" y="1268760"/>
            <a:ext cx="0" cy="15841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804248" y="170254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Split along the last dimension</a:t>
            </a:r>
          </a:p>
        </p:txBody>
      </p:sp>
    </p:spTree>
    <p:extLst>
      <p:ext uri="{BB962C8B-B14F-4D97-AF65-F5344CB8AC3E}">
        <p14:creationId xmlns:p14="http://schemas.microsoft.com/office/powerpoint/2010/main" val="3208496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207375" cy="685800"/>
          </a:xfrm>
        </p:spPr>
        <p:txBody>
          <a:bodyPr/>
          <a:lstStyle/>
          <a:p>
            <a:r>
              <a:rPr lang="en-GB" sz="2400" cap="small" dirty="0" smtClean="0"/>
              <a:t>Code Generation – GPU with NVIDIA CUDA</a:t>
            </a:r>
            <a:endParaRPr lang="en-GB" sz="2400" cap="smal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7"/>
            <a:ext cx="6480720" cy="550709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6732240" y="1268760"/>
            <a:ext cx="0" cy="15841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804248" y="170254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One thread per grid point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4248" y="59492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Launch CUDA kernel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732240" y="5805264"/>
            <a:ext cx="0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55632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207375" cy="685800"/>
          </a:xfrm>
        </p:spPr>
        <p:txBody>
          <a:bodyPr/>
          <a:lstStyle/>
          <a:p>
            <a:r>
              <a:rPr lang="en-GB" sz="2400" cap="small" dirty="0" smtClean="0"/>
              <a:t>Distributed Memory with MPI</a:t>
            </a:r>
            <a:endParaRPr lang="en-GB" sz="2400" cap="small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971600" y="1268760"/>
            <a:ext cx="48965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MPI – Cartesian decomposition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Halo regions duplicated and updated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But how deep? We can tell based on the abstraction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Fully automatic, the user does not have to be aware</a:t>
            </a:r>
            <a:endParaRPr lang="en-GB" sz="20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47577"/>
              </p:ext>
            </p:extLst>
          </p:nvPr>
        </p:nvGraphicFramePr>
        <p:xfrm>
          <a:off x="2051720" y="2924944"/>
          <a:ext cx="492021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21"/>
                <a:gridCol w="492021"/>
                <a:gridCol w="492021"/>
                <a:gridCol w="492021"/>
                <a:gridCol w="492021"/>
                <a:gridCol w="492021"/>
                <a:gridCol w="492021"/>
                <a:gridCol w="492021"/>
                <a:gridCol w="492021"/>
                <a:gridCol w="49202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4499992" y="2636912"/>
            <a:ext cx="0" cy="35283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1619672" y="4410072"/>
            <a:ext cx="58326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ounded Rectangle 9"/>
          <p:cNvSpPr/>
          <p:nvPr/>
        </p:nvSpPr>
        <p:spPr bwMode="auto">
          <a:xfrm>
            <a:off x="4608112" y="4078872"/>
            <a:ext cx="288032" cy="1008112"/>
          </a:xfrm>
          <a:prstGeom prst="roundRect">
            <a:avLst/>
          </a:prstGeom>
          <a:noFill/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 rot="16200000">
            <a:off x="4608004" y="3969060"/>
            <a:ext cx="288032" cy="1224136"/>
          </a:xfrm>
          <a:prstGeom prst="roundRect">
            <a:avLst/>
          </a:prstGeom>
          <a:noFill/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1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207375" cy="685800"/>
          </a:xfrm>
        </p:spPr>
        <p:txBody>
          <a:bodyPr/>
          <a:lstStyle/>
          <a:p>
            <a:r>
              <a:rPr lang="en-GB" sz="2400" cap="small" dirty="0" smtClean="0"/>
              <a:t>Distributed Memory with MPI</a:t>
            </a:r>
            <a:endParaRPr lang="en-GB" sz="2400" cap="small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819435"/>
              </p:ext>
            </p:extLst>
          </p:nvPr>
        </p:nvGraphicFramePr>
        <p:xfrm>
          <a:off x="2051720" y="1268760"/>
          <a:ext cx="492021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21"/>
                <a:gridCol w="492021"/>
                <a:gridCol w="492021"/>
                <a:gridCol w="492021"/>
                <a:gridCol w="492021"/>
                <a:gridCol w="492021"/>
                <a:gridCol w="492021"/>
                <a:gridCol w="492021"/>
                <a:gridCol w="492021"/>
                <a:gridCol w="49202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4499992" y="1124744"/>
            <a:ext cx="0" cy="32403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1547664" y="2753888"/>
            <a:ext cx="58326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04497" y="4365104"/>
            <a:ext cx="809995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dirty="0" smtClean="0">
                <a:latin typeface="Calibri"/>
                <a:cs typeface="Calibri"/>
              </a:rPr>
              <a:t> If iteration range is restricted, only one of the processes may execute</a:t>
            </a:r>
          </a:p>
          <a:p>
            <a:pPr>
              <a:buFont typeface="Wingdings" pitchFamily="2" charset="2"/>
              <a:buChar char="q"/>
            </a:pPr>
            <a:endParaRPr lang="en-US" sz="1800" dirty="0" smtClean="0">
              <a:latin typeface="Calibri"/>
              <a:cs typeface="Calibri"/>
            </a:endParaRPr>
          </a:p>
          <a:p>
            <a:pPr>
              <a:buFont typeface="Wingdings" pitchFamily="2" charset="2"/>
              <a:buChar char="q"/>
            </a:pPr>
            <a:r>
              <a:rPr lang="en-US" sz="1800" dirty="0" smtClean="0">
                <a:latin typeface="Calibri"/>
                <a:cs typeface="Calibri"/>
              </a:rPr>
              <a:t> But it still needs data from its neighbors 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every process carries out execution range and data dependency range computation 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keep track of changes to the halos accordingly </a:t>
            </a:r>
          </a:p>
          <a:p>
            <a:pPr>
              <a:buFont typeface="Wingdings" pitchFamily="2" charset="2"/>
              <a:buChar char="q"/>
            </a:pPr>
            <a:endParaRPr lang="en-US" sz="1800" dirty="0" smtClean="0">
              <a:latin typeface="Calibri"/>
              <a:cs typeface="Calibri"/>
            </a:endParaRPr>
          </a:p>
          <a:p>
            <a:pPr>
              <a:buFont typeface="Wingdings" pitchFamily="2" charset="2"/>
              <a:buChar char="q"/>
            </a:pPr>
            <a:r>
              <a:rPr lang="en-US" sz="1800" dirty="0" smtClean="0">
                <a:latin typeface="Calibri"/>
                <a:cs typeface="Calibri"/>
              </a:rPr>
              <a:t> Results in a minimal number of MPI messages and only when needed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47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207375" cy="685800"/>
          </a:xfrm>
        </p:spPr>
        <p:txBody>
          <a:bodyPr/>
          <a:lstStyle/>
          <a:p>
            <a:r>
              <a:rPr lang="en-GB" sz="2400" cap="small" dirty="0" smtClean="0"/>
              <a:t>Lessons Learnt</a:t>
            </a:r>
            <a:endParaRPr lang="en-GB" sz="2400" cap="small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498398" y="1124744"/>
            <a:ext cx="825006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Iterative development of the OPS Framework:</a:t>
            </a:r>
          </a:p>
          <a:p>
            <a:pPr lvl="1">
              <a:spcAft>
                <a:spcPts val="6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Constantly trying new things, </a:t>
            </a:r>
          </a:p>
          <a:p>
            <a:pPr lvl="2">
              <a:spcAft>
                <a:spcPts val="600"/>
              </a:spcAft>
              <a:buClr>
                <a:srgbClr val="740000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 making alterations to the API – making it more intuitive to use </a:t>
            </a:r>
          </a:p>
          <a:p>
            <a:pPr lvl="2">
              <a:spcAft>
                <a:spcPts val="600"/>
              </a:spcAft>
              <a:buClr>
                <a:srgbClr val="740000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 at the same time make sure it does not restrict the delivery of high performance</a:t>
            </a:r>
          </a:p>
          <a:p>
            <a:pPr lvl="2">
              <a:spcAft>
                <a:spcPts val="600"/>
              </a:spcAft>
              <a:buClr>
                <a:srgbClr val="740000"/>
              </a:buClr>
              <a:buFont typeface="Wingdings" pitchFamily="2" charset="2"/>
              <a:buChar char="§"/>
            </a:pPr>
            <a:endParaRPr lang="en-GB" sz="1600" dirty="0" smtClean="0">
              <a:solidFill>
                <a:srgbClr val="74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6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endParaRPr lang="en-GB" sz="1600" dirty="0" smtClean="0">
              <a:solidFill>
                <a:srgbClr val="74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Porting a code is still an error-prone process – typos, precedence, etc.</a:t>
            </a:r>
          </a:p>
          <a:p>
            <a:pPr lvl="1">
              <a:spcAft>
                <a:spcPts val="6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Implement self-checking code:</a:t>
            </a:r>
          </a:p>
          <a:p>
            <a:pPr lvl="2">
              <a:spcAft>
                <a:spcPts val="600"/>
              </a:spcAft>
              <a:buClr>
                <a:srgbClr val="740000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Can check if stencil access matches pre-declared stencil</a:t>
            </a:r>
          </a:p>
          <a:p>
            <a:pPr lvl="2">
              <a:spcAft>
                <a:spcPts val="600"/>
              </a:spcAft>
              <a:buClr>
                <a:srgbClr val="740000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Can check if the correct macro is used for different variables</a:t>
            </a:r>
          </a:p>
          <a:p>
            <a:pPr lvl="2">
              <a:spcAft>
                <a:spcPts val="600"/>
              </a:spcAft>
              <a:buClr>
                <a:srgbClr val="740000"/>
              </a:buClr>
              <a:buFont typeface="Wingdings" pitchFamily="2" charset="2"/>
              <a:buChar char="§"/>
            </a:pPr>
            <a:endParaRPr lang="en-GB" sz="1600" dirty="0" smtClean="0">
              <a:solidFill>
                <a:srgbClr val="74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6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Dumping data for binary comparison, visualizing data</a:t>
            </a:r>
          </a:p>
          <a:p>
            <a:pPr marL="360363" lvl="1" indent="0">
              <a:spcAft>
                <a:spcPts val="600"/>
              </a:spcAft>
              <a:buNone/>
            </a:pPr>
            <a:endParaRPr lang="en-GB" sz="20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20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7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207375" cy="685800"/>
          </a:xfrm>
        </p:spPr>
        <p:txBody>
          <a:bodyPr/>
          <a:lstStyle/>
          <a:p>
            <a:r>
              <a:rPr lang="en-GB" sz="2400" cap="small" dirty="0" smtClean="0"/>
              <a:t>Lessons Learnt</a:t>
            </a:r>
            <a:endParaRPr lang="en-GB" sz="2400" cap="small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498398" y="1124744"/>
            <a:ext cx="825006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After the 2D version, we got access to the 3D version of the same code</a:t>
            </a:r>
          </a:p>
          <a:p>
            <a:pPr lvl="1">
              <a:spcAft>
                <a:spcPts val="6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Same structure, we just had to add new kernels</a:t>
            </a:r>
          </a:p>
          <a:p>
            <a:pPr lvl="1">
              <a:spcAft>
                <a:spcPts val="6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2 days</a:t>
            </a: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writing code, </a:t>
            </a: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3 days</a:t>
            </a: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debugging for typos – some in the original reference code!</a:t>
            </a:r>
          </a:p>
          <a:p>
            <a:pPr lvl="1">
              <a:spcAft>
                <a:spcPts val="6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dirty="0" smtClean="0">
                <a:solidFill>
                  <a:srgbClr val="001535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 Some modifications to the OPS backend libraries were required</a:t>
            </a:r>
          </a:p>
          <a:p>
            <a:pPr lvl="2">
              <a:spcAft>
                <a:spcPts val="6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rgbClr val="001535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 Mostly fixing bugs that were not discovered under 2D before</a:t>
            </a:r>
          </a:p>
          <a:p>
            <a:pPr lvl="2">
              <a:spcAft>
                <a:spcPts val="6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endParaRPr lang="en-GB" sz="1600" dirty="0" smtClean="0">
              <a:solidFill>
                <a:srgbClr val="001535">
                  <a:lumMod val="75000"/>
                  <a:lumOff val="2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021536"/>
                </a:solidFill>
                <a:latin typeface="Calibri" pitchFamily="34" charset="0"/>
                <a:cs typeface="Calibri" pitchFamily="34" charset="0"/>
              </a:rPr>
              <a:t> Once converted, the </a:t>
            </a:r>
            <a:r>
              <a:rPr lang="en-GB" sz="1800" dirty="0" err="1" smtClean="0">
                <a:solidFill>
                  <a:srgbClr val="021536"/>
                </a:solidFill>
                <a:latin typeface="Calibri" pitchFamily="34" charset="0"/>
                <a:cs typeface="Calibri" pitchFamily="34" charset="0"/>
              </a:rPr>
              <a:t>parallelizations</a:t>
            </a:r>
            <a:r>
              <a:rPr lang="en-GB" sz="1800" dirty="0" smtClean="0">
                <a:solidFill>
                  <a:srgbClr val="021536"/>
                </a:solidFill>
                <a:latin typeface="Calibri" pitchFamily="34" charset="0"/>
                <a:cs typeface="Calibri" pitchFamily="34" charset="0"/>
              </a:rPr>
              <a:t> available with OPS could be generated without any significant development effort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q"/>
            </a:pPr>
            <a:endParaRPr lang="en-GB" sz="1800" dirty="0" smtClean="0">
              <a:solidFill>
                <a:srgbClr val="021536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6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rgbClr val="001535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 AVX, </a:t>
            </a:r>
            <a:r>
              <a:rPr lang="en-GB" sz="1600" dirty="0" err="1" smtClean="0">
                <a:solidFill>
                  <a:srgbClr val="001535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OpenMP</a:t>
            </a:r>
            <a:r>
              <a:rPr lang="en-GB" sz="1600" dirty="0" smtClean="0">
                <a:solidFill>
                  <a:srgbClr val="001535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, CUDA, </a:t>
            </a:r>
            <a:r>
              <a:rPr lang="en-GB" sz="1600" dirty="0" err="1" smtClean="0">
                <a:solidFill>
                  <a:srgbClr val="001535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OpenCL</a:t>
            </a:r>
            <a:r>
              <a:rPr lang="en-GB" sz="1600" dirty="0" smtClean="0">
                <a:solidFill>
                  <a:srgbClr val="001535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 and combinations with MPI could be generated </a:t>
            </a:r>
            <a:r>
              <a:rPr lang="en-GB" sz="1600" u="sng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almost immediately</a:t>
            </a:r>
          </a:p>
          <a:p>
            <a:pPr lvl="1">
              <a:spcAft>
                <a:spcPts val="6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OpenACC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had some issues due to the PGI compiler – but later fixed</a:t>
            </a:r>
          </a:p>
          <a:p>
            <a:pPr lvl="1">
              <a:spcAft>
                <a:spcPts val="6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This is the real power of HLAs such as OPS</a:t>
            </a:r>
          </a:p>
          <a:p>
            <a:pPr lvl="2">
              <a:spcAft>
                <a:spcPts val="600"/>
              </a:spcAft>
              <a:buClr>
                <a:srgbClr val="740000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 Introducing support for 3D in all the back-ends took very little time, </a:t>
            </a:r>
          </a:p>
          <a:p>
            <a:pPr lvl="2">
              <a:spcAft>
                <a:spcPts val="600"/>
              </a:spcAft>
              <a:buClr>
                <a:srgbClr val="740000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 But the developers of the original will have to implement and debug each and every  one of those by hand!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</a:pPr>
            <a:endParaRPr lang="en-GB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360363" lvl="1" indent="0">
              <a:spcAft>
                <a:spcPts val="600"/>
              </a:spcAft>
              <a:buNone/>
            </a:pPr>
            <a:endParaRPr lang="en-GB" sz="20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20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7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207375" cy="685800"/>
          </a:xfrm>
        </p:spPr>
        <p:txBody>
          <a:bodyPr/>
          <a:lstStyle/>
          <a:p>
            <a:r>
              <a:rPr lang="en-GB" sz="2400" cap="small" dirty="0"/>
              <a:t>Future proofing parallel HPC applications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570406" y="1340768"/>
            <a:ext cx="825006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 High performance computing (HPC) is currently in a period of enormous change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n-GB" sz="1800" dirty="0" smtClean="0">
              <a:solidFill>
                <a:srgbClr val="122047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 Emerging Many-core architectures roadmap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n-GB" sz="1800" dirty="0" smtClean="0">
              <a:solidFill>
                <a:srgbClr val="122047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Mainstream CPUs with larger vector units vector units key to gaining higher  performance  </a:t>
            </a:r>
          </a:p>
          <a:p>
            <a:pPr lvl="1">
              <a:buClr>
                <a:schemeClr val="tx1"/>
              </a:buClr>
              <a:buNone/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NVIDIA  GPUs </a:t>
            </a:r>
            <a:r>
              <a:rPr lang="en-GB" sz="18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en-GB" sz="18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AMD GPUs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Intel MIC  - Integrated x86 multi-processor with SIMD units (Xeon Phi)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endParaRPr lang="en-GB" sz="1800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Low power designs from ARM </a:t>
            </a:r>
          </a:p>
          <a:p>
            <a:pPr lvl="1">
              <a:buClr>
                <a:schemeClr val="tx1"/>
              </a:buClr>
              <a:buNone/>
            </a:pPr>
            <a:r>
              <a:rPr lang="en-GB" sz="1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	 E.g. Mont-Blanc Project  -  ARM processors integrated on to a GPU</a:t>
            </a:r>
          </a:p>
          <a:p>
            <a:pPr lvl="1">
              <a:buClr>
                <a:schemeClr val="tx1"/>
              </a:buClr>
              <a:buNone/>
            </a:pPr>
            <a:endParaRPr lang="en-GB" sz="1800" dirty="0" smtClean="0">
              <a:solidFill>
                <a:srgbClr val="74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Other Heterogeneous processors – FPGAs, DSP type accelerators</a:t>
            </a:r>
            <a:endParaRPr lang="en-GB" sz="18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33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 smtClean="0"/>
              <a:t>Performance – Benchmark Systems  (Single Node)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38" y="1556792"/>
            <a:ext cx="796350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Performance – </a:t>
            </a:r>
            <a:r>
              <a:rPr lang="en-GB" cap="small" dirty="0" smtClean="0"/>
              <a:t>Intel CPUs (960 x 960 mesh, 2955 iterations)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856" y="1556792"/>
            <a:ext cx="85526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385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Performance – </a:t>
            </a:r>
            <a:r>
              <a:rPr lang="en-GB" cap="small" dirty="0" smtClean="0"/>
              <a:t>NVIDIA GPUs (960 x 960 mesh, 2955 iterations)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438622"/>
            <a:ext cx="77247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385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Performance – </a:t>
            </a:r>
            <a:r>
              <a:rPr lang="en-GB" cap="small" dirty="0" smtClean="0"/>
              <a:t>Single Node Achieved Performance Rates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1438275"/>
            <a:ext cx="85153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385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Performance – </a:t>
            </a:r>
            <a:r>
              <a:rPr lang="en-GB" cap="small" dirty="0" smtClean="0"/>
              <a:t>Single Node Achieved Performance Rates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1412776"/>
            <a:ext cx="84105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385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 smtClean="0"/>
              <a:t>Performance – Benchmark Systems  (Distributed Memory)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9" y="1628800"/>
            <a:ext cx="7848872" cy="348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Performance – </a:t>
            </a:r>
            <a:r>
              <a:rPr lang="en-GB" cap="small" dirty="0" smtClean="0"/>
              <a:t>Cray XC30  (ARCHER)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7584" y="1772816"/>
            <a:ext cx="237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cap="small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Strong Scaling</a:t>
            </a:r>
          </a:p>
          <a:p>
            <a:r>
              <a:rPr lang="en-GB" sz="2000" cap="small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15360 x 15360 mesh (87 iterations)</a:t>
            </a:r>
            <a:endParaRPr lang="en-GB" sz="2000" dirty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1600" y="4365104"/>
            <a:ext cx="1944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cap="small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Weak Scaling</a:t>
            </a:r>
          </a:p>
          <a:p>
            <a:r>
              <a:rPr lang="en-GB" sz="2000" cap="small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2x 3840 x 3840 mesh </a:t>
            </a:r>
            <a:r>
              <a:rPr lang="en-GB" sz="2000" u="sng" cap="small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per node </a:t>
            </a:r>
            <a:r>
              <a:rPr lang="en-GB" sz="2000" cap="small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(87 iterations)</a:t>
            </a:r>
            <a:endParaRPr lang="en-GB" sz="20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5" y="1165636"/>
            <a:ext cx="4752529" cy="272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3861048"/>
            <a:ext cx="4536504" cy="265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913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Performance – </a:t>
            </a:r>
            <a:r>
              <a:rPr lang="en-GB" cap="small" dirty="0" smtClean="0"/>
              <a:t>Cray XK7 (TITAN)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1268760"/>
            <a:ext cx="471809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4" y="3868824"/>
            <a:ext cx="4608512" cy="265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27584" y="1772816"/>
            <a:ext cx="237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cap="small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Strong Scaling</a:t>
            </a:r>
          </a:p>
          <a:p>
            <a:r>
              <a:rPr lang="en-GB" sz="2000" cap="small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15360 x 15360 mesh (87 iterations)</a:t>
            </a:r>
            <a:endParaRPr lang="en-GB" sz="2000" dirty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4365104"/>
            <a:ext cx="1944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cap="small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Weak Scaling</a:t>
            </a:r>
          </a:p>
          <a:p>
            <a:r>
              <a:rPr lang="en-GB" sz="2000" cap="small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3840 x 3840 mesh </a:t>
            </a:r>
            <a:r>
              <a:rPr lang="en-GB" sz="2000" u="sng" cap="small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per node </a:t>
            </a:r>
            <a:r>
              <a:rPr lang="en-GB" sz="2000" cap="small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(87 iterations)</a:t>
            </a:r>
            <a:endParaRPr lang="en-GB" sz="20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3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207375" cy="685800"/>
          </a:xfrm>
        </p:spPr>
        <p:txBody>
          <a:bodyPr/>
          <a:lstStyle/>
          <a:p>
            <a:r>
              <a:rPr lang="en-GB" sz="2400" cap="small" dirty="0" smtClean="0"/>
              <a:t>Conclusions</a:t>
            </a:r>
            <a:endParaRPr lang="en-GB" sz="2400" cap="small" dirty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354382" y="1124744"/>
            <a:ext cx="825006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 marL="180975" lvl="1">
              <a:lnSpc>
                <a:spcPts val="2000"/>
              </a:lnSpc>
              <a:spcBef>
                <a:spcPts val="4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Aim </a:t>
            </a:r>
            <a:r>
              <a:rPr lang="en-GB" sz="18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was </a:t>
            </a:r>
            <a:r>
              <a:rPr lang="en-GB" sz="1800" dirty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to demonstrate to a wider HPC audience how HLAs might help in solving various scientific simulation challenges on future emerging systems</a:t>
            </a:r>
            <a:r>
              <a:rPr lang="en-GB" sz="18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180975" lvl="1">
              <a:lnSpc>
                <a:spcPts val="2000"/>
              </a:lnSpc>
              <a:spcBef>
                <a:spcPts val="400"/>
              </a:spcBef>
              <a:buClr>
                <a:schemeClr val="tx1"/>
              </a:buClr>
              <a:buFont typeface="Wingdings" pitchFamily="2" charset="2"/>
              <a:buChar char="q"/>
            </a:pPr>
            <a:endParaRPr lang="en-GB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Re-Engineered 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CloverLeaf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to use the OPS high-level framework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We saw that development with a high-level framework is </a:t>
            </a:r>
            <a:r>
              <a:rPr lang="en-GB" sz="1600" u="sng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no more time consuming nor difficult </a:t>
            </a:r>
            <a:r>
              <a:rPr lang="en-GB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than writing a one-off parallel program targeting only a single parallel implementation.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However the </a:t>
            </a:r>
            <a:r>
              <a:rPr lang="en-GB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HLA strategy </a:t>
            </a:r>
            <a:r>
              <a:rPr lang="en-GB" sz="16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pays </a:t>
            </a:r>
            <a:r>
              <a:rPr lang="en-GB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off </a:t>
            </a:r>
            <a:r>
              <a:rPr lang="en-GB" sz="16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with </a:t>
            </a:r>
            <a:endParaRPr lang="en-GB" sz="1600" dirty="0" smtClean="0">
              <a:solidFill>
                <a:schemeClr val="accent4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2">
              <a:buClr>
                <a:srgbClr val="740000"/>
              </a:buClr>
              <a:buSzPct val="86000"/>
              <a:buFont typeface="Wingdings" pitchFamily="2" charset="2"/>
              <a:buChar char="q"/>
            </a:pPr>
            <a:r>
              <a:rPr lang="en-GB" sz="1600" dirty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 A</a:t>
            </a: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highly </a:t>
            </a: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maintainable single </a:t>
            </a:r>
            <a:r>
              <a:rPr lang="en-GB" sz="1600" dirty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application source </a:t>
            </a:r>
            <a:endParaRPr lang="en-GB" sz="1600" dirty="0" smtClean="0">
              <a:solidFill>
                <a:srgbClr val="740000"/>
              </a:solidFill>
              <a:latin typeface="Calibri" pitchFamily="34" charset="0"/>
              <a:cs typeface="Calibri" pitchFamily="34" charset="0"/>
            </a:endParaRPr>
          </a:p>
          <a:p>
            <a:pPr lvl="2">
              <a:buClr>
                <a:srgbClr val="740000"/>
              </a:buClr>
              <a:buSzPct val="86000"/>
              <a:buFont typeface="Wingdings" pitchFamily="2" charset="2"/>
              <a:buChar char="q"/>
            </a:pPr>
            <a:r>
              <a:rPr lang="en-GB" sz="1600" dirty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Does not compromise </a:t>
            </a:r>
            <a:r>
              <a:rPr lang="en-GB" sz="1600" dirty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performance </a:t>
            </a: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portability</a:t>
            </a:r>
          </a:p>
          <a:p>
            <a:pPr lvl="2">
              <a:buClr>
                <a:srgbClr val="740000"/>
              </a:buClr>
              <a:buSzPct val="86000"/>
              <a:buFont typeface="Wingdings" pitchFamily="2" charset="2"/>
              <a:buChar char="q"/>
            </a:pPr>
            <a:r>
              <a:rPr lang="en-GB" sz="1600" dirty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Lays </a:t>
            </a:r>
            <a:r>
              <a:rPr lang="en-GB" sz="1600" dirty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the groundwork for providing support for execution on </a:t>
            </a: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future parallel systems</a:t>
            </a:r>
          </a:p>
          <a:p>
            <a:pPr lvl="2">
              <a:buClr>
                <a:srgbClr val="740000"/>
              </a:buClr>
              <a:buSzPct val="86000"/>
              <a:buFont typeface="Wingdings" pitchFamily="2" charset="2"/>
              <a:buChar char="q"/>
            </a:pP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dirty="0" err="1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CloverLeaf</a:t>
            </a: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 performance with OPS matches that of the original version 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Performance matches the original – but at no cost to the developer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n-GB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Pros and cons of the HLA approach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Need to select the correct abstraction and level of abstraction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Designing an HLA which is sufficiently general  to handle a number of  different applications, but be narrow enough be efficiently implemented by a single research group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Securing funding to maintain an HLA or a DSL so that the users can rely on it in the future</a:t>
            </a:r>
            <a:endParaRPr lang="en-GB" sz="18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chemeClr val="accent1">
                  <a:lumMod val="75000"/>
                  <a:lumOff val="25000"/>
                </a:schemeClr>
              </a:buClr>
              <a:buNone/>
            </a:pPr>
            <a:endParaRPr lang="en-GB" sz="18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3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207375" cy="685800"/>
          </a:xfrm>
        </p:spPr>
        <p:txBody>
          <a:bodyPr/>
          <a:lstStyle/>
          <a:p>
            <a:r>
              <a:rPr lang="en-GB" sz="2400" cap="small" dirty="0" smtClean="0"/>
              <a:t>Acknowledgements</a:t>
            </a:r>
            <a:endParaRPr lang="en-GB" sz="2400" cap="small" dirty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323528" y="1124744"/>
            <a:ext cx="825006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Clr>
                <a:schemeClr val="accent2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This research is funded by the </a:t>
            </a: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</a:rPr>
              <a:t>UK AWE plc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. under project “High-level Abstractions for Performance, Portability and Continuity of Scientific Software on Future Computing Systems”. </a:t>
            </a:r>
          </a:p>
          <a:p>
            <a:pPr marL="0" indent="0">
              <a:buClr>
                <a:schemeClr val="accent2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0" indent="0">
              <a:buClr>
                <a:schemeClr val="accent2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OPS is funded by the </a:t>
            </a: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</a:rPr>
              <a:t>UK Engineering and Physical Sciences Research Council projects EP/K038494/1, EP/K038486/1, EP/K038451/1 and EP/K038567/1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on “Future-proof massively-parallel execution of multi-block applications” and </a:t>
            </a: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</a:rPr>
              <a:t>EP/J010553/1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“Software for Emerging Architectures” (</a:t>
            </a:r>
            <a:r>
              <a:rPr lang="en-GB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ASEArch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) project. </a:t>
            </a:r>
          </a:p>
          <a:p>
            <a:pPr marL="0" indent="0">
              <a:buClr>
                <a:schemeClr val="accent2">
                  <a:lumMod val="75000"/>
                  <a:lumOff val="25000"/>
                </a:schemeClr>
              </a:buClr>
              <a:buNone/>
            </a:pP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0" indent="0">
              <a:buClr>
                <a:schemeClr val="accent2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This paper used the </a:t>
            </a: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</a:rPr>
              <a:t>UK National Supercomputing Service – ARCHER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and resources of </a:t>
            </a: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the</a:t>
            </a: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</a:rPr>
              <a:t> Oak Ridge Leadership Computing Facility at the Oak Ridge National Laboratory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, which is supported by the Office of Science of the U.S. Department of Energy under Contract No. DE-AC05-00OR22725.</a:t>
            </a:r>
          </a:p>
          <a:p>
            <a:pPr marL="0" indent="0">
              <a:buClr>
                <a:schemeClr val="accent2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0" indent="0">
              <a:buClr>
                <a:schemeClr val="accent2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GB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CloverLeaf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development is supported by the </a:t>
            </a: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</a:rPr>
              <a:t>UK AWE </a:t>
            </a:r>
            <a:r>
              <a:rPr lang="en-GB" sz="1600" dirty="0" err="1" smtClean="0">
                <a:solidFill>
                  <a:srgbClr val="740000"/>
                </a:solidFill>
                <a:latin typeface="Calibri" pitchFamily="34" charset="0"/>
              </a:rPr>
              <a:t>plc.</a:t>
            </a:r>
            <a:r>
              <a:rPr lang="en-GB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under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grants </a:t>
            </a: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</a:rPr>
              <a:t>CDK0660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(The Production of Predictive Models for Future Computing Requirements) and </a:t>
            </a: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</a:rPr>
              <a:t>CDK0724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(AWE Technical Outreach Programme) and also the </a:t>
            </a: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</a:rPr>
              <a:t>Royal Society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through their Industry Fellowship Scheme (</a:t>
            </a:r>
            <a:r>
              <a:rPr lang="en-GB" sz="1600" dirty="0" smtClean="0">
                <a:solidFill>
                  <a:srgbClr val="740000"/>
                </a:solidFill>
                <a:latin typeface="Calibri" pitchFamily="34" charset="0"/>
              </a:rPr>
              <a:t>IF090020/AM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).</a:t>
            </a:r>
            <a:endParaRPr lang="en-GB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>
              <a:buNone/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3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207375" cy="685800"/>
          </a:xfrm>
        </p:spPr>
        <p:txBody>
          <a:bodyPr/>
          <a:lstStyle/>
          <a:p>
            <a:r>
              <a:rPr lang="en-GB" sz="2400" cap="small" dirty="0"/>
              <a:t>Future proofing parallel HPC applications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570406" y="1124744"/>
            <a:ext cx="825006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Hardware is rapidly changing with ambitions to overcome 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exascale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challenges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Massive parallelism due to single thread performance limitations – </a:t>
            </a:r>
            <a:r>
              <a:rPr lang="en-GB" sz="1800" u="sng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Billion-way threads</a:t>
            </a:r>
            <a:r>
              <a:rPr lang="en-GB" sz="1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lvl="1">
              <a:buFont typeface="Wingdings" pitchFamily="2" charset="2"/>
              <a:buChar char="q"/>
            </a:pPr>
            <a:endParaRPr lang="en-GB" sz="1800" dirty="0" smtClean="0">
              <a:solidFill>
                <a:srgbClr val="74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Limited memory bandwidth – </a:t>
            </a:r>
            <a:r>
              <a:rPr lang="en-GB" sz="1800" u="sng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Memory wall</a:t>
            </a:r>
          </a:p>
          <a:p>
            <a:pPr lvl="1">
              <a:buFont typeface="Wingdings" pitchFamily="2" charset="2"/>
              <a:buChar char="q"/>
            </a:pPr>
            <a:endParaRPr lang="en-GB" sz="1800" u="sng" dirty="0" smtClean="0">
              <a:solidFill>
                <a:srgbClr val="74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Power efficiency – communications-centric architectures </a:t>
            </a:r>
            <a:r>
              <a:rPr lang="en-GB" sz="1800" u="sng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to reduce energy consumption </a:t>
            </a:r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lvl="1">
              <a:buFont typeface="Wingdings" pitchFamily="2" charset="2"/>
              <a:buChar char="q"/>
            </a:pPr>
            <a:endParaRPr lang="en-GB" sz="1800" dirty="0" smtClean="0">
              <a:solidFill>
                <a:srgbClr val="74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Resilience / Fault-tolerance </a:t>
            </a:r>
          </a:p>
          <a:p>
            <a:pPr lvl="1">
              <a:buFont typeface="Wingdings" pitchFamily="2" charset="2"/>
              <a:buChar char="q"/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There is considerable uncertainty about which platform to target</a:t>
            </a:r>
          </a:p>
          <a:p>
            <a:pPr>
              <a:buFont typeface="Wingdings" pitchFamily="2" charset="2"/>
              <a:buChar char="q"/>
            </a:pPr>
            <a:endParaRPr lang="en-GB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Not clear which architectural approach is likely to “win” in the long-term, </a:t>
            </a:r>
          </a:p>
          <a:p>
            <a:pPr lvl="1">
              <a:buFont typeface="Wingdings" pitchFamily="2" charset="2"/>
              <a:buChar char="q"/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Not even clear in the short-term which platform is best for each application. </a:t>
            </a:r>
          </a:p>
          <a:p>
            <a:pPr lvl="1">
              <a:buFont typeface="Wingdings" pitchFamily="2" charset="2"/>
              <a:buChar char="q"/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  <a:buNone/>
            </a:pPr>
            <a:endParaRPr lang="en-GB" sz="16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endParaRPr lang="en-GB" sz="18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60363" lvl="1" indent="0">
              <a:buClr>
                <a:schemeClr val="accent1">
                  <a:lumMod val="75000"/>
                  <a:lumOff val="25000"/>
                </a:schemeClr>
              </a:buClr>
              <a:buNone/>
            </a:pPr>
            <a:endParaRPr lang="en-GB" sz="18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chemeClr val="accent1">
                  <a:lumMod val="75000"/>
                  <a:lumOff val="25000"/>
                </a:schemeClr>
              </a:buClr>
              <a:buNone/>
            </a:pPr>
            <a:endParaRPr lang="en-GB" sz="18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33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207375" cy="685800"/>
          </a:xfrm>
        </p:spPr>
        <p:txBody>
          <a:bodyPr/>
          <a:lstStyle/>
          <a:p>
            <a:r>
              <a:rPr lang="en-GB" sz="2400" cap="small" dirty="0" smtClean="0"/>
              <a:t>Download</a:t>
            </a:r>
            <a:endParaRPr lang="en-GB" sz="2400" cap="small" dirty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323528" y="1700808"/>
            <a:ext cx="825006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 algn="ctr">
              <a:buNone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OPS and </a:t>
            </a: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CloverLeaf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available as Open source software</a:t>
            </a:r>
          </a:p>
          <a:p>
            <a:pPr algn="ctr">
              <a:buNone/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OPS -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https://github.com/gihanmudalige/OPS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Original </a:t>
            </a: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CloverLeaf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https://github.com/Warwick-PCAV/CloverLeaf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3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207375" cy="685800"/>
          </a:xfrm>
        </p:spPr>
        <p:txBody>
          <a:bodyPr/>
          <a:lstStyle/>
          <a:p>
            <a:r>
              <a:rPr lang="en-GB" sz="2400" cap="small" dirty="0" smtClean="0"/>
              <a:t>Future Work - Multi-block Structured Mesh</a:t>
            </a:r>
            <a:endParaRPr lang="en-GB" sz="2400" cap="small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349130" y="1484784"/>
            <a:ext cx="530299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Multi-Block Structured grids</a:t>
            </a:r>
          </a:p>
          <a:p>
            <a:pPr lvl="1">
              <a:spcAft>
                <a:spcPts val="6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How do you come up with an intuitive API?</a:t>
            </a:r>
          </a:p>
          <a:p>
            <a:pPr lvl="1">
              <a:spcAft>
                <a:spcPts val="6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Mismatching interfaces, sliding planes</a:t>
            </a:r>
          </a:p>
          <a:p>
            <a:pPr lvl="1">
              <a:spcAft>
                <a:spcPts val="6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Dependencies between blocks</a:t>
            </a:r>
          </a:p>
          <a:p>
            <a:pPr lvl="1">
              <a:spcAft>
                <a:spcPts val="6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Semantics of parallel execution of blocks</a:t>
            </a:r>
          </a:p>
          <a:p>
            <a:pPr lvl="1">
              <a:spcAft>
                <a:spcPts val="6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How do you partition? Unstructured mesh of structured meshes</a:t>
            </a:r>
          </a:p>
          <a:p>
            <a:pPr lvl="1">
              <a:spcAft>
                <a:spcPts val="6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Some of the original codes use horrible hacks and workarounds – outperforming them may not be an issue</a:t>
            </a:r>
          </a:p>
          <a:p>
            <a:pPr>
              <a:spcAft>
                <a:spcPts val="600"/>
              </a:spcAft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360363" lvl="1" indent="0">
              <a:spcAft>
                <a:spcPts val="600"/>
              </a:spcAft>
              <a:buNone/>
            </a:pPr>
            <a:endParaRPr lang="en-GB" sz="20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20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3626708" cy="254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37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Performance – </a:t>
            </a:r>
            <a:r>
              <a:rPr lang="en-GB" cap="small" dirty="0" smtClean="0"/>
              <a:t>Intel CPUs  (3840 x 3840 mesh, 87 iterations)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484784"/>
            <a:ext cx="862284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385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Performance – </a:t>
            </a:r>
            <a:r>
              <a:rPr lang="en-GB" cap="small" dirty="0" smtClean="0"/>
              <a:t>NVIDIA GPUs (3840 x 3840 mesh, 87 iterations)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340768"/>
            <a:ext cx="76866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385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207375" cy="685800"/>
          </a:xfrm>
        </p:spPr>
        <p:txBody>
          <a:bodyPr/>
          <a:lstStyle/>
          <a:p>
            <a:r>
              <a:rPr lang="en-GB" sz="2400" cap="small" dirty="0"/>
              <a:t>Future proofing parallel HPC applications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570406" y="1268760"/>
            <a:ext cx="825006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Increasingly complex programming skills set needed to extract best performance for your workload on the newest architectures.</a:t>
            </a:r>
          </a:p>
          <a:p>
            <a:pPr lvl="1">
              <a:buFont typeface="Wingdings" pitchFamily="2" charset="2"/>
              <a:buChar char="q"/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Need a lot of platform specific knowledge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Cannot be re-coding applications for each “new” type of architecture or </a:t>
            </a:r>
          </a:p>
          <a:p>
            <a:pPr lvl="1">
              <a:buNone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   parallel system. </a:t>
            </a:r>
          </a:p>
          <a:p>
            <a:pPr lvl="1">
              <a:buFont typeface="Wingdings" pitchFamily="2" charset="2"/>
              <a:buChar char="q"/>
            </a:pPr>
            <a:endParaRPr lang="en-GB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Currently the common approach for utilizing novel hardware is to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 Manually port legacy applications 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	 Usually converting key kernels of the application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 Complete re-write of existing code to gain performance </a:t>
            </a:r>
          </a:p>
          <a:p>
            <a:pPr lvl="1">
              <a:buNone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	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.g. to reduce communications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 Maintain several “efficient” versions of the source code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n-GB" sz="18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endParaRPr lang="en-GB" sz="18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60363" lvl="1" indent="0">
              <a:buClr>
                <a:schemeClr val="accent1">
                  <a:lumMod val="75000"/>
                  <a:lumOff val="25000"/>
                </a:schemeClr>
              </a:buClr>
              <a:buNone/>
            </a:pPr>
            <a:endParaRPr lang="en-GB" sz="18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chemeClr val="accent1">
                  <a:lumMod val="75000"/>
                  <a:lumOff val="25000"/>
                </a:schemeClr>
              </a:buClr>
              <a:buNone/>
            </a:pPr>
            <a:endParaRPr lang="en-GB" sz="18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229200"/>
            <a:ext cx="8208912" cy="10156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GB" sz="2000" dirty="0" smtClean="0">
                <a:solidFill>
                  <a:srgbClr val="001535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The development of HPC applications designed to </a:t>
            </a:r>
            <a:r>
              <a:rPr lang="en-GB" sz="20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“future proof” </a:t>
            </a:r>
            <a:r>
              <a:rPr lang="en-GB" sz="2000" dirty="0" smtClean="0">
                <a:solidFill>
                  <a:srgbClr val="001535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their continued performance and portability on a </a:t>
            </a:r>
            <a:r>
              <a:rPr lang="en-GB" sz="20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diverse range of hardware </a:t>
            </a:r>
            <a:r>
              <a:rPr lang="en-GB" sz="2000" dirty="0" smtClean="0">
                <a:solidFill>
                  <a:srgbClr val="001535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GB" sz="20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future emerging systems</a:t>
            </a:r>
            <a:r>
              <a:rPr lang="en-GB" sz="2000" dirty="0" smtClean="0">
                <a:solidFill>
                  <a:srgbClr val="001535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 is of critical importance.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33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207375" cy="685800"/>
          </a:xfrm>
        </p:spPr>
        <p:txBody>
          <a:bodyPr/>
          <a:lstStyle/>
          <a:p>
            <a:r>
              <a:rPr lang="en-GB" sz="2400" cap="small" dirty="0" smtClean="0"/>
              <a:t>Domain Specific High-level Abstractions</a:t>
            </a:r>
            <a:endParaRPr lang="en-GB" sz="2400" cap="small" dirty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467544" y="1628800"/>
            <a:ext cx="825006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Clr>
                <a:schemeClr val="tx1"/>
              </a:buClr>
              <a:buNone/>
            </a:pPr>
            <a:endParaRPr lang="en-GB" sz="16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122047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 Provide the application developer with a domain specific abstraction </a:t>
            </a:r>
          </a:p>
          <a:p>
            <a:pPr lvl="1">
              <a:buClr>
                <a:schemeClr val="accent4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To declare the problem to be computed </a:t>
            </a:r>
          </a:p>
          <a:p>
            <a:pPr lvl="1">
              <a:buClr>
                <a:schemeClr val="accent4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>
                <a:schemeClr val="accent4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Without specifying its implementation</a:t>
            </a:r>
          </a:p>
          <a:p>
            <a:pPr lvl="1">
              <a:buClr>
                <a:schemeClr val="accent4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>
                <a:schemeClr val="accent4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Use domain specific constructs in the declaration</a:t>
            </a:r>
          </a:p>
          <a:p>
            <a:pPr lvl="1">
              <a:buClr>
                <a:schemeClr val="accent4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122047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 Provide a lower implementation level </a:t>
            </a:r>
          </a:p>
          <a:p>
            <a:pPr lvl="1">
              <a:buClr>
                <a:schemeClr val="accent4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To apply automated techniques for translating the </a:t>
            </a:r>
          </a:p>
          <a:p>
            <a:pPr lvl="1">
              <a:buClr>
                <a:schemeClr val="accent4">
                  <a:lumMod val="75000"/>
                  <a:lumOff val="25000"/>
                </a:schemeClr>
              </a:buClr>
              <a:buNone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	 specification to different implementations </a:t>
            </a:r>
          </a:p>
          <a:p>
            <a:pPr lvl="1">
              <a:buClr>
                <a:schemeClr val="accent4">
                  <a:lumMod val="75000"/>
                  <a:lumOff val="25000"/>
                </a:schemeClr>
              </a:buClr>
              <a:buNone/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>
                <a:schemeClr val="accent4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Target different hardware and software platforms </a:t>
            </a:r>
          </a:p>
          <a:p>
            <a:pPr lvl="1">
              <a:buClr>
                <a:schemeClr val="accent4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>
                <a:schemeClr val="accent4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Exploit domain knowledge for better </a:t>
            </a:r>
          </a:p>
          <a:p>
            <a:pPr lvl="1">
              <a:buClr>
                <a:schemeClr val="accent4">
                  <a:lumMod val="75000"/>
                  <a:lumOff val="25000"/>
                </a:schemeClr>
              </a:buClr>
              <a:buNone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	 optimisations on each hardware system</a:t>
            </a:r>
          </a:p>
          <a:p>
            <a:pPr marL="360363" lvl="1" indent="0">
              <a:buClr>
                <a:schemeClr val="accent1">
                  <a:lumMod val="75000"/>
                  <a:lumOff val="25000"/>
                </a:schemeClr>
              </a:buClr>
              <a:buNone/>
            </a:pPr>
            <a:endParaRPr lang="en-GB" sz="18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chemeClr val="accent1">
                  <a:lumMod val="75000"/>
                  <a:lumOff val="25000"/>
                </a:schemeClr>
              </a:buClr>
              <a:buNone/>
            </a:pPr>
            <a:endParaRPr lang="en-GB" sz="16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67872" y="2780928"/>
            <a:ext cx="1736576" cy="6480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Domain specific Declaration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76256" y="4653136"/>
            <a:ext cx="1736576" cy="6480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</a:rPr>
              <a:t>Optimized Implementation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7380312" y="3573016"/>
            <a:ext cx="648072" cy="1008112"/>
          </a:xfrm>
          <a:prstGeom prst="downArrow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12160" y="3645024"/>
            <a:ext cx="1736576" cy="6480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</a:rPr>
              <a:t>Automated Techniques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300698"/>
            <a:ext cx="8424936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1535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One such approach, is the use of </a:t>
            </a:r>
            <a:r>
              <a:rPr lang="en-GB" sz="20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domain specific high-level abstractions </a:t>
            </a:r>
            <a:r>
              <a:rPr lang="en-GB" sz="2000" dirty="0" smtClean="0">
                <a:solidFill>
                  <a:srgbClr val="001535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GB" sz="20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HLAs</a:t>
            </a:r>
            <a:r>
              <a:rPr lang="en-GB" sz="2000" dirty="0" smtClean="0">
                <a:solidFill>
                  <a:srgbClr val="001535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33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251521" y="260648"/>
            <a:ext cx="8712968" cy="397768"/>
          </a:xfrm>
        </p:spPr>
        <p:txBody>
          <a:bodyPr/>
          <a:lstStyle/>
          <a:p>
            <a:r>
              <a:rPr lang="en-GB" sz="2400" cap="small" dirty="0" smtClean="0"/>
              <a:t>Previous work </a:t>
            </a:r>
            <a:endParaRPr lang="en-GB" sz="2400" cap="small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374959" y="1196752"/>
            <a:ext cx="8250066" cy="500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 The use of HLAs have previously shown to have significant benefits 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For developer productivity 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Gaining near-optimal performance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buNone/>
            </a:pPr>
            <a:endParaRPr lang="en-GB" sz="18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 Several Flavours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Domain Specific Language (DSL)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Embedded in general purpose host language (usually as a domain specific  API)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Compiler Extension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n-GB" sz="1800" dirty="0" smtClean="0">
              <a:solidFill>
                <a:srgbClr val="122047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 Example HLAs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Structured mesh – </a:t>
            </a:r>
            <a:r>
              <a:rPr lang="en-GB" sz="18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Pochoir</a:t>
            </a: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(MIT), SBLOCK (Cambridge), STELLA (</a:t>
            </a:r>
            <a:r>
              <a:rPr lang="en-GB" sz="18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MetroSwiss</a:t>
            </a: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Unstructured mesh – OP2 (Oxford ), Liszt (Stanford) 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buNone/>
            </a:pPr>
            <a:endParaRPr lang="en-GB" sz="1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0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251521" y="260648"/>
            <a:ext cx="8712968" cy="397768"/>
          </a:xfrm>
        </p:spPr>
        <p:txBody>
          <a:bodyPr/>
          <a:lstStyle/>
          <a:p>
            <a:r>
              <a:rPr lang="en-GB" sz="2400" cap="small" dirty="0" smtClean="0"/>
              <a:t>Motivations</a:t>
            </a:r>
            <a:endParaRPr lang="en-GB" sz="2400" cap="small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374959" y="1376772"/>
            <a:ext cx="8250066" cy="500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 marL="360363" lvl="1" indent="0">
              <a:buNone/>
            </a:pPr>
            <a:endParaRPr lang="en-GB" sz="20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GB" sz="20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527359" y="1160748"/>
            <a:ext cx="8250066" cy="500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 HLAs still remain as experimental research projects and have not yet been adopted by a wider HPC community. 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n-GB" sz="1800" dirty="0" smtClean="0">
              <a:solidFill>
                <a:srgbClr val="122047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A lack of HLAs that are actively used at creating production level applications.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Existing frameworks are only applied to a few application domains</a:t>
            </a:r>
          </a:p>
          <a:p>
            <a:pPr marL="360363" lvl="1" indent="0">
              <a:buNone/>
            </a:pPr>
            <a:endParaRPr lang="en-GB" sz="18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 We need to </a:t>
            </a:r>
            <a:r>
              <a:rPr lang="en-GB" sz="1800" dirty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further explore </a:t>
            </a:r>
            <a:r>
              <a:rPr lang="en-GB" sz="18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the utility of high-level abstraction frameworks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From a range of application domains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For industry representative and production-grade applications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endParaRPr lang="en-GB" sz="18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 In this work we focus on </a:t>
            </a:r>
            <a:r>
              <a:rPr lang="en-GB" sz="1800" dirty="0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hydrodynamics </a:t>
            </a:r>
            <a:r>
              <a:rPr lang="en-GB" sz="18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applications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Important class of codes forming a key part of the HPC workload at AWE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endParaRPr lang="en-GB" sz="18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Use of a previously developed mini-application called </a:t>
            </a:r>
            <a:r>
              <a:rPr lang="en-GB" sz="1800" dirty="0" err="1" smtClean="0">
                <a:solidFill>
                  <a:srgbClr val="740000"/>
                </a:solidFill>
                <a:latin typeface="Calibri" pitchFamily="34" charset="0"/>
                <a:cs typeface="Calibri" pitchFamily="34" charset="0"/>
              </a:rPr>
              <a:t>CloverLeaf</a:t>
            </a: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that implements algorithms of interest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endParaRPr lang="en-GB" sz="18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We explore the pros and cons of re-engineering this code with an HLA framework.</a:t>
            </a:r>
          </a:p>
          <a:p>
            <a:pPr>
              <a:buClr>
                <a:schemeClr val="tx1"/>
              </a:buClr>
              <a:buNone/>
            </a:pPr>
            <a:endParaRPr lang="en-GB" sz="1800" dirty="0" smtClean="0">
              <a:solidFill>
                <a:srgbClr val="122047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  <a:buNone/>
            </a:pPr>
            <a:endParaRPr lang="en-GB" sz="1800" dirty="0" smtClean="0">
              <a:solidFill>
                <a:srgbClr val="122047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  <a:buNone/>
            </a:pPr>
            <a:endParaRPr lang="en-GB" sz="20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0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251521" y="260648"/>
            <a:ext cx="8712968" cy="397768"/>
          </a:xfrm>
        </p:spPr>
        <p:txBody>
          <a:bodyPr/>
          <a:lstStyle/>
          <a:p>
            <a:r>
              <a:rPr lang="en-GB" sz="2400" cap="small" dirty="0" err="1" smtClean="0"/>
              <a:t>CloverLeaf</a:t>
            </a:r>
            <a:endParaRPr lang="en-GB" sz="2400" cap="small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374959" y="1268760"/>
            <a:ext cx="825006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 marL="360363" lvl="1" indent="0"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“Mini-app” – Representative, but lightweight application</a:t>
            </a:r>
          </a:p>
          <a:p>
            <a:pPr marL="714375" lvl="2" indent="0"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Small (~6K </a:t>
            </a:r>
            <a:r>
              <a:rPr lang="en-GB" sz="18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LoC</a:t>
            </a: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)  – compared to a production application (~0.5M </a:t>
            </a:r>
            <a:r>
              <a:rPr lang="en-GB" sz="18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LoC</a:t>
            </a: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360363" lvl="1" indent="0">
              <a:buNone/>
            </a:pPr>
            <a:r>
              <a:rPr lang="en-GB" sz="18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60363" lvl="1" indent="0"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 Open source software - part of the Sandia NL's </a:t>
            </a:r>
            <a:r>
              <a:rPr lang="en-GB" sz="1800" dirty="0" err="1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Mantevo</a:t>
            </a:r>
            <a:r>
              <a:rPr lang="en-GB" sz="18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 project</a:t>
            </a:r>
          </a:p>
          <a:p>
            <a:pPr marL="360363" lvl="1" indent="0">
              <a:buNone/>
            </a:pPr>
            <a:r>
              <a:rPr lang="en-GB" sz="18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GB" sz="18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  <a:hlinkClick r:id="rId2"/>
              </a:rPr>
              <a:t>https://mantevo.org/</a:t>
            </a:r>
            <a:endParaRPr lang="en-GB" sz="1800" dirty="0" smtClean="0">
              <a:solidFill>
                <a:srgbClr val="122047"/>
              </a:solidFill>
              <a:latin typeface="Calibri" pitchFamily="34" charset="0"/>
              <a:cs typeface="Calibri" pitchFamily="34" charset="0"/>
            </a:endParaRPr>
          </a:p>
          <a:p>
            <a:pPr marL="360363" lvl="1" indent="0">
              <a:buFont typeface="Wingdings" pitchFamily="2" charset="2"/>
              <a:buChar char="q"/>
            </a:pPr>
            <a:endParaRPr lang="en-GB" sz="1800" dirty="0" smtClean="0">
              <a:solidFill>
                <a:srgbClr val="122047"/>
              </a:solidFill>
              <a:latin typeface="Calibri" pitchFamily="34" charset="0"/>
              <a:cs typeface="Calibri" pitchFamily="34" charset="0"/>
            </a:endParaRPr>
          </a:p>
          <a:p>
            <a:pPr marL="360363" lvl="1" indent="0">
              <a:buFont typeface="Wingdings" pitchFamily="2" charset="2"/>
              <a:buChar char="q"/>
            </a:pPr>
            <a:r>
              <a:rPr lang="en-GB" sz="1800" dirty="0" smtClean="0">
                <a:solidFill>
                  <a:srgbClr val="122047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Have been ported to execute on many of the current parallel hardware using a range of </a:t>
            </a:r>
            <a:r>
              <a:rPr lang="en-GB" sz="18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parallelizations</a:t>
            </a:r>
            <a:endParaRPr lang="en-GB" sz="18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60363" lvl="1" indent="0">
              <a:buFont typeface="Wingdings" pitchFamily="2" charset="2"/>
              <a:buChar char="q"/>
            </a:pPr>
            <a:endParaRPr lang="en-GB" sz="18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14375" lvl="2" indent="0"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Single-instruction-multiple-data (SIMD) -  SSE and AVX</a:t>
            </a:r>
          </a:p>
          <a:p>
            <a:pPr marL="714375" lvl="2" indent="0">
              <a:buFont typeface="Wingdings" pitchFamily="2" charset="2"/>
              <a:buChar char="q"/>
            </a:pPr>
            <a:endParaRPr lang="en-GB" sz="18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14375" lvl="2" indent="0"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Shared memory multi-threading for multi-core CPUs  - </a:t>
            </a:r>
            <a:r>
              <a:rPr lang="en-GB" sz="18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OpenMP</a:t>
            </a:r>
            <a:endParaRPr lang="en-GB" sz="18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14375" lvl="2" indent="0">
              <a:buFont typeface="Wingdings" pitchFamily="2" charset="2"/>
              <a:buChar char="q"/>
            </a:pPr>
            <a:endParaRPr lang="en-GB" sz="18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14375" lvl="2" indent="0"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Single-instruction-multiple-thread (SIMT) - CUDA, </a:t>
            </a:r>
            <a:r>
              <a:rPr lang="en-GB" sz="18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OpenCL</a:t>
            </a: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GB" sz="18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OpenACC</a:t>
            </a: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for GPUs and the Intel's Xeon Phi </a:t>
            </a:r>
          </a:p>
          <a:p>
            <a:pPr marL="714375" lvl="2" indent="0">
              <a:buFont typeface="Wingdings" pitchFamily="2" charset="2"/>
              <a:buChar char="q"/>
            </a:pPr>
            <a:endParaRPr lang="en-GB" sz="18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14375" lvl="2" indent="0">
              <a:buFont typeface="Wingdings" pitchFamily="2" charset="2"/>
              <a:buChar char="q"/>
            </a:pPr>
            <a:r>
              <a:rPr lang="en-GB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Distributed memory parallelization (MPI) for clusters of CPUs/GPUs. </a:t>
            </a:r>
            <a:endParaRPr lang="en-GB" sz="18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0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telligentDocuments">
  <a:themeElements>
    <a:clrScheme name="Custom 2">
      <a:dk1>
        <a:srgbClr val="021536"/>
      </a:dk1>
      <a:lt1>
        <a:srgbClr val="FFFFFF"/>
      </a:lt1>
      <a:dk2>
        <a:srgbClr val="FFFFFF"/>
      </a:dk2>
      <a:lt2>
        <a:srgbClr val="E7E7E9"/>
      </a:lt2>
      <a:accent1>
        <a:srgbClr val="001535"/>
      </a:accent1>
      <a:accent2>
        <a:srgbClr val="0A2959"/>
      </a:accent2>
      <a:accent3>
        <a:srgbClr val="FFFFFF"/>
      </a:accent3>
      <a:accent4>
        <a:srgbClr val="001242"/>
      </a:accent4>
      <a:accent5>
        <a:srgbClr val="C3D4E3"/>
      </a:accent5>
      <a:accent6>
        <a:srgbClr val="021536"/>
      </a:accent6>
      <a:hlink>
        <a:srgbClr val="1D14E4"/>
      </a:hlink>
      <a:folHlink>
        <a:srgbClr val="872DA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IntelligentDocumen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ligentDocumen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8">
        <a:dk1>
          <a:srgbClr val="7A0200"/>
        </a:dk1>
        <a:lt1>
          <a:srgbClr val="FFFFFF"/>
        </a:lt1>
        <a:dk2>
          <a:srgbClr val="FFFFFF"/>
        </a:dk2>
        <a:lt2>
          <a:srgbClr val="969696"/>
        </a:lt2>
        <a:accent1>
          <a:srgbClr val="D74119"/>
        </a:accent1>
        <a:accent2>
          <a:srgbClr val="E27023"/>
        </a:accent2>
        <a:accent3>
          <a:srgbClr val="FFFFFF"/>
        </a:accent3>
        <a:accent4>
          <a:srgbClr val="670100"/>
        </a:accent4>
        <a:accent5>
          <a:srgbClr val="E8B0AB"/>
        </a:accent5>
        <a:accent6>
          <a:srgbClr val="CD651F"/>
        </a:accent6>
        <a:hlink>
          <a:srgbClr val="E4028C"/>
        </a:hlink>
        <a:folHlink>
          <a:srgbClr val="AA2D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9">
        <a:dk1>
          <a:srgbClr val="7A0200"/>
        </a:dk1>
        <a:lt1>
          <a:srgbClr val="FFFFFF"/>
        </a:lt1>
        <a:dk2>
          <a:srgbClr val="FFFFFF"/>
        </a:dk2>
        <a:lt2>
          <a:srgbClr val="E7E7E9"/>
        </a:lt2>
        <a:accent1>
          <a:srgbClr val="D74119"/>
        </a:accent1>
        <a:accent2>
          <a:srgbClr val="E27023"/>
        </a:accent2>
        <a:accent3>
          <a:srgbClr val="FFFFFF"/>
        </a:accent3>
        <a:accent4>
          <a:srgbClr val="670100"/>
        </a:accent4>
        <a:accent5>
          <a:srgbClr val="E8B0AB"/>
        </a:accent5>
        <a:accent6>
          <a:srgbClr val="CD651F"/>
        </a:accent6>
        <a:hlink>
          <a:srgbClr val="E4028C"/>
        </a:hlink>
        <a:folHlink>
          <a:srgbClr val="AA2D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56418</TotalTime>
  <Words>3062</Words>
  <Application>Microsoft Macintosh PowerPoint</Application>
  <PresentationFormat>On-screen Show (4:3)</PresentationFormat>
  <Paragraphs>452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IntelligentDocuments</vt:lpstr>
      <vt:lpstr>Performance Analysis of a High-level Abstractions-based Hydrocode on Future Computing Systems</vt:lpstr>
      <vt:lpstr>Outline</vt:lpstr>
      <vt:lpstr>Future proofing parallel HPC applications</vt:lpstr>
      <vt:lpstr>Future proofing parallel HPC applications</vt:lpstr>
      <vt:lpstr>Future proofing parallel HPC applications</vt:lpstr>
      <vt:lpstr>Domain Specific High-level Abstractions</vt:lpstr>
      <vt:lpstr>Previous work </vt:lpstr>
      <vt:lpstr>Motivations</vt:lpstr>
      <vt:lpstr>CloverLeaf</vt:lpstr>
      <vt:lpstr>CloverLeaf – Numerical Method</vt:lpstr>
      <vt:lpstr>Contributions</vt:lpstr>
      <vt:lpstr>Structured Mesh Applications and OPS</vt:lpstr>
      <vt:lpstr>OPS API</vt:lpstr>
      <vt:lpstr>Porting CloverLeaf to OPS – Declaring Block and Data</vt:lpstr>
      <vt:lpstr>Porting CloverLeaf to OPS – Original Loop</vt:lpstr>
      <vt:lpstr>Porting CloverLeaf to OPS – OPS Loop</vt:lpstr>
      <vt:lpstr>Porting CloverLeaf to OPS – OPS Loop</vt:lpstr>
      <vt:lpstr>Single threaded Developer version</vt:lpstr>
      <vt:lpstr>Single threaded Developer version</vt:lpstr>
      <vt:lpstr>Single threaded Developer version</vt:lpstr>
      <vt:lpstr>Code generated versions</vt:lpstr>
      <vt:lpstr>Putting it all together</vt:lpstr>
      <vt:lpstr>Code Generation – Single threaded CPU Vectorization</vt:lpstr>
      <vt:lpstr>Code Generation – Multi-threaded OpenMP</vt:lpstr>
      <vt:lpstr>Code Generation – GPU with NVIDIA CUDA</vt:lpstr>
      <vt:lpstr>Distributed Memory with MPI</vt:lpstr>
      <vt:lpstr>Distributed Memory with MPI</vt:lpstr>
      <vt:lpstr>Lessons Learnt</vt:lpstr>
      <vt:lpstr>Lessons Learnt</vt:lpstr>
      <vt:lpstr>Performance – Benchmark Systems  (Single Node)</vt:lpstr>
      <vt:lpstr>Performance – Intel CPUs (960 x 960 mesh, 2955 iterations)</vt:lpstr>
      <vt:lpstr>Performance – NVIDIA GPUs (960 x 960 mesh, 2955 iterations)</vt:lpstr>
      <vt:lpstr>Performance – Single Node Achieved Performance Rates</vt:lpstr>
      <vt:lpstr>Performance – Single Node Achieved Performance Rates</vt:lpstr>
      <vt:lpstr>Performance – Benchmark Systems  (Distributed Memory)</vt:lpstr>
      <vt:lpstr>Performance – Cray XC30  (ARCHER) </vt:lpstr>
      <vt:lpstr>Performance – Cray XK7 (TITAN)</vt:lpstr>
      <vt:lpstr>Conclusions</vt:lpstr>
      <vt:lpstr>Acknowledgements</vt:lpstr>
      <vt:lpstr>Download</vt:lpstr>
      <vt:lpstr>Future Work - Multi-block Structured Mesh</vt:lpstr>
      <vt:lpstr>Performance – Intel CPUs  (3840 x 3840 mesh, 87 iterations)</vt:lpstr>
      <vt:lpstr>Performance – NVIDIA GPUs (3840 x 3840 mesh, 87 iterations)</vt:lpstr>
    </vt:vector>
  </TitlesOfParts>
  <Company>IHG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Documents</dc:title>
  <dc:creator>Gary Clarson</dc:creator>
  <cp:lastModifiedBy>Istvan Reguly</cp:lastModifiedBy>
  <cp:revision>2697</cp:revision>
  <dcterms:created xsi:type="dcterms:W3CDTF">2010-08-25T10:15:37Z</dcterms:created>
  <dcterms:modified xsi:type="dcterms:W3CDTF">2014-11-16T17:26:41Z</dcterms:modified>
</cp:coreProperties>
</file>